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omments/modernComment_1E8_76AE6182.xml" ContentType="application/vnd.ms-powerpoint.comment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8.xml" ContentType="application/vnd.openxmlformats-officedocument.presentationml.notesSlide+xml"/>
  <Override PartName="/ppt/comments/modernComment_1CD_30EE300E.xml" ContentType="application/vnd.ms-powerpoint.comment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ags/tag3.xml" ContentType="application/vnd.openxmlformats-officedocument.presentationml.tags+xml"/>
  <Override PartName="/ppt/notesSlides/notesSlide3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79" r:id="rId6"/>
  </p:sldMasterIdLst>
  <p:notesMasterIdLst>
    <p:notesMasterId r:id="rId45"/>
  </p:notesMasterIdLst>
  <p:sldIdLst>
    <p:sldId id="486" r:id="rId7"/>
    <p:sldId id="303" r:id="rId8"/>
    <p:sldId id="468" r:id="rId9"/>
    <p:sldId id="379" r:id="rId10"/>
    <p:sldId id="376" r:id="rId11"/>
    <p:sldId id="469" r:id="rId12"/>
    <p:sldId id="496" r:id="rId13"/>
    <p:sldId id="482" r:id="rId14"/>
    <p:sldId id="487" r:id="rId15"/>
    <p:sldId id="474" r:id="rId16"/>
    <p:sldId id="476" r:id="rId17"/>
    <p:sldId id="475" r:id="rId18"/>
    <p:sldId id="495" r:id="rId19"/>
    <p:sldId id="484" r:id="rId20"/>
    <p:sldId id="450" r:id="rId21"/>
    <p:sldId id="451" r:id="rId22"/>
    <p:sldId id="452" r:id="rId23"/>
    <p:sldId id="453" r:id="rId24"/>
    <p:sldId id="454" r:id="rId25"/>
    <p:sldId id="462" r:id="rId26"/>
    <p:sldId id="488" r:id="rId27"/>
    <p:sldId id="456" r:id="rId28"/>
    <p:sldId id="457" r:id="rId29"/>
    <p:sldId id="492" r:id="rId30"/>
    <p:sldId id="458" r:id="rId31"/>
    <p:sldId id="493" r:id="rId32"/>
    <p:sldId id="459" r:id="rId33"/>
    <p:sldId id="463" r:id="rId34"/>
    <p:sldId id="491" r:id="rId35"/>
    <p:sldId id="494" r:id="rId36"/>
    <p:sldId id="460" r:id="rId37"/>
    <p:sldId id="464" r:id="rId38"/>
    <p:sldId id="479" r:id="rId39"/>
    <p:sldId id="461" r:id="rId40"/>
    <p:sldId id="497" r:id="rId41"/>
    <p:sldId id="427" r:id="rId42"/>
    <p:sldId id="465" r:id="rId43"/>
    <p:sldId id="302" r:id="rId44"/>
  </p:sldIdLst>
  <p:sldSz cx="12192000" cy="6858000"/>
  <p:notesSz cx="6858000" cy="9144000"/>
  <p:custDataLst>
    <p:tags r:id="rId4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B047B0D-BA8A-B050-5389-BE342CF63183}" name="Allison Andreola" initials="AA" userId="awko6JiC/KZ27eTawpnsK+9DjWrE/yXZykpZhnC6Cp0=" providerId="None"/>
  <p188:author id="{75CE76B2-40DB-4158-2CE3-7BDD70EEEDED}" name="Karen Shaffer" initials="KS" userId="4eff3fcd6e6165ac" providerId="Windows Live"/>
  <p188:author id="{67D2B2B2-3AF7-B757-5F13-D9F8978C4F38}" name="Kane, Kristin" initials="KK" userId="S::klkane@bu.edu::651ae587-724e-4dbb-bae7-a48f6b1fa64a" providerId="AD"/>
  <p188:author id="{260046D8-3AB1-279C-9010-875F396D3095}" name="Sen Wang" initials="SW" userId="5Kfd3VoL/92ySW8mXmeRHG4tyYe/d7qdCtEarKo7Z1A="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C6E47"/>
    <a:srgbClr val="F4B183"/>
    <a:srgbClr val="FFD966"/>
    <a:srgbClr val="45C4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D22E0F7-55FF-4FD8-9FEA-3E39582B8BFB}" v="35" dt="2026-06-11T15:18:23.574"/>
    <p1510:client id="{7553F764-7060-42F0-9E78-F669B4CD8A3A}" v="57" dt="2026-06-09T19:11:44.407"/>
    <p1510:client id="{91DCBFC6-773B-4AE2-94EA-DD70FE494E9E}" v="18" dt="2026-06-09T15:57:53.442"/>
    <p1510:client id="{9750B3B2-EF5B-42DB-8B7F-2DAE4895B39E}" v="17" dt="2026-06-11T14:40:25.0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0" d="100"/>
          <a:sy n="50" d="100"/>
        </p:scale>
        <p:origin x="1120" y="4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notesMaster" Target="notesMasters/notesMaster1.xml"/><Relationship Id="rId53" Type="http://schemas.microsoft.com/office/2018/10/relationships/authors" Target="authors.xml"/><Relationship Id="rId5" Type="http://schemas.openxmlformats.org/officeDocument/2006/relationships/slideMaster" Target="slideMasters/slideMaster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viewProps" Target="viewProps.xml"/><Relationship Id="rId8" Type="http://schemas.openxmlformats.org/officeDocument/2006/relationships/slide" Target="slides/slide2.xml"/><Relationship Id="rId51"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tags" Target="tags/tag1.xml"/><Relationship Id="rId20" Type="http://schemas.openxmlformats.org/officeDocument/2006/relationships/slide" Target="slides/slide14.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Andreola" userId="awko6JiC/KZ27eTawpnsK+9DjWrE/yXZykpZhnC6Cp0=" providerId="None" clId="Web-{165767CE-8843-4178-9F5E-C174D3C3E091}"/>
    <pc:docChg chg="mod">
      <pc:chgData name="Allison Andreola" userId="awko6JiC/KZ27eTawpnsK+9DjWrE/yXZykpZhnC6Cp0=" providerId="None" clId="Web-{165767CE-8843-4178-9F5E-C174D3C3E091}" dt="2026-05-13T16:08:19.455" v="0"/>
      <pc:docMkLst>
        <pc:docMk/>
      </pc:docMkLst>
    </pc:docChg>
  </pc:docChgLst>
  <pc:docChgLst>
    <pc:chgData name="Karen Shaffer" userId="TBjdAIoiwjqc8/3lYAX9F/iLR7USMPR6z6LqvKgAsQ4=" providerId="None" clId="Web-{D3823C9C-2250-4858-8596-7A355731E89F}"/>
    <pc:docChg chg="modSld">
      <pc:chgData name="Karen Shaffer" userId="TBjdAIoiwjqc8/3lYAX9F/iLR7USMPR6z6LqvKgAsQ4=" providerId="None" clId="Web-{D3823C9C-2250-4858-8596-7A355731E89F}" dt="2026-05-19T15:17:49.006" v="65" actId="14100"/>
      <pc:docMkLst>
        <pc:docMk/>
      </pc:docMkLst>
      <pc:sldChg chg="addSp delSp modSp modNotes">
        <pc:chgData name="Karen Shaffer" userId="TBjdAIoiwjqc8/3lYAX9F/iLR7USMPR6z6LqvKgAsQ4=" providerId="None" clId="Web-{D3823C9C-2250-4858-8596-7A355731E89F}" dt="2026-05-19T15:15:49.205" v="61" actId="1076"/>
        <pc:sldMkLst>
          <pc:docMk/>
          <pc:sldMk cId="2309849905" sldId="458"/>
        </pc:sldMkLst>
        <pc:spChg chg="mod">
          <ac:chgData name="Karen Shaffer" userId="TBjdAIoiwjqc8/3lYAX9F/iLR7USMPR6z6LqvKgAsQ4=" providerId="None" clId="Web-{D3823C9C-2250-4858-8596-7A355731E89F}" dt="2026-05-19T15:12:48.262" v="38" actId="14100"/>
          <ac:spMkLst>
            <pc:docMk/>
            <pc:sldMk cId="2309849905" sldId="458"/>
            <ac:spMk id="6" creationId="{582E735A-9BC9-BD06-A00D-11623838FF0F}"/>
          </ac:spMkLst>
        </pc:spChg>
        <pc:spChg chg="mod">
          <ac:chgData name="Karen Shaffer" userId="TBjdAIoiwjqc8/3lYAX9F/iLR7USMPR6z6LqvKgAsQ4=" providerId="None" clId="Web-{D3823C9C-2250-4858-8596-7A355731E89F}" dt="2026-05-19T15:12:52.434" v="39" actId="14100"/>
          <ac:spMkLst>
            <pc:docMk/>
            <pc:sldMk cId="2309849905" sldId="458"/>
            <ac:spMk id="7" creationId="{58615E5D-33D4-AD3A-DE8C-514751AB1ABE}"/>
          </ac:spMkLst>
        </pc:spChg>
        <pc:spChg chg="mod">
          <ac:chgData name="Karen Shaffer" userId="TBjdAIoiwjqc8/3lYAX9F/iLR7USMPR6z6LqvKgAsQ4=" providerId="None" clId="Web-{D3823C9C-2250-4858-8596-7A355731E89F}" dt="2026-05-19T15:12:57.371" v="40" actId="1076"/>
          <ac:spMkLst>
            <pc:docMk/>
            <pc:sldMk cId="2309849905" sldId="458"/>
            <ac:spMk id="8" creationId="{5D14A04E-508F-849F-59A2-0ECF454E7C54}"/>
          </ac:spMkLst>
        </pc:spChg>
        <pc:spChg chg="mod">
          <ac:chgData name="Karen Shaffer" userId="TBjdAIoiwjqc8/3lYAX9F/iLR7USMPR6z6LqvKgAsQ4=" providerId="None" clId="Web-{D3823C9C-2250-4858-8596-7A355731E89F}" dt="2026-05-19T15:12:37.105" v="35" actId="1076"/>
          <ac:spMkLst>
            <pc:docMk/>
            <pc:sldMk cId="2309849905" sldId="458"/>
            <ac:spMk id="10" creationId="{A6B64C68-A494-F9E5-BB51-54A0C252150B}"/>
          </ac:spMkLst>
        </pc:spChg>
        <pc:picChg chg="mod">
          <ac:chgData name="Karen Shaffer" userId="TBjdAIoiwjqc8/3lYAX9F/iLR7USMPR6z6LqvKgAsQ4=" providerId="None" clId="Web-{D3823C9C-2250-4858-8596-7A355731E89F}" dt="2026-05-19T15:15:45.112" v="59" actId="1076"/>
          <ac:picMkLst>
            <pc:docMk/>
            <pc:sldMk cId="2309849905" sldId="458"/>
            <ac:picMk id="2" creationId="{3880B906-E2D0-0514-8B7A-BDEAE04C4C79}"/>
          </ac:picMkLst>
        </pc:picChg>
        <pc:picChg chg="add mod">
          <ac:chgData name="Karen Shaffer" userId="TBjdAIoiwjqc8/3lYAX9F/iLR7USMPR6z6LqvKgAsQ4=" providerId="None" clId="Web-{D3823C9C-2250-4858-8596-7A355731E89F}" dt="2026-05-19T15:13:03.465" v="42" actId="1076"/>
          <ac:picMkLst>
            <pc:docMk/>
            <pc:sldMk cId="2309849905" sldId="458"/>
            <ac:picMk id="4" creationId="{1BAC8FE4-B8D1-6B3C-A0F5-523C70B97139}"/>
          </ac:picMkLst>
        </pc:picChg>
        <pc:picChg chg="add mod">
          <ac:chgData name="Karen Shaffer" userId="TBjdAIoiwjqc8/3lYAX9F/iLR7USMPR6z6LqvKgAsQ4=" providerId="None" clId="Web-{D3823C9C-2250-4858-8596-7A355731E89F}" dt="2026-05-19T15:13:00.981" v="41" actId="1076"/>
          <ac:picMkLst>
            <pc:docMk/>
            <pc:sldMk cId="2309849905" sldId="458"/>
            <ac:picMk id="5" creationId="{FBB6858E-A332-66C3-DBA3-C2A5866DD8C9}"/>
          </ac:picMkLst>
        </pc:picChg>
        <pc:picChg chg="add mod">
          <ac:chgData name="Karen Shaffer" userId="TBjdAIoiwjqc8/3lYAX9F/iLR7USMPR6z6LqvKgAsQ4=" providerId="None" clId="Web-{D3823C9C-2250-4858-8596-7A355731E89F}" dt="2026-05-19T15:15:47.190" v="60" actId="1076"/>
          <ac:picMkLst>
            <pc:docMk/>
            <pc:sldMk cId="2309849905" sldId="458"/>
            <ac:picMk id="9" creationId="{AEF4509F-37AF-BD99-F671-07F9023B79B5}"/>
          </ac:picMkLst>
        </pc:picChg>
        <pc:picChg chg="add mod">
          <ac:chgData name="Karen Shaffer" userId="TBjdAIoiwjqc8/3lYAX9F/iLR7USMPR6z6LqvKgAsQ4=" providerId="None" clId="Web-{D3823C9C-2250-4858-8596-7A355731E89F}" dt="2026-05-19T15:15:49.205" v="61" actId="1076"/>
          <ac:picMkLst>
            <pc:docMk/>
            <pc:sldMk cId="2309849905" sldId="458"/>
            <ac:picMk id="11" creationId="{91F0533B-5D6B-A749-C193-95162ACE6838}"/>
          </ac:picMkLst>
        </pc:picChg>
      </pc:sldChg>
      <pc:sldChg chg="addSp">
        <pc:chgData name="Karen Shaffer" userId="TBjdAIoiwjqc8/3lYAX9F/iLR7USMPR6z6LqvKgAsQ4=" providerId="None" clId="Web-{D3823C9C-2250-4858-8596-7A355731E89F}" dt="2026-05-19T12:40:26.813" v="0"/>
        <pc:sldMkLst>
          <pc:docMk/>
          <pc:sldMk cId="3314805180" sldId="475"/>
        </pc:sldMkLst>
        <pc:grpChg chg="add">
          <ac:chgData name="Karen Shaffer" userId="TBjdAIoiwjqc8/3lYAX9F/iLR7USMPR6z6LqvKgAsQ4=" providerId="None" clId="Web-{D3823C9C-2250-4858-8596-7A355731E89F}" dt="2026-05-19T12:40:26.813" v="0"/>
          <ac:grpSpMkLst>
            <pc:docMk/>
            <pc:sldMk cId="3314805180" sldId="475"/>
            <ac:grpSpMk id="5" creationId="{DC1B5F0C-5BB2-88BB-2C0E-0A8AD0FC2C2A}"/>
          </ac:grpSpMkLst>
        </pc:grpChg>
      </pc:sldChg>
      <pc:sldChg chg="addSp modSp modNotes">
        <pc:chgData name="Karen Shaffer" userId="TBjdAIoiwjqc8/3lYAX9F/iLR7USMPR6z6LqvKgAsQ4=" providerId="None" clId="Web-{D3823C9C-2250-4858-8596-7A355731E89F}" dt="2026-05-19T15:10:11.209" v="22" actId="1076"/>
        <pc:sldMkLst>
          <pc:docMk/>
          <pc:sldMk cId="2631220299" sldId="479"/>
        </pc:sldMkLst>
        <pc:picChg chg="mod">
          <ac:chgData name="Karen Shaffer" userId="TBjdAIoiwjqc8/3lYAX9F/iLR7USMPR6z6LqvKgAsQ4=" providerId="None" clId="Web-{D3823C9C-2250-4858-8596-7A355731E89F}" dt="2026-05-19T15:10:07.803" v="21" actId="1076"/>
          <ac:picMkLst>
            <pc:docMk/>
            <pc:sldMk cId="2631220299" sldId="479"/>
            <ac:picMk id="5" creationId="{A7A20A6F-3858-CA7C-6B8C-C261A9185E30}"/>
          </ac:picMkLst>
        </pc:picChg>
        <pc:picChg chg="add mod">
          <ac:chgData name="Karen Shaffer" userId="TBjdAIoiwjqc8/3lYAX9F/iLR7USMPR6z6LqvKgAsQ4=" providerId="None" clId="Web-{D3823C9C-2250-4858-8596-7A355731E89F}" dt="2026-05-19T15:10:11.209" v="22" actId="1076"/>
          <ac:picMkLst>
            <pc:docMk/>
            <pc:sldMk cId="2631220299" sldId="479"/>
            <ac:picMk id="24" creationId="{540A4354-9EB7-A474-F808-8A8187BF4069}"/>
          </ac:picMkLst>
        </pc:picChg>
      </pc:sldChg>
      <pc:sldChg chg="addSp modSp">
        <pc:chgData name="Karen Shaffer" userId="TBjdAIoiwjqc8/3lYAX9F/iLR7USMPR6z6LqvKgAsQ4=" providerId="None" clId="Web-{D3823C9C-2250-4858-8596-7A355731E89F}" dt="2026-05-19T15:17:49.006" v="65" actId="14100"/>
        <pc:sldMkLst>
          <pc:docMk/>
          <pc:sldMk cId="4059495212" sldId="487"/>
        </pc:sldMkLst>
        <pc:picChg chg="add mod">
          <ac:chgData name="Karen Shaffer" userId="TBjdAIoiwjqc8/3lYAX9F/iLR7USMPR6z6LqvKgAsQ4=" providerId="None" clId="Web-{D3823C9C-2250-4858-8596-7A355731E89F}" dt="2026-05-19T15:17:49.006" v="65" actId="14100"/>
          <ac:picMkLst>
            <pc:docMk/>
            <pc:sldMk cId="4059495212" sldId="487"/>
            <ac:picMk id="4" creationId="{B3578C62-B191-7FD8-ABA1-3984B64B8CB3}"/>
          </ac:picMkLst>
        </pc:picChg>
      </pc:sldChg>
    </pc:docChg>
  </pc:docChgLst>
  <pc:docChgLst>
    <pc:chgData name="Kristin Kane" userId="knB8B4nQMdTY9qwQ7Rvhf8RMAi08fCjhWp5m83vKjEg=" providerId="None" clId="Web-{9750B3B2-EF5B-42DB-8B7F-2DAE4895B39E}"/>
    <pc:docChg chg="modSld">
      <pc:chgData name="Kristin Kane" userId="knB8B4nQMdTY9qwQ7Rvhf8RMAi08fCjhWp5m83vKjEg=" providerId="None" clId="Web-{9750B3B2-EF5B-42DB-8B7F-2DAE4895B39E}" dt="2026-06-11T14:40:24.463" v="13" actId="20577"/>
      <pc:docMkLst>
        <pc:docMk/>
      </pc:docMkLst>
      <pc:sldChg chg="delSp modSp mod setBg">
        <pc:chgData name="Kristin Kane" userId="knB8B4nQMdTY9qwQ7Rvhf8RMAi08fCjhWp5m83vKjEg=" providerId="None" clId="Web-{9750B3B2-EF5B-42DB-8B7F-2DAE4895B39E}" dt="2026-06-11T14:40:24.463" v="13" actId="20577"/>
        <pc:sldMkLst>
          <pc:docMk/>
          <pc:sldMk cId="959028108" sldId="450"/>
        </pc:sldMkLst>
        <pc:spChg chg="del">
          <ac:chgData name="Kristin Kane" userId="knB8B4nQMdTY9qwQ7Rvhf8RMAi08fCjhWp5m83vKjEg=" providerId="None" clId="Web-{9750B3B2-EF5B-42DB-8B7F-2DAE4895B39E}" dt="2026-06-11T14:39:56.412" v="10"/>
          <ac:spMkLst>
            <pc:docMk/>
            <pc:sldMk cId="959028108" sldId="450"/>
            <ac:spMk id="2" creationId="{94939573-CECB-6FDD-ECD8-160CD5267D49}"/>
          </ac:spMkLst>
        </pc:spChg>
        <pc:spChg chg="mod">
          <ac:chgData name="Kristin Kane" userId="knB8B4nQMdTY9qwQ7Rvhf8RMAi08fCjhWp5m83vKjEg=" providerId="None" clId="Web-{9750B3B2-EF5B-42DB-8B7F-2DAE4895B39E}" dt="2026-06-11T14:40:24.463" v="13" actId="20577"/>
          <ac:spMkLst>
            <pc:docMk/>
            <pc:sldMk cId="959028108" sldId="450"/>
            <ac:spMk id="3" creationId="{96E4FB3D-8B4D-085F-9DFA-FBB80C40E559}"/>
          </ac:spMkLst>
        </pc:spChg>
        <pc:spChg chg="del">
          <ac:chgData name="Kristin Kane" userId="knB8B4nQMdTY9qwQ7Rvhf8RMAi08fCjhWp5m83vKjEg=" providerId="None" clId="Web-{9750B3B2-EF5B-42DB-8B7F-2DAE4895B39E}" dt="2026-06-11T14:39:56.412" v="9"/>
          <ac:spMkLst>
            <pc:docMk/>
            <pc:sldMk cId="959028108" sldId="450"/>
            <ac:spMk id="4" creationId="{C3125775-EFBC-A5DC-9241-E451B457CE2B}"/>
          </ac:spMkLst>
        </pc:spChg>
        <pc:spChg chg="del">
          <ac:chgData name="Kristin Kane" userId="knB8B4nQMdTY9qwQ7Rvhf8RMAi08fCjhWp5m83vKjEg=" providerId="None" clId="Web-{9750B3B2-EF5B-42DB-8B7F-2DAE4895B39E}" dt="2026-06-11T14:39:56.412" v="8"/>
          <ac:spMkLst>
            <pc:docMk/>
            <pc:sldMk cId="959028108" sldId="450"/>
            <ac:spMk id="9" creationId="{60546DA1-2E9F-469E-5718-622338229D76}"/>
          </ac:spMkLst>
        </pc:spChg>
        <pc:spChg chg="mod">
          <ac:chgData name="Kristin Kane" userId="knB8B4nQMdTY9qwQ7Rvhf8RMAi08fCjhWp5m83vKjEg=" providerId="None" clId="Web-{9750B3B2-EF5B-42DB-8B7F-2DAE4895B39E}" dt="2026-06-11T14:39:43.317" v="3" actId="1076"/>
          <ac:spMkLst>
            <pc:docMk/>
            <pc:sldMk cId="959028108" sldId="450"/>
            <ac:spMk id="10" creationId="{A4DD665B-7E33-F237-7D82-B5CFCD6A544E}"/>
          </ac:spMkLst>
        </pc:spChg>
        <pc:spChg chg="del">
          <ac:chgData name="Kristin Kane" userId="knB8B4nQMdTY9qwQ7Rvhf8RMAi08fCjhWp5m83vKjEg=" providerId="None" clId="Web-{9750B3B2-EF5B-42DB-8B7F-2DAE4895B39E}" dt="2026-06-11T14:39:56.412" v="7"/>
          <ac:spMkLst>
            <pc:docMk/>
            <pc:sldMk cId="959028108" sldId="450"/>
            <ac:spMk id="12" creationId="{0B844D59-6335-5452-04FC-3D64999E3CB1}"/>
          </ac:spMkLst>
        </pc:spChg>
        <pc:spChg chg="del">
          <ac:chgData name="Kristin Kane" userId="knB8B4nQMdTY9qwQ7Rvhf8RMAi08fCjhWp5m83vKjEg=" providerId="None" clId="Web-{9750B3B2-EF5B-42DB-8B7F-2DAE4895B39E}" dt="2026-06-11T14:39:56.412" v="6"/>
          <ac:spMkLst>
            <pc:docMk/>
            <pc:sldMk cId="959028108" sldId="450"/>
            <ac:spMk id="13" creationId="{532F95E5-A3D3-1B87-D9F5-8FC5A2BB5ED7}"/>
          </ac:spMkLst>
        </pc:spChg>
        <pc:spChg chg="del">
          <ac:chgData name="Kristin Kane" userId="knB8B4nQMdTY9qwQ7Rvhf8RMAi08fCjhWp5m83vKjEg=" providerId="None" clId="Web-{9750B3B2-EF5B-42DB-8B7F-2DAE4895B39E}" dt="2026-06-11T14:39:56.412" v="5"/>
          <ac:spMkLst>
            <pc:docMk/>
            <pc:sldMk cId="959028108" sldId="450"/>
            <ac:spMk id="14" creationId="{B106C30A-A884-B30B-992B-23196FB8030A}"/>
          </ac:spMkLst>
        </pc:spChg>
        <pc:picChg chg="del">
          <ac:chgData name="Kristin Kane" userId="knB8B4nQMdTY9qwQ7Rvhf8RMAi08fCjhWp5m83vKjEg=" providerId="None" clId="Web-{9750B3B2-EF5B-42DB-8B7F-2DAE4895B39E}" dt="2026-06-11T14:39:56.412" v="4"/>
          <ac:picMkLst>
            <pc:docMk/>
            <pc:sldMk cId="959028108" sldId="450"/>
            <ac:picMk id="15" creationId="{EF2EBAEA-C6FD-AB1C-68EA-CD95089E7A55}"/>
          </ac:picMkLst>
        </pc:picChg>
      </pc:sldChg>
      <pc:sldChg chg="delSp">
        <pc:chgData name="Kristin Kane" userId="knB8B4nQMdTY9qwQ7Rvhf8RMAi08fCjhWp5m83vKjEg=" providerId="None" clId="Web-{9750B3B2-EF5B-42DB-8B7F-2DAE4895B39E}" dt="2026-06-11T14:39:30.987" v="1"/>
        <pc:sldMkLst>
          <pc:docMk/>
          <pc:sldMk cId="151705919" sldId="484"/>
        </pc:sldMkLst>
        <pc:spChg chg="del">
          <ac:chgData name="Kristin Kane" userId="knB8B4nQMdTY9qwQ7Rvhf8RMAi08fCjhWp5m83vKjEg=" providerId="None" clId="Web-{9750B3B2-EF5B-42DB-8B7F-2DAE4895B39E}" dt="2026-06-11T14:39:30.987" v="1"/>
          <ac:spMkLst>
            <pc:docMk/>
            <pc:sldMk cId="151705919" sldId="484"/>
            <ac:spMk id="3" creationId="{B7CC6930-2868-EC4D-5783-0DF5FCCE1B4F}"/>
          </ac:spMkLst>
        </pc:spChg>
      </pc:sldChg>
    </pc:docChg>
  </pc:docChgLst>
  <pc:docChgLst>
    <pc:chgData name="Karen Shaffer" userId="TBjdAIoiwjqc8/3lYAX9F/iLR7USMPR6z6LqvKgAsQ4=" providerId="None" clId="Web-{217B4628-0FB2-4DCE-B605-1621BA2DE169}"/>
    <pc:docChg chg="addSld modSld">
      <pc:chgData name="Karen Shaffer" userId="TBjdAIoiwjqc8/3lYAX9F/iLR7USMPR6z6LqvKgAsQ4=" providerId="None" clId="Web-{217B4628-0FB2-4DCE-B605-1621BA2DE169}" dt="2026-05-19T15:34:29.255" v="86"/>
      <pc:docMkLst>
        <pc:docMk/>
      </pc:docMkLst>
      <pc:sldChg chg="addSp delSp modSp add replId modNotes">
        <pc:chgData name="Karen Shaffer" userId="TBjdAIoiwjqc8/3lYAX9F/iLR7USMPR6z6LqvKgAsQ4=" providerId="None" clId="Web-{217B4628-0FB2-4DCE-B605-1621BA2DE169}" dt="2026-05-19T15:34:29.255" v="86"/>
        <pc:sldMkLst>
          <pc:docMk/>
          <pc:sldMk cId="616421375" sldId="496"/>
        </pc:sldMkLst>
        <pc:spChg chg="mod">
          <ac:chgData name="Karen Shaffer" userId="TBjdAIoiwjqc8/3lYAX9F/iLR7USMPR6z6LqvKgAsQ4=" providerId="None" clId="Web-{217B4628-0FB2-4DCE-B605-1621BA2DE169}" dt="2026-05-19T15:33:39.425" v="80" actId="1076"/>
          <ac:spMkLst>
            <pc:docMk/>
            <pc:sldMk cId="616421375" sldId="496"/>
            <ac:spMk id="2" creationId="{F4DDD2C8-6610-DEE0-A760-C643031EA6B1}"/>
          </ac:spMkLst>
        </pc:spChg>
        <pc:spChg chg="mod">
          <ac:chgData name="Karen Shaffer" userId="TBjdAIoiwjqc8/3lYAX9F/iLR7USMPR6z6LqvKgAsQ4=" providerId="None" clId="Web-{217B4628-0FB2-4DCE-B605-1621BA2DE169}" dt="2026-05-19T15:33:42.784" v="81" actId="1076"/>
          <ac:spMkLst>
            <pc:docMk/>
            <pc:sldMk cId="616421375" sldId="496"/>
            <ac:spMk id="5" creationId="{5F2E2906-F248-75F6-60C2-CF1B60E69966}"/>
          </ac:spMkLst>
        </pc:spChg>
        <pc:grpChg chg="add mod">
          <ac:chgData name="Karen Shaffer" userId="TBjdAIoiwjqc8/3lYAX9F/iLR7USMPR6z6LqvKgAsQ4=" providerId="None" clId="Web-{217B4628-0FB2-4DCE-B605-1621BA2DE169}" dt="2026-05-19T15:33:09.424" v="74" actId="1076"/>
          <ac:grpSpMkLst>
            <pc:docMk/>
            <pc:sldMk cId="616421375" sldId="496"/>
            <ac:grpSpMk id="9" creationId="{797E4237-5319-261B-DCED-8E6530B89AA9}"/>
          </ac:grpSpMkLst>
        </pc:grpChg>
        <pc:grpChg chg="add mod">
          <ac:chgData name="Karen Shaffer" userId="TBjdAIoiwjqc8/3lYAX9F/iLR7USMPR6z6LqvKgAsQ4=" providerId="None" clId="Web-{217B4628-0FB2-4DCE-B605-1621BA2DE169}" dt="2026-05-19T15:33:12.846" v="75" actId="1076"/>
          <ac:grpSpMkLst>
            <pc:docMk/>
            <pc:sldMk cId="616421375" sldId="496"/>
            <ac:grpSpMk id="18" creationId="{3D58C063-A396-64D9-740F-4BDF016EA201}"/>
          </ac:grpSpMkLst>
        </pc:grpChg>
        <pc:grpChg chg="add mod">
          <ac:chgData name="Karen Shaffer" userId="TBjdAIoiwjqc8/3lYAX9F/iLR7USMPR6z6LqvKgAsQ4=" providerId="None" clId="Web-{217B4628-0FB2-4DCE-B605-1621BA2DE169}" dt="2026-05-19T15:33:16.096" v="76" actId="1076"/>
          <ac:grpSpMkLst>
            <pc:docMk/>
            <pc:sldMk cId="616421375" sldId="496"/>
            <ac:grpSpMk id="19" creationId="{C4CF6554-FB11-821E-C524-C2CCAE5C20C9}"/>
          </ac:grpSpMkLst>
        </pc:grpChg>
        <pc:grpChg chg="add mod">
          <ac:chgData name="Karen Shaffer" userId="TBjdAIoiwjqc8/3lYAX9F/iLR7USMPR6z6LqvKgAsQ4=" providerId="None" clId="Web-{217B4628-0FB2-4DCE-B605-1621BA2DE169}" dt="2026-05-19T15:33:17.987" v="77" actId="1076"/>
          <ac:grpSpMkLst>
            <pc:docMk/>
            <pc:sldMk cId="616421375" sldId="496"/>
            <ac:grpSpMk id="24" creationId="{3C41CBCD-34D0-CE81-64DF-8E7236746E1E}"/>
          </ac:grpSpMkLst>
        </pc:grpChg>
        <pc:picChg chg="add mod">
          <ac:chgData name="Karen Shaffer" userId="TBjdAIoiwjqc8/3lYAX9F/iLR7USMPR6z6LqvKgAsQ4=" providerId="None" clId="Web-{217B4628-0FB2-4DCE-B605-1621BA2DE169}" dt="2026-05-19T15:28:05.476" v="18" actId="1076"/>
          <ac:picMkLst>
            <pc:docMk/>
            <pc:sldMk cId="616421375" sldId="496"/>
            <ac:picMk id="6" creationId="{9AED78FE-EE93-8A90-F2AE-5F5EF409F155}"/>
          </ac:picMkLst>
        </pc:picChg>
        <pc:picChg chg="add mod">
          <ac:chgData name="Karen Shaffer" userId="TBjdAIoiwjqc8/3lYAX9F/iLR7USMPR6z6LqvKgAsQ4=" providerId="None" clId="Web-{217B4628-0FB2-4DCE-B605-1621BA2DE169}" dt="2026-05-19T15:28:07.757" v="19" actId="1076"/>
          <ac:picMkLst>
            <pc:docMk/>
            <pc:sldMk cId="616421375" sldId="496"/>
            <ac:picMk id="8" creationId="{D64EBB96-81D0-36C0-EED8-F53079FE0239}"/>
          </ac:picMkLst>
        </pc:picChg>
        <pc:picChg chg="add mod ord">
          <ac:chgData name="Karen Shaffer" userId="TBjdAIoiwjqc8/3lYAX9F/iLR7USMPR6z6LqvKgAsQ4=" providerId="None" clId="Web-{217B4628-0FB2-4DCE-B605-1621BA2DE169}" dt="2026-05-19T15:29:10.463" v="35" actId="1076"/>
          <ac:picMkLst>
            <pc:docMk/>
            <pc:sldMk cId="616421375" sldId="496"/>
            <ac:picMk id="11" creationId="{F6F028C4-E169-6B3C-8DED-7928B97384CB}"/>
          </ac:picMkLst>
        </pc:picChg>
        <pc:picChg chg="add mod">
          <ac:chgData name="Karen Shaffer" userId="TBjdAIoiwjqc8/3lYAX9F/iLR7USMPR6z6LqvKgAsQ4=" providerId="None" clId="Web-{217B4628-0FB2-4DCE-B605-1621BA2DE169}" dt="2026-05-19T15:28:54.025" v="31" actId="14100"/>
          <ac:picMkLst>
            <pc:docMk/>
            <pc:sldMk cId="616421375" sldId="496"/>
            <ac:picMk id="13" creationId="{C6C3410E-B2DC-5551-8729-03C155700811}"/>
          </ac:picMkLst>
        </pc:picChg>
        <pc:picChg chg="add mod ord">
          <ac:chgData name="Karen Shaffer" userId="TBjdAIoiwjqc8/3lYAX9F/iLR7USMPR6z6LqvKgAsQ4=" providerId="None" clId="Web-{217B4628-0FB2-4DCE-B605-1621BA2DE169}" dt="2026-05-19T15:29:51.808" v="47" actId="1076"/>
          <ac:picMkLst>
            <pc:docMk/>
            <pc:sldMk cId="616421375" sldId="496"/>
            <ac:picMk id="15" creationId="{65A80368-1191-3EEB-23D7-8F786A2ABFF4}"/>
          </ac:picMkLst>
        </pc:picChg>
        <pc:picChg chg="add mod">
          <ac:chgData name="Karen Shaffer" userId="TBjdAIoiwjqc8/3lYAX9F/iLR7USMPR6z6LqvKgAsQ4=" providerId="None" clId="Web-{217B4628-0FB2-4DCE-B605-1621BA2DE169}" dt="2026-05-19T15:29:29.479" v="39" actId="1076"/>
          <ac:picMkLst>
            <pc:docMk/>
            <pc:sldMk cId="616421375" sldId="496"/>
            <ac:picMk id="17" creationId="{CB833C35-0B23-0A45-5A3C-AB9F4BDA00E8}"/>
          </ac:picMkLst>
        </pc:picChg>
        <pc:picChg chg="add mod">
          <ac:chgData name="Karen Shaffer" userId="TBjdAIoiwjqc8/3lYAX9F/iLR7USMPR6z6LqvKgAsQ4=" providerId="None" clId="Web-{217B4628-0FB2-4DCE-B605-1621BA2DE169}" dt="2026-05-19T15:32:49.173" v="69" actId="14100"/>
          <ac:picMkLst>
            <pc:docMk/>
            <pc:sldMk cId="616421375" sldId="496"/>
            <ac:picMk id="21" creationId="{F66417B5-AD35-B13A-BBEB-6429DE6671A2}"/>
          </ac:picMkLst>
        </pc:picChg>
        <pc:picChg chg="add mod">
          <ac:chgData name="Karen Shaffer" userId="TBjdAIoiwjqc8/3lYAX9F/iLR7USMPR6z6LqvKgAsQ4=" providerId="None" clId="Web-{217B4628-0FB2-4DCE-B605-1621BA2DE169}" dt="2026-05-19T15:32:44.142" v="68" actId="14100"/>
          <ac:picMkLst>
            <pc:docMk/>
            <pc:sldMk cId="616421375" sldId="496"/>
            <ac:picMk id="23" creationId="{35BC4144-2129-28E2-CD52-93BF07C68847}"/>
          </ac:picMkLst>
        </pc:picChg>
        <pc:picChg chg="add">
          <ac:chgData name="Karen Shaffer" userId="TBjdAIoiwjqc8/3lYAX9F/iLR7USMPR6z6LqvKgAsQ4=" providerId="None" clId="Web-{217B4628-0FB2-4DCE-B605-1621BA2DE169}" dt="2026-05-19T15:33:28.003" v="78"/>
          <ac:picMkLst>
            <pc:docMk/>
            <pc:sldMk cId="616421375" sldId="496"/>
            <ac:picMk id="26" creationId="{1688A23F-2AA6-A1BA-71CE-42CBF93953A4}"/>
          </ac:picMkLst>
        </pc:picChg>
      </pc:sldChg>
    </pc:docChg>
  </pc:docChgLst>
  <pc:docChgLst>
    <pc:chgData name="Allison Andreola" userId="awko6JiC/KZ27eTawpnsK+9DjWrE/yXZykpZhnC6Cp0=" providerId="None" clId="Web-{66C87D81-C01F-4671-B0FA-FCFAF63DAE93}"/>
    <pc:docChg chg="modSld">
      <pc:chgData name="Allison Andreola" userId="awko6JiC/KZ27eTawpnsK+9DjWrE/yXZykpZhnC6Cp0=" providerId="None" clId="Web-{66C87D81-C01F-4671-B0FA-FCFAF63DAE93}" dt="2026-05-19T19:39:37.891" v="1" actId="20577"/>
      <pc:docMkLst>
        <pc:docMk/>
      </pc:docMkLst>
      <pc:sldChg chg="modSp">
        <pc:chgData name="Allison Andreola" userId="awko6JiC/KZ27eTawpnsK+9DjWrE/yXZykpZhnC6Cp0=" providerId="None" clId="Web-{66C87D81-C01F-4671-B0FA-FCFAF63DAE93}" dt="2026-05-19T19:39:37.891" v="1" actId="20577"/>
        <pc:sldMkLst>
          <pc:docMk/>
          <pc:sldMk cId="4236378408" sldId="302"/>
        </pc:sldMkLst>
        <pc:spChg chg="mod">
          <ac:chgData name="Allison Andreola" userId="awko6JiC/KZ27eTawpnsK+9DjWrE/yXZykpZhnC6Cp0=" providerId="None" clId="Web-{66C87D81-C01F-4671-B0FA-FCFAF63DAE93}" dt="2026-05-19T19:39:37.891" v="1" actId="20577"/>
          <ac:spMkLst>
            <pc:docMk/>
            <pc:sldMk cId="4236378408" sldId="302"/>
            <ac:spMk id="3" creationId="{E33B567F-B742-401E-813B-CECE63856DA5}"/>
          </ac:spMkLst>
        </pc:spChg>
      </pc:sldChg>
    </pc:docChg>
  </pc:docChgLst>
  <pc:docChgLst>
    <pc:chgData name="Allison Andreola" userId="awko6JiC/KZ27eTawpnsK+9DjWrE/yXZykpZhnC6Cp0=" providerId="None" clId="Web-{7553F764-7060-42F0-9E78-F669B4CD8A3A}"/>
    <pc:docChg chg="modSld">
      <pc:chgData name="Allison Andreola" userId="awko6JiC/KZ27eTawpnsK+9DjWrE/yXZykpZhnC6Cp0=" providerId="None" clId="Web-{7553F764-7060-42F0-9E78-F669B4CD8A3A}" dt="2026-06-09T19:11:16.859" v="64" actId="20577"/>
      <pc:docMkLst>
        <pc:docMk/>
      </pc:docMkLst>
      <pc:sldChg chg="modSp modCm">
        <pc:chgData name="Allison Andreola" userId="awko6JiC/KZ27eTawpnsK+9DjWrE/yXZykpZhnC6Cp0=" providerId="None" clId="Web-{7553F764-7060-42F0-9E78-F669B4CD8A3A}" dt="2026-06-09T19:06:26.820" v="27" actId="20577"/>
        <pc:sldMkLst>
          <pc:docMk/>
          <pc:sldMk cId="1520540552" sldId="376"/>
        </pc:sldMkLst>
        <pc:spChg chg="mod">
          <ac:chgData name="Allison Andreola" userId="awko6JiC/KZ27eTawpnsK+9DjWrE/yXZykpZhnC6Cp0=" providerId="None" clId="Web-{7553F764-7060-42F0-9E78-F669B4CD8A3A}" dt="2026-06-09T19:06:26.820" v="27" actId="20577"/>
          <ac:spMkLst>
            <pc:docMk/>
            <pc:sldMk cId="1520540552" sldId="376"/>
            <ac:spMk id="3" creationId="{E33B567F-B742-401E-813B-CECE63856DA5}"/>
          </ac:spMkLst>
        </pc:sp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7553F764-7060-42F0-9E78-F669B4CD8A3A}" dt="2026-06-09T19:06:22.914" v="26" actId="20577"/>
              <pc2:cmMkLst xmlns:pc2="http://schemas.microsoft.com/office/powerpoint/2019/9/main/command">
                <pc:docMk/>
                <pc:sldMk cId="1520540552" sldId="376"/>
                <pc2:cmMk id="{0D6B30BE-65E8-438D-B137-E3CB012250AA}"/>
              </pc2:cmMkLst>
            </pc226:cmChg>
          </p:ext>
        </pc:extLst>
      </pc:sldChg>
      <pc:sldChg chg="modSp modCm">
        <pc:chgData name="Allison Andreola" userId="awko6JiC/KZ27eTawpnsK+9DjWrE/yXZykpZhnC6Cp0=" providerId="None" clId="Web-{7553F764-7060-42F0-9E78-F669B4CD8A3A}" dt="2026-06-09T19:11:16.859" v="64" actId="20577"/>
        <pc:sldMkLst>
          <pc:docMk/>
          <pc:sldMk cId="1781950179" sldId="427"/>
        </pc:sldMkLst>
        <pc:spChg chg="mod">
          <ac:chgData name="Allison Andreola" userId="awko6JiC/KZ27eTawpnsK+9DjWrE/yXZykpZhnC6Cp0=" providerId="None" clId="Web-{7553F764-7060-42F0-9E78-F669B4CD8A3A}" dt="2026-06-09T19:11:16.859" v="64" actId="20577"/>
          <ac:spMkLst>
            <pc:docMk/>
            <pc:sldMk cId="1781950179" sldId="427"/>
            <ac:spMk id="9" creationId="{FE423623-0536-1088-A617-ADDD19576CD4}"/>
          </ac:spMkLst>
        </pc:sp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7553F764-7060-42F0-9E78-F669B4CD8A3A}" dt="2026-06-09T19:11:15.562" v="63" actId="20577"/>
              <pc2:cmMkLst xmlns:pc2="http://schemas.microsoft.com/office/powerpoint/2019/9/main/command">
                <pc:docMk/>
                <pc:sldMk cId="1781950179" sldId="427"/>
                <pc2:cmMk id="{6057FCB6-1FA5-47C4-BE7B-CB91F9B2A343}"/>
              </pc2:cmMkLst>
            </pc226:cmChg>
          </p:ext>
        </pc:extLst>
      </pc:sldChg>
      <pc:sldChg chg="modSp">
        <pc:chgData name="Allison Andreola" userId="awko6JiC/KZ27eTawpnsK+9DjWrE/yXZykpZhnC6Cp0=" providerId="None" clId="Web-{7553F764-7060-42F0-9E78-F669B4CD8A3A}" dt="2026-06-09T19:07:04.006" v="28" actId="20577"/>
        <pc:sldMkLst>
          <pc:docMk/>
          <pc:sldMk cId="2993233462" sldId="451"/>
        </pc:sldMkLst>
        <pc:spChg chg="mod">
          <ac:chgData name="Allison Andreola" userId="awko6JiC/KZ27eTawpnsK+9DjWrE/yXZykpZhnC6Cp0=" providerId="None" clId="Web-{7553F764-7060-42F0-9E78-F669B4CD8A3A}" dt="2026-06-09T19:07:04.006" v="28" actId="20577"/>
          <ac:spMkLst>
            <pc:docMk/>
            <pc:sldMk cId="2993233462" sldId="451"/>
            <ac:spMk id="6" creationId="{480954F4-3E08-2AF4-EEBE-C43C098AEFD6}"/>
          </ac:spMkLst>
        </pc:spChg>
      </pc:sldChg>
      <pc:sldChg chg="modSp modCm">
        <pc:chgData name="Allison Andreola" userId="awko6JiC/KZ27eTawpnsK+9DjWrE/yXZykpZhnC6Cp0=" providerId="None" clId="Web-{7553F764-7060-42F0-9E78-F669B4CD8A3A}" dt="2026-06-09T19:08:07.713" v="36" actId="20577"/>
        <pc:sldMkLst>
          <pc:docMk/>
          <pc:sldMk cId="951980790" sldId="457"/>
        </pc:sldMkLst>
        <pc:spChg chg="mod">
          <ac:chgData name="Allison Andreola" userId="awko6JiC/KZ27eTawpnsK+9DjWrE/yXZykpZhnC6Cp0=" providerId="None" clId="Web-{7553F764-7060-42F0-9E78-F669B4CD8A3A}" dt="2026-06-09T19:08:07.713" v="36" actId="20577"/>
          <ac:spMkLst>
            <pc:docMk/>
            <pc:sldMk cId="951980790" sldId="457"/>
            <ac:spMk id="2" creationId="{D32BDD8F-25C5-BD2C-D081-65E3700E4094}"/>
          </ac:spMkLst>
        </pc:sp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7553F764-7060-42F0-9E78-F669B4CD8A3A}" dt="2026-06-09T19:08:04.275" v="35" actId="20577"/>
              <pc2:cmMkLst xmlns:pc2="http://schemas.microsoft.com/office/powerpoint/2019/9/main/command">
                <pc:docMk/>
                <pc:sldMk cId="951980790" sldId="457"/>
                <pc2:cmMk id="{6467B97E-9EF0-41C3-B986-BEFA4B9351F9}"/>
              </pc2:cmMkLst>
            </pc226:cmChg>
          </p:ext>
        </pc:extLst>
      </pc:sldChg>
      <pc:sldChg chg="modSp modCm">
        <pc:chgData name="Allison Andreola" userId="awko6JiC/KZ27eTawpnsK+9DjWrE/yXZykpZhnC6Cp0=" providerId="None" clId="Web-{7553F764-7060-42F0-9E78-F669B4CD8A3A}" dt="2026-06-09T19:08:18.698" v="39" actId="20577"/>
        <pc:sldMkLst>
          <pc:docMk/>
          <pc:sldMk cId="913838042" sldId="459"/>
        </pc:sldMkLst>
        <pc:spChg chg="mod">
          <ac:chgData name="Allison Andreola" userId="awko6JiC/KZ27eTawpnsK+9DjWrE/yXZykpZhnC6Cp0=" providerId="None" clId="Web-{7553F764-7060-42F0-9E78-F669B4CD8A3A}" dt="2026-06-09T19:08:18.698" v="39" actId="20577"/>
          <ac:spMkLst>
            <pc:docMk/>
            <pc:sldMk cId="913838042" sldId="459"/>
            <ac:spMk id="6" creationId="{28BF060A-A8C8-E8AF-E6EA-2112C2494589}"/>
          </ac:spMkLst>
        </pc:sp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7553F764-7060-42F0-9E78-F669B4CD8A3A}" dt="2026-06-09T19:08:14.667" v="38" actId="20577"/>
              <pc2:cmMkLst xmlns:pc2="http://schemas.microsoft.com/office/powerpoint/2019/9/main/command">
                <pc:docMk/>
                <pc:sldMk cId="913838042" sldId="459"/>
                <pc2:cmMk id="{C582138D-B05C-43CF-9458-4DD2FDF3985D}"/>
              </pc2:cmMkLst>
            </pc226:cmChg>
          </p:ext>
        </pc:extLst>
      </pc:sldChg>
      <pc:sldChg chg="modSp">
        <pc:chgData name="Allison Andreola" userId="awko6JiC/KZ27eTawpnsK+9DjWrE/yXZykpZhnC6Cp0=" providerId="None" clId="Web-{7553F764-7060-42F0-9E78-F669B4CD8A3A}" dt="2026-06-09T19:08:59.746" v="44" actId="20577"/>
        <pc:sldMkLst>
          <pc:docMk/>
          <pc:sldMk cId="123858558" sldId="460"/>
        </pc:sldMkLst>
        <pc:spChg chg="mod">
          <ac:chgData name="Allison Andreola" userId="awko6JiC/KZ27eTawpnsK+9DjWrE/yXZykpZhnC6Cp0=" providerId="None" clId="Web-{7553F764-7060-42F0-9E78-F669B4CD8A3A}" dt="2026-06-09T19:08:59.746" v="44" actId="20577"/>
          <ac:spMkLst>
            <pc:docMk/>
            <pc:sldMk cId="123858558" sldId="460"/>
            <ac:spMk id="13" creationId="{480954F4-3E08-2AF4-EEBE-C43C098AEFD6}"/>
          </ac:spMkLst>
        </pc:spChg>
      </pc:sldChg>
      <pc:sldChg chg="modSp modCm">
        <pc:chgData name="Allison Andreola" userId="awko6JiC/KZ27eTawpnsK+9DjWrE/yXZykpZhnC6Cp0=" providerId="None" clId="Web-{7553F764-7060-42F0-9E78-F669B4CD8A3A}" dt="2026-06-09T19:10:45.374" v="57" actId="20577"/>
        <pc:sldMkLst>
          <pc:docMk/>
          <pc:sldMk cId="820916238" sldId="461"/>
        </pc:sldMkLst>
        <pc:spChg chg="mod">
          <ac:chgData name="Allison Andreola" userId="awko6JiC/KZ27eTawpnsK+9DjWrE/yXZykpZhnC6Cp0=" providerId="None" clId="Web-{7553F764-7060-42F0-9E78-F669B4CD8A3A}" dt="2026-06-09T19:10:45.374" v="57" actId="20577"/>
          <ac:spMkLst>
            <pc:docMk/>
            <pc:sldMk cId="820916238" sldId="461"/>
            <ac:spMk id="12" creationId="{47E7A921-0C2C-8B96-62D0-2B476C6E80BD}"/>
          </ac:spMkLst>
        </pc:sp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7553F764-7060-42F0-9E78-F669B4CD8A3A}" dt="2026-06-09T19:10:45.374" v="57" actId="20577"/>
              <pc2:cmMkLst xmlns:pc2="http://schemas.microsoft.com/office/powerpoint/2019/9/main/command">
                <pc:docMk/>
                <pc:sldMk cId="820916238" sldId="461"/>
                <pc2:cmMk id="{5F650607-E1B1-4B66-AA4E-AB3DD43064A9}"/>
              </pc2:cmMkLst>
            </pc226:cmChg>
          </p:ext>
        </pc:extLst>
      </pc:sldChg>
      <pc:sldChg chg="modSp">
        <pc:chgData name="Allison Andreola" userId="awko6JiC/KZ27eTawpnsK+9DjWrE/yXZykpZhnC6Cp0=" providerId="None" clId="Web-{7553F764-7060-42F0-9E78-F669B4CD8A3A}" dt="2026-06-09T19:07:42.072" v="32" actId="1076"/>
        <pc:sldMkLst>
          <pc:docMk/>
          <pc:sldMk cId="105125526" sldId="462"/>
        </pc:sldMkLst>
        <pc:spChg chg="mod">
          <ac:chgData name="Allison Andreola" userId="awko6JiC/KZ27eTawpnsK+9DjWrE/yXZykpZhnC6Cp0=" providerId="None" clId="Web-{7553F764-7060-42F0-9E78-F669B4CD8A3A}" dt="2026-06-09T19:07:42.072" v="32" actId="1076"/>
          <ac:spMkLst>
            <pc:docMk/>
            <pc:sldMk cId="105125526" sldId="462"/>
            <ac:spMk id="24" creationId="{386AAA96-3D41-716E-15D1-1C789FD4D0AF}"/>
          </ac:spMkLst>
        </pc:spChg>
        <pc:picChg chg="mod">
          <ac:chgData name="Allison Andreola" userId="awko6JiC/KZ27eTawpnsK+9DjWrE/yXZykpZhnC6Cp0=" providerId="None" clId="Web-{7553F764-7060-42F0-9E78-F669B4CD8A3A}" dt="2026-06-09T19:07:42.025" v="31" actId="1076"/>
          <ac:picMkLst>
            <pc:docMk/>
            <pc:sldMk cId="105125526" sldId="462"/>
            <ac:picMk id="21" creationId="{3FC901F1-D573-D142-F60F-045CB2304AC1}"/>
          </ac:picMkLst>
        </pc:picChg>
      </pc:sldChg>
      <pc:sldChg chg="modSp modCm">
        <pc:chgData name="Allison Andreola" userId="awko6JiC/KZ27eTawpnsK+9DjWrE/yXZykpZhnC6Cp0=" providerId="None" clId="Web-{7553F764-7060-42F0-9E78-F669B4CD8A3A}" dt="2026-06-09T19:09:16.262" v="45" actId="20577"/>
        <pc:sldMkLst>
          <pc:docMk/>
          <pc:sldMk cId="1169618755" sldId="464"/>
        </pc:sldMkLst>
        <pc:spChg chg="mod">
          <ac:chgData name="Allison Andreola" userId="awko6JiC/KZ27eTawpnsK+9DjWrE/yXZykpZhnC6Cp0=" providerId="None" clId="Web-{7553F764-7060-42F0-9E78-F669B4CD8A3A}" dt="2026-06-09T19:09:16.262" v="45" actId="20577"/>
          <ac:spMkLst>
            <pc:docMk/>
            <pc:sldMk cId="1169618755" sldId="464"/>
            <ac:spMk id="7" creationId="{1C7E844F-4283-9F45-DFC4-7D9CF13A690D}"/>
          </ac:spMkLst>
        </pc:sp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7553F764-7060-42F0-9E78-F669B4CD8A3A}" dt="2026-06-09T19:09:16.262" v="45" actId="20577"/>
              <pc2:cmMkLst xmlns:pc2="http://schemas.microsoft.com/office/powerpoint/2019/9/main/command">
                <pc:docMk/>
                <pc:sldMk cId="1169618755" sldId="464"/>
                <pc2:cmMk id="{9A04698D-5D47-41A4-BB78-737A7E2C4C27}"/>
              </pc2:cmMkLst>
            </pc226:cmChg>
          </p:ext>
        </pc:extLst>
      </pc:sldChg>
      <pc:sldChg chg="modSp modCm">
        <pc:chgData name="Allison Andreola" userId="awko6JiC/KZ27eTawpnsK+9DjWrE/yXZykpZhnC6Cp0=" providerId="None" clId="Web-{7553F764-7060-42F0-9E78-F669B4CD8A3A}" dt="2026-06-09T19:10:15.529" v="56" actId="20577"/>
        <pc:sldMkLst>
          <pc:docMk/>
          <pc:sldMk cId="2631220299" sldId="479"/>
        </pc:sldMkLst>
        <pc:spChg chg="mod">
          <ac:chgData name="Allison Andreola" userId="awko6JiC/KZ27eTawpnsK+9DjWrE/yXZykpZhnC6Cp0=" providerId="None" clId="Web-{7553F764-7060-42F0-9E78-F669B4CD8A3A}" dt="2026-06-09T19:09:36.794" v="46" actId="20577"/>
          <ac:spMkLst>
            <pc:docMk/>
            <pc:sldMk cId="2631220299" sldId="479"/>
            <ac:spMk id="2" creationId="{AB5B5987-E412-7B19-1323-1EF8CBF34F4F}"/>
          </ac:spMkLst>
        </pc:spChg>
        <pc:graphicFrameChg chg="modGraphic">
          <ac:chgData name="Allison Andreola" userId="awko6JiC/KZ27eTawpnsK+9DjWrE/yXZykpZhnC6Cp0=" providerId="None" clId="Web-{7553F764-7060-42F0-9E78-F669B4CD8A3A}" dt="2026-06-09T19:10:15.529" v="56" actId="20577"/>
          <ac:graphicFrameMkLst>
            <pc:docMk/>
            <pc:sldMk cId="2631220299" sldId="479"/>
            <ac:graphicFrameMk id="9" creationId="{C0604DF0-F300-CD61-4020-FCC8E2708927}"/>
          </ac:graphicFrameMkLst>
        </pc:graphicFrame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7553F764-7060-42F0-9E78-F669B4CD8A3A}" dt="2026-06-09T19:10:14.639" v="54" actId="20577"/>
              <pc2:cmMkLst xmlns:pc2="http://schemas.microsoft.com/office/powerpoint/2019/9/main/command">
                <pc:docMk/>
                <pc:sldMk cId="2631220299" sldId="479"/>
                <pc2:cmMk id="{6EDA7B65-4D5D-4D8E-8CE0-4475DE6BF5E1}"/>
              </pc2:cmMkLst>
            </pc226:cmChg>
            <pc226:cmChg xmlns="" xmlns:pc226="http://schemas.microsoft.com/office/powerpoint/2022/06/main/command" chg="mod">
              <pc226:chgData name="Allison Andreola" userId="awko6JiC/KZ27eTawpnsK+9DjWrE/yXZykpZhnC6Cp0=" providerId="None" clId="Web-{7553F764-7060-42F0-9E78-F669B4CD8A3A}" dt="2026-06-09T19:09:36.794" v="46" actId="20577"/>
              <pc2:cmMkLst xmlns:pc2="http://schemas.microsoft.com/office/powerpoint/2019/9/main/command">
                <pc:docMk/>
                <pc:sldMk cId="2631220299" sldId="479"/>
                <pc2:cmMk id="{A50B50D3-B9C6-438D-A752-7D9424B1B576}"/>
              </pc2:cmMkLst>
            </pc226:cmChg>
          </p:ext>
        </pc:extLst>
      </pc:sldChg>
      <pc:sldChg chg="modSp modCm">
        <pc:chgData name="Allison Andreola" userId="awko6JiC/KZ27eTawpnsK+9DjWrE/yXZykpZhnC6Cp0=" providerId="None" clId="Web-{7553F764-7060-42F0-9E78-F669B4CD8A3A}" dt="2026-06-09T19:07:50.838" v="34" actId="20577"/>
        <pc:sldMkLst>
          <pc:docMk/>
          <pc:sldMk cId="1991139714" sldId="488"/>
        </pc:sldMkLst>
        <pc:spChg chg="mod">
          <ac:chgData name="Allison Andreola" userId="awko6JiC/KZ27eTawpnsK+9DjWrE/yXZykpZhnC6Cp0=" providerId="None" clId="Web-{7553F764-7060-42F0-9E78-F669B4CD8A3A}" dt="2026-06-09T19:07:50.838" v="34" actId="20577"/>
          <ac:spMkLst>
            <pc:docMk/>
            <pc:sldMk cId="1991139714" sldId="488"/>
            <ac:spMk id="2" creationId="{42E23D9F-7C03-AEC9-87B7-AFDEBDA9D7E3}"/>
          </ac:spMkLst>
        </pc:sp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7553F764-7060-42F0-9E78-F669B4CD8A3A}" dt="2026-06-09T19:07:50.838" v="34" actId="20577"/>
              <pc2:cmMkLst xmlns:pc2="http://schemas.microsoft.com/office/powerpoint/2019/9/main/command">
                <pc:docMk/>
                <pc:sldMk cId="1991139714" sldId="488"/>
                <pc2:cmMk id="{FC00908F-7634-42FB-9BF6-36319F13F8B0}"/>
              </pc2:cmMkLst>
            </pc226:cmChg>
          </p:ext>
        </pc:extLst>
      </pc:sldChg>
      <pc:sldChg chg="modSp">
        <pc:chgData name="Allison Andreola" userId="awko6JiC/KZ27eTawpnsK+9DjWrE/yXZykpZhnC6Cp0=" providerId="None" clId="Web-{7553F764-7060-42F0-9E78-F669B4CD8A3A}" dt="2026-06-09T19:08:31.417" v="43" actId="20577"/>
        <pc:sldMkLst>
          <pc:docMk/>
          <pc:sldMk cId="3160705842" sldId="494"/>
        </pc:sldMkLst>
        <pc:spChg chg="mod">
          <ac:chgData name="Allison Andreola" userId="awko6JiC/KZ27eTawpnsK+9DjWrE/yXZykpZhnC6Cp0=" providerId="None" clId="Web-{7553F764-7060-42F0-9E78-F669B4CD8A3A}" dt="2026-06-09T19:08:31.417" v="43" actId="20577"/>
          <ac:spMkLst>
            <pc:docMk/>
            <pc:sldMk cId="3160705842" sldId="494"/>
            <ac:spMk id="3" creationId="{AC640AAC-6795-A25C-9586-25257382D150}"/>
          </ac:spMkLst>
        </pc:spChg>
      </pc:sldChg>
      <pc:sldChg chg="modSp">
        <pc:chgData name="Allison Andreola" userId="awko6JiC/KZ27eTawpnsK+9DjWrE/yXZykpZhnC6Cp0=" providerId="None" clId="Web-{7553F764-7060-42F0-9E78-F669B4CD8A3A}" dt="2026-06-09T19:10:51.733" v="58" actId="20577"/>
        <pc:sldMkLst>
          <pc:docMk/>
          <pc:sldMk cId="44997366" sldId="497"/>
        </pc:sldMkLst>
        <pc:spChg chg="mod">
          <ac:chgData name="Allison Andreola" userId="awko6JiC/KZ27eTawpnsK+9DjWrE/yXZykpZhnC6Cp0=" providerId="None" clId="Web-{7553F764-7060-42F0-9E78-F669B4CD8A3A}" dt="2026-06-09T19:10:51.733" v="58" actId="20577"/>
          <ac:spMkLst>
            <pc:docMk/>
            <pc:sldMk cId="44997366" sldId="497"/>
            <ac:spMk id="12" creationId="{0C390B8F-4967-C93C-7BEE-D774AD1E177C}"/>
          </ac:spMkLst>
        </pc:spChg>
      </pc:sldChg>
    </pc:docChg>
  </pc:docChgLst>
  <pc:docChgLst>
    <pc:chgData name="Karen Shaffer" userId="TBjdAIoiwjqc8/3lYAX9F/iLR7USMPR6z6LqvKgAsQ4=" providerId="None" clId="Web-{07613F9C-AFF8-44FA-AD23-A3B5408A2BE1}"/>
    <pc:docChg chg="modSld">
      <pc:chgData name="Karen Shaffer" userId="TBjdAIoiwjqc8/3lYAX9F/iLR7USMPR6z6LqvKgAsQ4=" providerId="None" clId="Web-{07613F9C-AFF8-44FA-AD23-A3B5408A2BE1}" dt="2026-05-19T15:39:16.937" v="6" actId="1076"/>
      <pc:docMkLst>
        <pc:docMk/>
      </pc:docMkLst>
      <pc:sldChg chg="addSp delSp modSp">
        <pc:chgData name="Karen Shaffer" userId="TBjdAIoiwjqc8/3lYAX9F/iLR7USMPR6z6LqvKgAsQ4=" providerId="None" clId="Web-{07613F9C-AFF8-44FA-AD23-A3B5408A2BE1}" dt="2026-05-19T15:39:16.937" v="6" actId="1076"/>
        <pc:sldMkLst>
          <pc:docMk/>
          <pc:sldMk cId="2631220299" sldId="479"/>
        </pc:sldMkLst>
        <pc:picChg chg="mod">
          <ac:chgData name="Karen Shaffer" userId="TBjdAIoiwjqc8/3lYAX9F/iLR7USMPR6z6LqvKgAsQ4=" providerId="None" clId="Web-{07613F9C-AFF8-44FA-AD23-A3B5408A2BE1}" dt="2026-05-19T15:39:16.937" v="6" actId="1076"/>
          <ac:picMkLst>
            <pc:docMk/>
            <pc:sldMk cId="2631220299" sldId="479"/>
            <ac:picMk id="24" creationId="{540A4354-9EB7-A474-F808-8A8187BF4069}"/>
          </ac:picMkLst>
        </pc:picChg>
        <pc:picChg chg="add mod">
          <ac:chgData name="Karen Shaffer" userId="TBjdAIoiwjqc8/3lYAX9F/iLR7USMPR6z6LqvKgAsQ4=" providerId="None" clId="Web-{07613F9C-AFF8-44FA-AD23-A3B5408A2BE1}" dt="2026-05-19T15:39:14.031" v="5" actId="14100"/>
          <ac:picMkLst>
            <pc:docMk/>
            <pc:sldMk cId="2631220299" sldId="479"/>
            <ac:picMk id="45" creationId="{559535C3-F427-FA97-3587-14D29510EF87}"/>
          </ac:picMkLst>
        </pc:picChg>
      </pc:sldChg>
    </pc:docChg>
  </pc:docChgLst>
  <pc:docChgLst>
    <pc:chgData name="Sen Wang" userId="5Kfd3VoL/92ySW8mXmeRHG4tyYe/d7qdCtEarKo7Z1A=" providerId="None" clId="Web-{91DCBFC6-773B-4AE2-94EA-DD70FE494E9E}"/>
    <pc:docChg chg="mod">
      <pc:chgData name="Sen Wang" userId="5Kfd3VoL/92ySW8mXmeRHG4tyYe/d7qdCtEarKo7Z1A=" providerId="None" clId="Web-{91DCBFC6-773B-4AE2-94EA-DD70FE494E9E}" dt="2026-06-09T15:26:08.806" v="0"/>
      <pc:docMkLst>
        <pc:docMk/>
      </pc:docMkLst>
    </pc:docChg>
  </pc:docChgLst>
  <pc:docChgLst>
    <pc:chgData name="Karen Shaffer" userId="TBjdAIoiwjqc8/3lYAX9F/iLR7USMPR6z6LqvKgAsQ4=" providerId="None" clId="Web-{66046353-684F-4506-880A-E647D7316B6D}"/>
    <pc:docChg chg="addSld delSld modSld">
      <pc:chgData name="Karen Shaffer" userId="TBjdAIoiwjqc8/3lYAX9F/iLR7USMPR6z6LqvKgAsQ4=" providerId="None" clId="Web-{66046353-684F-4506-880A-E647D7316B6D}" dt="2026-05-18T15:36:27.820" v="214" actId="20577"/>
      <pc:docMkLst>
        <pc:docMk/>
      </pc:docMkLst>
      <pc:sldChg chg="modSp modCm">
        <pc:chgData name="Karen Shaffer" userId="TBjdAIoiwjqc8/3lYAX9F/iLR7USMPR6z6LqvKgAsQ4=" providerId="None" clId="Web-{66046353-684F-4506-880A-E647D7316B6D}" dt="2026-05-18T15:18:37.368" v="38" actId="20577"/>
        <pc:sldMkLst>
          <pc:docMk/>
          <pc:sldMk cId="1520540552" sldId="376"/>
        </pc:sldMkLst>
        <pc:spChg chg="mod">
          <ac:chgData name="Karen Shaffer" userId="TBjdAIoiwjqc8/3lYAX9F/iLR7USMPR6z6LqvKgAsQ4=" providerId="None" clId="Web-{66046353-684F-4506-880A-E647D7316B6D}" dt="2026-05-18T15:18:37.368" v="38" actId="20577"/>
          <ac:spMkLst>
            <pc:docMk/>
            <pc:sldMk cId="1520540552" sldId="376"/>
            <ac:spMk id="3" creationId="{E33B567F-B742-401E-813B-CECE63856DA5}"/>
          </ac:spMkLst>
        </pc:spChg>
        <pc:extLst>
          <p:ext xmlns:p="http://schemas.openxmlformats.org/presentationml/2006/main" uri="{D6D511B9-2390-475A-947B-AFAB55BFBCF1}">
            <pc226:cmChg xmlns="" xmlns:pc226="http://schemas.microsoft.com/office/powerpoint/2022/06/main/command" chg="mod">
              <pc226:chgData name="Karen Shaffer" userId="TBjdAIoiwjqc8/3lYAX9F/iLR7USMPR6z6LqvKgAsQ4=" providerId="None" clId="Web-{66046353-684F-4506-880A-E647D7316B6D}" dt="2026-05-18T15:18:22.196" v="37" actId="20577"/>
              <pc2:cmMkLst xmlns:pc2="http://schemas.microsoft.com/office/powerpoint/2019/9/main/command">
                <pc:docMk/>
                <pc:sldMk cId="1520540552" sldId="376"/>
                <pc2:cmMk id="{74E24ABD-E03A-40E7-A312-90948E7E51CD}"/>
              </pc2:cmMkLst>
            </pc226:cmChg>
          </p:ext>
        </pc:extLst>
      </pc:sldChg>
      <pc:sldChg chg="delSp modSp">
        <pc:chgData name="Karen Shaffer" userId="TBjdAIoiwjqc8/3lYAX9F/iLR7USMPR6z6LqvKgAsQ4=" providerId="None" clId="Web-{66046353-684F-4506-880A-E647D7316B6D}" dt="2026-05-18T15:17:25.664" v="21" actId="1076"/>
        <pc:sldMkLst>
          <pc:docMk/>
          <pc:sldMk cId="196186123" sldId="379"/>
        </pc:sldMkLst>
        <pc:spChg chg="mod">
          <ac:chgData name="Karen Shaffer" userId="TBjdAIoiwjqc8/3lYAX9F/iLR7USMPR6z6LqvKgAsQ4=" providerId="None" clId="Web-{66046353-684F-4506-880A-E647D7316B6D}" dt="2026-05-18T15:17:25.664" v="21" actId="1076"/>
          <ac:spMkLst>
            <pc:docMk/>
            <pc:sldMk cId="196186123" sldId="379"/>
            <ac:spMk id="3" creationId="{0EBCB669-2CD3-ADC2-A9C8-08B0536E78DF}"/>
          </ac:spMkLst>
        </pc:spChg>
      </pc:sldChg>
      <pc:sldChg chg="modSp modCm">
        <pc:chgData name="Karen Shaffer" userId="TBjdAIoiwjqc8/3lYAX9F/iLR7USMPR6z6LqvKgAsQ4=" providerId="None" clId="Web-{66046353-684F-4506-880A-E647D7316B6D}" dt="2026-05-18T15:36:14.382" v="209" actId="20577"/>
        <pc:sldMkLst>
          <pc:docMk/>
          <pc:sldMk cId="1781950179" sldId="427"/>
        </pc:sldMkLst>
        <pc:spChg chg="mod">
          <ac:chgData name="Karen Shaffer" userId="TBjdAIoiwjqc8/3lYAX9F/iLR7USMPR6z6LqvKgAsQ4=" providerId="None" clId="Web-{66046353-684F-4506-880A-E647D7316B6D}" dt="2026-05-18T15:36:14.382" v="209" actId="20577"/>
          <ac:spMkLst>
            <pc:docMk/>
            <pc:sldMk cId="1781950179" sldId="427"/>
            <ac:spMk id="9" creationId="{FE423623-0536-1088-A617-ADDD19576CD4}"/>
          </ac:spMkLst>
        </pc:spChg>
        <pc:extLst>
          <p:ext xmlns:p="http://schemas.openxmlformats.org/presentationml/2006/main" uri="{D6D511B9-2390-475A-947B-AFAB55BFBCF1}">
            <pc226:cmChg xmlns="" xmlns:pc226="http://schemas.microsoft.com/office/powerpoint/2022/06/main/command" chg="mod">
              <pc226:chgData name="Karen Shaffer" userId="TBjdAIoiwjqc8/3lYAX9F/iLR7USMPR6z6LqvKgAsQ4=" providerId="None" clId="Web-{66046353-684F-4506-880A-E647D7316B6D}" dt="2026-05-18T15:36:01.085" v="208" actId="20577"/>
              <pc2:cmMkLst xmlns:pc2="http://schemas.microsoft.com/office/powerpoint/2019/9/main/command">
                <pc:docMk/>
                <pc:sldMk cId="1781950179" sldId="427"/>
                <pc2:cmMk id="{A2456232-B480-47B1-BEE0-BAB4DE03032B}"/>
              </pc2:cmMkLst>
            </pc226:cmChg>
          </p:ext>
        </pc:extLst>
      </pc:sldChg>
      <pc:sldChg chg="modSp modCm">
        <pc:chgData name="Karen Shaffer" userId="TBjdAIoiwjqc8/3lYAX9F/iLR7USMPR6z6LqvKgAsQ4=" providerId="None" clId="Web-{66046353-684F-4506-880A-E647D7316B6D}" dt="2026-05-18T15:36:27.820" v="214" actId="20577"/>
        <pc:sldMkLst>
          <pc:docMk/>
          <pc:sldMk cId="959028108" sldId="450"/>
        </pc:sldMkLst>
        <pc:spChg chg="mod">
          <ac:chgData name="Karen Shaffer" userId="TBjdAIoiwjqc8/3lYAX9F/iLR7USMPR6z6LqvKgAsQ4=" providerId="None" clId="Web-{66046353-684F-4506-880A-E647D7316B6D}" dt="2026-05-18T15:36:27.820" v="214" actId="20577"/>
          <ac:spMkLst>
            <pc:docMk/>
            <pc:sldMk cId="959028108" sldId="450"/>
            <ac:spMk id="3" creationId="{96E4FB3D-8B4D-085F-9DFA-FBB80C40E559}"/>
          </ac:spMkLst>
        </pc:spChg>
        <pc:extLst>
          <p:ext xmlns:p="http://schemas.openxmlformats.org/presentationml/2006/main" uri="{D6D511B9-2390-475A-947B-AFAB55BFBCF1}">
            <pc226:cmChg xmlns="" xmlns:pc226="http://schemas.microsoft.com/office/powerpoint/2022/06/main/command" chg="mod">
              <pc226:chgData name="Karen Shaffer" userId="TBjdAIoiwjqc8/3lYAX9F/iLR7USMPR6z6LqvKgAsQ4=" providerId="None" clId="Web-{66046353-684F-4506-880A-E647D7316B6D}" dt="2026-05-18T15:36:24.304" v="213" actId="20577"/>
              <pc2:cmMkLst xmlns:pc2="http://schemas.microsoft.com/office/powerpoint/2019/9/main/command">
                <pc:docMk/>
                <pc:sldMk cId="959028108" sldId="450"/>
                <pc2:cmMk id="{85AA5CCB-AF12-403D-80C0-D48EE8B3E6C9}"/>
              </pc2:cmMkLst>
            </pc226:cmChg>
          </p:ext>
        </pc:extLst>
      </pc:sldChg>
      <pc:sldChg chg="modSp modCm">
        <pc:chgData name="Karen Shaffer" userId="TBjdAIoiwjqc8/3lYAX9F/iLR7USMPR6z6LqvKgAsQ4=" providerId="None" clId="Web-{66046353-684F-4506-880A-E647D7316B6D}" dt="2026-05-18T15:23:18.700" v="62" actId="20577"/>
        <pc:sldMkLst>
          <pc:docMk/>
          <pc:sldMk cId="3503733696" sldId="452"/>
        </pc:sldMkLst>
        <pc:spChg chg="mod">
          <ac:chgData name="Karen Shaffer" userId="TBjdAIoiwjqc8/3lYAX9F/iLR7USMPR6z6LqvKgAsQ4=" providerId="None" clId="Web-{66046353-684F-4506-880A-E647D7316B6D}" dt="2026-05-18T15:23:18.700" v="62" actId="20577"/>
          <ac:spMkLst>
            <pc:docMk/>
            <pc:sldMk cId="3503733696" sldId="452"/>
            <ac:spMk id="3" creationId="{DB35E42B-92B3-1568-784D-A98A009A552B}"/>
          </ac:spMkLst>
        </pc:spChg>
        <pc:extLst>
          <p:ext xmlns:p="http://schemas.openxmlformats.org/presentationml/2006/main" uri="{D6D511B9-2390-475A-947B-AFAB55BFBCF1}">
            <pc226:cmChg xmlns="" xmlns:pc226="http://schemas.microsoft.com/office/powerpoint/2022/06/main/command" chg="mod">
              <pc226:chgData name="Karen Shaffer" userId="TBjdAIoiwjqc8/3lYAX9F/iLR7USMPR6z6LqvKgAsQ4=" providerId="None" clId="Web-{66046353-684F-4506-880A-E647D7316B6D}" dt="2026-05-18T15:23:09.137" v="61" actId="20577"/>
              <pc2:cmMkLst xmlns:pc2="http://schemas.microsoft.com/office/powerpoint/2019/9/main/command">
                <pc:docMk/>
                <pc:sldMk cId="3503733696" sldId="452"/>
                <pc2:cmMk id="{52435570-1446-48C4-8830-17FF10B8B31D}"/>
              </pc2:cmMkLst>
            </pc226:cmChg>
            <pc226:cmChg xmlns="" xmlns:pc226="http://schemas.microsoft.com/office/powerpoint/2022/06/main/command" chg="mod">
              <pc226:chgData name="Karen Shaffer" userId="TBjdAIoiwjqc8/3lYAX9F/iLR7USMPR6z6LqvKgAsQ4=" providerId="None" clId="Web-{66046353-684F-4506-880A-E647D7316B6D}" dt="2026-05-18T15:23:09.137" v="61" actId="20577"/>
              <pc2:cmMkLst xmlns:pc2="http://schemas.microsoft.com/office/powerpoint/2019/9/main/command">
                <pc:docMk/>
                <pc:sldMk cId="3503733696" sldId="452"/>
                <pc2:cmMk id="{B1EA06DD-7B69-4EBC-812C-77FF2CD9D826}"/>
              </pc2:cmMkLst>
            </pc226:cmChg>
          </p:ext>
        </pc:extLst>
      </pc:sldChg>
      <pc:sldChg chg="addSp delSp modSp addAnim modNotes">
        <pc:chgData name="Karen Shaffer" userId="TBjdAIoiwjqc8/3lYAX9F/iLR7USMPR6z6LqvKgAsQ4=" providerId="None" clId="Web-{66046353-684F-4506-880A-E647D7316B6D}" dt="2026-05-18T15:28:30.501" v="126" actId="1076"/>
        <pc:sldMkLst>
          <pc:docMk/>
          <pc:sldMk cId="55595637" sldId="453"/>
        </pc:sldMkLst>
        <pc:spChg chg="mod">
          <ac:chgData name="Karen Shaffer" userId="TBjdAIoiwjqc8/3lYAX9F/iLR7USMPR6z6LqvKgAsQ4=" providerId="None" clId="Web-{66046353-684F-4506-880A-E647D7316B6D}" dt="2026-05-18T15:28:08.782" v="113" actId="1076"/>
          <ac:spMkLst>
            <pc:docMk/>
            <pc:sldMk cId="55595637" sldId="453"/>
            <ac:spMk id="2" creationId="{C0E4DF20-6FC4-3DE0-55C6-40FB2DB80AC9}"/>
          </ac:spMkLst>
        </pc:spChg>
        <pc:spChg chg="mod">
          <ac:chgData name="Karen Shaffer" userId="TBjdAIoiwjqc8/3lYAX9F/iLR7USMPR6z6LqvKgAsQ4=" providerId="None" clId="Web-{66046353-684F-4506-880A-E647D7316B6D}" dt="2026-05-18T15:28:08.782" v="114" actId="1076"/>
          <ac:spMkLst>
            <pc:docMk/>
            <pc:sldMk cId="55595637" sldId="453"/>
            <ac:spMk id="4" creationId="{A786AD30-547B-C30B-F272-B4301E881BEE}"/>
          </ac:spMkLst>
        </pc:spChg>
        <pc:spChg chg="mod">
          <ac:chgData name="Karen Shaffer" userId="TBjdAIoiwjqc8/3lYAX9F/iLR7USMPR6z6LqvKgAsQ4=" providerId="None" clId="Web-{66046353-684F-4506-880A-E647D7316B6D}" dt="2026-05-18T15:28:08.798" v="115" actId="1076"/>
          <ac:spMkLst>
            <pc:docMk/>
            <pc:sldMk cId="55595637" sldId="453"/>
            <ac:spMk id="9" creationId="{D69D580C-D253-74F8-5196-C9F0A54193F6}"/>
          </ac:spMkLst>
        </pc:spChg>
        <pc:spChg chg="mod">
          <ac:chgData name="Karen Shaffer" userId="TBjdAIoiwjqc8/3lYAX9F/iLR7USMPR6z6LqvKgAsQ4=" providerId="None" clId="Web-{66046353-684F-4506-880A-E647D7316B6D}" dt="2026-05-18T15:28:08.798" v="116" actId="1076"/>
          <ac:spMkLst>
            <pc:docMk/>
            <pc:sldMk cId="55595637" sldId="453"/>
            <ac:spMk id="12" creationId="{BA2408A1-304D-30FC-BB72-EE613EE4E286}"/>
          </ac:spMkLst>
        </pc:spChg>
        <pc:spChg chg="mod">
          <ac:chgData name="Karen Shaffer" userId="TBjdAIoiwjqc8/3lYAX9F/iLR7USMPR6z6LqvKgAsQ4=" providerId="None" clId="Web-{66046353-684F-4506-880A-E647D7316B6D}" dt="2026-05-18T15:28:08.798" v="117" actId="1076"/>
          <ac:spMkLst>
            <pc:docMk/>
            <pc:sldMk cId="55595637" sldId="453"/>
            <ac:spMk id="13" creationId="{1D291014-2978-3FF3-2EE4-E768C6BBFBF9}"/>
          </ac:spMkLst>
        </pc:spChg>
        <pc:spChg chg="mod">
          <ac:chgData name="Karen Shaffer" userId="TBjdAIoiwjqc8/3lYAX9F/iLR7USMPR6z6LqvKgAsQ4=" providerId="None" clId="Web-{66046353-684F-4506-880A-E647D7316B6D}" dt="2026-05-18T15:28:08.798" v="118" actId="1076"/>
          <ac:spMkLst>
            <pc:docMk/>
            <pc:sldMk cId="55595637" sldId="453"/>
            <ac:spMk id="14" creationId="{BB1327D1-C487-2A8C-4977-44CB081F4B4E}"/>
          </ac:spMkLst>
        </pc:spChg>
        <pc:spChg chg="add mod">
          <ac:chgData name="Karen Shaffer" userId="TBjdAIoiwjqc8/3lYAX9F/iLR7USMPR6z6LqvKgAsQ4=" providerId="None" clId="Web-{66046353-684F-4506-880A-E647D7316B6D}" dt="2026-05-18T15:28:28.689" v="125" actId="1076"/>
          <ac:spMkLst>
            <pc:docMk/>
            <pc:sldMk cId="55595637" sldId="453"/>
            <ac:spMk id="16" creationId="{4FFB9C2C-140C-91E3-D157-E428B18A8CEF}"/>
          </ac:spMkLst>
        </pc:spChg>
        <pc:picChg chg="mod">
          <ac:chgData name="Karen Shaffer" userId="TBjdAIoiwjqc8/3lYAX9F/iLR7USMPR6z6LqvKgAsQ4=" providerId="None" clId="Web-{66046353-684F-4506-880A-E647D7316B6D}" dt="2026-05-18T15:28:08.813" v="120" actId="1076"/>
          <ac:picMkLst>
            <pc:docMk/>
            <pc:sldMk cId="55595637" sldId="453"/>
            <ac:picMk id="5" creationId="{D1C89AF4-5C69-7FEE-9161-C8CEEB38B75F}"/>
          </ac:picMkLst>
        </pc:picChg>
        <pc:picChg chg="add mod">
          <ac:chgData name="Karen Shaffer" userId="TBjdAIoiwjqc8/3lYAX9F/iLR7USMPR6z6LqvKgAsQ4=" providerId="None" clId="Web-{66046353-684F-4506-880A-E647D7316B6D}" dt="2026-05-18T15:28:16.938" v="124" actId="14100"/>
          <ac:picMkLst>
            <pc:docMk/>
            <pc:sldMk cId="55595637" sldId="453"/>
            <ac:picMk id="7" creationId="{C3B7D23B-27C3-C6DC-5F04-66162E32A022}"/>
          </ac:picMkLst>
        </pc:picChg>
        <pc:picChg chg="mod">
          <ac:chgData name="Karen Shaffer" userId="TBjdAIoiwjqc8/3lYAX9F/iLR7USMPR6z6LqvKgAsQ4=" providerId="None" clId="Web-{66046353-684F-4506-880A-E647D7316B6D}" dt="2026-05-18T15:28:08.813" v="121" actId="1076"/>
          <ac:picMkLst>
            <pc:docMk/>
            <pc:sldMk cId="55595637" sldId="453"/>
            <ac:picMk id="11" creationId="{E2CBBC11-E291-2566-8BE8-9D9B1104E919}"/>
          </ac:picMkLst>
        </pc:picChg>
        <pc:picChg chg="mod">
          <ac:chgData name="Karen Shaffer" userId="TBjdAIoiwjqc8/3lYAX9F/iLR7USMPR6z6LqvKgAsQ4=" providerId="None" clId="Web-{66046353-684F-4506-880A-E647D7316B6D}" dt="2026-05-18T15:28:08.798" v="119" actId="1076"/>
          <ac:picMkLst>
            <pc:docMk/>
            <pc:sldMk cId="55595637" sldId="453"/>
            <ac:picMk id="15" creationId="{A6FF4591-252D-F95F-3391-B3E729D9F7F1}"/>
          </ac:picMkLst>
        </pc:picChg>
        <pc:picChg chg="mod">
          <ac:chgData name="Karen Shaffer" userId="TBjdAIoiwjqc8/3lYAX9F/iLR7USMPR6z6LqvKgAsQ4=" providerId="None" clId="Web-{66046353-684F-4506-880A-E647D7316B6D}" dt="2026-05-18T15:28:08.813" v="122" actId="1076"/>
          <ac:picMkLst>
            <pc:docMk/>
            <pc:sldMk cId="55595637" sldId="453"/>
            <ac:picMk id="17" creationId="{694F80B4-BA84-86D5-F415-E10E58C58504}"/>
          </ac:picMkLst>
        </pc:picChg>
        <pc:picChg chg="add mod">
          <ac:chgData name="Karen Shaffer" userId="TBjdAIoiwjqc8/3lYAX9F/iLR7USMPR6z6LqvKgAsQ4=" providerId="None" clId="Web-{66046353-684F-4506-880A-E647D7316B6D}" dt="2026-05-18T15:28:30.501" v="126" actId="1076"/>
          <ac:picMkLst>
            <pc:docMk/>
            <pc:sldMk cId="55595637" sldId="453"/>
            <ac:picMk id="19" creationId="{BDAB5968-CAFF-5A54-B769-1D2CB1436353}"/>
          </ac:picMkLst>
        </pc:picChg>
      </pc:sldChg>
      <pc:sldChg chg="modSp modCm">
        <pc:chgData name="Karen Shaffer" userId="TBjdAIoiwjqc8/3lYAX9F/iLR7USMPR6z6LqvKgAsQ4=" providerId="None" clId="Web-{66046353-684F-4506-880A-E647D7316B6D}" dt="2026-05-18T15:29:21.580" v="139" actId="20577"/>
        <pc:sldMkLst>
          <pc:docMk/>
          <pc:sldMk cId="241301764" sldId="454"/>
        </pc:sldMkLst>
        <pc:spChg chg="mod">
          <ac:chgData name="Karen Shaffer" userId="TBjdAIoiwjqc8/3lYAX9F/iLR7USMPR6z6LqvKgAsQ4=" providerId="None" clId="Web-{66046353-684F-4506-880A-E647D7316B6D}" dt="2026-05-18T15:29:21.580" v="139" actId="20577"/>
          <ac:spMkLst>
            <pc:docMk/>
            <pc:sldMk cId="241301764" sldId="454"/>
            <ac:spMk id="3" creationId="{24612314-70C7-464E-0BD6-21E739374F59}"/>
          </ac:spMkLst>
        </pc:spChg>
        <pc:extLst>
          <p:ext xmlns:p="http://schemas.openxmlformats.org/presentationml/2006/main" uri="{D6D511B9-2390-475A-947B-AFAB55BFBCF1}">
            <pc226:cmChg xmlns="" xmlns:pc226="http://schemas.microsoft.com/office/powerpoint/2022/06/main/command" chg="mod">
              <pc226:chgData name="Karen Shaffer" userId="TBjdAIoiwjqc8/3lYAX9F/iLR7USMPR6z6LqvKgAsQ4=" providerId="None" clId="Web-{66046353-684F-4506-880A-E647D7316B6D}" dt="2026-05-18T15:29:12.439" v="138" actId="20577"/>
              <pc2:cmMkLst xmlns:pc2="http://schemas.microsoft.com/office/powerpoint/2019/9/main/command">
                <pc:docMk/>
                <pc:sldMk cId="241301764" sldId="454"/>
                <pc2:cmMk id="{35354007-E578-4962-B430-6DABE1F85410}"/>
              </pc2:cmMkLst>
            </pc226:cmChg>
            <pc226:cmChg xmlns="" xmlns:pc226="http://schemas.microsoft.com/office/powerpoint/2022/06/main/command" chg="mod">
              <pc226:chgData name="Karen Shaffer" userId="TBjdAIoiwjqc8/3lYAX9F/iLR7USMPR6z6LqvKgAsQ4=" providerId="None" clId="Web-{66046353-684F-4506-880A-E647D7316B6D}" dt="2026-05-18T15:29:12.439" v="138" actId="20577"/>
              <pc2:cmMkLst xmlns:pc2="http://schemas.microsoft.com/office/powerpoint/2019/9/main/command">
                <pc:docMk/>
                <pc:sldMk cId="241301764" sldId="454"/>
                <pc2:cmMk id="{6FD4B9DC-FD1D-4728-84CD-989963DA3B9A}"/>
              </pc2:cmMkLst>
            </pc226:cmChg>
          </p:ext>
        </pc:extLst>
      </pc:sldChg>
      <pc:sldChg chg="modSp modCm">
        <pc:chgData name="Karen Shaffer" userId="TBjdAIoiwjqc8/3lYAX9F/iLR7USMPR6z6LqvKgAsQ4=" providerId="None" clId="Web-{66046353-684F-4506-880A-E647D7316B6D}" dt="2026-05-18T15:30:57.488" v="167" actId="20577"/>
        <pc:sldMkLst>
          <pc:docMk/>
          <pc:sldMk cId="657885209" sldId="456"/>
        </pc:sldMkLst>
        <pc:spChg chg="mod">
          <ac:chgData name="Karen Shaffer" userId="TBjdAIoiwjqc8/3lYAX9F/iLR7USMPR6z6LqvKgAsQ4=" providerId="None" clId="Web-{66046353-684F-4506-880A-E647D7316B6D}" dt="2026-05-18T15:30:57.488" v="167" actId="20577"/>
          <ac:spMkLst>
            <pc:docMk/>
            <pc:sldMk cId="657885209" sldId="456"/>
            <ac:spMk id="6" creationId="{B4E4C385-7804-6B40-9B5F-11222AEA8D1D}"/>
          </ac:spMkLst>
        </pc:spChg>
        <pc:spChg chg="mod">
          <ac:chgData name="Karen Shaffer" userId="TBjdAIoiwjqc8/3lYAX9F/iLR7USMPR6z6LqvKgAsQ4=" providerId="None" clId="Web-{66046353-684F-4506-880A-E647D7316B6D}" dt="2026-05-18T15:30:50.331" v="166" actId="20577"/>
          <ac:spMkLst>
            <pc:docMk/>
            <pc:sldMk cId="657885209" sldId="456"/>
            <ac:spMk id="7" creationId="{F99B270C-4428-11B2-B3A2-2CB7B4F50F61}"/>
          </ac:spMkLst>
        </pc:spChg>
        <pc:extLst>
          <p:ext xmlns:p="http://schemas.openxmlformats.org/presentationml/2006/main" uri="{D6D511B9-2390-475A-947B-AFAB55BFBCF1}">
            <pc226:cmChg xmlns="" xmlns:pc226="http://schemas.microsoft.com/office/powerpoint/2022/06/main/command" chg="mod">
              <pc226:chgData name="Karen Shaffer" userId="TBjdAIoiwjqc8/3lYAX9F/iLR7USMPR6z6LqvKgAsQ4=" providerId="None" clId="Web-{66046353-684F-4506-880A-E647D7316B6D}" dt="2026-05-18T15:30:47.503" v="165" actId="20577"/>
              <pc2:cmMkLst xmlns:pc2="http://schemas.microsoft.com/office/powerpoint/2019/9/main/command">
                <pc:docMk/>
                <pc:sldMk cId="657885209" sldId="456"/>
                <pc2:cmMk id="{AF3C4B0F-E553-4930-B827-83AB11211A75}"/>
              </pc2:cmMkLst>
            </pc226:cmChg>
          </p:ext>
        </pc:extLst>
      </pc:sldChg>
      <pc:sldChg chg="modSp">
        <pc:chgData name="Karen Shaffer" userId="TBjdAIoiwjqc8/3lYAX9F/iLR7USMPR6z6LqvKgAsQ4=" providerId="None" clId="Web-{66046353-684F-4506-880A-E647D7316B6D}" dt="2026-05-18T15:31:05.722" v="168" actId="20577"/>
        <pc:sldMkLst>
          <pc:docMk/>
          <pc:sldMk cId="951980790" sldId="457"/>
        </pc:sldMkLst>
        <pc:spChg chg="mod">
          <ac:chgData name="Karen Shaffer" userId="TBjdAIoiwjqc8/3lYAX9F/iLR7USMPR6z6LqvKgAsQ4=" providerId="None" clId="Web-{66046353-684F-4506-880A-E647D7316B6D}" dt="2026-05-18T15:31:05.722" v="168" actId="20577"/>
          <ac:spMkLst>
            <pc:docMk/>
            <pc:sldMk cId="951980790" sldId="457"/>
            <ac:spMk id="6" creationId="{686FA047-2A9A-1443-12B8-4B7E730C9900}"/>
          </ac:spMkLst>
        </pc:spChg>
      </pc:sldChg>
      <pc:sldChg chg="addSp modSp modNotes">
        <pc:chgData name="Karen Shaffer" userId="TBjdAIoiwjqc8/3lYAX9F/iLR7USMPR6z6LqvKgAsQ4=" providerId="None" clId="Web-{66046353-684F-4506-880A-E647D7316B6D}" dt="2026-05-18T15:35:01.616" v="195" actId="1076"/>
        <pc:sldMkLst>
          <pc:docMk/>
          <pc:sldMk cId="2309849905" sldId="458"/>
        </pc:sldMkLst>
        <pc:spChg chg="mod">
          <ac:chgData name="Karen Shaffer" userId="TBjdAIoiwjqc8/3lYAX9F/iLR7USMPR6z6LqvKgAsQ4=" providerId="None" clId="Web-{66046353-684F-4506-880A-E647D7316B6D}" dt="2026-05-18T15:34:58.678" v="192" actId="1076"/>
          <ac:spMkLst>
            <pc:docMk/>
            <pc:sldMk cId="2309849905" sldId="458"/>
            <ac:spMk id="7" creationId="{58615E5D-33D4-AD3A-DE8C-514751AB1ABE}"/>
          </ac:spMkLst>
        </pc:spChg>
        <pc:spChg chg="mod">
          <ac:chgData name="Karen Shaffer" userId="TBjdAIoiwjqc8/3lYAX9F/iLR7USMPR6z6LqvKgAsQ4=" providerId="None" clId="Web-{66046353-684F-4506-880A-E647D7316B6D}" dt="2026-05-18T15:34:58.678" v="193" actId="1076"/>
          <ac:spMkLst>
            <pc:docMk/>
            <pc:sldMk cId="2309849905" sldId="458"/>
            <ac:spMk id="8" creationId="{5D14A04E-508F-849F-59A2-0ECF454E7C54}"/>
          </ac:spMkLst>
        </pc:spChg>
        <pc:spChg chg="mod">
          <ac:chgData name="Karen Shaffer" userId="TBjdAIoiwjqc8/3lYAX9F/iLR7USMPR6z6LqvKgAsQ4=" providerId="None" clId="Web-{66046353-684F-4506-880A-E647D7316B6D}" dt="2026-05-18T15:34:58.678" v="194" actId="1076"/>
          <ac:spMkLst>
            <pc:docMk/>
            <pc:sldMk cId="2309849905" sldId="458"/>
            <ac:spMk id="10" creationId="{A6B64C68-A494-F9E5-BB51-54A0C252150B}"/>
          </ac:spMkLst>
        </pc:spChg>
        <pc:picChg chg="add mod">
          <ac:chgData name="Karen Shaffer" userId="TBjdAIoiwjqc8/3lYAX9F/iLR7USMPR6z6LqvKgAsQ4=" providerId="None" clId="Web-{66046353-684F-4506-880A-E647D7316B6D}" dt="2026-05-18T15:35:01.616" v="195" actId="1076"/>
          <ac:picMkLst>
            <pc:docMk/>
            <pc:sldMk cId="2309849905" sldId="458"/>
            <ac:picMk id="2" creationId="{3880B906-E2D0-0514-8B7A-BDEAE04C4C79}"/>
          </ac:picMkLst>
        </pc:picChg>
      </pc:sldChg>
      <pc:sldChg chg="modSp modCm">
        <pc:chgData name="Karen Shaffer" userId="TBjdAIoiwjqc8/3lYAX9F/iLR7USMPR6z6LqvKgAsQ4=" providerId="None" clId="Web-{66046353-684F-4506-880A-E647D7316B6D}" dt="2026-05-18T15:35:31.101" v="198" actId="20577"/>
        <pc:sldMkLst>
          <pc:docMk/>
          <pc:sldMk cId="1169618755" sldId="464"/>
        </pc:sldMkLst>
        <pc:spChg chg="mod">
          <ac:chgData name="Karen Shaffer" userId="TBjdAIoiwjqc8/3lYAX9F/iLR7USMPR6z6LqvKgAsQ4=" providerId="None" clId="Web-{66046353-684F-4506-880A-E647D7316B6D}" dt="2026-05-18T15:35:31.101" v="198" actId="20577"/>
          <ac:spMkLst>
            <pc:docMk/>
            <pc:sldMk cId="1169618755" sldId="464"/>
            <ac:spMk id="6" creationId="{847F239C-DA79-E7F7-E750-1389B8C2E222}"/>
          </ac:spMkLst>
        </pc:spChg>
        <pc:extLst>
          <p:ext xmlns:p="http://schemas.openxmlformats.org/presentationml/2006/main" uri="{D6D511B9-2390-475A-947B-AFAB55BFBCF1}">
            <pc226:cmChg xmlns="" xmlns:pc226="http://schemas.microsoft.com/office/powerpoint/2022/06/main/command" chg="mod">
              <pc226:chgData name="Karen Shaffer" userId="TBjdAIoiwjqc8/3lYAX9F/iLR7USMPR6z6LqvKgAsQ4=" providerId="None" clId="Web-{66046353-684F-4506-880A-E647D7316B6D}" dt="2026-05-18T15:35:24.585" v="197" actId="20577"/>
              <pc2:cmMkLst xmlns:pc2="http://schemas.microsoft.com/office/powerpoint/2019/9/main/command">
                <pc:docMk/>
                <pc:sldMk cId="1169618755" sldId="464"/>
                <pc2:cmMk id="{1B9B824A-1695-4D02-992C-68CB65BB4846}"/>
              </pc2:cmMkLst>
            </pc226:cmChg>
          </p:ext>
        </pc:extLst>
      </pc:sldChg>
      <pc:sldChg chg="modSp modNotes">
        <pc:chgData name="Karen Shaffer" userId="TBjdAIoiwjqc8/3lYAX9F/iLR7USMPR6z6LqvKgAsQ4=" providerId="None" clId="Web-{66046353-684F-4506-880A-E647D7316B6D}" dt="2026-05-18T15:30:08.018" v="154"/>
        <pc:sldMkLst>
          <pc:docMk/>
          <pc:sldMk cId="3282843252" sldId="469"/>
        </pc:sldMkLst>
        <pc:spChg chg="mod">
          <ac:chgData name="Karen Shaffer" userId="TBjdAIoiwjqc8/3lYAX9F/iLR7USMPR6z6LqvKgAsQ4=" providerId="None" clId="Web-{66046353-684F-4506-880A-E647D7316B6D}" dt="2026-05-18T15:30:00.159" v="151" actId="20577"/>
          <ac:spMkLst>
            <pc:docMk/>
            <pc:sldMk cId="3282843252" sldId="469"/>
            <ac:spMk id="5" creationId="{D4CF1DDB-51A6-E602-0973-566D4696C34D}"/>
          </ac:spMkLst>
        </pc:spChg>
      </pc:sldChg>
      <pc:sldChg chg="modSp">
        <pc:chgData name="Karen Shaffer" userId="TBjdAIoiwjqc8/3lYAX9F/iLR7USMPR6z6LqvKgAsQ4=" providerId="None" clId="Web-{66046353-684F-4506-880A-E647D7316B6D}" dt="2026-05-18T15:35:49.320" v="203" actId="20577"/>
        <pc:sldMkLst>
          <pc:docMk/>
          <pc:sldMk cId="2631220299" sldId="479"/>
        </pc:sldMkLst>
        <pc:graphicFrameChg chg="modGraphic">
          <ac:chgData name="Karen Shaffer" userId="TBjdAIoiwjqc8/3lYAX9F/iLR7USMPR6z6LqvKgAsQ4=" providerId="None" clId="Web-{66046353-684F-4506-880A-E647D7316B6D}" dt="2026-05-18T15:35:49.320" v="203" actId="20577"/>
          <ac:graphicFrameMkLst>
            <pc:docMk/>
            <pc:sldMk cId="2631220299" sldId="479"/>
            <ac:graphicFrameMk id="9" creationId="{C0604DF0-F300-CD61-4020-FCC8E2708927}"/>
          </ac:graphicFrameMkLst>
        </pc:graphicFrameChg>
      </pc:sldChg>
      <pc:sldChg chg="addSp modSp">
        <pc:chgData name="Karen Shaffer" userId="TBjdAIoiwjqc8/3lYAX9F/iLR7USMPR6z6LqvKgAsQ4=" providerId="None" clId="Web-{66046353-684F-4506-880A-E647D7316B6D}" dt="2026-05-18T15:21:38.511" v="44" actId="1076"/>
        <pc:sldMkLst>
          <pc:docMk/>
          <pc:sldMk cId="4059495212" sldId="487"/>
        </pc:sldMkLst>
        <pc:picChg chg="add mod">
          <ac:chgData name="Karen Shaffer" userId="TBjdAIoiwjqc8/3lYAX9F/iLR7USMPR6z6LqvKgAsQ4=" providerId="None" clId="Web-{66046353-684F-4506-880A-E647D7316B6D}" dt="2026-05-18T15:21:38.511" v="44" actId="1076"/>
          <ac:picMkLst>
            <pc:docMk/>
            <pc:sldMk cId="4059495212" sldId="487"/>
            <ac:picMk id="2" creationId="{230AC2BC-AF66-3892-47A8-9A6123CCF779}"/>
          </ac:picMkLst>
        </pc:picChg>
        <pc:picChg chg="mod">
          <ac:chgData name="Karen Shaffer" userId="TBjdAIoiwjqc8/3lYAX9F/iLR7USMPR6z6LqvKgAsQ4=" providerId="None" clId="Web-{66046353-684F-4506-880A-E647D7316B6D}" dt="2026-05-18T15:21:36.558" v="43" actId="1076"/>
          <ac:picMkLst>
            <pc:docMk/>
            <pc:sldMk cId="4059495212" sldId="487"/>
            <ac:picMk id="3" creationId="{A78AE553-F875-C7E8-CFD4-C51739542CA9}"/>
          </ac:picMkLst>
        </pc:picChg>
      </pc:sldChg>
      <pc:sldChg chg="modSp modCm">
        <pc:chgData name="Karen Shaffer" userId="TBjdAIoiwjqc8/3lYAX9F/iLR7USMPR6z6LqvKgAsQ4=" providerId="None" clId="Web-{66046353-684F-4506-880A-E647D7316B6D}" dt="2026-05-18T15:29:47.815" v="141" actId="20577"/>
        <pc:sldMkLst>
          <pc:docMk/>
          <pc:sldMk cId="1991139714" sldId="488"/>
        </pc:sldMkLst>
        <pc:spChg chg="mod">
          <ac:chgData name="Karen Shaffer" userId="TBjdAIoiwjqc8/3lYAX9F/iLR7USMPR6z6LqvKgAsQ4=" providerId="None" clId="Web-{66046353-684F-4506-880A-E647D7316B6D}" dt="2026-05-18T15:29:47.815" v="141" actId="20577"/>
          <ac:spMkLst>
            <pc:docMk/>
            <pc:sldMk cId="1991139714" sldId="488"/>
            <ac:spMk id="2" creationId="{42E23D9F-7C03-AEC9-87B7-AFDEBDA9D7E3}"/>
          </ac:spMkLst>
        </pc:spChg>
        <pc:extLst>
          <p:ext xmlns:p="http://schemas.openxmlformats.org/presentationml/2006/main" uri="{D6D511B9-2390-475A-947B-AFAB55BFBCF1}">
            <pc226:cmChg xmlns="" xmlns:pc226="http://schemas.microsoft.com/office/powerpoint/2022/06/main/command" chg="mod">
              <pc226:chgData name="Karen Shaffer" userId="TBjdAIoiwjqc8/3lYAX9F/iLR7USMPR6z6LqvKgAsQ4=" providerId="None" clId="Web-{66046353-684F-4506-880A-E647D7316B6D}" dt="2026-05-18T15:29:37.971" v="140" actId="20577"/>
              <pc2:cmMkLst xmlns:pc2="http://schemas.microsoft.com/office/powerpoint/2019/9/main/command">
                <pc:docMk/>
                <pc:sldMk cId="1991139714" sldId="488"/>
                <pc2:cmMk id="{92B03CBC-853B-48CB-A626-35D6398CB31D}"/>
              </pc2:cmMkLst>
            </pc226:cmChg>
          </p:ext>
        </pc:extLst>
      </pc:sldChg>
    </pc:docChg>
  </pc:docChgLst>
  <pc:docChgLst>
    <pc:chgData name="Allison Andreola" userId="awko6JiC/KZ27eTawpnsK+9DjWrE/yXZykpZhnC6Cp0=" providerId="None" clId="Web-{4D22E0F7-55FF-4FD8-9FEA-3E39582B8BFB}"/>
    <pc:docChg chg="modSld">
      <pc:chgData name="Allison Andreola" userId="awko6JiC/KZ27eTawpnsK+9DjWrE/yXZykpZhnC6Cp0=" providerId="None" clId="Web-{4D22E0F7-55FF-4FD8-9FEA-3E39582B8BFB}" dt="2026-06-11T15:18:23.574" v="27"/>
      <pc:docMkLst>
        <pc:docMk/>
      </pc:docMkLst>
      <pc:sldChg chg="modSp mod setBg">
        <pc:chgData name="Allison Andreola" userId="awko6JiC/KZ27eTawpnsK+9DjWrE/yXZykpZhnC6Cp0=" providerId="None" clId="Web-{4D22E0F7-55FF-4FD8-9FEA-3E39582B8BFB}" dt="2026-06-11T15:18:23.574" v="27"/>
        <pc:sldMkLst>
          <pc:docMk/>
          <pc:sldMk cId="4019443353" sldId="303"/>
        </pc:sldMkLst>
        <pc:spChg chg="mod">
          <ac:chgData name="Allison Andreola" userId="awko6JiC/KZ27eTawpnsK+9DjWrE/yXZykpZhnC6Cp0=" providerId="None" clId="Web-{4D22E0F7-55FF-4FD8-9FEA-3E39582B8BFB}" dt="2026-06-11T15:18:23.543" v="26"/>
          <ac:spMkLst>
            <pc:docMk/>
            <pc:sldMk cId="4019443353" sldId="303"/>
            <ac:spMk id="2" creationId="{D262B598-F78B-5B73-DD41-2A7975C37171}"/>
          </ac:spMkLst>
        </pc:spChg>
      </pc:sldChg>
      <pc:sldChg chg="modSp">
        <pc:chgData name="Allison Andreola" userId="awko6JiC/KZ27eTawpnsK+9DjWrE/yXZykpZhnC6Cp0=" providerId="None" clId="Web-{4D22E0F7-55FF-4FD8-9FEA-3E39582B8BFB}" dt="2026-06-11T15:18:21.215" v="22" actId="20577"/>
        <pc:sldMkLst>
          <pc:docMk/>
          <pc:sldMk cId="1520540552" sldId="376"/>
        </pc:sldMkLst>
        <pc:spChg chg="mod">
          <ac:chgData name="Allison Andreola" userId="awko6JiC/KZ27eTawpnsK+9DjWrE/yXZykpZhnC6Cp0=" providerId="None" clId="Web-{4D22E0F7-55FF-4FD8-9FEA-3E39582B8BFB}" dt="2026-06-11T15:18:21.215" v="22" actId="20577"/>
          <ac:spMkLst>
            <pc:docMk/>
            <pc:sldMk cId="1520540552" sldId="376"/>
            <ac:spMk id="2" creationId="{FBB66A6C-97CF-4CA0-806C-9ECFF40E1150}"/>
          </ac:spMkLst>
        </pc:spChg>
      </pc:sldChg>
      <pc:sldChg chg="modSp">
        <pc:chgData name="Allison Andreola" userId="awko6JiC/KZ27eTawpnsK+9DjWrE/yXZykpZhnC6Cp0=" providerId="None" clId="Web-{4D22E0F7-55FF-4FD8-9FEA-3E39582B8BFB}" dt="2026-06-11T15:18:22.668" v="24"/>
        <pc:sldMkLst>
          <pc:docMk/>
          <pc:sldMk cId="196186123" sldId="379"/>
        </pc:sldMkLst>
        <pc:spChg chg="mod">
          <ac:chgData name="Allison Andreola" userId="awko6JiC/KZ27eTawpnsK+9DjWrE/yXZykpZhnC6Cp0=" providerId="None" clId="Web-{4D22E0F7-55FF-4FD8-9FEA-3E39582B8BFB}" dt="2026-06-11T15:18:22.668" v="24"/>
          <ac:spMkLst>
            <pc:docMk/>
            <pc:sldMk cId="196186123" sldId="379"/>
            <ac:spMk id="3" creationId="{0EBCB669-2CD3-ADC2-A9C8-08B0536E78DF}"/>
          </ac:spMkLst>
        </pc:spChg>
        <pc:spChg chg="mod">
          <ac:chgData name="Allison Andreola" userId="awko6JiC/KZ27eTawpnsK+9DjWrE/yXZykpZhnC6Cp0=" providerId="None" clId="Web-{4D22E0F7-55FF-4FD8-9FEA-3E39582B8BFB}" dt="2026-06-11T15:17:17.257" v="13" actId="1076"/>
          <ac:spMkLst>
            <pc:docMk/>
            <pc:sldMk cId="196186123" sldId="379"/>
            <ac:spMk id="4" creationId="{A9FD1FF0-135E-946B-3450-049D9123EC8E}"/>
          </ac:spMkLst>
        </pc:spChg>
      </pc:sldChg>
      <pc:sldChg chg="modSp">
        <pc:chgData name="Allison Andreola" userId="awko6JiC/KZ27eTawpnsK+9DjWrE/yXZykpZhnC6Cp0=" providerId="None" clId="Web-{4D22E0F7-55FF-4FD8-9FEA-3E39582B8BFB}" dt="2026-06-11T15:16:27.225" v="6"/>
        <pc:sldMkLst>
          <pc:docMk/>
          <pc:sldMk cId="3166424677" sldId="468"/>
        </pc:sldMkLst>
        <pc:spChg chg="mod">
          <ac:chgData name="Allison Andreola" userId="awko6JiC/KZ27eTawpnsK+9DjWrE/yXZykpZhnC6Cp0=" providerId="None" clId="Web-{4D22E0F7-55FF-4FD8-9FEA-3E39582B8BFB}" dt="2026-06-11T15:16:27.225" v="6"/>
          <ac:spMkLst>
            <pc:docMk/>
            <pc:sldMk cId="3166424677" sldId="468"/>
            <ac:spMk id="9" creationId="{7A85A31F-C8E6-422E-A5E6-F2DB7F186907}"/>
          </ac:spMkLst>
        </pc:spChg>
      </pc:sldChg>
      <pc:sldChg chg="modSp">
        <pc:chgData name="Allison Andreola" userId="awko6JiC/KZ27eTawpnsK+9DjWrE/yXZykpZhnC6Cp0=" providerId="None" clId="Web-{4D22E0F7-55FF-4FD8-9FEA-3E39582B8BFB}" dt="2026-06-11T15:18:03.745" v="19" actId="20577"/>
        <pc:sldMkLst>
          <pc:docMk/>
          <pc:sldMk cId="3282843252" sldId="469"/>
        </pc:sldMkLst>
        <pc:spChg chg="mod">
          <ac:chgData name="Allison Andreola" userId="awko6JiC/KZ27eTawpnsK+9DjWrE/yXZykpZhnC6Cp0=" providerId="None" clId="Web-{4D22E0F7-55FF-4FD8-9FEA-3E39582B8BFB}" dt="2026-06-11T15:18:03.745" v="19" actId="20577"/>
          <ac:spMkLst>
            <pc:docMk/>
            <pc:sldMk cId="3282843252" sldId="469"/>
            <ac:spMk id="2" creationId="{36340232-AD85-71BF-C6F7-BCE521FE31CA}"/>
          </ac:spMkLst>
        </pc:spChg>
      </pc:sldChg>
    </pc:docChg>
  </pc:docChgLst>
  <pc:docChgLst>
    <pc:chgData name="Karen Shaffer" userId="TBjdAIoiwjqc8/3lYAX9F/iLR7USMPR6z6LqvKgAsQ4=" providerId="None" clId="Web-{3A5C79C6-CD51-4785-B064-C4FC0AF105AA}"/>
    <pc:docChg chg="addSld modSld">
      <pc:chgData name="Karen Shaffer" userId="TBjdAIoiwjqc8/3lYAX9F/iLR7USMPR6z6LqvKgAsQ4=" providerId="None" clId="Web-{3A5C79C6-CD51-4785-B064-C4FC0AF105AA}" dt="2026-05-19T19:56:36.150" v="1"/>
      <pc:docMkLst>
        <pc:docMk/>
      </pc:docMkLst>
      <pc:sldChg chg="modSp add replId">
        <pc:chgData name="Karen Shaffer" userId="TBjdAIoiwjqc8/3lYAX9F/iLR7USMPR6z6LqvKgAsQ4=" providerId="None" clId="Web-{3A5C79C6-CD51-4785-B064-C4FC0AF105AA}" dt="2026-05-19T19:56:36.150" v="1"/>
        <pc:sldMkLst>
          <pc:docMk/>
          <pc:sldMk cId="44997366" sldId="497"/>
        </pc:sldMkLst>
        <pc:spChg chg="mod">
          <ac:chgData name="Karen Shaffer" userId="TBjdAIoiwjqc8/3lYAX9F/iLR7USMPR6z6LqvKgAsQ4=" providerId="None" clId="Web-{3A5C79C6-CD51-4785-B064-C4FC0AF105AA}" dt="2026-05-19T19:56:36.150" v="1"/>
          <ac:spMkLst>
            <pc:docMk/>
            <pc:sldMk cId="44997366" sldId="497"/>
            <ac:spMk id="18" creationId="{6A4C2169-02A2-C26F-42D3-F66DD9FE820E}"/>
          </ac:spMkLst>
        </pc:spChg>
      </pc:sldChg>
    </pc:docChg>
  </pc:docChgLst>
</pc:chgInfo>
</file>

<file path=ppt/comments/modernComment_1CD_30EE300E.xml><?xml version="1.0" encoding="utf-8"?>
<p188:cmLst xmlns:a="http://schemas.openxmlformats.org/drawingml/2006/main" xmlns:r="http://schemas.openxmlformats.org/officeDocument/2006/relationships" xmlns:p188="http://schemas.microsoft.com/office/powerpoint/2018/8/main">
  <p188:cm id="{5F650607-E1B1-4B66-AA4E-AB3DD43064A9}" authorId="{260046D8-3AB1-279C-9010-875F396D3095}" status="resolved" created="2026-06-09T15:50:57.580" complete="100000">
    <ac:txMkLst xmlns:ac="http://schemas.microsoft.com/office/drawing/2013/main/command">
      <pc:docMk xmlns:pc="http://schemas.microsoft.com/office/powerpoint/2013/main/command"/>
      <pc:sldMk xmlns:pc="http://schemas.microsoft.com/office/powerpoint/2013/main/command" cId="820916238" sldId="461"/>
      <ac:spMk id="12" creationId="{47E7A921-0C2C-8B96-62D0-2B476C6E80BD}"/>
      <ac:txMk cp="6" len="2">
        <ac:context len="56" hash="480330611"/>
      </ac:txMk>
    </ac:txMkLst>
    <p188:pos x="1107440" y="243840"/>
    <p188:txBody>
      <a:bodyPr/>
      <a:lstStyle/>
      <a:p>
        <a:r>
          <a:rPr lang="en-US"/>
          <a:t>off or on?</a:t>
        </a:r>
      </a:p>
    </p188:txBody>
  </p188:cm>
</p188:cmLst>
</file>

<file path=ppt/comments/modernComment_1E8_76AE6182.xml><?xml version="1.0" encoding="utf-8"?>
<p188:cmLst xmlns:a="http://schemas.openxmlformats.org/drawingml/2006/main" xmlns:r="http://schemas.openxmlformats.org/officeDocument/2006/relationships" xmlns:p188="http://schemas.microsoft.com/office/powerpoint/2018/8/main">
  <p188:cm id="{FC00908F-7634-42FB-9BF6-36319F13F8B0}" authorId="{260046D8-3AB1-279C-9010-875F396D3095}" status="resolved" created="2026-06-09T15:38:44.654" complete="100000">
    <ac:txMkLst xmlns:ac="http://schemas.microsoft.com/office/drawing/2013/main/command">
      <pc:docMk xmlns:pc="http://schemas.microsoft.com/office/powerpoint/2013/main/command"/>
      <pc:sldMk xmlns:pc="http://schemas.microsoft.com/office/powerpoint/2013/main/command" cId="1991139714" sldId="488"/>
      <ac:spMk id="2" creationId="{42E23D9F-7C03-AEC9-87B7-AFDEBDA9D7E3}"/>
      <ac:txMk cp="11" len="13">
        <ac:context len="37" hash="516060705"/>
      </ac:txMk>
    </ac:txMkLst>
    <p188:pos x="7152640" y="1280160"/>
    <p188:txBody>
      <a:bodyPr/>
      <a:lstStyle/>
      <a:p>
        <a:r>
          <a:rPr lang="en-US"/>
          <a:t>Be consistent with Slide 22.</a:t>
        </a:r>
      </a:p>
    </p188:txBody>
  </p188:cm>
</p188:cmLst>
</file>

<file path=ppt/diagrams/colors1.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935FF7-F1EA-46F6-8485-8CF90CDA278B}" type="doc">
      <dgm:prSet loTypeId="urn:microsoft.com/office/officeart/2005/8/layout/vList6" loCatId="list" qsTypeId="urn:microsoft.com/office/officeart/2005/8/quickstyle/simple1" qsCatId="simple" csTypeId="urn:microsoft.com/office/officeart/2005/8/colors/accent5_5" csCatId="accent5" phldr="1"/>
      <dgm:spPr/>
      <dgm:t>
        <a:bodyPr/>
        <a:lstStyle/>
        <a:p>
          <a:endParaRPr lang="en-US"/>
        </a:p>
      </dgm:t>
    </dgm:pt>
    <dgm:pt modelId="{01F98475-00C0-4BF5-85A2-25ECD176670E}">
      <dgm:prSet custT="1"/>
      <dgm:spPr>
        <a:solidFill>
          <a:schemeClr val="bg1">
            <a:lumMod val="60000"/>
            <a:lumOff val="40000"/>
            <a:alpha val="50000"/>
          </a:schemeClr>
        </a:solidFill>
      </dgm:spPr>
      <dgm:t>
        <a:bodyPr/>
        <a:lstStyle/>
        <a:p>
          <a:r>
            <a:rPr lang="en-US" sz="2000" b="1"/>
            <a:t>Language Comprehension:</a:t>
          </a:r>
        </a:p>
        <a:p>
          <a:r>
            <a:rPr lang="en-US" sz="2000"/>
            <a:t>Comprehending the meaning of the text</a:t>
          </a:r>
        </a:p>
      </dgm:t>
    </dgm:pt>
    <dgm:pt modelId="{52057277-D332-4948-9791-28B599A67849}" type="parTrans" cxnId="{637D0219-3E41-4590-B4CB-E0D68BEB945F}">
      <dgm:prSet/>
      <dgm:spPr/>
      <dgm:t>
        <a:bodyPr/>
        <a:lstStyle/>
        <a:p>
          <a:endParaRPr lang="en-US"/>
        </a:p>
      </dgm:t>
    </dgm:pt>
    <dgm:pt modelId="{A413572F-4609-4B77-9B71-F7841B95A66D}" type="sibTrans" cxnId="{637D0219-3E41-4590-B4CB-E0D68BEB945F}">
      <dgm:prSet/>
      <dgm:spPr/>
      <dgm:t>
        <a:bodyPr/>
        <a:lstStyle/>
        <a:p>
          <a:endParaRPr lang="en-US"/>
        </a:p>
      </dgm:t>
    </dgm:pt>
    <dgm:pt modelId="{54D37C83-13ED-4EA8-A08A-FBD1F0B61D38}">
      <dgm:prSet custT="1"/>
      <dgm:spPr/>
      <dgm:t>
        <a:bodyPr/>
        <a:lstStyle/>
        <a:p>
          <a:pPr>
            <a:lnSpc>
              <a:spcPct val="100000"/>
            </a:lnSpc>
            <a:spcBef>
              <a:spcPts val="1200"/>
            </a:spcBef>
            <a:spcAft>
              <a:spcPts val="0"/>
            </a:spcAft>
          </a:pPr>
          <a:r>
            <a:rPr lang="en-US" sz="1600"/>
            <a:t>Students need strategies to read unfamiliar words</a:t>
          </a:r>
        </a:p>
      </dgm:t>
    </dgm:pt>
    <dgm:pt modelId="{EA1031CC-CBD7-437B-ADAD-8BE1EDD85E96}" type="parTrans" cxnId="{B4A1C5C7-BA16-4EF9-AF88-18A449B6F661}">
      <dgm:prSet/>
      <dgm:spPr/>
      <dgm:t>
        <a:bodyPr/>
        <a:lstStyle/>
        <a:p>
          <a:endParaRPr lang="en-US"/>
        </a:p>
      </dgm:t>
    </dgm:pt>
    <dgm:pt modelId="{4D932AC4-A686-4F25-9978-D921EA82FD2C}" type="sibTrans" cxnId="{B4A1C5C7-BA16-4EF9-AF88-18A449B6F661}">
      <dgm:prSet/>
      <dgm:spPr/>
      <dgm:t>
        <a:bodyPr/>
        <a:lstStyle/>
        <a:p>
          <a:endParaRPr lang="en-US"/>
        </a:p>
      </dgm:t>
    </dgm:pt>
    <dgm:pt modelId="{5D6E6522-A1A1-45DD-96A0-E78A2434446F}">
      <dgm:prSet custT="1"/>
      <dgm:spPr/>
      <dgm:t>
        <a:bodyPr/>
        <a:lstStyle/>
        <a:p>
          <a:pPr>
            <a:lnSpc>
              <a:spcPct val="100000"/>
            </a:lnSpc>
            <a:spcBef>
              <a:spcPts val="1200"/>
            </a:spcBef>
            <a:spcAft>
              <a:spcPts val="0"/>
            </a:spcAft>
          </a:pPr>
          <a:r>
            <a:rPr lang="en-US" sz="1600"/>
            <a:t>They must also recognize previously encountered words</a:t>
          </a:r>
        </a:p>
      </dgm:t>
    </dgm:pt>
    <dgm:pt modelId="{9DCBE2FA-7B69-47C9-A4BE-D8993AEF60F6}" type="parTrans" cxnId="{51CC8C8D-CB3B-437E-A46D-74FD5D2F0860}">
      <dgm:prSet/>
      <dgm:spPr/>
      <dgm:t>
        <a:bodyPr/>
        <a:lstStyle/>
        <a:p>
          <a:endParaRPr lang="en-US"/>
        </a:p>
      </dgm:t>
    </dgm:pt>
    <dgm:pt modelId="{E05C1536-4B48-4968-BF4D-DDC1C8B7DE5B}" type="sibTrans" cxnId="{51CC8C8D-CB3B-437E-A46D-74FD5D2F0860}">
      <dgm:prSet/>
      <dgm:spPr/>
      <dgm:t>
        <a:bodyPr/>
        <a:lstStyle/>
        <a:p>
          <a:endParaRPr lang="en-US"/>
        </a:p>
      </dgm:t>
    </dgm:pt>
    <dgm:pt modelId="{7ECEB3D1-B847-4CBE-97FC-73E7EEAFE4DC}">
      <dgm:prSet custT="1"/>
      <dgm:spPr/>
      <dgm:t>
        <a:bodyPr/>
        <a:lstStyle/>
        <a:p>
          <a:pPr>
            <a:lnSpc>
              <a:spcPct val="100000"/>
            </a:lnSpc>
            <a:spcBef>
              <a:spcPts val="1200"/>
            </a:spcBef>
            <a:spcAft>
              <a:spcPts val="0"/>
            </a:spcAft>
          </a:pPr>
          <a:r>
            <a:rPr lang="en-US" sz="1600"/>
            <a:t>Fluency supports better comprehension</a:t>
          </a:r>
          <a:endParaRPr lang="en-US" sz="1800"/>
        </a:p>
      </dgm:t>
    </dgm:pt>
    <dgm:pt modelId="{49C640D6-CAA3-42DA-9A09-5594649A0DF4}" type="parTrans" cxnId="{EBC5F470-28CE-4F16-982F-55550CAF4CA7}">
      <dgm:prSet/>
      <dgm:spPr/>
      <dgm:t>
        <a:bodyPr/>
        <a:lstStyle/>
        <a:p>
          <a:endParaRPr lang="en-US"/>
        </a:p>
      </dgm:t>
    </dgm:pt>
    <dgm:pt modelId="{5D6DE7A0-3A9C-4985-BD34-8F19C9E7213B}" type="sibTrans" cxnId="{EBC5F470-28CE-4F16-982F-55550CAF4CA7}">
      <dgm:prSet/>
      <dgm:spPr/>
      <dgm:t>
        <a:bodyPr/>
        <a:lstStyle/>
        <a:p>
          <a:endParaRPr lang="en-US"/>
        </a:p>
      </dgm:t>
    </dgm:pt>
    <dgm:pt modelId="{C44C3790-7BE6-4FA7-B00B-2BFC1626F904}">
      <dgm:prSet phldrT="[Text]" custT="1"/>
      <dgm:spPr>
        <a:solidFill>
          <a:schemeClr val="bg1">
            <a:lumMod val="40000"/>
            <a:lumOff val="60000"/>
            <a:alpha val="90000"/>
          </a:schemeClr>
        </a:solidFill>
      </dgm:spPr>
      <dgm:t>
        <a:bodyPr/>
        <a:lstStyle/>
        <a:p>
          <a:r>
            <a:rPr lang="en-US" sz="2000" b="1"/>
            <a:t>Word Recognition:</a:t>
          </a:r>
        </a:p>
        <a:p>
          <a:r>
            <a:rPr lang="en-US" sz="2000"/>
            <a:t>Reading each word accurately and fluently</a:t>
          </a:r>
        </a:p>
      </dgm:t>
    </dgm:pt>
    <dgm:pt modelId="{6D18B9D6-CDAE-4110-80EE-FB76D5D8FF4D}" type="parTrans" cxnId="{987B7C56-FF6A-47C4-BDEF-577F7B48250D}">
      <dgm:prSet/>
      <dgm:spPr/>
      <dgm:t>
        <a:bodyPr/>
        <a:lstStyle/>
        <a:p>
          <a:endParaRPr lang="en-US"/>
        </a:p>
      </dgm:t>
    </dgm:pt>
    <dgm:pt modelId="{B9E158E7-E8B2-4FA0-8CA8-47C39561B801}" type="sibTrans" cxnId="{987B7C56-FF6A-47C4-BDEF-577F7B48250D}">
      <dgm:prSet/>
      <dgm:spPr/>
      <dgm:t>
        <a:bodyPr/>
        <a:lstStyle/>
        <a:p>
          <a:endParaRPr lang="en-US"/>
        </a:p>
      </dgm:t>
    </dgm:pt>
    <dgm:pt modelId="{A814B60E-43A6-482B-A737-CEDBE6A2635E}">
      <dgm:prSet custT="1"/>
      <dgm:spPr/>
      <dgm:t>
        <a:bodyPr/>
        <a:lstStyle/>
        <a:p>
          <a:endParaRPr lang="en-US" sz="1600"/>
        </a:p>
      </dgm:t>
    </dgm:pt>
    <dgm:pt modelId="{9399A473-86B3-48DE-B2A2-26B75B60BF2F}" type="parTrans" cxnId="{A2F386A1-814E-486E-97F8-A3018614B21B}">
      <dgm:prSet/>
      <dgm:spPr/>
      <dgm:t>
        <a:bodyPr/>
        <a:lstStyle/>
        <a:p>
          <a:endParaRPr lang="en-US"/>
        </a:p>
      </dgm:t>
    </dgm:pt>
    <dgm:pt modelId="{56F4BB42-06A2-42B8-9BC4-37A7B8EFCE80}" type="sibTrans" cxnId="{A2F386A1-814E-486E-97F8-A3018614B21B}">
      <dgm:prSet/>
      <dgm:spPr/>
      <dgm:t>
        <a:bodyPr/>
        <a:lstStyle/>
        <a:p>
          <a:endParaRPr lang="en-US"/>
        </a:p>
      </dgm:t>
    </dgm:pt>
    <dgm:pt modelId="{6E2E4E53-44EB-43FA-9FCF-420141AC1D2D}">
      <dgm:prSet custT="1"/>
      <dgm:spPr/>
      <dgm:t>
        <a:bodyPr/>
        <a:lstStyle/>
        <a:p>
          <a:r>
            <a:rPr lang="en-US" sz="1600"/>
            <a:t>Understanding vocabulary and sentence structure is key</a:t>
          </a:r>
        </a:p>
      </dgm:t>
    </dgm:pt>
    <dgm:pt modelId="{79F33955-DF90-429E-B72B-E8B833A3C6E8}" type="parTrans" cxnId="{C54D035F-CA65-4AB5-A1C9-2B470466B092}">
      <dgm:prSet/>
      <dgm:spPr/>
      <dgm:t>
        <a:bodyPr/>
        <a:lstStyle/>
        <a:p>
          <a:endParaRPr lang="en-US"/>
        </a:p>
      </dgm:t>
    </dgm:pt>
    <dgm:pt modelId="{5596393A-A10E-4D00-9D24-814990DF21D6}" type="sibTrans" cxnId="{C54D035F-CA65-4AB5-A1C9-2B470466B092}">
      <dgm:prSet/>
      <dgm:spPr/>
      <dgm:t>
        <a:bodyPr/>
        <a:lstStyle/>
        <a:p>
          <a:endParaRPr lang="en-US"/>
        </a:p>
      </dgm:t>
    </dgm:pt>
    <dgm:pt modelId="{86DDC874-1615-4B12-8286-42B7165A0350}">
      <dgm:prSet custT="1"/>
      <dgm:spPr/>
      <dgm:t>
        <a:bodyPr/>
        <a:lstStyle/>
        <a:p>
          <a:r>
            <a:rPr lang="en-US" sz="1600"/>
            <a:t>Requires strong language comprehension skills</a:t>
          </a:r>
        </a:p>
      </dgm:t>
    </dgm:pt>
    <dgm:pt modelId="{0D518D00-8999-4B0A-B639-22B4651E144E}" type="parTrans" cxnId="{C979574A-23F2-495F-86D5-7D7E346193BE}">
      <dgm:prSet/>
      <dgm:spPr/>
      <dgm:t>
        <a:bodyPr/>
        <a:lstStyle/>
        <a:p>
          <a:endParaRPr lang="en-US"/>
        </a:p>
      </dgm:t>
    </dgm:pt>
    <dgm:pt modelId="{C0B16AF9-7635-4267-9D7E-691279896FEB}" type="sibTrans" cxnId="{C979574A-23F2-495F-86D5-7D7E346193BE}">
      <dgm:prSet/>
      <dgm:spPr/>
      <dgm:t>
        <a:bodyPr/>
        <a:lstStyle/>
        <a:p>
          <a:endParaRPr lang="en-US"/>
        </a:p>
      </dgm:t>
    </dgm:pt>
    <dgm:pt modelId="{0C105CC5-0F0A-4B69-97CE-B6ABAA2106EC}" type="pres">
      <dgm:prSet presAssocID="{27935FF7-F1EA-46F6-8485-8CF90CDA278B}" presName="Name0" presStyleCnt="0">
        <dgm:presLayoutVars>
          <dgm:dir/>
          <dgm:animLvl val="lvl"/>
          <dgm:resizeHandles/>
        </dgm:presLayoutVars>
      </dgm:prSet>
      <dgm:spPr/>
    </dgm:pt>
    <dgm:pt modelId="{923E0802-F57D-44F5-A872-586A1F933830}" type="pres">
      <dgm:prSet presAssocID="{01F98475-00C0-4BF5-85A2-25ECD176670E}" presName="linNode" presStyleCnt="0"/>
      <dgm:spPr/>
    </dgm:pt>
    <dgm:pt modelId="{DB1B24E2-7440-425D-B8FE-E8694691E7D1}" type="pres">
      <dgm:prSet presAssocID="{01F98475-00C0-4BF5-85A2-25ECD176670E}" presName="parentShp" presStyleLbl="node1" presStyleIdx="0" presStyleCnt="2" custScaleX="117544" custScaleY="71089">
        <dgm:presLayoutVars>
          <dgm:bulletEnabled val="1"/>
        </dgm:presLayoutVars>
      </dgm:prSet>
      <dgm:spPr/>
    </dgm:pt>
    <dgm:pt modelId="{42B0B022-5C42-4ADC-B790-22FBE8DB7D3B}" type="pres">
      <dgm:prSet presAssocID="{01F98475-00C0-4BF5-85A2-25ECD176670E}" presName="childShp" presStyleLbl="bgAccFollowNode1" presStyleIdx="0" presStyleCnt="2" custScaleX="98740">
        <dgm:presLayoutVars>
          <dgm:bulletEnabled val="1"/>
        </dgm:presLayoutVars>
      </dgm:prSet>
      <dgm:spPr/>
    </dgm:pt>
    <dgm:pt modelId="{071FF726-27D8-4F3A-A941-50DFA4B9C5A0}" type="pres">
      <dgm:prSet presAssocID="{A413572F-4609-4B77-9B71-F7841B95A66D}" presName="spacing" presStyleCnt="0"/>
      <dgm:spPr/>
    </dgm:pt>
    <dgm:pt modelId="{07FEB595-1F28-4C94-839A-8A9053CD788C}" type="pres">
      <dgm:prSet presAssocID="{C44C3790-7BE6-4FA7-B00B-2BFC1626F904}" presName="linNode" presStyleCnt="0"/>
      <dgm:spPr/>
    </dgm:pt>
    <dgm:pt modelId="{1B241D73-7A90-483C-866C-0C30697854C5}" type="pres">
      <dgm:prSet presAssocID="{C44C3790-7BE6-4FA7-B00B-2BFC1626F904}" presName="parentShp" presStyleLbl="node1" presStyleIdx="1" presStyleCnt="2" custScaleY="75237">
        <dgm:presLayoutVars>
          <dgm:bulletEnabled val="1"/>
        </dgm:presLayoutVars>
      </dgm:prSet>
      <dgm:spPr/>
    </dgm:pt>
    <dgm:pt modelId="{7036684E-7633-4538-AE3B-D6897CD8BD4E}" type="pres">
      <dgm:prSet presAssocID="{C44C3790-7BE6-4FA7-B00B-2BFC1626F904}" presName="childShp" presStyleLbl="bgAccFollowNode1" presStyleIdx="1" presStyleCnt="2" custScaleX="97031">
        <dgm:presLayoutVars>
          <dgm:bulletEnabled val="1"/>
        </dgm:presLayoutVars>
      </dgm:prSet>
      <dgm:spPr/>
    </dgm:pt>
  </dgm:ptLst>
  <dgm:cxnLst>
    <dgm:cxn modelId="{637D0219-3E41-4590-B4CB-E0D68BEB945F}" srcId="{27935FF7-F1EA-46F6-8485-8CF90CDA278B}" destId="{01F98475-00C0-4BF5-85A2-25ECD176670E}" srcOrd="0" destOrd="0" parTransId="{52057277-D332-4948-9791-28B599A67849}" sibTransId="{A413572F-4609-4B77-9B71-F7841B95A66D}"/>
    <dgm:cxn modelId="{9F383F22-97C6-4C93-BDAF-C9857361812C}" type="presOf" srcId="{54D37C83-13ED-4EA8-A08A-FBD1F0B61D38}" destId="{7036684E-7633-4538-AE3B-D6897CD8BD4E}" srcOrd="0" destOrd="0" presId="urn:microsoft.com/office/officeart/2005/8/layout/vList6"/>
    <dgm:cxn modelId="{02672423-34DA-4D1B-9EDF-8519AE27A130}" type="presOf" srcId="{A814B60E-43A6-482B-A737-CEDBE6A2635E}" destId="{42B0B022-5C42-4ADC-B790-22FBE8DB7D3B}" srcOrd="0" destOrd="0" presId="urn:microsoft.com/office/officeart/2005/8/layout/vList6"/>
    <dgm:cxn modelId="{3DD8FA36-BC7B-47AA-911B-E2BDA0C3A5BF}" type="presOf" srcId="{6E2E4E53-44EB-43FA-9FCF-420141AC1D2D}" destId="{42B0B022-5C42-4ADC-B790-22FBE8DB7D3B}" srcOrd="0" destOrd="2" presId="urn:microsoft.com/office/officeart/2005/8/layout/vList6"/>
    <dgm:cxn modelId="{D6E47238-E5D1-49B6-8E24-00B89230C3AD}" type="presOf" srcId="{01F98475-00C0-4BF5-85A2-25ECD176670E}" destId="{DB1B24E2-7440-425D-B8FE-E8694691E7D1}" srcOrd="0" destOrd="0" presId="urn:microsoft.com/office/officeart/2005/8/layout/vList6"/>
    <dgm:cxn modelId="{C54D035F-CA65-4AB5-A1C9-2B470466B092}" srcId="{01F98475-00C0-4BF5-85A2-25ECD176670E}" destId="{6E2E4E53-44EB-43FA-9FCF-420141AC1D2D}" srcOrd="2" destOrd="0" parTransId="{79F33955-DF90-429E-B72B-E8B833A3C6E8}" sibTransId="{5596393A-A10E-4D00-9D24-814990DF21D6}"/>
    <dgm:cxn modelId="{6A564D47-399A-485B-BD4D-3DB53DD20B45}" type="presOf" srcId="{5D6E6522-A1A1-45DD-96A0-E78A2434446F}" destId="{7036684E-7633-4538-AE3B-D6897CD8BD4E}" srcOrd="0" destOrd="1" presId="urn:microsoft.com/office/officeart/2005/8/layout/vList6"/>
    <dgm:cxn modelId="{C979574A-23F2-495F-86D5-7D7E346193BE}" srcId="{01F98475-00C0-4BF5-85A2-25ECD176670E}" destId="{86DDC874-1615-4B12-8286-42B7165A0350}" srcOrd="1" destOrd="0" parTransId="{0D518D00-8999-4B0A-B639-22B4651E144E}" sibTransId="{C0B16AF9-7635-4267-9D7E-691279896FEB}"/>
    <dgm:cxn modelId="{EBC5F470-28CE-4F16-982F-55550CAF4CA7}" srcId="{C44C3790-7BE6-4FA7-B00B-2BFC1626F904}" destId="{7ECEB3D1-B847-4CBE-97FC-73E7EEAFE4DC}" srcOrd="2" destOrd="0" parTransId="{49C640D6-CAA3-42DA-9A09-5594649A0DF4}" sibTransId="{5D6DE7A0-3A9C-4985-BD34-8F19C9E7213B}"/>
    <dgm:cxn modelId="{987B7C56-FF6A-47C4-BDEF-577F7B48250D}" srcId="{27935FF7-F1EA-46F6-8485-8CF90CDA278B}" destId="{C44C3790-7BE6-4FA7-B00B-2BFC1626F904}" srcOrd="1" destOrd="0" parTransId="{6D18B9D6-CDAE-4110-80EE-FB76D5D8FF4D}" sibTransId="{B9E158E7-E8B2-4FA0-8CA8-47C39561B801}"/>
    <dgm:cxn modelId="{E083C689-9C78-47ED-BFC9-748ABCB633A0}" type="presOf" srcId="{86DDC874-1615-4B12-8286-42B7165A0350}" destId="{42B0B022-5C42-4ADC-B790-22FBE8DB7D3B}" srcOrd="0" destOrd="1" presId="urn:microsoft.com/office/officeart/2005/8/layout/vList6"/>
    <dgm:cxn modelId="{51CC8C8D-CB3B-437E-A46D-74FD5D2F0860}" srcId="{C44C3790-7BE6-4FA7-B00B-2BFC1626F904}" destId="{5D6E6522-A1A1-45DD-96A0-E78A2434446F}" srcOrd="1" destOrd="0" parTransId="{9DCBE2FA-7B69-47C9-A4BE-D8993AEF60F6}" sibTransId="{E05C1536-4B48-4968-BF4D-DDC1C8B7DE5B}"/>
    <dgm:cxn modelId="{A2F386A1-814E-486E-97F8-A3018614B21B}" srcId="{01F98475-00C0-4BF5-85A2-25ECD176670E}" destId="{A814B60E-43A6-482B-A737-CEDBE6A2635E}" srcOrd="0" destOrd="0" parTransId="{9399A473-86B3-48DE-B2A2-26B75B60BF2F}" sibTransId="{56F4BB42-06A2-42B8-9BC4-37A7B8EFCE80}"/>
    <dgm:cxn modelId="{DC6B85B9-6BC3-46D3-A0C8-DB0001F56DB2}" type="presOf" srcId="{27935FF7-F1EA-46F6-8485-8CF90CDA278B}" destId="{0C105CC5-0F0A-4B69-97CE-B6ABAA2106EC}" srcOrd="0" destOrd="0" presId="urn:microsoft.com/office/officeart/2005/8/layout/vList6"/>
    <dgm:cxn modelId="{B4A1C5C7-BA16-4EF9-AF88-18A449B6F661}" srcId="{C44C3790-7BE6-4FA7-B00B-2BFC1626F904}" destId="{54D37C83-13ED-4EA8-A08A-FBD1F0B61D38}" srcOrd="0" destOrd="0" parTransId="{EA1031CC-CBD7-437B-ADAD-8BE1EDD85E96}" sibTransId="{4D932AC4-A686-4F25-9978-D921EA82FD2C}"/>
    <dgm:cxn modelId="{F2A371DC-F67A-49DE-8BC4-CDD8667FD499}" type="presOf" srcId="{7ECEB3D1-B847-4CBE-97FC-73E7EEAFE4DC}" destId="{7036684E-7633-4538-AE3B-D6897CD8BD4E}" srcOrd="0" destOrd="2" presId="urn:microsoft.com/office/officeart/2005/8/layout/vList6"/>
    <dgm:cxn modelId="{20C01FE0-9522-4BCB-BAD8-93241F20E761}" type="presOf" srcId="{C44C3790-7BE6-4FA7-B00B-2BFC1626F904}" destId="{1B241D73-7A90-483C-866C-0C30697854C5}" srcOrd="0" destOrd="0" presId="urn:microsoft.com/office/officeart/2005/8/layout/vList6"/>
    <dgm:cxn modelId="{EF17B240-9E23-4FC8-A1F6-256EF3982FF4}" type="presParOf" srcId="{0C105CC5-0F0A-4B69-97CE-B6ABAA2106EC}" destId="{923E0802-F57D-44F5-A872-586A1F933830}" srcOrd="0" destOrd="0" presId="urn:microsoft.com/office/officeart/2005/8/layout/vList6"/>
    <dgm:cxn modelId="{27045F38-1D94-48F4-97E6-E191F6A1C48D}" type="presParOf" srcId="{923E0802-F57D-44F5-A872-586A1F933830}" destId="{DB1B24E2-7440-425D-B8FE-E8694691E7D1}" srcOrd="0" destOrd="0" presId="urn:microsoft.com/office/officeart/2005/8/layout/vList6"/>
    <dgm:cxn modelId="{5D024325-BD1F-44CF-B808-83A920738E5E}" type="presParOf" srcId="{923E0802-F57D-44F5-A872-586A1F933830}" destId="{42B0B022-5C42-4ADC-B790-22FBE8DB7D3B}" srcOrd="1" destOrd="0" presId="urn:microsoft.com/office/officeart/2005/8/layout/vList6"/>
    <dgm:cxn modelId="{997FFEDB-8ED5-49E0-8F16-11FD444CAF0F}" type="presParOf" srcId="{0C105CC5-0F0A-4B69-97CE-B6ABAA2106EC}" destId="{071FF726-27D8-4F3A-A941-50DFA4B9C5A0}" srcOrd="1" destOrd="0" presId="urn:microsoft.com/office/officeart/2005/8/layout/vList6"/>
    <dgm:cxn modelId="{2EC2AEBF-4FE4-4B71-82FC-8E9BA882E18E}" type="presParOf" srcId="{0C105CC5-0F0A-4B69-97CE-B6ABAA2106EC}" destId="{07FEB595-1F28-4C94-839A-8A9053CD788C}" srcOrd="2" destOrd="0" presId="urn:microsoft.com/office/officeart/2005/8/layout/vList6"/>
    <dgm:cxn modelId="{AA4D5074-84AF-4C66-9379-C74568E4555C}" type="presParOf" srcId="{07FEB595-1F28-4C94-839A-8A9053CD788C}" destId="{1B241D73-7A90-483C-866C-0C30697854C5}" srcOrd="0" destOrd="0" presId="urn:microsoft.com/office/officeart/2005/8/layout/vList6"/>
    <dgm:cxn modelId="{82C8D089-2C32-46F8-807A-572FD0E4B4FD}" type="presParOf" srcId="{07FEB595-1F28-4C94-839A-8A9053CD788C}" destId="{7036684E-7633-4538-AE3B-D6897CD8BD4E}" srcOrd="1" destOrd="0" presId="urn:microsoft.com/office/officeart/2005/8/layout/v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05F381D-59CD-49C6-8B1D-7E1EBB818235}" type="doc">
      <dgm:prSet loTypeId="urn:microsoft.com/office/officeart/2005/8/layout/hList1" loCatId="list" qsTypeId="urn:microsoft.com/office/officeart/2005/8/quickstyle/simple1" qsCatId="simple" csTypeId="urn:microsoft.com/office/officeart/2005/8/colors/accent0_2" csCatId="mainScheme" phldr="1"/>
      <dgm:spPr/>
      <dgm:t>
        <a:bodyPr/>
        <a:lstStyle/>
        <a:p>
          <a:endParaRPr lang="en-US"/>
        </a:p>
      </dgm:t>
    </dgm:pt>
    <dgm:pt modelId="{2BDDD92E-A4D8-47EA-BA07-971A2EE3696C}">
      <dgm:prSet phldr="0" custT="1"/>
      <dgm:spPr/>
      <dgm:t>
        <a:bodyPr/>
        <a:lstStyle/>
        <a:p>
          <a:pPr algn="l" rtl="0"/>
          <a:r>
            <a:rPr lang="en-US" sz="1600">
              <a:solidFill>
                <a:schemeClr val="tx2"/>
              </a:solidFill>
              <a:latin typeface="Calibri Light" panose="020F0302020204030204"/>
            </a:rPr>
            <a:t>Communicate and Interact Often</a:t>
          </a:r>
        </a:p>
      </dgm:t>
    </dgm:pt>
    <dgm:pt modelId="{9EE6FEE2-7814-4DE3-95A0-3889BF6194AA}" type="parTrans" cxnId="{B1D55DEF-87B1-4ECD-9DF2-9FB515818FF2}">
      <dgm:prSet/>
      <dgm:spPr/>
      <dgm:t>
        <a:bodyPr/>
        <a:lstStyle/>
        <a:p>
          <a:endParaRPr lang="en-US"/>
        </a:p>
      </dgm:t>
    </dgm:pt>
    <dgm:pt modelId="{1D851230-E969-4782-9463-1D60465DB988}" type="sibTrans" cxnId="{B1D55DEF-87B1-4ECD-9DF2-9FB515818FF2}">
      <dgm:prSet/>
      <dgm:spPr/>
      <dgm:t>
        <a:bodyPr/>
        <a:lstStyle/>
        <a:p>
          <a:endParaRPr lang="en-US"/>
        </a:p>
      </dgm:t>
    </dgm:pt>
    <dgm:pt modelId="{FECF59CE-021E-4041-8C7B-2E5827C1229A}">
      <dgm:prSet phldr="0" custT="1"/>
      <dgm:spPr/>
      <dgm:t>
        <a:bodyPr/>
        <a:lstStyle/>
        <a:p>
          <a:pPr algn="l"/>
          <a:r>
            <a:rPr lang="en-US" sz="1600">
              <a:solidFill>
                <a:schemeClr val="tx2"/>
              </a:solidFill>
              <a:latin typeface="Calibri Light" panose="020F0302020204030204"/>
            </a:rPr>
            <a:t>Discuss Literacy Instruction and Intervention</a:t>
          </a:r>
        </a:p>
      </dgm:t>
    </dgm:pt>
    <dgm:pt modelId="{9D2D8D70-5FBF-4980-BA31-DF651B6D69CC}" type="parTrans" cxnId="{E2E900D6-B92A-49EA-9221-993C95F8C29B}">
      <dgm:prSet/>
      <dgm:spPr/>
      <dgm:t>
        <a:bodyPr/>
        <a:lstStyle/>
        <a:p>
          <a:endParaRPr lang="en-US"/>
        </a:p>
      </dgm:t>
    </dgm:pt>
    <dgm:pt modelId="{98067F9A-A42A-4EB9-907E-3870E8B56F39}" type="sibTrans" cxnId="{E2E900D6-B92A-49EA-9221-993C95F8C29B}">
      <dgm:prSet/>
      <dgm:spPr/>
      <dgm:t>
        <a:bodyPr/>
        <a:lstStyle/>
        <a:p>
          <a:endParaRPr lang="en-US"/>
        </a:p>
      </dgm:t>
    </dgm:pt>
    <dgm:pt modelId="{2244D8CA-03A7-4189-8636-F2F44460228E}">
      <dgm:prSet phldr="0" custT="1"/>
      <dgm:spPr/>
      <dgm:t>
        <a:bodyPr/>
        <a:lstStyle/>
        <a:p>
          <a:pPr algn="l"/>
          <a:r>
            <a:rPr lang="en-US" sz="1600">
              <a:solidFill>
                <a:schemeClr val="tx2"/>
              </a:solidFill>
              <a:latin typeface="Calibri Light" panose="020F0302020204030204"/>
            </a:rPr>
            <a:t>Practice Literacy Skills at Home</a:t>
          </a:r>
        </a:p>
      </dgm:t>
    </dgm:pt>
    <dgm:pt modelId="{89BD5ACB-26A7-47BE-8041-FE3FC1CC6790}" type="parTrans" cxnId="{5C590A67-8B49-4D3E-BC5C-80CF65BB11E8}">
      <dgm:prSet/>
      <dgm:spPr/>
      <dgm:t>
        <a:bodyPr/>
        <a:lstStyle/>
        <a:p>
          <a:endParaRPr lang="en-US"/>
        </a:p>
      </dgm:t>
    </dgm:pt>
    <dgm:pt modelId="{F67C8F29-C3FF-4883-9CA4-FF335E1C197A}" type="sibTrans" cxnId="{5C590A67-8B49-4D3E-BC5C-80CF65BB11E8}">
      <dgm:prSet/>
      <dgm:spPr/>
      <dgm:t>
        <a:bodyPr/>
        <a:lstStyle/>
        <a:p>
          <a:endParaRPr lang="en-US"/>
        </a:p>
      </dgm:t>
    </dgm:pt>
    <dgm:pt modelId="{C77A6087-ECA4-46F5-A510-2ACD6D4A45FD}">
      <dgm:prSet phldr="0" custT="1"/>
      <dgm:spPr/>
      <dgm:t>
        <a:bodyPr/>
        <a:lstStyle/>
        <a:p>
          <a:pPr algn="l"/>
          <a:r>
            <a:rPr lang="en-US" sz="1600">
              <a:solidFill>
                <a:schemeClr val="tx2"/>
              </a:solidFill>
              <a:latin typeface="Calibri Light" panose="020F0302020204030204"/>
            </a:rPr>
            <a:t>Address Concerns Together</a:t>
          </a:r>
        </a:p>
      </dgm:t>
    </dgm:pt>
    <dgm:pt modelId="{494840A6-33E4-448C-8727-794182BA45A2}" type="parTrans" cxnId="{20833200-F3FA-468E-8C85-F0C6BB11D657}">
      <dgm:prSet/>
      <dgm:spPr/>
      <dgm:t>
        <a:bodyPr/>
        <a:lstStyle/>
        <a:p>
          <a:endParaRPr lang="en-US"/>
        </a:p>
      </dgm:t>
    </dgm:pt>
    <dgm:pt modelId="{DF367748-08C6-4853-B4CE-99DE1DAC0BF3}" type="sibTrans" cxnId="{20833200-F3FA-468E-8C85-F0C6BB11D657}">
      <dgm:prSet/>
      <dgm:spPr/>
      <dgm:t>
        <a:bodyPr/>
        <a:lstStyle/>
        <a:p>
          <a:endParaRPr lang="en-US"/>
        </a:p>
      </dgm:t>
    </dgm:pt>
    <dgm:pt modelId="{CCD08C0E-10FB-46BB-8CD2-D63D24DB339C}">
      <dgm:prSet phldr="0" custT="1"/>
      <dgm:spPr/>
      <dgm:t>
        <a:bodyPr/>
        <a:lstStyle/>
        <a:p>
          <a:pPr algn="l" rtl="0"/>
          <a:r>
            <a:rPr lang="en-US" sz="1400">
              <a:solidFill>
                <a:schemeClr val="bg2"/>
              </a:solidFill>
            </a:rPr>
            <a:t>Families should ask the school how best to communicate and should feel comfortable to ask questions if more information is needed.</a:t>
          </a:r>
          <a:endParaRPr lang="en-US" sz="1400">
            <a:solidFill>
              <a:schemeClr val="bg2"/>
            </a:solidFill>
            <a:latin typeface="Calibri Light" panose="020F0302020204030204"/>
          </a:endParaRPr>
        </a:p>
      </dgm:t>
    </dgm:pt>
    <dgm:pt modelId="{16989533-D5E8-4B64-83A2-8C19A262353A}" type="parTrans" cxnId="{6C2A401C-F7EE-4E32-B27B-87F57B105F66}">
      <dgm:prSet/>
      <dgm:spPr/>
      <dgm:t>
        <a:bodyPr/>
        <a:lstStyle/>
        <a:p>
          <a:endParaRPr lang="en-US"/>
        </a:p>
      </dgm:t>
    </dgm:pt>
    <dgm:pt modelId="{0BF0E7D7-EFF3-4411-8100-585ECDEB85C5}" type="sibTrans" cxnId="{6C2A401C-F7EE-4E32-B27B-87F57B105F66}">
      <dgm:prSet/>
      <dgm:spPr/>
      <dgm:t>
        <a:bodyPr/>
        <a:lstStyle/>
        <a:p>
          <a:endParaRPr lang="en-US"/>
        </a:p>
      </dgm:t>
    </dgm:pt>
    <dgm:pt modelId="{8C3343C9-34C2-4BD7-B245-0B592540B46D}">
      <dgm:prSet phldr="0" custT="1"/>
      <dgm:spPr/>
      <dgm:t>
        <a:bodyPr/>
        <a:lstStyle/>
        <a:p>
          <a:pPr algn="l"/>
          <a:r>
            <a:rPr lang="en-US" sz="1400"/>
            <a:t>Families should know what literacy standards their child is working on, review whether those expectations are appropriate, and ask whether the instruction and interventions are evidence‑based and focused on the skills their child needs most.</a:t>
          </a:r>
        </a:p>
      </dgm:t>
    </dgm:pt>
    <dgm:pt modelId="{35F39BCB-1217-4AD3-8B6E-C3C10075D20E}" type="parTrans" cxnId="{657B902C-A8C0-46FD-9ABD-BAD395EF617A}">
      <dgm:prSet/>
      <dgm:spPr/>
      <dgm:t>
        <a:bodyPr/>
        <a:lstStyle/>
        <a:p>
          <a:endParaRPr lang="en-US"/>
        </a:p>
      </dgm:t>
    </dgm:pt>
    <dgm:pt modelId="{B3E84D01-EA18-4899-8782-3989FE48DCA4}" type="sibTrans" cxnId="{657B902C-A8C0-46FD-9ABD-BAD395EF617A}">
      <dgm:prSet/>
      <dgm:spPr/>
      <dgm:t>
        <a:bodyPr/>
        <a:lstStyle/>
        <a:p>
          <a:endParaRPr lang="en-US"/>
        </a:p>
      </dgm:t>
    </dgm:pt>
    <dgm:pt modelId="{86974E19-5DC2-4936-9810-7930A60CFA89}">
      <dgm:prSet phldr="0" custT="1"/>
      <dgm:spPr/>
      <dgm:t>
        <a:bodyPr/>
        <a:lstStyle/>
        <a:p>
          <a:pPr algn="l" rtl="0"/>
          <a:r>
            <a:rPr lang="en-US" sz="1400">
              <a:solidFill>
                <a:schemeClr val="bg2"/>
              </a:solidFill>
            </a:rPr>
            <a:t>Families should talk with the school about home literacy activities that match the child’s skill level.</a:t>
          </a:r>
          <a:endParaRPr lang="en-US" sz="1400">
            <a:solidFill>
              <a:schemeClr val="bg2"/>
            </a:solidFill>
            <a:latin typeface="Calibri Light" panose="020F0302020204030204"/>
          </a:endParaRPr>
        </a:p>
      </dgm:t>
    </dgm:pt>
    <dgm:pt modelId="{A24FE5CA-1B97-4003-9041-590E3D203542}" type="parTrans" cxnId="{EE4AF1D0-0A36-48B3-9FA8-75053EA8AB4E}">
      <dgm:prSet/>
      <dgm:spPr/>
      <dgm:t>
        <a:bodyPr/>
        <a:lstStyle/>
        <a:p>
          <a:endParaRPr lang="en-US"/>
        </a:p>
      </dgm:t>
    </dgm:pt>
    <dgm:pt modelId="{DFBA7DE7-BBA2-49AD-A2FC-A134A608FE0C}" type="sibTrans" cxnId="{EE4AF1D0-0A36-48B3-9FA8-75053EA8AB4E}">
      <dgm:prSet/>
      <dgm:spPr/>
      <dgm:t>
        <a:bodyPr/>
        <a:lstStyle/>
        <a:p>
          <a:endParaRPr lang="en-US"/>
        </a:p>
      </dgm:t>
    </dgm:pt>
    <dgm:pt modelId="{3823BD38-8A8E-43DA-A586-563BA8F9A00D}">
      <dgm:prSet phldr="0" custT="1"/>
      <dgm:spPr/>
      <dgm:t>
        <a:bodyPr/>
        <a:lstStyle/>
        <a:p>
          <a:pPr algn="l" rtl="0"/>
          <a:r>
            <a:rPr lang="en-US" sz="1400">
              <a:solidFill>
                <a:schemeClr val="bg2"/>
              </a:solidFill>
            </a:rPr>
            <a:t>Families should discuss with the school which activities or tasks the child has trouble with at home, and </a:t>
          </a:r>
          <a:r>
            <a:rPr lang="en-US" sz="1400">
              <a:solidFill>
                <a:schemeClr val="bg2"/>
              </a:solidFill>
              <a:latin typeface="Calibri Light" panose="020F0302020204030204"/>
            </a:rPr>
            <a:t>what helped</a:t>
          </a:r>
          <a:r>
            <a:rPr lang="en-US" sz="1400">
              <a:solidFill>
                <a:schemeClr val="bg2"/>
              </a:solidFill>
            </a:rPr>
            <a:t>. Learn about the school’s system of learning support.</a:t>
          </a:r>
          <a:endParaRPr lang="en-US" sz="1400">
            <a:solidFill>
              <a:schemeClr val="bg2"/>
            </a:solidFill>
            <a:latin typeface="Calibri Light" panose="020F0302020204030204"/>
          </a:endParaRPr>
        </a:p>
      </dgm:t>
    </dgm:pt>
    <dgm:pt modelId="{019707D1-B5AB-47B5-8BB1-C3153F1FDEBE}" type="parTrans" cxnId="{F9AADDD8-0C8F-4E37-AEAE-86BB0012411A}">
      <dgm:prSet/>
      <dgm:spPr/>
      <dgm:t>
        <a:bodyPr/>
        <a:lstStyle/>
        <a:p>
          <a:endParaRPr lang="en-US"/>
        </a:p>
      </dgm:t>
    </dgm:pt>
    <dgm:pt modelId="{30635B58-120C-4F8D-8467-2849E89F11DB}" type="sibTrans" cxnId="{F9AADDD8-0C8F-4E37-AEAE-86BB0012411A}">
      <dgm:prSet/>
      <dgm:spPr/>
      <dgm:t>
        <a:bodyPr/>
        <a:lstStyle/>
        <a:p>
          <a:endParaRPr lang="en-US"/>
        </a:p>
      </dgm:t>
    </dgm:pt>
    <dgm:pt modelId="{DA86C453-BA2F-4ADA-AD62-040FEF484B16}" type="pres">
      <dgm:prSet presAssocID="{005F381D-59CD-49C6-8B1D-7E1EBB818235}" presName="Name0" presStyleCnt="0">
        <dgm:presLayoutVars>
          <dgm:dir/>
          <dgm:animLvl val="lvl"/>
          <dgm:resizeHandles val="exact"/>
        </dgm:presLayoutVars>
      </dgm:prSet>
      <dgm:spPr/>
    </dgm:pt>
    <dgm:pt modelId="{2E3A11B4-957F-4CC0-843E-43228CCB98B1}" type="pres">
      <dgm:prSet presAssocID="{2BDDD92E-A4D8-47EA-BA07-971A2EE3696C}" presName="composite" presStyleCnt="0"/>
      <dgm:spPr/>
    </dgm:pt>
    <dgm:pt modelId="{0A2A80A7-48CF-4762-B9F7-C70DC52D8633}" type="pres">
      <dgm:prSet presAssocID="{2BDDD92E-A4D8-47EA-BA07-971A2EE3696C}" presName="parTx" presStyleLbl="alignNode1" presStyleIdx="0" presStyleCnt="4">
        <dgm:presLayoutVars>
          <dgm:chMax val="0"/>
          <dgm:chPref val="0"/>
          <dgm:bulletEnabled val="1"/>
        </dgm:presLayoutVars>
      </dgm:prSet>
      <dgm:spPr/>
    </dgm:pt>
    <dgm:pt modelId="{CBE9EBF4-558D-4C80-A020-43400799E164}" type="pres">
      <dgm:prSet presAssocID="{2BDDD92E-A4D8-47EA-BA07-971A2EE3696C}" presName="desTx" presStyleLbl="alignAccFollowNode1" presStyleIdx="0" presStyleCnt="4">
        <dgm:presLayoutVars>
          <dgm:bulletEnabled val="1"/>
        </dgm:presLayoutVars>
      </dgm:prSet>
      <dgm:spPr/>
    </dgm:pt>
    <dgm:pt modelId="{CE37CDC7-4C6D-4338-A620-C361239C231A}" type="pres">
      <dgm:prSet presAssocID="{1D851230-E969-4782-9463-1D60465DB988}" presName="space" presStyleCnt="0"/>
      <dgm:spPr/>
    </dgm:pt>
    <dgm:pt modelId="{D328D63A-3B56-46A4-A4C9-62D103F1BCB8}" type="pres">
      <dgm:prSet presAssocID="{FECF59CE-021E-4041-8C7B-2E5827C1229A}" presName="composite" presStyleCnt="0"/>
      <dgm:spPr/>
    </dgm:pt>
    <dgm:pt modelId="{1CC8A4A6-51E5-4B0B-94CE-C140DB0D3D9E}" type="pres">
      <dgm:prSet presAssocID="{FECF59CE-021E-4041-8C7B-2E5827C1229A}" presName="parTx" presStyleLbl="alignNode1" presStyleIdx="1" presStyleCnt="4">
        <dgm:presLayoutVars>
          <dgm:chMax val="0"/>
          <dgm:chPref val="0"/>
          <dgm:bulletEnabled val="1"/>
        </dgm:presLayoutVars>
      </dgm:prSet>
      <dgm:spPr/>
    </dgm:pt>
    <dgm:pt modelId="{77B8737F-4B4A-40C2-9E3E-4ABC4909DC91}" type="pres">
      <dgm:prSet presAssocID="{FECF59CE-021E-4041-8C7B-2E5827C1229A}" presName="desTx" presStyleLbl="alignAccFollowNode1" presStyleIdx="1" presStyleCnt="4">
        <dgm:presLayoutVars>
          <dgm:bulletEnabled val="1"/>
        </dgm:presLayoutVars>
      </dgm:prSet>
      <dgm:spPr/>
    </dgm:pt>
    <dgm:pt modelId="{DBC83803-B857-4AD2-AA70-254E4F062DE6}" type="pres">
      <dgm:prSet presAssocID="{98067F9A-A42A-4EB9-907E-3870E8B56F39}" presName="space" presStyleCnt="0"/>
      <dgm:spPr/>
    </dgm:pt>
    <dgm:pt modelId="{DA134157-A8DA-4F4A-87E2-3A347C1E8CD7}" type="pres">
      <dgm:prSet presAssocID="{2244D8CA-03A7-4189-8636-F2F44460228E}" presName="composite" presStyleCnt="0"/>
      <dgm:spPr/>
    </dgm:pt>
    <dgm:pt modelId="{59F3C434-138A-484C-A93B-05C4EB8F93DE}" type="pres">
      <dgm:prSet presAssocID="{2244D8CA-03A7-4189-8636-F2F44460228E}" presName="parTx" presStyleLbl="alignNode1" presStyleIdx="2" presStyleCnt="4">
        <dgm:presLayoutVars>
          <dgm:chMax val="0"/>
          <dgm:chPref val="0"/>
          <dgm:bulletEnabled val="1"/>
        </dgm:presLayoutVars>
      </dgm:prSet>
      <dgm:spPr/>
    </dgm:pt>
    <dgm:pt modelId="{B5826B9F-8E0C-47F2-9C34-4B03007E31FE}" type="pres">
      <dgm:prSet presAssocID="{2244D8CA-03A7-4189-8636-F2F44460228E}" presName="desTx" presStyleLbl="alignAccFollowNode1" presStyleIdx="2" presStyleCnt="4">
        <dgm:presLayoutVars>
          <dgm:bulletEnabled val="1"/>
        </dgm:presLayoutVars>
      </dgm:prSet>
      <dgm:spPr/>
    </dgm:pt>
    <dgm:pt modelId="{2B58E92F-C7EE-4068-BC90-1295C2C13F9C}" type="pres">
      <dgm:prSet presAssocID="{F67C8F29-C3FF-4883-9CA4-FF335E1C197A}" presName="space" presStyleCnt="0"/>
      <dgm:spPr/>
    </dgm:pt>
    <dgm:pt modelId="{5585C2CA-2432-45E2-A275-35E41B7DEDEC}" type="pres">
      <dgm:prSet presAssocID="{C77A6087-ECA4-46F5-A510-2ACD6D4A45FD}" presName="composite" presStyleCnt="0"/>
      <dgm:spPr/>
    </dgm:pt>
    <dgm:pt modelId="{536BBE97-0F50-47D8-B0DB-196697732735}" type="pres">
      <dgm:prSet presAssocID="{C77A6087-ECA4-46F5-A510-2ACD6D4A45FD}" presName="parTx" presStyleLbl="alignNode1" presStyleIdx="3" presStyleCnt="4">
        <dgm:presLayoutVars>
          <dgm:chMax val="0"/>
          <dgm:chPref val="0"/>
          <dgm:bulletEnabled val="1"/>
        </dgm:presLayoutVars>
      </dgm:prSet>
      <dgm:spPr/>
    </dgm:pt>
    <dgm:pt modelId="{47BB62FC-ED0C-4EC1-89A6-14DB406F31F2}" type="pres">
      <dgm:prSet presAssocID="{C77A6087-ECA4-46F5-A510-2ACD6D4A45FD}" presName="desTx" presStyleLbl="alignAccFollowNode1" presStyleIdx="3" presStyleCnt="4">
        <dgm:presLayoutVars>
          <dgm:bulletEnabled val="1"/>
        </dgm:presLayoutVars>
      </dgm:prSet>
      <dgm:spPr/>
    </dgm:pt>
  </dgm:ptLst>
  <dgm:cxnLst>
    <dgm:cxn modelId="{20833200-F3FA-468E-8C85-F0C6BB11D657}" srcId="{005F381D-59CD-49C6-8B1D-7E1EBB818235}" destId="{C77A6087-ECA4-46F5-A510-2ACD6D4A45FD}" srcOrd="3" destOrd="0" parTransId="{494840A6-33E4-448C-8727-794182BA45A2}" sibTransId="{DF367748-08C6-4853-B4CE-99DE1DAC0BF3}"/>
    <dgm:cxn modelId="{5D398C13-00F1-459E-9851-0735BFF44932}" type="presOf" srcId="{2244D8CA-03A7-4189-8636-F2F44460228E}" destId="{59F3C434-138A-484C-A93B-05C4EB8F93DE}" srcOrd="0" destOrd="0" presId="urn:microsoft.com/office/officeart/2005/8/layout/hList1"/>
    <dgm:cxn modelId="{6C2A401C-F7EE-4E32-B27B-87F57B105F66}" srcId="{2BDDD92E-A4D8-47EA-BA07-971A2EE3696C}" destId="{CCD08C0E-10FB-46BB-8CD2-D63D24DB339C}" srcOrd="0" destOrd="0" parTransId="{16989533-D5E8-4B64-83A2-8C19A262353A}" sibTransId="{0BF0E7D7-EFF3-4411-8100-585ECDEB85C5}"/>
    <dgm:cxn modelId="{657B902C-A8C0-46FD-9ABD-BAD395EF617A}" srcId="{FECF59CE-021E-4041-8C7B-2E5827C1229A}" destId="{8C3343C9-34C2-4BD7-B245-0B592540B46D}" srcOrd="0" destOrd="0" parTransId="{35F39BCB-1217-4AD3-8B6E-C3C10075D20E}" sibTransId="{B3E84D01-EA18-4899-8782-3989FE48DCA4}"/>
    <dgm:cxn modelId="{7D9C6330-7857-4F74-94B6-DEF37D850E39}" type="presOf" srcId="{CCD08C0E-10FB-46BB-8CD2-D63D24DB339C}" destId="{CBE9EBF4-558D-4C80-A020-43400799E164}" srcOrd="0" destOrd="0" presId="urn:microsoft.com/office/officeart/2005/8/layout/hList1"/>
    <dgm:cxn modelId="{6787EC33-2997-4D4E-B063-5C84E7E811A3}" type="presOf" srcId="{3823BD38-8A8E-43DA-A586-563BA8F9A00D}" destId="{47BB62FC-ED0C-4EC1-89A6-14DB406F31F2}" srcOrd="0" destOrd="0" presId="urn:microsoft.com/office/officeart/2005/8/layout/hList1"/>
    <dgm:cxn modelId="{8C1D9A40-ACC0-48A4-BF62-9EF73163D22F}" type="presOf" srcId="{FECF59CE-021E-4041-8C7B-2E5827C1229A}" destId="{1CC8A4A6-51E5-4B0B-94CE-C140DB0D3D9E}" srcOrd="0" destOrd="0" presId="urn:microsoft.com/office/officeart/2005/8/layout/hList1"/>
    <dgm:cxn modelId="{5C590A67-8B49-4D3E-BC5C-80CF65BB11E8}" srcId="{005F381D-59CD-49C6-8B1D-7E1EBB818235}" destId="{2244D8CA-03A7-4189-8636-F2F44460228E}" srcOrd="2" destOrd="0" parTransId="{89BD5ACB-26A7-47BE-8041-FE3FC1CC6790}" sibTransId="{F67C8F29-C3FF-4883-9CA4-FF335E1C197A}"/>
    <dgm:cxn modelId="{3FE58986-69D1-4FEA-B553-8AC3ABF69A20}" type="presOf" srcId="{005F381D-59CD-49C6-8B1D-7E1EBB818235}" destId="{DA86C453-BA2F-4ADA-AD62-040FEF484B16}" srcOrd="0" destOrd="0" presId="urn:microsoft.com/office/officeart/2005/8/layout/hList1"/>
    <dgm:cxn modelId="{8BE08593-753B-461C-8ABF-622F6D815F43}" type="presOf" srcId="{86974E19-5DC2-4936-9810-7930A60CFA89}" destId="{B5826B9F-8E0C-47F2-9C34-4B03007E31FE}" srcOrd="0" destOrd="0" presId="urn:microsoft.com/office/officeart/2005/8/layout/hList1"/>
    <dgm:cxn modelId="{5EDBF099-486A-4CCB-AD13-9C7DA9E2B38E}" type="presOf" srcId="{C77A6087-ECA4-46F5-A510-2ACD6D4A45FD}" destId="{536BBE97-0F50-47D8-B0DB-196697732735}" srcOrd="0" destOrd="0" presId="urn:microsoft.com/office/officeart/2005/8/layout/hList1"/>
    <dgm:cxn modelId="{FADF9ABE-9803-4B56-B4DB-09636EF323B0}" type="presOf" srcId="{8C3343C9-34C2-4BD7-B245-0B592540B46D}" destId="{77B8737F-4B4A-40C2-9E3E-4ABC4909DC91}" srcOrd="0" destOrd="0" presId="urn:microsoft.com/office/officeart/2005/8/layout/hList1"/>
    <dgm:cxn modelId="{EE4AF1D0-0A36-48B3-9FA8-75053EA8AB4E}" srcId="{2244D8CA-03A7-4189-8636-F2F44460228E}" destId="{86974E19-5DC2-4936-9810-7930A60CFA89}" srcOrd="0" destOrd="0" parTransId="{A24FE5CA-1B97-4003-9041-590E3D203542}" sibTransId="{DFBA7DE7-BBA2-49AD-A2FC-A134A608FE0C}"/>
    <dgm:cxn modelId="{E2E900D6-B92A-49EA-9221-993C95F8C29B}" srcId="{005F381D-59CD-49C6-8B1D-7E1EBB818235}" destId="{FECF59CE-021E-4041-8C7B-2E5827C1229A}" srcOrd="1" destOrd="0" parTransId="{9D2D8D70-5FBF-4980-BA31-DF651B6D69CC}" sibTransId="{98067F9A-A42A-4EB9-907E-3870E8B56F39}"/>
    <dgm:cxn modelId="{F9AADDD8-0C8F-4E37-AEAE-86BB0012411A}" srcId="{C77A6087-ECA4-46F5-A510-2ACD6D4A45FD}" destId="{3823BD38-8A8E-43DA-A586-563BA8F9A00D}" srcOrd="0" destOrd="0" parTransId="{019707D1-B5AB-47B5-8BB1-C3153F1FDEBE}" sibTransId="{30635B58-120C-4F8D-8467-2849E89F11DB}"/>
    <dgm:cxn modelId="{B1D55DEF-87B1-4ECD-9DF2-9FB515818FF2}" srcId="{005F381D-59CD-49C6-8B1D-7E1EBB818235}" destId="{2BDDD92E-A4D8-47EA-BA07-971A2EE3696C}" srcOrd="0" destOrd="0" parTransId="{9EE6FEE2-7814-4DE3-95A0-3889BF6194AA}" sibTransId="{1D851230-E969-4782-9463-1D60465DB988}"/>
    <dgm:cxn modelId="{1B0272FE-A51F-4FF0-A564-E3E06178361E}" type="presOf" srcId="{2BDDD92E-A4D8-47EA-BA07-971A2EE3696C}" destId="{0A2A80A7-48CF-4762-B9F7-C70DC52D8633}" srcOrd="0" destOrd="0" presId="urn:microsoft.com/office/officeart/2005/8/layout/hList1"/>
    <dgm:cxn modelId="{2385D8D8-A6B7-4F21-A969-C9FE01C09496}" type="presParOf" srcId="{DA86C453-BA2F-4ADA-AD62-040FEF484B16}" destId="{2E3A11B4-957F-4CC0-843E-43228CCB98B1}" srcOrd="0" destOrd="0" presId="urn:microsoft.com/office/officeart/2005/8/layout/hList1"/>
    <dgm:cxn modelId="{159FAB79-C418-47C0-B578-13C8C3D74FD7}" type="presParOf" srcId="{2E3A11B4-957F-4CC0-843E-43228CCB98B1}" destId="{0A2A80A7-48CF-4762-B9F7-C70DC52D8633}" srcOrd="0" destOrd="0" presId="urn:microsoft.com/office/officeart/2005/8/layout/hList1"/>
    <dgm:cxn modelId="{19F4EE29-0CAD-4394-85B3-7BA7228646CF}" type="presParOf" srcId="{2E3A11B4-957F-4CC0-843E-43228CCB98B1}" destId="{CBE9EBF4-558D-4C80-A020-43400799E164}" srcOrd="1" destOrd="0" presId="urn:microsoft.com/office/officeart/2005/8/layout/hList1"/>
    <dgm:cxn modelId="{766CE6CF-D45C-4B78-B7E8-CE252BAEF37C}" type="presParOf" srcId="{DA86C453-BA2F-4ADA-AD62-040FEF484B16}" destId="{CE37CDC7-4C6D-4338-A620-C361239C231A}" srcOrd="1" destOrd="0" presId="urn:microsoft.com/office/officeart/2005/8/layout/hList1"/>
    <dgm:cxn modelId="{B14FDC73-29F2-4241-B804-A58DFC61B58B}" type="presParOf" srcId="{DA86C453-BA2F-4ADA-AD62-040FEF484B16}" destId="{D328D63A-3B56-46A4-A4C9-62D103F1BCB8}" srcOrd="2" destOrd="0" presId="urn:microsoft.com/office/officeart/2005/8/layout/hList1"/>
    <dgm:cxn modelId="{358407AD-03E1-4233-8FF4-23CE347F2ED1}" type="presParOf" srcId="{D328D63A-3B56-46A4-A4C9-62D103F1BCB8}" destId="{1CC8A4A6-51E5-4B0B-94CE-C140DB0D3D9E}" srcOrd="0" destOrd="0" presId="urn:microsoft.com/office/officeart/2005/8/layout/hList1"/>
    <dgm:cxn modelId="{EC8B861A-1C7B-4492-81BD-C074E918DC55}" type="presParOf" srcId="{D328D63A-3B56-46A4-A4C9-62D103F1BCB8}" destId="{77B8737F-4B4A-40C2-9E3E-4ABC4909DC91}" srcOrd="1" destOrd="0" presId="urn:microsoft.com/office/officeart/2005/8/layout/hList1"/>
    <dgm:cxn modelId="{48E2966A-B4D6-4344-8B30-052678A62582}" type="presParOf" srcId="{DA86C453-BA2F-4ADA-AD62-040FEF484B16}" destId="{DBC83803-B857-4AD2-AA70-254E4F062DE6}" srcOrd="3" destOrd="0" presId="urn:microsoft.com/office/officeart/2005/8/layout/hList1"/>
    <dgm:cxn modelId="{D7501190-0B1A-4FAC-AE3F-FBA7C7935E3A}" type="presParOf" srcId="{DA86C453-BA2F-4ADA-AD62-040FEF484B16}" destId="{DA134157-A8DA-4F4A-87E2-3A347C1E8CD7}" srcOrd="4" destOrd="0" presId="urn:microsoft.com/office/officeart/2005/8/layout/hList1"/>
    <dgm:cxn modelId="{74BC7BD8-2E17-45DD-ABAD-FC984C859E83}" type="presParOf" srcId="{DA134157-A8DA-4F4A-87E2-3A347C1E8CD7}" destId="{59F3C434-138A-484C-A93B-05C4EB8F93DE}" srcOrd="0" destOrd="0" presId="urn:microsoft.com/office/officeart/2005/8/layout/hList1"/>
    <dgm:cxn modelId="{F1E9A39D-7D50-49A9-A0B4-022AEE5899B8}" type="presParOf" srcId="{DA134157-A8DA-4F4A-87E2-3A347C1E8CD7}" destId="{B5826B9F-8E0C-47F2-9C34-4B03007E31FE}" srcOrd="1" destOrd="0" presId="urn:microsoft.com/office/officeart/2005/8/layout/hList1"/>
    <dgm:cxn modelId="{9CDEFAB9-1A8D-447E-B504-3617CB4B6C09}" type="presParOf" srcId="{DA86C453-BA2F-4ADA-AD62-040FEF484B16}" destId="{2B58E92F-C7EE-4068-BC90-1295C2C13F9C}" srcOrd="5" destOrd="0" presId="urn:microsoft.com/office/officeart/2005/8/layout/hList1"/>
    <dgm:cxn modelId="{D59023DD-D135-4DD5-BD61-31D587E33C19}" type="presParOf" srcId="{DA86C453-BA2F-4ADA-AD62-040FEF484B16}" destId="{5585C2CA-2432-45E2-A275-35E41B7DEDEC}" srcOrd="6" destOrd="0" presId="urn:microsoft.com/office/officeart/2005/8/layout/hList1"/>
    <dgm:cxn modelId="{E2ED8BDB-924E-4BC9-B678-F038F8A76A33}" type="presParOf" srcId="{5585C2CA-2432-45E2-A275-35E41B7DEDEC}" destId="{536BBE97-0F50-47D8-B0DB-196697732735}" srcOrd="0" destOrd="0" presId="urn:microsoft.com/office/officeart/2005/8/layout/hList1"/>
    <dgm:cxn modelId="{96ABC2A0-030F-4BD2-AFF3-E8B5F8019F41}" type="presParOf" srcId="{5585C2CA-2432-45E2-A275-35E41B7DEDEC}" destId="{47BB62FC-ED0C-4EC1-89A6-14DB406F31F2}"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B0B022-5C42-4ADC-B790-22FBE8DB7D3B}">
      <dsp:nvSpPr>
        <dsp:cNvPr id="0" name=""/>
        <dsp:cNvSpPr/>
      </dsp:nvSpPr>
      <dsp:spPr>
        <a:xfrm>
          <a:off x="2806482" y="668"/>
          <a:ext cx="3533541" cy="2608086"/>
        </a:xfrm>
        <a:prstGeom prst="rightArrow">
          <a:avLst>
            <a:gd name="adj1" fmla="val 75000"/>
            <a:gd name="adj2" fmla="val 50000"/>
          </a:avLst>
        </a:prstGeom>
        <a:solidFill>
          <a:schemeClr val="accent5">
            <a:alpha val="90000"/>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endParaRPr lang="en-US" sz="1600" kern="1200"/>
        </a:p>
        <a:p>
          <a:pPr marL="171450" lvl="1" indent="-171450" algn="l" defTabSz="711200">
            <a:lnSpc>
              <a:spcPct val="90000"/>
            </a:lnSpc>
            <a:spcBef>
              <a:spcPct val="0"/>
            </a:spcBef>
            <a:spcAft>
              <a:spcPct val="15000"/>
            </a:spcAft>
            <a:buChar char="•"/>
          </a:pPr>
          <a:r>
            <a:rPr lang="en-US" sz="1600" kern="1200"/>
            <a:t>Requires strong language comprehension skills</a:t>
          </a:r>
        </a:p>
        <a:p>
          <a:pPr marL="171450" lvl="1" indent="-171450" algn="l" defTabSz="711200">
            <a:lnSpc>
              <a:spcPct val="90000"/>
            </a:lnSpc>
            <a:spcBef>
              <a:spcPct val="0"/>
            </a:spcBef>
            <a:spcAft>
              <a:spcPct val="15000"/>
            </a:spcAft>
            <a:buChar char="•"/>
          </a:pPr>
          <a:r>
            <a:rPr lang="en-US" sz="1600" kern="1200"/>
            <a:t>Understanding vocabulary and sentence structure is key</a:t>
          </a:r>
        </a:p>
      </dsp:txBody>
      <dsp:txXfrm>
        <a:off x="2806482" y="326679"/>
        <a:ext cx="2555509" cy="1956064"/>
      </dsp:txXfrm>
    </dsp:sp>
    <dsp:sp modelId="{DB1B24E2-7440-425D-B8FE-E8694691E7D1}">
      <dsp:nvSpPr>
        <dsp:cNvPr id="0" name=""/>
        <dsp:cNvSpPr/>
      </dsp:nvSpPr>
      <dsp:spPr>
        <a:xfrm>
          <a:off x="2170" y="377680"/>
          <a:ext cx="2804311" cy="1854062"/>
        </a:xfrm>
        <a:prstGeom prst="roundRect">
          <a:avLst/>
        </a:prstGeom>
        <a:solidFill>
          <a:schemeClr val="bg1">
            <a:lumMod val="60000"/>
            <a:lumOff val="40000"/>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1" kern="1200"/>
            <a:t>Language Comprehension:</a:t>
          </a:r>
        </a:p>
        <a:p>
          <a:pPr marL="0" lvl="0" indent="0" algn="ctr" defTabSz="889000">
            <a:lnSpc>
              <a:spcPct val="90000"/>
            </a:lnSpc>
            <a:spcBef>
              <a:spcPct val="0"/>
            </a:spcBef>
            <a:spcAft>
              <a:spcPct val="35000"/>
            </a:spcAft>
            <a:buNone/>
          </a:pPr>
          <a:r>
            <a:rPr lang="en-US" sz="2000" kern="1200"/>
            <a:t>Comprehending the meaning of the text</a:t>
          </a:r>
        </a:p>
      </dsp:txBody>
      <dsp:txXfrm>
        <a:off x="92678" y="468188"/>
        <a:ext cx="2623295" cy="1673046"/>
      </dsp:txXfrm>
    </dsp:sp>
    <dsp:sp modelId="{7036684E-7633-4538-AE3B-D6897CD8BD4E}">
      <dsp:nvSpPr>
        <dsp:cNvPr id="0" name=""/>
        <dsp:cNvSpPr/>
      </dsp:nvSpPr>
      <dsp:spPr>
        <a:xfrm>
          <a:off x="2593367" y="2869563"/>
          <a:ext cx="3692336" cy="2608086"/>
        </a:xfrm>
        <a:prstGeom prst="rightArrow">
          <a:avLst>
            <a:gd name="adj1" fmla="val 75000"/>
            <a:gd name="adj2" fmla="val 50000"/>
          </a:avLst>
        </a:prstGeom>
        <a:solidFill>
          <a:schemeClr val="accent5">
            <a:alpha val="90000"/>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100000"/>
            </a:lnSpc>
            <a:spcBef>
              <a:spcPct val="0"/>
            </a:spcBef>
            <a:spcAft>
              <a:spcPts val="0"/>
            </a:spcAft>
            <a:buChar char="•"/>
          </a:pPr>
          <a:r>
            <a:rPr lang="en-US" sz="1600" kern="1200"/>
            <a:t>Students need strategies to read unfamiliar words</a:t>
          </a:r>
        </a:p>
        <a:p>
          <a:pPr marL="171450" lvl="1" indent="-171450" algn="l" defTabSz="711200">
            <a:lnSpc>
              <a:spcPct val="100000"/>
            </a:lnSpc>
            <a:spcBef>
              <a:spcPct val="0"/>
            </a:spcBef>
            <a:spcAft>
              <a:spcPts val="0"/>
            </a:spcAft>
            <a:buChar char="•"/>
          </a:pPr>
          <a:r>
            <a:rPr lang="en-US" sz="1600" kern="1200"/>
            <a:t>They must also recognize previously encountered words</a:t>
          </a:r>
        </a:p>
        <a:p>
          <a:pPr marL="171450" lvl="1" indent="-171450" algn="l" defTabSz="711200">
            <a:lnSpc>
              <a:spcPct val="100000"/>
            </a:lnSpc>
            <a:spcBef>
              <a:spcPct val="0"/>
            </a:spcBef>
            <a:spcAft>
              <a:spcPts val="0"/>
            </a:spcAft>
            <a:buChar char="•"/>
          </a:pPr>
          <a:r>
            <a:rPr lang="en-US" sz="1600" kern="1200"/>
            <a:t>Fluency supports better comprehension</a:t>
          </a:r>
          <a:endParaRPr lang="en-US" sz="1800" kern="1200"/>
        </a:p>
      </dsp:txBody>
      <dsp:txXfrm>
        <a:off x="2593367" y="3195574"/>
        <a:ext cx="2714304" cy="1956064"/>
      </dsp:txXfrm>
    </dsp:sp>
    <dsp:sp modelId="{1B241D73-7A90-483C-866C-0C30697854C5}">
      <dsp:nvSpPr>
        <dsp:cNvPr id="0" name=""/>
        <dsp:cNvSpPr/>
      </dsp:nvSpPr>
      <dsp:spPr>
        <a:xfrm>
          <a:off x="56489" y="3192484"/>
          <a:ext cx="2536877" cy="1962245"/>
        </a:xfrm>
        <a:prstGeom prst="roundRect">
          <a:avLst/>
        </a:prstGeom>
        <a:solidFill>
          <a:schemeClr val="bg1">
            <a:lumMod val="40000"/>
            <a:lumOff val="60000"/>
            <a:alpha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1" kern="1200"/>
            <a:t>Word Recognition:</a:t>
          </a:r>
        </a:p>
        <a:p>
          <a:pPr marL="0" lvl="0" indent="0" algn="ctr" defTabSz="889000">
            <a:lnSpc>
              <a:spcPct val="90000"/>
            </a:lnSpc>
            <a:spcBef>
              <a:spcPct val="0"/>
            </a:spcBef>
            <a:spcAft>
              <a:spcPct val="35000"/>
            </a:spcAft>
            <a:buNone/>
          </a:pPr>
          <a:r>
            <a:rPr lang="en-US" sz="2000" kern="1200"/>
            <a:t>Reading each word accurately and fluently</a:t>
          </a:r>
        </a:p>
      </dsp:txBody>
      <dsp:txXfrm>
        <a:off x="152278" y="3288273"/>
        <a:ext cx="2345299" cy="17706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2A80A7-48CF-4762-B9F7-C70DC52D8633}">
      <dsp:nvSpPr>
        <dsp:cNvPr id="0" name=""/>
        <dsp:cNvSpPr/>
      </dsp:nvSpPr>
      <dsp:spPr>
        <a:xfrm>
          <a:off x="2843" y="1003819"/>
          <a:ext cx="1709634" cy="683853"/>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l" defTabSz="711200" rtl="0">
            <a:lnSpc>
              <a:spcPct val="90000"/>
            </a:lnSpc>
            <a:spcBef>
              <a:spcPct val="0"/>
            </a:spcBef>
            <a:spcAft>
              <a:spcPct val="35000"/>
            </a:spcAft>
            <a:buNone/>
          </a:pPr>
          <a:r>
            <a:rPr lang="en-US" sz="1600" kern="1200">
              <a:solidFill>
                <a:schemeClr val="tx2"/>
              </a:solidFill>
              <a:latin typeface="Calibri Light" panose="020F0302020204030204"/>
            </a:rPr>
            <a:t>Communicate and Interact Often</a:t>
          </a:r>
        </a:p>
      </dsp:txBody>
      <dsp:txXfrm>
        <a:off x="2843" y="1003819"/>
        <a:ext cx="1709634" cy="683853"/>
      </dsp:txXfrm>
    </dsp:sp>
    <dsp:sp modelId="{CBE9EBF4-558D-4C80-A020-43400799E164}">
      <dsp:nvSpPr>
        <dsp:cNvPr id="0" name=""/>
        <dsp:cNvSpPr/>
      </dsp:nvSpPr>
      <dsp:spPr>
        <a:xfrm>
          <a:off x="2843" y="1687673"/>
          <a:ext cx="1709634" cy="2986560"/>
        </a:xfrm>
        <a:prstGeom prst="rect">
          <a:avLst/>
        </a:prstGeom>
        <a:solidFill>
          <a:schemeClr val="lt1">
            <a:alpha val="90000"/>
            <a:tint val="40000"/>
            <a:hueOff val="0"/>
            <a:satOff val="0"/>
            <a:lumOff val="0"/>
            <a:alphaOff val="0"/>
          </a:scheme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rtl="0">
            <a:lnSpc>
              <a:spcPct val="90000"/>
            </a:lnSpc>
            <a:spcBef>
              <a:spcPct val="0"/>
            </a:spcBef>
            <a:spcAft>
              <a:spcPct val="15000"/>
            </a:spcAft>
            <a:buChar char="•"/>
          </a:pPr>
          <a:r>
            <a:rPr lang="en-US" sz="1400" kern="1200">
              <a:solidFill>
                <a:schemeClr val="bg2"/>
              </a:solidFill>
            </a:rPr>
            <a:t>Families should ask the school how best to communicate and should feel comfortable to ask questions if more information is needed.</a:t>
          </a:r>
          <a:endParaRPr lang="en-US" sz="1400" kern="1200">
            <a:solidFill>
              <a:schemeClr val="bg2"/>
            </a:solidFill>
            <a:latin typeface="Calibri Light" panose="020F0302020204030204"/>
          </a:endParaRPr>
        </a:p>
      </dsp:txBody>
      <dsp:txXfrm>
        <a:off x="2843" y="1687673"/>
        <a:ext cx="1709634" cy="2986560"/>
      </dsp:txXfrm>
    </dsp:sp>
    <dsp:sp modelId="{1CC8A4A6-51E5-4B0B-94CE-C140DB0D3D9E}">
      <dsp:nvSpPr>
        <dsp:cNvPr id="0" name=""/>
        <dsp:cNvSpPr/>
      </dsp:nvSpPr>
      <dsp:spPr>
        <a:xfrm>
          <a:off x="1951826" y="1003819"/>
          <a:ext cx="1709634" cy="683853"/>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l" defTabSz="711200">
            <a:lnSpc>
              <a:spcPct val="90000"/>
            </a:lnSpc>
            <a:spcBef>
              <a:spcPct val="0"/>
            </a:spcBef>
            <a:spcAft>
              <a:spcPct val="35000"/>
            </a:spcAft>
            <a:buNone/>
          </a:pPr>
          <a:r>
            <a:rPr lang="en-US" sz="1600" kern="1200">
              <a:solidFill>
                <a:schemeClr val="tx2"/>
              </a:solidFill>
              <a:latin typeface="Calibri Light" panose="020F0302020204030204"/>
            </a:rPr>
            <a:t>Discuss Literacy Instruction and Intervention</a:t>
          </a:r>
        </a:p>
      </dsp:txBody>
      <dsp:txXfrm>
        <a:off x="1951826" y="1003819"/>
        <a:ext cx="1709634" cy="683853"/>
      </dsp:txXfrm>
    </dsp:sp>
    <dsp:sp modelId="{77B8737F-4B4A-40C2-9E3E-4ABC4909DC91}">
      <dsp:nvSpPr>
        <dsp:cNvPr id="0" name=""/>
        <dsp:cNvSpPr/>
      </dsp:nvSpPr>
      <dsp:spPr>
        <a:xfrm>
          <a:off x="1951826" y="1687673"/>
          <a:ext cx="1709634" cy="2986560"/>
        </a:xfrm>
        <a:prstGeom prst="rect">
          <a:avLst/>
        </a:prstGeom>
        <a:solidFill>
          <a:schemeClr val="lt1">
            <a:alpha val="90000"/>
            <a:tint val="40000"/>
            <a:hueOff val="0"/>
            <a:satOff val="0"/>
            <a:lumOff val="0"/>
            <a:alphaOff val="0"/>
          </a:scheme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a:t>Families should know what literacy standards their child is working on, review whether those expectations are appropriate, and ask whether the instruction and interventions are evidence‑based and focused on the skills their child needs most.</a:t>
          </a:r>
        </a:p>
      </dsp:txBody>
      <dsp:txXfrm>
        <a:off x="1951826" y="1687673"/>
        <a:ext cx="1709634" cy="2986560"/>
      </dsp:txXfrm>
    </dsp:sp>
    <dsp:sp modelId="{59F3C434-138A-484C-A93B-05C4EB8F93DE}">
      <dsp:nvSpPr>
        <dsp:cNvPr id="0" name=""/>
        <dsp:cNvSpPr/>
      </dsp:nvSpPr>
      <dsp:spPr>
        <a:xfrm>
          <a:off x="3900808" y="1003819"/>
          <a:ext cx="1709634" cy="683853"/>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l" defTabSz="711200">
            <a:lnSpc>
              <a:spcPct val="90000"/>
            </a:lnSpc>
            <a:spcBef>
              <a:spcPct val="0"/>
            </a:spcBef>
            <a:spcAft>
              <a:spcPct val="35000"/>
            </a:spcAft>
            <a:buNone/>
          </a:pPr>
          <a:r>
            <a:rPr lang="en-US" sz="1600" kern="1200">
              <a:solidFill>
                <a:schemeClr val="tx2"/>
              </a:solidFill>
              <a:latin typeface="Calibri Light" panose="020F0302020204030204"/>
            </a:rPr>
            <a:t>Practice Literacy Skills at Home</a:t>
          </a:r>
        </a:p>
      </dsp:txBody>
      <dsp:txXfrm>
        <a:off x="3900808" y="1003819"/>
        <a:ext cx="1709634" cy="683853"/>
      </dsp:txXfrm>
    </dsp:sp>
    <dsp:sp modelId="{B5826B9F-8E0C-47F2-9C34-4B03007E31FE}">
      <dsp:nvSpPr>
        <dsp:cNvPr id="0" name=""/>
        <dsp:cNvSpPr/>
      </dsp:nvSpPr>
      <dsp:spPr>
        <a:xfrm>
          <a:off x="3900808" y="1687673"/>
          <a:ext cx="1709634" cy="2986560"/>
        </a:xfrm>
        <a:prstGeom prst="rect">
          <a:avLst/>
        </a:prstGeom>
        <a:solidFill>
          <a:schemeClr val="lt1">
            <a:alpha val="90000"/>
            <a:tint val="40000"/>
            <a:hueOff val="0"/>
            <a:satOff val="0"/>
            <a:lumOff val="0"/>
            <a:alphaOff val="0"/>
          </a:scheme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rtl="0">
            <a:lnSpc>
              <a:spcPct val="90000"/>
            </a:lnSpc>
            <a:spcBef>
              <a:spcPct val="0"/>
            </a:spcBef>
            <a:spcAft>
              <a:spcPct val="15000"/>
            </a:spcAft>
            <a:buChar char="•"/>
          </a:pPr>
          <a:r>
            <a:rPr lang="en-US" sz="1400" kern="1200">
              <a:solidFill>
                <a:schemeClr val="bg2"/>
              </a:solidFill>
            </a:rPr>
            <a:t>Families should talk with the school about home literacy activities that match the child’s skill level.</a:t>
          </a:r>
          <a:endParaRPr lang="en-US" sz="1400" kern="1200">
            <a:solidFill>
              <a:schemeClr val="bg2"/>
            </a:solidFill>
            <a:latin typeface="Calibri Light" panose="020F0302020204030204"/>
          </a:endParaRPr>
        </a:p>
      </dsp:txBody>
      <dsp:txXfrm>
        <a:off x="3900808" y="1687673"/>
        <a:ext cx="1709634" cy="2986560"/>
      </dsp:txXfrm>
    </dsp:sp>
    <dsp:sp modelId="{536BBE97-0F50-47D8-B0DB-196697732735}">
      <dsp:nvSpPr>
        <dsp:cNvPr id="0" name=""/>
        <dsp:cNvSpPr/>
      </dsp:nvSpPr>
      <dsp:spPr>
        <a:xfrm>
          <a:off x="5849791" y="1003819"/>
          <a:ext cx="1709634" cy="683853"/>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l" defTabSz="711200">
            <a:lnSpc>
              <a:spcPct val="90000"/>
            </a:lnSpc>
            <a:spcBef>
              <a:spcPct val="0"/>
            </a:spcBef>
            <a:spcAft>
              <a:spcPct val="35000"/>
            </a:spcAft>
            <a:buNone/>
          </a:pPr>
          <a:r>
            <a:rPr lang="en-US" sz="1600" kern="1200">
              <a:solidFill>
                <a:schemeClr val="tx2"/>
              </a:solidFill>
              <a:latin typeface="Calibri Light" panose="020F0302020204030204"/>
            </a:rPr>
            <a:t>Address Concerns Together</a:t>
          </a:r>
        </a:p>
      </dsp:txBody>
      <dsp:txXfrm>
        <a:off x="5849791" y="1003819"/>
        <a:ext cx="1709634" cy="683853"/>
      </dsp:txXfrm>
    </dsp:sp>
    <dsp:sp modelId="{47BB62FC-ED0C-4EC1-89A6-14DB406F31F2}">
      <dsp:nvSpPr>
        <dsp:cNvPr id="0" name=""/>
        <dsp:cNvSpPr/>
      </dsp:nvSpPr>
      <dsp:spPr>
        <a:xfrm>
          <a:off x="5849791" y="1687673"/>
          <a:ext cx="1709634" cy="2986560"/>
        </a:xfrm>
        <a:prstGeom prst="rect">
          <a:avLst/>
        </a:prstGeom>
        <a:solidFill>
          <a:schemeClr val="lt1">
            <a:alpha val="90000"/>
            <a:tint val="40000"/>
            <a:hueOff val="0"/>
            <a:satOff val="0"/>
            <a:lumOff val="0"/>
            <a:alphaOff val="0"/>
          </a:scheme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rtl="0">
            <a:lnSpc>
              <a:spcPct val="90000"/>
            </a:lnSpc>
            <a:spcBef>
              <a:spcPct val="0"/>
            </a:spcBef>
            <a:spcAft>
              <a:spcPct val="15000"/>
            </a:spcAft>
            <a:buChar char="•"/>
          </a:pPr>
          <a:r>
            <a:rPr lang="en-US" sz="1400" kern="1200">
              <a:solidFill>
                <a:schemeClr val="bg2"/>
              </a:solidFill>
            </a:rPr>
            <a:t>Families should discuss with the school which activities or tasks the child has trouble with at home, and </a:t>
          </a:r>
          <a:r>
            <a:rPr lang="en-US" sz="1400" kern="1200">
              <a:solidFill>
                <a:schemeClr val="bg2"/>
              </a:solidFill>
              <a:latin typeface="Calibri Light" panose="020F0302020204030204"/>
            </a:rPr>
            <a:t>what helped</a:t>
          </a:r>
          <a:r>
            <a:rPr lang="en-US" sz="1400" kern="1200">
              <a:solidFill>
                <a:schemeClr val="bg2"/>
              </a:solidFill>
            </a:rPr>
            <a:t>. Learn about the school’s system of learning support.</a:t>
          </a:r>
          <a:endParaRPr lang="en-US" sz="1400" kern="1200">
            <a:solidFill>
              <a:schemeClr val="bg2"/>
            </a:solidFill>
            <a:latin typeface="Calibri Light" panose="020F0302020204030204"/>
          </a:endParaRPr>
        </a:p>
      </dsp:txBody>
      <dsp:txXfrm>
        <a:off x="5849791" y="1687673"/>
        <a:ext cx="1709634" cy="2986560"/>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A84355-715D-4149-8114-3C64133A9424}" type="datetimeFigureOut">
              <a:rPr lang="en-US" smtClean="0"/>
              <a:t>8/21/2026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1065AA-8839-49CE-B660-B899632F4054}" type="slidenum">
              <a:rPr lang="en-US" smtClean="0"/>
              <a:t>‹#›</a:t>
            </a:fld>
            <a:endParaRPr lang="en-US"/>
          </a:p>
        </p:txBody>
      </p:sp>
    </p:spTree>
    <p:extLst>
      <p:ext uri="{BB962C8B-B14F-4D97-AF65-F5344CB8AC3E}">
        <p14:creationId xmlns:p14="http://schemas.microsoft.com/office/powerpoint/2010/main" val="35299334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improvingliteracy.org/resource/supporting-your-child-s-literacy-at-home/"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fldoe.org/core/fileparse.php/16293/urlt/68TOKCS.pdf"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youtube.com/watch?v=b-LsZ7TKGgE"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meadowscenter.org/resource/how-can-i-support-my-adolescents-development-as-a-writer/"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improvingliteracy.org/resource/how-families-can-partner-with-schools-on-literacy-development/"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improvingliteracy.org/resource/the-science-of-reading-an-overview/"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a:extLst>
            <a:ext uri="{FF2B5EF4-FFF2-40B4-BE49-F238E27FC236}">
              <a16:creationId xmlns:a16="http://schemas.microsoft.com/office/drawing/2014/main" id="{C3BD6BEC-965B-7EA1-187A-3347B9B09851}"/>
            </a:ext>
          </a:extLst>
        </p:cNvPr>
        <p:cNvGrpSpPr/>
        <p:nvPr/>
      </p:nvGrpSpPr>
      <p:grpSpPr>
        <a:xfrm>
          <a:off x="0" y="0"/>
          <a:ext cx="0" cy="0"/>
          <a:chOff x="0" y="0"/>
          <a:chExt cx="0" cy="0"/>
        </a:xfrm>
      </p:grpSpPr>
      <p:sp>
        <p:nvSpPr>
          <p:cNvPr id="196" name="Google Shape;196;g2ca57039fec_1_43:notes">
            <a:extLst>
              <a:ext uri="{FF2B5EF4-FFF2-40B4-BE49-F238E27FC236}">
                <a16:creationId xmlns:a16="http://schemas.microsoft.com/office/drawing/2014/main" id="{979C265E-4552-50B7-2BF1-4E8FC347AB7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g2ca57039fec_1_43:notes">
            <a:extLst>
              <a:ext uri="{FF2B5EF4-FFF2-40B4-BE49-F238E27FC236}">
                <a16:creationId xmlns:a16="http://schemas.microsoft.com/office/drawing/2014/main" id="{666D98E8-CAE0-B7B1-2BD4-6EC676416658}"/>
              </a:ext>
            </a:extLst>
          </p:cNvPr>
          <p:cNvSpPr txBox="1">
            <a:spLocks noGrp="1"/>
          </p:cNvSpPr>
          <p:nvPr>
            <p:ph type="body" idx="1"/>
          </p:nvPr>
        </p:nvSpPr>
        <p:spPr>
          <a:xfrm>
            <a:off x="685800" y="4400550"/>
            <a:ext cx="5486400" cy="3600300"/>
          </a:xfrm>
          <a:prstGeom prst="rect">
            <a:avLst/>
          </a:prstGeom>
          <a:noFill/>
          <a:ln>
            <a:noFill/>
          </a:ln>
        </p:spPr>
        <p:txBody>
          <a:bodyPr spcFirstLastPara="1" wrap="square" lIns="91275" tIns="45650" rIns="91275" bIns="45650" anchor="t" anchorCtr="0">
            <a:noAutofit/>
          </a:bodyPr>
          <a:lstStyle/>
          <a:p>
            <a:pPr marL="0" lvl="0" indent="0" algn="l" rtl="0">
              <a:spcBef>
                <a:spcPts val="0"/>
              </a:spcBef>
              <a:spcAft>
                <a:spcPts val="0"/>
              </a:spcAft>
              <a:buNone/>
            </a:pPr>
            <a:r>
              <a:rPr lang="en-US"/>
              <a:t>How to present this slide deck:</a:t>
            </a:r>
          </a:p>
          <a:p>
            <a:pPr marL="0" lvl="0" indent="0" algn="l" rtl="0">
              <a:spcBef>
                <a:spcPts val="0"/>
              </a:spcBef>
              <a:spcAft>
                <a:spcPts val="0"/>
              </a:spcAft>
              <a:buNone/>
            </a:pPr>
            <a:endParaRPr lang="en-US"/>
          </a:p>
          <a:p>
            <a:pPr marL="0" lvl="0" indent="0" algn="l" rtl="0">
              <a:spcBef>
                <a:spcPts val="0"/>
              </a:spcBef>
              <a:spcAft>
                <a:spcPts val="0"/>
              </a:spcAft>
              <a:buNone/>
            </a:pPr>
            <a:r>
              <a:rPr lang="en-US"/>
              <a:t>This slide deck is intended to be use and modified to meet the needs of your organization. The following information should be used to assist you, the presenter, as you modify the slides to meet the needs of your audience. At the bottom of the notes on this slide is the script to introduce this presentation. </a:t>
            </a:r>
          </a:p>
          <a:p>
            <a:endParaRPr lang="en-US" b="0"/>
          </a:p>
          <a:p>
            <a:r>
              <a:rPr lang="en-US" b="0" u="sng"/>
              <a:t>Text coding: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i="0"/>
              <a:t>Bold text = </a:t>
            </a:r>
            <a:r>
              <a:rPr lang="en-US" b="1"/>
              <a:t>Presenter Script (what the presenter should say)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1" i="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1"/>
              <a:t>Italic text = Ideas for activity or interaction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u="sng"/>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u="sng"/>
              <a:t>Underlined text</a:t>
            </a:r>
            <a:r>
              <a:rPr lang="en-US" b="0" u="none"/>
              <a:t> = specific contexts (e.g., zoom vs in-person)</a:t>
            </a:r>
            <a:endParaRPr lang="en-US" b="0" u="sng"/>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i="1"/>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a:t>Yellow highlighted text </a:t>
            </a:r>
            <a:r>
              <a:rPr lang="en-US" b="0" i="0">
                <a:highlight>
                  <a:srgbClr val="FFFF00"/>
                </a:highlight>
              </a:rPr>
              <a:t>is for you to customize based on your state/grade for the presentation</a:t>
            </a:r>
            <a:endParaRPr lang="en-US" b="0" i="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u="sng"/>
          </a:p>
          <a:p>
            <a:pPr marL="171450" indent="-171450">
              <a:buFont typeface="Arial" panose="020B0604020202020204" pitchFamily="34" charset="0"/>
              <a:buChar char="•"/>
            </a:pPr>
            <a:r>
              <a:rPr lang="en-US" b="0"/>
              <a:t>Regular text = Presenter notes (reminders or instructions)</a:t>
            </a:r>
          </a:p>
          <a:p>
            <a:pPr marL="0" indent="0">
              <a:buFont typeface="Arial" panose="020B0604020202020204" pitchFamily="34" charset="0"/>
              <a:buNone/>
            </a:pPr>
            <a:endParaRPr lang="en-US" b="0"/>
          </a:p>
          <a:p>
            <a:pPr marL="171450" indent="-171450">
              <a:buFont typeface="Arial" panose="020B0604020202020204" pitchFamily="34" charset="0"/>
              <a:buChar char="•"/>
            </a:pPr>
            <a:r>
              <a:rPr lang="en-US" b="0"/>
              <a:t>Regular text with bullet = specific instruction</a:t>
            </a:r>
          </a:p>
          <a:p>
            <a:pPr marL="0" indent="0">
              <a:buFont typeface="Arial" panose="020B0604020202020204" pitchFamily="34" charset="0"/>
              <a:buNone/>
            </a:pPr>
            <a:endParaRPr lang="en-US" b="0"/>
          </a:p>
          <a:p>
            <a:pPr marL="0" indent="0">
              <a:buFont typeface="Arial" panose="020B0604020202020204" pitchFamily="34" charset="0"/>
              <a:buNone/>
            </a:pPr>
            <a:r>
              <a:rPr lang="en-US" b="0"/>
              <a:t>Information in Notes:</a:t>
            </a:r>
          </a:p>
          <a:p>
            <a:pPr marL="171450" indent="-171450">
              <a:buFont typeface="Arial" panose="020B0604020202020204" pitchFamily="34" charset="0"/>
              <a:buChar char="•"/>
            </a:pPr>
            <a:r>
              <a:rPr lang="en-US" b="0"/>
              <a:t>* Asterisks indicate hints or ideas for customization</a:t>
            </a:r>
            <a:endParaRPr lang="en-US" b="0" u="sng"/>
          </a:p>
          <a:p>
            <a:endParaRPr lang="en-US" b="0"/>
          </a:p>
          <a:p>
            <a:pPr marL="171450" indent="-171450">
              <a:buFont typeface="Arial" panose="020B0604020202020204" pitchFamily="34" charset="0"/>
              <a:buChar char="•"/>
            </a:pPr>
            <a:r>
              <a:rPr lang="en-US" b="0"/>
              <a:t>If there is a video, the link will be provided in the slide notes. The transcript for the video is provided so that you can decide if you want to show the video, or if you want to cover the topic through a discussion.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a:p>
          <a:p>
            <a:pPr marL="171450" indent="-171450">
              <a:buFont typeface="Arial" panose="020B0604020202020204" pitchFamily="34" charset="0"/>
              <a:buChar char="•"/>
            </a:pPr>
            <a:r>
              <a:rPr lang="en-US" b="0"/>
              <a:t>CLICK, directions for animated slides</a:t>
            </a:r>
            <a:r>
              <a:rPr lang="en-US" b="0" i="1">
                <a:highlight>
                  <a:srgbClr val="FFFF00"/>
                </a:highlight>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1">
              <a:highlight>
                <a:srgbClr val="FF00FF"/>
              </a:high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highlight>
                  <a:srgbClr val="FF00FF"/>
                </a:highlight>
              </a:rPr>
              <a:t>Slides Information: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a:t>Hidden slides are optional and may be used at the presenter's discretion based on the needs of the audience. </a:t>
            </a:r>
          </a:p>
          <a:p>
            <a:pPr marL="171450" indent="-171450">
              <a:buFont typeface="Arial" panose="020B0604020202020204" pitchFamily="34" charset="0"/>
              <a:buChar char="•"/>
            </a:pPr>
            <a:endParaRPr lang="en-US" b="0" i="0"/>
          </a:p>
          <a:p>
            <a:pPr marL="171450" indent="-171450">
              <a:buFont typeface="Arial" panose="020B0604020202020204" pitchFamily="34" charset="0"/>
              <a:buChar char="•"/>
            </a:pPr>
            <a:r>
              <a:rPr lang="en-US" b="0" i="0"/>
              <a:t>The </a:t>
            </a:r>
            <a:r>
              <a:rPr lang="en-US" b="0" i="0">
                <a:highlight>
                  <a:srgbClr val="FF00FF"/>
                </a:highlight>
              </a:rPr>
              <a:t>pink backpack </a:t>
            </a:r>
            <a:r>
              <a:rPr lang="en-US" b="0" i="0"/>
              <a:t>on a slide </a:t>
            </a:r>
            <a:r>
              <a:rPr lang="en-US" sz="1200" kern="1200">
                <a:solidFill>
                  <a:schemeClr val="tx1"/>
                </a:solidFill>
                <a:effectLst/>
                <a:latin typeface="+mn-lt"/>
                <a:ea typeface="+mn-ea"/>
                <a:cs typeface="+mn-cs"/>
              </a:rPr>
              <a:t>indicates there are resources to either be distributed during the workshop, or to provide for participants to review later. You can click on the icon directly from the slide to access the online version.  The URL is included in the speaker notes. If the training is in person, you may choose to print some out and distribute as handouts.</a:t>
            </a:r>
            <a:endParaRPr lang="en-US" b="1"/>
          </a:p>
          <a:p>
            <a:endParaRPr lang="en-US" b="1"/>
          </a:p>
          <a:p>
            <a:r>
              <a:rPr lang="en-US" b="1"/>
              <a:t>---</a:t>
            </a:r>
          </a:p>
          <a:p>
            <a:endParaRPr lang="en-US" b="1"/>
          </a:p>
          <a:p>
            <a:pPr marL="171450" indent="-171450">
              <a:buFont typeface="Arial" panose="020B0604020202020204" pitchFamily="34" charset="0"/>
              <a:buChar char="•"/>
            </a:pPr>
            <a:r>
              <a:rPr lang="en-US"/>
              <a:t>Greet participants and begin workshop with introductions as needed. Follow the facilitation procedure notes appropriate for the workshop session.</a:t>
            </a:r>
            <a:endParaRPr lang="en-US">
              <a:solidFill>
                <a:srgbClr val="444444"/>
              </a:solidFill>
            </a:endParaRPr>
          </a:p>
          <a:p>
            <a:endParaRPr lang="en-US">
              <a:solidFill>
                <a:srgbClr val="444444"/>
              </a:solidFill>
            </a:endParaRPr>
          </a:p>
          <a:p>
            <a:r>
              <a:rPr lang="en-US" b="1"/>
              <a:t>Welcome to the National Center on Improving Literacy’s workshop on learning about your child’s reading development. Children who struggle learning early literacy skills are at risk for reading and academic difficulties later. As a parent or caregiver, being informed about the parts of literacy, how your child learns to read, and why he or she might struggle can help you make better decisions about your child’s education. This workshop is part two of a four-part series on key roles that families can play for children’s literacy success. </a:t>
            </a:r>
            <a:endParaRPr lang="en-US" b="1">
              <a:solidFill>
                <a:srgbClr val="444444"/>
              </a:solidFill>
            </a:endParaRPr>
          </a:p>
          <a:p>
            <a:endParaRPr lang="en-US">
              <a:solidFill>
                <a:srgbClr val="444444"/>
              </a:solidFill>
            </a:endParaRPr>
          </a:p>
          <a:p>
            <a:endParaRPr lang="en-US">
              <a:ea typeface="Calibri"/>
              <a:cs typeface="Calibri"/>
            </a:endParaRPr>
          </a:p>
          <a:p>
            <a:pPr marL="0" lvl="0" indent="0" algn="l" rtl="0">
              <a:spcBef>
                <a:spcPts val="0"/>
              </a:spcBef>
              <a:spcAft>
                <a:spcPts val="0"/>
              </a:spcAft>
              <a:buNone/>
            </a:pPr>
            <a:endParaRPr/>
          </a:p>
        </p:txBody>
      </p:sp>
      <p:sp>
        <p:nvSpPr>
          <p:cNvPr id="198" name="Google Shape;198;g2ca57039fec_1_43:notes">
            <a:extLst>
              <a:ext uri="{FF2B5EF4-FFF2-40B4-BE49-F238E27FC236}">
                <a16:creationId xmlns:a16="http://schemas.microsoft.com/office/drawing/2014/main" id="{11DE1E01-DB68-9405-B1D6-F93F1C78F74D}"/>
              </a:ext>
            </a:extLst>
          </p:cNvPr>
          <p:cNvSpPr txBox="1">
            <a:spLocks noGrp="1"/>
          </p:cNvSpPr>
          <p:nvPr>
            <p:ph type="sldNum" idx="12"/>
          </p:nvPr>
        </p:nvSpPr>
        <p:spPr>
          <a:xfrm>
            <a:off x="3884614" y="8685214"/>
            <a:ext cx="2971800" cy="458700"/>
          </a:xfrm>
          <a:prstGeom prst="rect">
            <a:avLst/>
          </a:prstGeom>
          <a:noFill/>
          <a:ln>
            <a:noFill/>
          </a:ln>
        </p:spPr>
        <p:txBody>
          <a:bodyPr spcFirstLastPara="1" wrap="square" lIns="91275" tIns="45650" rIns="91275" bIns="456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168682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a:t>Image link: https://institute.aimpa.org/resources/readingrope</a:t>
            </a:r>
          </a:p>
          <a:p>
            <a:endParaRPr lang="en-US"/>
          </a:p>
          <a:p>
            <a:r>
              <a:rPr lang="en-US"/>
              <a:t>Read skills from slide, then add this brief description of Scarborough’s rope:</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1"/>
              <a:t>These critical reading skills are also the strands that create what is know as Scarborough’s Reading Rope. Basically, Scarborough’s Reading Rope is a visual model showing that skilled reading develops when word recognition skills (like phonological awareness, decoding, and recognizing familiar words) are woven together with language comprehension skills (such as vocabulary, background knowledge, and understanding sentence structure). As each strand becomes stronger and more automatic, they intertwine to form a fluent, proficient reader</a:t>
            </a:r>
            <a:r>
              <a:rPr lang="en-US"/>
              <a:t>.</a:t>
            </a:r>
          </a:p>
          <a:p>
            <a:r>
              <a:rPr lang="en-US" b="1"/>
              <a:t> </a:t>
            </a:r>
          </a:p>
          <a:p>
            <a:endParaRPr lang="en-US"/>
          </a:p>
          <a:p>
            <a:endParaRPr lang="en-US"/>
          </a:p>
        </p:txBody>
      </p:sp>
      <p:sp>
        <p:nvSpPr>
          <p:cNvPr id="4" name="Slide Number Placeholder 3"/>
          <p:cNvSpPr>
            <a:spLocks noGrp="1"/>
          </p:cNvSpPr>
          <p:nvPr>
            <p:ph type="sldNum" sz="quarter" idx="5"/>
          </p:nvPr>
        </p:nvSpPr>
        <p:spPr/>
        <p:txBody>
          <a:bodyPr/>
          <a:lstStyle/>
          <a:p>
            <a:fld id="{B1D499D3-6930-49CF-8119-D2C5A3421AFD}" type="slidenum">
              <a:rPr lang="en-US" smtClean="0"/>
              <a:t>11</a:t>
            </a:fld>
            <a:endParaRPr lang="en-US"/>
          </a:p>
        </p:txBody>
      </p:sp>
    </p:spTree>
    <p:extLst>
      <p:ext uri="{BB962C8B-B14F-4D97-AF65-F5344CB8AC3E}">
        <p14:creationId xmlns:p14="http://schemas.microsoft.com/office/powerpoint/2010/main" val="311405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a:t>Read through the progression of building skills as presented on the slide. </a:t>
            </a:r>
          </a:p>
        </p:txBody>
      </p:sp>
      <p:sp>
        <p:nvSpPr>
          <p:cNvPr id="4" name="Slide Number Placeholder 3"/>
          <p:cNvSpPr>
            <a:spLocks noGrp="1"/>
          </p:cNvSpPr>
          <p:nvPr>
            <p:ph type="sldNum" sz="quarter" idx="5"/>
          </p:nvPr>
        </p:nvSpPr>
        <p:spPr/>
        <p:txBody>
          <a:bodyPr/>
          <a:lstStyle/>
          <a:p>
            <a:fld id="{B1D499D3-6930-49CF-8119-D2C5A3421AFD}" type="slidenum">
              <a:rPr lang="en-US" smtClean="0"/>
              <a:t>12</a:t>
            </a:fld>
            <a:endParaRPr lang="en-US"/>
          </a:p>
        </p:txBody>
      </p:sp>
    </p:spTree>
    <p:extLst>
      <p:ext uri="{BB962C8B-B14F-4D97-AF65-F5344CB8AC3E}">
        <p14:creationId xmlns:p14="http://schemas.microsoft.com/office/powerpoint/2010/main" val="35916834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FE862-1413-A538-43B8-06EAC57B22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E5B144-1F4C-2CFF-A3A6-617E25C9B265}"/>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91EC7B68-FD12-D3E7-C3EE-E3BEC02507AE}"/>
              </a:ext>
            </a:extLst>
          </p:cNvPr>
          <p:cNvSpPr>
            <a:spLocks noGrp="1"/>
          </p:cNvSpPr>
          <p:nvPr>
            <p:ph type="body" idx="1"/>
          </p:nvPr>
        </p:nvSpPr>
        <p:spPr/>
        <p:txBody>
          <a:bodyPr/>
          <a:lstStyle/>
          <a:p>
            <a:r>
              <a:rPr lang="en-US" b="1"/>
              <a:t>As we begin to dive into the content of today’s workshop let’s look at four keys to supporting your child’s literacy development. These four keys will be weaved throughout the content we go over.</a:t>
            </a:r>
          </a:p>
          <a:p>
            <a:endParaRPr lang="en-US" b="1"/>
          </a:p>
          <a:p>
            <a:r>
              <a:rPr lang="en-US" b="1"/>
              <a:t>It’s important to note that parents and caregivers play an important role in supporting children’s literacy development, especially when children are having difficulty. You can support your child in four key ways - by listening, looking, helping, and encouraging - while you and your child participate in activities together. As you try out the literacy tips and activities in this module with your child, you can:</a:t>
            </a:r>
            <a:endParaRPr lang="en-US" b="1">
              <a:solidFill>
                <a:srgbClr val="444444"/>
              </a:solidFill>
            </a:endParaRPr>
          </a:p>
          <a:p>
            <a:pPr marL="171450" indent="-171450">
              <a:buFont typeface="Arial" panose="020B0604020202020204" pitchFamily="34" charset="0"/>
              <a:buChar char="•"/>
            </a:pPr>
            <a:r>
              <a:rPr lang="en-US" b="1"/>
              <a:t>Listen and note which sounds, letters, words, or ideas seem hard for your child when reading aloud or talking.</a:t>
            </a:r>
            <a:endParaRPr lang="en-US" b="1">
              <a:solidFill>
                <a:srgbClr val="444444"/>
              </a:solidFill>
            </a:endParaRPr>
          </a:p>
          <a:p>
            <a:pPr marL="171450" indent="-171450">
              <a:buFont typeface="Arial" panose="020B0604020202020204" pitchFamily="34" charset="0"/>
              <a:buChar char="•"/>
            </a:pPr>
            <a:r>
              <a:rPr lang="en-US" b="1"/>
              <a:t>Look and watch for the skills or tasks that appear difficult for your child. See if they improve with practice.</a:t>
            </a:r>
            <a:endParaRPr lang="en-US" b="1">
              <a:solidFill>
                <a:srgbClr val="444444"/>
              </a:solidFill>
            </a:endParaRPr>
          </a:p>
          <a:p>
            <a:pPr marL="171450" indent="-171450">
              <a:buFont typeface="Arial" panose="020B0604020202020204" pitchFamily="34" charset="0"/>
              <a:buChar char="•"/>
            </a:pPr>
            <a:r>
              <a:rPr lang="en-US" b="1"/>
              <a:t>Help by pausing and giving your child a chance to correct a mistake. Then try giving her a hint or prompt to figure it out.</a:t>
            </a:r>
            <a:endParaRPr lang="en-US" b="1">
              <a:solidFill>
                <a:srgbClr val="444444"/>
              </a:solidFill>
            </a:endParaRPr>
          </a:p>
          <a:p>
            <a:pPr marL="171450" indent="-171450">
              <a:buFont typeface="Arial" panose="020B0604020202020204" pitchFamily="34" charset="0"/>
              <a:buChar char="•"/>
            </a:pPr>
            <a:r>
              <a:rPr lang="en-US" b="1"/>
              <a:t>Encourage by talking with your child about the book or activity. Offer praise when successful and reassure him when difficulties arise.</a:t>
            </a:r>
          </a:p>
          <a:p>
            <a:pPr marL="171450" indent="-171450">
              <a:buFont typeface="Arial" panose="020B0604020202020204" pitchFamily="34" charset="0"/>
              <a:buChar char="•"/>
            </a:pPr>
            <a:r>
              <a:rPr lang="en-US" b="1"/>
              <a:t>Talk with your child’s early childhood provider or pediatrician to be sure that you’re ● supporting your child in skills that are developmentally appropriate.</a:t>
            </a:r>
          </a:p>
          <a:p>
            <a:pPr marL="171450" indent="-171450">
              <a:buFont typeface="Arial" panose="020B0604020202020204" pitchFamily="34" charset="0"/>
              <a:buChar char="•"/>
            </a:pPr>
            <a:endParaRPr lang="en-US" b="1"/>
          </a:p>
          <a:p>
            <a:r>
              <a:rPr lang="en-US" b="1"/>
              <a:t>Handout: Distribute copies, review, and discuss </a:t>
            </a:r>
            <a:r>
              <a:rPr lang="en-US"/>
              <a:t>the Supporting Your Child’s Literacy Development at Home literacy brief and infographic with participants. Tell participants that the session topic is related to the literacy brief.</a:t>
            </a:r>
            <a:endParaRPr lang="en-US">
              <a:solidFill>
                <a:srgbClr val="444444"/>
              </a:solidFill>
            </a:endParaRPr>
          </a:p>
          <a:p>
            <a:r>
              <a:rPr lang="en-US" b="1">
                <a:ea typeface="Calibri"/>
                <a:cs typeface="Calibri"/>
              </a:rPr>
              <a:t>Handout link: </a:t>
            </a:r>
            <a:r>
              <a:rPr lang="en-US">
                <a:hlinkClick r:id="rId3"/>
              </a:rPr>
              <a:t>10 Ways to Support Your Child's Literacy at Home - NCIL</a:t>
            </a:r>
            <a:endParaRPr lang="en-US" b="1"/>
          </a:p>
        </p:txBody>
      </p:sp>
      <p:sp>
        <p:nvSpPr>
          <p:cNvPr id="4" name="Slide Number Placeholder 3">
            <a:extLst>
              <a:ext uri="{FF2B5EF4-FFF2-40B4-BE49-F238E27FC236}">
                <a16:creationId xmlns:a16="http://schemas.microsoft.com/office/drawing/2014/main" id="{7AAC4A2B-2AE7-2EF0-67C7-94A2D0AB2F7E}"/>
              </a:ext>
            </a:extLst>
          </p:cNvPr>
          <p:cNvSpPr>
            <a:spLocks noGrp="1"/>
          </p:cNvSpPr>
          <p:nvPr>
            <p:ph type="sldNum" sz="quarter" idx="5"/>
          </p:nvPr>
        </p:nvSpPr>
        <p:spPr/>
        <p:txBody>
          <a:bodyPr/>
          <a:lstStyle/>
          <a:p>
            <a:fld id="{B1D499D3-6930-49CF-8119-D2C5A3421AFD}" type="slidenum">
              <a:rPr lang="en-US" smtClean="0"/>
              <a:t>13</a:t>
            </a:fld>
            <a:endParaRPr lang="en-US"/>
          </a:p>
        </p:txBody>
      </p:sp>
    </p:spTree>
    <p:extLst>
      <p:ext uri="{BB962C8B-B14F-4D97-AF65-F5344CB8AC3E}">
        <p14:creationId xmlns:p14="http://schemas.microsoft.com/office/powerpoint/2010/main" val="12371159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When engaging in conversations with your child, talk about school, friends, or current events. For example, discuss everyday life at mealtimes, when traveling in the car, or before bed. Ask questions about what your child is reading and listen to his answers. Discuss information read together. Talk about the author’s message, issues raised, information learned, and his reactions to what was read. </a:t>
            </a:r>
          </a:p>
          <a:p>
            <a:endParaRPr lang="en-US" b="1">
              <a:solidFill>
                <a:srgbClr val="444444"/>
              </a:solidFill>
            </a:endParaRPr>
          </a:p>
          <a:p>
            <a:r>
              <a:rPr lang="en-US" b="1"/>
              <a:t>Let’s read a tip for more information about developing conversation skills in your child.</a:t>
            </a:r>
            <a:endParaRPr lang="en-US" b="1">
              <a:solidFill>
                <a:srgbClr val="444444"/>
              </a:solidFill>
            </a:endParaRPr>
          </a:p>
          <a:p>
            <a:endParaRPr lang="en-US">
              <a:solidFill>
                <a:srgbClr val="444444"/>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a:t>Handout: Distribute, review, and discuss </a:t>
            </a:r>
            <a:r>
              <a:rPr lang="en-US"/>
              <a:t>the </a:t>
            </a:r>
            <a:r>
              <a:rPr lang="en-US" sz="1200" i="1" u="sng" kern="1200">
                <a:solidFill>
                  <a:schemeClr val="tx1"/>
                </a:solidFill>
                <a:effectLst/>
                <a:latin typeface="+mn-lt"/>
                <a:ea typeface="+mn-ea"/>
                <a:cs typeface="+mn-cs"/>
                <a:hlinkClick r:id="rId3"/>
              </a:rPr>
              <a:t>Just Take 20: Parenting Tips for Teaching Older Kids Conversation Skills</a:t>
            </a:r>
            <a:endParaRPr lang="en-US" sz="1200" kern="1200">
              <a:solidFill>
                <a:schemeClr val="tx1"/>
              </a:solidFill>
              <a:effectLst/>
              <a:latin typeface="+mn-lt"/>
              <a:ea typeface="+mn-ea"/>
              <a:cs typeface="+mn-cs"/>
            </a:endParaRPr>
          </a:p>
          <a:p>
            <a:r>
              <a:rPr lang="en-US"/>
              <a:t>Read Tip resource with participants about tips for teaching older kids conversation skills. Encourage participants to do the Parent Challenge and try these tips to engage their child in rich conversation during their next family dinner and report on how it went at the next session.</a:t>
            </a:r>
          </a:p>
          <a:p>
            <a:r>
              <a:rPr lang="en-US" b="1"/>
              <a:t>Handout link: </a:t>
            </a:r>
            <a:r>
              <a:rPr lang="en-US" b="0"/>
              <a:t>https://www.fldoe.org/core/fileparse.php/16293/urlt/68TOKCS.pdf</a:t>
            </a:r>
          </a:p>
          <a:p>
            <a:endParaRPr lang="en-US" b="1"/>
          </a:p>
        </p:txBody>
      </p:sp>
      <p:sp>
        <p:nvSpPr>
          <p:cNvPr id="4" name="Slide Number Placeholder 3"/>
          <p:cNvSpPr>
            <a:spLocks noGrp="1"/>
          </p:cNvSpPr>
          <p:nvPr>
            <p:ph type="sldNum" sz="quarter" idx="5"/>
          </p:nvPr>
        </p:nvSpPr>
        <p:spPr/>
        <p:txBody>
          <a:bodyPr/>
          <a:lstStyle/>
          <a:p>
            <a:fld id="{841065AA-8839-49CE-B660-B899632F4054}" type="slidenum">
              <a:rPr lang="en-US" smtClean="0"/>
              <a:t>15</a:t>
            </a:fld>
            <a:endParaRPr lang="en-US"/>
          </a:p>
        </p:txBody>
      </p:sp>
    </p:spTree>
    <p:extLst>
      <p:ext uri="{BB962C8B-B14F-4D97-AF65-F5344CB8AC3E}">
        <p14:creationId xmlns:p14="http://schemas.microsoft.com/office/powerpoint/2010/main" val="684682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Being able to hold a meaningful conversation is an important skill for adolescents to have for school and life. Does your teen have this key communication skill? Let’s watch a video to find out.</a:t>
            </a:r>
            <a:endParaRPr lang="en-US" b="1">
              <a:solidFill>
                <a:srgbClr val="444444"/>
              </a:solidFill>
            </a:endParaRPr>
          </a:p>
          <a:p>
            <a:endParaRPr lang="en-US">
              <a:solidFill>
                <a:srgbClr val="444444"/>
              </a:solidFill>
            </a:endParaRPr>
          </a:p>
          <a:p>
            <a:r>
              <a:rPr lang="en-US" b="1"/>
              <a:t>Video link: </a:t>
            </a:r>
            <a:r>
              <a:rPr lang="en-US" b="0"/>
              <a:t> https://www.youtube.com/watch?v=Wd-fP4puheo</a:t>
            </a:r>
            <a:endParaRPr lang="en-US" b="1"/>
          </a:p>
          <a:p>
            <a:r>
              <a:rPr lang="en-US" b="1"/>
              <a:t>Video: Play </a:t>
            </a:r>
            <a:r>
              <a:rPr lang="en-US"/>
              <a:t>Can your teen hold their own in a discussion? (2:30)</a:t>
            </a:r>
            <a:endParaRPr lang="en-US">
              <a:solidFill>
                <a:srgbClr val="444444"/>
              </a:solidFill>
            </a:endParaRPr>
          </a:p>
          <a:p>
            <a:r>
              <a:rPr lang="en-US"/>
              <a:t>Man: Sorry for starting the meeting late...Woman: I've been thinking about this a lot. I like the day of launch, but I really think for social media we need...Narrator: Ever been in a meeting like this? Man: Let's go over the start of the day. So, we're going to kick off around 8AM...2nd Man: I was thinking we could try that new place for lunch... Narrator: Chances are, your high schooler can do better. Presenter: More public schools than ever are adopting mandatory uniform policies for students. Narrator: Being able to participate effectively in a group discussion is a skill that doesn’t get a lot of attention, but we all know it's important. So what does a good discussion look like? Let's watch. Girl: My neighbor and one of my friends, they had to wear school uniforms, and a lot of people really didn't like it. Picking what you want to wear, it's kind of like expressing yourself. Boy 1: I wore uniforms from kindergarten through 8th grade, and personally, it like, kind of helped me out in the morning. Narrator: They listen actively to each other. This means they're paying attention, even when they're not the one talking. Boy 1: So, I guess it kind of helped me, because I thought I was like, equal with everybody else. Narrator: They ask questions. Girl: Did it surprise you that the studies show that the uniforms didn't make a difference? Boy 1: I was actually kind of surprised because I thought that one of the main reasons that people got picked on was what they wore; and saying that it's not that big of a difference, that surprised me. Narrator: They build on each other's thinking. Boy 2: It's like you said, I don't have to choose how to look good or whatever, but it removes each student's individuality. Narrator: But don't forget - kids are still developing these skills. Some kids will struggle a bit! Teacher: The other kind of area where students struggle in general is analysis, and so it shows in their speaking, when they're explaining their opinion and explaining why they believe in what they believe. Narrator: How can you help? Teacher: Really try to push them to explain, and bring in evidence, and explain how that evidence pushed them into believing that. Boy 1: The guy said that uniforms don't really make that big of a difference, in like, academics. So, I guess it'd just be better not to have uniforms. Narrator: So what to look for in a discussion with your high schooler? Are they... Listening actively? Asking and answering questions? Building on each other's thinking? If they are, then chances are, they're doing better than these guys. Woman: If we had this meeting again, because the morning of, if we build up the momentum, then on the morning of we'll have more to do...</a:t>
            </a:r>
            <a:endParaRPr lang="en-US">
              <a:solidFill>
                <a:srgbClr val="444444"/>
              </a:solidFill>
            </a:endParaRPr>
          </a:p>
          <a:p>
            <a:endParaRPr lang="en-US">
              <a:solidFill>
                <a:srgbClr val="444444"/>
              </a:solidFill>
            </a:endParaRPr>
          </a:p>
          <a:p>
            <a:r>
              <a:rPr lang="en-US" b="1"/>
              <a:t>Guiding Question to Check for Understanding</a:t>
            </a:r>
            <a:r>
              <a:rPr lang="en-US"/>
              <a:t>: What is your experience having discussions with your child? What has worked and what is difficult?</a:t>
            </a:r>
          </a:p>
        </p:txBody>
      </p:sp>
      <p:sp>
        <p:nvSpPr>
          <p:cNvPr id="4" name="Slide Number Placeholder 3"/>
          <p:cNvSpPr>
            <a:spLocks noGrp="1"/>
          </p:cNvSpPr>
          <p:nvPr>
            <p:ph type="sldNum" sz="quarter" idx="5"/>
          </p:nvPr>
        </p:nvSpPr>
        <p:spPr/>
        <p:txBody>
          <a:bodyPr/>
          <a:lstStyle/>
          <a:p>
            <a:fld id="{841065AA-8839-49CE-B660-B899632F4054}" type="slidenum">
              <a:rPr lang="en-US" smtClean="0"/>
              <a:t>16</a:t>
            </a:fld>
            <a:endParaRPr lang="en-US"/>
          </a:p>
        </p:txBody>
      </p:sp>
    </p:spTree>
    <p:extLst>
      <p:ext uri="{BB962C8B-B14F-4D97-AF65-F5344CB8AC3E}">
        <p14:creationId xmlns:p14="http://schemas.microsoft.com/office/powerpoint/2010/main" val="18489273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During conversations about what your child is reading, you can ask questions to make sure he is understanding what is read. See if he can identify key ideas and the sentences from the book that support them, figure out the meaning of unfamiliar words, and support him if reading gets difficult. </a:t>
            </a:r>
          </a:p>
        </p:txBody>
      </p:sp>
      <p:sp>
        <p:nvSpPr>
          <p:cNvPr id="4" name="Slide Number Placeholder 3"/>
          <p:cNvSpPr>
            <a:spLocks noGrp="1"/>
          </p:cNvSpPr>
          <p:nvPr>
            <p:ph type="sldNum" sz="quarter" idx="5"/>
          </p:nvPr>
        </p:nvSpPr>
        <p:spPr/>
        <p:txBody>
          <a:bodyPr/>
          <a:lstStyle/>
          <a:p>
            <a:fld id="{841065AA-8839-49CE-B660-B899632F4054}" type="slidenum">
              <a:rPr lang="en-US" smtClean="0"/>
              <a:t>17</a:t>
            </a:fld>
            <a:endParaRPr lang="en-US"/>
          </a:p>
        </p:txBody>
      </p:sp>
    </p:spTree>
    <p:extLst>
      <p:ext uri="{BB962C8B-B14F-4D97-AF65-F5344CB8AC3E}">
        <p14:creationId xmlns:p14="http://schemas.microsoft.com/office/powerpoint/2010/main" val="31724974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Let’s watch a video to learn about how to check if your teen is understanding what is read. </a:t>
            </a:r>
            <a:r>
              <a:rPr lang="en-US" b="0"/>
              <a:t> Video on next slide</a:t>
            </a:r>
            <a:endParaRPr lang="en-US" b="1">
              <a:solidFill>
                <a:srgbClr val="444444"/>
              </a:solidFill>
            </a:endParaRPr>
          </a:p>
          <a:p>
            <a:endParaRPr lang="en-US" b="1">
              <a:solidFill>
                <a:srgbClr val="444444"/>
              </a:solidFill>
            </a:endParaRPr>
          </a:p>
          <a:p>
            <a:r>
              <a:rPr lang="en-US" b="1"/>
              <a:t>Video: Play </a:t>
            </a:r>
            <a:r>
              <a:rPr lang="en-US"/>
              <a:t>How to know if your teen can understand what they read (2:44)</a:t>
            </a:r>
            <a:endParaRPr lang="en-US">
              <a:solidFill>
                <a:srgbClr val="444444"/>
              </a:solidFill>
            </a:endParaRPr>
          </a:p>
          <a:p>
            <a:r>
              <a:rPr lang="en-US" b="1">
                <a:solidFill>
                  <a:srgbClr val="000000"/>
                </a:solidFill>
              </a:rPr>
              <a:t>Video link: </a:t>
            </a:r>
            <a:r>
              <a:rPr lang="en-US">
                <a:solidFill>
                  <a:srgbClr val="000000"/>
                </a:solidFill>
                <a:hlinkClick r:id="rId3"/>
              </a:rPr>
              <a:t>https://www.youtube.com/watch?v=b-LsZ7TKGgE</a:t>
            </a:r>
            <a:r>
              <a:rPr lang="en-US">
                <a:solidFill>
                  <a:srgbClr val="000000"/>
                </a:solidFill>
              </a:rPr>
              <a:t> </a:t>
            </a:r>
            <a:endParaRPr lang="en-US">
              <a:solidFill>
                <a:srgbClr val="444444"/>
              </a:solidFill>
            </a:endParaRPr>
          </a:p>
          <a:p>
            <a:r>
              <a:rPr lang="en-US" b="1">
                <a:solidFill>
                  <a:srgbClr val="000000"/>
                </a:solidFill>
              </a:rPr>
              <a:t>Video: Play </a:t>
            </a:r>
            <a:r>
              <a:rPr lang="en-US">
                <a:solidFill>
                  <a:srgbClr val="000000"/>
                </a:solidFill>
              </a:rPr>
              <a:t>How to know if your teen can understand what they read (2:44)</a:t>
            </a:r>
            <a:endParaRPr lang="en-US">
              <a:solidFill>
                <a:srgbClr val="444444"/>
              </a:solidFill>
            </a:endParaRPr>
          </a:p>
          <a:p>
            <a:r>
              <a:rPr lang="en-US">
                <a:solidFill>
                  <a:srgbClr val="000000"/>
                </a:solidFill>
              </a:rPr>
              <a:t>Narrator: Did you know that seventy percent of high school students need some form of reading help and remediation? You might be surprised as to why. Bobby Cupp: One common misconception about reading is that someone who can read the words in a text, also deeply understands those words. Student: After growing up poor in a mostly </a:t>
            </a:r>
            <a:r>
              <a:rPr lang="en-US" err="1">
                <a:solidFill>
                  <a:srgbClr val="000000"/>
                </a:solidFill>
              </a:rPr>
              <a:t>AfricanAmerican</a:t>
            </a:r>
            <a:r>
              <a:rPr lang="en-US">
                <a:solidFill>
                  <a:srgbClr val="000000"/>
                </a:solidFill>
              </a:rPr>
              <a:t> neighborhood of Cincinnati, the young adults have reached their early twenties. One by one their brains were scanned by an MRI...Narrator: Does your child really understand what she reads? Kids who don't really understand what they've read might hesitate, and have trouble answering questions about it. Teacher: What are these couple of paragraphs about? Student: I'm not sure. Narrator: But kids who do understand can show you they do. They can tell you the key ideas in a text, and point to the sentences in that text that support those ideas. Student: I feel like the main idea is talking about how lead has influenced the crime rates and skills in like, school and how you perform. It talks about it right here, after they introduced the lead and how it affects the people that grew up in Cincinnati. Narrator: And as the vocabulary gets harder, they can figure out the meaning of unfamiliar words. Student: It says "I've gotten off to a disastrous start." It means, like, the start is horribly wrong. Narrator: Because texts are more complex, even good readers won't understand everything they read. That's okay, but they need good strategies for sticking with it, to try to understand it. First, kids can reread the text. Teacher: If you're not sure what can you do? </a:t>
            </a:r>
            <a:endParaRPr lang="en-US">
              <a:solidFill>
                <a:srgbClr val="444444"/>
              </a:solidFill>
            </a:endParaRPr>
          </a:p>
          <a:p>
            <a:r>
              <a:rPr lang="en-US">
                <a:solidFill>
                  <a:srgbClr val="000000"/>
                </a:solidFill>
              </a:rPr>
              <a:t>Student: Go back and reread. Narrator: They can ask questions. Student: The main question I had was where the majority of the lead exposure was coming from? Narrator: And they can make notes and annotations. So how do you make sure your child is understanding what he reads? Bobby Cupp: Parents can encourage their students to take a challenging piece of text, paragraph by paragraph. Narrator: So take a few minutes and make sure your high schooler is really understanding when they read. Dad: What are you reading about? Son: I'm reading about how butterflies fly and navigate. Dad: What's the main idea? Son: The main idea is how, when it’s clear and sunny they navigate via the sun; and when it's a cloudy day they follow the magnetic poles of the earth. Narrator: So does your child understand what they read? If they can identify key ideas, and sentences that support those ideas figure out the meaning of unfamiliar vocabulary and stick with it when they don't understand, chances are they do.</a:t>
            </a:r>
            <a:endParaRPr lang="en-US">
              <a:solidFill>
                <a:srgbClr val="444444"/>
              </a:solidFill>
            </a:endParaRPr>
          </a:p>
          <a:p>
            <a:endParaRPr lang="en-US">
              <a:solidFill>
                <a:srgbClr val="444444"/>
              </a:solidFill>
            </a:endParaRPr>
          </a:p>
          <a:p>
            <a:r>
              <a:rPr lang="en-US" b="1">
                <a:solidFill>
                  <a:srgbClr val="000000"/>
                </a:solidFill>
              </a:rPr>
              <a:t>Guiding Question to Check for Understanding: </a:t>
            </a:r>
            <a:r>
              <a:rPr lang="en-US">
                <a:solidFill>
                  <a:srgbClr val="000000"/>
                </a:solidFill>
              </a:rPr>
              <a:t>What are some ways that you can check your child’s understanding of what he or she reads? What does your child do or say when reading?</a:t>
            </a:r>
            <a:endParaRPr lang="en-US">
              <a:solidFill>
                <a:srgbClr val="444444"/>
              </a:solidFill>
            </a:endParaRPr>
          </a:p>
          <a:p>
            <a:endParaRPr lang="en-US">
              <a:solidFill>
                <a:srgbClr val="000000"/>
              </a:solidFill>
              <a:ea typeface="Calibri"/>
              <a:cs typeface="Calibri"/>
            </a:endParaRPr>
          </a:p>
        </p:txBody>
      </p:sp>
      <p:sp>
        <p:nvSpPr>
          <p:cNvPr id="4" name="Slide Number Placeholder 3"/>
          <p:cNvSpPr>
            <a:spLocks noGrp="1"/>
          </p:cNvSpPr>
          <p:nvPr>
            <p:ph type="sldNum" sz="quarter" idx="5"/>
          </p:nvPr>
        </p:nvSpPr>
        <p:spPr/>
        <p:txBody>
          <a:bodyPr/>
          <a:lstStyle/>
          <a:p>
            <a:fld id="{841065AA-8839-49CE-B660-B899632F4054}" type="slidenum">
              <a:rPr lang="en-US" smtClean="0"/>
              <a:t>18</a:t>
            </a:fld>
            <a:endParaRPr lang="en-US"/>
          </a:p>
        </p:txBody>
      </p:sp>
    </p:spTree>
    <p:extLst>
      <p:ext uri="{BB962C8B-B14F-4D97-AF65-F5344CB8AC3E}">
        <p14:creationId xmlns:p14="http://schemas.microsoft.com/office/powerpoint/2010/main" val="31956956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Read through slide</a:t>
            </a:r>
          </a:p>
        </p:txBody>
      </p:sp>
      <p:sp>
        <p:nvSpPr>
          <p:cNvPr id="4" name="Slide Number Placeholder 3"/>
          <p:cNvSpPr>
            <a:spLocks noGrp="1"/>
          </p:cNvSpPr>
          <p:nvPr>
            <p:ph type="sldNum" sz="quarter" idx="5"/>
          </p:nvPr>
        </p:nvSpPr>
        <p:spPr/>
        <p:txBody>
          <a:bodyPr/>
          <a:lstStyle/>
          <a:p>
            <a:fld id="{841065AA-8839-49CE-B660-B899632F4054}" type="slidenum">
              <a:rPr lang="en-US" smtClean="0"/>
              <a:t>19</a:t>
            </a:fld>
            <a:endParaRPr lang="en-US"/>
          </a:p>
        </p:txBody>
      </p:sp>
    </p:spTree>
    <p:extLst>
      <p:ext uri="{BB962C8B-B14F-4D97-AF65-F5344CB8AC3E}">
        <p14:creationId xmlns:p14="http://schemas.microsoft.com/office/powerpoint/2010/main" val="6373896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Different types of questions help your child process what he learned and grow his understanding. Here are some question prompts to promote deeper thinking about what your child is reading. </a:t>
            </a:r>
            <a:endParaRPr lang="en-US" b="1">
              <a:solidFill>
                <a:srgbClr val="444444"/>
              </a:solidFill>
            </a:endParaRPr>
          </a:p>
          <a:p>
            <a:endParaRPr lang="en-US" b="1">
              <a:solidFill>
                <a:srgbClr val="444444"/>
              </a:solidFill>
            </a:endParaRPr>
          </a:p>
          <a:p>
            <a:r>
              <a:rPr lang="en-US" b="1"/>
              <a:t>What questions would you ask if…? What was the problem with…? Do you think…? How would you…? Click read tip for more information about how to promote deeper, or higher-order thinking, in your child.</a:t>
            </a:r>
            <a:endParaRPr lang="en-US" b="1">
              <a:solidFill>
                <a:srgbClr val="444444"/>
              </a:solidFill>
            </a:endParaRPr>
          </a:p>
          <a:p>
            <a:endParaRPr lang="en-US">
              <a:solidFill>
                <a:srgbClr val="444444"/>
              </a:solidFill>
            </a:endParaRPr>
          </a:p>
          <a:p>
            <a:r>
              <a:rPr lang="en-US" b="1"/>
              <a:t>Guiding Questions to Check for Understanding</a:t>
            </a:r>
            <a:r>
              <a:rPr lang="en-US"/>
              <a:t>: How does reading with your child help him or her read? How has what you’ve learned influenced your thinking about engaging your child in conversations?</a:t>
            </a:r>
            <a:endParaRPr lang="en-US">
              <a:solidFill>
                <a:srgbClr val="444444"/>
              </a:solidFill>
            </a:endParaRPr>
          </a:p>
          <a:p>
            <a:endParaRPr lang="en-US">
              <a:solidFill>
                <a:srgbClr val="444444"/>
              </a:solidFill>
            </a:endParaRPr>
          </a:p>
          <a:p>
            <a:r>
              <a:rPr lang="en-US" b="1"/>
              <a:t>Note: </a:t>
            </a:r>
            <a:r>
              <a:rPr lang="en-US"/>
              <a:t>This completes Section 1: Reading with Your Child and Engaging in Conversations.</a:t>
            </a:r>
          </a:p>
        </p:txBody>
      </p:sp>
      <p:sp>
        <p:nvSpPr>
          <p:cNvPr id="4" name="Slide Number Placeholder 3"/>
          <p:cNvSpPr>
            <a:spLocks noGrp="1"/>
          </p:cNvSpPr>
          <p:nvPr>
            <p:ph type="sldNum" sz="quarter" idx="5"/>
          </p:nvPr>
        </p:nvSpPr>
        <p:spPr/>
        <p:txBody>
          <a:bodyPr/>
          <a:lstStyle/>
          <a:p>
            <a:fld id="{841065AA-8839-49CE-B660-B899632F4054}" type="slidenum">
              <a:rPr lang="en-US" smtClean="0"/>
              <a:t>20</a:t>
            </a:fld>
            <a:endParaRPr lang="en-US"/>
          </a:p>
        </p:txBody>
      </p:sp>
    </p:spTree>
    <p:extLst>
      <p:ext uri="{BB962C8B-B14F-4D97-AF65-F5344CB8AC3E}">
        <p14:creationId xmlns:p14="http://schemas.microsoft.com/office/powerpoint/2010/main" val="28863288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 </a:t>
            </a:r>
            <a:r>
              <a:rPr lang="en-US"/>
              <a:t>This slide explains why the topic is important/the session big ideas.</a:t>
            </a:r>
            <a:endParaRPr lang="en-US">
              <a:solidFill>
                <a:srgbClr val="444444"/>
              </a:solidFill>
            </a:endParaRPr>
          </a:p>
          <a:p>
            <a:endParaRPr lang="en-US">
              <a:solidFill>
                <a:srgbClr val="444444"/>
              </a:solidFill>
            </a:endParaRPr>
          </a:p>
          <a:p>
            <a:r>
              <a:rPr lang="en-US" b="1"/>
              <a:t>A literacy-rich environment is a place that encourages reading and writing, such as listening to stories, reading together, and talking about ideas. To offer a literacy-rich environment, you can have a variety of reading material at home, like magazines, books, and instructional manuals. See what your child picks up as a clue to his interests. Look for reading material that builds on your child’s interests, like sports teams, hobbies, popular culture, or issues facing teens. Finally, let your child choose what he reads. </a:t>
            </a:r>
            <a:endParaRPr lang="en-US" b="1">
              <a:solidFill>
                <a:srgbClr val="444444"/>
              </a:solidFill>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841065AA-8839-49CE-B660-B899632F4054}" type="slidenum">
              <a:rPr lang="en-US" smtClean="0"/>
              <a:t>22</a:t>
            </a:fld>
            <a:endParaRPr lang="en-US"/>
          </a:p>
        </p:txBody>
      </p:sp>
    </p:spTree>
    <p:extLst>
      <p:ext uri="{BB962C8B-B14F-4D97-AF65-F5344CB8AC3E}">
        <p14:creationId xmlns:p14="http://schemas.microsoft.com/office/powerpoint/2010/main" val="23936084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a:t>
            </a:r>
            <a:r>
              <a:rPr lang="en-US"/>
              <a:t>: Greet participants and begin workshop with introductions as needed. Follow the facilitation procedure notes appropriate for the workshop session.</a:t>
            </a:r>
            <a:endParaRPr lang="en-US">
              <a:solidFill>
                <a:srgbClr val="444444"/>
              </a:solidFill>
            </a:endParaRPr>
          </a:p>
          <a:p>
            <a:endParaRPr lang="en-US">
              <a:solidFill>
                <a:srgbClr val="444444"/>
              </a:solidFill>
            </a:endParaRPr>
          </a:p>
          <a:p>
            <a:r>
              <a:rPr lang="en-US"/>
              <a:t>For the traditional blended and virtual dissemination models, activate the tutorial link and start with the introduction slide and then continue to the next slide. </a:t>
            </a:r>
            <a:endParaRPr lang="en-US">
              <a:solidFill>
                <a:srgbClr val="444444"/>
              </a:solidFill>
            </a:endParaRPr>
          </a:p>
          <a:p>
            <a:endParaRPr lang="en-US">
              <a:solidFill>
                <a:srgbClr val="444444"/>
              </a:solidFill>
            </a:endParaRPr>
          </a:p>
          <a:p>
            <a:r>
              <a:rPr lang="en-US"/>
              <a:t>For the flipped blended dissemination model, ask participants in they have any questions about the purpose of NCIL’s tutorial on Supporting Your Child’s Literacy Development at Home.</a:t>
            </a:r>
            <a:endParaRPr lang="en-US">
              <a:solidFill>
                <a:srgbClr val="444444"/>
              </a:solidFill>
            </a:endParaRPr>
          </a:p>
          <a:p>
            <a:endParaRPr lang="en-US">
              <a:solidFill>
                <a:srgbClr val="444444"/>
              </a:solidFill>
            </a:endParaRPr>
          </a:p>
          <a:p>
            <a:endParaRPr lang="en-US" b="1">
              <a:ea typeface="Calibri"/>
              <a:cs typeface="Calibri"/>
            </a:endParaRPr>
          </a:p>
        </p:txBody>
      </p:sp>
      <p:sp>
        <p:nvSpPr>
          <p:cNvPr id="4" name="Slide Number Placeholder 3"/>
          <p:cNvSpPr>
            <a:spLocks noGrp="1"/>
          </p:cNvSpPr>
          <p:nvPr>
            <p:ph type="sldNum" sz="quarter" idx="5"/>
          </p:nvPr>
        </p:nvSpPr>
        <p:spPr/>
        <p:txBody>
          <a:bodyPr/>
          <a:lstStyle/>
          <a:p>
            <a:fld id="{841065AA-8839-49CE-B660-B899632F4054}" type="slidenum">
              <a:rPr lang="en-US" smtClean="0"/>
              <a:t>2</a:t>
            </a:fld>
            <a:endParaRPr lang="en-US"/>
          </a:p>
        </p:txBody>
      </p:sp>
    </p:spTree>
    <p:extLst>
      <p:ext uri="{BB962C8B-B14F-4D97-AF65-F5344CB8AC3E}">
        <p14:creationId xmlns:p14="http://schemas.microsoft.com/office/powerpoint/2010/main" val="28991992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Wondering what kinds of reading material to have at home? Try fiction and informational books, magazines, newspapers, comics, articles, and blog posts. You can find many of these and other reading material at your local public library; book, thrift, and dollar stores; and yard sales. Consider borrowing reading material from friends. Remember, different kinds of reading material can be found online too. Let’s read a tip for information on how to help your teen choose a book.</a:t>
            </a:r>
            <a:endParaRPr lang="en-US" b="1">
              <a:solidFill>
                <a:srgbClr val="444444"/>
              </a:solidFill>
            </a:endParaRPr>
          </a:p>
          <a:p>
            <a:endParaRPr lang="en-US" b="1">
              <a:solidFill>
                <a:srgbClr val="444444"/>
              </a:solidFill>
            </a:endParaRPr>
          </a:p>
        </p:txBody>
      </p:sp>
      <p:sp>
        <p:nvSpPr>
          <p:cNvPr id="4" name="Slide Number Placeholder 3"/>
          <p:cNvSpPr>
            <a:spLocks noGrp="1"/>
          </p:cNvSpPr>
          <p:nvPr>
            <p:ph type="sldNum" sz="quarter" idx="5"/>
          </p:nvPr>
        </p:nvSpPr>
        <p:spPr/>
        <p:txBody>
          <a:bodyPr/>
          <a:lstStyle/>
          <a:p>
            <a:fld id="{841065AA-8839-49CE-B660-B899632F4054}" type="slidenum">
              <a:rPr lang="en-US" smtClean="0"/>
              <a:t>23</a:t>
            </a:fld>
            <a:endParaRPr lang="en-US"/>
          </a:p>
        </p:txBody>
      </p:sp>
    </p:spTree>
    <p:extLst>
      <p:ext uri="{BB962C8B-B14F-4D97-AF65-F5344CB8AC3E}">
        <p14:creationId xmlns:p14="http://schemas.microsoft.com/office/powerpoint/2010/main" val="19775656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 </a:t>
            </a:r>
            <a:r>
              <a:rPr lang="en-US"/>
              <a:t>This slide explains why the topic is important/the session big ideas.</a:t>
            </a:r>
            <a:endParaRPr lang="en-US">
              <a:solidFill>
                <a:srgbClr val="444444"/>
              </a:solidFill>
            </a:endParaRPr>
          </a:p>
          <a:p>
            <a:endParaRPr lang="en-US">
              <a:solidFill>
                <a:srgbClr val="444444"/>
              </a:solidFill>
            </a:endParaRPr>
          </a:p>
          <a:p>
            <a:r>
              <a:rPr lang="en-US" b="1"/>
              <a:t>You can model reading and writing behaviors for your child by reading and writing yourself. For example, reading the newspaper, reading online or using an ereader, listening to audiobooks, or making to-do lists. Read and write together. For example, you can read the same book along with your child, try partner reading, or participate in a book club. Blogging and mobile storytelling are fun ways to engage in writing. Show how reading and writing is related to other activities, like planning a trip, adopting a pet, and learning a new skill. Click read tip to find out how to support your teen’s writing development and click try it out to learn how to read together.</a:t>
            </a:r>
            <a:endParaRPr lang="en-US" b="1">
              <a:solidFill>
                <a:srgbClr val="444444"/>
              </a:solidFill>
            </a:endParaRPr>
          </a:p>
          <a:p>
            <a:endParaRPr lang="en-US">
              <a:solidFill>
                <a:srgbClr val="444444"/>
              </a:solidFill>
            </a:endParaRPr>
          </a:p>
          <a:p>
            <a:r>
              <a:rPr lang="en-US" b="1"/>
              <a:t>Resource: Distribute, review, and discuss </a:t>
            </a:r>
            <a:r>
              <a:rPr lang="en-US"/>
              <a:t>the Read Tip resource on How Can I Support My Adolescent’s Development as a Writer? with participants. Have participants review the tips is small groups. Come back together to discuss the phase and steps of and suggested feedback for the writing process and clarify as needed.</a:t>
            </a:r>
            <a:endParaRPr lang="en-US">
              <a:solidFill>
                <a:srgbClr val="444444"/>
              </a:solidFill>
            </a:endParaRPr>
          </a:p>
          <a:p>
            <a:r>
              <a:rPr lang="en-US">
                <a:solidFill>
                  <a:srgbClr val="000000"/>
                </a:solidFill>
                <a:ea typeface="Calibri"/>
                <a:cs typeface="Calibri"/>
              </a:rPr>
              <a:t>Handout link: </a:t>
            </a:r>
            <a:r>
              <a:rPr lang="en-US">
                <a:solidFill>
                  <a:srgbClr val="000000"/>
                </a:solidFill>
                <a:hlinkClick r:id="rId3"/>
              </a:rPr>
              <a:t>How Can I Support My Adolescent’s Development as a Writer? - The Meadows Center</a:t>
            </a:r>
            <a:r>
              <a:rPr lang="en-US">
                <a:solidFill>
                  <a:srgbClr val="000000"/>
                </a:solidFill>
              </a:rPr>
              <a:t> https://meadowscenter.org/resource/how-can-i-support-my-adolescents-development-as-a-writer/</a:t>
            </a:r>
            <a:endParaRPr lang="en-US">
              <a:solidFill>
                <a:srgbClr val="000000"/>
              </a:solidFill>
              <a:ea typeface="Calibri"/>
              <a:cs typeface="Calibri"/>
            </a:endParaRPr>
          </a:p>
          <a:p>
            <a:endParaRPr lang="en-US">
              <a:solidFill>
                <a:srgbClr val="444444"/>
              </a:solidFill>
            </a:endParaRPr>
          </a:p>
          <a:p>
            <a:r>
              <a:rPr lang="en-US" b="1"/>
              <a:t>Resource: Distribute, review, and discuss </a:t>
            </a:r>
            <a:r>
              <a:rPr lang="en-US"/>
              <a:t>the Try It Out resource on How Do I Engage in Partner Reading With My Child? with participants. Have participants pair up and give each pair a book. Have them take turns trying out the steps to prepare for partner reading and procedures for doing partner reading.</a:t>
            </a:r>
            <a:endParaRPr lang="en-US">
              <a:solidFill>
                <a:srgbClr val="444444"/>
              </a:solidFill>
            </a:endParaRPr>
          </a:p>
          <a:p>
            <a:r>
              <a:rPr lang="en-US" b="1">
                <a:solidFill>
                  <a:srgbClr val="000000"/>
                </a:solidFill>
                <a:ea typeface="Calibri"/>
                <a:cs typeface="Calibri"/>
              </a:rPr>
              <a:t>Handout link:</a:t>
            </a:r>
            <a:r>
              <a:rPr lang="en-US">
                <a:solidFill>
                  <a:srgbClr val="000000"/>
                </a:solidFill>
                <a:ea typeface="Calibri"/>
                <a:cs typeface="Calibri"/>
              </a:rPr>
              <a:t> https:/</a:t>
            </a:r>
            <a:r>
              <a:rPr lang="en-US">
                <a:solidFill>
                  <a:srgbClr val="000000"/>
                </a:solidFill>
              </a:rPr>
              <a:t>/meadowscenter.org/wp-content/uploads/2022/04/ParentFlyer_PartnerReading1.pdf</a:t>
            </a:r>
            <a:endParaRPr lang="en-US">
              <a:solidFill>
                <a:srgbClr val="000000"/>
              </a:solidFill>
              <a:ea typeface="Calibri"/>
              <a:cs typeface="Calibri"/>
            </a:endParaRPr>
          </a:p>
          <a:p>
            <a:endParaRPr lang="en-US">
              <a:solidFill>
                <a:srgbClr val="444444"/>
              </a:solidFill>
            </a:endParaRPr>
          </a:p>
          <a:p>
            <a:r>
              <a:rPr lang="en-US" b="1"/>
              <a:t>Guiding Questions to Check for Understanding: </a:t>
            </a:r>
            <a:r>
              <a:rPr lang="en-US"/>
              <a:t>How does creating a literacy-rich environment help your child read and write? How has what you’ve learned influenced your thinking about modeling reading and writing behaviors?</a:t>
            </a:r>
            <a:endParaRPr lang="en-US">
              <a:solidFill>
                <a:srgbClr val="444444"/>
              </a:solidFill>
            </a:endParaRPr>
          </a:p>
          <a:p>
            <a:endParaRPr lang="en-US">
              <a:solidFill>
                <a:srgbClr val="444444"/>
              </a:solidFill>
            </a:endParaRPr>
          </a:p>
          <a:p>
            <a:r>
              <a:rPr lang="en-US" b="1"/>
              <a:t>Note: </a:t>
            </a:r>
            <a:r>
              <a:rPr lang="en-US"/>
              <a:t>This completes Session 2: Offering a Literacy-rich Environment and Modeling Reading and Writing Behaviors.</a:t>
            </a:r>
          </a:p>
        </p:txBody>
      </p:sp>
      <p:sp>
        <p:nvSpPr>
          <p:cNvPr id="4" name="Slide Number Placeholder 3"/>
          <p:cNvSpPr>
            <a:spLocks noGrp="1"/>
          </p:cNvSpPr>
          <p:nvPr>
            <p:ph type="sldNum" sz="quarter" idx="5"/>
          </p:nvPr>
        </p:nvSpPr>
        <p:spPr/>
        <p:txBody>
          <a:bodyPr/>
          <a:lstStyle/>
          <a:p>
            <a:fld id="{841065AA-8839-49CE-B660-B899632F4054}" type="slidenum">
              <a:rPr lang="en-US" smtClean="0"/>
              <a:t>25</a:t>
            </a:fld>
            <a:endParaRPr lang="en-US"/>
          </a:p>
        </p:txBody>
      </p:sp>
    </p:spTree>
    <p:extLst>
      <p:ext uri="{BB962C8B-B14F-4D97-AF65-F5344CB8AC3E}">
        <p14:creationId xmlns:p14="http://schemas.microsoft.com/office/powerpoint/2010/main" val="30587336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 </a:t>
            </a:r>
            <a:r>
              <a:rPr lang="en-US"/>
              <a:t>This slide explains why the topic is important/the session big ideas.</a:t>
            </a:r>
            <a:endParaRPr lang="en-US">
              <a:solidFill>
                <a:srgbClr val="444444"/>
              </a:solidFill>
            </a:endParaRPr>
          </a:p>
          <a:p>
            <a:endParaRPr lang="en-US">
              <a:solidFill>
                <a:srgbClr val="444444"/>
              </a:solidFill>
            </a:endParaRPr>
          </a:p>
          <a:p>
            <a:r>
              <a:rPr lang="en-US" b="1"/>
              <a:t>You can be a media mentor for your child by showing and telling what you are doing online and why. For example, describe how you are using an online mapping tool to find the closest movie theater or why you are using a video call to connect with someone. Help your child to be an educated consumer of information on the internet. Check the source of the information together. Emphasize the need to analyze and think critically about information and images on the internet. Talk about the quality and usefulness of information. Discuss how the source presents the information and why, how to check if the information is correct, and if the information is matched to your child’s purpose. These skills are important ones for researching a topic.</a:t>
            </a:r>
            <a:endParaRPr lang="en-US" b="1">
              <a:solidFill>
                <a:srgbClr val="444444"/>
              </a:solidFill>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841065AA-8839-49CE-B660-B899632F4054}" type="slidenum">
              <a:rPr lang="en-US" smtClean="0"/>
              <a:t>27</a:t>
            </a:fld>
            <a:endParaRPr lang="en-US"/>
          </a:p>
        </p:txBody>
      </p:sp>
    </p:spTree>
    <p:extLst>
      <p:ext uri="{BB962C8B-B14F-4D97-AF65-F5344CB8AC3E}">
        <p14:creationId xmlns:p14="http://schemas.microsoft.com/office/powerpoint/2010/main" val="40774475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14DC86-7324-0C1D-2CE7-090F6566FA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679021-8C55-DB11-DAB9-D3DF5E49BC7E}"/>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B62EB4E2-C6E6-D6A2-7367-474E88AB52F4}"/>
              </a:ext>
            </a:extLst>
          </p:cNvPr>
          <p:cNvSpPr>
            <a:spLocks noGrp="1"/>
          </p:cNvSpPr>
          <p:nvPr>
            <p:ph type="body" idx="1"/>
          </p:nvPr>
        </p:nvSpPr>
        <p:spPr/>
        <p:txBody>
          <a:bodyPr/>
          <a:lstStyle/>
          <a:p>
            <a:r>
              <a:rPr lang="en-US" b="1"/>
              <a:t>Does your teen have the skills needed to research a topic? Let’s watch a video to find out.</a:t>
            </a:r>
            <a:endParaRPr lang="en-US" b="1">
              <a:solidFill>
                <a:srgbClr val="444444"/>
              </a:solidFill>
            </a:endParaRPr>
          </a:p>
          <a:p>
            <a:endParaRPr lang="en-US" b="1">
              <a:solidFill>
                <a:srgbClr val="444444"/>
              </a:solidFill>
            </a:endParaRPr>
          </a:p>
          <a:p>
            <a:r>
              <a:rPr lang="en-US" b="1"/>
              <a:t>Video link: </a:t>
            </a:r>
            <a:r>
              <a:rPr lang="en-US" b="0"/>
              <a:t>https://www.youtube.com/watch?v=WDNByiAV8tY</a:t>
            </a:r>
            <a:endParaRPr lang="en-US" b="1"/>
          </a:p>
          <a:p>
            <a:r>
              <a:rPr lang="en-US" b="1"/>
              <a:t>Video: Play </a:t>
            </a:r>
            <a:r>
              <a:rPr lang="en-US"/>
              <a:t>Research skills your teen needs for college (2:59)</a:t>
            </a:r>
            <a:endParaRPr lang="en-US">
              <a:solidFill>
                <a:srgbClr val="444444"/>
              </a:solidFill>
            </a:endParaRPr>
          </a:p>
          <a:p>
            <a:r>
              <a:rPr lang="en-US"/>
              <a:t>Dad: Hey man, what's up? What are you doing? Son: I'm researching about cars right now, and I believe our next family car should be a Tesla Model S. Dad: A Tesla? Yeah, right. Why? Son: Well, you see, according to safercar.gov, which is a government based site, it has a five-star rating on safety and out of all of the cars in its class, it has the most cargo space. I mean imagine how many groceries we could fit. Dad: All right, that's actually pretty decent research. How'd you learn how to do something like that? Narrator: By this time, your high schooler may or may not be researching the next family car, but they should be pretty comfortable doing research on their own to learn about a new topic. It's a skill that will serve them well in life. Learning starts with a topic and a question. Teacher: Could you read that research question? Student: Does sex trafficking exist in the United States today? I think what makes a good research question is that it's debatable but it's not too narrow, and it's not too broad. Narrator: Next, they look for sources, deciding between good sources, and bad sources. Student: First, I look at the URL, and then I look at the author. Narrator: Two big things to look for in a source: is it reliable, such as a university or major news organization, and is it relevant? This is where you can help. Teacher: Ask them: what are you looking for? What is your research question? Why did you click on this link and not on other links? The student should have an answer for that.</a:t>
            </a:r>
            <a:endParaRPr lang="en-US">
              <a:solidFill>
                <a:srgbClr val="444444"/>
              </a:solidFill>
            </a:endParaRPr>
          </a:p>
          <a:p>
            <a:r>
              <a:rPr lang="en-US"/>
              <a:t>Narrator: And, of course, the big Internet age question: can you use Wikipedia? Student: You could still use Wikipedia as a reliable source, but you’re not going to want to use the information that is said in it because users have the ability to change it. So what you can do is find what you need and there will be a number next to some information and it'll take you to what source they cited. Narrator: As kids read through all the different information and perspectives they've collected, they should be developing a deeper understanding of the topic. Student: Each of the sources I used, they all had a different take on sex-trafficking. It was more helpful for me to get different perspectives on it. Narrator: Ultimately, kids can take their new body of knowledge and create something with it. Student: The final product was a video. I learned that the runaway youth are more prone to being involved in sex trafficking. That pretty much anyone could be a victim of sex trafficking. Narrator: So is your high schooler a research wiz? By the end of high school, students should be comfortable: Choosing a topic that answers the question or solves a problem; Identifying multiple, reliable sources and using all the information to develop a deeper understanding of the topic.</a:t>
            </a:r>
            <a:endParaRPr lang="en-US">
              <a:solidFill>
                <a:srgbClr val="444444"/>
              </a:solidFill>
            </a:endParaRPr>
          </a:p>
          <a:p>
            <a:endParaRPr lang="en-US">
              <a:solidFill>
                <a:srgbClr val="444444"/>
              </a:solidFill>
            </a:endParaRPr>
          </a:p>
          <a:p>
            <a:r>
              <a:rPr lang="en-US" b="1"/>
              <a:t>Guiding Questions to Check for Understanding: </a:t>
            </a:r>
            <a:r>
              <a:rPr lang="en-US"/>
              <a:t>Does your child use the internet for research and what does it look like? What are the key research skills that you can help your child with?</a:t>
            </a:r>
          </a:p>
          <a:p>
            <a:pPr rtl="0" fontAlgn="base"/>
            <a:r>
              <a:rPr lang="en-US" sz="1200" b="0" i="0" kern="1200">
                <a:solidFill>
                  <a:schemeClr val="tx1"/>
                </a:solidFill>
                <a:effectLst/>
                <a:latin typeface="+mn-lt"/>
                <a:ea typeface="+mn-ea"/>
                <a:cs typeface="+mn-cs"/>
              </a:rPr>
              <a:t>​</a:t>
            </a:r>
            <a:endParaRPr lang="en-US" sz="1200" b="0" i="0" kern="1200">
              <a:solidFill>
                <a:schemeClr val="tx1"/>
              </a:solidFill>
              <a:effectLst/>
              <a:latin typeface="+mn-lt"/>
              <a:ea typeface="Calibri"/>
              <a:cs typeface="Calibri"/>
            </a:endParaRPr>
          </a:p>
          <a:p>
            <a:pPr rtl="0" fontAlgn="base"/>
            <a:r>
              <a:rPr lang="en-US" sz="1200" b="0" i="0" kern="1200">
                <a:solidFill>
                  <a:schemeClr val="tx1"/>
                </a:solidFill>
                <a:effectLst/>
                <a:latin typeface="+mn-lt"/>
                <a:ea typeface="+mn-ea"/>
                <a:cs typeface="+mn-cs"/>
              </a:rPr>
              <a:t>​</a:t>
            </a:r>
            <a:endParaRPr lang="en-US" sz="1200" b="0" i="0" kern="1200">
              <a:solidFill>
                <a:schemeClr val="tx1"/>
              </a:solidFill>
              <a:effectLst/>
              <a:latin typeface="+mn-lt"/>
              <a:ea typeface="Calibri"/>
              <a:cs typeface="Calibri"/>
            </a:endParaRPr>
          </a:p>
          <a:p>
            <a:endParaRPr lang="en-US"/>
          </a:p>
        </p:txBody>
      </p:sp>
      <p:sp>
        <p:nvSpPr>
          <p:cNvPr id="4" name="Slide Number Placeholder 3">
            <a:extLst>
              <a:ext uri="{FF2B5EF4-FFF2-40B4-BE49-F238E27FC236}">
                <a16:creationId xmlns:a16="http://schemas.microsoft.com/office/drawing/2014/main" id="{B91048EA-1E55-7DA4-D1F0-736D41A06F22}"/>
              </a:ext>
            </a:extLst>
          </p:cNvPr>
          <p:cNvSpPr>
            <a:spLocks noGrp="1"/>
          </p:cNvSpPr>
          <p:nvPr>
            <p:ph type="sldNum" sz="quarter" idx="5"/>
          </p:nvPr>
        </p:nvSpPr>
        <p:spPr/>
        <p:txBody>
          <a:bodyPr/>
          <a:lstStyle/>
          <a:p>
            <a:fld id="{B1D499D3-6930-49CF-8119-D2C5A3421AFD}" type="slidenum">
              <a:rPr lang="en-US" smtClean="0"/>
              <a:t>28</a:t>
            </a:fld>
            <a:endParaRPr lang="en-US"/>
          </a:p>
        </p:txBody>
      </p:sp>
    </p:spTree>
    <p:extLst>
      <p:ext uri="{BB962C8B-B14F-4D97-AF65-F5344CB8AC3E}">
        <p14:creationId xmlns:p14="http://schemas.microsoft.com/office/powerpoint/2010/main" val="6823897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0B2DA7-43D2-7411-3DB6-4555D7CBA0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7F7FB2-C122-0239-4F77-5A2995C6A536}"/>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091FABE6-5E45-5718-73FC-6A1F510C69F0}"/>
              </a:ext>
            </a:extLst>
          </p:cNvPr>
          <p:cNvSpPr>
            <a:spLocks noGrp="1"/>
          </p:cNvSpPr>
          <p:nvPr>
            <p:ph type="body" idx="1"/>
          </p:nvPr>
        </p:nvSpPr>
        <p:spPr/>
        <p:txBody>
          <a:bodyPr/>
          <a:lstStyle/>
          <a:p>
            <a:r>
              <a:rPr lang="en-US" b="1">
                <a:effectLst/>
              </a:rPr>
              <a:t>Helping teens stay motivated to read can be challenging, especially when reading feels hard for them. While there isn’t a huge amount of research on what boosts motivation for older students, experts agree on a few practices that make a real difference. These ideas come from studies summarized by researchers Guthrie and Humenick, and later highlighted by the Institute of Education Sciences.</a:t>
            </a:r>
            <a:endParaRPr lang="en-US" b="1"/>
          </a:p>
          <a:p>
            <a:r>
              <a:rPr lang="en-US" b="1">
                <a:effectLst/>
              </a:rPr>
              <a:t>What helps teens want to read more:</a:t>
            </a:r>
            <a:endParaRPr lang="en-US" b="1"/>
          </a:p>
          <a:p>
            <a:pPr marL="171450" indent="-171450">
              <a:buFont typeface="Arial" panose="020B0604020202020204" pitchFamily="34" charset="0"/>
              <a:buChar char="•"/>
            </a:pPr>
            <a:r>
              <a:rPr lang="en-US" b="1">
                <a:effectLst/>
              </a:rPr>
              <a:t>Set clear goals. Teens are more motivated when they know </a:t>
            </a:r>
            <a:r>
              <a:rPr lang="en-US" b="1" i="1">
                <a:effectLst/>
              </a:rPr>
              <a:t>why</a:t>
            </a:r>
            <a:r>
              <a:rPr lang="en-US" b="1">
                <a:effectLst/>
              </a:rPr>
              <a:t> they’re reading and what they’re working toward.</a:t>
            </a:r>
            <a:endParaRPr lang="en-US" b="1"/>
          </a:p>
          <a:p>
            <a:pPr marL="171450" indent="-171450">
              <a:buFont typeface="Arial" panose="020B0604020202020204" pitchFamily="34" charset="0"/>
              <a:buChar char="•"/>
            </a:pPr>
            <a:r>
              <a:rPr lang="en-US" b="1">
                <a:effectLst/>
              </a:rPr>
              <a:t>Offer choices. Allowing students to choose from different books, topics, or reading activities helps them feel more in control and more interested.</a:t>
            </a:r>
            <a:endParaRPr lang="en-US" b="1"/>
          </a:p>
          <a:p>
            <a:pPr marL="171450" indent="-171450">
              <a:buFont typeface="Arial" panose="020B0604020202020204" pitchFamily="34" charset="0"/>
              <a:buChar char="•"/>
            </a:pPr>
            <a:r>
              <a:rPr lang="en-US" b="1">
                <a:effectLst/>
              </a:rPr>
              <a:t>Use interesting, engaging texts. When the reading connects to their lives, interests, or curiosity, students are more willing to stick with it.</a:t>
            </a:r>
            <a:endParaRPr lang="en-US" b="1"/>
          </a:p>
          <a:p>
            <a:pPr marL="171450" indent="-171450">
              <a:buFont typeface="Arial" panose="020B0604020202020204" pitchFamily="34" charset="0"/>
              <a:buChar char="•"/>
            </a:pPr>
            <a:r>
              <a:rPr lang="en-US" b="1">
                <a:effectLst/>
              </a:rPr>
              <a:t>Encourage reading with others. Partner reading, small‑group discussions, and shared reading experiences help teens feel supported and connected.</a:t>
            </a:r>
            <a:endParaRPr lang="en-US" b="1"/>
          </a:p>
          <a:p>
            <a:r>
              <a:rPr lang="en-US" b="1">
                <a:effectLst/>
              </a:rPr>
              <a:t>Another important factor is the difficulty level of the text. Many middle and high school students are asked to read materials that are far above their reading level. This can feel overwhelming and discouraging. One helpful approach is to provide texts on the same topic at different levels of difficulty so all students can participate and build confidence.</a:t>
            </a:r>
            <a:endParaRPr lang="en-US" b="1"/>
          </a:p>
          <a:p>
            <a:endParaRPr lang="en-US"/>
          </a:p>
        </p:txBody>
      </p:sp>
      <p:sp>
        <p:nvSpPr>
          <p:cNvPr id="4" name="Slide Number Placeholder 3">
            <a:extLst>
              <a:ext uri="{FF2B5EF4-FFF2-40B4-BE49-F238E27FC236}">
                <a16:creationId xmlns:a16="http://schemas.microsoft.com/office/drawing/2014/main" id="{8FE05922-347B-B805-832C-27741CC262E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D499D3-6930-49CF-8119-D2C5A3421A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38530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A02BED-571F-D4D8-FF52-84D4DF6E77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5DCCD1-7742-7717-AF6D-126A0B473B66}"/>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7B9CEEBF-3498-1366-AA39-4F41F9D91692}"/>
              </a:ext>
            </a:extLst>
          </p:cNvPr>
          <p:cNvSpPr>
            <a:spLocks noGrp="1"/>
          </p:cNvSpPr>
          <p:nvPr>
            <p:ph type="body" idx="1"/>
          </p:nvPr>
        </p:nvSpPr>
        <p:spPr/>
        <p:txBody>
          <a:bodyPr/>
          <a:lstStyle/>
          <a:p>
            <a:r>
              <a:rPr lang="en-US" b="1">
                <a:solidFill>
                  <a:srgbClr val="444444"/>
                </a:solidFill>
              </a:rPr>
              <a:t>Let’s take a look at how families can promote a love of reading in this video.</a:t>
            </a:r>
          </a:p>
          <a:p>
            <a:endParaRPr lang="en-US" b="1">
              <a:solidFill>
                <a:srgbClr val="444444"/>
              </a:solidFill>
            </a:endParaRPr>
          </a:p>
          <a:p>
            <a:endParaRPr lang="en-US">
              <a:solidFill>
                <a:srgbClr val="444444"/>
              </a:solidFill>
            </a:endParaRPr>
          </a:p>
          <a:p>
            <a:r>
              <a:rPr lang="en-US" b="1"/>
              <a:t>Video link: </a:t>
            </a:r>
            <a:r>
              <a:rPr lang="en-US"/>
              <a:t>https://www.youtube.com/watch?v=4qR3NcunD8g</a:t>
            </a:r>
            <a:endParaRPr lang="en-US" b="1"/>
          </a:p>
          <a:p>
            <a:r>
              <a:rPr lang="en-US" b="1"/>
              <a:t>Video: Play </a:t>
            </a:r>
            <a:r>
              <a:rPr lang="en-US"/>
              <a:t>Promoting Love of Reading for Teens (3:36)</a:t>
            </a:r>
            <a:endParaRPr lang="en-US">
              <a:solidFill>
                <a:srgbClr val="444444"/>
              </a:solidFill>
            </a:endParaRPr>
          </a:p>
          <a:p>
            <a:r>
              <a:rPr lang="en-US"/>
              <a:t>Welcome to this segment of our Raising Readers series, Promoting a Love of Reading for Teens. In this segment, I will be sharing some easy and effective ways that you can promote a joy of reading so that even your teens become lifelong readers. Students in middle and high school are often very busy with homework, after-school activities, sports, friends, and other responsibilities so they tend to read less than when they were younger. Therefore, it is very important for parents to encourage their teens to build a love of reading. It is never too late. Reading takes many forms. If your teens are more interested in reading online, or reading magazines, graphic novels, or video game manuals, take heart, they are still reading. Praise your teens for reading. Provide access to the types of things they like to read and encourage them to expand their reading interests. Teens are very social, and taking group outings as a family or with friends to the bookstore or library will connect that social interest to reading. Many bookstores and libraries have special events for teens such as book clubs, poetry slams, or author presentations. In addition, teens enjoy hanging out in the bookstore cafe with their friends reading and discussing books and magazines. Many popular book series for teens have been made into movies, such as Harry Potter, Lord of the Rings, and Twilight. Encourage your teen to read the book first and then to view the movie to consider which they liked better, as well as how the book and movie versions differed. Teens love their smartphones and there are many free reading apps available, such as Word of the Day, Dictionary.com, Words with Friends, Scrabble, eBooks, and Goodreads, which is a social networking site for book reviews and recommendations. Many teens spend a great deal of time playing video games. Encourage your family to play word games together, such as My Word Coach and </a:t>
            </a:r>
            <a:r>
              <a:rPr lang="en-US" err="1"/>
              <a:t>WordJong</a:t>
            </a:r>
            <a:r>
              <a:rPr lang="en-US"/>
              <a:t> Party, Puzzler Collection, and Puzzle Challenge for the Wii video game system. Teens are often interested in current events, sports news, and entertainment news. Make newspapers, either print or electronic, available to your teen to read about these interests. Some popular topics addressed in teen magazines include entertainment, fashion, sports, and video gaming. Consider giving your teen a subscription to a favorite magazine as a gift. Don't nag your teens about reading because doing so will make reading a negative experience for them. Stay positive and keep looking for interesting, appealing materials and opportunities for your teens to read. </a:t>
            </a:r>
            <a:endParaRPr lang="en-US">
              <a:solidFill>
                <a:srgbClr val="444444"/>
              </a:solidFill>
            </a:endParaRPr>
          </a:p>
          <a:p>
            <a:endParaRPr lang="en-US">
              <a:solidFill>
                <a:srgbClr val="444444"/>
              </a:solidFill>
            </a:endParaRPr>
          </a:p>
          <a:p>
            <a:r>
              <a:rPr lang="en-US" b="1"/>
              <a:t>Guiding Questions to Check for Understanding: </a:t>
            </a:r>
            <a:r>
              <a:rPr lang="en-US"/>
              <a:t>In what ways have you promoted a love of reading in your child? What might motivate him or her?</a:t>
            </a:r>
          </a:p>
        </p:txBody>
      </p:sp>
      <p:sp>
        <p:nvSpPr>
          <p:cNvPr id="4" name="Slide Number Placeholder 3">
            <a:extLst>
              <a:ext uri="{FF2B5EF4-FFF2-40B4-BE49-F238E27FC236}">
                <a16:creationId xmlns:a16="http://schemas.microsoft.com/office/drawing/2014/main" id="{1D233A95-AFE1-70DD-5322-26B46460593F}"/>
              </a:ext>
            </a:extLst>
          </p:cNvPr>
          <p:cNvSpPr>
            <a:spLocks noGrp="1"/>
          </p:cNvSpPr>
          <p:nvPr>
            <p:ph type="sldNum" sz="quarter" idx="5"/>
          </p:nvPr>
        </p:nvSpPr>
        <p:spPr/>
        <p:txBody>
          <a:bodyPr/>
          <a:lstStyle/>
          <a:p>
            <a:fld id="{B1D499D3-6930-49CF-8119-D2C5A3421AFD}" type="slidenum">
              <a:rPr lang="en-US" smtClean="0"/>
              <a:t>31</a:t>
            </a:fld>
            <a:endParaRPr lang="en-US"/>
          </a:p>
        </p:txBody>
      </p:sp>
    </p:spTree>
    <p:extLst>
      <p:ext uri="{BB962C8B-B14F-4D97-AF65-F5344CB8AC3E}">
        <p14:creationId xmlns:p14="http://schemas.microsoft.com/office/powerpoint/2010/main" val="37123661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a:t>
            </a:r>
            <a:r>
              <a:rPr lang="en-US"/>
              <a:t>: This slide explains why the topic is important/the session big ideas.</a:t>
            </a:r>
            <a:endParaRPr lang="en-US">
              <a:solidFill>
                <a:srgbClr val="444444"/>
              </a:solidFill>
            </a:endParaRPr>
          </a:p>
          <a:p>
            <a:endParaRPr lang="en-US">
              <a:solidFill>
                <a:srgbClr val="444444"/>
              </a:solidFill>
            </a:endParaRPr>
          </a:p>
          <a:p>
            <a:r>
              <a:rPr lang="en-US" b="1"/>
              <a:t>You can motivate your child to read by following your child’s lead. Talk with them about their lack of interest in reading. Listen and acknowledge your child’s reasons. Adolescents are expected to read a lot of long and often difficult material for school. It is easy for them to get tired of reading, especially if your child only associates reading with school. Talk to your child about how reading can be enjoyable and even fun. Find a place to read for fun that is different from the place for school, one that is inviting and relaxing. Separate reading for school and reading for fun. Sometimes teens go through times where they might not be motivated to read or write. That’s okay. Continue to provide an environment that encourages your child to do so. Eventually, they will be interested again. Listen to podcasts and audiobooks in the car or have your child try comics, graphic novels, and series, which can be appealing to teens.</a:t>
            </a:r>
            <a:endParaRPr lang="en-US" b="1">
              <a:solidFill>
                <a:srgbClr val="444444"/>
              </a:solidFill>
            </a:endParaRPr>
          </a:p>
          <a:p>
            <a:endParaRPr lang="en-US" b="1">
              <a:solidFill>
                <a:srgbClr val="444444"/>
              </a:solidFill>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841065AA-8839-49CE-B660-B899632F4054}" type="slidenum">
              <a:rPr lang="en-US" smtClean="0"/>
              <a:t>32</a:t>
            </a:fld>
            <a:endParaRPr lang="en-US"/>
          </a:p>
        </p:txBody>
      </p:sp>
    </p:spTree>
    <p:extLst>
      <p:ext uri="{BB962C8B-B14F-4D97-AF65-F5344CB8AC3E}">
        <p14:creationId xmlns:p14="http://schemas.microsoft.com/office/powerpoint/2010/main" val="12072342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83927-F3DF-9AC1-1067-2030CE71B1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ABEAA2-57BE-1461-E631-45D93E73BA46}"/>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E0B4E596-057D-4E61-9AFF-6DE4D119B92B}"/>
              </a:ext>
            </a:extLst>
          </p:cNvPr>
          <p:cNvSpPr>
            <a:spLocks noGrp="1"/>
          </p:cNvSpPr>
          <p:nvPr>
            <p:ph type="body" idx="1"/>
          </p:nvPr>
        </p:nvSpPr>
        <p:spPr/>
        <p:txBody>
          <a:bodyPr/>
          <a:lstStyle/>
          <a:p>
            <a:r>
              <a:rPr lang="en-US">
                <a:highlight>
                  <a:srgbClr val="F9F8F6"/>
                </a:highlight>
              </a:rPr>
              <a:t>Resource Link: </a:t>
            </a:r>
            <a:r>
              <a:rPr lang="en-US" u="sng">
                <a:solidFill>
                  <a:srgbClr val="01090A"/>
                </a:solidFill>
                <a:highlight>
                  <a:srgbClr val="F9F8F6"/>
                </a:highlight>
                <a:hlinkClick r:id="rId3">
                  <a:extLst>
                    <a:ext uri="{A12FA001-AC4F-418D-AE19-62706E023703}">
                      <ahyp:hlinkClr xmlns:ahyp="http://schemas.microsoft.com/office/drawing/2018/hyperlinkcolor" val="tx"/>
                    </a:ext>
                  </a:extLst>
                </a:hlinkClick>
              </a:rPr>
              <a:t>How Families Can Partner With Schools on Literacy Development – National Center on Improving Literacy</a:t>
            </a:r>
            <a:endParaRPr lang="en-US" u="sng">
              <a:solidFill>
                <a:srgbClr val="01090A"/>
              </a:solidFill>
              <a:highlight>
                <a:srgbClr val="F9F8F6"/>
              </a:highlight>
            </a:endParaRPr>
          </a:p>
          <a:p>
            <a:r>
              <a:rPr lang="en-US">
                <a:highlight>
                  <a:srgbClr val="F9F8F6"/>
                </a:highlight>
                <a:hlinkClick r:id="rId3"/>
              </a:rPr>
              <a:t>https://improvingliteracy.org/resource/how-families-can-partner-with-schools-on-literacy-development/</a:t>
            </a:r>
            <a:endParaRPr lang="en-US">
              <a:solidFill>
                <a:srgbClr val="2C3335"/>
              </a:solidFill>
              <a:highlight>
                <a:srgbClr val="F9F8F6"/>
              </a:highlight>
            </a:endParaRPr>
          </a:p>
          <a:p>
            <a:endParaRPr lang="en-US">
              <a:solidFill>
                <a:srgbClr val="2C3335"/>
              </a:solidFill>
              <a:highlight>
                <a:srgbClr val="F9F8F6"/>
              </a:highlight>
            </a:endParaRPr>
          </a:p>
          <a:p>
            <a:r>
              <a:rPr lang="en-US" b="1">
                <a:solidFill>
                  <a:srgbClr val="2C3335"/>
                </a:solidFill>
                <a:highlight>
                  <a:srgbClr val="F9F8F6"/>
                </a:highlight>
              </a:rPr>
              <a:t>Families should collaborate with the school to make decisions about a child’s literacy education, promote faster development and catch trouble spots early. Here are four things families do to support their child's literacy development.</a:t>
            </a:r>
          </a:p>
          <a:p>
            <a:pPr marL="228600" indent="-228600">
              <a:buAutoNum type="arabicPeriod"/>
            </a:pPr>
            <a:r>
              <a:rPr lang="en-US" b="1">
                <a:solidFill>
                  <a:srgbClr val="2C3335"/>
                </a:solidFill>
                <a:highlight>
                  <a:srgbClr val="F9F8F6"/>
                </a:highlight>
              </a:rPr>
              <a:t>Communicate and Interact Often - Here are some ways families can share experiences and thoughts with the school: Help in the classroom, Go to meetings (school/teacher orientation, parent-teacher conferences), Join school groups (Parent-Teacher Association or Organization, Family Advisory Council), Ask questions such as: “What are the school’s literacy goals for children and families?”  “How does the school partner with families when developing its language and literacy goals for students?” “How can I support my child’s language and literacy goals?”</a:t>
            </a:r>
            <a:endParaRPr lang="en-US" b="1">
              <a:ea typeface="Calibri" panose="020F0502020204030204"/>
              <a:cs typeface="Calibri" panose="020F0502020204030204"/>
            </a:endParaRPr>
          </a:p>
          <a:p>
            <a:pPr marL="228600" indent="-228600">
              <a:buAutoNum type="arabicPeriod"/>
            </a:pPr>
            <a:r>
              <a:rPr lang="en-US" b="1">
                <a:solidFill>
                  <a:srgbClr val="2C3335"/>
                </a:solidFill>
                <a:highlight>
                  <a:srgbClr val="F9F8F6"/>
                </a:highlight>
              </a:rPr>
              <a:t>Discuss Literacy Instruction and Intervention – Ask questions such as: “What does my child need to know and be able to do?” “How is reading taught and by whom?” “When does literacy instruction and intervention happen and for how long?” “How many other children join?” “What school materials or trainings about literacy are available to families?”</a:t>
            </a:r>
            <a:endParaRPr lang="en-US" b="1">
              <a:ea typeface="Calibri"/>
              <a:cs typeface="Calibri"/>
            </a:endParaRPr>
          </a:p>
          <a:p>
            <a:pPr marL="228600" lvl="1">
              <a:buFont typeface="Arial"/>
              <a:buChar char="•"/>
            </a:pPr>
            <a:r>
              <a:rPr lang="en-US" b="1">
                <a:solidFill>
                  <a:srgbClr val="2C3335"/>
                </a:solidFill>
                <a:highlight>
                  <a:srgbClr val="F9F8F6"/>
                </a:highlight>
              </a:rPr>
              <a:t>There may be a variety of tools to help a child read and write. A few examples are audio books, screen readers, special keyboards, and speech recognition software. Ad discussion with your child's school might assist in identifying what tools are available. </a:t>
            </a:r>
            <a:endParaRPr lang="en-US" b="1">
              <a:ea typeface="Calibri" panose="020F0502020204030204"/>
              <a:cs typeface="Calibri" panose="020F0502020204030204"/>
            </a:endParaRPr>
          </a:p>
          <a:p>
            <a:pPr marL="228600" indent="-228600">
              <a:buAutoNum type="arabicPeriod"/>
            </a:pPr>
            <a:r>
              <a:rPr lang="en-US" b="1">
                <a:solidFill>
                  <a:srgbClr val="2C3335"/>
                </a:solidFill>
                <a:highlight>
                  <a:srgbClr val="F9F8F6"/>
                </a:highlight>
              </a:rPr>
              <a:t>Practice Literacy Skills at Home – Begin by asking how you can support your child at home with questions like: “What activities will help her practice the skills learned at school?” “What strategies should I use to help my child read or write?” “What tools are available to help my child practice these skills?” At home, families can try out different activities and tools and share with the school what worked well and what did not. Let the school know if more information or support is needed, and discuss other ways to practice the skills learned at school, such as at the library or through literacy services in the community.</a:t>
            </a:r>
            <a:endParaRPr lang="en-US" b="1">
              <a:ea typeface="Calibri" panose="020F0502020204030204"/>
              <a:cs typeface="Calibri" panose="020F0502020204030204"/>
            </a:endParaRPr>
          </a:p>
          <a:p>
            <a:pPr marL="228600" indent="-228600">
              <a:buFont typeface="+mj-lt"/>
              <a:buAutoNum type="arabicPeriod"/>
            </a:pPr>
            <a:r>
              <a:rPr lang="en-US" b="1">
                <a:solidFill>
                  <a:srgbClr val="2C3335"/>
                </a:solidFill>
                <a:highlight>
                  <a:srgbClr val="F9F8F6"/>
                </a:highlight>
              </a:rPr>
              <a:t>Address Concerns Together - </a:t>
            </a:r>
            <a:r>
              <a:rPr lang="en-US" sz="1200" b="1" i="0" kern="1200">
                <a:solidFill>
                  <a:schemeClr val="tx1"/>
                </a:solidFill>
                <a:effectLst/>
                <a:highlight>
                  <a:srgbClr val="F9F8F6"/>
                </a:highlight>
                <a:latin typeface="+mn-lt"/>
                <a:ea typeface="+mn-ea"/>
                <a:cs typeface="+mn-cs"/>
              </a:rPr>
              <a:t>Take time to understand the school’s position and openly communicate your view. Work together to find a solution to address your child’s learning needs that you both can support. If you and the school disagree, get advice from others on next steps. Ask questions: “How is my child’s language and literacy learning being supported in this system?” “How are you monitoring my child’s language and literacy progress?” “What might happen next if my child continues to struggle?”</a:t>
            </a:r>
          </a:p>
          <a:p>
            <a:pPr marL="0" indent="0">
              <a:buFont typeface="+mj-lt"/>
              <a:buNone/>
            </a:pPr>
            <a:endParaRPr lang="en-US" sz="1200" b="0" i="0" kern="1200">
              <a:solidFill>
                <a:schemeClr val="tx1"/>
              </a:solidFill>
              <a:effectLst/>
              <a:highlight>
                <a:srgbClr val="F9F8F6"/>
              </a:highlight>
              <a:latin typeface="+mn-lt"/>
              <a:ea typeface="+mn-ea"/>
              <a:cs typeface="+mn-cs"/>
            </a:endParaRPr>
          </a:p>
          <a:p>
            <a:pPr marL="0" indent="0">
              <a:buFont typeface="+mj-lt"/>
              <a:buNone/>
            </a:pPr>
            <a:r>
              <a:rPr lang="en-US">
                <a:hlinkClick r:id="rId3"/>
              </a:rPr>
              <a:t>How Families Can Partner With Schools on Literacy Development – National Center on Improving Literacy</a:t>
            </a:r>
            <a:endParaRPr lang="en-US"/>
          </a:p>
        </p:txBody>
      </p:sp>
      <p:sp>
        <p:nvSpPr>
          <p:cNvPr id="4" name="Slide Number Placeholder 3">
            <a:extLst>
              <a:ext uri="{FF2B5EF4-FFF2-40B4-BE49-F238E27FC236}">
                <a16:creationId xmlns:a16="http://schemas.microsoft.com/office/drawing/2014/main" id="{9D60C741-47A1-9344-56DD-5DC199937A7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D499D3-6930-49CF-8119-D2C5A3421A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6191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Think about what you’ve learned about supporting your child’s literacy development at home to help Jen. Jen has a daughter who reads slower than her peers. She reads to complete school assignments but does not read much otherwise. She’d rather play soccer and spend time with her friends. What could Jen do to support her child’s literacy development at home? Choose the answer that best fits. Have a variety of reading material, like magazines, comics, and articles available; discuss information read together; build off her interests and let her choose what to read; separate reading for school and reading for fun; or all of the above. </a:t>
            </a:r>
            <a:endParaRPr lang="en-US" b="1">
              <a:solidFill>
                <a:srgbClr val="444444"/>
              </a:solidFill>
            </a:endParaRPr>
          </a:p>
          <a:p>
            <a:endParaRPr lang="en-US">
              <a:solidFill>
                <a:srgbClr val="444444"/>
              </a:solidFill>
            </a:endParaRPr>
          </a:p>
          <a:p>
            <a:r>
              <a:rPr lang="en-US" b="1"/>
              <a:t>Note</a:t>
            </a:r>
            <a:r>
              <a:rPr lang="en-US"/>
              <a:t>: Provide time for participants to review and discuss the scenario. Then, ask participants to discuss the correct answer with their tablemates. Poll participants on the answer and click Submit to see if correct. Check for Understanding: What could Jen do to support her child’s literacy development at home? Correct answer: All of the above</a:t>
            </a:r>
            <a:endParaRPr lang="en-US">
              <a:solidFill>
                <a:srgbClr val="444444"/>
              </a:solidFill>
            </a:endParaRPr>
          </a:p>
          <a:p>
            <a:endParaRPr lang="en-US">
              <a:solidFill>
                <a:srgbClr val="444444"/>
              </a:solidFill>
            </a:endParaRPr>
          </a:p>
        </p:txBody>
      </p:sp>
      <p:sp>
        <p:nvSpPr>
          <p:cNvPr id="4" name="Slide Number Placeholder 3"/>
          <p:cNvSpPr>
            <a:spLocks noGrp="1"/>
          </p:cNvSpPr>
          <p:nvPr>
            <p:ph type="sldNum" sz="quarter" idx="5"/>
          </p:nvPr>
        </p:nvSpPr>
        <p:spPr/>
        <p:txBody>
          <a:bodyPr/>
          <a:lstStyle/>
          <a:p>
            <a:fld id="{FD2FBAFF-6810-4D8F-A0E1-BF361C57F8AE}" type="slidenum">
              <a:rPr lang="en-US" smtClean="0"/>
              <a:t>34</a:t>
            </a:fld>
            <a:endParaRPr lang="en-US"/>
          </a:p>
        </p:txBody>
      </p:sp>
    </p:spTree>
    <p:extLst>
      <p:ext uri="{BB962C8B-B14F-4D97-AF65-F5344CB8AC3E}">
        <p14:creationId xmlns:p14="http://schemas.microsoft.com/office/powerpoint/2010/main" val="41702073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D0ABC-C65F-7066-3B5D-74E6CE8FCF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75A917-D3EB-A480-5DE8-B061AD361B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96A195-A236-4682-D37A-DD993E9C2DAC}"/>
              </a:ext>
            </a:extLst>
          </p:cNvPr>
          <p:cNvSpPr>
            <a:spLocks noGrp="1"/>
          </p:cNvSpPr>
          <p:nvPr>
            <p:ph type="body" idx="1"/>
          </p:nvPr>
        </p:nvSpPr>
        <p:spPr/>
        <p:txBody>
          <a:bodyPr/>
          <a:lstStyle/>
          <a:p>
            <a:r>
              <a:rPr lang="en-US" b="1"/>
              <a:t>Think about what you’ve learned about supporting your child’s literacy development at home to help Jen. Jen has a daughter who reads slower than her peers. She reads to complete school assignments but does not read much otherwise. She’d rather play soccer and spend time with her friends. What could Jen do to support her child’s literacy development at home? Choose the answer that best fits. Have a variety of reading material, like magazines, comics, and articles available; discuss information read together; build off her interests and let her choose what to read; separate reading for school and reading for fun; or all of the above. </a:t>
            </a:r>
            <a:endParaRPr lang="en-US" b="1">
              <a:solidFill>
                <a:srgbClr val="444444"/>
              </a:solidFill>
            </a:endParaRPr>
          </a:p>
          <a:p>
            <a:endParaRPr lang="en-US">
              <a:solidFill>
                <a:srgbClr val="444444"/>
              </a:solidFill>
            </a:endParaRPr>
          </a:p>
          <a:p>
            <a:r>
              <a:rPr lang="en-US" b="1"/>
              <a:t>Note</a:t>
            </a:r>
            <a:r>
              <a:rPr lang="en-US"/>
              <a:t>: Provide time for participants to review and discuss the scenario. Then, ask participants to discuss the correct answer with their tablemates. Poll participants on the answer and click Submit to see if correct. Check for Understanding: What could Jen do to support her child’s literacy development at home? Correct answer: All of the above</a:t>
            </a:r>
            <a:endParaRPr lang="en-US">
              <a:solidFill>
                <a:srgbClr val="444444"/>
              </a:solidFill>
            </a:endParaRPr>
          </a:p>
          <a:p>
            <a:endParaRPr lang="en-US">
              <a:solidFill>
                <a:srgbClr val="444444"/>
              </a:solidFill>
            </a:endParaRPr>
          </a:p>
        </p:txBody>
      </p:sp>
      <p:sp>
        <p:nvSpPr>
          <p:cNvPr id="4" name="Slide Number Placeholder 3">
            <a:extLst>
              <a:ext uri="{FF2B5EF4-FFF2-40B4-BE49-F238E27FC236}">
                <a16:creationId xmlns:a16="http://schemas.microsoft.com/office/drawing/2014/main" id="{DBA8B5EB-2E54-0479-58E1-A928376E87CB}"/>
              </a:ext>
            </a:extLst>
          </p:cNvPr>
          <p:cNvSpPr>
            <a:spLocks noGrp="1"/>
          </p:cNvSpPr>
          <p:nvPr>
            <p:ph type="sldNum" sz="quarter" idx="5"/>
          </p:nvPr>
        </p:nvSpPr>
        <p:spPr/>
        <p:txBody>
          <a:bodyPr/>
          <a:lstStyle/>
          <a:p>
            <a:fld id="{FD2FBAFF-6810-4D8F-A0E1-BF361C57F8AE}" type="slidenum">
              <a:rPr lang="en-US" smtClean="0"/>
              <a:t>35</a:t>
            </a:fld>
            <a:endParaRPr lang="en-US"/>
          </a:p>
        </p:txBody>
      </p:sp>
    </p:spTree>
    <p:extLst>
      <p:ext uri="{BB962C8B-B14F-4D97-AF65-F5344CB8AC3E}">
        <p14:creationId xmlns:p14="http://schemas.microsoft.com/office/powerpoint/2010/main" val="32315852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rgbClr val="444444"/>
                </a:solidFill>
              </a:rPr>
              <a:t>Today’s workshop was created by </a:t>
            </a:r>
            <a:r>
              <a:rPr lang="en-US" b="1"/>
              <a:t>the National Center on Improving Literacy. The National Center on Improving Literacy’s mission is to increase access to, and use of, evidence-based approaches to screen, identify, and teach pre-K to grade 12 students with literacy-related disabilities, including dyslexia. </a:t>
            </a:r>
          </a:p>
          <a:p>
            <a:endParaRPr lang="en-US" b="1">
              <a:solidFill>
                <a:srgbClr val="444444"/>
              </a:solidFill>
            </a:endParaRPr>
          </a:p>
          <a:p>
            <a:endParaRPr lang="en-US">
              <a:solidFill>
                <a:srgbClr val="444444"/>
              </a:solidFill>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3</a:t>
            </a:fld>
            <a:endParaRPr lang="en-US"/>
          </a:p>
        </p:txBody>
      </p:sp>
    </p:spTree>
    <p:extLst>
      <p:ext uri="{BB962C8B-B14F-4D97-AF65-F5344CB8AC3E}">
        <p14:creationId xmlns:p14="http://schemas.microsoft.com/office/powerpoint/2010/main" val="39620336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b="1"/>
              <a:t>As we wrap up let’s review some of the broad things you can do to support your child’s literacy development. </a:t>
            </a:r>
          </a:p>
          <a:p>
            <a:endParaRPr lang="en-US" b="1"/>
          </a:p>
          <a:p>
            <a:r>
              <a:rPr lang="en-US" b="1"/>
              <a:t>Parents and caregivers play an important role in supporting children’s literacy development, especially when children are having difficulty. You can support your child in four key ways - by listening, looking, helping, and encouraging - while you and your child participate in activities together. As you try out the literacy tips and activities in this module with your child, you can:</a:t>
            </a:r>
            <a:endParaRPr lang="en-US" b="1">
              <a:solidFill>
                <a:srgbClr val="444444"/>
              </a:solidFill>
            </a:endParaRPr>
          </a:p>
          <a:p>
            <a:r>
              <a:rPr lang="en-US" b="1"/>
              <a:t>● Listen and note which sounds, letters, words, or ideas seem hard for your child when reading aloud or talking.</a:t>
            </a:r>
            <a:endParaRPr lang="en-US" b="1">
              <a:solidFill>
                <a:srgbClr val="444444"/>
              </a:solidFill>
            </a:endParaRPr>
          </a:p>
          <a:p>
            <a:r>
              <a:rPr lang="en-US" b="1"/>
              <a:t>● Look and watch for the skills or tasks that appear difficult for your child. See if they improve with practice.</a:t>
            </a:r>
            <a:endParaRPr lang="en-US" b="1">
              <a:solidFill>
                <a:srgbClr val="444444"/>
              </a:solidFill>
            </a:endParaRPr>
          </a:p>
          <a:p>
            <a:r>
              <a:rPr lang="en-US" b="1"/>
              <a:t>● Help by pausing and giving your child a chance to correct a mistake. Then try giving her a hint or prompt to figure it out.</a:t>
            </a:r>
            <a:endParaRPr lang="en-US" b="1">
              <a:solidFill>
                <a:srgbClr val="444444"/>
              </a:solidFill>
            </a:endParaRPr>
          </a:p>
          <a:p>
            <a:r>
              <a:rPr lang="en-US" b="1"/>
              <a:t>● Encourage by talking with your child about the book or activity. Offer praise when successful and reassure him when difficulties arise.</a:t>
            </a:r>
            <a:endParaRPr lang="en-US" b="1">
              <a:solidFill>
                <a:srgbClr val="444444"/>
              </a:solidFill>
            </a:endParaRPr>
          </a:p>
          <a:p>
            <a:r>
              <a:rPr lang="en-US" b="1"/>
              <a:t>Talk with your child’s early childhood provider or pediatrician to be sure that you’re supporting your child in skills that are developmentally appropriate.</a:t>
            </a:r>
          </a:p>
        </p:txBody>
      </p:sp>
      <p:sp>
        <p:nvSpPr>
          <p:cNvPr id="4" name="Slide Number Placeholder 3"/>
          <p:cNvSpPr>
            <a:spLocks noGrp="1"/>
          </p:cNvSpPr>
          <p:nvPr>
            <p:ph type="sldNum" sz="quarter" idx="5"/>
          </p:nvPr>
        </p:nvSpPr>
        <p:spPr/>
        <p:txBody>
          <a:bodyPr/>
          <a:lstStyle/>
          <a:p>
            <a:fld id="{B1D499D3-6930-49CF-8119-D2C5A3421AFD}" type="slidenum">
              <a:rPr lang="en-US" smtClean="0"/>
              <a:t>36</a:t>
            </a:fld>
            <a:endParaRPr lang="en-US"/>
          </a:p>
        </p:txBody>
      </p:sp>
    </p:spTree>
    <p:extLst>
      <p:ext uri="{BB962C8B-B14F-4D97-AF65-F5344CB8AC3E}">
        <p14:creationId xmlns:p14="http://schemas.microsoft.com/office/powerpoint/2010/main" val="29586419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9611D-F313-A24C-1A46-0C25F0B78E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750388-7853-1397-558D-CF9FB2DB8BE4}"/>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8BF61ABB-7974-C225-CCAF-5425C33ED6DA}"/>
              </a:ext>
            </a:extLst>
          </p:cNvPr>
          <p:cNvSpPr>
            <a:spLocks noGrp="1"/>
          </p:cNvSpPr>
          <p:nvPr>
            <p:ph type="body" idx="1"/>
          </p:nvPr>
        </p:nvSpPr>
        <p:spPr/>
        <p:txBody>
          <a:bodyPr/>
          <a:lstStyle/>
          <a:p>
            <a:r>
              <a:rPr lang="en-US" b="1"/>
              <a:t>Note: </a:t>
            </a:r>
            <a:r>
              <a:rPr lang="en-US"/>
              <a:t>Slide to use for soliciting questions from participants and discussing answers on session content and related information at the end of the workshop. Review the big ideas from all three sessions and clarify as needed.</a:t>
            </a:r>
          </a:p>
        </p:txBody>
      </p:sp>
      <p:sp>
        <p:nvSpPr>
          <p:cNvPr id="4" name="Slide Number Placeholder 3">
            <a:extLst>
              <a:ext uri="{FF2B5EF4-FFF2-40B4-BE49-F238E27FC236}">
                <a16:creationId xmlns:a16="http://schemas.microsoft.com/office/drawing/2014/main" id="{4433E2C3-56BA-F16A-29F7-A81A18021107}"/>
              </a:ext>
            </a:extLst>
          </p:cNvPr>
          <p:cNvSpPr>
            <a:spLocks noGrp="1"/>
          </p:cNvSpPr>
          <p:nvPr>
            <p:ph type="sldNum" sz="quarter" idx="5"/>
          </p:nvPr>
        </p:nvSpPr>
        <p:spPr/>
        <p:txBody>
          <a:bodyPr/>
          <a:lstStyle/>
          <a:p>
            <a:fld id="{B1D499D3-6930-49CF-8119-D2C5A3421AFD}" type="slidenum">
              <a:rPr lang="en-US" smtClean="0"/>
              <a:t>37</a:t>
            </a:fld>
            <a:endParaRPr lang="en-US"/>
          </a:p>
        </p:txBody>
      </p:sp>
    </p:spTree>
    <p:extLst>
      <p:ext uri="{BB962C8B-B14F-4D97-AF65-F5344CB8AC3E}">
        <p14:creationId xmlns:p14="http://schemas.microsoft.com/office/powerpoint/2010/main" val="7139823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  </a:t>
            </a:r>
            <a:r>
              <a:rPr lang="en-US" b="0"/>
              <a:t>Slide for inserting contact information so participants can communicate with you after the workshop.</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6F7765D-052D-44C5-8A7A-F36F5B11C3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64602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b="1">
                <a:solidFill>
                  <a:schemeClr val="tx2"/>
                </a:solidFill>
              </a:rPr>
              <a:t>Reading is necessary to access knowledge and children who struggle learning literacy skills are at risk for reading and academic difficulties. </a:t>
            </a:r>
            <a:r>
              <a:rPr lang="en-US" b="1"/>
              <a:t>This session supports parents and caregivers of students in grades 6–12 who want to better understand how reading develops and how to strengthen it at home. Families will learn the basics of the Science of Reading and the essential skills older students need to become confident readers. The session shares practical, evidence‑based ways to spark interest in reading, build listening and comprehension skills, reinforce speech‑sound and letter‑sound knowledge, and support word reading and oral reading fluency. Parents will also gain simple strategies for nurturing language and literacy through everyday interactions and for partnering effectively with schools to promote reading success.</a:t>
            </a:r>
            <a:r>
              <a:rPr lang="en-US" b="1">
                <a:solidFill>
                  <a:schemeClr val="tx2"/>
                </a:solidFill>
              </a:rPr>
              <a:t> Being informed about the parts of literacy, how children learn to read, and why they might struggle can help you make better decisions about your child's education.</a:t>
            </a:r>
            <a:endParaRPr lang="en-US" b="1">
              <a:ea typeface="Calibri" panose="020F0502020204030204"/>
              <a:cs typeface="Calibri" panose="020F0502020204030204"/>
            </a:endParaRPr>
          </a:p>
          <a:p>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4</a:t>
            </a:fld>
            <a:endParaRPr lang="en-US"/>
          </a:p>
        </p:txBody>
      </p:sp>
    </p:spTree>
    <p:extLst>
      <p:ext uri="{BB962C8B-B14F-4D97-AF65-F5344CB8AC3E}">
        <p14:creationId xmlns:p14="http://schemas.microsoft.com/office/powerpoint/2010/main" val="42400563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b="0"/>
              <a:t>Read through objectives</a:t>
            </a:r>
          </a:p>
          <a:p>
            <a:endParaRPr lang="en-US" b="0"/>
          </a:p>
          <a:p>
            <a:r>
              <a:rPr lang="en-US" b="1"/>
              <a:t>Note</a:t>
            </a:r>
            <a:r>
              <a:rPr lang="en-US"/>
              <a:t>:  Participant learning objectives to display and communicate when the workshop begins.</a:t>
            </a:r>
          </a:p>
          <a:p>
            <a:pPr lvl="0"/>
            <a:endParaRPr lang="en-US"/>
          </a:p>
        </p:txBody>
      </p:sp>
      <p:sp>
        <p:nvSpPr>
          <p:cNvPr id="4" name="Slide Number Placeholder 3"/>
          <p:cNvSpPr>
            <a:spLocks noGrp="1"/>
          </p:cNvSpPr>
          <p:nvPr>
            <p:ph type="sldNum" sz="quarter" idx="5"/>
          </p:nvPr>
        </p:nvSpPr>
        <p:spPr/>
        <p:txBody>
          <a:bodyPr/>
          <a:lstStyle/>
          <a:p>
            <a:pPr lvl="0"/>
            <a:fld id="{86F7765D-052D-44C5-8A7A-F36F5B11C37D}" type="slidenum">
              <a:rPr lang="en-US" noProof="0" smtClean="0"/>
              <a:pPr lvl="0"/>
              <a:t>5</a:t>
            </a:fld>
            <a:endParaRPr lang="en-US" noProof="0"/>
          </a:p>
        </p:txBody>
      </p:sp>
      <p:sp>
        <p:nvSpPr>
          <p:cNvPr id="8" name="Slide Image Placeholder 7">
            <a:extLst>
              <a:ext uri="{FF2B5EF4-FFF2-40B4-BE49-F238E27FC236}">
                <a16:creationId xmlns:a16="http://schemas.microsoft.com/office/drawing/2014/main" id="{E333339A-F7DF-41DA-BACD-C6F6E2172D1F}"/>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20584879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b="1"/>
              <a:t>Today we have a big agenda to support your adolescent reader. We will go over:</a:t>
            </a:r>
          </a:p>
          <a:p>
            <a:pPr marL="171450" indent="-171450">
              <a:lnSpc>
                <a:spcPct val="100000"/>
              </a:lnSpc>
              <a:spcBef>
                <a:spcPts val="0"/>
              </a:spcBef>
              <a:spcAft>
                <a:spcPts val="600"/>
              </a:spcAft>
              <a:buFont typeface="Arial" panose="020B0604020202020204" pitchFamily="34" charset="0"/>
              <a:buChar char="•"/>
            </a:pPr>
            <a:r>
              <a:rPr lang="en-US" b="1">
                <a:ea typeface="Calibri"/>
                <a:cs typeface="Times New Roman"/>
              </a:rPr>
              <a:t>Science of Reading and the Simple View of Reading Overview</a:t>
            </a:r>
            <a:endParaRPr lang="en-US" b="1">
              <a:ea typeface="Calibri" panose="020F0502020204030204" pitchFamily="34" charset="0"/>
              <a:cs typeface="Times New Roman" panose="02020603050405020304" pitchFamily="18" charset="0"/>
            </a:endParaRPr>
          </a:p>
          <a:p>
            <a:pPr marL="171450" indent="-171450" fontAlgn="base">
              <a:lnSpc>
                <a:spcPct val="100000"/>
              </a:lnSpc>
              <a:spcAft>
                <a:spcPts val="600"/>
              </a:spcAft>
              <a:buFont typeface="Arial" panose="020B0604020202020204" pitchFamily="34" charset="0"/>
              <a:buChar char="•"/>
            </a:pPr>
            <a:r>
              <a:rPr lang="en-US" b="1"/>
              <a:t>Engaging in Conversations</a:t>
            </a:r>
          </a:p>
          <a:p>
            <a:pPr marL="171450" indent="-171450" fontAlgn="base">
              <a:lnSpc>
                <a:spcPct val="100000"/>
              </a:lnSpc>
              <a:spcAft>
                <a:spcPts val="600"/>
              </a:spcAft>
              <a:buFont typeface="Arial" panose="020B0604020202020204" pitchFamily="34" charset="0"/>
              <a:buChar char="•"/>
            </a:pPr>
            <a:r>
              <a:rPr lang="en-US" b="1"/>
              <a:t>Building a Literacy-Rich Environment</a:t>
            </a:r>
            <a:endParaRPr lang="en-US" b="1">
              <a:ea typeface="Calibri"/>
              <a:cs typeface="Calibri"/>
            </a:endParaRPr>
          </a:p>
          <a:p>
            <a:pPr marL="171450" indent="-171450" fontAlgn="base">
              <a:lnSpc>
                <a:spcPct val="100000"/>
              </a:lnSpc>
              <a:spcAft>
                <a:spcPts val="600"/>
              </a:spcAft>
              <a:buFont typeface="Arial" panose="020B0604020202020204" pitchFamily="34" charset="0"/>
              <a:buChar char="•"/>
            </a:pPr>
            <a:r>
              <a:rPr lang="en-US" b="1"/>
              <a:t>Modeling Reading and Writing Behaviors</a:t>
            </a:r>
          </a:p>
          <a:p>
            <a:pPr marL="171450" indent="-171450" fontAlgn="base">
              <a:lnSpc>
                <a:spcPct val="100000"/>
              </a:lnSpc>
              <a:spcAft>
                <a:spcPts val="600"/>
              </a:spcAft>
              <a:buFont typeface="Arial" panose="020B0604020202020204" pitchFamily="34" charset="0"/>
              <a:buChar char="•"/>
            </a:pPr>
            <a:r>
              <a:rPr lang="en-US" b="1"/>
              <a:t>Being a Media Mentor</a:t>
            </a:r>
          </a:p>
          <a:p>
            <a:pPr marL="171450" indent="-171450" fontAlgn="base">
              <a:lnSpc>
                <a:spcPct val="100000"/>
              </a:lnSpc>
              <a:spcAft>
                <a:spcPts val="600"/>
              </a:spcAft>
              <a:buFont typeface="Arial" panose="020B0604020202020204" pitchFamily="34" charset="0"/>
              <a:buChar char="•"/>
            </a:pPr>
            <a:r>
              <a:rPr lang="en-US" b="1"/>
              <a:t>Motivating Your Child to Read</a:t>
            </a:r>
          </a:p>
          <a:p>
            <a:pPr marL="171450" indent="-171450" fontAlgn="base">
              <a:lnSpc>
                <a:spcPct val="100000"/>
              </a:lnSpc>
              <a:spcAft>
                <a:spcPts val="600"/>
              </a:spcAft>
              <a:buFont typeface="Arial" panose="020B0604020202020204" pitchFamily="34" charset="0"/>
              <a:buChar char="•"/>
            </a:pPr>
            <a:r>
              <a:rPr lang="en-US" b="1"/>
              <a:t>Reading with Your Child</a:t>
            </a:r>
          </a:p>
          <a:p>
            <a:pPr marL="171450" indent="-171450">
              <a:lnSpc>
                <a:spcPct val="100000"/>
              </a:lnSpc>
              <a:spcBef>
                <a:spcPts val="0"/>
              </a:spcBef>
              <a:spcAft>
                <a:spcPts val="600"/>
              </a:spcAft>
              <a:buFont typeface="Arial" panose="020B0604020202020204" pitchFamily="34" charset="0"/>
              <a:buChar char="•"/>
            </a:pPr>
            <a:r>
              <a:rPr lang="en-US" b="1">
                <a:ea typeface="Calibri"/>
                <a:cs typeface="Times New Roman"/>
              </a:rPr>
              <a:t>The Family-School Partnership </a:t>
            </a:r>
            <a:endParaRPr lang="en-US" b="1">
              <a:ea typeface="Calibri" panose="020F0502020204030204" pitchFamily="34" charset="0"/>
              <a:cs typeface="Times New Roman" panose="02020603050405020304" pitchFamily="18" charset="0"/>
            </a:endParaRPr>
          </a:p>
          <a:p>
            <a:endParaRPr lang="en-US" b="1"/>
          </a:p>
        </p:txBody>
      </p:sp>
      <p:sp>
        <p:nvSpPr>
          <p:cNvPr id="4" name="Slide Number Placeholder 3"/>
          <p:cNvSpPr>
            <a:spLocks noGrp="1"/>
          </p:cNvSpPr>
          <p:nvPr>
            <p:ph type="sldNum" sz="quarter" idx="5"/>
          </p:nvPr>
        </p:nvSpPr>
        <p:spPr/>
        <p:txBody>
          <a:bodyPr/>
          <a:lstStyle/>
          <a:p>
            <a:fld id="{B1D499D3-6930-49CF-8119-D2C5A3421AFD}" type="slidenum">
              <a:rPr lang="en-US" smtClean="0"/>
              <a:t>6</a:t>
            </a:fld>
            <a:endParaRPr lang="en-US"/>
          </a:p>
        </p:txBody>
      </p:sp>
    </p:spTree>
    <p:extLst>
      <p:ext uri="{BB962C8B-B14F-4D97-AF65-F5344CB8AC3E}">
        <p14:creationId xmlns:p14="http://schemas.microsoft.com/office/powerpoint/2010/main" val="1608201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347C1-9F6A-7FED-A1FC-CDCDA5C671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C846F8-E3E6-675A-C029-29BD53CA374B}"/>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5CF02158-3020-D3C0-34EC-69B2570A8F9D}"/>
              </a:ext>
            </a:extLst>
          </p:cNvPr>
          <p:cNvSpPr>
            <a:spLocks noGrp="1"/>
          </p:cNvSpPr>
          <p:nvPr>
            <p:ph type="body" idx="1"/>
          </p:nvPr>
        </p:nvSpPr>
        <p:spPr/>
        <p:txBody>
          <a:bodyPr/>
          <a:lstStyle/>
          <a:p>
            <a:r>
              <a:rPr lang="en-US" b="1"/>
              <a:t>Today we have a big agenda to support your adolescent reader. We will go over:</a:t>
            </a:r>
          </a:p>
          <a:p>
            <a:pPr marL="171450" indent="-171450">
              <a:lnSpc>
                <a:spcPct val="100000"/>
              </a:lnSpc>
              <a:spcBef>
                <a:spcPts val="0"/>
              </a:spcBef>
              <a:spcAft>
                <a:spcPts val="600"/>
              </a:spcAft>
              <a:buFont typeface="Arial" panose="020B0604020202020204" pitchFamily="34" charset="0"/>
              <a:buChar char="•"/>
            </a:pPr>
            <a:r>
              <a:rPr lang="en-US" b="1">
                <a:ea typeface="Calibri"/>
                <a:cs typeface="Calibri"/>
              </a:rPr>
              <a:t>Science of Reading and the Simple View of Reading Overview</a:t>
            </a:r>
            <a:endParaRPr lang="en-US" b="1">
              <a:ea typeface="Calibri" panose="020F0502020204030204" pitchFamily="34" charset="0"/>
              <a:cs typeface="Calibri"/>
            </a:endParaRPr>
          </a:p>
          <a:p>
            <a:pPr marL="171450" indent="-171450" fontAlgn="base">
              <a:spcAft>
                <a:spcPts val="1200"/>
              </a:spcAft>
              <a:buFont typeface="Arial" panose="020B0604020202020204" pitchFamily="34" charset="0"/>
              <a:buChar char="•"/>
            </a:pPr>
            <a:r>
              <a:rPr lang="en-US" b="1">
                <a:solidFill>
                  <a:srgbClr val="000000"/>
                </a:solidFill>
              </a:rPr>
              <a:t>How Can I Support My Adolescent’s Development as a Writer?</a:t>
            </a:r>
            <a:endParaRPr lang="en-US" b="1">
              <a:solidFill>
                <a:srgbClr val="000000"/>
              </a:solidFill>
              <a:ea typeface="Calibri"/>
              <a:cs typeface="Calibri"/>
            </a:endParaRPr>
          </a:p>
          <a:p>
            <a:pPr marL="171450" indent="-171450">
              <a:spcAft>
                <a:spcPts val="1200"/>
              </a:spcAft>
              <a:buFont typeface="Arial" panose="020B0604020202020204" pitchFamily="34" charset="0"/>
              <a:buChar char="•"/>
            </a:pPr>
            <a:r>
              <a:rPr lang="en-US" b="1">
                <a:solidFill>
                  <a:srgbClr val="000000"/>
                </a:solidFill>
              </a:rPr>
              <a:t>How Do I Engage in Partner Reading With My Child?</a:t>
            </a:r>
            <a:endParaRPr lang="en-US" b="1">
              <a:solidFill>
                <a:srgbClr val="000000"/>
              </a:solidFill>
              <a:ea typeface="Calibri"/>
              <a:cs typeface="Calibri"/>
            </a:endParaRPr>
          </a:p>
          <a:p>
            <a:pPr marL="171450" indent="-171450">
              <a:lnSpc>
                <a:spcPct val="100000"/>
              </a:lnSpc>
              <a:spcAft>
                <a:spcPts val="600"/>
              </a:spcAft>
              <a:buFont typeface="Arial" panose="020B0604020202020204" pitchFamily="34" charset="0"/>
              <a:buChar char="•"/>
            </a:pPr>
            <a:r>
              <a:rPr lang="en-US" b="1"/>
              <a:t>The</a:t>
            </a:r>
            <a:r>
              <a:rPr lang="en-US" b="1">
                <a:ea typeface="Calibri"/>
                <a:cs typeface="Calibri"/>
              </a:rPr>
              <a:t> Family-School Partnership </a:t>
            </a:r>
            <a:endParaRPr lang="en-US" b="1">
              <a:ea typeface="Calibri" panose="020F0502020204030204" pitchFamily="34" charset="0"/>
              <a:cs typeface="Calibri"/>
            </a:endParaRPr>
          </a:p>
          <a:p>
            <a:endParaRPr lang="en-US" b="1"/>
          </a:p>
        </p:txBody>
      </p:sp>
      <p:sp>
        <p:nvSpPr>
          <p:cNvPr id="4" name="Slide Number Placeholder 3">
            <a:extLst>
              <a:ext uri="{FF2B5EF4-FFF2-40B4-BE49-F238E27FC236}">
                <a16:creationId xmlns:a16="http://schemas.microsoft.com/office/drawing/2014/main" id="{2A84EBC7-91F1-8AB5-F879-92586C1413E9}"/>
              </a:ext>
            </a:extLst>
          </p:cNvPr>
          <p:cNvSpPr>
            <a:spLocks noGrp="1"/>
          </p:cNvSpPr>
          <p:nvPr>
            <p:ph type="sldNum" sz="quarter" idx="5"/>
          </p:nvPr>
        </p:nvSpPr>
        <p:spPr/>
        <p:txBody>
          <a:bodyPr/>
          <a:lstStyle/>
          <a:p>
            <a:fld id="{B1D499D3-6930-49CF-8119-D2C5A3421AFD}" type="slidenum">
              <a:rPr lang="en-US" smtClean="0"/>
              <a:t>7</a:t>
            </a:fld>
            <a:endParaRPr lang="en-US"/>
          </a:p>
        </p:txBody>
      </p:sp>
    </p:spTree>
    <p:extLst>
      <p:ext uri="{BB962C8B-B14F-4D97-AF65-F5344CB8AC3E}">
        <p14:creationId xmlns:p14="http://schemas.microsoft.com/office/powerpoint/2010/main" val="39322559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Handout link:</a:t>
            </a:r>
            <a:r>
              <a:rPr lang="en-US"/>
              <a:t> </a:t>
            </a:r>
            <a:r>
              <a:rPr lang="en-US">
                <a:hlinkClick r:id="rId3"/>
              </a:rPr>
              <a:t>The Science of Reading: An Overview – National Center on Improving Literacy</a:t>
            </a:r>
            <a:r>
              <a:rPr lang="en-US"/>
              <a:t> </a:t>
            </a:r>
          </a:p>
          <a:p>
            <a:endParaRPr lang="en-US" sz="1200" b="0" i="0" kern="1200">
              <a:solidFill>
                <a:schemeClr val="tx1"/>
              </a:solidFill>
              <a:effectLst/>
              <a:latin typeface="+mn-lt"/>
              <a:ea typeface="+mn-ea"/>
              <a:cs typeface="+mn-cs"/>
            </a:endParaRPr>
          </a:p>
          <a:p>
            <a:r>
              <a:rPr lang="en-US" sz="1200" b="1" i="0" kern="1200">
                <a:solidFill>
                  <a:schemeClr val="tx1"/>
                </a:solidFill>
                <a:effectLst/>
                <a:latin typeface="+mn-lt"/>
                <a:ea typeface="+mn-ea"/>
                <a:cs typeface="+mn-cs"/>
              </a:rPr>
              <a:t>There are so many pieces to the Science of Reading that it can be difficult to know where to start. Here are a few highlights about what the Science of Reading is — and what it’s not. This knowledge will help you on your journey to teaching all children, including those with diverse needs and cultural backgrounds, to read.</a:t>
            </a:r>
          </a:p>
          <a:p>
            <a:endParaRPr lang="en-US" b="1"/>
          </a:p>
          <a:p>
            <a:r>
              <a:rPr lang="en-US" b="1"/>
              <a:t>The Science of Reading: What It </a:t>
            </a:r>
            <a:r>
              <a:rPr lang="en-US" b="1" i="1"/>
              <a:t>Is</a:t>
            </a:r>
            <a:r>
              <a:rPr lang="en-US" b="1"/>
              <a:t> and What It </a:t>
            </a:r>
            <a:r>
              <a:rPr lang="en-US" b="1" i="1"/>
              <a:t>Isn’t</a:t>
            </a:r>
            <a:endParaRPr lang="en-US" b="1"/>
          </a:p>
          <a:p>
            <a:r>
              <a:rPr lang="en-US" b="1"/>
              <a:t>What It </a:t>
            </a:r>
            <a:r>
              <a:rPr lang="en-US" b="1" i="1"/>
              <a:t>Is</a:t>
            </a:r>
            <a:endParaRPr lang="en-US" b="1"/>
          </a:p>
          <a:p>
            <a:pPr marL="171450" indent="-171450">
              <a:buFont typeface="Arial" panose="020B0604020202020204" pitchFamily="34" charset="0"/>
              <a:buChar char="•"/>
            </a:pPr>
            <a:r>
              <a:rPr lang="en-US" b="1"/>
              <a:t>Based on 50+ years of scientifically grounded research that confirms and disproves theories about how children learn to read</a:t>
            </a:r>
          </a:p>
          <a:p>
            <a:pPr marL="171450" indent="-171450">
              <a:buFont typeface="Arial" panose="020B0604020202020204" pitchFamily="34" charset="0"/>
              <a:buChar char="•"/>
            </a:pPr>
            <a:r>
              <a:rPr lang="en-US" b="1"/>
              <a:t>An instructional approach centered on the 5 Big Ideas: phonemic awareness, phonics, fluency, vocabulary, and comprehension</a:t>
            </a:r>
          </a:p>
          <a:p>
            <a:pPr marL="171450" indent="-171450">
              <a:buFont typeface="Arial" panose="020B0604020202020204" pitchFamily="34" charset="0"/>
              <a:buChar char="•"/>
            </a:pPr>
            <a:r>
              <a:rPr lang="en-US" b="1"/>
              <a:t>An evolving body of research that grows as communities, populations, and instructional methods change</a:t>
            </a:r>
          </a:p>
          <a:p>
            <a:pPr marL="171450" indent="-171450">
              <a:buFont typeface="Arial" panose="020B0604020202020204" pitchFamily="34" charset="0"/>
              <a:buChar char="•"/>
            </a:pPr>
            <a:endParaRPr lang="en-US" b="1"/>
          </a:p>
          <a:p>
            <a:pPr marL="171450" indent="-171450">
              <a:buFont typeface="Arial" panose="020B0604020202020204" pitchFamily="34" charset="0"/>
              <a:buChar char="•"/>
            </a:pPr>
            <a:endParaRPr lang="en-US" b="1"/>
          </a:p>
          <a:p>
            <a:r>
              <a:rPr lang="en-US" b="1"/>
              <a:t>What It </a:t>
            </a:r>
            <a:r>
              <a:rPr lang="en-US" b="1" i="1"/>
              <a:t>Isn’t</a:t>
            </a:r>
            <a:endParaRPr lang="en-US" b="1"/>
          </a:p>
          <a:p>
            <a:pPr marL="171450" indent="-171450">
              <a:buFont typeface="Arial" panose="020B0604020202020204" pitchFamily="34" charset="0"/>
              <a:buChar char="•"/>
            </a:pPr>
            <a:r>
              <a:rPr lang="en-US" b="1"/>
              <a:t>Not a specific program, intervention, or product you can purchase</a:t>
            </a:r>
          </a:p>
          <a:p>
            <a:pPr marL="171450" indent="-171450">
              <a:buFont typeface="Arial" panose="020B0604020202020204" pitchFamily="34" charset="0"/>
              <a:buChar char="•"/>
            </a:pPr>
            <a:r>
              <a:rPr lang="en-US" b="1"/>
              <a:t>Not only about phonics—phonics is just one of the 5 Big Ideas</a:t>
            </a:r>
          </a:p>
          <a:p>
            <a:pPr marL="171450" indent="-171450">
              <a:buFont typeface="Arial" panose="020B0604020202020204" pitchFamily="34" charset="0"/>
              <a:buChar char="•"/>
            </a:pPr>
            <a:r>
              <a:rPr lang="en-US" b="1"/>
              <a:t>Not “finished”; like any science, it continues to grow as researchers, educators, and families contribute</a:t>
            </a:r>
          </a:p>
          <a:p>
            <a:endParaRPr lang="en-US"/>
          </a:p>
        </p:txBody>
      </p:sp>
      <p:sp>
        <p:nvSpPr>
          <p:cNvPr id="4" name="Slide Number Placeholder 3"/>
          <p:cNvSpPr>
            <a:spLocks noGrp="1"/>
          </p:cNvSpPr>
          <p:nvPr>
            <p:ph type="sldNum" sz="quarter" idx="5"/>
          </p:nvPr>
        </p:nvSpPr>
        <p:spPr/>
        <p:txBody>
          <a:bodyPr/>
          <a:lstStyle/>
          <a:p>
            <a:fld id="{B1D499D3-6930-49CF-8119-D2C5A3421AFD}" type="slidenum">
              <a:rPr lang="en-US" smtClean="0"/>
              <a:t>9</a:t>
            </a:fld>
            <a:endParaRPr lang="en-US"/>
          </a:p>
        </p:txBody>
      </p:sp>
    </p:spTree>
    <p:extLst>
      <p:ext uri="{BB962C8B-B14F-4D97-AF65-F5344CB8AC3E}">
        <p14:creationId xmlns:p14="http://schemas.microsoft.com/office/powerpoint/2010/main" val="1920151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a:t>Read what is on the slide</a:t>
            </a:r>
          </a:p>
        </p:txBody>
      </p:sp>
      <p:sp>
        <p:nvSpPr>
          <p:cNvPr id="4" name="Slide Number Placeholder 3"/>
          <p:cNvSpPr>
            <a:spLocks noGrp="1"/>
          </p:cNvSpPr>
          <p:nvPr>
            <p:ph type="sldNum" sz="quarter" idx="5"/>
          </p:nvPr>
        </p:nvSpPr>
        <p:spPr/>
        <p:txBody>
          <a:bodyPr/>
          <a:lstStyle/>
          <a:p>
            <a:fld id="{B1D499D3-6930-49CF-8119-D2C5A3421AFD}" type="slidenum">
              <a:rPr lang="en-US" smtClean="0"/>
              <a:t>10</a:t>
            </a:fld>
            <a:endParaRPr lang="en-US"/>
          </a:p>
        </p:txBody>
      </p:sp>
    </p:spTree>
    <p:extLst>
      <p:ext uri="{BB962C8B-B14F-4D97-AF65-F5344CB8AC3E}">
        <p14:creationId xmlns:p14="http://schemas.microsoft.com/office/powerpoint/2010/main" val="8088623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B1017-16DF-4BAE-BEFE-4605230189D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5737DBC-6FEB-4C60-90FA-528EB7CBA1B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9E7B3C-CA8F-4377-A77C-28851D9B3F35}"/>
              </a:ext>
            </a:extLst>
          </p:cNvPr>
          <p:cNvSpPr>
            <a:spLocks noGrp="1"/>
          </p:cNvSpPr>
          <p:nvPr>
            <p:ph type="dt" sz="half" idx="10"/>
          </p:nvPr>
        </p:nvSpPr>
        <p:spPr/>
        <p:txBody>
          <a:bodyPr/>
          <a:lstStyle/>
          <a:p>
            <a:fld id="{C2D046AB-C634-48A2-98DD-64EF73626E9B}" type="datetimeFigureOut">
              <a:rPr lang="en-US" smtClean="0"/>
              <a:t>8/21/2026</a:t>
            </a:fld>
            <a:endParaRPr lang="en-US"/>
          </a:p>
        </p:txBody>
      </p:sp>
      <p:sp>
        <p:nvSpPr>
          <p:cNvPr id="5" name="Footer Placeholder 4">
            <a:extLst>
              <a:ext uri="{FF2B5EF4-FFF2-40B4-BE49-F238E27FC236}">
                <a16:creationId xmlns:a16="http://schemas.microsoft.com/office/drawing/2014/main" id="{164AB446-2651-4146-AE27-C2ABE6056A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6070DC-B7A2-48C3-A867-8523FA9A4DD5}"/>
              </a:ext>
            </a:extLst>
          </p:cNvPr>
          <p:cNvSpPr>
            <a:spLocks noGrp="1"/>
          </p:cNvSpPr>
          <p:nvPr>
            <p:ph type="sldNum" sz="quarter" idx="12"/>
          </p:nvPr>
        </p:nvSpPr>
        <p:spPr/>
        <p:txBody>
          <a:bodyPr/>
          <a:lstStyle/>
          <a:p>
            <a:fld id="{E852B3F3-9213-4DD4-AF1F-8D83EE4FDF2F}" type="slidenum">
              <a:rPr lang="en-US" smtClean="0"/>
              <a:t>‹#›</a:t>
            </a:fld>
            <a:endParaRPr lang="en-US"/>
          </a:p>
        </p:txBody>
      </p:sp>
    </p:spTree>
    <p:extLst>
      <p:ext uri="{BB962C8B-B14F-4D97-AF65-F5344CB8AC3E}">
        <p14:creationId xmlns:p14="http://schemas.microsoft.com/office/powerpoint/2010/main" val="35268989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453A2-4338-4766-ACE2-84F64422469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C303576-A4B3-49AB-9E78-20E13D588724}"/>
              </a:ext>
            </a:extLst>
          </p:cNvPr>
          <p:cNvSpPr>
            <a:spLocks noGrp="1"/>
          </p:cNvSpPr>
          <p:nvPr>
            <p:ph type="dt" sz="half" idx="10"/>
          </p:nvPr>
        </p:nvSpPr>
        <p:spPr/>
        <p:txBody>
          <a:bodyPr/>
          <a:lstStyle/>
          <a:p>
            <a:fld id="{C2D046AB-C634-48A2-98DD-64EF73626E9B}" type="datetimeFigureOut">
              <a:rPr lang="en-US" smtClean="0"/>
              <a:t>8/21/2026</a:t>
            </a:fld>
            <a:endParaRPr lang="en-US"/>
          </a:p>
        </p:txBody>
      </p:sp>
      <p:sp>
        <p:nvSpPr>
          <p:cNvPr id="4" name="Footer Placeholder 3">
            <a:extLst>
              <a:ext uri="{FF2B5EF4-FFF2-40B4-BE49-F238E27FC236}">
                <a16:creationId xmlns:a16="http://schemas.microsoft.com/office/drawing/2014/main" id="{4FFE029F-E32F-49D4-83F8-44FB870FEF4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90CE3CB-5F09-40D7-800B-9EEC86F1CE6B}"/>
              </a:ext>
            </a:extLst>
          </p:cNvPr>
          <p:cNvSpPr>
            <a:spLocks noGrp="1"/>
          </p:cNvSpPr>
          <p:nvPr>
            <p:ph type="sldNum" sz="quarter" idx="12"/>
          </p:nvPr>
        </p:nvSpPr>
        <p:spPr/>
        <p:txBody>
          <a:bodyPr/>
          <a:lstStyle/>
          <a:p>
            <a:fld id="{E852B3F3-9213-4DD4-AF1F-8D83EE4FDF2F}" type="slidenum">
              <a:rPr lang="en-US" smtClean="0"/>
              <a:t>‹#›</a:t>
            </a:fld>
            <a:endParaRPr lang="en-US"/>
          </a:p>
        </p:txBody>
      </p:sp>
    </p:spTree>
    <p:extLst>
      <p:ext uri="{BB962C8B-B14F-4D97-AF65-F5344CB8AC3E}">
        <p14:creationId xmlns:p14="http://schemas.microsoft.com/office/powerpoint/2010/main" val="2699834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148897"/>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984560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768799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148897"/>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200743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5612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1148897"/>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41638357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Slide Layout">
  <p:cSld name="Main Slide Layout">
    <p:spTree>
      <p:nvGrpSpPr>
        <p:cNvPr id="1" name="Shape 15"/>
        <p:cNvGrpSpPr/>
        <p:nvPr/>
      </p:nvGrpSpPr>
      <p:grpSpPr>
        <a:xfrm>
          <a:off x="0" y="0"/>
          <a:ext cx="0" cy="0"/>
          <a:chOff x="0" y="0"/>
          <a:chExt cx="0" cy="0"/>
        </a:xfrm>
      </p:grpSpPr>
      <p:pic>
        <p:nvPicPr>
          <p:cNvPr id="16" name="Google Shape;16;p4" descr="A picture containing drawing&#10;&#10;Description automatically generated"/>
          <p:cNvPicPr preferRelativeResize="0"/>
          <p:nvPr/>
        </p:nvPicPr>
        <p:blipFill rotWithShape="1">
          <a:blip r:embed="rId2" cstate="print">
            <a:alphaModFix/>
            <a:extLst>
              <a:ext uri="{28A0092B-C50C-407E-A947-70E740481C1C}">
                <a14:useLocalDpi xmlns:a14="http://schemas.microsoft.com/office/drawing/2010/main"/>
              </a:ext>
            </a:extLst>
          </a:blip>
          <a:srcRect/>
          <a:stretch/>
        </p:blipFill>
        <p:spPr>
          <a:xfrm>
            <a:off x="475088" y="6332589"/>
            <a:ext cx="500129" cy="363089"/>
          </a:xfrm>
          <a:prstGeom prst="rect">
            <a:avLst/>
          </a:prstGeom>
          <a:noFill/>
          <a:ln>
            <a:noFill/>
          </a:ln>
        </p:spPr>
      </p:pic>
      <p:pic>
        <p:nvPicPr>
          <p:cNvPr id="17" name="Google Shape;17;p4" descr="A picture containing drawing&#10;&#10;Description automatically generated"/>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10979669" y="6268064"/>
            <a:ext cx="737243" cy="469977"/>
          </a:xfrm>
          <a:prstGeom prst="rect">
            <a:avLst/>
          </a:prstGeom>
          <a:noFill/>
          <a:ln>
            <a:noFill/>
          </a:ln>
        </p:spPr>
      </p:pic>
      <p:sp>
        <p:nvSpPr>
          <p:cNvPr id="18" name="Google Shape;18;p4"/>
          <p:cNvSpPr txBox="1">
            <a:spLocks noGrp="1"/>
          </p:cNvSpPr>
          <p:nvPr>
            <p:ph type="sldNum" idx="12"/>
          </p:nvPr>
        </p:nvSpPr>
        <p:spPr>
          <a:xfrm>
            <a:off x="11409045" y="6333134"/>
            <a:ext cx="731736" cy="525094"/>
          </a:xfrm>
          <a:prstGeom prst="rect">
            <a:avLst/>
          </a:prstGeom>
        </p:spPr>
        <p:txBody>
          <a:bodyPr spcFirstLastPara="1" wrap="square" lIns="119225" tIns="119225" rIns="119225" bIns="1192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fld id="{00000000-1234-1234-1234-123412341234}" type="slidenum">
              <a:rPr lang="en-US" smtClean="0"/>
              <a:pPr algn="r"/>
              <a:t>‹#›</a:t>
            </a:fld>
            <a:endParaRPr lang="en-US"/>
          </a:p>
        </p:txBody>
      </p:sp>
    </p:spTree>
    <p:extLst>
      <p:ext uri="{BB962C8B-B14F-4D97-AF65-F5344CB8AC3E}">
        <p14:creationId xmlns:p14="http://schemas.microsoft.com/office/powerpoint/2010/main" val="35017705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1.png"/><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theme" Target="../theme/theme3.xml"/><Relationship Id="rId5" Type="http://schemas.openxmlformats.org/officeDocument/2006/relationships/slideLayout" Target="../slideLayouts/slideLayout8.xml"/><Relationship Id="rId4"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43C4CAF-96BA-43B8-BB95-5FF1F84E00F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47DF83C-9B35-4A19-AC9B-637A6A9944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07F2A1-AD21-484C-85AE-ED488EB75C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D046AB-C634-48A2-98DD-64EF73626E9B}" type="datetimeFigureOut">
              <a:rPr lang="en-US" smtClean="0"/>
              <a:t>8/21/2026</a:t>
            </a:fld>
            <a:endParaRPr lang="en-US"/>
          </a:p>
        </p:txBody>
      </p:sp>
      <p:sp>
        <p:nvSpPr>
          <p:cNvPr id="5" name="Footer Placeholder 4">
            <a:extLst>
              <a:ext uri="{FF2B5EF4-FFF2-40B4-BE49-F238E27FC236}">
                <a16:creationId xmlns:a16="http://schemas.microsoft.com/office/drawing/2014/main" id="{4D026A82-AE01-4397-A374-54F4534ED27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5A6804C-2C95-4FB0-8EF4-F39F548F4A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52B3F3-9213-4DD4-AF1F-8D83EE4FDF2F}" type="slidenum">
              <a:rPr lang="en-US" smtClean="0"/>
              <a:t>‹#›</a:t>
            </a:fld>
            <a:endParaRPr lang="en-US"/>
          </a:p>
        </p:txBody>
      </p:sp>
    </p:spTree>
    <p:extLst>
      <p:ext uri="{BB962C8B-B14F-4D97-AF65-F5344CB8AC3E}">
        <p14:creationId xmlns:p14="http://schemas.microsoft.com/office/powerpoint/2010/main" val="5977275"/>
      </p:ext>
    </p:extLst>
  </p:cSld>
  <p:clrMap bg1="lt1" tx1="dk1" bg2="lt2" tx2="dk2" accent1="accent1" accent2="accent2" accent3="accent3" accent4="accent4" accent5="accent5" accent6="accent6" hlink="hlink" folHlink="folHlink"/>
  <p:sldLayoutIdLst>
    <p:sldLayoutId id="2147483650" r:id="rId1"/>
    <p:sldLayoutId id="2147483654"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F6B6C76-6F80-4F28-A475-7492D5F20C3B}"/>
              </a:ext>
            </a:extLst>
          </p:cNvPr>
          <p:cNvSpPr/>
          <p:nvPr userDrawn="1"/>
        </p:nvSpPr>
        <p:spPr>
          <a:xfrm>
            <a:off x="0" y="6257311"/>
            <a:ext cx="12192000" cy="600689"/>
          </a:xfrm>
          <a:prstGeom prst="rect">
            <a:avLst/>
          </a:prstGeom>
          <a:solidFill>
            <a:schemeClr val="bg1"/>
          </a:solidFill>
          <a:ln w="31750" cap="sq">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16BCC86D-8BD7-4016-8567-E1642E216F5E}"/>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3147" y="6283437"/>
            <a:ext cx="6766560" cy="544703"/>
          </a:xfrm>
          <a:prstGeom prst="rect">
            <a:avLst/>
          </a:prstGeom>
        </p:spPr>
      </p:pic>
      <p:sp>
        <p:nvSpPr>
          <p:cNvPr id="12" name="Rectangle 11">
            <a:extLst>
              <a:ext uri="{FF2B5EF4-FFF2-40B4-BE49-F238E27FC236}">
                <a16:creationId xmlns:a16="http://schemas.microsoft.com/office/drawing/2014/main" id="{3EFF483E-D7DB-4411-AFBA-3E55C6FD10E5}"/>
              </a:ext>
            </a:extLst>
          </p:cNvPr>
          <p:cNvSpPr/>
          <p:nvPr userDrawn="1"/>
        </p:nvSpPr>
        <p:spPr>
          <a:xfrm>
            <a:off x="-1" y="9328"/>
            <a:ext cx="12192000" cy="408683"/>
          </a:xfrm>
          <a:prstGeom prst="rect">
            <a:avLst/>
          </a:prstGeom>
          <a:solidFill>
            <a:schemeClr val="bg1"/>
          </a:solidFill>
          <a:ln w="31750" cap="sq">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19219212"/>
      </p:ext>
    </p:extLst>
  </p:cSld>
  <p:clrMap bg1="dk1" tx1="lt1" bg2="dk2" tx2="lt2" accent1="accent1" accent2="accent2" accent3="accent3" accent4="accent4" accent5="accent5" accent6="accent6" hlink="hlink" folHlink="folHlink"/>
  <p:sldLayoutIdLst>
    <p:sldLayoutId id="214748366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F6B6C76-6F80-4F28-A475-7492D5F20C3B}"/>
              </a:ext>
            </a:extLst>
          </p:cNvPr>
          <p:cNvSpPr/>
          <p:nvPr userDrawn="1"/>
        </p:nvSpPr>
        <p:spPr>
          <a:xfrm>
            <a:off x="0" y="6257311"/>
            <a:ext cx="12192000" cy="600689"/>
          </a:xfrm>
          <a:prstGeom prst="rect">
            <a:avLst/>
          </a:prstGeom>
          <a:solidFill>
            <a:schemeClr val="bg1"/>
          </a:solidFill>
          <a:ln w="31750" cap="sq">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16BCC86D-8BD7-4016-8567-E1642E216F5E}"/>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73147" y="6283437"/>
            <a:ext cx="6766560" cy="544703"/>
          </a:xfrm>
          <a:prstGeom prst="rect">
            <a:avLst/>
          </a:prstGeom>
        </p:spPr>
      </p:pic>
      <p:sp>
        <p:nvSpPr>
          <p:cNvPr id="12" name="Rectangle 11">
            <a:extLst>
              <a:ext uri="{FF2B5EF4-FFF2-40B4-BE49-F238E27FC236}">
                <a16:creationId xmlns:a16="http://schemas.microsoft.com/office/drawing/2014/main" id="{3EFF483E-D7DB-4411-AFBA-3E55C6FD10E5}"/>
              </a:ext>
            </a:extLst>
          </p:cNvPr>
          <p:cNvSpPr/>
          <p:nvPr userDrawn="1"/>
        </p:nvSpPr>
        <p:spPr>
          <a:xfrm>
            <a:off x="-1" y="9328"/>
            <a:ext cx="12192000" cy="408683"/>
          </a:xfrm>
          <a:prstGeom prst="rect">
            <a:avLst/>
          </a:prstGeom>
          <a:solidFill>
            <a:schemeClr val="bg1"/>
          </a:solidFill>
          <a:ln w="31750" cap="sq">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83193820"/>
      </p:ext>
    </p:extLst>
  </p:cSld>
  <p:clrMap bg1="dk1" tx1="lt1" bg2="dk2" tx2="lt2" accent1="accent1" accent2="accent2" accent3="accent3" accent4="accent4" accent5="accent5" accent6="accent6" hlink="hlink" folHlink="folHlink"/>
  <p:sldLayoutIdLst>
    <p:sldLayoutId id="2147483680" r:id="rId1"/>
    <p:sldLayoutId id="2147483681" r:id="rId2"/>
    <p:sldLayoutId id="2147483682" r:id="rId3"/>
    <p:sldLayoutId id="2147483685" r:id="rId4"/>
    <p:sldLayoutId id="2147483688" r:id="rId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improvingliteracy.org/contact" TargetMode="External"/><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hyperlink" Target="mailto:nciliteracy@gmail.com"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2.jpeg"/><Relationship Id="rId7" Type="http://schemas.openxmlformats.org/officeDocument/2006/relationships/diagramColors" Target="../diagrams/colors1.xml"/><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7.svg"/><Relationship Id="rId5" Type="http://schemas.openxmlformats.org/officeDocument/2006/relationships/image" Target="../media/image26.pn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2.png"/><Relationship Id="rId7" Type="http://schemas.openxmlformats.org/officeDocument/2006/relationships/image" Target="../media/image35.jpe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hyperlink" Target="https://www.youtube.com/watch?v=Wd-fP4puheo" TargetMode="External"/><Relationship Id="rId5" Type="http://schemas.openxmlformats.org/officeDocument/2006/relationships/image" Target="../media/image34.sv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34.svg"/><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notesSlide" Target="../notesSlides/notesSlide16.xml"/><Relationship Id="rId7" Type="http://schemas.openxmlformats.org/officeDocument/2006/relationships/image" Target="../media/image37.jpeg"/><Relationship Id="rId2" Type="http://schemas.openxmlformats.org/officeDocument/2006/relationships/slideLayout" Target="../slideLayouts/slideLayout1.xml"/><Relationship Id="rId1" Type="http://schemas.openxmlformats.org/officeDocument/2006/relationships/video" Target="https://www.youtube.com/embed/b-LsZ7TKGgE?feature=oembed" TargetMode="External"/><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34.sv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5.svg"/><Relationship Id="rId3" Type="http://schemas.openxmlformats.org/officeDocument/2006/relationships/image" Target="../media/image32.png"/><Relationship Id="rId7" Type="http://schemas.openxmlformats.org/officeDocument/2006/relationships/image" Target="../media/image39.svg"/><Relationship Id="rId12" Type="http://schemas.openxmlformats.org/officeDocument/2006/relationships/image" Target="../media/image44.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38.png"/><Relationship Id="rId11" Type="http://schemas.openxmlformats.org/officeDocument/2006/relationships/image" Target="../media/image43.svg"/><Relationship Id="rId5" Type="http://schemas.openxmlformats.org/officeDocument/2006/relationships/image" Target="../media/image34.svg"/><Relationship Id="rId10" Type="http://schemas.openxmlformats.org/officeDocument/2006/relationships/image" Target="../media/image42.png"/><Relationship Id="rId4" Type="http://schemas.openxmlformats.org/officeDocument/2006/relationships/image" Target="../media/image33.png"/><Relationship Id="rId9" Type="http://schemas.openxmlformats.org/officeDocument/2006/relationships/image" Target="../media/image41.svg"/></Relationships>
</file>

<file path=ppt/slides/_rels/slide21.xml.rels><?xml version="1.0" encoding="UTF-8" standalone="yes"?>
<Relationships xmlns="http://schemas.openxmlformats.org/package/2006/relationships"><Relationship Id="rId2" Type="http://schemas.microsoft.com/office/2018/10/relationships/comments" Target="../comments/modernComment_1E8_76AE6182.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50.jpeg"/><Relationship Id="rId5" Type="http://schemas.openxmlformats.org/officeDocument/2006/relationships/image" Target="../media/image49.png"/><Relationship Id="rId4" Type="http://schemas.openxmlformats.org/officeDocument/2006/relationships/image" Target="../media/image4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54.png"/><Relationship Id="rId5" Type="http://schemas.openxmlformats.org/officeDocument/2006/relationships/image" Target="../media/image36.png"/><Relationship Id="rId4" Type="http://schemas.openxmlformats.org/officeDocument/2006/relationships/hyperlink" Target="https://www.youtube.com/watch?v=WDNByiAV8tY"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54.png"/><Relationship Id="rId5" Type="http://schemas.openxmlformats.org/officeDocument/2006/relationships/image" Target="../media/image56.jpeg"/><Relationship Id="rId4" Type="http://schemas.openxmlformats.org/officeDocument/2006/relationships/hyperlink" Target="https://www.youtube.com/watch?v=4qR3NcunD8g"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8" Type="http://schemas.openxmlformats.org/officeDocument/2006/relationships/hyperlink" Target="https://improvingliteracy.org/resource/how-families-can-partner-with-schools-on-literacy-development/" TargetMode="Externa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7.xml"/><Relationship Id="rId1" Type="http://schemas.openxmlformats.org/officeDocument/2006/relationships/slideLayout" Target="../slideLayouts/slideLayout5.xml"/><Relationship Id="rId6" Type="http://schemas.openxmlformats.org/officeDocument/2006/relationships/diagramColors" Target="../diagrams/colors2.xml"/><Relationship Id="rId11" Type="http://schemas.openxmlformats.org/officeDocument/2006/relationships/image" Target="../media/image60.png"/><Relationship Id="rId5" Type="http://schemas.openxmlformats.org/officeDocument/2006/relationships/diagramQuickStyle" Target="../diagrams/quickStyle2.xml"/><Relationship Id="rId10" Type="http://schemas.openxmlformats.org/officeDocument/2006/relationships/image" Target="../media/image59.png"/><Relationship Id="rId4" Type="http://schemas.openxmlformats.org/officeDocument/2006/relationships/diagramLayout" Target="../diagrams/layout2.xml"/><Relationship Id="rId9" Type="http://schemas.openxmlformats.org/officeDocument/2006/relationships/image" Target="../media/image58.png"/></Relationships>
</file>

<file path=ppt/slides/_rels/slide34.xml.rels><?xml version="1.0" encoding="UTF-8" standalone="yes"?>
<Relationships xmlns="http://schemas.openxmlformats.org/package/2006/relationships"><Relationship Id="rId3" Type="http://schemas.microsoft.com/office/2018/10/relationships/comments" Target="../comments/modernComment_1CD_30EE300E.xml"/><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61.jpeg"/></Relationships>
</file>

<file path=ppt/slides/_rels/slide3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27.svg"/><Relationship Id="rId5" Type="http://schemas.openxmlformats.org/officeDocument/2006/relationships/image" Target="../media/image26.pn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png"/></Relationships>
</file>

<file path=ppt/slides/_rels/slide3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3.xml"/><Relationship Id="rId1" Type="http://schemas.openxmlformats.org/officeDocument/2006/relationships/tags" Target="../tags/tag3.xml"/><Relationship Id="rId5" Type="http://schemas.openxmlformats.org/officeDocument/2006/relationships/hyperlink" Target="mailto:info@improvingliteracy.org" TargetMode="External"/><Relationship Id="rId4" Type="http://schemas.openxmlformats.org/officeDocument/2006/relationships/hyperlink" Target="https://improvingliteracy.org/contact-us/"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xml"/><Relationship Id="rId1" Type="http://schemas.openxmlformats.org/officeDocument/2006/relationships/tags" Target="../tags/tag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hyperlink" Target="https://www.improvingliteracy.org/resource/learning-to-read-the-simple-view-of-reading" TargetMode="External"/><Relationship Id="rId3" Type="http://schemas.openxmlformats.org/officeDocument/2006/relationships/hyperlink" Target="https://improvingliteracy.org/resource/the-science-of-reading-an-overview/" TargetMode="External"/><Relationship Id="rId7" Type="http://schemas.openxmlformats.org/officeDocument/2006/relationships/image" Target="../media/image12.png"/><Relationship Id="rId12"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11.jpeg"/><Relationship Id="rId11" Type="http://schemas.openxmlformats.org/officeDocument/2006/relationships/image" Target="../media/image15.png"/><Relationship Id="rId5" Type="http://schemas.openxmlformats.org/officeDocument/2006/relationships/image" Target="../media/image10.png"/><Relationship Id="rId15" Type="http://schemas.openxmlformats.org/officeDocument/2006/relationships/image" Target="../media/image18.svg"/><Relationship Id="rId10" Type="http://schemas.openxmlformats.org/officeDocument/2006/relationships/hyperlink" Target="https://improvingliteracy.org/resource/how-families-can-partner-with-schools-on-literacy-development/" TargetMode="External"/><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hyperlink" Target="https://improvingliteracy.org/resource/the-science-of-reading-an-overview/" TargetMode="External"/><Relationship Id="rId7" Type="http://schemas.openxmlformats.org/officeDocument/2006/relationships/image" Target="../media/image18.sv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17.png"/><Relationship Id="rId5" Type="http://schemas.openxmlformats.org/officeDocument/2006/relationships/hyperlink" Target="https://www.improvingliteracy.org/resource/learning-to-read-the-simple-view-of-reading" TargetMode="Externa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9">
          <a:extLst>
            <a:ext uri="{FF2B5EF4-FFF2-40B4-BE49-F238E27FC236}">
              <a16:creationId xmlns:a16="http://schemas.microsoft.com/office/drawing/2014/main" id="{C6A78A55-4167-1702-B809-6A33F89C0684}"/>
            </a:ext>
          </a:extLst>
        </p:cNvPr>
        <p:cNvGrpSpPr/>
        <p:nvPr/>
      </p:nvGrpSpPr>
      <p:grpSpPr>
        <a:xfrm>
          <a:off x="0" y="0"/>
          <a:ext cx="0" cy="0"/>
          <a:chOff x="0" y="0"/>
          <a:chExt cx="0" cy="0"/>
        </a:xfrm>
      </p:grpSpPr>
      <p:sp>
        <p:nvSpPr>
          <p:cNvPr id="200" name="Google Shape;200;p55">
            <a:extLst>
              <a:ext uri="{FF2B5EF4-FFF2-40B4-BE49-F238E27FC236}">
                <a16:creationId xmlns:a16="http://schemas.microsoft.com/office/drawing/2014/main" id="{E896793A-6143-CC69-9095-EF19B1469BEC}"/>
              </a:ext>
            </a:extLst>
          </p:cNvPr>
          <p:cNvSpPr txBox="1">
            <a:spLocks noGrp="1"/>
          </p:cNvSpPr>
          <p:nvPr>
            <p:ph type="ctrTitle"/>
          </p:nvPr>
        </p:nvSpPr>
        <p:spPr>
          <a:xfrm>
            <a:off x="391950" y="418882"/>
            <a:ext cx="11408100" cy="1769682"/>
          </a:xfrm>
          <a:prstGeom prst="rect">
            <a:avLst/>
          </a:prstGeom>
          <a:noFill/>
          <a:ln>
            <a:noFill/>
          </a:ln>
        </p:spPr>
        <p:txBody>
          <a:bodyPr spcFirstLastPara="1" wrap="square" lIns="91425" tIns="45700" rIns="91425" bIns="45700" anchor="b" anchorCtr="0">
            <a:noAutofit/>
          </a:bodyPr>
          <a:lstStyle/>
          <a:p>
            <a:pPr>
              <a:spcBef>
                <a:spcPts val="0"/>
              </a:spcBef>
            </a:pPr>
            <a:r>
              <a:rPr lang="en-US" sz="4800" b="1"/>
              <a:t>Supporting Your Child’s Literacy Development</a:t>
            </a:r>
            <a:br>
              <a:rPr lang="en-US" sz="4800" b="1"/>
            </a:br>
            <a:r>
              <a:rPr lang="en-US" sz="4800" b="1"/>
              <a:t>Adolescent</a:t>
            </a:r>
            <a:endParaRPr lang="en-US" b="1">
              <a:ea typeface="Calibri Light"/>
              <a:cs typeface="Calibri Light"/>
            </a:endParaRPr>
          </a:p>
        </p:txBody>
      </p:sp>
      <p:sp>
        <p:nvSpPr>
          <p:cNvPr id="4" name="Google Shape;201;p55">
            <a:extLst>
              <a:ext uri="{FF2B5EF4-FFF2-40B4-BE49-F238E27FC236}">
                <a16:creationId xmlns:a16="http://schemas.microsoft.com/office/drawing/2014/main" id="{74EAA9BD-CBAB-F057-48C3-806D033D5D48}"/>
              </a:ext>
            </a:extLst>
          </p:cNvPr>
          <p:cNvSpPr txBox="1">
            <a:spLocks noGrp="1"/>
          </p:cNvSpPr>
          <p:nvPr>
            <p:ph type="subTitle" idx="1"/>
          </p:nvPr>
        </p:nvSpPr>
        <p:spPr>
          <a:xfrm>
            <a:off x="0" y="2439395"/>
            <a:ext cx="12192000" cy="33903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400"/>
              <a:buNone/>
            </a:pPr>
            <a:r>
              <a:rPr lang="en-US" sz="3200">
                <a:highlight>
                  <a:srgbClr val="FFFF00"/>
                </a:highlight>
              </a:rPr>
              <a:t>[insert - Presenter Name]</a:t>
            </a:r>
          </a:p>
          <a:p>
            <a:pPr marL="0" lvl="0" indent="0" algn="ctr" rtl="0">
              <a:lnSpc>
                <a:spcPct val="90000"/>
              </a:lnSpc>
              <a:spcBef>
                <a:spcPts val="0"/>
              </a:spcBef>
              <a:spcAft>
                <a:spcPts val="0"/>
              </a:spcAft>
              <a:buClr>
                <a:schemeClr val="lt1"/>
              </a:buClr>
              <a:buSzPts val="2400"/>
              <a:buNone/>
            </a:pPr>
            <a:r>
              <a:rPr lang="en-US" sz="3200">
                <a:highlight>
                  <a:srgbClr val="FFFF00"/>
                </a:highlight>
              </a:rPr>
              <a:t>[insert - Presenter Title]</a:t>
            </a:r>
          </a:p>
          <a:p>
            <a:pPr marL="0" lvl="0" indent="0" algn="ctr" rtl="0">
              <a:lnSpc>
                <a:spcPct val="90000"/>
              </a:lnSpc>
              <a:spcBef>
                <a:spcPts val="0"/>
              </a:spcBef>
              <a:spcAft>
                <a:spcPts val="0"/>
              </a:spcAft>
              <a:buClr>
                <a:schemeClr val="lt1"/>
              </a:buClr>
              <a:buSzPts val="2400"/>
              <a:buNone/>
            </a:pPr>
            <a:r>
              <a:rPr lang="en-US" sz="3200"/>
              <a:t> </a:t>
            </a:r>
          </a:p>
          <a:p>
            <a:pPr marL="0" lvl="0" indent="0" algn="ctr" rtl="0">
              <a:lnSpc>
                <a:spcPct val="90000"/>
              </a:lnSpc>
              <a:spcBef>
                <a:spcPts val="0"/>
              </a:spcBef>
              <a:spcAft>
                <a:spcPts val="0"/>
              </a:spcAft>
              <a:buClr>
                <a:schemeClr val="lt1"/>
              </a:buClr>
              <a:buSzPts val="2400"/>
              <a:buNone/>
            </a:pPr>
            <a:endParaRPr lang="en-US" sz="3200"/>
          </a:p>
          <a:p>
            <a:pPr>
              <a:spcBef>
                <a:spcPts val="0"/>
              </a:spcBef>
              <a:buClr>
                <a:schemeClr val="lt1"/>
              </a:buClr>
              <a:buSzPts val="2400"/>
            </a:pPr>
            <a:r>
              <a:rPr lang="en-US"/>
              <a:t>If you have questions after the presentation, please contact: </a:t>
            </a:r>
            <a:r>
              <a:rPr lang="en-US">
                <a:highlight>
                  <a:srgbClr val="FFFF00"/>
                </a:highlight>
              </a:rPr>
              <a:t>[insert contact name and email]  </a:t>
            </a:r>
          </a:p>
          <a:p>
            <a:pPr>
              <a:spcBef>
                <a:spcPts val="0"/>
              </a:spcBef>
              <a:buClr>
                <a:schemeClr val="lt1"/>
              </a:buClr>
              <a:buSzPts val="2400"/>
            </a:pPr>
            <a:endParaRPr lang="en-US"/>
          </a:p>
          <a:p>
            <a:pPr marL="0" lvl="0" indent="0" algn="ctr" rtl="0">
              <a:lnSpc>
                <a:spcPct val="90000"/>
              </a:lnSpc>
              <a:spcBef>
                <a:spcPts val="0"/>
              </a:spcBef>
              <a:spcAft>
                <a:spcPts val="0"/>
              </a:spcAft>
              <a:buClr>
                <a:schemeClr val="lt1"/>
              </a:buClr>
              <a:buSzPts val="2400"/>
              <a:buNone/>
            </a:pPr>
            <a:r>
              <a:rPr lang="en-US"/>
              <a:t>or</a:t>
            </a:r>
            <a:endParaRPr/>
          </a:p>
          <a:p>
            <a:pPr marL="0" lvl="0" indent="0" algn="ctr" rtl="0">
              <a:lnSpc>
                <a:spcPct val="90000"/>
              </a:lnSpc>
              <a:spcBef>
                <a:spcPts val="0"/>
              </a:spcBef>
              <a:spcAft>
                <a:spcPts val="0"/>
              </a:spcAft>
              <a:buClr>
                <a:schemeClr val="lt1"/>
              </a:buClr>
              <a:buSzPts val="2400"/>
              <a:buNone/>
            </a:pPr>
            <a:r>
              <a:rPr lang="en-US" u="sng">
                <a:solidFill>
                  <a:schemeClr val="hlink"/>
                </a:solidFill>
                <a:hlinkClick r:id="rId3"/>
              </a:rPr>
              <a:t>Contact | National Center on Improving Literacy</a:t>
            </a:r>
            <a:r>
              <a:rPr lang="en-US" u="sng">
                <a:solidFill>
                  <a:schemeClr val="hlink"/>
                </a:solidFill>
              </a:rPr>
              <a:t> at </a:t>
            </a:r>
            <a:r>
              <a:rPr lang="en-US" u="sng">
                <a:solidFill>
                  <a:schemeClr val="hlink"/>
                </a:solidFill>
                <a:hlinkClick r:id="rId4"/>
              </a:rPr>
              <a:t>nciliteracy@gmail.com</a:t>
            </a:r>
            <a:r>
              <a:rPr lang="en-US"/>
              <a:t> </a:t>
            </a:r>
            <a:endParaRPr/>
          </a:p>
        </p:txBody>
      </p:sp>
    </p:spTree>
    <p:extLst>
      <p:ext uri="{BB962C8B-B14F-4D97-AF65-F5344CB8AC3E}">
        <p14:creationId xmlns:p14="http://schemas.microsoft.com/office/powerpoint/2010/main" val="3786868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98C0F-29A0-CEA1-7512-69B8B1C4598C}"/>
              </a:ext>
            </a:extLst>
          </p:cNvPr>
          <p:cNvSpPr>
            <a:spLocks noGrp="1"/>
          </p:cNvSpPr>
          <p:nvPr>
            <p:ph type="title"/>
          </p:nvPr>
        </p:nvSpPr>
        <p:spPr>
          <a:xfrm>
            <a:off x="0" y="569627"/>
            <a:ext cx="12191999" cy="764498"/>
          </a:xfrm>
        </p:spPr>
        <p:txBody>
          <a:bodyPr/>
          <a:lstStyle/>
          <a:p>
            <a:pPr algn="ctr"/>
            <a:r>
              <a:rPr lang="en-US" b="1"/>
              <a:t>Learning to Read: The Simple View of Reading</a:t>
            </a:r>
          </a:p>
        </p:txBody>
      </p:sp>
      <p:pic>
        <p:nvPicPr>
          <p:cNvPr id="3" name="Picture 2" descr="The image illustrates the concept of the Simple View of Reading, emphasizing its dual components: accurate, fluent word recognition and language comprehension.&#10;&#10;">
            <a:extLst>
              <a:ext uri="{FF2B5EF4-FFF2-40B4-BE49-F238E27FC236}">
                <a16:creationId xmlns:a16="http://schemas.microsoft.com/office/drawing/2014/main" id="{3B3345D2-38D4-C632-6532-E885EA2A81AA}"/>
              </a:ext>
            </a:extLst>
          </p:cNvPr>
          <p:cNvPicPr>
            <a:picLocks noChangeAspect="1"/>
          </p:cNvPicPr>
          <p:nvPr/>
        </p:nvPicPr>
        <p:blipFill>
          <a:blip r:embed="rId3"/>
          <a:stretch>
            <a:fillRect/>
          </a:stretch>
        </p:blipFill>
        <p:spPr>
          <a:xfrm>
            <a:off x="864432" y="1537658"/>
            <a:ext cx="10299492" cy="2217885"/>
          </a:xfrm>
          <a:prstGeom prst="rect">
            <a:avLst/>
          </a:prstGeom>
        </p:spPr>
      </p:pic>
      <p:sp>
        <p:nvSpPr>
          <p:cNvPr id="7" name="Rectangle 6">
            <a:extLst>
              <a:ext uri="{FF2B5EF4-FFF2-40B4-BE49-F238E27FC236}">
                <a16:creationId xmlns:a16="http://schemas.microsoft.com/office/drawing/2014/main" id="{1F5291BF-F46D-77B1-89F9-542F8AB713E3}"/>
              </a:ext>
            </a:extLst>
          </p:cNvPr>
          <p:cNvSpPr/>
          <p:nvPr/>
        </p:nvSpPr>
        <p:spPr>
          <a:xfrm>
            <a:off x="234846" y="4141140"/>
            <a:ext cx="2996131" cy="1735003"/>
          </a:xfrm>
          <a:prstGeom prst="rect">
            <a:avLst/>
          </a:prstGeom>
          <a:solidFill>
            <a:schemeClr val="bg1">
              <a:lumMod val="20000"/>
              <a:lumOff val="8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3200" b="1">
                <a:solidFill>
                  <a:sysClr val="windowText" lastClr="000000"/>
                </a:solidFill>
              </a:rPr>
              <a:t>Word Recognition</a:t>
            </a:r>
          </a:p>
        </p:txBody>
      </p:sp>
      <p:sp>
        <p:nvSpPr>
          <p:cNvPr id="10" name="Multiply 12" descr="Multiplication sign">
            <a:extLst>
              <a:ext uri="{FF2B5EF4-FFF2-40B4-BE49-F238E27FC236}">
                <a16:creationId xmlns:a16="http://schemas.microsoft.com/office/drawing/2014/main" id="{E99392BD-FF9E-A84B-A84F-C3D64C372424}"/>
              </a:ext>
            </a:extLst>
          </p:cNvPr>
          <p:cNvSpPr/>
          <p:nvPr/>
        </p:nvSpPr>
        <p:spPr>
          <a:xfrm>
            <a:off x="3420955" y="4199246"/>
            <a:ext cx="1048562" cy="1515883"/>
          </a:xfrm>
          <a:prstGeom prst="mathMultiply">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BE093F7-8178-285F-4E2B-1D85CD83BAAF}"/>
              </a:ext>
            </a:extLst>
          </p:cNvPr>
          <p:cNvSpPr/>
          <p:nvPr/>
        </p:nvSpPr>
        <p:spPr>
          <a:xfrm>
            <a:off x="4686360" y="4092746"/>
            <a:ext cx="2996131" cy="1731945"/>
          </a:xfrm>
          <a:prstGeom prst="rect">
            <a:avLst/>
          </a:prstGeom>
          <a:solidFill>
            <a:schemeClr val="accent6">
              <a:lumMod val="20000"/>
              <a:lumOff val="8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3200" b="1"/>
              <a:t>Language</a:t>
            </a:r>
          </a:p>
          <a:p>
            <a:pPr algn="ctr"/>
            <a:r>
              <a:rPr lang="en-US" sz="3200" b="1"/>
              <a:t>Comprehension</a:t>
            </a:r>
          </a:p>
        </p:txBody>
      </p:sp>
      <p:sp>
        <p:nvSpPr>
          <p:cNvPr id="9" name="Equal 11" descr="Equal sign">
            <a:extLst>
              <a:ext uri="{FF2B5EF4-FFF2-40B4-BE49-F238E27FC236}">
                <a16:creationId xmlns:a16="http://schemas.microsoft.com/office/drawing/2014/main" id="{E6B1B892-BC16-31D5-8C27-59BE7B530399}"/>
              </a:ext>
            </a:extLst>
          </p:cNvPr>
          <p:cNvSpPr/>
          <p:nvPr/>
        </p:nvSpPr>
        <p:spPr>
          <a:xfrm>
            <a:off x="7777480" y="4391535"/>
            <a:ext cx="824925" cy="1131307"/>
          </a:xfrm>
          <a:prstGeom prst="mathEqual">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ysClr val="windowText" lastClr="000000"/>
              </a:solidFill>
            </a:endParaRPr>
          </a:p>
        </p:txBody>
      </p:sp>
      <p:sp>
        <p:nvSpPr>
          <p:cNvPr id="11" name="Rectangle 10">
            <a:extLst>
              <a:ext uri="{FF2B5EF4-FFF2-40B4-BE49-F238E27FC236}">
                <a16:creationId xmlns:a16="http://schemas.microsoft.com/office/drawing/2014/main" id="{E5B0C923-264F-8921-B047-6731050C4E60}"/>
              </a:ext>
            </a:extLst>
          </p:cNvPr>
          <p:cNvSpPr/>
          <p:nvPr/>
        </p:nvSpPr>
        <p:spPr>
          <a:xfrm>
            <a:off x="8792383" y="4089688"/>
            <a:ext cx="3289689" cy="1735003"/>
          </a:xfrm>
          <a:prstGeom prst="rect">
            <a:avLst/>
          </a:prstGeom>
          <a:solidFill>
            <a:srgbClr val="FBE3BF"/>
          </a:solidFill>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3600" b="1"/>
              <a:t>Reading</a:t>
            </a:r>
          </a:p>
          <a:p>
            <a:pPr algn="ctr"/>
            <a:r>
              <a:rPr lang="en-US" sz="3600" b="1"/>
              <a:t>Comprehension</a:t>
            </a:r>
          </a:p>
        </p:txBody>
      </p:sp>
    </p:spTree>
    <p:extLst>
      <p:ext uri="{BB962C8B-B14F-4D97-AF65-F5344CB8AC3E}">
        <p14:creationId xmlns:p14="http://schemas.microsoft.com/office/powerpoint/2010/main" val="10111625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CCF88A34-A467-90EB-8AB2-5A6FC83597C4}"/>
              </a:ext>
            </a:extLst>
          </p:cNvPr>
          <p:cNvSpPr txBox="1">
            <a:spLocks/>
          </p:cNvSpPr>
          <p:nvPr/>
        </p:nvSpPr>
        <p:spPr>
          <a:xfrm>
            <a:off x="252010" y="465281"/>
            <a:ext cx="6098915" cy="4896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t>Reading involves two critical skills: </a:t>
            </a:r>
          </a:p>
        </p:txBody>
      </p:sp>
      <p:pic>
        <p:nvPicPr>
          <p:cNvPr id="1026" name="Picture 2" descr="An image of Scarborough's Reading Rope.">
            <a:extLst>
              <a:ext uri="{FF2B5EF4-FFF2-40B4-BE49-F238E27FC236}">
                <a16:creationId xmlns:a16="http://schemas.microsoft.com/office/drawing/2014/main" id="{19CFD2AA-964B-6D0E-93F2-F78539AB4BE3}"/>
              </a:ext>
            </a:extLst>
          </p:cNvPr>
          <p:cNvPicPr>
            <a:picLocks noGrp="1" noChangeAspect="1" noChangeArrowheads="1"/>
          </p:cNvPicPr>
          <p:nvPr>
            <p:ph idx="1"/>
          </p:nvPr>
        </p:nvPicPr>
        <p:blipFill>
          <a:blip r:embed="rId3" cstate="email">
            <a:extLst>
              <a:ext uri="{28A0092B-C50C-407E-A947-70E740481C1C}">
                <a14:useLocalDpi xmlns:a14="http://schemas.microsoft.com/office/drawing/2010/main"/>
              </a:ext>
            </a:extLst>
          </a:blip>
          <a:srcRect/>
          <a:stretch>
            <a:fillRect/>
          </a:stretch>
        </p:blipFill>
        <p:spPr bwMode="auto">
          <a:xfrm>
            <a:off x="6171900" y="934648"/>
            <a:ext cx="6020100" cy="475188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C13CEB4-1644-0C10-A027-4B82EBA9D070}"/>
              </a:ext>
            </a:extLst>
          </p:cNvPr>
          <p:cNvSpPr txBox="1"/>
          <p:nvPr/>
        </p:nvSpPr>
        <p:spPr>
          <a:xfrm>
            <a:off x="6421687" y="5591287"/>
            <a:ext cx="5771107" cy="677108"/>
          </a:xfrm>
          <a:prstGeom prst="rect">
            <a:avLst/>
          </a:prstGeom>
          <a:solidFill>
            <a:schemeClr val="tx2"/>
          </a:solidFill>
        </p:spPr>
        <p:txBody>
          <a:bodyPr wrap="square" lIns="91440" tIns="45720" rIns="91440" bIns="45720" anchor="t">
            <a:spAutoFit/>
          </a:bodyPr>
          <a:lstStyle/>
          <a:p>
            <a:r>
              <a:rPr lang="en-US" sz="950" b="0" i="0">
                <a:solidFill>
                  <a:srgbClr val="000000"/>
                </a:solidFill>
                <a:effectLst/>
                <a:latin typeface="Roboto"/>
                <a:ea typeface="Roboto"/>
                <a:cs typeface="Roboto"/>
              </a:rPr>
              <a:t>Image Credit: The image, courtesy of the author, originally appeared in the following publication: Scarborough, H. S. (2001). Connecting early language and literacy to later reading (dis)abilities: Evidence, theory, and practice. In S. Neuman &amp; D. Dickinson (Eds.), Handbook for research in early literacy (pp. 97–110). New York, NY: Guilford Press.</a:t>
            </a:r>
            <a:endParaRPr lang="en-US" sz="950">
              <a:latin typeface="Roboto"/>
              <a:ea typeface="Roboto"/>
              <a:cs typeface="Roboto"/>
            </a:endParaRPr>
          </a:p>
        </p:txBody>
      </p:sp>
      <p:graphicFrame>
        <p:nvGraphicFramePr>
          <p:cNvPr id="7" name="Diagram 6" descr="Arrows explaining what Language Comprehension and Word Recognition are ">
            <a:extLst>
              <a:ext uri="{FF2B5EF4-FFF2-40B4-BE49-F238E27FC236}">
                <a16:creationId xmlns:a16="http://schemas.microsoft.com/office/drawing/2014/main" id="{55FABACB-147C-9196-C8FA-CB74E5870E03}"/>
              </a:ext>
            </a:extLst>
          </p:cNvPr>
          <p:cNvGraphicFramePr/>
          <p:nvPr>
            <p:extLst>
              <p:ext uri="{D42A27DB-BD31-4B8C-83A1-F6EECF244321}">
                <p14:modId xmlns:p14="http://schemas.microsoft.com/office/powerpoint/2010/main" val="3698941811"/>
              </p:ext>
            </p:extLst>
          </p:nvPr>
        </p:nvGraphicFramePr>
        <p:xfrm>
          <a:off x="8731" y="934648"/>
          <a:ext cx="6342194" cy="547831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551427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8C27F6F7-5419-868B-A9D8-216F8B94736D}"/>
              </a:ext>
            </a:extLst>
          </p:cNvPr>
          <p:cNvSpPr>
            <a:spLocks noGrp="1"/>
          </p:cNvSpPr>
          <p:nvPr>
            <p:ph type="title"/>
          </p:nvPr>
        </p:nvSpPr>
        <p:spPr>
          <a:xfrm>
            <a:off x="179882" y="1211665"/>
            <a:ext cx="3612630" cy="2548327"/>
          </a:xfrm>
        </p:spPr>
        <p:txBody>
          <a:bodyPr/>
          <a:lstStyle/>
          <a:p>
            <a:pPr algn="ctr"/>
            <a:r>
              <a:rPr lang="en-US" b="1"/>
              <a:t>What do these skills look like in the classroom?</a:t>
            </a:r>
          </a:p>
        </p:txBody>
      </p:sp>
      <p:grpSp>
        <p:nvGrpSpPr>
          <p:cNvPr id="5" name="Group 4" descr="Accuracy &amp; Fluency and the meaning of it ">
            <a:extLst>
              <a:ext uri="{FF2B5EF4-FFF2-40B4-BE49-F238E27FC236}">
                <a16:creationId xmlns:a16="http://schemas.microsoft.com/office/drawing/2014/main" id="{DC1B5F0C-5BB2-88BB-2C0E-0A8AD0FC2C2A}"/>
              </a:ext>
            </a:extLst>
          </p:cNvPr>
          <p:cNvGrpSpPr/>
          <p:nvPr/>
        </p:nvGrpSpPr>
        <p:grpSpPr>
          <a:xfrm>
            <a:off x="4757057" y="385561"/>
            <a:ext cx="6840333" cy="5928153"/>
            <a:chOff x="4757057" y="385561"/>
            <a:chExt cx="6840333" cy="5928153"/>
          </a:xfrm>
        </p:grpSpPr>
        <p:pic>
          <p:nvPicPr>
            <p:cNvPr id="2" name="Picture 1" descr="The image illustrates the difference between the ability to recognize individual sounds (accuracy) and the ability to comprehend and construct meaningful sentences (fluency).&#10;&#10;AI-generated content may be incorrect.">
              <a:extLst>
                <a:ext uri="{FF2B5EF4-FFF2-40B4-BE49-F238E27FC236}">
                  <a16:creationId xmlns:a16="http://schemas.microsoft.com/office/drawing/2014/main" id="{99024DCA-3F0F-18F1-48E7-FBB33A0B9B03}"/>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4757057" y="385561"/>
              <a:ext cx="6840333" cy="5928153"/>
            </a:xfrm>
            <a:prstGeom prst="rect">
              <a:avLst/>
            </a:prstGeom>
          </p:spPr>
        </p:pic>
        <p:sp>
          <p:nvSpPr>
            <p:cNvPr id="3" name="TextBox 2">
              <a:extLst>
                <a:ext uri="{FF2B5EF4-FFF2-40B4-BE49-F238E27FC236}">
                  <a16:creationId xmlns:a16="http://schemas.microsoft.com/office/drawing/2014/main" id="{9EDC181B-C24E-57F7-AC75-1EE778D87CF7}"/>
                </a:ext>
              </a:extLst>
            </p:cNvPr>
            <p:cNvSpPr txBox="1"/>
            <p:nvPr/>
          </p:nvSpPr>
          <p:spPr>
            <a:xfrm rot="16200000">
              <a:off x="3166584" y="2712025"/>
              <a:ext cx="3642611" cy="461665"/>
            </a:xfrm>
            <a:prstGeom prst="rect">
              <a:avLst/>
            </a:prstGeom>
            <a:noFill/>
          </p:spPr>
          <p:txBody>
            <a:bodyPr wrap="square" rtlCol="0">
              <a:spAutoFit/>
            </a:bodyPr>
            <a:lstStyle/>
            <a:p>
              <a:r>
                <a:rPr lang="en-US" sz="2400" b="1"/>
                <a:t>Word Recognition Skills</a:t>
              </a:r>
            </a:p>
          </p:txBody>
        </p:sp>
        <p:sp>
          <p:nvSpPr>
            <p:cNvPr id="4" name="TextBox 3">
              <a:extLst>
                <a:ext uri="{FF2B5EF4-FFF2-40B4-BE49-F238E27FC236}">
                  <a16:creationId xmlns:a16="http://schemas.microsoft.com/office/drawing/2014/main" id="{EE577A5B-5650-23A6-FA66-A7B431C2CDC7}"/>
                </a:ext>
              </a:extLst>
            </p:cNvPr>
            <p:cNvSpPr txBox="1"/>
            <p:nvPr/>
          </p:nvSpPr>
          <p:spPr>
            <a:xfrm rot="5400000">
              <a:off x="9228586" y="3118804"/>
              <a:ext cx="4275943" cy="461665"/>
            </a:xfrm>
            <a:prstGeom prst="rect">
              <a:avLst/>
            </a:prstGeom>
            <a:noFill/>
          </p:spPr>
          <p:txBody>
            <a:bodyPr wrap="square">
              <a:spAutoFit/>
            </a:bodyPr>
            <a:lstStyle/>
            <a:p>
              <a:r>
                <a:rPr lang="en-US" sz="2400" b="1"/>
                <a:t>Language Comprehension Skills</a:t>
              </a:r>
            </a:p>
          </p:txBody>
        </p:sp>
      </p:grpSp>
    </p:spTree>
    <p:extLst>
      <p:ext uri="{BB962C8B-B14F-4D97-AF65-F5344CB8AC3E}">
        <p14:creationId xmlns:p14="http://schemas.microsoft.com/office/powerpoint/2010/main" val="3314805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a:extLst>
            <a:ext uri="{FF2B5EF4-FFF2-40B4-BE49-F238E27FC236}">
              <a16:creationId xmlns:a16="http://schemas.microsoft.com/office/drawing/2014/main" id="{25166A83-FEF8-2B14-A97A-5BDA06BCDCC1}"/>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B0D5E991-A619-4096-8AAA-B03D43F001CA}"/>
              </a:ext>
            </a:extLst>
          </p:cNvPr>
          <p:cNvSpPr>
            <a:spLocks noGrp="1"/>
          </p:cNvSpPr>
          <p:nvPr>
            <p:ph type="title"/>
          </p:nvPr>
        </p:nvSpPr>
        <p:spPr>
          <a:xfrm>
            <a:off x="0" y="401"/>
            <a:ext cx="12192000" cy="691979"/>
          </a:xfrm>
          <a:solidFill>
            <a:schemeClr val="bg1">
              <a:lumMod val="75000"/>
            </a:schemeClr>
          </a:solidFill>
        </p:spPr>
        <p:txBody>
          <a:bodyPr lIns="91440" tIns="45720" rIns="91440" bIns="45720" anchor="t">
            <a:normAutofit fontScale="90000"/>
          </a:bodyPr>
          <a:lstStyle/>
          <a:p>
            <a:pPr marL="0" indent="0" algn="ctr">
              <a:lnSpc>
                <a:spcPct val="115000"/>
              </a:lnSpc>
              <a:spcBef>
                <a:spcPts val="0"/>
              </a:spcBef>
              <a:spcAft>
                <a:spcPts val="1000"/>
              </a:spcAft>
              <a:buNone/>
            </a:pPr>
            <a:r>
              <a:rPr lang="en-US" sz="3200" b="1">
                <a:solidFill>
                  <a:srgbClr val="002060"/>
                </a:solidFill>
                <a:latin typeface="Calibri"/>
                <a:ea typeface="Calibri"/>
                <a:cs typeface="Times New Roman"/>
              </a:rPr>
              <a:t>Four Key Ways to Support Your Child’s Literacy Development</a:t>
            </a:r>
            <a:br>
              <a:rPr lang="en-US" b="1"/>
            </a:br>
            <a:endParaRPr lang="en-US"/>
          </a:p>
        </p:txBody>
      </p:sp>
      <p:sp>
        <p:nvSpPr>
          <p:cNvPr id="3" name="Content Placeholder 2">
            <a:extLst>
              <a:ext uri="{FF2B5EF4-FFF2-40B4-BE49-F238E27FC236}">
                <a16:creationId xmlns:a16="http://schemas.microsoft.com/office/drawing/2014/main" id="{2AF27FA1-75F6-A65E-054B-E13B106A6CA7}"/>
              </a:ext>
            </a:extLst>
          </p:cNvPr>
          <p:cNvSpPr>
            <a:spLocks noGrp="1"/>
          </p:cNvSpPr>
          <p:nvPr>
            <p:ph idx="1"/>
          </p:nvPr>
        </p:nvSpPr>
        <p:spPr>
          <a:xfrm>
            <a:off x="1062681" y="1129764"/>
            <a:ext cx="3101546" cy="4813837"/>
          </a:xfrm>
        </p:spPr>
        <p:txBody>
          <a:bodyPr vert="horz" lIns="91440" tIns="45720" rIns="91440" bIns="45720" rtlCol="0" anchor="t">
            <a:normAutofit/>
          </a:bodyPr>
          <a:lstStyle/>
          <a:p>
            <a:pPr marL="0" indent="0">
              <a:buNone/>
            </a:pPr>
            <a:r>
              <a:rPr lang="en-US" sz="3800" b="1">
                <a:solidFill>
                  <a:srgbClr val="002060"/>
                </a:solidFill>
              </a:rPr>
              <a:t>Listen: </a:t>
            </a:r>
          </a:p>
          <a:p>
            <a:pPr marL="0" indent="0">
              <a:buNone/>
            </a:pPr>
            <a:r>
              <a:rPr lang="en-US">
                <a:solidFill>
                  <a:schemeClr val="bg1">
                    <a:lumMod val="50000"/>
                  </a:schemeClr>
                </a:solidFill>
              </a:rPr>
              <a:t>	</a:t>
            </a:r>
            <a:r>
              <a:rPr lang="en-US" sz="3800" b="1">
                <a:solidFill>
                  <a:schemeClr val="bg1">
                    <a:lumMod val="50000"/>
                  </a:schemeClr>
                </a:solidFill>
              </a:rPr>
              <a:t>		   </a:t>
            </a:r>
            <a:endParaRPr lang="en-US" sz="3800" b="1">
              <a:solidFill>
                <a:schemeClr val="bg1">
                  <a:lumMod val="50000"/>
                </a:schemeClr>
              </a:solidFill>
              <a:ea typeface="Calibri"/>
              <a:cs typeface="Calibri"/>
            </a:endParaRPr>
          </a:p>
          <a:p>
            <a:pPr marL="0" indent="0">
              <a:buNone/>
            </a:pPr>
            <a:r>
              <a:rPr lang="en-US" sz="3800" b="1">
                <a:solidFill>
                  <a:srgbClr val="002060"/>
                </a:solidFill>
              </a:rPr>
              <a:t>Look:</a:t>
            </a:r>
            <a:endParaRPr lang="en-US">
              <a:solidFill>
                <a:srgbClr val="002060"/>
              </a:solidFill>
            </a:endParaRPr>
          </a:p>
          <a:p>
            <a:pPr marL="0" indent="0">
              <a:buNone/>
            </a:pPr>
            <a:r>
              <a:rPr lang="en-US">
                <a:solidFill>
                  <a:schemeClr val="bg1">
                    <a:lumMod val="50000"/>
                  </a:schemeClr>
                </a:solidFill>
              </a:rPr>
              <a:t>               </a:t>
            </a:r>
            <a:endParaRPr lang="en-US" sz="3800" b="1">
              <a:solidFill>
                <a:schemeClr val="bg1">
                  <a:lumMod val="50000"/>
                </a:schemeClr>
              </a:solidFill>
              <a:ea typeface="Calibri" panose="020F0502020204030204"/>
              <a:cs typeface="Calibri" panose="020F0502020204030204"/>
            </a:endParaRPr>
          </a:p>
          <a:p>
            <a:pPr marL="0" indent="0">
              <a:buNone/>
            </a:pPr>
            <a:r>
              <a:rPr lang="en-US" sz="3800" b="1">
                <a:solidFill>
                  <a:srgbClr val="002060"/>
                </a:solidFill>
              </a:rPr>
              <a:t>Help:</a:t>
            </a:r>
            <a:endParaRPr lang="en-US" sz="3800" b="1">
              <a:solidFill>
                <a:srgbClr val="002060"/>
              </a:solidFill>
              <a:ea typeface="Calibri"/>
              <a:cs typeface="Calibri"/>
            </a:endParaRPr>
          </a:p>
          <a:p>
            <a:pPr marL="0" indent="0">
              <a:buNone/>
            </a:pPr>
            <a:endParaRPr lang="en-US" sz="3800" b="1">
              <a:solidFill>
                <a:srgbClr val="002060"/>
              </a:solidFill>
              <a:ea typeface="Calibri"/>
              <a:cs typeface="Calibri"/>
            </a:endParaRPr>
          </a:p>
          <a:p>
            <a:pPr marL="0" indent="0">
              <a:buNone/>
            </a:pPr>
            <a:r>
              <a:rPr lang="en-US" sz="3800" b="1">
                <a:solidFill>
                  <a:srgbClr val="002060"/>
                </a:solidFill>
              </a:rPr>
              <a:t>Encourage:</a:t>
            </a:r>
            <a:endParaRPr lang="en-US" sz="3800" b="1">
              <a:solidFill>
                <a:srgbClr val="002060"/>
              </a:solidFill>
              <a:ea typeface="Calibri"/>
              <a:cs typeface="Calibri"/>
            </a:endParaRPr>
          </a:p>
          <a:p>
            <a:pPr marL="0" indent="0">
              <a:buNone/>
            </a:pPr>
            <a:endParaRPr lang="en-US" sz="3600" b="1">
              <a:solidFill>
                <a:schemeClr val="bg1">
                  <a:lumMod val="50000"/>
                </a:schemeClr>
              </a:solidFill>
            </a:endParaRPr>
          </a:p>
          <a:p>
            <a:pPr marL="0" indent="0">
              <a:buNone/>
            </a:pPr>
            <a:endParaRPr lang="en-US" sz="3600" b="1">
              <a:solidFill>
                <a:schemeClr val="bg1">
                  <a:lumMod val="50000"/>
                </a:schemeClr>
              </a:solidFill>
            </a:endParaRPr>
          </a:p>
          <a:p>
            <a:pPr marL="0" indent="0">
              <a:buNone/>
            </a:pPr>
            <a:endParaRPr lang="en-US" sz="3600" b="1">
              <a:solidFill>
                <a:schemeClr val="bg1">
                  <a:lumMod val="50000"/>
                </a:schemeClr>
              </a:solidFill>
            </a:endParaRPr>
          </a:p>
        </p:txBody>
      </p:sp>
      <p:pic>
        <p:nvPicPr>
          <p:cNvPr id="5" name="Graphic 4" descr="Information with solid fill">
            <a:extLst>
              <a:ext uri="{FF2B5EF4-FFF2-40B4-BE49-F238E27FC236}">
                <a16:creationId xmlns:a16="http://schemas.microsoft.com/office/drawing/2014/main" id="{A41BF80C-C376-62F6-41E2-91546587396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569" y="3479884"/>
            <a:ext cx="953529" cy="953529"/>
          </a:xfrm>
          <a:prstGeom prst="rect">
            <a:avLst/>
          </a:prstGeom>
        </p:spPr>
      </p:pic>
      <p:pic>
        <p:nvPicPr>
          <p:cNvPr id="7" name="Graphic 6" descr="Open hand with solid fill">
            <a:extLst>
              <a:ext uri="{FF2B5EF4-FFF2-40B4-BE49-F238E27FC236}">
                <a16:creationId xmlns:a16="http://schemas.microsoft.com/office/drawing/2014/main" id="{0B1656F1-C478-D1EE-B124-8C17EA69132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9152" y="4739105"/>
            <a:ext cx="953529" cy="953529"/>
          </a:xfrm>
          <a:prstGeom prst="rect">
            <a:avLst/>
          </a:prstGeom>
        </p:spPr>
      </p:pic>
      <p:sp>
        <p:nvSpPr>
          <p:cNvPr id="9" name="TextBox 8">
            <a:extLst>
              <a:ext uri="{FF2B5EF4-FFF2-40B4-BE49-F238E27FC236}">
                <a16:creationId xmlns:a16="http://schemas.microsoft.com/office/drawing/2014/main" id="{58495B95-0328-0FA0-4CF4-C65090A9638B}"/>
              </a:ext>
            </a:extLst>
          </p:cNvPr>
          <p:cNvSpPr txBox="1"/>
          <p:nvPr/>
        </p:nvSpPr>
        <p:spPr>
          <a:xfrm>
            <a:off x="3517554" y="965458"/>
            <a:ext cx="8826842" cy="4832092"/>
          </a:xfrm>
          <a:prstGeom prst="rect">
            <a:avLst/>
          </a:prstGeom>
          <a:noFill/>
        </p:spPr>
        <p:txBody>
          <a:bodyPr wrap="square" lIns="91440" tIns="45720" rIns="91440" bIns="45720" rtlCol="0" anchor="t">
            <a:spAutoFit/>
          </a:bodyPr>
          <a:lstStyle/>
          <a:p>
            <a:r>
              <a:rPr lang="en-US" sz="2800">
                <a:solidFill>
                  <a:schemeClr val="accent3">
                    <a:lumMod val="40000"/>
                    <a:lumOff val="60000"/>
                  </a:schemeClr>
                </a:solidFill>
              </a:rPr>
              <a:t>Note which sounds, letters, words, or ideas seem hard for your child when reading aloud or talking.</a:t>
            </a:r>
            <a:endParaRPr lang="en-US" sz="2800">
              <a:solidFill>
                <a:schemeClr val="accent3">
                  <a:lumMod val="40000"/>
                  <a:lumOff val="60000"/>
                </a:schemeClr>
              </a:solidFill>
              <a:ea typeface="Calibri"/>
              <a:cs typeface="Calibri"/>
            </a:endParaRPr>
          </a:p>
          <a:p>
            <a:endParaRPr lang="en-US" sz="2800">
              <a:solidFill>
                <a:schemeClr val="accent3">
                  <a:lumMod val="40000"/>
                  <a:lumOff val="60000"/>
                </a:schemeClr>
              </a:solidFill>
              <a:ea typeface="Calibri"/>
              <a:cs typeface="Calibri"/>
            </a:endParaRPr>
          </a:p>
          <a:p>
            <a:r>
              <a:rPr lang="en-US" sz="2800">
                <a:solidFill>
                  <a:schemeClr val="accent3">
                    <a:lumMod val="40000"/>
                    <a:lumOff val="60000"/>
                  </a:schemeClr>
                </a:solidFill>
              </a:rPr>
              <a:t>Watch for the skills or tasks that appear difficult for your child. See if they improve with practice.</a:t>
            </a:r>
            <a:endParaRPr lang="en-US" sz="2800">
              <a:solidFill>
                <a:schemeClr val="accent3">
                  <a:lumMod val="40000"/>
                  <a:lumOff val="60000"/>
                </a:schemeClr>
              </a:solidFill>
              <a:ea typeface="Calibri"/>
              <a:cs typeface="Calibri"/>
            </a:endParaRPr>
          </a:p>
          <a:p>
            <a:endParaRPr lang="en-US" sz="2800">
              <a:solidFill>
                <a:schemeClr val="accent3">
                  <a:lumMod val="40000"/>
                  <a:lumOff val="60000"/>
                </a:schemeClr>
              </a:solidFill>
              <a:ea typeface="Calibri"/>
              <a:cs typeface="Calibri"/>
            </a:endParaRPr>
          </a:p>
          <a:p>
            <a:r>
              <a:rPr lang="en-US" sz="2800">
                <a:solidFill>
                  <a:schemeClr val="accent3">
                    <a:lumMod val="40000"/>
                    <a:lumOff val="60000"/>
                  </a:schemeClr>
                </a:solidFill>
              </a:rPr>
              <a:t>Pause and give your child a chance to correct a mistake. Then try giving her a hint or prompt to figure it out.</a:t>
            </a:r>
            <a:endParaRPr lang="en-US" sz="2800">
              <a:solidFill>
                <a:schemeClr val="accent3">
                  <a:lumMod val="40000"/>
                  <a:lumOff val="60000"/>
                </a:schemeClr>
              </a:solidFill>
              <a:ea typeface="Calibri"/>
              <a:cs typeface="Calibri"/>
            </a:endParaRPr>
          </a:p>
          <a:p>
            <a:endParaRPr lang="en-US" sz="2800">
              <a:solidFill>
                <a:schemeClr val="accent3">
                  <a:lumMod val="40000"/>
                  <a:lumOff val="60000"/>
                </a:schemeClr>
              </a:solidFill>
              <a:ea typeface="Calibri"/>
              <a:cs typeface="Calibri"/>
            </a:endParaRPr>
          </a:p>
          <a:p>
            <a:r>
              <a:rPr lang="en-US" sz="2800">
                <a:solidFill>
                  <a:schemeClr val="accent3">
                    <a:lumMod val="40000"/>
                    <a:lumOff val="60000"/>
                  </a:schemeClr>
                </a:solidFill>
              </a:rPr>
              <a:t>Talk with your child about the book or activity. Offer praise when successful and reassure him when difficulties arise.</a:t>
            </a:r>
            <a:r>
              <a:rPr lang="en-US" sz="2800">
                <a:solidFill>
                  <a:schemeClr val="bg1">
                    <a:lumMod val="75000"/>
                  </a:schemeClr>
                </a:solidFill>
              </a:rPr>
              <a:t> </a:t>
            </a:r>
            <a:endParaRPr lang="en-US" sz="2800">
              <a:solidFill>
                <a:schemeClr val="bg1">
                  <a:lumMod val="75000"/>
                </a:schemeClr>
              </a:solidFill>
              <a:ea typeface="Calibri"/>
              <a:cs typeface="Calibri"/>
            </a:endParaRPr>
          </a:p>
        </p:txBody>
      </p:sp>
      <p:pic>
        <p:nvPicPr>
          <p:cNvPr id="10" name="Graphic 9" descr="Eye with solid fill">
            <a:extLst>
              <a:ext uri="{FF2B5EF4-FFF2-40B4-BE49-F238E27FC236}">
                <a16:creationId xmlns:a16="http://schemas.microsoft.com/office/drawing/2014/main" id="{F2135A87-33D8-35AE-936A-D86629EF42B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662" y="2113677"/>
            <a:ext cx="1058048" cy="1068631"/>
          </a:xfrm>
          <a:prstGeom prst="rect">
            <a:avLst/>
          </a:prstGeom>
        </p:spPr>
      </p:pic>
      <p:pic>
        <p:nvPicPr>
          <p:cNvPr id="12" name="Graphic 11" descr="Headphones with solid fill">
            <a:extLst>
              <a:ext uri="{FF2B5EF4-FFF2-40B4-BE49-F238E27FC236}">
                <a16:creationId xmlns:a16="http://schemas.microsoft.com/office/drawing/2014/main" id="{F220F0E2-40CF-2B1F-922E-A583E325DA4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662" y="871108"/>
            <a:ext cx="1058049" cy="941632"/>
          </a:xfrm>
          <a:prstGeom prst="rect">
            <a:avLst/>
          </a:prstGeom>
        </p:spPr>
      </p:pic>
    </p:spTree>
    <p:extLst>
      <p:ext uri="{BB962C8B-B14F-4D97-AF65-F5344CB8AC3E}">
        <p14:creationId xmlns:p14="http://schemas.microsoft.com/office/powerpoint/2010/main" val="1652473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23D9F-7C03-AEC9-87B7-AFDEBDA9D7E3}"/>
              </a:ext>
            </a:extLst>
          </p:cNvPr>
          <p:cNvSpPr>
            <a:spLocks noGrp="1"/>
          </p:cNvSpPr>
          <p:nvPr>
            <p:ph type="title"/>
          </p:nvPr>
        </p:nvSpPr>
        <p:spPr/>
        <p:txBody>
          <a:bodyPr/>
          <a:lstStyle/>
          <a:p>
            <a:r>
              <a:rPr lang="en-US" b="1"/>
              <a:t>Engaging in Conversations</a:t>
            </a:r>
          </a:p>
        </p:txBody>
      </p:sp>
    </p:spTree>
    <p:extLst>
      <p:ext uri="{BB962C8B-B14F-4D97-AF65-F5344CB8AC3E}">
        <p14:creationId xmlns:p14="http://schemas.microsoft.com/office/powerpoint/2010/main" val="1517059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C3615-135F-FCD0-8400-5D24BEBC3B2E}"/>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A4DD665B-7E33-F237-7D82-B5CFCD6A544E}"/>
              </a:ext>
            </a:extLst>
          </p:cNvPr>
          <p:cNvSpPr txBox="1"/>
          <p:nvPr/>
        </p:nvSpPr>
        <p:spPr>
          <a:xfrm>
            <a:off x="2157190" y="441772"/>
            <a:ext cx="790540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b="1">
                <a:solidFill>
                  <a:srgbClr val="002060"/>
                </a:solidFill>
                <a:ea typeface="Calibri"/>
                <a:cs typeface="Calibri"/>
              </a:rPr>
              <a:t>Engaging in Conversations</a:t>
            </a:r>
          </a:p>
        </p:txBody>
      </p:sp>
      <p:sp>
        <p:nvSpPr>
          <p:cNvPr id="3" name="TextBox 2">
            <a:extLst>
              <a:ext uri="{FF2B5EF4-FFF2-40B4-BE49-F238E27FC236}">
                <a16:creationId xmlns:a16="http://schemas.microsoft.com/office/drawing/2014/main" id="{96E4FB3D-8B4D-085F-9DFA-FBB80C40E559}"/>
              </a:ext>
            </a:extLst>
          </p:cNvPr>
          <p:cNvSpPr txBox="1"/>
          <p:nvPr/>
        </p:nvSpPr>
        <p:spPr>
          <a:xfrm>
            <a:off x="2157707" y="2496717"/>
            <a:ext cx="7906751" cy="1569660"/>
          </a:xfrm>
          <a:prstGeom prst="rect">
            <a:avLst/>
          </a:prstGeom>
          <a:noFill/>
          <a:ln>
            <a:solidFill>
              <a:schemeClr val="bg1">
                <a:lumMod val="20000"/>
                <a:lumOff val="8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3200">
                <a:solidFill>
                  <a:schemeClr val="tx2"/>
                </a:solidFill>
                <a:ea typeface="Calibri"/>
                <a:cs typeface="Segoe UI"/>
              </a:rPr>
              <a:t>Talk about school, friends, or current events</a:t>
            </a:r>
            <a:endParaRPr lang="en-US" sz="3200">
              <a:solidFill>
                <a:schemeClr val="tx2"/>
              </a:solidFill>
              <a:ea typeface="Calibri"/>
              <a:cs typeface="Calibri" panose="020F0502020204030204"/>
            </a:endParaRPr>
          </a:p>
          <a:p>
            <a:pPr marL="457200" indent="-457200">
              <a:buFont typeface="Arial"/>
              <a:buChar char="•"/>
            </a:pPr>
            <a:r>
              <a:rPr lang="en-US" sz="3200">
                <a:solidFill>
                  <a:schemeClr val="tx2"/>
                </a:solidFill>
                <a:ea typeface="Calibri"/>
                <a:cs typeface="Segoe UI"/>
              </a:rPr>
              <a:t>Ask questions about what they are reading</a:t>
            </a:r>
            <a:endParaRPr lang="en-US" sz="3200">
              <a:solidFill>
                <a:schemeClr val="tx2"/>
              </a:solidFill>
              <a:ea typeface="Calibri"/>
              <a:cs typeface="Calibri" panose="020F0502020204030204"/>
            </a:endParaRPr>
          </a:p>
          <a:p>
            <a:pPr marL="457200" indent="-457200">
              <a:buFont typeface="Arial"/>
              <a:buChar char="•"/>
            </a:pPr>
            <a:r>
              <a:rPr lang="en-US" sz="3200">
                <a:solidFill>
                  <a:schemeClr val="tx2"/>
                </a:solidFill>
                <a:ea typeface="Calibri" panose="020F0502020204030204"/>
                <a:cs typeface="Segoe UI"/>
              </a:rPr>
              <a:t>Discuss information read together </a:t>
            </a:r>
            <a:endParaRPr lang="en-US">
              <a:solidFill>
                <a:schemeClr val="tx2"/>
              </a:solidFill>
              <a:ea typeface="Calibri" panose="020F0502020204030204"/>
              <a:cs typeface="Calibri" panose="020F0502020204030204"/>
            </a:endParaRPr>
          </a:p>
        </p:txBody>
      </p:sp>
    </p:spTree>
    <p:extLst>
      <p:ext uri="{BB962C8B-B14F-4D97-AF65-F5344CB8AC3E}">
        <p14:creationId xmlns:p14="http://schemas.microsoft.com/office/powerpoint/2010/main" val="9590281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cstate="email">
            <a:extLst>
              <a:ext uri="{28A0092B-C50C-407E-A947-70E740481C1C}">
                <a14:useLocalDpi xmlns:a14="http://schemas.microsoft.com/office/drawing/2010/main"/>
              </a:ext>
            </a:extLst>
          </a:blip>
          <a:stretch>
            <a:fillRect t="-9000" b="-9000"/>
          </a:stretch>
        </a:blipFill>
        <a:effectLst/>
      </p:bgPr>
    </p:bg>
    <p:spTree>
      <p:nvGrpSpPr>
        <p:cNvPr id="1" name="">
          <a:extLst>
            <a:ext uri="{FF2B5EF4-FFF2-40B4-BE49-F238E27FC236}">
              <a16:creationId xmlns:a16="http://schemas.microsoft.com/office/drawing/2014/main" id="{460941DB-75C3-B264-AB6C-C5F84E145D70}"/>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385423CF-32A6-0576-0996-E34C15431790}"/>
              </a:ext>
            </a:extLst>
          </p:cNvPr>
          <p:cNvSpPr txBox="1"/>
          <p:nvPr/>
        </p:nvSpPr>
        <p:spPr>
          <a:xfrm>
            <a:off x="2147665" y="3622"/>
            <a:ext cx="7905408" cy="646331"/>
          </a:xfrm>
          <a:prstGeom prst="rect">
            <a:avLst/>
          </a:prstGeom>
          <a:solidFill>
            <a:schemeClr val="bg1">
              <a:lumMod val="7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b="1">
                <a:solidFill>
                  <a:srgbClr val="002060"/>
                </a:solidFill>
                <a:ea typeface="Calibri"/>
                <a:cs typeface="Calibri"/>
              </a:rPr>
              <a:t>Engaging in Conversations</a:t>
            </a:r>
          </a:p>
        </p:txBody>
      </p:sp>
      <p:sp>
        <p:nvSpPr>
          <p:cNvPr id="3" name="TextBox 2">
            <a:extLst>
              <a:ext uri="{FF2B5EF4-FFF2-40B4-BE49-F238E27FC236}">
                <a16:creationId xmlns:a16="http://schemas.microsoft.com/office/drawing/2014/main" id="{3CF08A2F-197F-18F1-B98C-94E7DA7C42AE}"/>
              </a:ext>
            </a:extLst>
          </p:cNvPr>
          <p:cNvSpPr txBox="1"/>
          <p:nvPr/>
        </p:nvSpPr>
        <p:spPr>
          <a:xfrm>
            <a:off x="3045894" y="2399839"/>
            <a:ext cx="6060366" cy="1846659"/>
          </a:xfrm>
          <a:prstGeom prst="rect">
            <a:avLst/>
          </a:prstGeom>
          <a:solidFill>
            <a:srgbClr val="083359">
              <a:alpha val="83000"/>
            </a:srgbClr>
          </a:solidFill>
          <a:ln>
            <a:solidFill>
              <a:schemeClr val="bg1">
                <a:lumMod val="20000"/>
                <a:lumOff val="8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400" b="1">
                <a:solidFill>
                  <a:srgbClr val="FFFFFF"/>
                </a:solidFill>
                <a:ea typeface="Calibri" panose="020F0502020204030204"/>
                <a:cs typeface="Segoe UI"/>
              </a:rPr>
              <a:t>Does your teen have this key communication skill? </a:t>
            </a:r>
          </a:p>
          <a:p>
            <a:pPr algn="ctr"/>
            <a:endParaRPr lang="en-US">
              <a:solidFill>
                <a:srgbClr val="FFFFFF"/>
              </a:solidFill>
              <a:ea typeface="Calibri" panose="020F0502020204030204"/>
              <a:cs typeface="Segoe UI"/>
            </a:endParaRPr>
          </a:p>
          <a:p>
            <a:pPr algn="ctr"/>
            <a:r>
              <a:rPr lang="en-US" sz="2800">
                <a:solidFill>
                  <a:srgbClr val="FFFFFF"/>
                </a:solidFill>
                <a:ea typeface="Calibri" panose="020F0502020204030204"/>
                <a:cs typeface="Segoe UI"/>
              </a:rPr>
              <a:t>Watch the video to find out. </a:t>
            </a:r>
          </a:p>
        </p:txBody>
      </p:sp>
      <p:sp>
        <p:nvSpPr>
          <p:cNvPr id="2" name="Oval 1">
            <a:extLst>
              <a:ext uri="{FF2B5EF4-FFF2-40B4-BE49-F238E27FC236}">
                <a16:creationId xmlns:a16="http://schemas.microsoft.com/office/drawing/2014/main" id="{8081B9C5-E559-0F36-C4EE-9E01BA06C9C1}"/>
              </a:ext>
              <a:ext uri="{C183D7F6-B498-43B3-948B-1728B52AA6E4}">
                <adec:decorative xmlns:adec="http://schemas.microsoft.com/office/drawing/2017/decorative" val="1"/>
              </a:ext>
            </a:extLst>
          </p:cNvPr>
          <p:cNvSpPr/>
          <p:nvPr/>
        </p:nvSpPr>
        <p:spPr>
          <a:xfrm>
            <a:off x="398096" y="597553"/>
            <a:ext cx="853992" cy="709082"/>
          </a:xfrm>
          <a:prstGeom prst="ellipse">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50F2EFDF-3FD0-F312-31CB-96F460D365BF}"/>
              </a:ext>
              <a:ext uri="{C183D7F6-B498-43B3-948B-1728B52AA6E4}">
                <adec:decorative xmlns:adec="http://schemas.microsoft.com/office/drawing/2017/decorative" val="1"/>
              </a:ext>
            </a:extLst>
          </p:cNvPr>
          <p:cNvSpPr/>
          <p:nvPr/>
        </p:nvSpPr>
        <p:spPr>
          <a:xfrm>
            <a:off x="398096" y="1623322"/>
            <a:ext cx="853992" cy="709082"/>
          </a:xfrm>
          <a:prstGeom prst="ellipse">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A7D9FD61-E796-EDEF-6F95-A9705E521ABD}"/>
              </a:ext>
              <a:ext uri="{C183D7F6-B498-43B3-948B-1728B52AA6E4}">
                <adec:decorative xmlns:adec="http://schemas.microsoft.com/office/drawing/2017/decorative" val="1"/>
              </a:ext>
            </a:extLst>
          </p:cNvPr>
          <p:cNvSpPr/>
          <p:nvPr/>
        </p:nvSpPr>
        <p:spPr>
          <a:xfrm>
            <a:off x="398095" y="2658859"/>
            <a:ext cx="853992" cy="709082"/>
          </a:xfrm>
          <a:prstGeom prst="ellipse">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23298E54-4C42-C1E7-E4EE-D71A372D7046}"/>
              </a:ext>
              <a:ext uri="{C183D7F6-B498-43B3-948B-1728B52AA6E4}">
                <adec:decorative xmlns:adec="http://schemas.microsoft.com/office/drawing/2017/decorative" val="1"/>
              </a:ext>
            </a:extLst>
          </p:cNvPr>
          <p:cNvSpPr/>
          <p:nvPr/>
        </p:nvSpPr>
        <p:spPr>
          <a:xfrm>
            <a:off x="398096" y="3733476"/>
            <a:ext cx="853992" cy="709082"/>
          </a:xfrm>
          <a:prstGeom prst="ellipse">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45E50B8C-27E9-A518-315F-C47EB45E6FFF}"/>
              </a:ext>
              <a:ext uri="{C183D7F6-B498-43B3-948B-1728B52AA6E4}">
                <adec:decorative xmlns:adec="http://schemas.microsoft.com/office/drawing/2017/decorative" val="1"/>
              </a:ext>
            </a:extLst>
          </p:cNvPr>
          <p:cNvSpPr/>
          <p:nvPr/>
        </p:nvSpPr>
        <p:spPr>
          <a:xfrm>
            <a:off x="398095" y="4847167"/>
            <a:ext cx="853992" cy="709082"/>
          </a:xfrm>
          <a:prstGeom prst="ellipse">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C2D55984-22CE-E35A-A26E-2BC54BE3EA4E}"/>
              </a:ext>
              <a:ext uri="{C183D7F6-B498-43B3-948B-1728B52AA6E4}">
                <adec:decorative xmlns:adec="http://schemas.microsoft.com/office/drawing/2017/decorative" val="1"/>
              </a:ext>
            </a:extLst>
          </p:cNvPr>
          <p:cNvSpPr/>
          <p:nvPr/>
        </p:nvSpPr>
        <p:spPr>
          <a:xfrm>
            <a:off x="398096" y="5892476"/>
            <a:ext cx="853992" cy="709082"/>
          </a:xfrm>
          <a:prstGeom prst="ellipse">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Graphic 14">
            <a:extLst>
              <a:ext uri="{FF2B5EF4-FFF2-40B4-BE49-F238E27FC236}">
                <a16:creationId xmlns:a16="http://schemas.microsoft.com/office/drawing/2014/main" id="{0638BC49-FE7E-6EF7-DC77-7E843443B24C}"/>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70877" y="656493"/>
            <a:ext cx="709247" cy="709247"/>
          </a:xfrm>
          <a:prstGeom prst="rect">
            <a:avLst/>
          </a:prstGeom>
        </p:spPr>
      </p:pic>
      <p:pic>
        <p:nvPicPr>
          <p:cNvPr id="5" name="Graphic 4">
            <a:extLst>
              <a:ext uri="{FF2B5EF4-FFF2-40B4-BE49-F238E27FC236}">
                <a16:creationId xmlns:a16="http://schemas.microsoft.com/office/drawing/2014/main" id="{2F20C3DD-EB8E-B82B-C451-7B86E3F6AB78}"/>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70877" y="1623646"/>
            <a:ext cx="709247" cy="709247"/>
          </a:xfrm>
          <a:prstGeom prst="rect">
            <a:avLst/>
          </a:prstGeom>
        </p:spPr>
      </p:pic>
      <p:sp>
        <p:nvSpPr>
          <p:cNvPr id="6" name="TextBox 12">
            <a:hlinkClick r:id="rId6"/>
            <a:extLst>
              <a:ext uri="{FF2B5EF4-FFF2-40B4-BE49-F238E27FC236}">
                <a16:creationId xmlns:a16="http://schemas.microsoft.com/office/drawing/2014/main" id="{480954F4-3E08-2AF4-EEBE-C43C098AEFD6}"/>
              </a:ext>
            </a:extLst>
          </p:cNvPr>
          <p:cNvSpPr txBox="1"/>
          <p:nvPr/>
        </p:nvSpPr>
        <p:spPr>
          <a:xfrm>
            <a:off x="4598394" y="4441853"/>
            <a:ext cx="2949147" cy="707886"/>
          </a:xfrm>
          <a:prstGeom prst="rect">
            <a:avLst/>
          </a:prstGeom>
          <a:solidFill>
            <a:schemeClr val="accent3">
              <a:lumMod val="40000"/>
              <a:lumOff val="60000"/>
            </a:schemeClr>
          </a:solidFill>
          <a:ln w="28575">
            <a:solidFill>
              <a:schemeClr val="tx2">
                <a:lumMod val="85000"/>
              </a:schemeClr>
            </a:solidFill>
          </a:ln>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000" b="1">
                <a:solidFill>
                  <a:srgbClr val="002060"/>
                </a:solidFill>
                <a:hlinkClick r:id="rId6"/>
              </a:rPr>
              <a:t>Watch Video</a:t>
            </a:r>
            <a:endParaRPr lang="en-US" sz="4000" b="1">
              <a:solidFill>
                <a:srgbClr val="002060"/>
              </a:solidFill>
              <a:ea typeface="Calibri"/>
              <a:cs typeface="Calibri"/>
            </a:endParaRPr>
          </a:p>
        </p:txBody>
      </p:sp>
      <p:pic>
        <p:nvPicPr>
          <p:cNvPr id="7" name="Picture 6" descr="YouTube logo">
            <a:extLst>
              <a:ext uri="{FF2B5EF4-FFF2-40B4-BE49-F238E27FC236}">
                <a16:creationId xmlns:a16="http://schemas.microsoft.com/office/drawing/2014/main" id="{72470499-5395-AC4C-8301-B6E47005042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234612" y="4245098"/>
            <a:ext cx="1755776" cy="614730"/>
          </a:xfrm>
          <a:prstGeom prst="rect">
            <a:avLst/>
          </a:prstGeom>
        </p:spPr>
      </p:pic>
      <p:sp>
        <p:nvSpPr>
          <p:cNvPr id="8" name="TextBox 9">
            <a:extLst>
              <a:ext uri="{FF2B5EF4-FFF2-40B4-BE49-F238E27FC236}">
                <a16:creationId xmlns:a16="http://schemas.microsoft.com/office/drawing/2014/main" id="{06C98E6A-A8F4-FBD4-63B9-3F02CBFBD7B0}"/>
              </a:ext>
            </a:extLst>
          </p:cNvPr>
          <p:cNvSpPr txBox="1"/>
          <p:nvPr/>
        </p:nvSpPr>
        <p:spPr>
          <a:xfrm>
            <a:off x="10033541" y="5244430"/>
            <a:ext cx="2297249" cy="800219"/>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300" b="1">
                <a:solidFill>
                  <a:schemeClr val="bg1">
                    <a:lumMod val="95000"/>
                  </a:schemeClr>
                </a:solidFill>
              </a:rPr>
              <a:t>Video                 provided by:</a:t>
            </a:r>
          </a:p>
        </p:txBody>
      </p:sp>
      <p:pic>
        <p:nvPicPr>
          <p:cNvPr id="16" name="Picture 15" descr="GreatSchools.org logo">
            <a:extLst>
              <a:ext uri="{FF2B5EF4-FFF2-40B4-BE49-F238E27FC236}">
                <a16:creationId xmlns:a16="http://schemas.microsoft.com/office/drawing/2014/main" id="{D815EA69-13F0-C81F-AD39-0178048E8F5E}"/>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10492031" y="6132512"/>
            <a:ext cx="1387475" cy="552206"/>
          </a:xfrm>
          <a:prstGeom prst="rect">
            <a:avLst/>
          </a:prstGeom>
        </p:spPr>
      </p:pic>
    </p:spTree>
    <p:extLst>
      <p:ext uri="{BB962C8B-B14F-4D97-AF65-F5344CB8AC3E}">
        <p14:creationId xmlns:p14="http://schemas.microsoft.com/office/powerpoint/2010/main" val="29932334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cstate="email">
            <a:extLst>
              <a:ext uri="{28A0092B-C50C-407E-A947-70E740481C1C}">
                <a14:useLocalDpi xmlns:a14="http://schemas.microsoft.com/office/drawing/2010/main"/>
              </a:ext>
            </a:extLst>
          </a:blip>
          <a:stretch>
            <a:fillRect t="-9000" b="-9000"/>
          </a:stretch>
        </a:blipFill>
        <a:effectLst/>
      </p:bgPr>
    </p:bg>
    <p:spTree>
      <p:nvGrpSpPr>
        <p:cNvPr id="1" name="">
          <a:extLst>
            <a:ext uri="{FF2B5EF4-FFF2-40B4-BE49-F238E27FC236}">
              <a16:creationId xmlns:a16="http://schemas.microsoft.com/office/drawing/2014/main" id="{C594EB8C-2416-9467-8409-F2C030FF710E}"/>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8BBA58E0-1ED0-363E-3E10-CD33D4EFC7B1}"/>
              </a:ext>
            </a:extLst>
          </p:cNvPr>
          <p:cNvSpPr txBox="1"/>
          <p:nvPr/>
        </p:nvSpPr>
        <p:spPr>
          <a:xfrm>
            <a:off x="2147665" y="3622"/>
            <a:ext cx="7905408" cy="646331"/>
          </a:xfrm>
          <a:prstGeom prst="rect">
            <a:avLst/>
          </a:prstGeom>
          <a:solidFill>
            <a:schemeClr val="bg1">
              <a:lumMod val="7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b="1">
                <a:solidFill>
                  <a:srgbClr val="002060"/>
                </a:solidFill>
                <a:ea typeface="Calibri"/>
                <a:cs typeface="Calibri"/>
              </a:rPr>
              <a:t>Engaging in Conversations</a:t>
            </a:r>
          </a:p>
        </p:txBody>
      </p:sp>
      <p:sp>
        <p:nvSpPr>
          <p:cNvPr id="3" name="TextBox 2">
            <a:extLst>
              <a:ext uri="{FF2B5EF4-FFF2-40B4-BE49-F238E27FC236}">
                <a16:creationId xmlns:a16="http://schemas.microsoft.com/office/drawing/2014/main" id="{DB35E42B-92B3-1568-784D-A98A009A552B}"/>
              </a:ext>
            </a:extLst>
          </p:cNvPr>
          <p:cNvSpPr txBox="1"/>
          <p:nvPr/>
        </p:nvSpPr>
        <p:spPr>
          <a:xfrm>
            <a:off x="1629356" y="2341224"/>
            <a:ext cx="9157211" cy="2862322"/>
          </a:xfrm>
          <a:prstGeom prst="rect">
            <a:avLst/>
          </a:prstGeom>
          <a:solidFill>
            <a:srgbClr val="083359">
              <a:alpha val="83000"/>
            </a:srgbClr>
          </a:solidFill>
          <a:ln>
            <a:solidFill>
              <a:schemeClr val="bg1">
                <a:lumMod val="20000"/>
                <a:lumOff val="8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700" b="1">
                <a:solidFill>
                  <a:srgbClr val="FFFFFF"/>
                </a:solidFill>
                <a:ea typeface="Calibri"/>
                <a:cs typeface="Calibri"/>
              </a:rPr>
              <a:t>Ask questions about what your child is reading to:</a:t>
            </a:r>
            <a:r>
              <a:rPr lang="en-US" sz="2700" b="1">
                <a:solidFill>
                  <a:srgbClr val="FFFFFF"/>
                </a:solidFill>
                <a:ea typeface="Calibri"/>
                <a:cs typeface="Segoe UI"/>
              </a:rPr>
              <a:t> </a:t>
            </a:r>
            <a:endParaRPr lang="en-US" sz="2700">
              <a:ea typeface="Calibri" panose="020F0502020204030204"/>
              <a:cs typeface="Calibri" panose="020F0502020204030204"/>
            </a:endParaRPr>
          </a:p>
          <a:p>
            <a:endParaRPr lang="en-US">
              <a:solidFill>
                <a:srgbClr val="FFFFFF"/>
              </a:solidFill>
              <a:ea typeface="Calibri" panose="020F0502020204030204"/>
              <a:cs typeface="Segoe UI"/>
            </a:endParaRPr>
          </a:p>
          <a:p>
            <a:pPr marL="457200" indent="-457200">
              <a:buFont typeface="Arial"/>
              <a:buChar char="•"/>
            </a:pPr>
            <a:r>
              <a:rPr lang="en-US" sz="2800">
                <a:solidFill>
                  <a:srgbClr val="FFFFFF"/>
                </a:solidFill>
                <a:ea typeface="Calibri" panose="020F0502020204030204"/>
                <a:cs typeface="Segoe UI"/>
              </a:rPr>
              <a:t>See if they can identify key ideas and the sentences from the book that support them</a:t>
            </a:r>
          </a:p>
          <a:p>
            <a:endParaRPr lang="en-US" sz="800">
              <a:solidFill>
                <a:srgbClr val="FFFFFF"/>
              </a:solidFill>
              <a:ea typeface="Calibri" panose="020F0502020204030204"/>
              <a:cs typeface="Segoe UI"/>
            </a:endParaRPr>
          </a:p>
          <a:p>
            <a:pPr marL="457200" indent="-457200">
              <a:buFont typeface="Arial"/>
              <a:buChar char="•"/>
            </a:pPr>
            <a:r>
              <a:rPr lang="en-US" sz="2800">
                <a:solidFill>
                  <a:srgbClr val="FFFFFF"/>
                </a:solidFill>
                <a:ea typeface="Calibri" panose="020F0502020204030204"/>
                <a:cs typeface="Segoe UI"/>
              </a:rPr>
              <a:t>Figure out the meaning of unfamiliar words</a:t>
            </a:r>
          </a:p>
          <a:p>
            <a:endParaRPr lang="en-US" sz="800">
              <a:solidFill>
                <a:srgbClr val="FFFFFF"/>
              </a:solidFill>
              <a:ea typeface="Calibri" panose="020F0502020204030204"/>
              <a:cs typeface="Segoe UI"/>
            </a:endParaRPr>
          </a:p>
          <a:p>
            <a:pPr marL="457200" indent="-457200">
              <a:buFont typeface="Arial"/>
              <a:buChar char="•"/>
            </a:pPr>
            <a:r>
              <a:rPr lang="en-US" sz="2800">
                <a:solidFill>
                  <a:srgbClr val="FFFFFF"/>
                </a:solidFill>
                <a:ea typeface="Calibri" panose="020F0502020204030204"/>
                <a:cs typeface="Segoe UI"/>
              </a:rPr>
              <a:t>Support them if reading gets difficult</a:t>
            </a:r>
          </a:p>
        </p:txBody>
      </p:sp>
      <p:sp>
        <p:nvSpPr>
          <p:cNvPr id="2" name="Oval 1">
            <a:extLst>
              <a:ext uri="{FF2B5EF4-FFF2-40B4-BE49-F238E27FC236}">
                <a16:creationId xmlns:a16="http://schemas.microsoft.com/office/drawing/2014/main" id="{6EFC0333-B846-700C-263E-2BB56A902408}"/>
              </a:ext>
              <a:ext uri="{C183D7F6-B498-43B3-948B-1728B52AA6E4}">
                <adec:decorative xmlns:adec="http://schemas.microsoft.com/office/drawing/2017/decorative" val="1"/>
              </a:ext>
            </a:extLst>
          </p:cNvPr>
          <p:cNvSpPr/>
          <p:nvPr/>
        </p:nvSpPr>
        <p:spPr>
          <a:xfrm>
            <a:off x="398096" y="597553"/>
            <a:ext cx="853992" cy="709082"/>
          </a:xfrm>
          <a:prstGeom prst="ellipse">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ABD36ED4-9820-2D35-AF16-DF4BA367667C}"/>
              </a:ext>
              <a:ext uri="{C183D7F6-B498-43B3-948B-1728B52AA6E4}">
                <adec:decorative xmlns:adec="http://schemas.microsoft.com/office/drawing/2017/decorative" val="1"/>
              </a:ext>
            </a:extLst>
          </p:cNvPr>
          <p:cNvSpPr/>
          <p:nvPr/>
        </p:nvSpPr>
        <p:spPr>
          <a:xfrm>
            <a:off x="398096" y="1623322"/>
            <a:ext cx="853992" cy="709082"/>
          </a:xfrm>
          <a:prstGeom prst="ellipse">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6D63E8C-D983-6187-DB8A-EE961A1F451C}"/>
              </a:ext>
              <a:ext uri="{C183D7F6-B498-43B3-948B-1728B52AA6E4}">
                <adec:decorative xmlns:adec="http://schemas.microsoft.com/office/drawing/2017/decorative" val="1"/>
              </a:ext>
            </a:extLst>
          </p:cNvPr>
          <p:cNvSpPr/>
          <p:nvPr/>
        </p:nvSpPr>
        <p:spPr>
          <a:xfrm>
            <a:off x="398095" y="2658859"/>
            <a:ext cx="853992" cy="709082"/>
          </a:xfrm>
          <a:prstGeom prst="ellipse">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4B5B134-FBC5-A19B-6DF0-58B43460FD38}"/>
              </a:ext>
              <a:ext uri="{C183D7F6-B498-43B3-948B-1728B52AA6E4}">
                <adec:decorative xmlns:adec="http://schemas.microsoft.com/office/drawing/2017/decorative" val="1"/>
              </a:ext>
            </a:extLst>
          </p:cNvPr>
          <p:cNvSpPr/>
          <p:nvPr/>
        </p:nvSpPr>
        <p:spPr>
          <a:xfrm>
            <a:off x="398096" y="3733476"/>
            <a:ext cx="853992" cy="709082"/>
          </a:xfrm>
          <a:prstGeom prst="ellipse">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81C4E5B9-643E-1662-817B-BE326E70BC75}"/>
              </a:ext>
              <a:ext uri="{C183D7F6-B498-43B3-948B-1728B52AA6E4}">
                <adec:decorative xmlns:adec="http://schemas.microsoft.com/office/drawing/2017/decorative" val="1"/>
              </a:ext>
            </a:extLst>
          </p:cNvPr>
          <p:cNvSpPr/>
          <p:nvPr/>
        </p:nvSpPr>
        <p:spPr>
          <a:xfrm>
            <a:off x="398095" y="4847167"/>
            <a:ext cx="853992" cy="709082"/>
          </a:xfrm>
          <a:prstGeom prst="ellipse">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FCDDA21A-F3C7-AE66-63CD-8B7577895A4F}"/>
              </a:ext>
              <a:ext uri="{C183D7F6-B498-43B3-948B-1728B52AA6E4}">
                <adec:decorative xmlns:adec="http://schemas.microsoft.com/office/drawing/2017/decorative" val="1"/>
              </a:ext>
            </a:extLst>
          </p:cNvPr>
          <p:cNvSpPr/>
          <p:nvPr/>
        </p:nvSpPr>
        <p:spPr>
          <a:xfrm>
            <a:off x="398096" y="5892476"/>
            <a:ext cx="853992" cy="709082"/>
          </a:xfrm>
          <a:prstGeom prst="ellipse">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Graphic 14">
            <a:extLst>
              <a:ext uri="{FF2B5EF4-FFF2-40B4-BE49-F238E27FC236}">
                <a16:creationId xmlns:a16="http://schemas.microsoft.com/office/drawing/2014/main" id="{634EE63A-A2D7-B3E8-09EB-81A296386353}"/>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70877" y="656493"/>
            <a:ext cx="709247" cy="709247"/>
          </a:xfrm>
          <a:prstGeom prst="rect">
            <a:avLst/>
          </a:prstGeom>
        </p:spPr>
      </p:pic>
      <p:pic>
        <p:nvPicPr>
          <p:cNvPr id="5" name="Graphic 4">
            <a:extLst>
              <a:ext uri="{FF2B5EF4-FFF2-40B4-BE49-F238E27FC236}">
                <a16:creationId xmlns:a16="http://schemas.microsoft.com/office/drawing/2014/main" id="{6D0C91C6-2A3C-9802-FF7A-2DF4EB65FE7D}"/>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70877" y="1623646"/>
            <a:ext cx="709247" cy="709247"/>
          </a:xfrm>
          <a:prstGeom prst="rect">
            <a:avLst/>
          </a:prstGeom>
        </p:spPr>
      </p:pic>
      <p:pic>
        <p:nvPicPr>
          <p:cNvPr id="11" name="Graphic 10">
            <a:extLst>
              <a:ext uri="{FF2B5EF4-FFF2-40B4-BE49-F238E27FC236}">
                <a16:creationId xmlns:a16="http://schemas.microsoft.com/office/drawing/2014/main" id="{7679AAAA-865D-B739-AA03-59D8BD53BD16}"/>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70877" y="2659184"/>
            <a:ext cx="709247" cy="709247"/>
          </a:xfrm>
          <a:prstGeom prst="rect">
            <a:avLst/>
          </a:prstGeom>
        </p:spPr>
      </p:pic>
    </p:spTree>
    <p:extLst>
      <p:ext uri="{BB962C8B-B14F-4D97-AF65-F5344CB8AC3E}">
        <p14:creationId xmlns:p14="http://schemas.microsoft.com/office/powerpoint/2010/main" val="35037336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4" cstate="email">
            <a:extLst>
              <a:ext uri="{28A0092B-C50C-407E-A947-70E740481C1C}">
                <a14:useLocalDpi xmlns:a14="http://schemas.microsoft.com/office/drawing/2010/main"/>
              </a:ext>
            </a:extLst>
          </a:blip>
          <a:stretch>
            <a:fillRect t="-9000" b="-9000"/>
          </a:stretch>
        </a:blipFill>
        <a:effectLst/>
      </p:bgPr>
    </p:bg>
    <p:spTree>
      <p:nvGrpSpPr>
        <p:cNvPr id="1" name="">
          <a:extLst>
            <a:ext uri="{FF2B5EF4-FFF2-40B4-BE49-F238E27FC236}">
              <a16:creationId xmlns:a16="http://schemas.microsoft.com/office/drawing/2014/main" id="{3708ED7A-DF73-8CDC-AEC5-C604DDE744E0}"/>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DE7C8D5F-FD41-7549-7360-2133A3CB9990}"/>
              </a:ext>
            </a:extLst>
          </p:cNvPr>
          <p:cNvSpPr txBox="1"/>
          <p:nvPr/>
        </p:nvSpPr>
        <p:spPr>
          <a:xfrm>
            <a:off x="2147665" y="3622"/>
            <a:ext cx="7905408" cy="646331"/>
          </a:xfrm>
          <a:prstGeom prst="rect">
            <a:avLst/>
          </a:prstGeom>
          <a:solidFill>
            <a:schemeClr val="bg1">
              <a:lumMod val="7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b="1">
                <a:solidFill>
                  <a:srgbClr val="002060"/>
                </a:solidFill>
                <a:ea typeface="Calibri"/>
                <a:cs typeface="Calibri"/>
              </a:rPr>
              <a:t>Engaging in Conversations</a:t>
            </a:r>
          </a:p>
        </p:txBody>
      </p:sp>
      <p:sp>
        <p:nvSpPr>
          <p:cNvPr id="2" name="Oval 1">
            <a:extLst>
              <a:ext uri="{FF2B5EF4-FFF2-40B4-BE49-F238E27FC236}">
                <a16:creationId xmlns:a16="http://schemas.microsoft.com/office/drawing/2014/main" id="{C0E4DF20-6FC4-3DE0-55C6-40FB2DB80AC9}"/>
              </a:ext>
              <a:ext uri="{C183D7F6-B498-43B3-948B-1728B52AA6E4}">
                <adec:decorative xmlns:adec="http://schemas.microsoft.com/office/drawing/2017/decorative" val="1"/>
              </a:ext>
            </a:extLst>
          </p:cNvPr>
          <p:cNvSpPr/>
          <p:nvPr/>
        </p:nvSpPr>
        <p:spPr>
          <a:xfrm>
            <a:off x="217282" y="571723"/>
            <a:ext cx="853992" cy="709082"/>
          </a:xfrm>
          <a:prstGeom prst="ellipse">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A786AD30-547B-C30B-F272-B4301E881BEE}"/>
              </a:ext>
              <a:ext uri="{C183D7F6-B498-43B3-948B-1728B52AA6E4}">
                <adec:decorative xmlns:adec="http://schemas.microsoft.com/office/drawing/2017/decorative" val="1"/>
              </a:ext>
            </a:extLst>
          </p:cNvPr>
          <p:cNvSpPr/>
          <p:nvPr/>
        </p:nvSpPr>
        <p:spPr>
          <a:xfrm>
            <a:off x="217282" y="1597492"/>
            <a:ext cx="853992" cy="709082"/>
          </a:xfrm>
          <a:prstGeom prst="ellipse">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D69D580C-D253-74F8-5196-C9F0A54193F6}"/>
              </a:ext>
              <a:ext uri="{C183D7F6-B498-43B3-948B-1728B52AA6E4}">
                <adec:decorative xmlns:adec="http://schemas.microsoft.com/office/drawing/2017/decorative" val="1"/>
              </a:ext>
            </a:extLst>
          </p:cNvPr>
          <p:cNvSpPr/>
          <p:nvPr/>
        </p:nvSpPr>
        <p:spPr>
          <a:xfrm>
            <a:off x="217281" y="2633028"/>
            <a:ext cx="853992" cy="709082"/>
          </a:xfrm>
          <a:prstGeom prst="ellipse">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BA2408A1-304D-30FC-BB72-EE613EE4E286}"/>
              </a:ext>
              <a:ext uri="{C183D7F6-B498-43B3-948B-1728B52AA6E4}">
                <adec:decorative xmlns:adec="http://schemas.microsoft.com/office/drawing/2017/decorative" val="1"/>
              </a:ext>
            </a:extLst>
          </p:cNvPr>
          <p:cNvSpPr/>
          <p:nvPr/>
        </p:nvSpPr>
        <p:spPr>
          <a:xfrm>
            <a:off x="217282" y="3707645"/>
            <a:ext cx="853992" cy="709082"/>
          </a:xfrm>
          <a:prstGeom prst="ellipse">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1D291014-2978-3FF3-2EE4-E768C6BBFBF9}"/>
              </a:ext>
              <a:ext uri="{C183D7F6-B498-43B3-948B-1728B52AA6E4}">
                <adec:decorative xmlns:adec="http://schemas.microsoft.com/office/drawing/2017/decorative" val="1"/>
              </a:ext>
            </a:extLst>
          </p:cNvPr>
          <p:cNvSpPr/>
          <p:nvPr/>
        </p:nvSpPr>
        <p:spPr>
          <a:xfrm>
            <a:off x="217281" y="4821336"/>
            <a:ext cx="853992" cy="709082"/>
          </a:xfrm>
          <a:prstGeom prst="ellipse">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B1327D1-C487-2A8C-4977-44CB081F4B4E}"/>
              </a:ext>
              <a:ext uri="{C183D7F6-B498-43B3-948B-1728B52AA6E4}">
                <adec:decorative xmlns:adec="http://schemas.microsoft.com/office/drawing/2017/decorative" val="1"/>
              </a:ext>
            </a:extLst>
          </p:cNvPr>
          <p:cNvSpPr/>
          <p:nvPr/>
        </p:nvSpPr>
        <p:spPr>
          <a:xfrm>
            <a:off x="217282" y="5866645"/>
            <a:ext cx="853992" cy="709082"/>
          </a:xfrm>
          <a:prstGeom prst="ellipse">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Graphic 14">
            <a:extLst>
              <a:ext uri="{FF2B5EF4-FFF2-40B4-BE49-F238E27FC236}">
                <a16:creationId xmlns:a16="http://schemas.microsoft.com/office/drawing/2014/main" id="{A6FF4591-252D-F95F-3391-B3E729D9F7F1}"/>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90063" y="630662"/>
            <a:ext cx="709247" cy="709247"/>
          </a:xfrm>
          <a:prstGeom prst="rect">
            <a:avLst/>
          </a:prstGeom>
        </p:spPr>
      </p:pic>
      <p:pic>
        <p:nvPicPr>
          <p:cNvPr id="5" name="Graphic 4">
            <a:extLst>
              <a:ext uri="{FF2B5EF4-FFF2-40B4-BE49-F238E27FC236}">
                <a16:creationId xmlns:a16="http://schemas.microsoft.com/office/drawing/2014/main" id="{D1C89AF4-5C69-7FEE-9161-C8CEEB38B75F}"/>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90063" y="1597815"/>
            <a:ext cx="709247" cy="709247"/>
          </a:xfrm>
          <a:prstGeom prst="rect">
            <a:avLst/>
          </a:prstGeom>
        </p:spPr>
      </p:pic>
      <p:pic>
        <p:nvPicPr>
          <p:cNvPr id="11" name="Graphic 10">
            <a:extLst>
              <a:ext uri="{FF2B5EF4-FFF2-40B4-BE49-F238E27FC236}">
                <a16:creationId xmlns:a16="http://schemas.microsoft.com/office/drawing/2014/main" id="{E2CBBC11-E291-2566-8BE8-9D9B1104E919}"/>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79479" y="2634982"/>
            <a:ext cx="709247" cy="709247"/>
          </a:xfrm>
          <a:prstGeom prst="rect">
            <a:avLst/>
          </a:prstGeom>
        </p:spPr>
      </p:pic>
      <p:pic>
        <p:nvPicPr>
          <p:cNvPr id="17" name="Graphic 16">
            <a:extLst>
              <a:ext uri="{FF2B5EF4-FFF2-40B4-BE49-F238E27FC236}">
                <a16:creationId xmlns:a16="http://schemas.microsoft.com/office/drawing/2014/main" id="{694F80B4-BA84-86D5-F415-E10E58C58504}"/>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90063" y="3703898"/>
            <a:ext cx="709247" cy="709247"/>
          </a:xfrm>
          <a:prstGeom prst="rect">
            <a:avLst/>
          </a:prstGeom>
        </p:spPr>
      </p:pic>
      <p:pic>
        <p:nvPicPr>
          <p:cNvPr id="7" name="Online Media 3" title="How to know if your teen can understand what they read - Milestones from GreatSchools">
            <a:hlinkClick r:id="" action="ppaction://media"/>
            <a:extLst>
              <a:ext uri="{FF2B5EF4-FFF2-40B4-BE49-F238E27FC236}">
                <a16:creationId xmlns:a16="http://schemas.microsoft.com/office/drawing/2014/main" id="{C3B7D23B-27C3-C6DC-5F04-66162E32A022}"/>
              </a:ext>
            </a:extLst>
          </p:cNvPr>
          <p:cNvPicPr>
            <a:picLocks noRot="1" noChangeAspect="1"/>
          </p:cNvPicPr>
          <p:nvPr>
            <a:videoFile r:link="rId1"/>
          </p:nvPr>
        </p:nvPicPr>
        <p:blipFill>
          <a:blip r:embed="rId7"/>
          <a:stretch>
            <a:fillRect/>
          </a:stretch>
        </p:blipFill>
        <p:spPr>
          <a:xfrm>
            <a:off x="1343411" y="978570"/>
            <a:ext cx="9357419" cy="5273603"/>
          </a:xfrm>
          <a:prstGeom prst="rect">
            <a:avLst/>
          </a:prstGeom>
        </p:spPr>
      </p:pic>
      <p:sp>
        <p:nvSpPr>
          <p:cNvPr id="16" name="TextBox 9">
            <a:extLst>
              <a:ext uri="{FF2B5EF4-FFF2-40B4-BE49-F238E27FC236}">
                <a16:creationId xmlns:a16="http://schemas.microsoft.com/office/drawing/2014/main" id="{4FFB9C2C-140C-91E3-D157-E428B18A8CEF}"/>
              </a:ext>
            </a:extLst>
          </p:cNvPr>
          <p:cNvSpPr txBox="1"/>
          <p:nvPr/>
        </p:nvSpPr>
        <p:spPr>
          <a:xfrm>
            <a:off x="10614728" y="5541481"/>
            <a:ext cx="1573995" cy="707886"/>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a:solidFill>
                  <a:schemeClr val="bg1">
                    <a:lumMod val="95000"/>
                  </a:schemeClr>
                </a:solidFill>
              </a:rPr>
              <a:t>Video  provided by:</a:t>
            </a:r>
            <a:endParaRPr lang="en-US" sz="2000" b="1">
              <a:solidFill>
                <a:schemeClr val="bg1">
                  <a:lumMod val="95000"/>
                </a:schemeClr>
              </a:solidFill>
              <a:ea typeface="Calibri"/>
              <a:cs typeface="Calibri"/>
            </a:endParaRPr>
          </a:p>
        </p:txBody>
      </p:sp>
      <p:pic>
        <p:nvPicPr>
          <p:cNvPr id="19" name="Picture 18" descr="GreatSchools.org">
            <a:extLst>
              <a:ext uri="{FF2B5EF4-FFF2-40B4-BE49-F238E27FC236}">
                <a16:creationId xmlns:a16="http://schemas.microsoft.com/office/drawing/2014/main" id="{BDAB5968-CAFF-5A54-B769-1D2CB1436353}"/>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10801997" y="6222918"/>
            <a:ext cx="1387475" cy="552206"/>
          </a:xfrm>
          <a:prstGeom prst="rect">
            <a:avLst/>
          </a:prstGeom>
        </p:spPr>
      </p:pic>
    </p:spTree>
    <p:extLst>
      <p:ext uri="{BB962C8B-B14F-4D97-AF65-F5344CB8AC3E}">
        <p14:creationId xmlns:p14="http://schemas.microsoft.com/office/powerpoint/2010/main" val="55595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vol="80000">
                <p:cTn id="12" fill="hold" display="0">
                  <p:stCondLst>
                    <p:cond delay="indefinite"/>
                  </p:stCondLst>
                </p:cTn>
                <p:tgtEl>
                  <p:spTgt spid="7"/>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3" cstate="email">
            <a:extLst>
              <a:ext uri="{28A0092B-C50C-407E-A947-70E740481C1C}">
                <a14:useLocalDpi xmlns:a14="http://schemas.microsoft.com/office/drawing/2010/main"/>
              </a:ext>
            </a:extLst>
          </a:blip>
          <a:stretch>
            <a:fillRect t="-9000" b="-9000"/>
          </a:stretch>
        </a:blipFill>
        <a:effectLst/>
      </p:bgPr>
    </p:bg>
    <p:spTree>
      <p:nvGrpSpPr>
        <p:cNvPr id="1" name="">
          <a:extLst>
            <a:ext uri="{FF2B5EF4-FFF2-40B4-BE49-F238E27FC236}">
              <a16:creationId xmlns:a16="http://schemas.microsoft.com/office/drawing/2014/main" id="{DF15B1A6-6955-ACDD-9BC4-7888FC8CADD8}"/>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9A5A32CE-2A37-3FD8-C414-23F4DD62A219}"/>
              </a:ext>
            </a:extLst>
          </p:cNvPr>
          <p:cNvSpPr txBox="1"/>
          <p:nvPr/>
        </p:nvSpPr>
        <p:spPr>
          <a:xfrm>
            <a:off x="2147665" y="3622"/>
            <a:ext cx="7905408" cy="646331"/>
          </a:xfrm>
          <a:prstGeom prst="rect">
            <a:avLst/>
          </a:prstGeom>
          <a:solidFill>
            <a:schemeClr val="bg1">
              <a:lumMod val="7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b="1">
                <a:solidFill>
                  <a:srgbClr val="002060"/>
                </a:solidFill>
                <a:ea typeface="Calibri"/>
                <a:cs typeface="Calibri"/>
              </a:rPr>
              <a:t>Engaging in Conversations</a:t>
            </a:r>
          </a:p>
        </p:txBody>
      </p:sp>
      <p:sp>
        <p:nvSpPr>
          <p:cNvPr id="3" name="TextBox 2">
            <a:extLst>
              <a:ext uri="{FF2B5EF4-FFF2-40B4-BE49-F238E27FC236}">
                <a16:creationId xmlns:a16="http://schemas.microsoft.com/office/drawing/2014/main" id="{24612314-70C7-464E-0BD6-21E739374F59}"/>
              </a:ext>
            </a:extLst>
          </p:cNvPr>
          <p:cNvSpPr txBox="1"/>
          <p:nvPr/>
        </p:nvSpPr>
        <p:spPr>
          <a:xfrm>
            <a:off x="1639125" y="1715993"/>
            <a:ext cx="9157211" cy="3785652"/>
          </a:xfrm>
          <a:prstGeom prst="rect">
            <a:avLst/>
          </a:prstGeom>
          <a:solidFill>
            <a:srgbClr val="083359">
              <a:alpha val="83000"/>
            </a:srgbClr>
          </a:solidFill>
          <a:ln>
            <a:solidFill>
              <a:schemeClr val="bg1">
                <a:lumMod val="20000"/>
                <a:lumOff val="8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700">
                <a:solidFill>
                  <a:srgbClr val="FFFFFF"/>
                </a:solidFill>
                <a:ea typeface="Calibri"/>
                <a:cs typeface="Calibri"/>
              </a:rPr>
              <a:t>Ask questions that allow your child to think more about what they are reading.</a:t>
            </a:r>
            <a:endParaRPr lang="en-US" sz="2700">
              <a:solidFill>
                <a:srgbClr val="FFFFFF"/>
              </a:solidFill>
              <a:ea typeface="Calibri" panose="020F0502020204030204"/>
              <a:cs typeface="Segoe UI"/>
            </a:endParaRPr>
          </a:p>
          <a:p>
            <a:endParaRPr lang="en-US">
              <a:solidFill>
                <a:srgbClr val="FFFFFF"/>
              </a:solidFill>
              <a:ea typeface="Calibri" panose="020F0502020204030204"/>
              <a:cs typeface="Segoe UI"/>
            </a:endParaRPr>
          </a:p>
          <a:p>
            <a:r>
              <a:rPr lang="en-US" sz="2800">
                <a:solidFill>
                  <a:srgbClr val="FFFFFF"/>
                </a:solidFill>
                <a:ea typeface="Calibri" panose="020F0502020204030204"/>
                <a:cs typeface="Segoe UI"/>
              </a:rPr>
              <a:t>These questions require more than a "yes/no" answer and often have your child explain their thinking.</a:t>
            </a:r>
          </a:p>
          <a:p>
            <a:endParaRPr lang="en-US" sz="2800">
              <a:solidFill>
                <a:srgbClr val="FFFFFF"/>
              </a:solidFill>
              <a:ea typeface="Calibri" panose="020F0502020204030204"/>
              <a:cs typeface="Segoe UI"/>
            </a:endParaRPr>
          </a:p>
          <a:p>
            <a:r>
              <a:rPr lang="en-US" sz="2800">
                <a:solidFill>
                  <a:srgbClr val="FFFFFF"/>
                </a:solidFill>
                <a:ea typeface="Calibri" panose="020F0502020204030204"/>
                <a:cs typeface="Segoe UI"/>
              </a:rPr>
              <a:t>For example:</a:t>
            </a:r>
          </a:p>
          <a:p>
            <a:pPr marL="457200" indent="-457200">
              <a:buFont typeface="Arial"/>
              <a:buChar char="•"/>
            </a:pPr>
            <a:r>
              <a:rPr lang="en-US" sz="2800">
                <a:solidFill>
                  <a:srgbClr val="FFFFFF"/>
                </a:solidFill>
                <a:ea typeface="Calibri" panose="020F0502020204030204"/>
                <a:cs typeface="Segoe UI"/>
              </a:rPr>
              <a:t>"What is the author trying to say?"</a:t>
            </a:r>
          </a:p>
          <a:p>
            <a:pPr marL="457200" indent="-457200">
              <a:buFont typeface="Arial"/>
              <a:buChar char="•"/>
            </a:pPr>
            <a:r>
              <a:rPr lang="en-US" sz="2800">
                <a:solidFill>
                  <a:srgbClr val="FFFFFF"/>
                </a:solidFill>
                <a:ea typeface="Calibri" panose="020F0502020204030204"/>
                <a:cs typeface="Segoe UI"/>
              </a:rPr>
              <a:t>"Why do you think the author used that phrase?" </a:t>
            </a:r>
          </a:p>
        </p:txBody>
      </p:sp>
      <p:sp>
        <p:nvSpPr>
          <p:cNvPr id="2" name="Oval 1">
            <a:extLst>
              <a:ext uri="{FF2B5EF4-FFF2-40B4-BE49-F238E27FC236}">
                <a16:creationId xmlns:a16="http://schemas.microsoft.com/office/drawing/2014/main" id="{EE4A52C8-16A3-970D-0E0D-55A8C6E129CE}"/>
              </a:ext>
              <a:ext uri="{C183D7F6-B498-43B3-948B-1728B52AA6E4}">
                <adec:decorative xmlns:adec="http://schemas.microsoft.com/office/drawing/2017/decorative" val="1"/>
              </a:ext>
            </a:extLst>
          </p:cNvPr>
          <p:cNvSpPr/>
          <p:nvPr/>
        </p:nvSpPr>
        <p:spPr>
          <a:xfrm>
            <a:off x="398096" y="597553"/>
            <a:ext cx="853992" cy="709082"/>
          </a:xfrm>
          <a:prstGeom prst="ellipse">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B5F89CAA-8688-6687-0754-3DDF13F462C9}"/>
              </a:ext>
              <a:ext uri="{C183D7F6-B498-43B3-948B-1728B52AA6E4}">
                <adec:decorative xmlns:adec="http://schemas.microsoft.com/office/drawing/2017/decorative" val="1"/>
              </a:ext>
            </a:extLst>
          </p:cNvPr>
          <p:cNvSpPr/>
          <p:nvPr/>
        </p:nvSpPr>
        <p:spPr>
          <a:xfrm>
            <a:off x="398096" y="1623322"/>
            <a:ext cx="853992" cy="709082"/>
          </a:xfrm>
          <a:prstGeom prst="ellipse">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34AD2EAD-ADF5-E314-EEF5-FCC347ABECFA}"/>
              </a:ext>
              <a:ext uri="{C183D7F6-B498-43B3-948B-1728B52AA6E4}">
                <adec:decorative xmlns:adec="http://schemas.microsoft.com/office/drawing/2017/decorative" val="1"/>
              </a:ext>
            </a:extLst>
          </p:cNvPr>
          <p:cNvSpPr/>
          <p:nvPr/>
        </p:nvSpPr>
        <p:spPr>
          <a:xfrm>
            <a:off x="398095" y="2658859"/>
            <a:ext cx="853992" cy="709082"/>
          </a:xfrm>
          <a:prstGeom prst="ellipse">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8FD7A1D-4DD9-2656-0CDF-DE6986CE6C07}"/>
              </a:ext>
              <a:ext uri="{C183D7F6-B498-43B3-948B-1728B52AA6E4}">
                <adec:decorative xmlns:adec="http://schemas.microsoft.com/office/drawing/2017/decorative" val="1"/>
              </a:ext>
            </a:extLst>
          </p:cNvPr>
          <p:cNvSpPr/>
          <p:nvPr/>
        </p:nvSpPr>
        <p:spPr>
          <a:xfrm>
            <a:off x="398096" y="3733476"/>
            <a:ext cx="853992" cy="709082"/>
          </a:xfrm>
          <a:prstGeom prst="ellipse">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25548BC1-C4A6-F19F-6523-7127B05CA9DB}"/>
              </a:ext>
              <a:ext uri="{C183D7F6-B498-43B3-948B-1728B52AA6E4}">
                <adec:decorative xmlns:adec="http://schemas.microsoft.com/office/drawing/2017/decorative" val="1"/>
              </a:ext>
            </a:extLst>
          </p:cNvPr>
          <p:cNvSpPr/>
          <p:nvPr/>
        </p:nvSpPr>
        <p:spPr>
          <a:xfrm>
            <a:off x="398095" y="4847167"/>
            <a:ext cx="853992" cy="709082"/>
          </a:xfrm>
          <a:prstGeom prst="ellipse">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73B0C241-CD69-77B6-FEF6-2A775A9C7638}"/>
              </a:ext>
              <a:ext uri="{C183D7F6-B498-43B3-948B-1728B52AA6E4}">
                <adec:decorative xmlns:adec="http://schemas.microsoft.com/office/drawing/2017/decorative" val="1"/>
              </a:ext>
            </a:extLst>
          </p:cNvPr>
          <p:cNvSpPr/>
          <p:nvPr/>
        </p:nvSpPr>
        <p:spPr>
          <a:xfrm>
            <a:off x="398096" y="5892476"/>
            <a:ext cx="853992" cy="709082"/>
          </a:xfrm>
          <a:prstGeom prst="ellipse">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Graphic 14">
            <a:extLst>
              <a:ext uri="{FF2B5EF4-FFF2-40B4-BE49-F238E27FC236}">
                <a16:creationId xmlns:a16="http://schemas.microsoft.com/office/drawing/2014/main" id="{C94FFE03-AB70-36AE-1A66-456B069A58C2}"/>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70877" y="656493"/>
            <a:ext cx="709247" cy="709247"/>
          </a:xfrm>
          <a:prstGeom prst="rect">
            <a:avLst/>
          </a:prstGeom>
        </p:spPr>
      </p:pic>
      <p:pic>
        <p:nvPicPr>
          <p:cNvPr id="5" name="Graphic 4">
            <a:extLst>
              <a:ext uri="{FF2B5EF4-FFF2-40B4-BE49-F238E27FC236}">
                <a16:creationId xmlns:a16="http://schemas.microsoft.com/office/drawing/2014/main" id="{862C156D-1C0D-DBD8-6C2E-558D7DC72664}"/>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70877" y="1623646"/>
            <a:ext cx="709247" cy="709247"/>
          </a:xfrm>
          <a:prstGeom prst="rect">
            <a:avLst/>
          </a:prstGeom>
        </p:spPr>
      </p:pic>
      <p:pic>
        <p:nvPicPr>
          <p:cNvPr id="11" name="Graphic 10">
            <a:extLst>
              <a:ext uri="{FF2B5EF4-FFF2-40B4-BE49-F238E27FC236}">
                <a16:creationId xmlns:a16="http://schemas.microsoft.com/office/drawing/2014/main" id="{875588A7-0C57-B50E-5CCD-C5A58329AF55}"/>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70877" y="2659184"/>
            <a:ext cx="709247" cy="709247"/>
          </a:xfrm>
          <a:prstGeom prst="rect">
            <a:avLst/>
          </a:prstGeom>
        </p:spPr>
      </p:pic>
      <p:pic>
        <p:nvPicPr>
          <p:cNvPr id="6" name="Graphic 5">
            <a:extLst>
              <a:ext uri="{FF2B5EF4-FFF2-40B4-BE49-F238E27FC236}">
                <a16:creationId xmlns:a16="http://schemas.microsoft.com/office/drawing/2014/main" id="{74F665B8-2A4E-234F-4735-DCAFF7172783}"/>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70877" y="4847491"/>
            <a:ext cx="709247" cy="709247"/>
          </a:xfrm>
          <a:prstGeom prst="rect">
            <a:avLst/>
          </a:prstGeom>
        </p:spPr>
      </p:pic>
      <p:pic>
        <p:nvPicPr>
          <p:cNvPr id="7" name="Graphic 6">
            <a:extLst>
              <a:ext uri="{FF2B5EF4-FFF2-40B4-BE49-F238E27FC236}">
                <a16:creationId xmlns:a16="http://schemas.microsoft.com/office/drawing/2014/main" id="{5A64F5AC-DEF7-E758-344B-4902C00DE943}"/>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70876" y="3733798"/>
            <a:ext cx="709247" cy="709247"/>
          </a:xfrm>
          <a:prstGeom prst="rect">
            <a:avLst/>
          </a:prstGeom>
        </p:spPr>
      </p:pic>
    </p:spTree>
    <p:extLst>
      <p:ext uri="{BB962C8B-B14F-4D97-AF65-F5344CB8AC3E}">
        <p14:creationId xmlns:p14="http://schemas.microsoft.com/office/powerpoint/2010/main" val="2413017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cstate="print">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2B598-F78B-5B73-DD41-2A7975C37171}"/>
              </a:ext>
            </a:extLst>
          </p:cNvPr>
          <p:cNvSpPr>
            <a:spLocks noGrp="1"/>
          </p:cNvSpPr>
          <p:nvPr>
            <p:ph type="title"/>
          </p:nvPr>
        </p:nvSpPr>
        <p:spPr>
          <a:xfrm>
            <a:off x="838201" y="756"/>
            <a:ext cx="10515600" cy="838730"/>
          </a:xfrm>
          <a:solidFill>
            <a:schemeClr val="accent2">
              <a:lumMod val="60000"/>
              <a:lumOff val="40000"/>
            </a:schemeClr>
          </a:solidFill>
          <a:ln w="28575">
            <a:solidFill>
              <a:schemeClr val="tx2">
                <a:lumMod val="75000"/>
              </a:schemeClr>
            </a:solidFill>
          </a:ln>
        </p:spPr>
        <p:txBody>
          <a:bodyPr>
            <a:noAutofit/>
          </a:bodyPr>
          <a:lstStyle/>
          <a:p>
            <a:pPr algn="ctr"/>
            <a:r>
              <a:rPr lang="en-US" sz="4450" b="1">
                <a:solidFill>
                  <a:schemeClr val="accent1">
                    <a:lumMod val="76000"/>
                  </a:schemeClr>
                </a:solidFill>
                <a:ea typeface="Calibri Light"/>
                <a:cs typeface="Calibri Light"/>
              </a:rPr>
              <a:t>Supporting Your Child's Literacy Development</a:t>
            </a:r>
          </a:p>
        </p:txBody>
      </p:sp>
    </p:spTree>
    <p:extLst>
      <p:ext uri="{BB962C8B-B14F-4D97-AF65-F5344CB8AC3E}">
        <p14:creationId xmlns:p14="http://schemas.microsoft.com/office/powerpoint/2010/main" val="40194433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cstate="email">
            <a:extLst>
              <a:ext uri="{28A0092B-C50C-407E-A947-70E740481C1C}">
                <a14:useLocalDpi xmlns:a14="http://schemas.microsoft.com/office/drawing/2010/main"/>
              </a:ext>
            </a:extLst>
          </a:blip>
          <a:stretch>
            <a:fillRect t="-9000" b="-9000"/>
          </a:stretch>
        </a:blipFill>
        <a:effectLst/>
      </p:bgPr>
    </p:bg>
    <p:spTree>
      <p:nvGrpSpPr>
        <p:cNvPr id="1" name="">
          <a:extLst>
            <a:ext uri="{FF2B5EF4-FFF2-40B4-BE49-F238E27FC236}">
              <a16:creationId xmlns:a16="http://schemas.microsoft.com/office/drawing/2014/main" id="{B14A6E64-889F-4E25-A554-52E539AA2906}"/>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126F1BEA-7687-6914-044B-47F25FFD334C}"/>
              </a:ext>
            </a:extLst>
          </p:cNvPr>
          <p:cNvSpPr txBox="1"/>
          <p:nvPr/>
        </p:nvSpPr>
        <p:spPr>
          <a:xfrm>
            <a:off x="2147665" y="3622"/>
            <a:ext cx="7905408" cy="646331"/>
          </a:xfrm>
          <a:prstGeom prst="rect">
            <a:avLst/>
          </a:prstGeom>
          <a:solidFill>
            <a:schemeClr val="bg1">
              <a:lumMod val="7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b="1">
                <a:solidFill>
                  <a:srgbClr val="002060"/>
                </a:solidFill>
                <a:ea typeface="Calibri"/>
                <a:cs typeface="Calibri"/>
              </a:rPr>
              <a:t>Engaging in Conversations</a:t>
            </a:r>
          </a:p>
        </p:txBody>
      </p:sp>
      <p:sp>
        <p:nvSpPr>
          <p:cNvPr id="3" name="TextBox 2">
            <a:extLst>
              <a:ext uri="{FF2B5EF4-FFF2-40B4-BE49-F238E27FC236}">
                <a16:creationId xmlns:a16="http://schemas.microsoft.com/office/drawing/2014/main" id="{F51C2EA4-F8EB-EECA-655B-15330F934BC8}"/>
              </a:ext>
            </a:extLst>
          </p:cNvPr>
          <p:cNvSpPr txBox="1"/>
          <p:nvPr/>
        </p:nvSpPr>
        <p:spPr>
          <a:xfrm>
            <a:off x="2570458" y="1885326"/>
            <a:ext cx="8702942" cy="2667152"/>
          </a:xfrm>
          <a:prstGeom prst="rect">
            <a:avLst/>
          </a:prstGeom>
          <a:solidFill>
            <a:srgbClr val="083359">
              <a:alpha val="83000"/>
            </a:srgbClr>
          </a:solidFill>
          <a:ln>
            <a:solidFill>
              <a:schemeClr val="bg1">
                <a:lumMod val="20000"/>
                <a:lumOff val="8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a:solidFill>
                  <a:srgbClr val="FFFFFF"/>
                </a:solidFill>
                <a:ea typeface="Calibri"/>
                <a:cs typeface="Calibri"/>
              </a:rPr>
              <a:t>Question prompts for deeper thinking:</a:t>
            </a:r>
          </a:p>
          <a:p>
            <a:endParaRPr lang="en-US" sz="2700">
              <a:solidFill>
                <a:srgbClr val="FFFFFF"/>
              </a:solidFill>
              <a:ea typeface="Calibri"/>
              <a:cs typeface="Calibri"/>
            </a:endParaRPr>
          </a:p>
          <a:p>
            <a:endParaRPr lang="en-US" sz="2700">
              <a:solidFill>
                <a:srgbClr val="FFFFFF"/>
              </a:solidFill>
              <a:ea typeface="Calibri"/>
              <a:cs typeface="Calibri"/>
            </a:endParaRPr>
          </a:p>
          <a:p>
            <a:endParaRPr lang="en-US" sz="2700">
              <a:solidFill>
                <a:srgbClr val="FFFFFF"/>
              </a:solidFill>
              <a:ea typeface="Calibri"/>
              <a:cs typeface="Calibri"/>
            </a:endParaRPr>
          </a:p>
          <a:p>
            <a:endParaRPr lang="en-US" sz="2700">
              <a:solidFill>
                <a:srgbClr val="FFFFFF"/>
              </a:solidFill>
              <a:ea typeface="Calibri"/>
              <a:cs typeface="Calibri"/>
            </a:endParaRPr>
          </a:p>
          <a:p>
            <a:endParaRPr lang="en-US" sz="2700">
              <a:solidFill>
                <a:srgbClr val="FFFFFF"/>
              </a:solidFill>
              <a:ea typeface="Calibri"/>
              <a:cs typeface="Calibri"/>
            </a:endParaRPr>
          </a:p>
        </p:txBody>
      </p:sp>
      <p:sp>
        <p:nvSpPr>
          <p:cNvPr id="2" name="Oval 1">
            <a:extLst>
              <a:ext uri="{FF2B5EF4-FFF2-40B4-BE49-F238E27FC236}">
                <a16:creationId xmlns:a16="http://schemas.microsoft.com/office/drawing/2014/main" id="{900C4190-054A-6AB5-BDC5-6C3ACE42CAFA}"/>
              </a:ext>
              <a:ext uri="{C183D7F6-B498-43B3-948B-1728B52AA6E4}">
                <adec:decorative xmlns:adec="http://schemas.microsoft.com/office/drawing/2017/decorative" val="1"/>
              </a:ext>
            </a:extLst>
          </p:cNvPr>
          <p:cNvSpPr/>
          <p:nvPr/>
        </p:nvSpPr>
        <p:spPr>
          <a:xfrm>
            <a:off x="398096" y="597553"/>
            <a:ext cx="853992" cy="709082"/>
          </a:xfrm>
          <a:prstGeom prst="ellipse">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1133E597-5E17-20A8-FAAF-133509603B00}"/>
              </a:ext>
              <a:ext uri="{C183D7F6-B498-43B3-948B-1728B52AA6E4}">
                <adec:decorative xmlns:adec="http://schemas.microsoft.com/office/drawing/2017/decorative" val="1"/>
              </a:ext>
            </a:extLst>
          </p:cNvPr>
          <p:cNvSpPr/>
          <p:nvPr/>
        </p:nvSpPr>
        <p:spPr>
          <a:xfrm>
            <a:off x="398096" y="1623322"/>
            <a:ext cx="853992" cy="709082"/>
          </a:xfrm>
          <a:prstGeom prst="ellipse">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C8873DB8-35F4-299F-0B38-C42ED6F7E821}"/>
              </a:ext>
              <a:ext uri="{C183D7F6-B498-43B3-948B-1728B52AA6E4}">
                <adec:decorative xmlns:adec="http://schemas.microsoft.com/office/drawing/2017/decorative" val="1"/>
              </a:ext>
            </a:extLst>
          </p:cNvPr>
          <p:cNvSpPr/>
          <p:nvPr/>
        </p:nvSpPr>
        <p:spPr>
          <a:xfrm>
            <a:off x="398095" y="2658859"/>
            <a:ext cx="853992" cy="709082"/>
          </a:xfrm>
          <a:prstGeom prst="ellipse">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06ED3C3-3FD0-1A26-8D4F-733D64A958B2}"/>
              </a:ext>
              <a:ext uri="{C183D7F6-B498-43B3-948B-1728B52AA6E4}">
                <adec:decorative xmlns:adec="http://schemas.microsoft.com/office/drawing/2017/decorative" val="1"/>
              </a:ext>
            </a:extLst>
          </p:cNvPr>
          <p:cNvSpPr/>
          <p:nvPr/>
        </p:nvSpPr>
        <p:spPr>
          <a:xfrm>
            <a:off x="398096" y="3733476"/>
            <a:ext cx="853992" cy="709082"/>
          </a:xfrm>
          <a:prstGeom prst="ellipse">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2CF5F954-A9E1-C3C9-6AB9-F1ED4283ED1E}"/>
              </a:ext>
              <a:ext uri="{C183D7F6-B498-43B3-948B-1728B52AA6E4}">
                <adec:decorative xmlns:adec="http://schemas.microsoft.com/office/drawing/2017/decorative" val="1"/>
              </a:ext>
            </a:extLst>
          </p:cNvPr>
          <p:cNvSpPr/>
          <p:nvPr/>
        </p:nvSpPr>
        <p:spPr>
          <a:xfrm>
            <a:off x="398095" y="4847167"/>
            <a:ext cx="853992" cy="709082"/>
          </a:xfrm>
          <a:prstGeom prst="ellipse">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D94B7202-B5BE-B727-A293-3ED57DEE1BD7}"/>
              </a:ext>
              <a:ext uri="{C183D7F6-B498-43B3-948B-1728B52AA6E4}">
                <adec:decorative xmlns:adec="http://schemas.microsoft.com/office/drawing/2017/decorative" val="1"/>
              </a:ext>
            </a:extLst>
          </p:cNvPr>
          <p:cNvSpPr/>
          <p:nvPr/>
        </p:nvSpPr>
        <p:spPr>
          <a:xfrm>
            <a:off x="398096" y="5892476"/>
            <a:ext cx="853992" cy="709082"/>
          </a:xfrm>
          <a:prstGeom prst="ellipse">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Graphic 14">
            <a:extLst>
              <a:ext uri="{FF2B5EF4-FFF2-40B4-BE49-F238E27FC236}">
                <a16:creationId xmlns:a16="http://schemas.microsoft.com/office/drawing/2014/main" id="{2C082EB6-3CB2-82E3-0A2B-321DC8DAA3BF}"/>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70877" y="656493"/>
            <a:ext cx="709247" cy="709247"/>
          </a:xfrm>
          <a:prstGeom prst="rect">
            <a:avLst/>
          </a:prstGeom>
        </p:spPr>
      </p:pic>
      <p:pic>
        <p:nvPicPr>
          <p:cNvPr id="5" name="Graphic 4">
            <a:extLst>
              <a:ext uri="{FF2B5EF4-FFF2-40B4-BE49-F238E27FC236}">
                <a16:creationId xmlns:a16="http://schemas.microsoft.com/office/drawing/2014/main" id="{5B96B463-5AB7-EBE7-82E6-089A38622725}"/>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70877" y="1623646"/>
            <a:ext cx="709247" cy="709247"/>
          </a:xfrm>
          <a:prstGeom prst="rect">
            <a:avLst/>
          </a:prstGeom>
        </p:spPr>
      </p:pic>
      <p:pic>
        <p:nvPicPr>
          <p:cNvPr id="11" name="Graphic 10">
            <a:extLst>
              <a:ext uri="{FF2B5EF4-FFF2-40B4-BE49-F238E27FC236}">
                <a16:creationId xmlns:a16="http://schemas.microsoft.com/office/drawing/2014/main" id="{80B536E5-207E-4364-EC31-BA84EFC3B7E8}"/>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70877" y="2659184"/>
            <a:ext cx="709247" cy="709247"/>
          </a:xfrm>
          <a:prstGeom prst="rect">
            <a:avLst/>
          </a:prstGeom>
        </p:spPr>
      </p:pic>
      <p:pic>
        <p:nvPicPr>
          <p:cNvPr id="6" name="Graphic 5">
            <a:extLst>
              <a:ext uri="{FF2B5EF4-FFF2-40B4-BE49-F238E27FC236}">
                <a16:creationId xmlns:a16="http://schemas.microsoft.com/office/drawing/2014/main" id="{C37F6068-706A-62A9-18D5-D647E9BA9A0D}"/>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70877" y="4847491"/>
            <a:ext cx="709247" cy="709247"/>
          </a:xfrm>
          <a:prstGeom prst="rect">
            <a:avLst/>
          </a:prstGeom>
        </p:spPr>
      </p:pic>
      <p:pic>
        <p:nvPicPr>
          <p:cNvPr id="7" name="Graphic 6">
            <a:extLst>
              <a:ext uri="{FF2B5EF4-FFF2-40B4-BE49-F238E27FC236}">
                <a16:creationId xmlns:a16="http://schemas.microsoft.com/office/drawing/2014/main" id="{15FA5516-6A1C-9122-F7FF-ADC6E39E2EA0}"/>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70876" y="3733798"/>
            <a:ext cx="709247" cy="709247"/>
          </a:xfrm>
          <a:prstGeom prst="rect">
            <a:avLst/>
          </a:prstGeom>
        </p:spPr>
      </p:pic>
      <p:pic>
        <p:nvPicPr>
          <p:cNvPr id="8" name="Graphic 7">
            <a:extLst>
              <a:ext uri="{FF2B5EF4-FFF2-40B4-BE49-F238E27FC236}">
                <a16:creationId xmlns:a16="http://schemas.microsoft.com/office/drawing/2014/main" id="{82425CC8-3CB3-31D8-FF5D-D7AEE7B7F4CF}"/>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70876" y="5895240"/>
            <a:ext cx="709247" cy="709247"/>
          </a:xfrm>
          <a:prstGeom prst="rect">
            <a:avLst/>
          </a:prstGeom>
        </p:spPr>
      </p:pic>
      <p:pic>
        <p:nvPicPr>
          <p:cNvPr id="18" name="Graphic 17" descr="Clipboard Partially Checked with solid fill">
            <a:extLst>
              <a:ext uri="{FF2B5EF4-FFF2-40B4-BE49-F238E27FC236}">
                <a16:creationId xmlns:a16="http://schemas.microsoft.com/office/drawing/2014/main" id="{C5563869-46E5-04BD-F846-2CB24AA7965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594057" y="2516717"/>
            <a:ext cx="914400" cy="914400"/>
          </a:xfrm>
          <a:prstGeom prst="rect">
            <a:avLst/>
          </a:prstGeom>
        </p:spPr>
      </p:pic>
      <p:sp>
        <p:nvSpPr>
          <p:cNvPr id="16" name="TextBox 15">
            <a:extLst>
              <a:ext uri="{FF2B5EF4-FFF2-40B4-BE49-F238E27FC236}">
                <a16:creationId xmlns:a16="http://schemas.microsoft.com/office/drawing/2014/main" id="{3A9F6A0E-8E29-DBE8-726B-039EB4DB6006}"/>
              </a:ext>
            </a:extLst>
          </p:cNvPr>
          <p:cNvSpPr txBox="1"/>
          <p:nvPr/>
        </p:nvSpPr>
        <p:spPr>
          <a:xfrm>
            <a:off x="3503896" y="2662115"/>
            <a:ext cx="4366844"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100">
                <a:solidFill>
                  <a:schemeClr val="bg1"/>
                </a:solidFill>
                <a:ea typeface="Calibri"/>
                <a:cs typeface="Calibri"/>
              </a:rPr>
              <a:t>What questions would you ask if . . . ?</a:t>
            </a:r>
          </a:p>
        </p:txBody>
      </p:sp>
      <p:pic>
        <p:nvPicPr>
          <p:cNvPr id="19" name="Graphic 18" descr="Magnifying glass with solid fill">
            <a:extLst>
              <a:ext uri="{FF2B5EF4-FFF2-40B4-BE49-F238E27FC236}">
                <a16:creationId xmlns:a16="http://schemas.microsoft.com/office/drawing/2014/main" id="{B5DCE8B4-0592-C5D2-842E-760D45695EA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594056" y="3520505"/>
            <a:ext cx="914400" cy="914400"/>
          </a:xfrm>
          <a:prstGeom prst="rect">
            <a:avLst/>
          </a:prstGeom>
        </p:spPr>
      </p:pic>
      <p:sp>
        <p:nvSpPr>
          <p:cNvPr id="22" name="TextBox 21">
            <a:extLst>
              <a:ext uri="{FF2B5EF4-FFF2-40B4-BE49-F238E27FC236}">
                <a16:creationId xmlns:a16="http://schemas.microsoft.com/office/drawing/2014/main" id="{44B4E58D-C623-EDEC-3574-F0A020C80B7B}"/>
              </a:ext>
            </a:extLst>
          </p:cNvPr>
          <p:cNvSpPr txBox="1"/>
          <p:nvPr/>
        </p:nvSpPr>
        <p:spPr>
          <a:xfrm>
            <a:off x="3513665" y="3736730"/>
            <a:ext cx="4366844"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100">
                <a:solidFill>
                  <a:schemeClr val="bg1"/>
                </a:solidFill>
                <a:ea typeface="Calibri"/>
                <a:cs typeface="Calibri"/>
              </a:rPr>
              <a:t>What was the problem with . . . ?</a:t>
            </a:r>
          </a:p>
        </p:txBody>
      </p:sp>
      <p:pic>
        <p:nvPicPr>
          <p:cNvPr id="20" name="Graphic 19" descr="Clipboard with solid fill">
            <a:extLst>
              <a:ext uri="{FF2B5EF4-FFF2-40B4-BE49-F238E27FC236}">
                <a16:creationId xmlns:a16="http://schemas.microsoft.com/office/drawing/2014/main" id="{9B7AA5AC-4F29-A6D6-AB29-D6D45CC39E3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875955" y="2559050"/>
            <a:ext cx="914400" cy="914400"/>
          </a:xfrm>
          <a:prstGeom prst="rect">
            <a:avLst/>
          </a:prstGeom>
        </p:spPr>
      </p:pic>
      <p:sp>
        <p:nvSpPr>
          <p:cNvPr id="23" name="TextBox 22">
            <a:extLst>
              <a:ext uri="{FF2B5EF4-FFF2-40B4-BE49-F238E27FC236}">
                <a16:creationId xmlns:a16="http://schemas.microsoft.com/office/drawing/2014/main" id="{4439D957-13DE-B49E-5C7C-6DAEE369EBD7}"/>
              </a:ext>
            </a:extLst>
          </p:cNvPr>
          <p:cNvSpPr txBox="1"/>
          <p:nvPr/>
        </p:nvSpPr>
        <p:spPr>
          <a:xfrm>
            <a:off x="8798818" y="2662115"/>
            <a:ext cx="2334844"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100">
                <a:solidFill>
                  <a:schemeClr val="bg1"/>
                </a:solidFill>
                <a:ea typeface="Calibri"/>
                <a:cs typeface="Calibri"/>
              </a:rPr>
              <a:t>Do you think . . . ?</a:t>
            </a:r>
          </a:p>
        </p:txBody>
      </p:sp>
      <p:pic>
        <p:nvPicPr>
          <p:cNvPr id="21" name="Graphic 20" descr="Paint brush with solid fill">
            <a:extLst>
              <a:ext uri="{FF2B5EF4-FFF2-40B4-BE49-F238E27FC236}">
                <a16:creationId xmlns:a16="http://schemas.microsoft.com/office/drawing/2014/main" id="{3FC901F1-D573-D142-F60F-045CB2304AC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621708" y="3532716"/>
            <a:ext cx="914400" cy="914400"/>
          </a:xfrm>
          <a:prstGeom prst="rect">
            <a:avLst/>
          </a:prstGeom>
        </p:spPr>
      </p:pic>
      <p:sp>
        <p:nvSpPr>
          <p:cNvPr id="24" name="TextBox 23">
            <a:extLst>
              <a:ext uri="{FF2B5EF4-FFF2-40B4-BE49-F238E27FC236}">
                <a16:creationId xmlns:a16="http://schemas.microsoft.com/office/drawing/2014/main" id="{386AAA96-3D41-716E-15D1-1C789FD4D0AF}"/>
              </a:ext>
            </a:extLst>
          </p:cNvPr>
          <p:cNvSpPr txBox="1"/>
          <p:nvPr/>
        </p:nvSpPr>
        <p:spPr>
          <a:xfrm>
            <a:off x="8536280" y="3779174"/>
            <a:ext cx="2471613"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100">
                <a:solidFill>
                  <a:schemeClr val="bg1"/>
                </a:solidFill>
                <a:ea typeface="Calibri"/>
                <a:cs typeface="Calibri"/>
              </a:rPr>
              <a:t>How would you . . . ?</a:t>
            </a:r>
          </a:p>
        </p:txBody>
      </p:sp>
    </p:spTree>
    <p:extLst>
      <p:ext uri="{BB962C8B-B14F-4D97-AF65-F5344CB8AC3E}">
        <p14:creationId xmlns:p14="http://schemas.microsoft.com/office/powerpoint/2010/main" val="1051255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23D9F-7C03-AEC9-87B7-AFDEBDA9D7E3}"/>
              </a:ext>
            </a:extLst>
          </p:cNvPr>
          <p:cNvSpPr>
            <a:spLocks noGrp="1"/>
          </p:cNvSpPr>
          <p:nvPr>
            <p:ph type="title"/>
          </p:nvPr>
        </p:nvSpPr>
        <p:spPr/>
        <p:txBody>
          <a:bodyPr lIns="91440" tIns="45720" rIns="91440" bIns="45720" anchor="b"/>
          <a:lstStyle/>
          <a:p>
            <a:r>
              <a:rPr lang="en-US" b="1"/>
              <a:t>Building a Literacy-Rich Environment</a:t>
            </a:r>
          </a:p>
        </p:txBody>
      </p:sp>
    </p:spTree>
    <p:extLst>
      <p:ext uri="{BB962C8B-B14F-4D97-AF65-F5344CB8AC3E}">
        <p14:creationId xmlns:p14="http://schemas.microsoft.com/office/powerpoint/2010/main" val="1991139714"/>
      </p:ext>
    </p:extLst>
  </p:cSld>
  <p:clrMapOvr>
    <a:masterClrMapping/>
  </p:clrMapOvr>
  <p:extLst>
    <p:ext uri="{6950BFC3-D8DA-4A85-94F7-54DA5524770B}">
      <p188:commentRel xmlns:p188="http://schemas.microsoft.com/office/powerpoint/2018/8/main" r:id="rId2"/>
    </p:ext>
  </p:extLst>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3" cstate="print">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4E4C385-7804-6B40-9B5F-11222AEA8D1D}"/>
              </a:ext>
            </a:extLst>
          </p:cNvPr>
          <p:cNvSpPr/>
          <p:nvPr/>
        </p:nvSpPr>
        <p:spPr>
          <a:xfrm>
            <a:off x="148166" y="158750"/>
            <a:ext cx="4328583" cy="6540500"/>
          </a:xfrm>
          <a:prstGeom prst="rect">
            <a:avLst/>
          </a:prstGeom>
          <a:solidFill>
            <a:srgbClr val="45C460">
              <a:alpha val="93000"/>
            </a:srgbClr>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600" b="1">
                <a:ea typeface="Calibri"/>
                <a:cs typeface="Calibri"/>
              </a:rPr>
              <a:t>Building a Literacy-Rich Environment</a:t>
            </a:r>
            <a:endParaRPr lang="en-US" sz="4600" b="1"/>
          </a:p>
        </p:txBody>
      </p:sp>
      <p:sp>
        <p:nvSpPr>
          <p:cNvPr id="7" name="Rectangle 6">
            <a:extLst>
              <a:ext uri="{FF2B5EF4-FFF2-40B4-BE49-F238E27FC236}">
                <a16:creationId xmlns:a16="http://schemas.microsoft.com/office/drawing/2014/main" id="{F99B270C-4428-11B2-B3A2-2CB7B4F50F61}"/>
              </a:ext>
            </a:extLst>
          </p:cNvPr>
          <p:cNvSpPr/>
          <p:nvPr/>
        </p:nvSpPr>
        <p:spPr>
          <a:xfrm>
            <a:off x="4963584" y="1714499"/>
            <a:ext cx="6889748" cy="4042834"/>
          </a:xfrm>
          <a:prstGeom prst="rect">
            <a:avLst/>
          </a:prstGeom>
          <a:solidFill>
            <a:srgbClr val="45C460">
              <a:alpha val="89000"/>
            </a:srgbClr>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r>
              <a:rPr lang="en-US" sz="2800" b="1">
                <a:solidFill>
                  <a:schemeClr val="accent1">
                    <a:lumMod val="49000"/>
                  </a:schemeClr>
                </a:solidFill>
                <a:ea typeface="Calibri" panose="020F0502020204030204"/>
                <a:cs typeface="Calibri" panose="020F0502020204030204"/>
              </a:rPr>
              <a:t>A literary-rich environment is a place that encourages reading and writing, such as listening to stories, reading together, and talking about ideas.</a:t>
            </a:r>
          </a:p>
          <a:p>
            <a:endParaRPr lang="en-US" sz="2800">
              <a:solidFill>
                <a:schemeClr val="accent1">
                  <a:lumMod val="49000"/>
                </a:schemeClr>
              </a:solidFill>
              <a:ea typeface="Calibri" panose="020F0502020204030204"/>
              <a:cs typeface="Calibri" panose="020F0502020204030204"/>
            </a:endParaRPr>
          </a:p>
          <a:p>
            <a:r>
              <a:rPr lang="en-US" sz="2800">
                <a:solidFill>
                  <a:schemeClr val="accent1">
                    <a:lumMod val="49000"/>
                  </a:schemeClr>
                </a:solidFill>
                <a:ea typeface="Calibri" panose="020F0502020204030204"/>
                <a:cs typeface="Calibri" panose="020F0502020204030204"/>
              </a:rPr>
              <a:t>You can:</a:t>
            </a:r>
          </a:p>
          <a:p>
            <a:pPr marL="457200" indent="-457200">
              <a:buFont typeface="Arial"/>
              <a:buChar char="•"/>
            </a:pPr>
            <a:r>
              <a:rPr lang="en-US" sz="2800">
                <a:solidFill>
                  <a:schemeClr val="accent1">
                    <a:lumMod val="49000"/>
                  </a:schemeClr>
                </a:solidFill>
                <a:ea typeface="Calibri" panose="020F0502020204030204"/>
                <a:cs typeface="Calibri" panose="020F0502020204030204"/>
              </a:rPr>
              <a:t>Have a variety of reading material at home</a:t>
            </a:r>
          </a:p>
          <a:p>
            <a:pPr marL="457200" indent="-457200">
              <a:buFont typeface="Arial"/>
              <a:buChar char="•"/>
            </a:pPr>
            <a:r>
              <a:rPr lang="en-US" sz="2800">
                <a:solidFill>
                  <a:schemeClr val="accent1">
                    <a:lumMod val="49000"/>
                  </a:schemeClr>
                </a:solidFill>
                <a:ea typeface="Calibri" panose="020F0502020204030204"/>
                <a:cs typeface="Calibri" panose="020F0502020204030204"/>
              </a:rPr>
              <a:t>Build off your child's interests</a:t>
            </a:r>
          </a:p>
          <a:p>
            <a:pPr marL="457200" indent="-457200">
              <a:buFont typeface="Arial"/>
              <a:buChar char="•"/>
            </a:pPr>
            <a:r>
              <a:rPr lang="en-US" sz="2800">
                <a:solidFill>
                  <a:schemeClr val="accent1">
                    <a:lumMod val="49000"/>
                  </a:schemeClr>
                </a:solidFill>
                <a:ea typeface="Calibri" panose="020F0502020204030204"/>
                <a:cs typeface="Calibri" panose="020F0502020204030204"/>
              </a:rPr>
              <a:t>Let your child choose what they read</a:t>
            </a:r>
          </a:p>
        </p:txBody>
      </p:sp>
    </p:spTree>
    <p:extLst>
      <p:ext uri="{BB962C8B-B14F-4D97-AF65-F5344CB8AC3E}">
        <p14:creationId xmlns:p14="http://schemas.microsoft.com/office/powerpoint/2010/main" val="6578852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3" cstate="print">
            <a:extLst>
              <a:ext uri="{28A0092B-C50C-407E-A947-70E740481C1C}">
                <a14:useLocalDpi xmlns:a14="http://schemas.microsoft.com/office/drawing/2010/main"/>
              </a:ext>
            </a:extLst>
          </a:blip>
          <a:stretch>
            <a:fillRect/>
          </a:stretch>
        </a:blipFill>
        <a:effectLst/>
      </p:bgPr>
    </p:bg>
    <p:spTree>
      <p:nvGrpSpPr>
        <p:cNvPr id="1" name="">
          <a:extLst>
            <a:ext uri="{FF2B5EF4-FFF2-40B4-BE49-F238E27FC236}">
              <a16:creationId xmlns:a16="http://schemas.microsoft.com/office/drawing/2014/main" id="{53DD87A4-2985-D122-70C0-439231A2B08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86FA047-2A9A-1443-12B8-4B7E730C9900}"/>
              </a:ext>
            </a:extLst>
          </p:cNvPr>
          <p:cNvSpPr/>
          <p:nvPr/>
        </p:nvSpPr>
        <p:spPr>
          <a:xfrm>
            <a:off x="148166" y="158750"/>
            <a:ext cx="4328583" cy="6540500"/>
          </a:xfrm>
          <a:prstGeom prst="rect">
            <a:avLst/>
          </a:prstGeom>
          <a:solidFill>
            <a:srgbClr val="45C460">
              <a:alpha val="93000"/>
            </a:srgbClr>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600" b="1">
                <a:ea typeface="Calibri"/>
                <a:cs typeface="Calibri"/>
              </a:rPr>
              <a:t>Building a Literacy-Rich Environment</a:t>
            </a:r>
            <a:endParaRPr lang="en-US" sz="4600" b="1"/>
          </a:p>
        </p:txBody>
      </p:sp>
      <p:sp>
        <p:nvSpPr>
          <p:cNvPr id="7" name="Rectangle 6">
            <a:extLst>
              <a:ext uri="{FF2B5EF4-FFF2-40B4-BE49-F238E27FC236}">
                <a16:creationId xmlns:a16="http://schemas.microsoft.com/office/drawing/2014/main" id="{446E4CF5-8A54-886C-2885-2851AEBFCCB5}"/>
              </a:ext>
            </a:extLst>
          </p:cNvPr>
          <p:cNvSpPr/>
          <p:nvPr/>
        </p:nvSpPr>
        <p:spPr>
          <a:xfrm>
            <a:off x="5154083" y="1619250"/>
            <a:ext cx="2688165" cy="3810001"/>
          </a:xfrm>
          <a:prstGeom prst="rect">
            <a:avLst/>
          </a:prstGeom>
          <a:solidFill>
            <a:srgbClr val="45C460">
              <a:alpha val="89000"/>
            </a:srgbClr>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US" sz="2200" b="1">
                <a:solidFill>
                  <a:schemeClr val="accent1">
                    <a:lumMod val="49000"/>
                  </a:schemeClr>
                </a:solidFill>
                <a:ea typeface="Calibri" panose="020F0502020204030204"/>
                <a:cs typeface="Calibri" panose="020F0502020204030204"/>
              </a:rPr>
              <a:t>Types of Reading Material</a:t>
            </a:r>
          </a:p>
          <a:p>
            <a:pPr algn="ctr"/>
            <a:endParaRPr lang="en-US" sz="2200" b="1">
              <a:solidFill>
                <a:schemeClr val="accent1">
                  <a:lumMod val="49000"/>
                </a:schemeClr>
              </a:solidFill>
              <a:ea typeface="Calibri" panose="020F0502020204030204"/>
              <a:cs typeface="Calibri" panose="020F0502020204030204"/>
            </a:endParaRPr>
          </a:p>
          <a:p>
            <a:pPr marL="342900" indent="-342900">
              <a:buFont typeface="Arial"/>
              <a:buChar char="•"/>
            </a:pPr>
            <a:r>
              <a:rPr lang="en-US" sz="2200">
                <a:solidFill>
                  <a:schemeClr val="accent1">
                    <a:lumMod val="49000"/>
                  </a:schemeClr>
                </a:solidFill>
                <a:ea typeface="Calibri" panose="020F0502020204030204"/>
                <a:cs typeface="Calibri" panose="020F0502020204030204"/>
              </a:rPr>
              <a:t>Books (fiction &amp; informational)</a:t>
            </a:r>
          </a:p>
          <a:p>
            <a:pPr marL="342900" indent="-342900">
              <a:buFont typeface="Arial"/>
              <a:buChar char="•"/>
            </a:pPr>
            <a:r>
              <a:rPr lang="en-US" sz="2200">
                <a:solidFill>
                  <a:schemeClr val="accent1">
                    <a:lumMod val="49000"/>
                  </a:schemeClr>
                </a:solidFill>
                <a:ea typeface="Calibri" panose="020F0502020204030204"/>
                <a:cs typeface="Calibri" panose="020F0502020204030204"/>
              </a:rPr>
              <a:t>Magazines</a:t>
            </a:r>
          </a:p>
          <a:p>
            <a:pPr marL="342900" indent="-342900">
              <a:buFont typeface="Arial"/>
              <a:buChar char="•"/>
            </a:pPr>
            <a:r>
              <a:rPr lang="en-US" sz="2200">
                <a:solidFill>
                  <a:schemeClr val="accent1">
                    <a:lumMod val="49000"/>
                  </a:schemeClr>
                </a:solidFill>
                <a:ea typeface="Calibri" panose="020F0502020204030204"/>
                <a:cs typeface="Calibri" panose="020F0502020204030204"/>
              </a:rPr>
              <a:t>Newspapers</a:t>
            </a:r>
          </a:p>
          <a:p>
            <a:pPr marL="342900" indent="-342900">
              <a:buFont typeface="Arial"/>
              <a:buChar char="•"/>
            </a:pPr>
            <a:r>
              <a:rPr lang="en-US" sz="2200">
                <a:solidFill>
                  <a:schemeClr val="accent1">
                    <a:lumMod val="49000"/>
                  </a:schemeClr>
                </a:solidFill>
                <a:ea typeface="Calibri" panose="020F0502020204030204"/>
                <a:cs typeface="Calibri" panose="020F0502020204030204"/>
              </a:rPr>
              <a:t>Comics</a:t>
            </a:r>
          </a:p>
          <a:p>
            <a:pPr marL="342900" indent="-342900">
              <a:buFont typeface="Arial"/>
              <a:buChar char="•"/>
            </a:pPr>
            <a:r>
              <a:rPr lang="en-US" sz="2200">
                <a:solidFill>
                  <a:schemeClr val="accent1">
                    <a:lumMod val="49000"/>
                  </a:schemeClr>
                </a:solidFill>
                <a:ea typeface="Calibri" panose="020F0502020204030204"/>
                <a:cs typeface="Calibri" panose="020F0502020204030204"/>
              </a:rPr>
              <a:t>Articles</a:t>
            </a:r>
          </a:p>
          <a:p>
            <a:pPr marL="342900" indent="-342900">
              <a:buFont typeface="Arial"/>
              <a:buChar char="•"/>
            </a:pPr>
            <a:r>
              <a:rPr lang="en-US" sz="2200">
                <a:solidFill>
                  <a:schemeClr val="accent1">
                    <a:lumMod val="49000"/>
                  </a:schemeClr>
                </a:solidFill>
                <a:ea typeface="Calibri" panose="020F0502020204030204"/>
                <a:cs typeface="Calibri" panose="020F0502020204030204"/>
              </a:rPr>
              <a:t>Blogs</a:t>
            </a:r>
          </a:p>
        </p:txBody>
      </p:sp>
      <p:sp>
        <p:nvSpPr>
          <p:cNvPr id="2" name="Rectangle 1">
            <a:extLst>
              <a:ext uri="{FF2B5EF4-FFF2-40B4-BE49-F238E27FC236}">
                <a16:creationId xmlns:a16="http://schemas.microsoft.com/office/drawing/2014/main" id="{D32BDD8F-25C5-BD2C-D081-65E3700E4094}"/>
              </a:ext>
            </a:extLst>
          </p:cNvPr>
          <p:cNvSpPr/>
          <p:nvPr/>
        </p:nvSpPr>
        <p:spPr>
          <a:xfrm>
            <a:off x="9112249" y="1619249"/>
            <a:ext cx="2688165" cy="3810001"/>
          </a:xfrm>
          <a:prstGeom prst="rect">
            <a:avLst/>
          </a:prstGeom>
          <a:solidFill>
            <a:srgbClr val="45C460">
              <a:alpha val="89000"/>
            </a:srgbClr>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US" sz="2200" b="1">
                <a:solidFill>
                  <a:schemeClr val="accent1">
                    <a:lumMod val="49000"/>
                  </a:schemeClr>
                </a:solidFill>
                <a:ea typeface="Calibri" panose="020F0502020204030204"/>
                <a:cs typeface="Calibri" panose="020F0502020204030204"/>
              </a:rPr>
              <a:t>Places to Find Reading Material</a:t>
            </a:r>
          </a:p>
          <a:p>
            <a:pPr algn="ctr"/>
            <a:endParaRPr lang="en-US" sz="2200" b="1">
              <a:solidFill>
                <a:schemeClr val="accent1">
                  <a:lumMod val="49000"/>
                </a:schemeClr>
              </a:solidFill>
              <a:ea typeface="Calibri" panose="020F0502020204030204"/>
              <a:cs typeface="Calibri" panose="020F0502020204030204"/>
            </a:endParaRPr>
          </a:p>
          <a:p>
            <a:pPr marL="342900" indent="-342900">
              <a:buFont typeface="Arial"/>
              <a:buChar char="•"/>
            </a:pPr>
            <a:r>
              <a:rPr lang="en-US" sz="2200">
                <a:solidFill>
                  <a:schemeClr val="accent1">
                    <a:lumMod val="49000"/>
                  </a:schemeClr>
                </a:solidFill>
                <a:ea typeface="Calibri" panose="020F0502020204030204"/>
                <a:cs typeface="Calibri" panose="020F0502020204030204"/>
              </a:rPr>
              <a:t>Public libraries</a:t>
            </a:r>
          </a:p>
          <a:p>
            <a:pPr marL="342900" indent="-342900">
              <a:buFont typeface="Arial"/>
              <a:buChar char="•"/>
            </a:pPr>
            <a:r>
              <a:rPr lang="en-US" sz="2200">
                <a:solidFill>
                  <a:schemeClr val="accent1">
                    <a:lumMod val="49000"/>
                  </a:schemeClr>
                </a:solidFill>
                <a:ea typeface="Calibri" panose="020F0502020204030204"/>
                <a:cs typeface="Calibri" panose="020F0502020204030204"/>
              </a:rPr>
              <a:t>Book stores</a:t>
            </a:r>
          </a:p>
          <a:p>
            <a:pPr marL="342900" indent="-342900">
              <a:buFont typeface="Arial"/>
              <a:buChar char="•"/>
            </a:pPr>
            <a:r>
              <a:rPr lang="en-US" sz="2200">
                <a:solidFill>
                  <a:schemeClr val="accent1">
                    <a:lumMod val="49000"/>
                  </a:schemeClr>
                </a:solidFill>
                <a:ea typeface="Calibri" panose="020F0502020204030204"/>
                <a:cs typeface="Calibri" panose="020F0502020204030204"/>
              </a:rPr>
              <a:t>Thrift stores</a:t>
            </a:r>
          </a:p>
          <a:p>
            <a:pPr marL="342900" indent="-342900">
              <a:buFont typeface="Arial"/>
              <a:buChar char="•"/>
            </a:pPr>
            <a:r>
              <a:rPr lang="en-US" sz="2200">
                <a:solidFill>
                  <a:schemeClr val="accent1">
                    <a:lumMod val="49000"/>
                  </a:schemeClr>
                </a:solidFill>
                <a:ea typeface="Calibri" panose="020F0502020204030204"/>
                <a:cs typeface="Calibri" panose="020F0502020204030204"/>
              </a:rPr>
              <a:t>Dollar stores</a:t>
            </a:r>
          </a:p>
          <a:p>
            <a:pPr marL="342900" indent="-342900">
              <a:buFont typeface="Arial"/>
              <a:buChar char="•"/>
            </a:pPr>
            <a:r>
              <a:rPr lang="en-US" sz="2200">
                <a:solidFill>
                  <a:schemeClr val="accent1">
                    <a:lumMod val="49000"/>
                  </a:schemeClr>
                </a:solidFill>
                <a:ea typeface="Calibri" panose="020F0502020204030204"/>
                <a:cs typeface="Calibri" panose="020F0502020204030204"/>
              </a:rPr>
              <a:t>Yard sales</a:t>
            </a:r>
          </a:p>
          <a:p>
            <a:pPr marL="342900" indent="-342900">
              <a:buFont typeface="Arial"/>
              <a:buChar char="•"/>
            </a:pPr>
            <a:r>
              <a:rPr lang="en-US" sz="2200">
                <a:solidFill>
                  <a:schemeClr val="accent1">
                    <a:lumMod val="49000"/>
                  </a:schemeClr>
                </a:solidFill>
                <a:ea typeface="Calibri" panose="020F0502020204030204"/>
                <a:cs typeface="Calibri" panose="020F0502020204030204"/>
              </a:rPr>
              <a:t>Online</a:t>
            </a:r>
          </a:p>
          <a:p>
            <a:pPr marL="342900" indent="-342900">
              <a:buFont typeface="Arial"/>
              <a:buChar char="•"/>
            </a:pPr>
            <a:r>
              <a:rPr lang="en-US" sz="2200">
                <a:solidFill>
                  <a:schemeClr val="accent1">
                    <a:lumMod val="49000"/>
                  </a:schemeClr>
                </a:solidFill>
                <a:ea typeface="Calibri" panose="020F0502020204030204"/>
                <a:cs typeface="Calibri" panose="020F0502020204030204"/>
              </a:rPr>
              <a:t>Borrowing from friends!</a:t>
            </a:r>
          </a:p>
        </p:txBody>
      </p:sp>
    </p:spTree>
    <p:extLst>
      <p:ext uri="{BB962C8B-B14F-4D97-AF65-F5344CB8AC3E}">
        <p14:creationId xmlns:p14="http://schemas.microsoft.com/office/powerpoint/2010/main" val="9519807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0983E-A2C2-CBCE-B1A4-6DAF66A074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B8B089-C03D-B79B-9B7B-D88BCEADA46E}"/>
              </a:ext>
            </a:extLst>
          </p:cNvPr>
          <p:cNvSpPr>
            <a:spLocks noGrp="1"/>
          </p:cNvSpPr>
          <p:nvPr>
            <p:ph type="title"/>
          </p:nvPr>
        </p:nvSpPr>
        <p:spPr/>
        <p:txBody>
          <a:bodyPr/>
          <a:lstStyle/>
          <a:p>
            <a:r>
              <a:rPr lang="en-US" b="1"/>
              <a:t>Modeling Reading and Writing Behaviors</a:t>
            </a:r>
          </a:p>
        </p:txBody>
      </p:sp>
    </p:spTree>
    <p:extLst>
      <p:ext uri="{BB962C8B-B14F-4D97-AF65-F5344CB8AC3E}">
        <p14:creationId xmlns:p14="http://schemas.microsoft.com/office/powerpoint/2010/main" val="37958941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3" cstate="print">
            <a:extLst>
              <a:ext uri="{28A0092B-C50C-407E-A947-70E740481C1C}">
                <a14:useLocalDpi xmlns:a14="http://schemas.microsoft.com/office/drawing/2010/main"/>
              </a:ext>
            </a:extLst>
          </a:blip>
          <a:stretch>
            <a:fillRect/>
          </a:stretch>
        </a:blipFill>
        <a:effectLst/>
      </p:bgPr>
    </p:bg>
    <p:spTree>
      <p:nvGrpSpPr>
        <p:cNvPr id="1" name="">
          <a:extLst>
            <a:ext uri="{FF2B5EF4-FFF2-40B4-BE49-F238E27FC236}">
              <a16:creationId xmlns:a16="http://schemas.microsoft.com/office/drawing/2014/main" id="{1E61073F-FF78-C6AE-A8A8-B5032B291F7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82E735A-9BC9-BD06-A00D-11623838FF0F}"/>
              </a:ext>
            </a:extLst>
          </p:cNvPr>
          <p:cNvSpPr/>
          <p:nvPr/>
        </p:nvSpPr>
        <p:spPr>
          <a:xfrm>
            <a:off x="148166" y="158750"/>
            <a:ext cx="3785658" cy="6550025"/>
          </a:xfrm>
          <a:prstGeom prst="rect">
            <a:avLst/>
          </a:prstGeom>
          <a:solidFill>
            <a:srgbClr val="FFD966">
              <a:alpha val="88000"/>
            </a:srgbClr>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600" b="1">
                <a:solidFill>
                  <a:schemeClr val="accent1">
                    <a:lumMod val="49000"/>
                  </a:schemeClr>
                </a:solidFill>
                <a:ea typeface="Calibri"/>
                <a:cs typeface="Calibri"/>
              </a:rPr>
              <a:t>Modeling Reading and Writing Behaviors</a:t>
            </a:r>
          </a:p>
        </p:txBody>
      </p:sp>
      <p:sp>
        <p:nvSpPr>
          <p:cNvPr id="7" name="Rectangle 6">
            <a:extLst>
              <a:ext uri="{FF2B5EF4-FFF2-40B4-BE49-F238E27FC236}">
                <a16:creationId xmlns:a16="http://schemas.microsoft.com/office/drawing/2014/main" id="{58615E5D-33D4-AD3A-DE8C-514751AB1ABE}"/>
              </a:ext>
            </a:extLst>
          </p:cNvPr>
          <p:cNvSpPr/>
          <p:nvPr/>
        </p:nvSpPr>
        <p:spPr>
          <a:xfrm>
            <a:off x="4207969" y="158820"/>
            <a:ext cx="7642223" cy="3871385"/>
          </a:xfrm>
          <a:prstGeom prst="rect">
            <a:avLst/>
          </a:prstGeom>
          <a:solidFill>
            <a:srgbClr val="FFD966">
              <a:alpha val="87000"/>
            </a:srgbClr>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r>
              <a:rPr lang="en-US" sz="2800" b="1">
                <a:solidFill>
                  <a:schemeClr val="accent1">
                    <a:lumMod val="49000"/>
                  </a:schemeClr>
                </a:solidFill>
                <a:ea typeface="Calibri" panose="020F0502020204030204"/>
                <a:cs typeface="Calibri" panose="020F0502020204030204"/>
              </a:rPr>
              <a:t>Model reading and writing behaviors for your child:</a:t>
            </a:r>
          </a:p>
          <a:p>
            <a:endParaRPr lang="en-US" sz="1400" b="1">
              <a:solidFill>
                <a:schemeClr val="accent1">
                  <a:lumMod val="49000"/>
                </a:schemeClr>
              </a:solidFill>
              <a:ea typeface="Calibri" panose="020F0502020204030204"/>
              <a:cs typeface="Calibri" panose="020F0502020204030204"/>
            </a:endParaRPr>
          </a:p>
          <a:p>
            <a:pPr marL="457200" indent="-457200">
              <a:buFont typeface="Arial"/>
              <a:buChar char="•"/>
            </a:pPr>
            <a:r>
              <a:rPr lang="en-US" sz="2800">
                <a:solidFill>
                  <a:schemeClr val="accent1">
                    <a:lumMod val="49000"/>
                  </a:schemeClr>
                </a:solidFill>
                <a:ea typeface="Calibri" panose="020F0502020204030204"/>
                <a:cs typeface="Calibri" panose="020F0502020204030204"/>
              </a:rPr>
              <a:t>Read and write regularly yourself</a:t>
            </a:r>
          </a:p>
          <a:p>
            <a:pPr marL="457200" indent="-457200">
              <a:buFont typeface="Arial"/>
              <a:buChar char="•"/>
            </a:pPr>
            <a:r>
              <a:rPr lang="en-US" sz="2800">
                <a:solidFill>
                  <a:schemeClr val="accent1">
                    <a:lumMod val="49000"/>
                  </a:schemeClr>
                </a:solidFill>
                <a:ea typeface="Calibri" panose="020F0502020204030204"/>
                <a:cs typeface="Calibri" panose="020F0502020204030204"/>
              </a:rPr>
              <a:t>Read and write together</a:t>
            </a:r>
          </a:p>
          <a:p>
            <a:pPr marL="457200" indent="-457200">
              <a:buFont typeface="Arial"/>
              <a:buChar char="•"/>
            </a:pPr>
            <a:r>
              <a:rPr lang="en-US" sz="2800">
                <a:solidFill>
                  <a:schemeClr val="accent1">
                    <a:lumMod val="49000"/>
                  </a:schemeClr>
                </a:solidFill>
                <a:ea typeface="Calibri" panose="020F0502020204030204"/>
                <a:cs typeface="Calibri" panose="020F0502020204030204"/>
              </a:rPr>
              <a:t>Show how reading and writing are related to other activities</a:t>
            </a:r>
          </a:p>
        </p:txBody>
      </p:sp>
      <p:sp>
        <p:nvSpPr>
          <p:cNvPr id="8" name="TextBox 12">
            <a:extLst>
              <a:ext uri="{FF2B5EF4-FFF2-40B4-BE49-F238E27FC236}">
                <a16:creationId xmlns:a16="http://schemas.microsoft.com/office/drawing/2014/main" id="{5D14A04E-508F-849F-59A2-0ECF454E7C54}"/>
              </a:ext>
            </a:extLst>
          </p:cNvPr>
          <p:cNvSpPr txBox="1"/>
          <p:nvPr/>
        </p:nvSpPr>
        <p:spPr>
          <a:xfrm>
            <a:off x="4606664" y="3081984"/>
            <a:ext cx="2949147" cy="707886"/>
          </a:xfrm>
          <a:prstGeom prst="rect">
            <a:avLst/>
          </a:prstGeom>
          <a:solidFill>
            <a:schemeClr val="accent3">
              <a:lumMod val="40000"/>
              <a:lumOff val="60000"/>
            </a:schemeClr>
          </a:solidFill>
          <a:ln w="28575">
            <a:solidFill>
              <a:schemeClr val="tx2">
                <a:lumMod val="85000"/>
              </a:schemeClr>
            </a:solidFill>
          </a:ln>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000" b="1">
                <a:solidFill>
                  <a:srgbClr val="002060"/>
                </a:solidFill>
                <a:ea typeface="Calibri"/>
                <a:cs typeface="Calibri"/>
              </a:rPr>
              <a:t>Read Tip</a:t>
            </a:r>
          </a:p>
        </p:txBody>
      </p:sp>
      <p:sp>
        <p:nvSpPr>
          <p:cNvPr id="10" name="TextBox 12">
            <a:extLst>
              <a:ext uri="{FF2B5EF4-FFF2-40B4-BE49-F238E27FC236}">
                <a16:creationId xmlns:a16="http://schemas.microsoft.com/office/drawing/2014/main" id="{A6B64C68-A494-F9E5-BB51-54A0C252150B}"/>
              </a:ext>
            </a:extLst>
          </p:cNvPr>
          <p:cNvSpPr txBox="1"/>
          <p:nvPr/>
        </p:nvSpPr>
        <p:spPr>
          <a:xfrm>
            <a:off x="8544722" y="3076693"/>
            <a:ext cx="2949147" cy="707886"/>
          </a:xfrm>
          <a:prstGeom prst="rect">
            <a:avLst/>
          </a:prstGeom>
          <a:solidFill>
            <a:schemeClr val="accent3">
              <a:lumMod val="40000"/>
              <a:lumOff val="60000"/>
            </a:schemeClr>
          </a:solidFill>
          <a:ln w="28575">
            <a:solidFill>
              <a:schemeClr val="tx2">
                <a:lumMod val="85000"/>
              </a:schemeClr>
            </a:solidFill>
          </a:ln>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000" b="1">
                <a:solidFill>
                  <a:srgbClr val="002060"/>
                </a:solidFill>
                <a:ea typeface="Calibri"/>
                <a:cs typeface="Calibri"/>
              </a:rPr>
              <a:t>Try it Out</a:t>
            </a:r>
          </a:p>
        </p:txBody>
      </p:sp>
      <p:pic>
        <p:nvPicPr>
          <p:cNvPr id="2" name="Picture 1" descr="A pink and white backpack&#10;&#10;">
            <a:extLst>
              <a:ext uri="{FF2B5EF4-FFF2-40B4-BE49-F238E27FC236}">
                <a16:creationId xmlns:a16="http://schemas.microsoft.com/office/drawing/2014/main" id="{3880B906-E2D0-0514-8B7A-BDEAE04C4C7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326839" y="5881040"/>
            <a:ext cx="727775" cy="925863"/>
          </a:xfrm>
          <a:prstGeom prst="rect">
            <a:avLst/>
          </a:prstGeom>
        </p:spPr>
      </p:pic>
      <p:pic>
        <p:nvPicPr>
          <p:cNvPr id="4" name="Picture 3" descr="A qr code ">
            <a:extLst>
              <a:ext uri="{FF2B5EF4-FFF2-40B4-BE49-F238E27FC236}">
                <a16:creationId xmlns:a16="http://schemas.microsoft.com/office/drawing/2014/main" id="{1BAC8FE4-B8D1-6B3C-A0F5-523C70B97139}"/>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096000" y="4591050"/>
            <a:ext cx="1323975" cy="1333500"/>
          </a:xfrm>
          <a:prstGeom prst="rect">
            <a:avLst/>
          </a:prstGeom>
        </p:spPr>
      </p:pic>
      <p:pic>
        <p:nvPicPr>
          <p:cNvPr id="5" name="Picture 4" descr="How Can I Support My Adolescent’s Development as a Writer?&#10;&#10;">
            <a:extLst>
              <a:ext uri="{FF2B5EF4-FFF2-40B4-BE49-F238E27FC236}">
                <a16:creationId xmlns:a16="http://schemas.microsoft.com/office/drawing/2014/main" id="{FBB6858E-A332-66C3-DBA3-C2A5866DD8C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210050" y="4180596"/>
            <a:ext cx="1771650" cy="2163933"/>
          </a:xfrm>
          <a:prstGeom prst="rect">
            <a:avLst/>
          </a:prstGeom>
        </p:spPr>
      </p:pic>
      <p:pic>
        <p:nvPicPr>
          <p:cNvPr id="9" name="Picture 8" descr="A qr code ">
            <a:extLst>
              <a:ext uri="{FF2B5EF4-FFF2-40B4-BE49-F238E27FC236}">
                <a16:creationId xmlns:a16="http://schemas.microsoft.com/office/drawing/2014/main" id="{AEF4509F-37AF-BD99-F671-07F9023B79B5}"/>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0210800" y="4600575"/>
            <a:ext cx="1285875" cy="1323975"/>
          </a:xfrm>
          <a:prstGeom prst="rect">
            <a:avLst/>
          </a:prstGeom>
        </p:spPr>
      </p:pic>
      <p:pic>
        <p:nvPicPr>
          <p:cNvPr id="11" name="Picture 10" descr="How Do I Engage in Partner Reading With My Child?">
            <a:extLst>
              <a:ext uri="{FF2B5EF4-FFF2-40B4-BE49-F238E27FC236}">
                <a16:creationId xmlns:a16="http://schemas.microsoft.com/office/drawing/2014/main" id="{91F0533B-5D6B-A749-C193-95162ACE6838}"/>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8287694" y="4181475"/>
            <a:ext cx="1731663" cy="2162175"/>
          </a:xfrm>
          <a:prstGeom prst="rect">
            <a:avLst/>
          </a:prstGeom>
        </p:spPr>
      </p:pic>
    </p:spTree>
    <p:extLst>
      <p:ext uri="{BB962C8B-B14F-4D97-AF65-F5344CB8AC3E}">
        <p14:creationId xmlns:p14="http://schemas.microsoft.com/office/powerpoint/2010/main" val="23098499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C190D-573E-163D-3C2E-F39E8F107C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911DF1-EAC9-74CE-CF0B-0893F480EF52}"/>
              </a:ext>
            </a:extLst>
          </p:cNvPr>
          <p:cNvSpPr>
            <a:spLocks noGrp="1"/>
          </p:cNvSpPr>
          <p:nvPr>
            <p:ph type="title"/>
          </p:nvPr>
        </p:nvSpPr>
        <p:spPr/>
        <p:txBody>
          <a:bodyPr/>
          <a:lstStyle/>
          <a:p>
            <a:r>
              <a:rPr lang="en-US" b="1"/>
              <a:t>Being a Media Mentor</a:t>
            </a:r>
          </a:p>
        </p:txBody>
      </p:sp>
    </p:spTree>
    <p:extLst>
      <p:ext uri="{BB962C8B-B14F-4D97-AF65-F5344CB8AC3E}">
        <p14:creationId xmlns:p14="http://schemas.microsoft.com/office/powerpoint/2010/main" val="8683990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3" cstate="print">
            <a:extLst>
              <a:ext uri="{28A0092B-C50C-407E-A947-70E740481C1C}">
                <a14:useLocalDpi xmlns:a14="http://schemas.microsoft.com/office/drawing/2010/main"/>
              </a:ext>
            </a:extLst>
          </a:blip>
          <a:stretch>
            <a:fillRect/>
          </a:stretch>
        </a:blipFill>
        <a:effectLst/>
      </p:bgPr>
    </p:bg>
    <p:spTree>
      <p:nvGrpSpPr>
        <p:cNvPr id="1" name="">
          <a:extLst>
            <a:ext uri="{FF2B5EF4-FFF2-40B4-BE49-F238E27FC236}">
              <a16:creationId xmlns:a16="http://schemas.microsoft.com/office/drawing/2014/main" id="{E890B633-314B-84F2-3AA6-E7EBE47EDEB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28BF060A-A8C8-E8AF-E6EA-2112C2494589}"/>
              </a:ext>
            </a:extLst>
          </p:cNvPr>
          <p:cNvSpPr/>
          <p:nvPr/>
        </p:nvSpPr>
        <p:spPr>
          <a:xfrm>
            <a:off x="148166" y="158750"/>
            <a:ext cx="4328583" cy="6540500"/>
          </a:xfrm>
          <a:prstGeom prst="rect">
            <a:avLst/>
          </a:prstGeom>
          <a:solidFill>
            <a:srgbClr val="F4B183">
              <a:alpha val="89000"/>
            </a:srgbClr>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600" b="1" dirty="0">
                <a:solidFill>
                  <a:schemeClr val="accent1">
                    <a:lumMod val="49000"/>
                  </a:schemeClr>
                </a:solidFill>
                <a:ea typeface="Calibri"/>
                <a:cs typeface="Calibri"/>
              </a:rPr>
              <a:t>Being a Media Mentor</a:t>
            </a:r>
          </a:p>
        </p:txBody>
      </p:sp>
      <p:sp>
        <p:nvSpPr>
          <p:cNvPr id="7" name="Rectangle 6">
            <a:extLst>
              <a:ext uri="{FF2B5EF4-FFF2-40B4-BE49-F238E27FC236}">
                <a16:creationId xmlns:a16="http://schemas.microsoft.com/office/drawing/2014/main" id="{57DAE504-D208-3FC8-07F5-935339844118}"/>
              </a:ext>
            </a:extLst>
          </p:cNvPr>
          <p:cNvSpPr/>
          <p:nvPr/>
        </p:nvSpPr>
        <p:spPr>
          <a:xfrm>
            <a:off x="5154083" y="1714499"/>
            <a:ext cx="6720415" cy="2635252"/>
          </a:xfrm>
          <a:prstGeom prst="rect">
            <a:avLst/>
          </a:prstGeom>
          <a:solidFill>
            <a:srgbClr val="F4B183">
              <a:alpha val="89000"/>
            </a:srgbClr>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endParaRPr lang="en-US" sz="600" b="1">
              <a:solidFill>
                <a:schemeClr val="accent1">
                  <a:lumMod val="49000"/>
                </a:schemeClr>
              </a:solidFill>
              <a:ea typeface="Calibri" panose="020F0502020204030204"/>
              <a:cs typeface="Calibri" panose="020F0502020204030204"/>
            </a:endParaRPr>
          </a:p>
          <a:p>
            <a:endParaRPr lang="en-US" sz="1400" b="1">
              <a:solidFill>
                <a:schemeClr val="accent1">
                  <a:lumMod val="49000"/>
                </a:schemeClr>
              </a:solidFill>
              <a:ea typeface="Calibri" panose="020F0502020204030204"/>
              <a:cs typeface="Calibri" panose="020F0502020204030204"/>
            </a:endParaRPr>
          </a:p>
          <a:p>
            <a:pPr marL="457200" indent="-457200">
              <a:buFont typeface="Arial"/>
              <a:buChar char="•"/>
            </a:pPr>
            <a:r>
              <a:rPr lang="en-US" sz="2800" dirty="0">
                <a:solidFill>
                  <a:schemeClr val="accent1">
                    <a:lumMod val="49000"/>
                  </a:schemeClr>
                </a:solidFill>
                <a:ea typeface="Calibri" panose="020F0502020204030204"/>
                <a:cs typeface="Calibri" panose="020F0502020204030204"/>
              </a:rPr>
              <a:t>Show and tell what you are doing online and why</a:t>
            </a:r>
          </a:p>
          <a:p>
            <a:pPr marL="457200" indent="-457200">
              <a:buFont typeface="Arial"/>
              <a:buChar char="•"/>
            </a:pPr>
            <a:r>
              <a:rPr lang="en-US" sz="2800" dirty="0">
                <a:solidFill>
                  <a:schemeClr val="accent1">
                    <a:lumMod val="49000"/>
                  </a:schemeClr>
                </a:solidFill>
                <a:ea typeface="Calibri" panose="020F0502020204030204"/>
                <a:cs typeface="Calibri" panose="020F0502020204030204"/>
              </a:rPr>
              <a:t>Check the source of information together</a:t>
            </a:r>
          </a:p>
          <a:p>
            <a:pPr marL="457200" indent="-457200">
              <a:buFont typeface="Arial"/>
              <a:buChar char="•"/>
            </a:pPr>
            <a:r>
              <a:rPr lang="en-US" sz="2800" dirty="0">
                <a:solidFill>
                  <a:schemeClr val="accent1">
                    <a:lumMod val="49000"/>
                  </a:schemeClr>
                </a:solidFill>
                <a:ea typeface="Calibri" panose="020F0502020204030204"/>
                <a:cs typeface="Calibri" panose="020F0502020204030204"/>
              </a:rPr>
              <a:t>Talk about quality and usefulness of the information</a:t>
            </a:r>
          </a:p>
        </p:txBody>
      </p:sp>
    </p:spTree>
    <p:extLst>
      <p:ext uri="{BB962C8B-B14F-4D97-AF65-F5344CB8AC3E}">
        <p14:creationId xmlns:p14="http://schemas.microsoft.com/office/powerpoint/2010/main" val="9138380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A78B35B5-2195-1824-65A2-FADD3BDC8BF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D4CFC0A-0E67-36F9-4E88-7872F5D9824B}"/>
              </a:ext>
              <a:ext uri="{C183D7F6-B498-43B3-948B-1728B52AA6E4}">
                <adec:decorative xmlns:adec="http://schemas.microsoft.com/office/drawing/2017/decorative" val="1"/>
              </a:ext>
            </a:extLst>
          </p:cNvPr>
          <p:cNvSpPr/>
          <p:nvPr/>
        </p:nvSpPr>
        <p:spPr>
          <a:xfrm>
            <a:off x="0" y="0"/>
            <a:ext cx="12191998" cy="6858001"/>
          </a:xfrm>
          <a:prstGeom prst="rect">
            <a:avLst/>
          </a:prstGeom>
          <a:solidFill>
            <a:srgbClr val="F4B183">
              <a:alpha val="73000"/>
            </a:srgbClr>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endParaRPr lang="en-US" sz="600" b="1">
              <a:solidFill>
                <a:schemeClr val="accent1">
                  <a:lumMod val="49000"/>
                </a:schemeClr>
              </a:solidFill>
              <a:ea typeface="Calibri" panose="020F0502020204030204"/>
              <a:cs typeface="Calibri" panose="020F0502020204030204"/>
            </a:endParaRPr>
          </a:p>
          <a:p>
            <a:endParaRPr lang="en-US" sz="1400" b="1">
              <a:solidFill>
                <a:schemeClr val="accent1">
                  <a:lumMod val="49000"/>
                </a:schemeClr>
              </a:solidFill>
              <a:ea typeface="Calibri" panose="020F0502020204030204"/>
              <a:cs typeface="Calibri" panose="020F0502020204030204"/>
            </a:endParaRPr>
          </a:p>
          <a:p>
            <a:endParaRPr lang="en-US" sz="2800">
              <a:solidFill>
                <a:schemeClr val="accent1">
                  <a:lumMod val="49000"/>
                </a:schemeClr>
              </a:solidFill>
              <a:ea typeface="Calibri" panose="020F0502020204030204"/>
              <a:cs typeface="Calibri" panose="020F0502020204030204"/>
            </a:endParaRPr>
          </a:p>
        </p:txBody>
      </p:sp>
      <p:sp>
        <p:nvSpPr>
          <p:cNvPr id="3" name="Content Placeholder 2">
            <a:extLst>
              <a:ext uri="{FF2B5EF4-FFF2-40B4-BE49-F238E27FC236}">
                <a16:creationId xmlns:a16="http://schemas.microsoft.com/office/drawing/2014/main" id="{A890298D-E46F-34C7-C2EF-FA4BCB4A1E47}"/>
              </a:ext>
            </a:extLst>
          </p:cNvPr>
          <p:cNvSpPr>
            <a:spLocks noGrp="1"/>
          </p:cNvSpPr>
          <p:nvPr>
            <p:ph idx="1"/>
          </p:nvPr>
        </p:nvSpPr>
        <p:spPr>
          <a:xfrm>
            <a:off x="2131283" y="0"/>
            <a:ext cx="7929434" cy="624896"/>
          </a:xfrm>
          <a:solidFill>
            <a:schemeClr val="accent2">
              <a:lumMod val="20000"/>
              <a:lumOff val="80000"/>
            </a:schemeClr>
          </a:solidFill>
          <a:ln>
            <a:solidFill>
              <a:schemeClr val="bg2">
                <a:lumMod val="25000"/>
              </a:schemeClr>
            </a:solidFill>
          </a:ln>
        </p:spPr>
        <p:txBody>
          <a:bodyPr lIns="91440" tIns="45720" rIns="91440" bIns="45720" anchor="t">
            <a:normAutofit fontScale="92500" lnSpcReduction="10000"/>
          </a:bodyPr>
          <a:lstStyle/>
          <a:p>
            <a:pPr marL="0" indent="0" algn="ctr">
              <a:buNone/>
            </a:pPr>
            <a:r>
              <a:rPr lang="en-US" sz="4400" b="1">
                <a:solidFill>
                  <a:srgbClr val="002060"/>
                </a:solidFill>
                <a:ea typeface="Calibri"/>
                <a:cs typeface="Calibri"/>
              </a:rPr>
              <a:t>Being a Media Mentor</a:t>
            </a:r>
            <a:endParaRPr lang="en-US" sz="4400" b="1">
              <a:solidFill>
                <a:srgbClr val="002060"/>
              </a:solidFill>
            </a:endParaRPr>
          </a:p>
        </p:txBody>
      </p:sp>
      <p:sp>
        <p:nvSpPr>
          <p:cNvPr id="7" name="TextBox 6">
            <a:extLst>
              <a:ext uri="{FF2B5EF4-FFF2-40B4-BE49-F238E27FC236}">
                <a16:creationId xmlns:a16="http://schemas.microsoft.com/office/drawing/2014/main" id="{D8DDBBCE-6369-D6C0-C636-B39A38DA4709}"/>
              </a:ext>
            </a:extLst>
          </p:cNvPr>
          <p:cNvSpPr txBox="1"/>
          <p:nvPr/>
        </p:nvSpPr>
        <p:spPr>
          <a:xfrm>
            <a:off x="543698" y="1868322"/>
            <a:ext cx="7929435" cy="1800493"/>
          </a:xfrm>
          <a:prstGeom prst="rect">
            <a:avLst/>
          </a:prstGeom>
          <a:solidFill>
            <a:schemeClr val="accent3">
              <a:lumMod val="50000"/>
            </a:schemeClr>
          </a:solidFill>
          <a:ln>
            <a:solidFill>
              <a:schemeClr val="accent1">
                <a:lumMod val="20000"/>
                <a:lumOff val="80000"/>
              </a:schemeClr>
            </a:solidFill>
          </a:ln>
        </p:spPr>
        <p:txBody>
          <a:bodyPr wrap="square" lIns="91440" tIns="45720" rIns="91440" bIns="45720" rtlCol="0" anchor="t">
            <a:spAutoFit/>
          </a:bodyPr>
          <a:lstStyle/>
          <a:p>
            <a:pPr algn="ctr"/>
            <a:r>
              <a:rPr lang="en-US" sz="2900" b="1">
                <a:solidFill>
                  <a:schemeClr val="accent5">
                    <a:lumMod val="20000"/>
                    <a:lumOff val="80000"/>
                  </a:schemeClr>
                </a:solidFill>
                <a:ea typeface="Calibri"/>
                <a:cs typeface="Calibri"/>
              </a:rPr>
              <a:t>Does your teen have the skills needed to research a topic?</a:t>
            </a:r>
          </a:p>
          <a:p>
            <a:pPr algn="ctr"/>
            <a:endParaRPr lang="en-US" sz="2900" b="1">
              <a:solidFill>
                <a:schemeClr val="accent5">
                  <a:lumMod val="20000"/>
                  <a:lumOff val="80000"/>
                </a:schemeClr>
              </a:solidFill>
              <a:ea typeface="Calibri"/>
              <a:cs typeface="Calibri"/>
            </a:endParaRPr>
          </a:p>
          <a:p>
            <a:pPr algn="ctr"/>
            <a:r>
              <a:rPr lang="en-US" sz="2400" i="1">
                <a:solidFill>
                  <a:schemeClr val="accent5">
                    <a:lumMod val="20000"/>
                    <a:lumOff val="80000"/>
                  </a:schemeClr>
                </a:solidFill>
                <a:ea typeface="Calibri"/>
                <a:cs typeface="Calibri"/>
              </a:rPr>
              <a:t>Watch this video to find out:</a:t>
            </a:r>
          </a:p>
        </p:txBody>
      </p:sp>
      <p:sp>
        <p:nvSpPr>
          <p:cNvPr id="13" name="TextBox 12">
            <a:extLst>
              <a:ext uri="{FF2B5EF4-FFF2-40B4-BE49-F238E27FC236}">
                <a16:creationId xmlns:a16="http://schemas.microsoft.com/office/drawing/2014/main" id="{DD6FB247-3BFE-77DF-2335-A30772A16655}"/>
              </a:ext>
            </a:extLst>
          </p:cNvPr>
          <p:cNvSpPr txBox="1"/>
          <p:nvPr/>
        </p:nvSpPr>
        <p:spPr>
          <a:xfrm>
            <a:off x="3035317" y="4060853"/>
            <a:ext cx="2949147" cy="707886"/>
          </a:xfrm>
          <a:prstGeom prst="rect">
            <a:avLst/>
          </a:prstGeom>
          <a:solidFill>
            <a:schemeClr val="tx1">
              <a:lumMod val="85000"/>
              <a:lumOff val="15000"/>
            </a:schemeClr>
          </a:solidFill>
          <a:ln>
            <a:solidFill>
              <a:schemeClr val="accent1">
                <a:lumMod val="40000"/>
                <a:lumOff val="60000"/>
              </a:schemeClr>
            </a:solidFill>
          </a:ln>
        </p:spPr>
        <p:txBody>
          <a:bodyPr wrap="square" lIns="91440" tIns="45720" rIns="91440" bIns="45720" rtlCol="0" anchor="t">
            <a:spAutoFit/>
          </a:bodyPr>
          <a:lstStyle/>
          <a:p>
            <a:pPr algn="ctr"/>
            <a:r>
              <a:rPr lang="en-US" sz="4000" b="1">
                <a:solidFill>
                  <a:schemeClr val="bg1"/>
                </a:solidFill>
              </a:rPr>
              <a:t>Watch </a:t>
            </a:r>
            <a:r>
              <a:rPr lang="en-US" sz="4000" b="1">
                <a:solidFill>
                  <a:schemeClr val="bg1"/>
                </a:solidFill>
                <a:hlinkClick r:id="rId4"/>
              </a:rPr>
              <a:t>Video</a:t>
            </a:r>
            <a:endParaRPr lang="en-US" sz="4000" b="1">
              <a:solidFill>
                <a:schemeClr val="bg1"/>
              </a:solidFill>
            </a:endParaRPr>
          </a:p>
        </p:txBody>
      </p:sp>
      <p:sp>
        <p:nvSpPr>
          <p:cNvPr id="10" name="TextBox 9">
            <a:extLst>
              <a:ext uri="{FF2B5EF4-FFF2-40B4-BE49-F238E27FC236}">
                <a16:creationId xmlns:a16="http://schemas.microsoft.com/office/drawing/2014/main" id="{F3214120-B0B6-4490-94A2-225F66C6A4A3}"/>
              </a:ext>
            </a:extLst>
          </p:cNvPr>
          <p:cNvSpPr txBox="1"/>
          <p:nvPr/>
        </p:nvSpPr>
        <p:spPr>
          <a:xfrm>
            <a:off x="9535311" y="3525046"/>
            <a:ext cx="2619633" cy="892552"/>
          </a:xfrm>
          <a:prstGeom prst="rect">
            <a:avLst/>
          </a:prstGeom>
          <a:noFill/>
        </p:spPr>
        <p:txBody>
          <a:bodyPr wrap="square" lIns="91440" tIns="45720" rIns="91440" bIns="45720" rtlCol="0" anchor="t">
            <a:spAutoFit/>
          </a:bodyPr>
          <a:lstStyle/>
          <a:p>
            <a:pPr algn="ctr"/>
            <a:r>
              <a:rPr lang="en-US" sz="2600" b="1">
                <a:solidFill>
                  <a:schemeClr val="bg1"/>
                </a:solidFill>
              </a:rPr>
              <a:t>Video                 provided by:</a:t>
            </a:r>
          </a:p>
        </p:txBody>
      </p:sp>
      <p:pic>
        <p:nvPicPr>
          <p:cNvPr id="11" name="Picture 10" descr="GreatSchools.org">
            <a:extLst>
              <a:ext uri="{FF2B5EF4-FFF2-40B4-BE49-F238E27FC236}">
                <a16:creationId xmlns:a16="http://schemas.microsoft.com/office/drawing/2014/main" id="{42C424BC-595B-011C-B807-7BD04B35BC6D}"/>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0068698" y="4492095"/>
            <a:ext cx="1387475" cy="552206"/>
          </a:xfrm>
          <a:prstGeom prst="rect">
            <a:avLst/>
          </a:prstGeom>
        </p:spPr>
      </p:pic>
      <p:pic>
        <p:nvPicPr>
          <p:cNvPr id="15" name="Picture 14" descr="YouTube logo">
            <a:hlinkClick r:id="rId4"/>
            <a:extLst>
              <a:ext uri="{FF2B5EF4-FFF2-40B4-BE49-F238E27FC236}">
                <a16:creationId xmlns:a16="http://schemas.microsoft.com/office/drawing/2014/main" id="{DB275446-4562-2A0F-11CA-50863EFECB8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533747" y="5403394"/>
            <a:ext cx="2380903" cy="783956"/>
          </a:xfrm>
          <a:prstGeom prst="rect">
            <a:avLst/>
          </a:prstGeom>
        </p:spPr>
      </p:pic>
      <p:sp>
        <p:nvSpPr>
          <p:cNvPr id="18" name="Rectangle 17">
            <a:extLst>
              <a:ext uri="{FF2B5EF4-FFF2-40B4-BE49-F238E27FC236}">
                <a16:creationId xmlns:a16="http://schemas.microsoft.com/office/drawing/2014/main" id="{5313A077-A6F7-28FA-482D-ADB3CCC26F24}"/>
              </a:ext>
              <a:ext uri="{C183D7F6-B498-43B3-948B-1728B52AA6E4}">
                <adec:decorative xmlns:adec="http://schemas.microsoft.com/office/drawing/2017/decorative" val="1"/>
              </a:ext>
            </a:extLst>
          </p:cNvPr>
          <p:cNvSpPr/>
          <p:nvPr/>
        </p:nvSpPr>
        <p:spPr>
          <a:xfrm>
            <a:off x="0" y="1433384"/>
            <a:ext cx="12192000" cy="113112"/>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211381A2-CE8C-71EB-182F-09EFD2697694}"/>
              </a:ext>
              <a:ext uri="{C183D7F6-B498-43B3-948B-1728B52AA6E4}">
                <adec:decorative xmlns:adec="http://schemas.microsoft.com/office/drawing/2017/decorative" val="1"/>
              </a:ext>
            </a:extLst>
          </p:cNvPr>
          <p:cNvSpPr/>
          <p:nvPr/>
        </p:nvSpPr>
        <p:spPr>
          <a:xfrm rot="5400000" flipV="1">
            <a:off x="6079581" y="4089686"/>
            <a:ext cx="5434742" cy="122137"/>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93905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3909BE-D6D7-31D2-B42B-0EAE533F6C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601CE5-E208-40DE-65E7-3003591686EB}"/>
              </a:ext>
            </a:extLst>
          </p:cNvPr>
          <p:cNvSpPr>
            <a:spLocks noGrp="1"/>
          </p:cNvSpPr>
          <p:nvPr>
            <p:ph type="title"/>
          </p:nvPr>
        </p:nvSpPr>
        <p:spPr/>
        <p:txBody>
          <a:bodyPr/>
          <a:lstStyle/>
          <a:p>
            <a:r>
              <a:rPr lang="en-US" b="1"/>
              <a:t>Motivating Your Child to Read</a:t>
            </a:r>
          </a:p>
        </p:txBody>
      </p:sp>
    </p:spTree>
    <p:extLst>
      <p:ext uri="{BB962C8B-B14F-4D97-AF65-F5344CB8AC3E}">
        <p14:creationId xmlns:p14="http://schemas.microsoft.com/office/powerpoint/2010/main" val="25312339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National Center on Improving Literacy logo">
            <a:extLst>
              <a:ext uri="{FF2B5EF4-FFF2-40B4-BE49-F238E27FC236}">
                <a16:creationId xmlns:a16="http://schemas.microsoft.com/office/drawing/2014/main" id="{5AAE0B23-9C0B-45B7-BCE4-5A9CD25DBD2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263223" y="587414"/>
            <a:ext cx="1773862" cy="1231077"/>
          </a:xfrm>
          <a:prstGeom prst="rect">
            <a:avLst/>
          </a:prstGeom>
        </p:spPr>
      </p:pic>
      <p:sp>
        <p:nvSpPr>
          <p:cNvPr id="8" name="Content Placeholder 5">
            <a:extLst>
              <a:ext uri="{FF2B5EF4-FFF2-40B4-BE49-F238E27FC236}">
                <a16:creationId xmlns:a16="http://schemas.microsoft.com/office/drawing/2014/main" id="{8CE6DE92-F33D-4481-8CB2-00AC7B2DC4A5}"/>
              </a:ext>
            </a:extLst>
          </p:cNvPr>
          <p:cNvSpPr txBox="1">
            <a:spLocks/>
          </p:cNvSpPr>
          <p:nvPr/>
        </p:nvSpPr>
        <p:spPr>
          <a:xfrm>
            <a:off x="1436344" y="1549577"/>
            <a:ext cx="8718297" cy="207615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b="1" dirty="0"/>
              <a:t>The National Center on Improving Literacy</a:t>
            </a:r>
            <a:r>
              <a:rPr lang="en-US" dirty="0"/>
              <a:t> (NCIL) is a partnership among literacy experts, university researchers, and technical assistance providers, with funding from the United States Department of Education.</a:t>
            </a:r>
          </a:p>
          <a:p>
            <a:pPr marL="0" indent="0">
              <a:buFont typeface="Arial" panose="020B0604020202020204" pitchFamily="34" charset="0"/>
              <a:buNone/>
            </a:pPr>
            <a:endParaRPr lang="en-US" dirty="0"/>
          </a:p>
          <a:p>
            <a:endParaRPr lang="en-US" dirty="0"/>
          </a:p>
        </p:txBody>
      </p:sp>
      <p:sp>
        <p:nvSpPr>
          <p:cNvPr id="9" name="TextBox 8">
            <a:extLst>
              <a:ext uri="{FF2B5EF4-FFF2-40B4-BE49-F238E27FC236}">
                <a16:creationId xmlns:a16="http://schemas.microsoft.com/office/drawing/2014/main" id="{7A85A31F-C8E6-422E-A5E6-F2DB7F186907}"/>
              </a:ext>
            </a:extLst>
          </p:cNvPr>
          <p:cNvSpPr txBox="1"/>
          <p:nvPr/>
        </p:nvSpPr>
        <p:spPr>
          <a:xfrm>
            <a:off x="855757" y="3799997"/>
            <a:ext cx="10484603" cy="1477328"/>
          </a:xfrm>
          <a:prstGeom prst="rect">
            <a:avLst/>
          </a:prstGeom>
          <a:solidFill>
            <a:schemeClr val="tx2">
              <a:lumMod val="85000"/>
            </a:schemeClr>
          </a:solidFill>
        </p:spPr>
        <p:txBody>
          <a:bodyPr wrap="square" lIns="91440" tIns="45720" rIns="91440" bIns="45720" rtlCol="0" anchor="t">
            <a:spAutoFit/>
          </a:bodyPr>
          <a:lstStyle/>
          <a:p>
            <a:pPr algn="ctr"/>
            <a:r>
              <a:rPr lang="en-US" sz="3000" i="1" dirty="0"/>
              <a:t>Our mission is to increase access to, and use of, evidence-based approaches to screen, identify, and teach students with literacy-related disabilities, including dyslexia.</a:t>
            </a:r>
          </a:p>
        </p:txBody>
      </p:sp>
      <p:pic>
        <p:nvPicPr>
          <p:cNvPr id="11" name="Picture 10" descr="improvingliteracy.org">
            <a:extLst>
              <a:ext uri="{FF2B5EF4-FFF2-40B4-BE49-F238E27FC236}">
                <a16:creationId xmlns:a16="http://schemas.microsoft.com/office/drawing/2014/main" id="{C250F6F3-2AE3-1FEE-6451-984B32EDB89F}"/>
              </a:ext>
            </a:extLst>
          </p:cNvPr>
          <p:cNvPicPr>
            <a:picLocks noChangeAspect="1"/>
          </p:cNvPicPr>
          <p:nvPr/>
        </p:nvPicPr>
        <p:blipFill>
          <a:blip r:embed="rId4"/>
          <a:stretch>
            <a:fillRect/>
          </a:stretch>
        </p:blipFill>
        <p:spPr>
          <a:xfrm>
            <a:off x="1532720" y="5625855"/>
            <a:ext cx="2000250" cy="371475"/>
          </a:xfrm>
          <a:prstGeom prst="rect">
            <a:avLst/>
          </a:prstGeom>
        </p:spPr>
      </p:pic>
      <p:pic>
        <p:nvPicPr>
          <p:cNvPr id="13" name="Picture 12" descr="NCIL's Facebook page">
            <a:extLst>
              <a:ext uri="{FF2B5EF4-FFF2-40B4-BE49-F238E27FC236}">
                <a16:creationId xmlns:a16="http://schemas.microsoft.com/office/drawing/2014/main" id="{A6F04297-4BED-4B27-3471-48AE1A8A9665}"/>
              </a:ext>
            </a:extLst>
          </p:cNvPr>
          <p:cNvPicPr>
            <a:picLocks noChangeAspect="1"/>
          </p:cNvPicPr>
          <p:nvPr/>
        </p:nvPicPr>
        <p:blipFill>
          <a:blip r:embed="rId5"/>
          <a:stretch>
            <a:fillRect/>
          </a:stretch>
        </p:blipFill>
        <p:spPr>
          <a:xfrm>
            <a:off x="8895143" y="5624110"/>
            <a:ext cx="2000250" cy="428625"/>
          </a:xfrm>
          <a:prstGeom prst="rect">
            <a:avLst/>
          </a:prstGeom>
        </p:spPr>
      </p:pic>
    </p:spTree>
    <p:extLst>
      <p:ext uri="{BB962C8B-B14F-4D97-AF65-F5344CB8AC3E}">
        <p14:creationId xmlns:p14="http://schemas.microsoft.com/office/powerpoint/2010/main" val="31664246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A58CE-2F58-7FE2-D7F3-6869A166DFA2}"/>
            </a:ext>
          </a:extLst>
        </p:cNvPr>
        <p:cNvGrpSpPr/>
        <p:nvPr/>
      </p:nvGrpSpPr>
      <p:grpSpPr>
        <a:xfrm>
          <a:off x="0" y="0"/>
          <a:ext cx="0" cy="0"/>
          <a:chOff x="0" y="0"/>
          <a:chExt cx="0" cy="0"/>
        </a:xfrm>
      </p:grpSpPr>
      <p:sp>
        <p:nvSpPr>
          <p:cNvPr id="8" name="Content Placeholder 2">
            <a:extLst>
              <a:ext uri="{FF2B5EF4-FFF2-40B4-BE49-F238E27FC236}">
                <a16:creationId xmlns:a16="http://schemas.microsoft.com/office/drawing/2014/main" id="{53A7EF3E-F2C8-4085-6E51-40DA560FF533}"/>
              </a:ext>
            </a:extLst>
          </p:cNvPr>
          <p:cNvSpPr txBox="1">
            <a:spLocks/>
          </p:cNvSpPr>
          <p:nvPr/>
        </p:nvSpPr>
        <p:spPr>
          <a:xfrm>
            <a:off x="1977081" y="0"/>
            <a:ext cx="8083636" cy="624896"/>
          </a:xfrm>
          <a:prstGeom prst="rect">
            <a:avLst/>
          </a:prstGeom>
          <a:solidFill>
            <a:schemeClr val="bg1">
              <a:lumMod val="20000"/>
              <a:lumOff val="80000"/>
            </a:schemeClr>
          </a:solidFill>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600" b="1">
                <a:solidFill>
                  <a:srgbClr val="002060"/>
                </a:solidFill>
              </a:rPr>
              <a:t>MOTIVATING YOUR CHILD TO READ</a:t>
            </a:r>
          </a:p>
        </p:txBody>
      </p:sp>
      <p:sp>
        <p:nvSpPr>
          <p:cNvPr id="7" name="Content Placeholder 6">
            <a:extLst>
              <a:ext uri="{FF2B5EF4-FFF2-40B4-BE49-F238E27FC236}">
                <a16:creationId xmlns:a16="http://schemas.microsoft.com/office/drawing/2014/main" id="{756A4472-BC9B-50B9-F31F-16424B52C867}"/>
              </a:ext>
              <a:ext uri="{C183D7F6-B498-43B3-948B-1728B52AA6E4}">
                <adec:decorative xmlns:adec="http://schemas.microsoft.com/office/drawing/2017/decorative" val="1"/>
              </a:ext>
            </a:extLst>
          </p:cNvPr>
          <p:cNvSpPr>
            <a:spLocks noGrp="1"/>
          </p:cNvSpPr>
          <p:nvPr>
            <p:ph idx="1"/>
          </p:nvPr>
        </p:nvSpPr>
        <p:spPr>
          <a:xfrm>
            <a:off x="3345592" y="2363643"/>
            <a:ext cx="6715125" cy="3598863"/>
          </a:xfrm>
        </p:spPr>
        <p:txBody>
          <a:bodyPr lIns="91440" tIns="45720" rIns="91440" bIns="45720" anchor="t"/>
          <a:lstStyle/>
          <a:p>
            <a:endParaRPr lang="en-US">
              <a:solidFill>
                <a:srgbClr val="2C3335"/>
              </a:solidFill>
              <a:highlight>
                <a:srgbClr val="F9F8F6"/>
              </a:highlight>
              <a:latin typeface="Poppins"/>
              <a:ea typeface="Calibri" panose="020F0502020204030204"/>
              <a:cs typeface="Poppins"/>
            </a:endParaRPr>
          </a:p>
          <a:p>
            <a:endParaRPr lang="en-US">
              <a:ea typeface="Calibri"/>
              <a:cs typeface="Calibri"/>
            </a:endParaRPr>
          </a:p>
        </p:txBody>
      </p:sp>
      <p:sp>
        <p:nvSpPr>
          <p:cNvPr id="3" name="TextBox 2">
            <a:extLst>
              <a:ext uri="{FF2B5EF4-FFF2-40B4-BE49-F238E27FC236}">
                <a16:creationId xmlns:a16="http://schemas.microsoft.com/office/drawing/2014/main" id="{AC640AAC-6795-A25C-9586-25257382D150}"/>
              </a:ext>
            </a:extLst>
          </p:cNvPr>
          <p:cNvSpPr txBox="1"/>
          <p:nvPr/>
        </p:nvSpPr>
        <p:spPr>
          <a:xfrm>
            <a:off x="525291" y="1022494"/>
            <a:ext cx="11141418" cy="4801314"/>
          </a:xfrm>
          <a:prstGeom prst="rect">
            <a:avLst/>
          </a:prstGeom>
          <a:noFill/>
        </p:spPr>
        <p:txBody>
          <a:bodyPr wrap="square" lIns="91440" tIns="45720" rIns="91440" bIns="45720" rtlCol="0" anchor="t">
            <a:spAutoFit/>
          </a:bodyPr>
          <a:lstStyle/>
          <a:p>
            <a:r>
              <a:rPr lang="en-US" sz="2400" b="1" dirty="0"/>
              <a:t>What Helps Teens Want to Read More</a:t>
            </a:r>
            <a:endParaRPr lang="en-US" sz="2400" dirty="0"/>
          </a:p>
          <a:p>
            <a:pPr marL="342900" indent="-342900">
              <a:buFont typeface="Arial" panose="020B0604020202020204" pitchFamily="34" charset="0"/>
              <a:buChar char="•"/>
            </a:pPr>
            <a:r>
              <a:rPr lang="en-US" sz="2400" b="1" dirty="0"/>
              <a:t>Set clear goals -</a:t>
            </a:r>
            <a:r>
              <a:rPr lang="en-US" sz="2400" dirty="0"/>
              <a:t> Help your child understand the purpose of the reading and what they’re working toward.</a:t>
            </a:r>
          </a:p>
          <a:p>
            <a:pPr marL="342900" indent="-342900">
              <a:buFont typeface="Arial" panose="020B0604020202020204" pitchFamily="34" charset="0"/>
              <a:buChar char="•"/>
            </a:pPr>
            <a:r>
              <a:rPr lang="en-US" sz="2400" b="1" dirty="0"/>
              <a:t>Offer choices -</a:t>
            </a:r>
            <a:r>
              <a:rPr lang="en-US" sz="2400" dirty="0"/>
              <a:t> Let your child choose books, topics, or reading activities to boost interest and ownership.</a:t>
            </a:r>
          </a:p>
          <a:p>
            <a:pPr marL="342900" indent="-342900">
              <a:buFont typeface="Arial" panose="020B0604020202020204" pitchFamily="34" charset="0"/>
              <a:buChar char="•"/>
            </a:pPr>
            <a:r>
              <a:rPr lang="en-US" sz="2400" b="1" dirty="0"/>
              <a:t>Encourage reading with others -</a:t>
            </a:r>
            <a:r>
              <a:rPr lang="en-US" sz="2400" dirty="0"/>
              <a:t> Partner reading, small‑group discussions, and shared reading build confidence and connection.</a:t>
            </a:r>
          </a:p>
          <a:p>
            <a:endParaRPr lang="en-US" sz="2400" b="1" dirty="0"/>
          </a:p>
          <a:p>
            <a:r>
              <a:rPr lang="en-US" sz="2400" b="1" dirty="0"/>
              <a:t>Keep Text Difficulty in Mind</a:t>
            </a:r>
            <a:endParaRPr lang="en-US" sz="2400" dirty="0"/>
          </a:p>
          <a:p>
            <a:pPr marL="342900" indent="-342900">
              <a:buFont typeface="Arial" panose="020B0604020202020204" pitchFamily="34" charset="0"/>
              <a:buChar char="•"/>
            </a:pPr>
            <a:r>
              <a:rPr lang="en-US" sz="2400" dirty="0"/>
              <a:t>Many teens are asked to read texts that feel overwhelming. Don’t be afraid to ask teachers to offer materials on the same topic at different difficulty levels to help your child stay engaged and successful.</a:t>
            </a:r>
          </a:p>
          <a:p>
            <a:endParaRPr lang="en-US" dirty="0"/>
          </a:p>
        </p:txBody>
      </p:sp>
    </p:spTree>
    <p:extLst>
      <p:ext uri="{BB962C8B-B14F-4D97-AF65-F5344CB8AC3E}">
        <p14:creationId xmlns:p14="http://schemas.microsoft.com/office/powerpoint/2010/main" val="31607058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D3CF1E7F-FDB0-10BC-21B3-7B8DED864CDE}"/>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DF22EF6F-9685-AF99-DC18-6AE94EE49348}"/>
              </a:ext>
              <a:ext uri="{C183D7F6-B498-43B3-948B-1728B52AA6E4}">
                <adec:decorative xmlns:adec="http://schemas.microsoft.com/office/drawing/2017/decorative" val="1"/>
              </a:ext>
            </a:extLst>
          </p:cNvPr>
          <p:cNvSpPr/>
          <p:nvPr/>
        </p:nvSpPr>
        <p:spPr>
          <a:xfrm>
            <a:off x="1" y="0"/>
            <a:ext cx="12191997" cy="6868585"/>
          </a:xfrm>
          <a:prstGeom prst="rect">
            <a:avLst/>
          </a:prstGeom>
          <a:solidFill>
            <a:srgbClr val="FC6E47">
              <a:alpha val="68000"/>
            </a:srgbClr>
          </a:solidFill>
          <a:ln w="57150">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endParaRPr lang="en-US" sz="2800">
              <a:solidFill>
                <a:schemeClr val="accent1">
                  <a:lumMod val="49000"/>
                </a:schemeClr>
              </a:solidFill>
              <a:ea typeface="Calibri" panose="020F0502020204030204"/>
              <a:cs typeface="Calibri" panose="020F0502020204030204"/>
            </a:endParaRPr>
          </a:p>
        </p:txBody>
      </p:sp>
      <p:sp>
        <p:nvSpPr>
          <p:cNvPr id="3" name="Content Placeholder 2">
            <a:extLst>
              <a:ext uri="{FF2B5EF4-FFF2-40B4-BE49-F238E27FC236}">
                <a16:creationId xmlns:a16="http://schemas.microsoft.com/office/drawing/2014/main" id="{C81E101C-1135-9DF8-2DA3-C196A990D0F3}"/>
              </a:ext>
            </a:extLst>
          </p:cNvPr>
          <p:cNvSpPr>
            <a:spLocks noGrp="1"/>
          </p:cNvSpPr>
          <p:nvPr>
            <p:ph idx="1"/>
          </p:nvPr>
        </p:nvSpPr>
        <p:spPr>
          <a:xfrm>
            <a:off x="1977081" y="0"/>
            <a:ext cx="8083636" cy="624896"/>
          </a:xfrm>
          <a:solidFill>
            <a:schemeClr val="accent5">
              <a:lumMod val="20000"/>
              <a:lumOff val="80000"/>
            </a:schemeClr>
          </a:solidFill>
        </p:spPr>
        <p:txBody>
          <a:bodyPr lIns="91440" tIns="45720" rIns="91440" bIns="45720" anchor="t">
            <a:noAutofit/>
          </a:bodyPr>
          <a:lstStyle/>
          <a:p>
            <a:pPr marL="0" indent="0" algn="ctr">
              <a:buNone/>
            </a:pPr>
            <a:r>
              <a:rPr lang="en-US" sz="3600" b="1">
                <a:solidFill>
                  <a:srgbClr val="002060"/>
                </a:solidFill>
              </a:rPr>
              <a:t>MOTIVATING YOUR CHILD TO READ</a:t>
            </a:r>
          </a:p>
        </p:txBody>
      </p:sp>
      <p:sp>
        <p:nvSpPr>
          <p:cNvPr id="7" name="TextBox 6">
            <a:extLst>
              <a:ext uri="{FF2B5EF4-FFF2-40B4-BE49-F238E27FC236}">
                <a16:creationId xmlns:a16="http://schemas.microsoft.com/office/drawing/2014/main" id="{9A57E694-A03F-AED0-0F23-1C1FD8602ADC}"/>
              </a:ext>
            </a:extLst>
          </p:cNvPr>
          <p:cNvSpPr txBox="1"/>
          <p:nvPr/>
        </p:nvSpPr>
        <p:spPr>
          <a:xfrm>
            <a:off x="533115" y="1963572"/>
            <a:ext cx="7929435" cy="1354217"/>
          </a:xfrm>
          <a:prstGeom prst="rect">
            <a:avLst/>
          </a:prstGeom>
          <a:solidFill>
            <a:schemeClr val="accent5">
              <a:lumMod val="40000"/>
              <a:lumOff val="60000"/>
            </a:schemeClr>
          </a:solidFill>
        </p:spPr>
        <p:txBody>
          <a:bodyPr wrap="square" lIns="91440" tIns="45720" rIns="91440" bIns="45720" rtlCol="0" anchor="t">
            <a:spAutoFit/>
          </a:bodyPr>
          <a:lstStyle/>
          <a:p>
            <a:pPr algn="ctr"/>
            <a:r>
              <a:rPr lang="en-US" sz="2900" b="1">
                <a:solidFill>
                  <a:srgbClr val="002060"/>
                </a:solidFill>
                <a:ea typeface="Calibri"/>
                <a:cs typeface="Calibri"/>
              </a:rPr>
              <a:t>Want to promote a love of reading in your teen?</a:t>
            </a:r>
          </a:p>
          <a:p>
            <a:pPr algn="ctr"/>
            <a:endParaRPr lang="en-US" sz="2900" b="1">
              <a:solidFill>
                <a:srgbClr val="002060"/>
              </a:solidFill>
              <a:ea typeface="Calibri"/>
              <a:cs typeface="Calibri"/>
            </a:endParaRPr>
          </a:p>
          <a:p>
            <a:pPr algn="ctr"/>
            <a:r>
              <a:rPr lang="en-US" sz="2400" i="1">
                <a:solidFill>
                  <a:srgbClr val="002060"/>
                </a:solidFill>
                <a:ea typeface="Calibri"/>
                <a:cs typeface="Calibri"/>
              </a:rPr>
              <a:t>Watch this video to learn how.</a:t>
            </a:r>
          </a:p>
        </p:txBody>
      </p:sp>
      <p:sp>
        <p:nvSpPr>
          <p:cNvPr id="13" name="TextBox 12">
            <a:hlinkClick r:id="rId4"/>
            <a:extLst>
              <a:ext uri="{FF2B5EF4-FFF2-40B4-BE49-F238E27FC236}">
                <a16:creationId xmlns:a16="http://schemas.microsoft.com/office/drawing/2014/main" id="{480954F4-3E08-2AF4-EEBE-C43C098AEFD6}"/>
              </a:ext>
            </a:extLst>
          </p:cNvPr>
          <p:cNvSpPr txBox="1"/>
          <p:nvPr/>
        </p:nvSpPr>
        <p:spPr>
          <a:xfrm>
            <a:off x="3035317" y="4060853"/>
            <a:ext cx="2949147" cy="707886"/>
          </a:xfrm>
          <a:prstGeom prst="rect">
            <a:avLst/>
          </a:prstGeom>
          <a:solidFill>
            <a:schemeClr val="tx1">
              <a:lumMod val="85000"/>
              <a:lumOff val="15000"/>
            </a:schemeClr>
          </a:solidFill>
          <a:ln>
            <a:solidFill>
              <a:schemeClr val="accent1">
                <a:lumMod val="40000"/>
                <a:lumOff val="60000"/>
              </a:schemeClr>
            </a:solidFill>
          </a:ln>
        </p:spPr>
        <p:txBody>
          <a:bodyPr wrap="square" lIns="91440" tIns="45720" rIns="91440" bIns="45720" rtlCol="0" anchor="t">
            <a:spAutoFit/>
          </a:bodyPr>
          <a:lstStyle/>
          <a:p>
            <a:pPr algn="ctr"/>
            <a:r>
              <a:rPr lang="en-US" sz="4000" b="1">
                <a:solidFill>
                  <a:schemeClr val="bg1"/>
                </a:solidFill>
                <a:hlinkClick r:id="rId4">
                  <a:extLst>
                    <a:ext uri="{A12FA001-AC4F-418D-AE19-62706E023703}">
                      <ahyp:hlinkClr xmlns:ahyp="http://schemas.microsoft.com/office/drawing/2018/hyperlinkcolor" val="tx"/>
                    </a:ext>
                  </a:extLst>
                </a:hlinkClick>
              </a:rPr>
              <a:t>Watch Video</a:t>
            </a:r>
            <a:endParaRPr lang="en-US" sz="4000" b="1">
              <a:solidFill>
                <a:schemeClr val="bg1"/>
              </a:solidFill>
            </a:endParaRPr>
          </a:p>
        </p:txBody>
      </p:sp>
      <p:sp>
        <p:nvSpPr>
          <p:cNvPr id="10" name="TextBox 9">
            <a:extLst>
              <a:ext uri="{FF2B5EF4-FFF2-40B4-BE49-F238E27FC236}">
                <a16:creationId xmlns:a16="http://schemas.microsoft.com/office/drawing/2014/main" id="{06C98E6A-A8F4-FBD4-63B9-3F02CBFBD7B0}"/>
              </a:ext>
            </a:extLst>
          </p:cNvPr>
          <p:cNvSpPr txBox="1"/>
          <p:nvPr/>
        </p:nvSpPr>
        <p:spPr>
          <a:xfrm>
            <a:off x="9535311" y="3525046"/>
            <a:ext cx="2619633" cy="892552"/>
          </a:xfrm>
          <a:prstGeom prst="rect">
            <a:avLst/>
          </a:prstGeom>
          <a:noFill/>
        </p:spPr>
        <p:txBody>
          <a:bodyPr wrap="square" lIns="91440" tIns="45720" rIns="91440" bIns="45720" rtlCol="0" anchor="t">
            <a:spAutoFit/>
          </a:bodyPr>
          <a:lstStyle/>
          <a:p>
            <a:pPr algn="ctr"/>
            <a:r>
              <a:rPr lang="en-US" sz="2600" b="1">
                <a:solidFill>
                  <a:schemeClr val="bg1"/>
                </a:solidFill>
              </a:rPr>
              <a:t>Video                 provided by:</a:t>
            </a:r>
          </a:p>
        </p:txBody>
      </p:sp>
      <p:pic>
        <p:nvPicPr>
          <p:cNvPr id="4" name="Picture 3" descr="Northern Illinois University logo">
            <a:extLst>
              <a:ext uri="{FF2B5EF4-FFF2-40B4-BE49-F238E27FC236}">
                <a16:creationId xmlns:a16="http://schemas.microsoft.com/office/drawing/2014/main" id="{9FDE703A-BCEA-1DA5-48DB-1A7A07958087}"/>
              </a:ext>
            </a:extLst>
          </p:cNvPr>
          <p:cNvPicPr>
            <a:picLocks noChangeAspect="1"/>
          </p:cNvPicPr>
          <p:nvPr/>
        </p:nvPicPr>
        <p:blipFill>
          <a:blip r:embed="rId5"/>
          <a:stretch>
            <a:fillRect/>
          </a:stretch>
        </p:blipFill>
        <p:spPr>
          <a:xfrm>
            <a:off x="9625013" y="4414308"/>
            <a:ext cx="2276475" cy="590550"/>
          </a:xfrm>
          <a:prstGeom prst="rect">
            <a:avLst/>
          </a:prstGeom>
        </p:spPr>
      </p:pic>
      <p:pic>
        <p:nvPicPr>
          <p:cNvPr id="15" name="Picture 14" descr="YouTube logo">
            <a:hlinkClick r:id="rId4"/>
            <a:extLst>
              <a:ext uri="{FF2B5EF4-FFF2-40B4-BE49-F238E27FC236}">
                <a16:creationId xmlns:a16="http://schemas.microsoft.com/office/drawing/2014/main" id="{0D565201-7CB1-4B25-D6FE-3AEE8D7C3B1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533747" y="5403394"/>
            <a:ext cx="2380903" cy="783956"/>
          </a:xfrm>
          <a:prstGeom prst="rect">
            <a:avLst/>
          </a:prstGeom>
        </p:spPr>
      </p:pic>
      <p:sp>
        <p:nvSpPr>
          <p:cNvPr id="18" name="Rectangle 17">
            <a:extLst>
              <a:ext uri="{FF2B5EF4-FFF2-40B4-BE49-F238E27FC236}">
                <a16:creationId xmlns:a16="http://schemas.microsoft.com/office/drawing/2014/main" id="{C15BBEBC-260A-8936-957A-857BB9DB4114}"/>
              </a:ext>
              <a:ext uri="{C183D7F6-B498-43B3-948B-1728B52AA6E4}">
                <adec:decorative xmlns:adec="http://schemas.microsoft.com/office/drawing/2017/decorative" val="1"/>
              </a:ext>
            </a:extLst>
          </p:cNvPr>
          <p:cNvSpPr/>
          <p:nvPr/>
        </p:nvSpPr>
        <p:spPr>
          <a:xfrm>
            <a:off x="0" y="1433384"/>
            <a:ext cx="12192000" cy="113112"/>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E2883AF8-D40F-9940-6B50-CE0165DC324D}"/>
              </a:ext>
              <a:ext uri="{C183D7F6-B498-43B3-948B-1728B52AA6E4}">
                <adec:decorative xmlns:adec="http://schemas.microsoft.com/office/drawing/2017/decorative" val="1"/>
              </a:ext>
            </a:extLst>
          </p:cNvPr>
          <p:cNvSpPr/>
          <p:nvPr/>
        </p:nvSpPr>
        <p:spPr>
          <a:xfrm rot="5400000" flipV="1">
            <a:off x="6079581" y="4089686"/>
            <a:ext cx="5434742" cy="122137"/>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38585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a:blip r:embed="rId3" cstate="print">
            <a:extLst>
              <a:ext uri="{28A0092B-C50C-407E-A947-70E740481C1C}">
                <a14:useLocalDpi xmlns:a14="http://schemas.microsoft.com/office/drawing/2010/main"/>
              </a:ext>
            </a:extLst>
          </a:blip>
          <a:stretch>
            <a:fillRect/>
          </a:stretch>
        </a:blipFill>
        <a:effectLst/>
      </p:bgPr>
    </p:bg>
    <p:spTree>
      <p:nvGrpSpPr>
        <p:cNvPr id="1" name="">
          <a:extLst>
            <a:ext uri="{FF2B5EF4-FFF2-40B4-BE49-F238E27FC236}">
              <a16:creationId xmlns:a16="http://schemas.microsoft.com/office/drawing/2014/main" id="{33814116-C093-C525-B4FC-E85E701A5FAA}"/>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82B08E86-1F0F-D752-ABE7-402EAC7E4B0C}"/>
              </a:ext>
            </a:extLst>
          </p:cNvPr>
          <p:cNvSpPr>
            <a:spLocks noGrp="1"/>
          </p:cNvSpPr>
          <p:nvPr>
            <p:ph idx="1"/>
          </p:nvPr>
        </p:nvSpPr>
        <p:spPr>
          <a:xfrm>
            <a:off x="1977081" y="0"/>
            <a:ext cx="8083636" cy="624896"/>
          </a:xfrm>
          <a:solidFill>
            <a:schemeClr val="bg1">
              <a:lumMod val="20000"/>
              <a:lumOff val="80000"/>
            </a:schemeClr>
          </a:solidFill>
        </p:spPr>
        <p:txBody>
          <a:bodyPr lIns="91440" tIns="45720" rIns="91440" bIns="45720" anchor="t">
            <a:noAutofit/>
          </a:bodyPr>
          <a:lstStyle/>
          <a:p>
            <a:pPr marL="0" indent="0" algn="ctr">
              <a:buNone/>
            </a:pPr>
            <a:r>
              <a:rPr lang="en-US" sz="3600" b="1">
                <a:solidFill>
                  <a:srgbClr val="002060"/>
                </a:solidFill>
              </a:rPr>
              <a:t>MOTIVATING YOUR CHILD TO READ</a:t>
            </a:r>
          </a:p>
        </p:txBody>
      </p:sp>
      <p:sp>
        <p:nvSpPr>
          <p:cNvPr id="6" name="Rectangle 5">
            <a:extLst>
              <a:ext uri="{FF2B5EF4-FFF2-40B4-BE49-F238E27FC236}">
                <a16:creationId xmlns:a16="http://schemas.microsoft.com/office/drawing/2014/main" id="{847F239C-DA79-E7F7-E750-1389B8C2E222}"/>
              </a:ext>
            </a:extLst>
          </p:cNvPr>
          <p:cNvSpPr/>
          <p:nvPr/>
        </p:nvSpPr>
        <p:spPr>
          <a:xfrm>
            <a:off x="741290" y="1132857"/>
            <a:ext cx="11108841" cy="1116074"/>
          </a:xfrm>
          <a:prstGeom prst="rect">
            <a:avLst/>
          </a:prstGeom>
          <a:solidFill>
            <a:srgbClr val="FC6E47">
              <a:alpha val="89000"/>
            </a:srgbClr>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600" b="1">
                <a:solidFill>
                  <a:schemeClr val="accent1">
                    <a:lumMod val="49000"/>
                  </a:schemeClr>
                </a:solidFill>
                <a:ea typeface="Calibri"/>
                <a:cs typeface="Calibri"/>
              </a:rPr>
              <a:t>Strategies to Motivate Your Child to Read</a:t>
            </a:r>
          </a:p>
        </p:txBody>
      </p:sp>
      <p:sp>
        <p:nvSpPr>
          <p:cNvPr id="7" name="Rectangle 6">
            <a:extLst>
              <a:ext uri="{FF2B5EF4-FFF2-40B4-BE49-F238E27FC236}">
                <a16:creationId xmlns:a16="http://schemas.microsoft.com/office/drawing/2014/main" id="{1C7E844F-4283-9F45-DFC4-7D9CF13A690D}"/>
              </a:ext>
            </a:extLst>
          </p:cNvPr>
          <p:cNvSpPr/>
          <p:nvPr/>
        </p:nvSpPr>
        <p:spPr>
          <a:xfrm>
            <a:off x="2097047" y="2756892"/>
            <a:ext cx="7524862" cy="2051966"/>
          </a:xfrm>
          <a:prstGeom prst="rect">
            <a:avLst/>
          </a:prstGeom>
          <a:solidFill>
            <a:srgbClr val="FC6E47">
              <a:alpha val="87000"/>
            </a:srgbClr>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endParaRPr lang="en-US" sz="600" b="1">
              <a:solidFill>
                <a:schemeClr val="accent1">
                  <a:lumMod val="49000"/>
                </a:schemeClr>
              </a:solidFill>
              <a:ea typeface="Calibri" panose="020F0502020204030204"/>
              <a:cs typeface="Calibri" panose="020F0502020204030204"/>
            </a:endParaRPr>
          </a:p>
          <a:p>
            <a:pPr marL="234950" indent="-234950">
              <a:buFont typeface="Arial"/>
              <a:buChar char="•"/>
            </a:pPr>
            <a:r>
              <a:rPr lang="en-US" sz="2800">
                <a:solidFill>
                  <a:schemeClr val="accent1">
                    <a:lumMod val="49000"/>
                  </a:schemeClr>
                </a:solidFill>
                <a:ea typeface="Calibri" panose="020F0502020204030204"/>
                <a:cs typeface="Calibri" panose="020F0502020204030204"/>
              </a:rPr>
              <a:t>Follow your child's lead.</a:t>
            </a:r>
          </a:p>
          <a:p>
            <a:pPr marL="234950" indent="-234950">
              <a:buFont typeface="Arial"/>
              <a:buChar char="•"/>
            </a:pPr>
            <a:r>
              <a:rPr lang="en-US" sz="2800">
                <a:solidFill>
                  <a:schemeClr val="accent1">
                    <a:lumMod val="49000"/>
                  </a:schemeClr>
                </a:solidFill>
                <a:ea typeface="Calibri" panose="020F0502020204030204"/>
                <a:cs typeface="Calibri" panose="020F0502020204030204"/>
              </a:rPr>
              <a:t>Separate reading for school and reading for fun.</a:t>
            </a:r>
          </a:p>
          <a:p>
            <a:pPr marL="234950" indent="-234950">
              <a:buFont typeface="Arial"/>
              <a:buChar char="•"/>
            </a:pPr>
            <a:r>
              <a:rPr lang="en-US" sz="2800">
                <a:solidFill>
                  <a:schemeClr val="accent1">
                    <a:lumMod val="49000"/>
                  </a:schemeClr>
                </a:solidFill>
                <a:ea typeface="Calibri" panose="020F0502020204030204"/>
                <a:cs typeface="Calibri" panose="020F0502020204030204"/>
              </a:rPr>
              <a:t>Listen to podcasts and audiobooks in the car.</a:t>
            </a:r>
          </a:p>
          <a:p>
            <a:pPr marL="234950" indent="-234950">
              <a:buFont typeface="Arial"/>
              <a:buChar char="•"/>
            </a:pPr>
            <a:r>
              <a:rPr lang="en-US" sz="2800">
                <a:solidFill>
                  <a:schemeClr val="accent1">
                    <a:lumMod val="49000"/>
                  </a:schemeClr>
                </a:solidFill>
                <a:ea typeface="Calibri" panose="020F0502020204030204"/>
                <a:cs typeface="Calibri" panose="020F0502020204030204"/>
              </a:rPr>
              <a:t>Try comics, graphic novels, or series.</a:t>
            </a:r>
          </a:p>
        </p:txBody>
      </p:sp>
    </p:spTree>
    <p:extLst>
      <p:ext uri="{BB962C8B-B14F-4D97-AF65-F5344CB8AC3E}">
        <p14:creationId xmlns:p14="http://schemas.microsoft.com/office/powerpoint/2010/main" val="11696187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E926C-DDE7-4FEE-B064-2E74E2C2FE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5B5987-E412-7B19-1323-1EF8CBF34F4F}"/>
              </a:ext>
            </a:extLst>
          </p:cNvPr>
          <p:cNvSpPr>
            <a:spLocks noGrp="1"/>
          </p:cNvSpPr>
          <p:nvPr>
            <p:ph type="title"/>
          </p:nvPr>
        </p:nvSpPr>
        <p:spPr>
          <a:xfrm>
            <a:off x="10679" y="565852"/>
            <a:ext cx="7843693" cy="1004600"/>
          </a:xfrm>
        </p:spPr>
        <p:txBody>
          <a:bodyPr lIns="91440" tIns="45720" rIns="91440" bIns="45720" anchor="t"/>
          <a:lstStyle/>
          <a:p>
            <a:pPr algn="ctr"/>
            <a:r>
              <a:rPr lang="en-US" sz="3600" b="1">
                <a:solidFill>
                  <a:srgbClr val="2C3335"/>
                </a:solidFill>
                <a:latin typeface="Calibri Light"/>
                <a:ea typeface="Calibri Light"/>
                <a:cs typeface="Calibri Light"/>
              </a:rPr>
              <a:t>How Families Can Partner with Schools on Literacy Development</a:t>
            </a:r>
            <a:endParaRPr lang="en-US" sz="3600" b="1">
              <a:latin typeface="Calibri Light"/>
              <a:ea typeface="Calibri Light"/>
              <a:cs typeface="Calibri Light"/>
            </a:endParaRPr>
          </a:p>
        </p:txBody>
      </p:sp>
      <p:graphicFrame>
        <p:nvGraphicFramePr>
          <p:cNvPr id="9" name="Diagram 8">
            <a:extLst>
              <a:ext uri="{FF2B5EF4-FFF2-40B4-BE49-F238E27FC236}">
                <a16:creationId xmlns:a16="http://schemas.microsoft.com/office/drawing/2014/main" id="{C0604DF0-F300-CD61-4020-FCC8E270892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44569050"/>
              </p:ext>
            </p:extLst>
          </p:nvPr>
        </p:nvGraphicFramePr>
        <p:xfrm>
          <a:off x="150091" y="838200"/>
          <a:ext cx="7562269" cy="56780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Things Parents Should Ak Schools About Literacy Development">
            <a:hlinkClick r:id="rId8"/>
            <a:extLst>
              <a:ext uri="{FF2B5EF4-FFF2-40B4-BE49-F238E27FC236}">
                <a16:creationId xmlns:a16="http://schemas.microsoft.com/office/drawing/2014/main" id="{A7A20A6F-3858-CA7C-6B8C-C261A9185E3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967573" y="291111"/>
            <a:ext cx="4058279" cy="5550891"/>
          </a:xfrm>
          <a:prstGeom prst="rect">
            <a:avLst/>
          </a:prstGeom>
        </p:spPr>
      </p:pic>
      <p:sp>
        <p:nvSpPr>
          <p:cNvPr id="7" name="Content Placeholder 6" descr="4 boxes explaining how families can partner with schools">
            <a:extLst>
              <a:ext uri="{FF2B5EF4-FFF2-40B4-BE49-F238E27FC236}">
                <a16:creationId xmlns:a16="http://schemas.microsoft.com/office/drawing/2014/main" id="{D083A45D-A1E4-7B43-4663-78FCD609B97B}"/>
              </a:ext>
            </a:extLst>
          </p:cNvPr>
          <p:cNvSpPr>
            <a:spLocks noGrp="1"/>
          </p:cNvSpPr>
          <p:nvPr>
            <p:ph idx="1"/>
          </p:nvPr>
        </p:nvSpPr>
        <p:spPr>
          <a:xfrm>
            <a:off x="276225" y="2236643"/>
            <a:ext cx="6715125" cy="3598863"/>
          </a:xfrm>
        </p:spPr>
        <p:txBody>
          <a:bodyPr lIns="91440" tIns="45720" rIns="91440" bIns="45720" anchor="t"/>
          <a:lstStyle/>
          <a:p>
            <a:endParaRPr lang="en-US">
              <a:solidFill>
                <a:srgbClr val="2C3335"/>
              </a:solidFill>
              <a:highlight>
                <a:srgbClr val="F9F8F6"/>
              </a:highlight>
              <a:latin typeface="Poppins"/>
              <a:ea typeface="Calibri" panose="020F0502020204030204"/>
              <a:cs typeface="Poppins"/>
            </a:endParaRPr>
          </a:p>
          <a:p>
            <a:endParaRPr lang="en-US">
              <a:ea typeface="Calibri"/>
              <a:cs typeface="Calibri"/>
            </a:endParaRPr>
          </a:p>
        </p:txBody>
      </p:sp>
      <p:pic>
        <p:nvPicPr>
          <p:cNvPr id="24" name="Picture 23" descr="A qr code ">
            <a:extLst>
              <a:ext uri="{FF2B5EF4-FFF2-40B4-BE49-F238E27FC236}">
                <a16:creationId xmlns:a16="http://schemas.microsoft.com/office/drawing/2014/main" id="{540A4354-9EB7-A474-F808-8A8187BF4069}"/>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9283537" y="5442215"/>
            <a:ext cx="1415143" cy="1415143"/>
          </a:xfrm>
          <a:prstGeom prst="rect">
            <a:avLst/>
          </a:prstGeom>
        </p:spPr>
      </p:pic>
      <p:pic>
        <p:nvPicPr>
          <p:cNvPr id="45" name="Picture 44" descr="A pink and white backpack&#10;&#10;">
            <a:extLst>
              <a:ext uri="{FF2B5EF4-FFF2-40B4-BE49-F238E27FC236}">
                <a16:creationId xmlns:a16="http://schemas.microsoft.com/office/drawing/2014/main" id="{559535C3-F427-FA97-3587-14D29510EF87}"/>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1326839" y="5866663"/>
            <a:ext cx="699021" cy="782090"/>
          </a:xfrm>
          <a:prstGeom prst="rect">
            <a:avLst/>
          </a:prstGeom>
        </p:spPr>
      </p:pic>
    </p:spTree>
    <p:extLst>
      <p:ext uri="{BB962C8B-B14F-4D97-AF65-F5344CB8AC3E}">
        <p14:creationId xmlns:p14="http://schemas.microsoft.com/office/powerpoint/2010/main" val="26312202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B20436A-F786-5FB7-620D-09C4D6E02855}"/>
              </a:ext>
            </a:extLst>
          </p:cNvPr>
          <p:cNvSpPr txBox="1"/>
          <p:nvPr/>
        </p:nvSpPr>
        <p:spPr>
          <a:xfrm>
            <a:off x="1322165" y="130622"/>
            <a:ext cx="5333658" cy="646331"/>
          </a:xfrm>
          <a:prstGeom prst="rect">
            <a:avLst/>
          </a:prstGeom>
          <a:solidFill>
            <a:srgbClr val="00206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b="1">
                <a:solidFill>
                  <a:srgbClr val="FFFFFF"/>
                </a:solidFill>
                <a:ea typeface="Calibri"/>
                <a:cs typeface="Calibri"/>
              </a:rPr>
              <a:t>Quiz Question</a:t>
            </a:r>
          </a:p>
        </p:txBody>
      </p:sp>
      <p:sp>
        <p:nvSpPr>
          <p:cNvPr id="10" name="TextBox 9">
            <a:extLst>
              <a:ext uri="{FF2B5EF4-FFF2-40B4-BE49-F238E27FC236}">
                <a16:creationId xmlns:a16="http://schemas.microsoft.com/office/drawing/2014/main" id="{4C275695-4276-433A-ACC8-92684671A3BA}"/>
              </a:ext>
            </a:extLst>
          </p:cNvPr>
          <p:cNvSpPr txBox="1"/>
          <p:nvPr/>
        </p:nvSpPr>
        <p:spPr>
          <a:xfrm>
            <a:off x="429033" y="1064032"/>
            <a:ext cx="7324480" cy="2015936"/>
          </a:xfrm>
          <a:prstGeom prst="rect">
            <a:avLst/>
          </a:prstGeom>
          <a:solidFill>
            <a:srgbClr val="0070C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500">
                <a:solidFill>
                  <a:schemeClr val="bg1">
                    <a:lumMod val="20000"/>
                    <a:lumOff val="80000"/>
                  </a:schemeClr>
                </a:solidFill>
                <a:ea typeface="Calibri"/>
                <a:cs typeface="Calibri"/>
              </a:rPr>
              <a:t>Jen has a daughter who reads slower than her peers. She reads to complete school assignments but does not read much otherwise. She'd rather play soccer and spend time with her friends. </a:t>
            </a:r>
            <a:r>
              <a:rPr lang="en-US" sz="2500" b="1">
                <a:solidFill>
                  <a:schemeClr val="bg1">
                    <a:lumMod val="20000"/>
                    <a:lumOff val="80000"/>
                  </a:schemeClr>
                </a:solidFill>
                <a:ea typeface="Calibri"/>
                <a:cs typeface="Calibri"/>
              </a:rPr>
              <a:t>What can Jen do to support her child's literacy development at home?</a:t>
            </a:r>
          </a:p>
        </p:txBody>
      </p:sp>
      <p:sp>
        <p:nvSpPr>
          <p:cNvPr id="11" name="TextBox 10">
            <a:extLst>
              <a:ext uri="{FF2B5EF4-FFF2-40B4-BE49-F238E27FC236}">
                <a16:creationId xmlns:a16="http://schemas.microsoft.com/office/drawing/2014/main" id="{DBE541FC-4D1D-E9CE-F736-2D494FD3AC73}"/>
              </a:ext>
            </a:extLst>
          </p:cNvPr>
          <p:cNvSpPr txBox="1"/>
          <p:nvPr/>
        </p:nvSpPr>
        <p:spPr>
          <a:xfrm>
            <a:off x="893884" y="3427370"/>
            <a:ext cx="6935336"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ea typeface="Calibri"/>
                <a:cs typeface="Calibri"/>
              </a:rPr>
              <a:t>Have a variety of reading material, like magazines, comics and articles.</a:t>
            </a:r>
            <a:endParaRPr lang="en-US" sz="2400"/>
          </a:p>
        </p:txBody>
      </p:sp>
      <p:sp>
        <p:nvSpPr>
          <p:cNvPr id="3" name="TextBox 2">
            <a:extLst>
              <a:ext uri="{FF2B5EF4-FFF2-40B4-BE49-F238E27FC236}">
                <a16:creationId xmlns:a16="http://schemas.microsoft.com/office/drawing/2014/main" id="{5DA98504-738D-069F-7D8B-0E948B2A0B60}"/>
              </a:ext>
            </a:extLst>
          </p:cNvPr>
          <p:cNvSpPr txBox="1"/>
          <p:nvPr/>
        </p:nvSpPr>
        <p:spPr>
          <a:xfrm>
            <a:off x="893883" y="4186114"/>
            <a:ext cx="6387447"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ea typeface="Calibri"/>
                <a:cs typeface="Calibri"/>
              </a:rPr>
              <a:t>Discuss information read together.</a:t>
            </a:r>
          </a:p>
        </p:txBody>
      </p:sp>
      <p:sp>
        <p:nvSpPr>
          <p:cNvPr id="12" name="TextBox 11">
            <a:extLst>
              <a:ext uri="{FF2B5EF4-FFF2-40B4-BE49-F238E27FC236}">
                <a16:creationId xmlns:a16="http://schemas.microsoft.com/office/drawing/2014/main" id="{47E7A921-0C2C-8B96-62D0-2B476C6E80BD}"/>
              </a:ext>
            </a:extLst>
          </p:cNvPr>
          <p:cNvSpPr txBox="1"/>
          <p:nvPr/>
        </p:nvSpPr>
        <p:spPr>
          <a:xfrm>
            <a:off x="893883" y="4821115"/>
            <a:ext cx="7393677"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ea typeface="Calibri"/>
                <a:cs typeface="Calibri"/>
              </a:rPr>
              <a:t>Build on her interests and let her choose what to read.</a:t>
            </a:r>
          </a:p>
        </p:txBody>
      </p:sp>
      <p:sp>
        <p:nvSpPr>
          <p:cNvPr id="13" name="TextBox 12">
            <a:extLst>
              <a:ext uri="{FF2B5EF4-FFF2-40B4-BE49-F238E27FC236}">
                <a16:creationId xmlns:a16="http://schemas.microsoft.com/office/drawing/2014/main" id="{7EEE7150-0A18-3134-6D56-E75D6F1480C3}"/>
              </a:ext>
            </a:extLst>
          </p:cNvPr>
          <p:cNvSpPr txBox="1"/>
          <p:nvPr/>
        </p:nvSpPr>
        <p:spPr>
          <a:xfrm>
            <a:off x="893882" y="5484608"/>
            <a:ext cx="6576318"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ea typeface="Calibri"/>
                <a:cs typeface="Calibri"/>
              </a:rPr>
              <a:t>Separate reading for school and reading for fun.</a:t>
            </a:r>
          </a:p>
        </p:txBody>
      </p:sp>
      <p:sp>
        <p:nvSpPr>
          <p:cNvPr id="14" name="TextBox 13">
            <a:extLst>
              <a:ext uri="{FF2B5EF4-FFF2-40B4-BE49-F238E27FC236}">
                <a16:creationId xmlns:a16="http://schemas.microsoft.com/office/drawing/2014/main" id="{AC4461B2-C1E1-109B-15A0-BA6BCA5FA07B}"/>
              </a:ext>
            </a:extLst>
          </p:cNvPr>
          <p:cNvSpPr txBox="1"/>
          <p:nvPr/>
        </p:nvSpPr>
        <p:spPr>
          <a:xfrm>
            <a:off x="893881" y="6077275"/>
            <a:ext cx="6387447"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ea typeface="Calibri"/>
                <a:cs typeface="Calibri"/>
              </a:rPr>
              <a:t>All of the above.</a:t>
            </a:r>
          </a:p>
        </p:txBody>
      </p:sp>
      <p:sp>
        <p:nvSpPr>
          <p:cNvPr id="15" name="Oval 14">
            <a:extLst>
              <a:ext uri="{FF2B5EF4-FFF2-40B4-BE49-F238E27FC236}">
                <a16:creationId xmlns:a16="http://schemas.microsoft.com/office/drawing/2014/main" id="{FCB475CF-CEA4-517F-3D56-E366CF25EFB0}"/>
              </a:ext>
              <a:ext uri="{C183D7F6-B498-43B3-948B-1728B52AA6E4}">
                <adec:decorative xmlns:adec="http://schemas.microsoft.com/office/drawing/2017/decorative" val="1"/>
              </a:ext>
            </a:extLst>
          </p:cNvPr>
          <p:cNvSpPr/>
          <p:nvPr/>
        </p:nvSpPr>
        <p:spPr>
          <a:xfrm>
            <a:off x="436358" y="4234148"/>
            <a:ext cx="389140" cy="328083"/>
          </a:xfrm>
          <a:prstGeom prst="ellipse">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9680ABD8-4765-92E7-CC7E-C1CD65C03170}"/>
              </a:ext>
              <a:ext uri="{C183D7F6-B498-43B3-948B-1728B52AA6E4}">
                <adec:decorative xmlns:adec="http://schemas.microsoft.com/office/drawing/2017/decorative" val="1"/>
              </a:ext>
            </a:extLst>
          </p:cNvPr>
          <p:cNvSpPr/>
          <p:nvPr/>
        </p:nvSpPr>
        <p:spPr>
          <a:xfrm>
            <a:off x="436357" y="4903340"/>
            <a:ext cx="389140" cy="328083"/>
          </a:xfrm>
          <a:prstGeom prst="ellipse">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B11C43A6-8FD6-C02B-3578-42A156AF0257}"/>
              </a:ext>
              <a:ext uri="{C183D7F6-B498-43B3-948B-1728B52AA6E4}">
                <adec:decorative xmlns:adec="http://schemas.microsoft.com/office/drawing/2017/decorative" val="1"/>
              </a:ext>
            </a:extLst>
          </p:cNvPr>
          <p:cNvSpPr/>
          <p:nvPr/>
        </p:nvSpPr>
        <p:spPr>
          <a:xfrm>
            <a:off x="436357" y="5522058"/>
            <a:ext cx="389140" cy="328083"/>
          </a:xfrm>
          <a:prstGeom prst="ellipse">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8CA10F53-5B5C-6DB1-B871-58A2A15AD342}"/>
              </a:ext>
              <a:ext uri="{C183D7F6-B498-43B3-948B-1728B52AA6E4}">
                <adec:decorative xmlns:adec="http://schemas.microsoft.com/office/drawing/2017/decorative" val="1"/>
              </a:ext>
            </a:extLst>
          </p:cNvPr>
          <p:cNvSpPr/>
          <p:nvPr/>
        </p:nvSpPr>
        <p:spPr>
          <a:xfrm>
            <a:off x="436358" y="6160315"/>
            <a:ext cx="389140" cy="328083"/>
          </a:xfrm>
          <a:prstGeom prst="ellipse">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8F00C9F5-B8F6-93C9-2F19-83C15F848AA8}"/>
              </a:ext>
              <a:ext uri="{C183D7F6-B498-43B3-948B-1728B52AA6E4}">
                <adec:decorative xmlns:adec="http://schemas.microsoft.com/office/drawing/2017/decorative" val="1"/>
              </a:ext>
            </a:extLst>
          </p:cNvPr>
          <p:cNvSpPr/>
          <p:nvPr/>
        </p:nvSpPr>
        <p:spPr>
          <a:xfrm>
            <a:off x="436358" y="3481916"/>
            <a:ext cx="389140" cy="328083"/>
          </a:xfrm>
          <a:prstGeom prst="ellipse">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erson wearing glasses and a scarf&#10;&#10;">
            <a:extLst>
              <a:ext uri="{FF2B5EF4-FFF2-40B4-BE49-F238E27FC236}">
                <a16:creationId xmlns:a16="http://schemas.microsoft.com/office/drawing/2014/main" id="{92818E81-9C82-3AB9-9F01-21EF3A8D5AC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328210" y="58615"/>
            <a:ext cx="3858965" cy="6770076"/>
          </a:xfrm>
          <a:prstGeom prst="rect">
            <a:avLst/>
          </a:prstGeom>
          <a:ln w="57150">
            <a:solidFill>
              <a:srgbClr val="002060"/>
            </a:solidFill>
          </a:ln>
        </p:spPr>
      </p:pic>
    </p:spTree>
    <p:extLst>
      <p:ext uri="{BB962C8B-B14F-4D97-AF65-F5344CB8AC3E}">
        <p14:creationId xmlns:p14="http://schemas.microsoft.com/office/powerpoint/2010/main" val="820916238"/>
      </p:ext>
    </p:extLst>
  </p:cSld>
  <p:clrMapOvr>
    <a:masterClrMapping/>
  </p:clrMapOvr>
  <p:extLst>
    <p:ext uri="{6950BFC3-D8DA-4A85-94F7-54DA5524770B}">
      <p188:commentRel xmlns:p188="http://schemas.microsoft.com/office/powerpoint/2018/8/main" r:id="rId3"/>
    </p:ext>
  </p:extLs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a:extLst>
            <a:ext uri="{FF2B5EF4-FFF2-40B4-BE49-F238E27FC236}">
              <a16:creationId xmlns:a16="http://schemas.microsoft.com/office/drawing/2014/main" id="{2F14AFF2-BAD3-D89E-D238-F58B6A20542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2932FA5-85E5-0DB9-E721-26F160AC9CA8}"/>
              </a:ext>
            </a:extLst>
          </p:cNvPr>
          <p:cNvSpPr txBox="1"/>
          <p:nvPr/>
        </p:nvSpPr>
        <p:spPr>
          <a:xfrm>
            <a:off x="1322165" y="130622"/>
            <a:ext cx="5333658" cy="646331"/>
          </a:xfrm>
          <a:prstGeom prst="rect">
            <a:avLst/>
          </a:prstGeom>
          <a:solidFill>
            <a:srgbClr val="00206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b="1">
                <a:solidFill>
                  <a:srgbClr val="FFFFFF"/>
                </a:solidFill>
                <a:ea typeface="Calibri"/>
                <a:cs typeface="Calibri"/>
              </a:rPr>
              <a:t>Quiz Question</a:t>
            </a:r>
          </a:p>
        </p:txBody>
      </p:sp>
      <p:sp>
        <p:nvSpPr>
          <p:cNvPr id="10" name="TextBox 9">
            <a:extLst>
              <a:ext uri="{FF2B5EF4-FFF2-40B4-BE49-F238E27FC236}">
                <a16:creationId xmlns:a16="http://schemas.microsoft.com/office/drawing/2014/main" id="{F4AD51C6-0263-2EC8-A8DD-69E9FE4340AF}"/>
              </a:ext>
            </a:extLst>
          </p:cNvPr>
          <p:cNvSpPr txBox="1"/>
          <p:nvPr/>
        </p:nvSpPr>
        <p:spPr>
          <a:xfrm>
            <a:off x="429033" y="1064032"/>
            <a:ext cx="7324480" cy="2015936"/>
          </a:xfrm>
          <a:prstGeom prst="rect">
            <a:avLst/>
          </a:prstGeom>
          <a:solidFill>
            <a:srgbClr val="0070C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500">
                <a:solidFill>
                  <a:schemeClr val="bg1">
                    <a:lumMod val="20000"/>
                    <a:lumOff val="80000"/>
                  </a:schemeClr>
                </a:solidFill>
                <a:ea typeface="Calibri"/>
                <a:cs typeface="Calibri"/>
              </a:rPr>
              <a:t>Jen has a daughter who reads slower than her peers. She reads to complete school assignments but does not read much otherwise. She'd rather play soccer and spend time with her friends. </a:t>
            </a:r>
            <a:r>
              <a:rPr lang="en-US" sz="2500" b="1">
                <a:solidFill>
                  <a:schemeClr val="bg1">
                    <a:lumMod val="20000"/>
                    <a:lumOff val="80000"/>
                  </a:schemeClr>
                </a:solidFill>
                <a:ea typeface="Calibri"/>
                <a:cs typeface="Calibri"/>
              </a:rPr>
              <a:t>What can Jen do to support her child's literacy development at home?</a:t>
            </a:r>
          </a:p>
        </p:txBody>
      </p:sp>
      <p:sp>
        <p:nvSpPr>
          <p:cNvPr id="2" name="Oval 1" descr="Blue oval ">
            <a:extLst>
              <a:ext uri="{FF2B5EF4-FFF2-40B4-BE49-F238E27FC236}">
                <a16:creationId xmlns:a16="http://schemas.microsoft.com/office/drawing/2014/main" id="{15031AF4-3BEB-EE08-2A45-D7A77CBBA53C}"/>
              </a:ext>
            </a:extLst>
          </p:cNvPr>
          <p:cNvSpPr/>
          <p:nvPr/>
        </p:nvSpPr>
        <p:spPr>
          <a:xfrm>
            <a:off x="436358" y="3481916"/>
            <a:ext cx="389140" cy="328083"/>
          </a:xfrm>
          <a:prstGeom prst="ellipse">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9DF7AFF3-617B-93EB-A464-69835BC55293}"/>
              </a:ext>
            </a:extLst>
          </p:cNvPr>
          <p:cNvSpPr txBox="1"/>
          <p:nvPr/>
        </p:nvSpPr>
        <p:spPr>
          <a:xfrm>
            <a:off x="893884" y="3427370"/>
            <a:ext cx="6935336"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ea typeface="Calibri"/>
                <a:cs typeface="Calibri"/>
              </a:rPr>
              <a:t>Have a variety of reading material, like magazines, comics and articles.</a:t>
            </a:r>
            <a:endParaRPr lang="en-US" sz="2400"/>
          </a:p>
        </p:txBody>
      </p:sp>
      <p:sp>
        <p:nvSpPr>
          <p:cNvPr id="15" name="Oval 14" descr="Blue oval ">
            <a:extLst>
              <a:ext uri="{FF2B5EF4-FFF2-40B4-BE49-F238E27FC236}">
                <a16:creationId xmlns:a16="http://schemas.microsoft.com/office/drawing/2014/main" id="{03913BB5-C779-2643-C6CA-22A236A928FC}"/>
              </a:ext>
            </a:extLst>
          </p:cNvPr>
          <p:cNvSpPr/>
          <p:nvPr/>
        </p:nvSpPr>
        <p:spPr>
          <a:xfrm>
            <a:off x="436358" y="4234148"/>
            <a:ext cx="389140" cy="328083"/>
          </a:xfrm>
          <a:prstGeom prst="ellipse">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8907DBD7-95A9-3702-9779-52733CEDAD1A}"/>
              </a:ext>
            </a:extLst>
          </p:cNvPr>
          <p:cNvSpPr txBox="1"/>
          <p:nvPr/>
        </p:nvSpPr>
        <p:spPr>
          <a:xfrm>
            <a:off x="893883" y="4186114"/>
            <a:ext cx="6387447"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ea typeface="Calibri"/>
                <a:cs typeface="Calibri"/>
              </a:rPr>
              <a:t>Discuss information read together.</a:t>
            </a:r>
          </a:p>
        </p:txBody>
      </p:sp>
      <p:sp>
        <p:nvSpPr>
          <p:cNvPr id="16" name="Oval 15" descr="Blue oval ">
            <a:extLst>
              <a:ext uri="{FF2B5EF4-FFF2-40B4-BE49-F238E27FC236}">
                <a16:creationId xmlns:a16="http://schemas.microsoft.com/office/drawing/2014/main" id="{715547DE-D291-5750-4124-5849308CE9AD}"/>
              </a:ext>
            </a:extLst>
          </p:cNvPr>
          <p:cNvSpPr/>
          <p:nvPr/>
        </p:nvSpPr>
        <p:spPr>
          <a:xfrm>
            <a:off x="436357" y="4903340"/>
            <a:ext cx="389140" cy="328083"/>
          </a:xfrm>
          <a:prstGeom prst="ellipse">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0C390B8F-4967-C93C-7BEE-D774AD1E177C}"/>
              </a:ext>
            </a:extLst>
          </p:cNvPr>
          <p:cNvSpPr txBox="1"/>
          <p:nvPr/>
        </p:nvSpPr>
        <p:spPr>
          <a:xfrm>
            <a:off x="893883" y="4821115"/>
            <a:ext cx="7393677"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ea typeface="Calibri"/>
                <a:cs typeface="Calibri"/>
              </a:rPr>
              <a:t>Build on her interests and let her choose what to read.</a:t>
            </a:r>
          </a:p>
        </p:txBody>
      </p:sp>
      <p:sp>
        <p:nvSpPr>
          <p:cNvPr id="17" name="Oval 16" descr="Blue oval ">
            <a:extLst>
              <a:ext uri="{FF2B5EF4-FFF2-40B4-BE49-F238E27FC236}">
                <a16:creationId xmlns:a16="http://schemas.microsoft.com/office/drawing/2014/main" id="{4BC4B69A-D256-FC3D-44A9-271AAD9ECCA8}"/>
              </a:ext>
            </a:extLst>
          </p:cNvPr>
          <p:cNvSpPr/>
          <p:nvPr/>
        </p:nvSpPr>
        <p:spPr>
          <a:xfrm>
            <a:off x="436357" y="5522058"/>
            <a:ext cx="389140" cy="328083"/>
          </a:xfrm>
          <a:prstGeom prst="ellipse">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E4DAE6B2-5EEE-37D2-0793-1CE8110D3EC9}"/>
              </a:ext>
            </a:extLst>
          </p:cNvPr>
          <p:cNvSpPr txBox="1"/>
          <p:nvPr/>
        </p:nvSpPr>
        <p:spPr>
          <a:xfrm>
            <a:off x="893882" y="5484608"/>
            <a:ext cx="6576318"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ea typeface="Calibri"/>
                <a:cs typeface="Calibri"/>
              </a:rPr>
              <a:t>Separate reading for school and reading for fun.</a:t>
            </a:r>
          </a:p>
        </p:txBody>
      </p:sp>
      <p:sp>
        <p:nvSpPr>
          <p:cNvPr id="18" name="Oval 17" descr="Yellow oval (correct answer)">
            <a:extLst>
              <a:ext uri="{FF2B5EF4-FFF2-40B4-BE49-F238E27FC236}">
                <a16:creationId xmlns:a16="http://schemas.microsoft.com/office/drawing/2014/main" id="{6A4C2169-02A2-C26F-42D3-F66DD9FE820E}"/>
              </a:ext>
            </a:extLst>
          </p:cNvPr>
          <p:cNvSpPr/>
          <p:nvPr/>
        </p:nvSpPr>
        <p:spPr>
          <a:xfrm>
            <a:off x="436358" y="6160315"/>
            <a:ext cx="389140" cy="328083"/>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E04B16B6-C853-C0CD-4953-A23ED65F3F61}"/>
              </a:ext>
            </a:extLst>
          </p:cNvPr>
          <p:cNvSpPr txBox="1"/>
          <p:nvPr/>
        </p:nvSpPr>
        <p:spPr>
          <a:xfrm>
            <a:off x="893881" y="6077275"/>
            <a:ext cx="6387447"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ea typeface="Calibri"/>
                <a:cs typeface="Calibri"/>
              </a:rPr>
              <a:t>All of the above.</a:t>
            </a:r>
          </a:p>
        </p:txBody>
      </p:sp>
      <p:pic>
        <p:nvPicPr>
          <p:cNvPr id="4" name="Picture 3" descr="A person wearing glasses and a scarf&#10;&#10;">
            <a:extLst>
              <a:ext uri="{FF2B5EF4-FFF2-40B4-BE49-F238E27FC236}">
                <a16:creationId xmlns:a16="http://schemas.microsoft.com/office/drawing/2014/main" id="{CC252BFA-EBCE-6E2D-A5AB-A2D9B8CE392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328210" y="58615"/>
            <a:ext cx="3858965" cy="6770076"/>
          </a:xfrm>
          <a:prstGeom prst="rect">
            <a:avLst/>
          </a:prstGeom>
          <a:ln w="57150">
            <a:solidFill>
              <a:srgbClr val="002060"/>
            </a:solidFill>
          </a:ln>
        </p:spPr>
      </p:pic>
    </p:spTree>
    <p:extLst>
      <p:ext uri="{BB962C8B-B14F-4D97-AF65-F5344CB8AC3E}">
        <p14:creationId xmlns:p14="http://schemas.microsoft.com/office/powerpoint/2010/main" val="449973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a:extLst>
            <a:ext uri="{FF2B5EF4-FFF2-40B4-BE49-F238E27FC236}">
              <a16:creationId xmlns:a16="http://schemas.microsoft.com/office/drawing/2014/main" id="{9DD9482E-7677-B5E9-287A-AC71935E1153}"/>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36E9548D-7E7D-B2E2-9902-F3F81D77FCEA}"/>
              </a:ext>
            </a:extLst>
          </p:cNvPr>
          <p:cNvSpPr>
            <a:spLocks noGrp="1"/>
          </p:cNvSpPr>
          <p:nvPr>
            <p:ph type="title"/>
          </p:nvPr>
        </p:nvSpPr>
        <p:spPr>
          <a:xfrm>
            <a:off x="0" y="401"/>
            <a:ext cx="12192000" cy="691979"/>
          </a:xfrm>
          <a:solidFill>
            <a:schemeClr val="bg1">
              <a:lumMod val="75000"/>
            </a:schemeClr>
          </a:solidFill>
        </p:spPr>
        <p:txBody>
          <a:bodyPr lIns="91440" tIns="45720" rIns="91440" bIns="45720" anchor="t">
            <a:normAutofit fontScale="90000"/>
          </a:bodyPr>
          <a:lstStyle/>
          <a:p>
            <a:pPr marL="0" indent="0" algn="ctr">
              <a:lnSpc>
                <a:spcPct val="115000"/>
              </a:lnSpc>
              <a:spcBef>
                <a:spcPts val="0"/>
              </a:spcBef>
              <a:spcAft>
                <a:spcPts val="1000"/>
              </a:spcAft>
              <a:buNone/>
            </a:pPr>
            <a:r>
              <a:rPr lang="en-US" sz="3200" b="1">
                <a:solidFill>
                  <a:srgbClr val="002060"/>
                </a:solidFill>
                <a:latin typeface="Calibri"/>
                <a:ea typeface="Calibri"/>
                <a:cs typeface="Times New Roman"/>
              </a:rPr>
              <a:t>Four Key Ways to Support Your Child’s Literacy Development</a:t>
            </a:r>
            <a:br>
              <a:rPr lang="en-US" b="1"/>
            </a:br>
            <a:endParaRPr lang="en-US"/>
          </a:p>
        </p:txBody>
      </p:sp>
      <p:sp>
        <p:nvSpPr>
          <p:cNvPr id="3" name="Content Placeholder 2">
            <a:extLst>
              <a:ext uri="{FF2B5EF4-FFF2-40B4-BE49-F238E27FC236}">
                <a16:creationId xmlns:a16="http://schemas.microsoft.com/office/drawing/2014/main" id="{8E539493-2A33-C834-2B77-00DAEF9BF55F}"/>
              </a:ext>
            </a:extLst>
          </p:cNvPr>
          <p:cNvSpPr>
            <a:spLocks noGrp="1"/>
          </p:cNvSpPr>
          <p:nvPr>
            <p:ph idx="1"/>
          </p:nvPr>
        </p:nvSpPr>
        <p:spPr>
          <a:xfrm>
            <a:off x="1062681" y="1129764"/>
            <a:ext cx="3101546" cy="4813837"/>
          </a:xfrm>
        </p:spPr>
        <p:txBody>
          <a:bodyPr vert="horz" lIns="91440" tIns="45720" rIns="91440" bIns="45720" rtlCol="0" anchor="t">
            <a:normAutofit/>
          </a:bodyPr>
          <a:lstStyle/>
          <a:p>
            <a:pPr marL="0" indent="0">
              <a:buNone/>
            </a:pPr>
            <a:r>
              <a:rPr lang="en-US" sz="3800" b="1">
                <a:solidFill>
                  <a:srgbClr val="002060"/>
                </a:solidFill>
              </a:rPr>
              <a:t>Listen: </a:t>
            </a:r>
          </a:p>
          <a:p>
            <a:pPr marL="0" indent="0">
              <a:buNone/>
            </a:pPr>
            <a:r>
              <a:rPr lang="en-US">
                <a:solidFill>
                  <a:schemeClr val="bg1">
                    <a:lumMod val="50000"/>
                  </a:schemeClr>
                </a:solidFill>
              </a:rPr>
              <a:t>	</a:t>
            </a:r>
            <a:r>
              <a:rPr lang="en-US" sz="3800" b="1">
                <a:solidFill>
                  <a:schemeClr val="bg1">
                    <a:lumMod val="50000"/>
                  </a:schemeClr>
                </a:solidFill>
              </a:rPr>
              <a:t>		   </a:t>
            </a:r>
            <a:endParaRPr lang="en-US" sz="3800" b="1">
              <a:solidFill>
                <a:schemeClr val="bg1">
                  <a:lumMod val="50000"/>
                </a:schemeClr>
              </a:solidFill>
              <a:ea typeface="Calibri"/>
              <a:cs typeface="Calibri"/>
            </a:endParaRPr>
          </a:p>
          <a:p>
            <a:pPr marL="0" indent="0">
              <a:buNone/>
            </a:pPr>
            <a:r>
              <a:rPr lang="en-US" sz="3800" b="1">
                <a:solidFill>
                  <a:srgbClr val="002060"/>
                </a:solidFill>
              </a:rPr>
              <a:t>Look:</a:t>
            </a:r>
            <a:endParaRPr lang="en-US">
              <a:solidFill>
                <a:srgbClr val="002060"/>
              </a:solidFill>
            </a:endParaRPr>
          </a:p>
          <a:p>
            <a:pPr marL="0" indent="0">
              <a:buNone/>
            </a:pPr>
            <a:r>
              <a:rPr lang="en-US">
                <a:solidFill>
                  <a:schemeClr val="bg1">
                    <a:lumMod val="50000"/>
                  </a:schemeClr>
                </a:solidFill>
              </a:rPr>
              <a:t>               </a:t>
            </a:r>
            <a:endParaRPr lang="en-US" sz="3800" b="1">
              <a:solidFill>
                <a:schemeClr val="bg1">
                  <a:lumMod val="50000"/>
                </a:schemeClr>
              </a:solidFill>
              <a:ea typeface="Calibri" panose="020F0502020204030204"/>
              <a:cs typeface="Calibri" panose="020F0502020204030204"/>
            </a:endParaRPr>
          </a:p>
          <a:p>
            <a:pPr marL="0" indent="0">
              <a:buNone/>
            </a:pPr>
            <a:r>
              <a:rPr lang="en-US" sz="3800" b="1">
                <a:solidFill>
                  <a:srgbClr val="002060"/>
                </a:solidFill>
              </a:rPr>
              <a:t>Help:</a:t>
            </a:r>
            <a:endParaRPr lang="en-US" sz="3800" b="1">
              <a:solidFill>
                <a:srgbClr val="002060"/>
              </a:solidFill>
              <a:ea typeface="Calibri"/>
              <a:cs typeface="Calibri"/>
            </a:endParaRPr>
          </a:p>
          <a:p>
            <a:pPr marL="0" indent="0">
              <a:buNone/>
            </a:pPr>
            <a:endParaRPr lang="en-US" sz="3800" b="1">
              <a:solidFill>
                <a:srgbClr val="002060"/>
              </a:solidFill>
              <a:ea typeface="Calibri"/>
              <a:cs typeface="Calibri"/>
            </a:endParaRPr>
          </a:p>
          <a:p>
            <a:pPr marL="0" indent="0">
              <a:buNone/>
            </a:pPr>
            <a:r>
              <a:rPr lang="en-US" sz="3800" b="1">
                <a:solidFill>
                  <a:srgbClr val="002060"/>
                </a:solidFill>
              </a:rPr>
              <a:t>Encourage:</a:t>
            </a:r>
            <a:endParaRPr lang="en-US" sz="3800" b="1">
              <a:solidFill>
                <a:srgbClr val="002060"/>
              </a:solidFill>
              <a:ea typeface="Calibri"/>
              <a:cs typeface="Calibri"/>
            </a:endParaRPr>
          </a:p>
          <a:p>
            <a:pPr marL="0" indent="0">
              <a:buNone/>
            </a:pPr>
            <a:endParaRPr lang="en-US" sz="3600" b="1">
              <a:solidFill>
                <a:schemeClr val="bg1">
                  <a:lumMod val="50000"/>
                </a:schemeClr>
              </a:solidFill>
            </a:endParaRPr>
          </a:p>
          <a:p>
            <a:pPr marL="0" indent="0">
              <a:buNone/>
            </a:pPr>
            <a:endParaRPr lang="en-US" sz="3600" b="1">
              <a:solidFill>
                <a:schemeClr val="bg1">
                  <a:lumMod val="50000"/>
                </a:schemeClr>
              </a:solidFill>
            </a:endParaRPr>
          </a:p>
          <a:p>
            <a:pPr marL="0" indent="0">
              <a:buNone/>
            </a:pPr>
            <a:endParaRPr lang="en-US" sz="3600" b="1">
              <a:solidFill>
                <a:schemeClr val="bg1">
                  <a:lumMod val="50000"/>
                </a:schemeClr>
              </a:solidFill>
            </a:endParaRPr>
          </a:p>
        </p:txBody>
      </p:sp>
      <p:pic>
        <p:nvPicPr>
          <p:cNvPr id="5" name="Graphic 4" descr="Information with solid fill">
            <a:extLst>
              <a:ext uri="{FF2B5EF4-FFF2-40B4-BE49-F238E27FC236}">
                <a16:creationId xmlns:a16="http://schemas.microsoft.com/office/drawing/2014/main" id="{E9ECB09D-7573-3331-7EEF-0663F6951A0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569" y="3479884"/>
            <a:ext cx="953529" cy="953529"/>
          </a:xfrm>
          <a:prstGeom prst="rect">
            <a:avLst/>
          </a:prstGeom>
        </p:spPr>
      </p:pic>
      <p:pic>
        <p:nvPicPr>
          <p:cNvPr id="7" name="Graphic 6" descr="Open hand with solid fill">
            <a:extLst>
              <a:ext uri="{FF2B5EF4-FFF2-40B4-BE49-F238E27FC236}">
                <a16:creationId xmlns:a16="http://schemas.microsoft.com/office/drawing/2014/main" id="{4808486E-55DE-7CEE-2729-BA614DB1891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9152" y="4739105"/>
            <a:ext cx="953529" cy="953529"/>
          </a:xfrm>
          <a:prstGeom prst="rect">
            <a:avLst/>
          </a:prstGeom>
        </p:spPr>
      </p:pic>
      <p:sp>
        <p:nvSpPr>
          <p:cNvPr id="9" name="TextBox 8">
            <a:extLst>
              <a:ext uri="{FF2B5EF4-FFF2-40B4-BE49-F238E27FC236}">
                <a16:creationId xmlns:a16="http://schemas.microsoft.com/office/drawing/2014/main" id="{FE423623-0536-1088-A617-ADDD19576CD4}"/>
              </a:ext>
            </a:extLst>
          </p:cNvPr>
          <p:cNvSpPr txBox="1"/>
          <p:nvPr/>
        </p:nvSpPr>
        <p:spPr>
          <a:xfrm>
            <a:off x="3517554" y="965458"/>
            <a:ext cx="8826842" cy="4832092"/>
          </a:xfrm>
          <a:prstGeom prst="rect">
            <a:avLst/>
          </a:prstGeom>
          <a:noFill/>
        </p:spPr>
        <p:txBody>
          <a:bodyPr wrap="square" lIns="91440" tIns="45720" rIns="91440" bIns="45720" rtlCol="0" anchor="t">
            <a:spAutoFit/>
          </a:bodyPr>
          <a:lstStyle/>
          <a:p>
            <a:r>
              <a:rPr lang="en-US" sz="2800">
                <a:solidFill>
                  <a:schemeClr val="accent3">
                    <a:lumMod val="40000"/>
                    <a:lumOff val="60000"/>
                  </a:schemeClr>
                </a:solidFill>
              </a:rPr>
              <a:t>Note which sounds, letters, words, or ideas seem hard for your child when reading aloud or talking.</a:t>
            </a:r>
            <a:endParaRPr lang="en-US" sz="2800">
              <a:solidFill>
                <a:schemeClr val="accent3">
                  <a:lumMod val="40000"/>
                  <a:lumOff val="60000"/>
                </a:schemeClr>
              </a:solidFill>
              <a:ea typeface="Calibri"/>
              <a:cs typeface="Calibri"/>
            </a:endParaRPr>
          </a:p>
          <a:p>
            <a:endParaRPr lang="en-US" sz="2800">
              <a:solidFill>
                <a:schemeClr val="accent3">
                  <a:lumMod val="40000"/>
                  <a:lumOff val="60000"/>
                </a:schemeClr>
              </a:solidFill>
              <a:ea typeface="Calibri"/>
              <a:cs typeface="Calibri"/>
            </a:endParaRPr>
          </a:p>
          <a:p>
            <a:r>
              <a:rPr lang="en-US" sz="2800">
                <a:solidFill>
                  <a:schemeClr val="accent3">
                    <a:lumMod val="40000"/>
                    <a:lumOff val="60000"/>
                  </a:schemeClr>
                </a:solidFill>
              </a:rPr>
              <a:t>Watch for the skills or tasks that appear difficult for your child. See if they improve with practice.</a:t>
            </a:r>
            <a:endParaRPr lang="en-US" sz="2800">
              <a:solidFill>
                <a:schemeClr val="accent3">
                  <a:lumMod val="40000"/>
                  <a:lumOff val="60000"/>
                </a:schemeClr>
              </a:solidFill>
              <a:ea typeface="Calibri"/>
              <a:cs typeface="Calibri"/>
            </a:endParaRPr>
          </a:p>
          <a:p>
            <a:endParaRPr lang="en-US" sz="2800">
              <a:solidFill>
                <a:schemeClr val="accent3">
                  <a:lumMod val="40000"/>
                  <a:lumOff val="60000"/>
                </a:schemeClr>
              </a:solidFill>
              <a:ea typeface="Calibri"/>
              <a:cs typeface="Calibri"/>
            </a:endParaRPr>
          </a:p>
          <a:p>
            <a:r>
              <a:rPr lang="en-US" sz="2800">
                <a:solidFill>
                  <a:schemeClr val="accent3">
                    <a:lumMod val="40000"/>
                    <a:lumOff val="60000"/>
                  </a:schemeClr>
                </a:solidFill>
              </a:rPr>
              <a:t>Pause and give your child a chance to correct a mistake. Then try giving your child a hint or prompt to figure it out.</a:t>
            </a:r>
            <a:endParaRPr lang="en-US" sz="2800">
              <a:solidFill>
                <a:schemeClr val="accent3">
                  <a:lumMod val="40000"/>
                  <a:lumOff val="60000"/>
                </a:schemeClr>
              </a:solidFill>
              <a:ea typeface="Calibri"/>
              <a:cs typeface="Calibri"/>
            </a:endParaRPr>
          </a:p>
          <a:p>
            <a:endParaRPr lang="en-US" sz="2800">
              <a:solidFill>
                <a:schemeClr val="accent3">
                  <a:lumMod val="40000"/>
                  <a:lumOff val="60000"/>
                </a:schemeClr>
              </a:solidFill>
              <a:ea typeface="Calibri"/>
              <a:cs typeface="Calibri"/>
            </a:endParaRPr>
          </a:p>
          <a:p>
            <a:r>
              <a:rPr lang="en-US" sz="2800">
                <a:solidFill>
                  <a:schemeClr val="accent3">
                    <a:lumMod val="40000"/>
                    <a:lumOff val="60000"/>
                  </a:schemeClr>
                </a:solidFill>
              </a:rPr>
              <a:t>Talk with your child about the book or activity. Offer praise when successful and reassure them when difficulties arise.</a:t>
            </a:r>
            <a:r>
              <a:rPr lang="en-US" sz="2800">
                <a:solidFill>
                  <a:schemeClr val="bg1">
                    <a:lumMod val="75000"/>
                  </a:schemeClr>
                </a:solidFill>
              </a:rPr>
              <a:t> </a:t>
            </a:r>
            <a:endParaRPr lang="en-US" sz="2800">
              <a:solidFill>
                <a:schemeClr val="bg1">
                  <a:lumMod val="75000"/>
                </a:schemeClr>
              </a:solidFill>
              <a:ea typeface="Calibri"/>
              <a:cs typeface="Calibri"/>
            </a:endParaRPr>
          </a:p>
        </p:txBody>
      </p:sp>
      <p:pic>
        <p:nvPicPr>
          <p:cNvPr id="10" name="Graphic 9" descr="Eye with solid fill">
            <a:extLst>
              <a:ext uri="{FF2B5EF4-FFF2-40B4-BE49-F238E27FC236}">
                <a16:creationId xmlns:a16="http://schemas.microsoft.com/office/drawing/2014/main" id="{D006E3B7-66F2-8136-FA5E-9FF1C7D7317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662" y="2113677"/>
            <a:ext cx="1058048" cy="1068631"/>
          </a:xfrm>
          <a:prstGeom prst="rect">
            <a:avLst/>
          </a:prstGeom>
        </p:spPr>
      </p:pic>
      <p:pic>
        <p:nvPicPr>
          <p:cNvPr id="12" name="Graphic 11" descr="Headphones with solid fill">
            <a:extLst>
              <a:ext uri="{FF2B5EF4-FFF2-40B4-BE49-F238E27FC236}">
                <a16:creationId xmlns:a16="http://schemas.microsoft.com/office/drawing/2014/main" id="{804EBE97-05AD-1FF8-4229-DC8626EF858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662" y="871108"/>
            <a:ext cx="1058049" cy="941632"/>
          </a:xfrm>
          <a:prstGeom prst="rect">
            <a:avLst/>
          </a:prstGeom>
        </p:spPr>
      </p:pic>
    </p:spTree>
    <p:extLst>
      <p:ext uri="{BB962C8B-B14F-4D97-AF65-F5344CB8AC3E}">
        <p14:creationId xmlns:p14="http://schemas.microsoft.com/office/powerpoint/2010/main" val="17819501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a:blip r:embed="rId3" cstate="print">
            <a:extLst>
              <a:ext uri="{28A0092B-C50C-407E-A947-70E740481C1C}">
                <a14:useLocalDpi xmlns:a14="http://schemas.microsoft.com/office/drawing/2010/main"/>
              </a:ext>
            </a:extLst>
          </a:blip>
          <a:stretch>
            <a:fillRect/>
          </a:stretch>
        </a:blipFill>
        <a:effectLst/>
      </p:bgPr>
    </p:bg>
    <p:spTree>
      <p:nvGrpSpPr>
        <p:cNvPr id="1" name="">
          <a:extLst>
            <a:ext uri="{FF2B5EF4-FFF2-40B4-BE49-F238E27FC236}">
              <a16:creationId xmlns:a16="http://schemas.microsoft.com/office/drawing/2014/main" id="{E6E1A9FE-9EAD-01BC-8003-020DDE892BBA}"/>
            </a:ext>
          </a:extLst>
        </p:cNvPr>
        <p:cNvGrpSpPr/>
        <p:nvPr/>
      </p:nvGrpSpPr>
      <p:grpSpPr>
        <a:xfrm>
          <a:off x="0" y="0"/>
          <a:ext cx="0" cy="0"/>
          <a:chOff x="0" y="0"/>
          <a:chExt cx="0" cy="0"/>
        </a:xfrm>
      </p:grpSpPr>
      <p:sp>
        <p:nvSpPr>
          <p:cNvPr id="8" name="TextBox 7" descr="Questions?">
            <a:extLst>
              <a:ext uri="{FF2B5EF4-FFF2-40B4-BE49-F238E27FC236}">
                <a16:creationId xmlns:a16="http://schemas.microsoft.com/office/drawing/2014/main" id="{C316709D-0AB4-3223-8978-F5C3AEE3AE93}"/>
              </a:ext>
            </a:extLst>
          </p:cNvPr>
          <p:cNvSpPr txBox="1"/>
          <p:nvPr/>
        </p:nvSpPr>
        <p:spPr>
          <a:xfrm>
            <a:off x="4274874" y="2951384"/>
            <a:ext cx="3838123" cy="12573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6" name="Oval 5">
            <a:extLst>
              <a:ext uri="{FF2B5EF4-FFF2-40B4-BE49-F238E27FC236}">
                <a16:creationId xmlns:a16="http://schemas.microsoft.com/office/drawing/2014/main" id="{54DA9FC9-DD85-2A7C-C979-4ABA39A0EC6A}"/>
              </a:ext>
              <a:ext uri="{C183D7F6-B498-43B3-948B-1728B52AA6E4}">
                <adec:decorative xmlns:adec="http://schemas.microsoft.com/office/drawing/2017/decorative" val="1"/>
              </a:ext>
            </a:extLst>
          </p:cNvPr>
          <p:cNvSpPr/>
          <p:nvPr/>
        </p:nvSpPr>
        <p:spPr>
          <a:xfrm>
            <a:off x="3985297" y="1423928"/>
            <a:ext cx="4417722" cy="4100423"/>
          </a:xfrm>
          <a:prstGeom prst="ellipse">
            <a:avLst/>
          </a:prstGeom>
          <a:solidFill>
            <a:srgbClr val="0070C0"/>
          </a:solidFill>
          <a:ln w="57150">
            <a:solidFill>
              <a:schemeClr val="tx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550" dirty="0">
                <a:latin typeface="Cooper Black"/>
                <a:ea typeface="Calibri"/>
                <a:cs typeface="Calibri"/>
              </a:rPr>
              <a:t>Questions</a:t>
            </a:r>
            <a:r>
              <a:rPr lang="en-US" sz="5000" dirty="0">
                <a:latin typeface="Cooper Black"/>
                <a:ea typeface="Calibri"/>
                <a:cs typeface="Calibri"/>
              </a:rPr>
              <a:t>                         </a:t>
            </a:r>
            <a:r>
              <a:rPr lang="en-US" sz="9600" dirty="0">
                <a:solidFill>
                  <a:schemeClr val="bg1">
                    <a:lumMod val="60000"/>
                    <a:lumOff val="40000"/>
                  </a:schemeClr>
                </a:solidFill>
                <a:latin typeface="Cooper Black"/>
                <a:ea typeface="Calibri"/>
                <a:cs typeface="Calibri"/>
              </a:rPr>
              <a:t>?</a:t>
            </a:r>
            <a:endParaRPr lang="en-US" sz="9600" dirty="0">
              <a:solidFill>
                <a:schemeClr val="bg1">
                  <a:lumMod val="60000"/>
                  <a:lumOff val="40000"/>
                </a:schemeClr>
              </a:solidFill>
              <a:latin typeface="Cooper Black"/>
            </a:endParaRPr>
          </a:p>
        </p:txBody>
      </p:sp>
      <p:pic>
        <p:nvPicPr>
          <p:cNvPr id="2" name="Picture 1" descr="National Center on Improving Literacy logo">
            <a:extLst>
              <a:ext uri="{FF2B5EF4-FFF2-40B4-BE49-F238E27FC236}">
                <a16:creationId xmlns:a16="http://schemas.microsoft.com/office/drawing/2014/main" id="{6F5EB16E-94A5-229C-459E-8AB0433021E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773486" y="121904"/>
            <a:ext cx="2297029" cy="1587667"/>
          </a:xfrm>
          <a:prstGeom prst="rect">
            <a:avLst/>
          </a:prstGeom>
          <a:ln w="28575">
            <a:solidFill>
              <a:schemeClr val="bg1">
                <a:lumMod val="50000"/>
              </a:schemeClr>
            </a:solidFill>
          </a:ln>
        </p:spPr>
      </p:pic>
    </p:spTree>
    <p:extLst>
      <p:ext uri="{BB962C8B-B14F-4D97-AF65-F5344CB8AC3E}">
        <p14:creationId xmlns:p14="http://schemas.microsoft.com/office/powerpoint/2010/main" val="11558921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66A6C-97CF-4CA0-806C-9ECFF40E1150}"/>
              </a:ext>
            </a:extLst>
          </p:cNvPr>
          <p:cNvSpPr>
            <a:spLocks noGrp="1"/>
          </p:cNvSpPr>
          <p:nvPr>
            <p:ph type="title"/>
          </p:nvPr>
        </p:nvSpPr>
        <p:spPr/>
        <p:txBody>
          <a:bodyPr/>
          <a:lstStyle/>
          <a:p>
            <a:r>
              <a:rPr lang="en-US"/>
              <a:t>Thank You!</a:t>
            </a:r>
          </a:p>
        </p:txBody>
      </p:sp>
      <p:sp>
        <p:nvSpPr>
          <p:cNvPr id="3" name="Content Placeholder 2">
            <a:extLst>
              <a:ext uri="{FF2B5EF4-FFF2-40B4-BE49-F238E27FC236}">
                <a16:creationId xmlns:a16="http://schemas.microsoft.com/office/drawing/2014/main" id="{E33B567F-B742-401E-813B-CECE63856DA5}"/>
              </a:ext>
            </a:extLst>
          </p:cNvPr>
          <p:cNvSpPr>
            <a:spLocks noGrp="1"/>
          </p:cNvSpPr>
          <p:nvPr>
            <p:ph idx="1"/>
          </p:nvPr>
        </p:nvSpPr>
        <p:spPr/>
        <p:txBody>
          <a:bodyPr lIns="91440" tIns="45720" rIns="91440" bIns="45720" anchor="t"/>
          <a:lstStyle/>
          <a:p>
            <a:r>
              <a:rPr lang="en-US">
                <a:highlight>
                  <a:srgbClr val="FFFF00"/>
                </a:highlight>
              </a:rPr>
              <a:t>[insert personal contact information]</a:t>
            </a:r>
          </a:p>
          <a:p>
            <a:r>
              <a:rPr lang="en-US"/>
              <a:t>Contact NCIL: </a:t>
            </a:r>
            <a:r>
              <a:rPr lang="en-US">
                <a:hlinkClick r:id="rId4"/>
              </a:rPr>
              <a:t>https://improvingliteracy.org/contact-us/</a:t>
            </a:r>
            <a:r>
              <a:rPr lang="en-US"/>
              <a:t> </a:t>
            </a:r>
            <a:endParaRPr lang="en-US">
              <a:ea typeface="Calibri"/>
              <a:cs typeface="Calibri"/>
            </a:endParaRPr>
          </a:p>
          <a:p>
            <a:r>
              <a:rPr lang="en-US"/>
              <a:t>Email: </a:t>
            </a:r>
            <a:r>
              <a:rPr lang="en-US">
                <a:solidFill>
                  <a:srgbClr val="0563C1"/>
                </a:solidFill>
                <a:hlinkClick r:id="rId5"/>
              </a:rPr>
              <a:t>info@improvingliteracy.org</a:t>
            </a:r>
            <a:r>
              <a:rPr lang="en-US">
                <a:solidFill>
                  <a:srgbClr val="0563C1"/>
                </a:solidFill>
              </a:rPr>
              <a:t> </a:t>
            </a:r>
            <a:endParaRPr lang="en-US"/>
          </a:p>
        </p:txBody>
      </p:sp>
    </p:spTree>
    <p:custDataLst>
      <p:tags r:id="rId1"/>
    </p:custDataLst>
    <p:extLst>
      <p:ext uri="{BB962C8B-B14F-4D97-AF65-F5344CB8AC3E}">
        <p14:creationId xmlns:p14="http://schemas.microsoft.com/office/powerpoint/2010/main" val="42363784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6F735-E873-7D3B-A10B-49D4C21CB3D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B4E9555-4F55-446D-4041-8C635AA02F71}"/>
              </a:ext>
            </a:extLst>
          </p:cNvPr>
          <p:cNvSpPr txBox="1"/>
          <p:nvPr/>
        </p:nvSpPr>
        <p:spPr>
          <a:xfrm>
            <a:off x="725222" y="709381"/>
            <a:ext cx="10733579"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200" b="1">
                <a:ea typeface="Calibri"/>
                <a:cs typeface="Calibri"/>
              </a:rPr>
              <a:t>Learn About Supporting Your Adolescent Child’s Literacy Development </a:t>
            </a:r>
            <a:endParaRPr lang="en-US" sz="4200" b="1"/>
          </a:p>
        </p:txBody>
      </p:sp>
      <p:sp>
        <p:nvSpPr>
          <p:cNvPr id="3" name="TextBox 2">
            <a:extLst>
              <a:ext uri="{FF2B5EF4-FFF2-40B4-BE49-F238E27FC236}">
                <a16:creationId xmlns:a16="http://schemas.microsoft.com/office/drawing/2014/main" id="{0EBCB669-2CD3-ADC2-A9C8-08B0536E78DF}"/>
              </a:ext>
            </a:extLst>
          </p:cNvPr>
          <p:cNvSpPr txBox="1"/>
          <p:nvPr/>
        </p:nvSpPr>
        <p:spPr>
          <a:xfrm>
            <a:off x="572223" y="2225892"/>
            <a:ext cx="11061662" cy="2677656"/>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dirty="0">
                <a:solidFill>
                  <a:schemeClr val="tx2"/>
                </a:solidFill>
                <a:ea typeface="+mn-lt"/>
                <a:cs typeface="+mn-lt"/>
              </a:rPr>
              <a:t>This workshop is part of a series on the key roles families play in supporting children’s literacy success. It is designed for parents and caregivers of students in grades 6–12 who want to better understand how reading develops during adolescence and how to strengthen it at home. Families will learn the basics of the Science of Reading and the essential skills older students need to become confident, capable readers.</a:t>
            </a:r>
            <a:endParaRPr lang="en-US" sz="2800">
              <a:solidFill>
                <a:schemeClr val="tx2"/>
              </a:solidFill>
              <a:ea typeface="Calibri"/>
              <a:cs typeface="Calibri"/>
            </a:endParaRPr>
          </a:p>
        </p:txBody>
      </p:sp>
      <p:sp>
        <p:nvSpPr>
          <p:cNvPr id="4" name="TextBox 3">
            <a:extLst>
              <a:ext uri="{FF2B5EF4-FFF2-40B4-BE49-F238E27FC236}">
                <a16:creationId xmlns:a16="http://schemas.microsoft.com/office/drawing/2014/main" id="{A9FD1FF0-135E-946B-3450-049D9123EC8E}"/>
              </a:ext>
            </a:extLst>
          </p:cNvPr>
          <p:cNvSpPr txBox="1"/>
          <p:nvPr/>
        </p:nvSpPr>
        <p:spPr>
          <a:xfrm>
            <a:off x="375972" y="5408380"/>
            <a:ext cx="11633162" cy="807913"/>
          </a:xfrm>
          <a:prstGeom prst="rect">
            <a:avLst/>
          </a:prstGeom>
          <a:solidFill>
            <a:schemeClr val="tx2"/>
          </a:solidFill>
          <a:effectLst>
            <a:outerShdw blurRad="63500" dist="38100" dir="2700000">
              <a:srgbClr val="000000">
                <a:alpha val="72000"/>
              </a:srgb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500">
                <a:ea typeface="Calibri"/>
                <a:cs typeface="Calibri"/>
              </a:rPr>
              <a:t>The research reported here is funded by a grant to NCIL from the Office of Elementary and Secondary Education, in partnership with the Office of Special Education Programs (Award 3: S283D160003). The opinions expressed are those of the authors and do not represent views or policies of OESE, OSEP, or the U.S. Department of Education. You should not assume endorsement by the Federal government.</a:t>
            </a:r>
          </a:p>
        </p:txBody>
      </p:sp>
    </p:spTree>
    <p:extLst>
      <p:ext uri="{BB962C8B-B14F-4D97-AF65-F5344CB8AC3E}">
        <p14:creationId xmlns:p14="http://schemas.microsoft.com/office/powerpoint/2010/main" val="1961861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66A6C-97CF-4CA0-806C-9ECFF40E1150}"/>
              </a:ext>
            </a:extLst>
          </p:cNvPr>
          <p:cNvSpPr>
            <a:spLocks noGrp="1"/>
          </p:cNvSpPr>
          <p:nvPr>
            <p:ph type="title"/>
          </p:nvPr>
        </p:nvSpPr>
        <p:spPr>
          <a:xfrm>
            <a:off x="372727" y="610083"/>
            <a:ext cx="10515600" cy="662782"/>
          </a:xfrm>
        </p:spPr>
        <p:txBody>
          <a:bodyPr lIns="91440" tIns="45720" rIns="91440" bIns="45720" anchor="t"/>
          <a:lstStyle/>
          <a:p>
            <a:r>
              <a:rPr lang="en-US"/>
              <a:t>Learning Objectives</a:t>
            </a:r>
          </a:p>
        </p:txBody>
      </p:sp>
      <p:sp>
        <p:nvSpPr>
          <p:cNvPr id="3" name="Content Placeholder 2">
            <a:extLst>
              <a:ext uri="{FF2B5EF4-FFF2-40B4-BE49-F238E27FC236}">
                <a16:creationId xmlns:a16="http://schemas.microsoft.com/office/drawing/2014/main" id="{E33B567F-B742-401E-813B-CECE63856DA5}"/>
              </a:ext>
            </a:extLst>
          </p:cNvPr>
          <p:cNvSpPr>
            <a:spLocks noGrp="1"/>
          </p:cNvSpPr>
          <p:nvPr>
            <p:ph idx="1"/>
          </p:nvPr>
        </p:nvSpPr>
        <p:spPr>
          <a:xfrm>
            <a:off x="372727" y="1495167"/>
            <a:ext cx="11464506" cy="4565909"/>
          </a:xfrm>
        </p:spPr>
        <p:txBody>
          <a:bodyPr lIns="91440" tIns="45720" rIns="91440" bIns="45720" anchor="t"/>
          <a:lstStyle/>
          <a:p>
            <a:pPr marL="0" indent="0">
              <a:lnSpc>
                <a:spcPct val="115000"/>
              </a:lnSpc>
              <a:spcBef>
                <a:spcPts val="0"/>
              </a:spcBef>
              <a:buNone/>
            </a:pPr>
            <a:r>
              <a:rPr lang="en-US" sz="2400">
                <a:ea typeface="Calibri"/>
                <a:cs typeface="Times New Roman"/>
              </a:rPr>
              <a:t>By the end of this session, participants will have learned:</a:t>
            </a:r>
          </a:p>
          <a:p>
            <a:r>
              <a:rPr lang="en-US" sz="2400"/>
              <a:t>Simple, evidence‑based ways to help students think deeply about what they read and build strong comprehension skills.</a:t>
            </a:r>
          </a:p>
          <a:p>
            <a:r>
              <a:rPr lang="en-US" sz="2400"/>
              <a:t>Practical, research‑supported ideas for creating everyday opportunities for students to read, write, and talk about their thinking.</a:t>
            </a:r>
          </a:p>
          <a:p>
            <a:r>
              <a:rPr lang="en-US" sz="2400"/>
              <a:t>Strategies and activities that encourage students to explore books, ask questions, and make sense of information.</a:t>
            </a:r>
          </a:p>
          <a:p>
            <a:r>
              <a:rPr lang="en-US" sz="2400"/>
              <a:t>How to interact with students in ways that support, guide, and keep track of their growing literacy skills.</a:t>
            </a:r>
          </a:p>
          <a:p>
            <a:endParaRPr lang="en-US">
              <a:ea typeface="Calibri" panose="020F0502020204030204"/>
              <a:cs typeface="Calibri" panose="020F0502020204030204"/>
            </a:endParaRPr>
          </a:p>
        </p:txBody>
      </p:sp>
    </p:spTree>
    <p:custDataLst>
      <p:tags r:id="rId1"/>
    </p:custDataLst>
    <p:extLst>
      <p:ext uri="{BB962C8B-B14F-4D97-AF65-F5344CB8AC3E}">
        <p14:creationId xmlns:p14="http://schemas.microsoft.com/office/powerpoint/2010/main" val="15205405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0232-AD85-71BF-C6F7-BCE521FE31CA}"/>
              </a:ext>
            </a:extLst>
          </p:cNvPr>
          <p:cNvSpPr>
            <a:spLocks noGrp="1"/>
          </p:cNvSpPr>
          <p:nvPr>
            <p:ph type="title"/>
          </p:nvPr>
        </p:nvSpPr>
        <p:spPr>
          <a:xfrm>
            <a:off x="363747" y="617838"/>
            <a:ext cx="10515600" cy="1208922"/>
          </a:xfrm>
        </p:spPr>
        <p:txBody>
          <a:bodyPr lIns="91440" tIns="45720" rIns="91440" bIns="45720" anchor="t"/>
          <a:lstStyle/>
          <a:p>
            <a:r>
              <a:rPr lang="en-US" b="1" dirty="0">
                <a:latin typeface="Calibri"/>
                <a:ea typeface="Calibri"/>
                <a:cs typeface="Calibri"/>
              </a:rPr>
              <a:t>Agenda</a:t>
            </a:r>
          </a:p>
        </p:txBody>
      </p:sp>
      <p:sp>
        <p:nvSpPr>
          <p:cNvPr id="5" name="Content Placeholder 2">
            <a:extLst>
              <a:ext uri="{FF2B5EF4-FFF2-40B4-BE49-F238E27FC236}">
                <a16:creationId xmlns:a16="http://schemas.microsoft.com/office/drawing/2014/main" id="{D4CF1DDB-51A6-E602-0973-566D4696C34D}"/>
              </a:ext>
            </a:extLst>
          </p:cNvPr>
          <p:cNvSpPr txBox="1">
            <a:spLocks/>
          </p:cNvSpPr>
          <p:nvPr/>
        </p:nvSpPr>
        <p:spPr>
          <a:xfrm>
            <a:off x="363747" y="1250530"/>
            <a:ext cx="10515600" cy="4791923"/>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1200"/>
              </a:spcAft>
            </a:pPr>
            <a:r>
              <a:rPr lang="en-US">
                <a:ea typeface="Calibri"/>
                <a:cs typeface="Times New Roman"/>
              </a:rPr>
              <a:t>Science of Reading and the Simple View of Reading Overview</a:t>
            </a:r>
            <a:endParaRPr lang="en-US">
              <a:ea typeface="Calibri" panose="020F0502020204030204" pitchFamily="34" charset="0"/>
              <a:cs typeface="Times New Roman" panose="02020603050405020304" pitchFamily="18" charset="0"/>
            </a:endParaRPr>
          </a:p>
          <a:p>
            <a:pPr fontAlgn="base">
              <a:lnSpc>
                <a:spcPct val="100000"/>
              </a:lnSpc>
              <a:spcBef>
                <a:spcPts val="0"/>
              </a:spcBef>
              <a:spcAft>
                <a:spcPts val="1200"/>
              </a:spcAft>
            </a:pPr>
            <a:r>
              <a:rPr lang="en-US"/>
              <a:t>Engaging in Conversations</a:t>
            </a:r>
          </a:p>
          <a:p>
            <a:pPr fontAlgn="base">
              <a:lnSpc>
                <a:spcPct val="100000"/>
              </a:lnSpc>
              <a:spcBef>
                <a:spcPts val="0"/>
              </a:spcBef>
              <a:spcAft>
                <a:spcPts val="1200"/>
              </a:spcAft>
            </a:pPr>
            <a:r>
              <a:rPr lang="en-US"/>
              <a:t>Building a Literacy-Rich Environment</a:t>
            </a:r>
            <a:endParaRPr lang="en-US">
              <a:ea typeface="Calibri"/>
              <a:cs typeface="Calibri"/>
            </a:endParaRPr>
          </a:p>
          <a:p>
            <a:pPr fontAlgn="base">
              <a:lnSpc>
                <a:spcPct val="100000"/>
              </a:lnSpc>
              <a:spcBef>
                <a:spcPts val="0"/>
              </a:spcBef>
              <a:spcAft>
                <a:spcPts val="1200"/>
              </a:spcAft>
            </a:pPr>
            <a:r>
              <a:rPr lang="en-US"/>
              <a:t>Modeling Reading and Writing Behaviors</a:t>
            </a:r>
          </a:p>
          <a:p>
            <a:pPr fontAlgn="base">
              <a:lnSpc>
                <a:spcPct val="100000"/>
              </a:lnSpc>
              <a:spcBef>
                <a:spcPts val="0"/>
              </a:spcBef>
              <a:spcAft>
                <a:spcPts val="1200"/>
              </a:spcAft>
            </a:pPr>
            <a:r>
              <a:rPr lang="en-US"/>
              <a:t>Being a Media Mentor</a:t>
            </a:r>
          </a:p>
          <a:p>
            <a:pPr fontAlgn="base">
              <a:lnSpc>
                <a:spcPct val="100000"/>
              </a:lnSpc>
              <a:spcBef>
                <a:spcPts val="0"/>
              </a:spcBef>
              <a:spcAft>
                <a:spcPts val="1200"/>
              </a:spcAft>
            </a:pPr>
            <a:r>
              <a:rPr lang="en-US"/>
              <a:t>Motivating Your Child to Read</a:t>
            </a:r>
          </a:p>
          <a:p>
            <a:pPr>
              <a:lnSpc>
                <a:spcPct val="100000"/>
              </a:lnSpc>
              <a:spcBef>
                <a:spcPts val="0"/>
              </a:spcBef>
              <a:spcAft>
                <a:spcPts val="1200"/>
              </a:spcAft>
            </a:pPr>
            <a:r>
              <a:rPr lang="en-US">
                <a:ea typeface="Calibri"/>
                <a:cs typeface="Times New Roman"/>
              </a:rPr>
              <a:t>The Family-School Partnership </a:t>
            </a:r>
            <a:endParaRPr lang="en-US">
              <a:ea typeface="Calibri" panose="020F0502020204030204" pitchFamily="34" charset="0"/>
              <a:cs typeface="Times New Roman" panose="02020603050405020304" pitchFamily="18" charset="0"/>
            </a:endParaRPr>
          </a:p>
          <a:p>
            <a:endParaRPr lang="en-US" sz="1600">
              <a:ea typeface="Calibri" panose="020F0502020204030204"/>
              <a:cs typeface="Calibri" panose="020F0502020204030204"/>
            </a:endParaRPr>
          </a:p>
          <a:p>
            <a:endParaRPr lang="en-US">
              <a:ea typeface="Calibri" panose="020F0502020204030204"/>
              <a:cs typeface="Calibri" panose="020F0502020204030204"/>
            </a:endParaRPr>
          </a:p>
        </p:txBody>
      </p:sp>
      <p:pic>
        <p:nvPicPr>
          <p:cNvPr id="3" name="Picture 2" descr="A person sitting on the floor in a library&#10;&#10;">
            <a:extLst>
              <a:ext uri="{FF2B5EF4-FFF2-40B4-BE49-F238E27FC236}">
                <a16:creationId xmlns:a16="http://schemas.microsoft.com/office/drawing/2014/main" id="{FD6041C4-7FD5-B16D-54F7-8BBCCC17A543}"/>
              </a:ext>
            </a:extLst>
          </p:cNvPr>
          <p:cNvPicPr>
            <a:picLocks noChangeAspect="1"/>
          </p:cNvPicPr>
          <p:nvPr/>
        </p:nvPicPr>
        <p:blipFill>
          <a:blip r:embed="rId3"/>
          <a:stretch>
            <a:fillRect/>
          </a:stretch>
        </p:blipFill>
        <p:spPr>
          <a:xfrm>
            <a:off x="7598116" y="2533000"/>
            <a:ext cx="4099603" cy="2737312"/>
          </a:xfrm>
          <a:prstGeom prst="rect">
            <a:avLst/>
          </a:prstGeom>
        </p:spPr>
      </p:pic>
    </p:spTree>
    <p:extLst>
      <p:ext uri="{BB962C8B-B14F-4D97-AF65-F5344CB8AC3E}">
        <p14:creationId xmlns:p14="http://schemas.microsoft.com/office/powerpoint/2010/main" val="32828432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F2CC9-00A5-BE4F-4681-E8322EB5BB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DDD2C8-6610-DEE0-A760-C643031EA6B1}"/>
              </a:ext>
            </a:extLst>
          </p:cNvPr>
          <p:cNvSpPr>
            <a:spLocks noGrp="1"/>
          </p:cNvSpPr>
          <p:nvPr>
            <p:ph type="title"/>
          </p:nvPr>
        </p:nvSpPr>
        <p:spPr>
          <a:xfrm>
            <a:off x="363747" y="507002"/>
            <a:ext cx="10515600" cy="1208922"/>
          </a:xfrm>
        </p:spPr>
        <p:txBody>
          <a:bodyPr lIns="91440" tIns="45720" rIns="91440" bIns="45720" anchor="t"/>
          <a:lstStyle/>
          <a:p>
            <a:r>
              <a:rPr lang="en-US">
                <a:ea typeface="Calibri Light"/>
                <a:cs typeface="Calibri Light"/>
              </a:rPr>
              <a:t>Workshop Materials</a:t>
            </a:r>
            <a:endParaRPr lang="en-US"/>
          </a:p>
        </p:txBody>
      </p:sp>
      <p:sp>
        <p:nvSpPr>
          <p:cNvPr id="5" name="Content Placeholder 2">
            <a:extLst>
              <a:ext uri="{FF2B5EF4-FFF2-40B4-BE49-F238E27FC236}">
                <a16:creationId xmlns:a16="http://schemas.microsoft.com/office/drawing/2014/main" id="{5F2E2906-F248-75F6-60C2-CF1B60E69966}"/>
              </a:ext>
            </a:extLst>
          </p:cNvPr>
          <p:cNvSpPr txBox="1">
            <a:spLocks/>
          </p:cNvSpPr>
          <p:nvPr/>
        </p:nvSpPr>
        <p:spPr>
          <a:xfrm>
            <a:off x="363747" y="1111985"/>
            <a:ext cx="10557163" cy="2339669"/>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1200"/>
              </a:spcAft>
            </a:pPr>
            <a:r>
              <a:rPr lang="en-US" dirty="0">
                <a:solidFill>
                  <a:schemeClr val="bg1"/>
                </a:solidFill>
                <a:ea typeface="Calibri"/>
                <a:cs typeface="Times New Roman"/>
              </a:rPr>
              <a:t>Science of Reading and the Simple View of Reading Overview</a:t>
            </a:r>
            <a:endParaRPr lang="en-US" dirty="0">
              <a:solidFill>
                <a:schemeClr val="bg1"/>
              </a:solidFill>
              <a:ea typeface="Calibri" panose="020F0502020204030204" pitchFamily="34" charset="0"/>
              <a:cs typeface="Times New Roman" panose="02020603050405020304" pitchFamily="18" charset="0"/>
            </a:endParaRPr>
          </a:p>
          <a:p>
            <a:pPr>
              <a:lnSpc>
                <a:spcPct val="100000"/>
              </a:lnSpc>
              <a:spcBef>
                <a:spcPts val="0"/>
              </a:spcBef>
              <a:spcAft>
                <a:spcPts val="1200"/>
              </a:spcAft>
            </a:pPr>
            <a:r>
              <a:rPr lang="en-US" dirty="0">
                <a:solidFill>
                  <a:schemeClr val="bg1"/>
                </a:solidFill>
                <a:ea typeface="Calibri"/>
                <a:cs typeface="Calibri"/>
              </a:rPr>
              <a:t>How Can I Support My Adolescent’s Development as a Writer?</a:t>
            </a:r>
          </a:p>
          <a:p>
            <a:pPr>
              <a:lnSpc>
                <a:spcPct val="100000"/>
              </a:lnSpc>
              <a:spcBef>
                <a:spcPts val="0"/>
              </a:spcBef>
              <a:spcAft>
                <a:spcPts val="1200"/>
              </a:spcAft>
            </a:pPr>
            <a:r>
              <a:rPr lang="en-US" dirty="0">
                <a:solidFill>
                  <a:schemeClr val="bg1"/>
                </a:solidFill>
                <a:ea typeface="Calibri"/>
                <a:cs typeface="Calibri"/>
              </a:rPr>
              <a:t>How Do I Engage in Partner Reading With My Child?</a:t>
            </a:r>
          </a:p>
          <a:p>
            <a:pPr>
              <a:lnSpc>
                <a:spcPct val="100000"/>
              </a:lnSpc>
              <a:spcBef>
                <a:spcPts val="0"/>
              </a:spcBef>
              <a:spcAft>
                <a:spcPts val="1200"/>
              </a:spcAft>
            </a:pPr>
            <a:r>
              <a:rPr lang="en-US" dirty="0">
                <a:solidFill>
                  <a:schemeClr val="bg1"/>
                </a:solidFill>
                <a:ea typeface="Calibri"/>
                <a:cs typeface="Times New Roman"/>
              </a:rPr>
              <a:t>The Family-School Partnership </a:t>
            </a:r>
            <a:endParaRPr lang="en-US" dirty="0">
              <a:solidFill>
                <a:schemeClr val="bg1"/>
              </a:solidFill>
              <a:ea typeface="Calibri" panose="020F0502020204030204" pitchFamily="34" charset="0"/>
              <a:cs typeface="Times New Roman" panose="02020603050405020304" pitchFamily="18" charset="0"/>
            </a:endParaRPr>
          </a:p>
          <a:p>
            <a:endParaRPr lang="en-US" sz="1600" dirty="0">
              <a:ea typeface="Calibri" panose="020F0502020204030204"/>
              <a:cs typeface="Calibri" panose="020F0502020204030204"/>
            </a:endParaRPr>
          </a:p>
          <a:p>
            <a:endParaRPr lang="en-US" dirty="0">
              <a:ea typeface="Calibri" panose="020F0502020204030204"/>
              <a:cs typeface="Calibri" panose="020F0502020204030204"/>
            </a:endParaRPr>
          </a:p>
        </p:txBody>
      </p:sp>
      <p:grpSp>
        <p:nvGrpSpPr>
          <p:cNvPr id="9" name="Group 8" descr="The Science of Reading Infographic">
            <a:extLst>
              <a:ext uri="{FF2B5EF4-FFF2-40B4-BE49-F238E27FC236}">
                <a16:creationId xmlns:a16="http://schemas.microsoft.com/office/drawing/2014/main" id="{797E4237-5319-261B-DCED-8E6530B89AA9}"/>
              </a:ext>
            </a:extLst>
          </p:cNvPr>
          <p:cNvGrpSpPr/>
          <p:nvPr/>
        </p:nvGrpSpPr>
        <p:grpSpPr>
          <a:xfrm>
            <a:off x="364194" y="3565729"/>
            <a:ext cx="2123011" cy="2711077"/>
            <a:chOff x="6096512" y="3455759"/>
            <a:chExt cx="1570561" cy="2215777"/>
          </a:xfrm>
        </p:grpSpPr>
        <p:pic>
          <p:nvPicPr>
            <p:cNvPr id="6" name="Picture 5" descr="The image illustrates the key principles of the Science of Reading, emphasizing it as a research-based, evidence-driven approach to teaching reading, focusing on five core areas: phonemic awareness, phonics, fluency, vocabulary, and comprehension.&#10;&#10;AI-generated content may be incorrect.">
              <a:hlinkClick r:id="rId3"/>
              <a:extLst>
                <a:ext uri="{FF2B5EF4-FFF2-40B4-BE49-F238E27FC236}">
                  <a16:creationId xmlns:a16="http://schemas.microsoft.com/office/drawing/2014/main" id="{9AED78FE-EE93-8A90-F2AE-5F5EF409F15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096512" y="3455759"/>
              <a:ext cx="1570561" cy="2215777"/>
            </a:xfrm>
            <a:prstGeom prst="rect">
              <a:avLst/>
            </a:prstGeom>
          </p:spPr>
        </p:pic>
        <p:pic>
          <p:nvPicPr>
            <p:cNvPr id="8" name="Picture 7" descr="A qr code with black dots&#10;&#10;AI-generated content may be incorrect.">
              <a:extLst>
                <a:ext uri="{FF2B5EF4-FFF2-40B4-BE49-F238E27FC236}">
                  <a16:creationId xmlns:a16="http://schemas.microsoft.com/office/drawing/2014/main" id="{D64EBB96-81D0-36C0-EED8-F53079FE0239}"/>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264853" y="5282292"/>
              <a:ext cx="401411" cy="385083"/>
            </a:xfrm>
            <a:prstGeom prst="rect">
              <a:avLst/>
            </a:prstGeom>
          </p:spPr>
        </p:pic>
      </p:grpSp>
      <p:grpSp>
        <p:nvGrpSpPr>
          <p:cNvPr id="18" name="Group 17" descr="How Can I Support My Adolescent’s Development as a Writer? ">
            <a:extLst>
              <a:ext uri="{FF2B5EF4-FFF2-40B4-BE49-F238E27FC236}">
                <a16:creationId xmlns:a16="http://schemas.microsoft.com/office/drawing/2014/main" id="{3D58C063-A396-64D9-740F-4BDF016EA201}"/>
              </a:ext>
            </a:extLst>
          </p:cNvPr>
          <p:cNvGrpSpPr/>
          <p:nvPr/>
        </p:nvGrpSpPr>
        <p:grpSpPr>
          <a:xfrm>
            <a:off x="3349336" y="3736385"/>
            <a:ext cx="2057400" cy="2506833"/>
            <a:chOff x="2400300" y="3437646"/>
            <a:chExt cx="2133600" cy="2611608"/>
          </a:xfrm>
        </p:grpSpPr>
        <p:pic>
          <p:nvPicPr>
            <p:cNvPr id="13" name="Picture 12" descr="PDF Image">
              <a:extLst>
                <a:ext uri="{FF2B5EF4-FFF2-40B4-BE49-F238E27FC236}">
                  <a16:creationId xmlns:a16="http://schemas.microsoft.com/office/drawing/2014/main" id="{C6C3410E-B2DC-5551-8729-03C15570081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400300" y="3437646"/>
              <a:ext cx="2133600" cy="2611608"/>
            </a:xfrm>
            <a:prstGeom prst="rect">
              <a:avLst/>
            </a:prstGeom>
          </p:spPr>
        </p:pic>
        <p:pic>
          <p:nvPicPr>
            <p:cNvPr id="11" name="Picture 10" descr="A qr code with dots&#10;&#10;AI-generated content may be incorrect.">
              <a:extLst>
                <a:ext uri="{FF2B5EF4-FFF2-40B4-BE49-F238E27FC236}">
                  <a16:creationId xmlns:a16="http://schemas.microsoft.com/office/drawing/2014/main" id="{F6F028C4-E169-6B3C-8DED-7928B97384CB}"/>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857625" y="5448300"/>
              <a:ext cx="590550" cy="590550"/>
            </a:xfrm>
            <a:prstGeom prst="rect">
              <a:avLst/>
            </a:prstGeom>
          </p:spPr>
        </p:pic>
      </p:grpSp>
      <p:grpSp>
        <p:nvGrpSpPr>
          <p:cNvPr id="19" name="Group 18" descr="How Do I Engage in Partner Reading With My Child?&#10;">
            <a:extLst>
              <a:ext uri="{FF2B5EF4-FFF2-40B4-BE49-F238E27FC236}">
                <a16:creationId xmlns:a16="http://schemas.microsoft.com/office/drawing/2014/main" id="{C4CF6554-FB11-821E-C524-C2CCAE5C20C9}"/>
              </a:ext>
            </a:extLst>
          </p:cNvPr>
          <p:cNvGrpSpPr/>
          <p:nvPr/>
        </p:nvGrpSpPr>
        <p:grpSpPr>
          <a:xfrm>
            <a:off x="5846408" y="3635375"/>
            <a:ext cx="2046931" cy="2600325"/>
            <a:chOff x="4534844" y="3533775"/>
            <a:chExt cx="2046931" cy="2600325"/>
          </a:xfrm>
        </p:grpSpPr>
        <p:pic>
          <p:nvPicPr>
            <p:cNvPr id="17" name="Picture 16" descr="A page of a book&#10;&#10;AI-generated content may be incorrect.">
              <a:extLst>
                <a:ext uri="{FF2B5EF4-FFF2-40B4-BE49-F238E27FC236}">
                  <a16:creationId xmlns:a16="http://schemas.microsoft.com/office/drawing/2014/main" id="{CB833C35-0B23-0A45-5A3C-AB9F4BDA00E8}"/>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4534844" y="3533775"/>
              <a:ext cx="2045988" cy="2600325"/>
            </a:xfrm>
            <a:prstGeom prst="rect">
              <a:avLst/>
            </a:prstGeom>
          </p:spPr>
        </p:pic>
        <p:pic>
          <p:nvPicPr>
            <p:cNvPr id="15" name="Picture 14" descr="A qr code with dots&#10;&#10;AI-generated content may be incorrect.">
              <a:extLst>
                <a:ext uri="{FF2B5EF4-FFF2-40B4-BE49-F238E27FC236}">
                  <a16:creationId xmlns:a16="http://schemas.microsoft.com/office/drawing/2014/main" id="{65A80368-1191-3EEB-23D7-8F786A2ABFF4}"/>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6076950" y="5553075"/>
              <a:ext cx="504825" cy="581025"/>
            </a:xfrm>
            <a:prstGeom prst="rect">
              <a:avLst/>
            </a:prstGeom>
          </p:spPr>
        </p:pic>
      </p:grpSp>
      <p:grpSp>
        <p:nvGrpSpPr>
          <p:cNvPr id="24" name="Group 23" descr="Things Parents Should Ask Schools About Literacy Development">
            <a:extLst>
              <a:ext uri="{FF2B5EF4-FFF2-40B4-BE49-F238E27FC236}">
                <a16:creationId xmlns:a16="http://schemas.microsoft.com/office/drawing/2014/main" id="{3C41CBCD-34D0-CE81-64DF-8E7236746E1E}"/>
              </a:ext>
            </a:extLst>
          </p:cNvPr>
          <p:cNvGrpSpPr/>
          <p:nvPr/>
        </p:nvGrpSpPr>
        <p:grpSpPr>
          <a:xfrm>
            <a:off x="8604882" y="3616202"/>
            <a:ext cx="2036028" cy="2627375"/>
            <a:chOff x="7371827" y="3630056"/>
            <a:chExt cx="2036028" cy="2627375"/>
          </a:xfrm>
        </p:grpSpPr>
        <p:pic>
          <p:nvPicPr>
            <p:cNvPr id="21" name="Picture 20" descr="A group of black and white speech bubbles&#10;&#10;AI-generated content may be incorrect.">
              <a:hlinkClick r:id="rId10"/>
              <a:extLst>
                <a:ext uri="{FF2B5EF4-FFF2-40B4-BE49-F238E27FC236}">
                  <a16:creationId xmlns:a16="http://schemas.microsoft.com/office/drawing/2014/main" id="{F66417B5-AD35-B13A-BBEB-6429DE6671A2}"/>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7371827" y="3630056"/>
              <a:ext cx="2035516" cy="2613729"/>
            </a:xfrm>
            <a:prstGeom prst="rect">
              <a:avLst/>
            </a:prstGeom>
          </p:spPr>
        </p:pic>
        <p:pic>
          <p:nvPicPr>
            <p:cNvPr id="23" name="Picture 22" descr="A qr code with black dots&#10;&#10;AI-generated content may be incorrect.">
              <a:extLst>
                <a:ext uri="{FF2B5EF4-FFF2-40B4-BE49-F238E27FC236}">
                  <a16:creationId xmlns:a16="http://schemas.microsoft.com/office/drawing/2014/main" id="{35BC4144-2129-28E2-CD52-93BF07C68847}"/>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8657730" y="5493451"/>
              <a:ext cx="750125" cy="763980"/>
            </a:xfrm>
            <a:prstGeom prst="rect">
              <a:avLst/>
            </a:prstGeom>
          </p:spPr>
        </p:pic>
      </p:grpSp>
      <p:pic>
        <p:nvPicPr>
          <p:cNvPr id="26" name="Graphic 4" descr="Backpack with solid fill">
            <a:hlinkClick r:id="rId13"/>
            <a:extLst>
              <a:ext uri="{FF2B5EF4-FFF2-40B4-BE49-F238E27FC236}">
                <a16:creationId xmlns:a16="http://schemas.microsoft.com/office/drawing/2014/main" id="{1688A23F-2AA6-A1BA-71CE-42CBF93953A4}"/>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0924232" y="5584019"/>
            <a:ext cx="1269221" cy="1269221"/>
          </a:xfrm>
          <a:prstGeom prst="rect">
            <a:avLst/>
          </a:prstGeom>
        </p:spPr>
      </p:pic>
    </p:spTree>
    <p:extLst>
      <p:ext uri="{BB962C8B-B14F-4D97-AF65-F5344CB8AC3E}">
        <p14:creationId xmlns:p14="http://schemas.microsoft.com/office/powerpoint/2010/main" val="6164213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A10DF-16B3-8E84-5A60-DD0303CEF0F9}"/>
              </a:ext>
            </a:extLst>
          </p:cNvPr>
          <p:cNvSpPr>
            <a:spLocks noGrp="1"/>
          </p:cNvSpPr>
          <p:nvPr>
            <p:ph type="title"/>
          </p:nvPr>
        </p:nvSpPr>
        <p:spPr>
          <a:xfrm>
            <a:off x="457095" y="2938931"/>
            <a:ext cx="11085331" cy="2852737"/>
          </a:xfrm>
        </p:spPr>
        <p:txBody>
          <a:bodyPr/>
          <a:lstStyle/>
          <a:p>
            <a:r>
              <a:rPr lang="en-US" b="1">
                <a:latin typeface="Calibri"/>
                <a:ea typeface="Calibri"/>
                <a:cs typeface="Times New Roman"/>
              </a:rPr>
              <a:t>Science of Reading and the Simple View of Reading Overview</a:t>
            </a:r>
            <a:endParaRPr lang="en-US" b="1"/>
          </a:p>
        </p:txBody>
      </p:sp>
    </p:spTree>
    <p:extLst>
      <p:ext uri="{BB962C8B-B14F-4D97-AF65-F5344CB8AC3E}">
        <p14:creationId xmlns:p14="http://schemas.microsoft.com/office/powerpoint/2010/main" val="41376221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78FA6A0-6C0B-A7DF-3763-9E74B90F1FF4}"/>
              </a:ext>
            </a:extLst>
          </p:cNvPr>
          <p:cNvSpPr txBox="1"/>
          <p:nvPr/>
        </p:nvSpPr>
        <p:spPr>
          <a:xfrm>
            <a:off x="173682" y="464538"/>
            <a:ext cx="7487277" cy="5201424"/>
          </a:xfrm>
          <a:prstGeom prst="rect">
            <a:avLst/>
          </a:prstGeom>
          <a:noFill/>
        </p:spPr>
        <p:txBody>
          <a:bodyPr wrap="square">
            <a:spAutoFit/>
          </a:bodyPr>
          <a:lstStyle/>
          <a:p>
            <a:pPr>
              <a:buNone/>
            </a:pPr>
            <a:r>
              <a:rPr lang="en-US" sz="3600" b="1"/>
              <a:t>The Science of Reading: </a:t>
            </a:r>
          </a:p>
          <a:p>
            <a:pPr>
              <a:buNone/>
            </a:pPr>
            <a:r>
              <a:rPr lang="en-US" sz="3600" b="1"/>
              <a:t>What It </a:t>
            </a:r>
            <a:r>
              <a:rPr lang="en-US" sz="3600" b="1" i="1"/>
              <a:t>Is</a:t>
            </a:r>
            <a:r>
              <a:rPr lang="en-US" sz="3600" b="1"/>
              <a:t> and What It </a:t>
            </a:r>
            <a:r>
              <a:rPr lang="en-US" sz="3600" b="1" i="1"/>
              <a:t>Isn’t</a:t>
            </a:r>
            <a:endParaRPr lang="en-US" sz="3600" b="1"/>
          </a:p>
          <a:p>
            <a:pPr>
              <a:buNone/>
            </a:pPr>
            <a:endParaRPr lang="en-US" sz="2000"/>
          </a:p>
          <a:p>
            <a:pPr>
              <a:buNone/>
            </a:pPr>
            <a:r>
              <a:rPr lang="en-US" sz="2000"/>
              <a:t>What It </a:t>
            </a:r>
            <a:r>
              <a:rPr lang="en-US" sz="2000" i="1"/>
              <a:t>Is</a:t>
            </a:r>
            <a:endParaRPr lang="en-US" sz="2000"/>
          </a:p>
          <a:p>
            <a:pPr marL="342900" indent="-342900">
              <a:buFont typeface="Arial" panose="020B0604020202020204" pitchFamily="34" charset="0"/>
              <a:buChar char="•"/>
            </a:pPr>
            <a:r>
              <a:rPr lang="en-US" sz="2000"/>
              <a:t>Grounded in 50+ years of research on how children learn to read</a:t>
            </a:r>
          </a:p>
          <a:p>
            <a:pPr marL="342900" indent="-342900">
              <a:buFont typeface="Arial" panose="020B0604020202020204" pitchFamily="34" charset="0"/>
              <a:buChar char="•"/>
            </a:pPr>
            <a:r>
              <a:rPr lang="en-US" sz="2000"/>
              <a:t>Built on the 5 Big Ideas: phonemic awareness, phonics, fluency, vocabulary, comprehension</a:t>
            </a:r>
          </a:p>
          <a:p>
            <a:pPr marL="342900" indent="-342900">
              <a:buFont typeface="Arial" panose="020B0604020202020204" pitchFamily="34" charset="0"/>
              <a:buChar char="•"/>
            </a:pPr>
            <a:r>
              <a:rPr lang="en-US" sz="2000"/>
              <a:t>Continually evolving as communities, populations, and instructional methods change</a:t>
            </a:r>
          </a:p>
          <a:p>
            <a:pPr>
              <a:buNone/>
            </a:pPr>
            <a:endParaRPr lang="en-US" sz="2000"/>
          </a:p>
          <a:p>
            <a:pPr>
              <a:buNone/>
            </a:pPr>
            <a:r>
              <a:rPr lang="en-US" sz="2000"/>
              <a:t>What It </a:t>
            </a:r>
            <a:r>
              <a:rPr lang="en-US" sz="2000" i="1"/>
              <a:t>Isn’t</a:t>
            </a:r>
            <a:endParaRPr lang="en-US" sz="2000"/>
          </a:p>
          <a:p>
            <a:pPr marL="342900" indent="-342900">
              <a:buFont typeface="Arial" panose="020B0604020202020204" pitchFamily="34" charset="0"/>
              <a:buChar char="•"/>
            </a:pPr>
            <a:r>
              <a:rPr lang="en-US" sz="2000"/>
              <a:t>Not a specific program, intervention, or product you can purchase</a:t>
            </a:r>
          </a:p>
          <a:p>
            <a:pPr marL="342900" indent="-342900">
              <a:buFont typeface="Arial" panose="020B0604020202020204" pitchFamily="34" charset="0"/>
              <a:buChar char="•"/>
            </a:pPr>
            <a:r>
              <a:rPr lang="en-US" sz="2000"/>
              <a:t>Not only about phonics—phonics is just one of the 5 Big Ideas</a:t>
            </a:r>
          </a:p>
          <a:p>
            <a:pPr marL="342900" indent="-342900">
              <a:buFont typeface="Arial" panose="020B0604020202020204" pitchFamily="34" charset="0"/>
              <a:buChar char="•"/>
            </a:pPr>
            <a:r>
              <a:rPr lang="en-US" sz="2000"/>
              <a:t>Not “finished”; like any science, it continues to grow as researchers, educators, and families contribute</a:t>
            </a:r>
          </a:p>
        </p:txBody>
      </p:sp>
      <p:pic>
        <p:nvPicPr>
          <p:cNvPr id="3" name="Picture 2" descr="The image illustrates the key principles of the Science of Reading, emphasizing it as a research-based, evidence-driven approach to teaching reading, focusing on five core areas: phonemic awareness, phonics, fluency, vocabulary, and comprehension.&#10;&#10;">
            <a:hlinkClick r:id="rId3"/>
            <a:extLst>
              <a:ext uri="{FF2B5EF4-FFF2-40B4-BE49-F238E27FC236}">
                <a16:creationId xmlns:a16="http://schemas.microsoft.com/office/drawing/2014/main" id="{A78AE553-F875-C7E8-CFD4-C51739542CA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782437" y="245834"/>
            <a:ext cx="3989911" cy="5635252"/>
          </a:xfrm>
          <a:prstGeom prst="rect">
            <a:avLst/>
          </a:prstGeom>
        </p:spPr>
      </p:pic>
      <p:pic>
        <p:nvPicPr>
          <p:cNvPr id="2" name="Graphic 4" descr="Backpack with solid fill">
            <a:hlinkClick r:id="rId5"/>
            <a:extLst>
              <a:ext uri="{FF2B5EF4-FFF2-40B4-BE49-F238E27FC236}">
                <a16:creationId xmlns:a16="http://schemas.microsoft.com/office/drawing/2014/main" id="{230AC2BC-AF66-3892-47A8-9A6123CCF77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924232" y="5584019"/>
            <a:ext cx="1269221" cy="1269221"/>
          </a:xfrm>
          <a:prstGeom prst="rect">
            <a:avLst/>
          </a:prstGeom>
        </p:spPr>
      </p:pic>
      <p:pic>
        <p:nvPicPr>
          <p:cNvPr id="4" name="Picture 3" descr="A qr code ">
            <a:extLst>
              <a:ext uri="{FF2B5EF4-FFF2-40B4-BE49-F238E27FC236}">
                <a16:creationId xmlns:a16="http://schemas.microsoft.com/office/drawing/2014/main" id="{B3578C62-B191-7FD8-ABA1-3984B64B8CB3}"/>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9627053" y="5653767"/>
            <a:ext cx="1020536" cy="966108"/>
          </a:xfrm>
          <a:prstGeom prst="rect">
            <a:avLst/>
          </a:prstGeom>
        </p:spPr>
      </p:pic>
    </p:spTree>
    <p:extLst>
      <p:ext uri="{BB962C8B-B14F-4D97-AF65-F5344CB8AC3E}">
        <p14:creationId xmlns:p14="http://schemas.microsoft.com/office/powerpoint/2010/main" val="405949521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23"/>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NCIL 3">
      <a:dk1>
        <a:srgbClr val="185C69"/>
      </a:dk1>
      <a:lt1>
        <a:srgbClr val="08355F"/>
      </a:lt1>
      <a:dk2>
        <a:srgbClr val="08355F"/>
      </a:dk2>
      <a:lt2>
        <a:srgbClr val="FFFFFF"/>
      </a:lt2>
      <a:accent1>
        <a:srgbClr val="330033"/>
      </a:accent1>
      <a:accent2>
        <a:srgbClr val="F7057A"/>
      </a:accent2>
      <a:accent3>
        <a:srgbClr val="041B30"/>
      </a:accent3>
      <a:accent4>
        <a:srgbClr val="21298A"/>
      </a:accent4>
      <a:accent5>
        <a:srgbClr val="0A4477"/>
      </a:accent5>
      <a:accent6>
        <a:srgbClr val="4F693D"/>
      </a:accent6>
      <a:hlink>
        <a:srgbClr val="0563C1"/>
      </a:hlink>
      <a:folHlink>
        <a:srgbClr val="FF5B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IL Template 1" id="{5F3A21AE-3D70-4D8D-9A77-58F87E4C362D}" vid="{63288A13-C1E9-4386-A1C2-DD7279B1D586}"/>
    </a:ext>
  </a:extLst>
</a:theme>
</file>

<file path=ppt/theme/theme3.xml><?xml version="1.0" encoding="utf-8"?>
<a:theme xmlns:a="http://schemas.openxmlformats.org/drawingml/2006/main" name="3_Office Theme">
  <a:themeElements>
    <a:clrScheme name="NCIL 3">
      <a:dk1>
        <a:srgbClr val="185C69"/>
      </a:dk1>
      <a:lt1>
        <a:srgbClr val="08355F"/>
      </a:lt1>
      <a:dk2>
        <a:srgbClr val="08355F"/>
      </a:dk2>
      <a:lt2>
        <a:srgbClr val="FFFFFF"/>
      </a:lt2>
      <a:accent1>
        <a:srgbClr val="330033"/>
      </a:accent1>
      <a:accent2>
        <a:srgbClr val="F7057A"/>
      </a:accent2>
      <a:accent3>
        <a:srgbClr val="041B30"/>
      </a:accent3>
      <a:accent4>
        <a:srgbClr val="21298A"/>
      </a:accent4>
      <a:accent5>
        <a:srgbClr val="0A4477"/>
      </a:accent5>
      <a:accent6>
        <a:srgbClr val="4F693D"/>
      </a:accent6>
      <a:hlink>
        <a:srgbClr val="0563C1"/>
      </a:hlink>
      <a:folHlink>
        <a:srgbClr val="FF5B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IL Template 1" id="{5F3A21AE-3D70-4D8D-9A77-58F87E4C362D}" vid="{63288A13-C1E9-4386-A1C2-DD7279B1D586}"/>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D7B20CE780F8F4AB5BDB31B02B4C9D4" ma:contentTypeVersion="4" ma:contentTypeDescription="Create a new document." ma:contentTypeScope="" ma:versionID="27953dc61cbed082db0eb1ec0d704dbe">
  <xsd:schema xmlns:xsd="http://www.w3.org/2001/XMLSchema" xmlns:xs="http://www.w3.org/2001/XMLSchema" xmlns:p="http://schemas.microsoft.com/office/2006/metadata/properties" xmlns:ns2="b5fc2347-26be-43fd-8b3b-7388f581d7ec" targetNamespace="http://schemas.microsoft.com/office/2006/metadata/properties" ma:root="true" ma:fieldsID="28e88fdac8637324bbd45146f86f153c" ns2:_="">
    <xsd:import namespace="b5fc2347-26be-43fd-8b3b-7388f581d7e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5fc2347-26be-43fd-8b3b-7388f581d7e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B6207BE-0721-47A3-9B2D-0C5BDC98F0CF}">
  <ds:schemaRefs>
    <ds:schemaRef ds:uri="http://schemas.microsoft.com/sharepoint/v3/contenttype/forms"/>
  </ds:schemaRefs>
</ds:datastoreItem>
</file>

<file path=customXml/itemProps2.xml><?xml version="1.0" encoding="utf-8"?>
<ds:datastoreItem xmlns:ds="http://schemas.openxmlformats.org/officeDocument/2006/customXml" ds:itemID="{DC631CD5-BF97-4FFA-84B8-875586EACD30}">
  <ds:schemaRefs>
    <ds:schemaRef ds:uri="http://purl.org/dc/terms/"/>
    <ds:schemaRef ds:uri="b5fc2347-26be-43fd-8b3b-7388f581d7ec"/>
    <ds:schemaRef ds:uri="http://schemas.microsoft.com/office/2006/documentManagement/types"/>
    <ds:schemaRef ds:uri="http://purl.org/dc/elements/1.1/"/>
    <ds:schemaRef ds:uri="http://schemas.microsoft.com/office/infopath/2007/PartnerControls"/>
    <ds:schemaRef ds:uri="http://www.w3.org/XML/1998/namespace"/>
    <ds:schemaRef ds:uri="http://schemas.openxmlformats.org/package/2006/metadata/core-properties"/>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450A230B-739E-493F-881A-742736AD4C3C}">
  <ds:schemaRefs>
    <ds:schemaRef ds:uri="b5fc2347-26be-43fd-8b3b-7388f581d7e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28</TotalTime>
  <Words>8584</Words>
  <Application>Microsoft Office PowerPoint</Application>
  <PresentationFormat>Widescreen</PresentationFormat>
  <Paragraphs>469</Paragraphs>
  <Slides>38</Slides>
  <Notes>32</Notes>
  <HiddenSlides>0</HiddenSlides>
  <MMClips>1</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38</vt:i4>
      </vt:variant>
    </vt:vector>
  </HeadingPairs>
  <TitlesOfParts>
    <vt:vector size="47" baseType="lpstr">
      <vt:lpstr>Arial</vt:lpstr>
      <vt:lpstr>Calibri</vt:lpstr>
      <vt:lpstr>Calibri Light</vt:lpstr>
      <vt:lpstr>Cooper Black</vt:lpstr>
      <vt:lpstr>Poppins</vt:lpstr>
      <vt:lpstr>Roboto</vt:lpstr>
      <vt:lpstr>Office Theme</vt:lpstr>
      <vt:lpstr>1_Office Theme</vt:lpstr>
      <vt:lpstr>3_Office Theme</vt:lpstr>
      <vt:lpstr>Supporting Your Child’s Literacy Development Adolescent</vt:lpstr>
      <vt:lpstr>Supporting Your Child's Literacy Development</vt:lpstr>
      <vt:lpstr>PowerPoint Presentation</vt:lpstr>
      <vt:lpstr>PowerPoint Presentation</vt:lpstr>
      <vt:lpstr>Learning Objectives</vt:lpstr>
      <vt:lpstr>Agenda</vt:lpstr>
      <vt:lpstr>Workshop Materials</vt:lpstr>
      <vt:lpstr>Science of Reading and the Simple View of Reading Overview</vt:lpstr>
      <vt:lpstr>PowerPoint Presentation</vt:lpstr>
      <vt:lpstr>Learning to Read: The Simple View of Reading</vt:lpstr>
      <vt:lpstr>PowerPoint Presentation</vt:lpstr>
      <vt:lpstr>What do these skills look like in the classroom?</vt:lpstr>
      <vt:lpstr>Four Key Ways to Support Your Child’s Literacy Development </vt:lpstr>
      <vt:lpstr>Engaging in Conversations</vt:lpstr>
      <vt:lpstr>PowerPoint Presentation</vt:lpstr>
      <vt:lpstr>PowerPoint Presentation</vt:lpstr>
      <vt:lpstr>PowerPoint Presentation</vt:lpstr>
      <vt:lpstr>PowerPoint Presentation</vt:lpstr>
      <vt:lpstr>PowerPoint Presentation</vt:lpstr>
      <vt:lpstr>PowerPoint Presentation</vt:lpstr>
      <vt:lpstr>Building a Literacy-Rich Environment</vt:lpstr>
      <vt:lpstr>PowerPoint Presentation</vt:lpstr>
      <vt:lpstr>PowerPoint Presentation</vt:lpstr>
      <vt:lpstr>Modeling Reading and Writing Behaviors</vt:lpstr>
      <vt:lpstr>PowerPoint Presentation</vt:lpstr>
      <vt:lpstr>Being a Media Mentor</vt:lpstr>
      <vt:lpstr>PowerPoint Presentation</vt:lpstr>
      <vt:lpstr>PowerPoint Presentation</vt:lpstr>
      <vt:lpstr>Motivating Your Child to Read</vt:lpstr>
      <vt:lpstr>PowerPoint Presentation</vt:lpstr>
      <vt:lpstr>PowerPoint Presentation</vt:lpstr>
      <vt:lpstr>PowerPoint Presentation</vt:lpstr>
      <vt:lpstr>How Families Can Partner with Schools on Literacy Development</vt:lpstr>
      <vt:lpstr>PowerPoint Presentation</vt:lpstr>
      <vt:lpstr>PowerPoint Presentation</vt:lpstr>
      <vt:lpstr>Four Key Ways to Support Your Child’s Literacy Development </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National Center on Improving Literacy</dc:creator>
  <cp:lastModifiedBy>Taveras Cabrera, Wilsi</cp:lastModifiedBy>
  <cp:revision>27</cp:revision>
  <dcterms:created xsi:type="dcterms:W3CDTF">2019-04-21T03:11:04Z</dcterms:created>
  <dcterms:modified xsi:type="dcterms:W3CDTF">2026-08-21T16:04:18Z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338D541D-7CB0-451C-A39B-3E4A8266D92D</vt:lpwstr>
  </property>
  <property fmtid="{D5CDD505-2E9C-101B-9397-08002B2CF9AE}" pid="3" name="ArticulatePath">
    <vt:lpwstr>Support Adolescent Section Workshop PPT with Notes</vt:lpwstr>
  </property>
  <property fmtid="{D5CDD505-2E9C-101B-9397-08002B2CF9AE}" pid="4" name="ContentTypeId">
    <vt:lpwstr>0x0101009D7B20CE780F8F4AB5BDB31B02B4C9D4</vt:lpwstr>
  </property>
  <property fmtid="{D5CDD505-2E9C-101B-9397-08002B2CF9AE}" pid="5" name="Order">
    <vt:r8>841800</vt:r8>
  </property>
</Properties>
</file>