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7.xml" ContentType="application/vnd.openxmlformats-officedocument.presentationml.tags+xml"/>
  <Override PartName="/ppt/notesSlides/notesSlide11.xml" ContentType="application/vnd.openxmlformats-officedocument.presentationml.notesSlide+xml"/>
  <Override PartName="/ppt/tags/tag8.xml" ContentType="application/vnd.openxmlformats-officedocument.presentationml.tags+xml"/>
  <Override PartName="/ppt/notesSlides/notesSlide12.xml" ContentType="application/vnd.openxmlformats-officedocument.presentationml.notesSlide+xml"/>
  <Override PartName="/ppt/tags/tag9.xml" ContentType="application/vnd.openxmlformats-officedocument.presentationml.tags+xml"/>
  <Override PartName="/ppt/notesSlides/notesSlide13.xml" ContentType="application/vnd.openxmlformats-officedocument.presentationml.notesSlide+xml"/>
  <Override PartName="/ppt/tags/tag10.xml" ContentType="application/vnd.openxmlformats-officedocument.presentationml.tags+xml"/>
  <Override PartName="/ppt/notesSlides/notesSlide14.xml" ContentType="application/vnd.openxmlformats-officedocument.presentationml.notesSlide+xml"/>
  <Override PartName="/ppt/tags/tag11.xml" ContentType="application/vnd.openxmlformats-officedocument.presentationml.tags+xml"/>
  <Override PartName="/ppt/notesSlides/notesSlide15.xml" ContentType="application/vnd.openxmlformats-officedocument.presentationml.notesSlide+xml"/>
  <Override PartName="/ppt/tags/tag12.xml" ContentType="application/vnd.openxmlformats-officedocument.presentationml.tags+xml"/>
  <Override PartName="/ppt/notesSlides/notesSlide16.xml" ContentType="application/vnd.openxmlformats-officedocument.presentationml.notesSlide+xml"/>
  <Override PartName="/ppt/tags/tag13.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4.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5.xml" ContentType="application/vnd.openxmlformats-officedocument.presentationml.tags+xml"/>
  <Override PartName="/ppt/notesSlides/notesSlide21.xml" ContentType="application/vnd.openxmlformats-officedocument.presentationml.notesSlide+xml"/>
  <Override PartName="/ppt/tags/tag16.xml" ContentType="application/vnd.openxmlformats-officedocument.presentationml.tags+xml"/>
  <Override PartName="/ppt/notesSlides/notesSlide22.xml" ContentType="application/vnd.openxmlformats-officedocument.presentationml.notesSlide+xml"/>
  <Override PartName="/ppt/tags/tag17.xml" ContentType="application/vnd.openxmlformats-officedocument.presentationml.tags+xml"/>
  <Override PartName="/ppt/notesSlides/notesSlide23.xml" ContentType="application/vnd.openxmlformats-officedocument.presentationml.notesSlide+xml"/>
  <Override PartName="/ppt/tags/tag18.xml" ContentType="application/vnd.openxmlformats-officedocument.presentationml.tags+xml"/>
  <Override PartName="/ppt/notesSlides/notesSlide24.xml" ContentType="application/vnd.openxmlformats-officedocument.presentationml.notesSlide+xml"/>
  <Override PartName="/ppt/tags/tag19.xml" ContentType="application/vnd.openxmlformats-officedocument.presentationml.tags+xml"/>
  <Override PartName="/ppt/notesSlides/notesSlide25.xml" ContentType="application/vnd.openxmlformats-officedocument.presentationml.notesSlide+xml"/>
  <Override PartName="/ppt/tags/tag20.xml" ContentType="application/vnd.openxmlformats-officedocument.presentationml.tags+xml"/>
  <Override PartName="/ppt/notesSlides/notesSlide26.xml" ContentType="application/vnd.openxmlformats-officedocument.presentationml.notesSlide+xml"/>
  <Override PartName="/ppt/tags/tag21.xml" ContentType="application/vnd.openxmlformats-officedocument.presentationml.tags+xml"/>
  <Override PartName="/ppt/notesSlides/notesSlide27.xml" ContentType="application/vnd.openxmlformats-officedocument.presentationml.notesSlide+xml"/>
  <Override PartName="/ppt/tags/tag22.xml" ContentType="application/vnd.openxmlformats-officedocument.presentationml.tags+xml"/>
  <Override PartName="/ppt/notesSlides/notesSlide28.xml" ContentType="application/vnd.openxmlformats-officedocument.presentationml.notesSlide+xml"/>
  <Override PartName="/ppt/tags/tag23.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24.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25.xml" ContentType="application/vnd.openxmlformats-officedocument.presentationml.tags+xml"/>
  <Override PartName="/ppt/notesSlides/notesSlide33.xml" ContentType="application/vnd.openxmlformats-officedocument.presentationml.notesSlide+xml"/>
  <Override PartName="/ppt/tags/tag26.xml" ContentType="application/vnd.openxmlformats-officedocument.presentationml.tags+xml"/>
  <Override PartName="/ppt/notesSlides/notesSlide34.xml" ContentType="application/vnd.openxmlformats-officedocument.presentationml.notesSlide+xml"/>
  <Override PartName="/ppt/tags/tag27.xml" ContentType="application/vnd.openxmlformats-officedocument.presentationml.tag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28.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29.xml" ContentType="application/vnd.openxmlformats-officedocument.presentationml.tags+xml"/>
  <Override PartName="/ppt/notesSlides/notesSlide39.xml" ContentType="application/vnd.openxmlformats-officedocument.presentationml.notesSlide+xml"/>
  <Override PartName="/ppt/tags/tag30.xml" ContentType="application/vnd.openxmlformats-officedocument.presentationml.tags+xml"/>
  <Override PartName="/ppt/notesSlides/notesSlide40.xml" ContentType="application/vnd.openxmlformats-officedocument.presentationml.notesSlide+xml"/>
  <Override PartName="/ppt/tags/tag31.xml" ContentType="application/vnd.openxmlformats-officedocument.presentationml.tags+xml"/>
  <Override PartName="/ppt/notesSlides/notesSlide41.xml" ContentType="application/vnd.openxmlformats-officedocument.presentationml.notesSlide+xml"/>
  <Override PartName="/ppt/tags/tag32.xml" ContentType="application/vnd.openxmlformats-officedocument.presentationml.tags+xml"/>
  <Override PartName="/ppt/notesSlides/notesSlide42.xml" ContentType="application/vnd.openxmlformats-officedocument.presentationml.notesSlide+xml"/>
  <Override PartName="/ppt/tags/tag33.xml" ContentType="application/vnd.openxmlformats-officedocument.presentationml.tags+xml"/>
  <Override PartName="/ppt/notesSlides/notesSlide43.xml" ContentType="application/vnd.openxmlformats-officedocument.presentationml.notesSlide+xml"/>
  <Override PartName="/ppt/tags/tag34.xml" ContentType="application/vnd.openxmlformats-officedocument.presentationml.tags+xml"/>
  <Override PartName="/ppt/notesSlides/notesSlide4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5.xml" ContentType="application/vnd.openxmlformats-officedocument.presentationml.tags+xml"/>
  <Override PartName="/ppt/notesSlides/notesSlide45.xml" ContentType="application/vnd.openxmlformats-officedocument.presentationml.notesSlide+xml"/>
  <Override PartName="/ppt/tags/tag36.xml" ContentType="application/vnd.openxmlformats-officedocument.presentationml.tags+xml"/>
  <Override PartName="/ppt/notesSlides/notesSlide46.xml" ContentType="application/vnd.openxmlformats-officedocument.presentationml.notesSlide+xml"/>
  <Override PartName="/ppt/tags/tag37.xml" ContentType="application/vnd.openxmlformats-officedocument.presentationml.tags+xml"/>
  <Override PartName="/ppt/notesSlides/notesSlide47.xml" ContentType="application/vnd.openxmlformats-officedocument.presentationml.notesSlide+xml"/>
  <Override PartName="/ppt/tags/tag38.xml" ContentType="application/vnd.openxmlformats-officedocument.presentationml.tags+xml"/>
  <Override PartName="/ppt/notesSlides/notesSlide48.xml" ContentType="application/vnd.openxmlformats-officedocument.presentationml.notesSlide+xml"/>
  <Override PartName="/ppt/tags/tag39.xml" ContentType="application/vnd.openxmlformats-officedocument.presentationml.tag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tags/tag40.xml" ContentType="application/vnd.openxmlformats-officedocument.presentationml.tags+xml"/>
  <Override PartName="/ppt/notesSlides/notesSlide5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59"/>
  </p:notesMasterIdLst>
  <p:handoutMasterIdLst>
    <p:handoutMasterId r:id="rId60"/>
  </p:handoutMasterIdLst>
  <p:sldIdLst>
    <p:sldId id="483" r:id="rId6"/>
    <p:sldId id="468" r:id="rId7"/>
    <p:sldId id="484" r:id="rId8"/>
    <p:sldId id="469" r:id="rId9"/>
    <p:sldId id="485" r:id="rId10"/>
    <p:sldId id="545" r:id="rId11"/>
    <p:sldId id="482" r:id="rId12"/>
    <p:sldId id="376" r:id="rId13"/>
    <p:sldId id="380" r:id="rId14"/>
    <p:sldId id="381" r:id="rId15"/>
    <p:sldId id="382" r:id="rId16"/>
    <p:sldId id="529" r:id="rId17"/>
    <p:sldId id="383" r:id="rId18"/>
    <p:sldId id="384" r:id="rId19"/>
    <p:sldId id="385" r:id="rId20"/>
    <p:sldId id="386" r:id="rId21"/>
    <p:sldId id="387" r:id="rId22"/>
    <p:sldId id="530" r:id="rId23"/>
    <p:sldId id="531" r:id="rId24"/>
    <p:sldId id="423" r:id="rId25"/>
    <p:sldId id="523" r:id="rId26"/>
    <p:sldId id="525" r:id="rId27"/>
    <p:sldId id="377" r:id="rId28"/>
    <p:sldId id="494" r:id="rId29"/>
    <p:sldId id="526" r:id="rId30"/>
    <p:sldId id="527" r:id="rId31"/>
    <p:sldId id="528" r:id="rId32"/>
    <p:sldId id="498" r:id="rId33"/>
    <p:sldId id="499" r:id="rId34"/>
    <p:sldId id="500" r:id="rId35"/>
    <p:sldId id="388" r:id="rId36"/>
    <p:sldId id="501" r:id="rId37"/>
    <p:sldId id="532" r:id="rId38"/>
    <p:sldId id="533" r:id="rId39"/>
    <p:sldId id="505" r:id="rId40"/>
    <p:sldId id="506" r:id="rId41"/>
    <p:sldId id="538" r:id="rId42"/>
    <p:sldId id="508" r:id="rId43"/>
    <p:sldId id="539" r:id="rId44"/>
    <p:sldId id="540" r:id="rId45"/>
    <p:sldId id="512" r:id="rId46"/>
    <p:sldId id="513" r:id="rId47"/>
    <p:sldId id="392" r:id="rId48"/>
    <p:sldId id="514" r:id="rId49"/>
    <p:sldId id="541" r:id="rId50"/>
    <p:sldId id="542" r:id="rId51"/>
    <p:sldId id="544" r:id="rId52"/>
    <p:sldId id="516" r:id="rId53"/>
    <p:sldId id="543" r:id="rId54"/>
    <p:sldId id="518" r:id="rId55"/>
    <p:sldId id="520" r:id="rId56"/>
    <p:sldId id="521" r:id="rId57"/>
    <p:sldId id="522" r:id="rId58"/>
  </p:sldIdLst>
  <p:sldSz cx="12192000" cy="6858000"/>
  <p:notesSz cx="7010400" cy="9296400"/>
  <p:custDataLst>
    <p:tags r:id="rId6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B047B0D-BA8A-B050-5389-BE342CF63183}" name="Allison Andreola" initials="AA" userId="awko6JiC/KZ27eTawpnsK+9DjWrE/yXZykpZhnC6Cp0=" providerId="None"/>
  <p188:author id="{C5C8BCAB-65A5-1093-8CD0-2931435D470F}" name="Karen Shaffer" initials="KS" userId="TBjdAIoiwjqc8/3lYAX9F/iLR7USMPR6z6LqvKgAsQ4=" providerId="None"/>
  <p188:author id="{75CE76B2-40DB-4158-2CE3-7BDD70EEEDED}" name="Karen Shaffer" initials="KS" userId="4eff3fcd6e6165ac" providerId="Windows Live"/>
  <p188:author id="{260046D8-3AB1-279C-9010-875F396D3095}" name="Sen Wang" initials="SW" userId="5Kfd3VoL/92ySW8mXmeRHG4tyYe/d7qdCtEarKo7Z1A="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0000"/>
    <a:srgbClr val="1F0202"/>
    <a:srgbClr val="D16E4F"/>
    <a:srgbClr val="0FA3D9"/>
    <a:srgbClr val="E36B46"/>
    <a:srgbClr val="E35B5D"/>
    <a:srgbClr val="DB71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F99C52-3FF5-4168-BFF2-74BF44958F77}" v="7" dt="2026-07-28T16:44:33.662"/>
    <p1510:client id="{C206D922-5367-4D10-9606-A0C891393DE7}" v="8" dt="2026-07-27T15:18:00.3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0" autoAdjust="0"/>
    <p:restoredTop sz="86491" autoAdjust="0"/>
  </p:normalViewPr>
  <p:slideViewPr>
    <p:cSldViewPr snapToGrid="0">
      <p:cViewPr varScale="1">
        <p:scale>
          <a:sx n="45" d="100"/>
          <a:sy n="45" d="100"/>
        </p:scale>
        <p:origin x="56" y="92"/>
      </p:cViewPr>
      <p:guideLst/>
    </p:cSldViewPr>
  </p:slideViewPr>
  <p:outlineViewPr>
    <p:cViewPr>
      <p:scale>
        <a:sx n="33" d="100"/>
        <a:sy n="33" d="100"/>
      </p:scale>
      <p:origin x="0" y="-1215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viewProps" Target="viewProps.xml"/><Relationship Id="rId68"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tags" Target="tags/tag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notesMaster" Target="notesMasters/notesMaster1.xml"/><Relationship Id="rId67"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handoutMaster" Target="handoutMasters/handout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n Wang" userId="5Kfd3VoL/92ySW8mXmeRHG4tyYe/d7qdCtEarKo7Z1A=" providerId="None" clId="Web-{0BC7D25B-CA52-40C5-8DD6-D8BC71BBF202}"/>
    <pc:docChg chg="mod">
      <pc:chgData name="Sen Wang" userId="5Kfd3VoL/92ySW8mXmeRHG4tyYe/d7qdCtEarKo7Z1A=" providerId="None" clId="Web-{0BC7D25B-CA52-40C5-8DD6-D8BC71BBF202}" dt="2026-07-21T15:31:10.337" v="0"/>
      <pc:docMkLst>
        <pc:docMk/>
      </pc:docMkLst>
    </pc:docChg>
  </pc:docChgLst>
  <pc:docChgLst>
    <pc:chgData name="Karen Shaffer" userId="TBjdAIoiwjqc8/3lYAX9F/iLR7USMPR6z6LqvKgAsQ4=" providerId="None" clId="Web-{E4352B2C-0B9E-4164-B2EF-AFB6AD8C8BD0}"/>
    <pc:docChg chg="modSld">
      <pc:chgData name="Karen Shaffer" userId="TBjdAIoiwjqc8/3lYAX9F/iLR7USMPR6z6LqvKgAsQ4=" providerId="None" clId="Web-{E4352B2C-0B9E-4164-B2EF-AFB6AD8C8BD0}" dt="2026-06-30T15:39:32.972" v="558"/>
      <pc:docMkLst>
        <pc:docMk/>
      </pc:docMkLst>
      <pc:sldChg chg="modNotes">
        <pc:chgData name="Karen Shaffer" userId="TBjdAIoiwjqc8/3lYAX9F/iLR7USMPR6z6LqvKgAsQ4=" providerId="None" clId="Web-{E4352B2C-0B9E-4164-B2EF-AFB6AD8C8BD0}" dt="2026-06-30T15:34:59.727" v="492"/>
        <pc:sldMkLst>
          <pc:docMk/>
          <pc:sldMk cId="1520540552" sldId="376"/>
        </pc:sldMkLst>
      </pc:sldChg>
      <pc:sldChg chg="addSp delSp modSp modNotes">
        <pc:chgData name="Karen Shaffer" userId="TBjdAIoiwjqc8/3lYAX9F/iLR7USMPR6z6LqvKgAsQ4=" providerId="None" clId="Web-{E4352B2C-0B9E-4164-B2EF-AFB6AD8C8BD0}" dt="2026-06-30T15:39:32.972" v="558"/>
        <pc:sldMkLst>
          <pc:docMk/>
          <pc:sldMk cId="3569391423" sldId="382"/>
        </pc:sldMkLst>
        <pc:picChg chg="add mod">
          <ac:chgData name="Karen Shaffer" userId="TBjdAIoiwjqc8/3lYAX9F/iLR7USMPR6z6LqvKgAsQ4=" providerId="None" clId="Web-{E4352B2C-0B9E-4164-B2EF-AFB6AD8C8BD0}" dt="2026-06-30T15:38:03.031" v="498" actId="1076"/>
          <ac:picMkLst>
            <pc:docMk/>
            <pc:sldMk cId="3569391423" sldId="382"/>
            <ac:picMk id="10" creationId="{1359FBB6-80A5-B33C-9126-2A407CDB1DF3}"/>
          </ac:picMkLst>
        </pc:picChg>
      </pc:sldChg>
      <pc:sldChg chg="modNotes">
        <pc:chgData name="Karen Shaffer" userId="TBjdAIoiwjqc8/3lYAX9F/iLR7USMPR6z6LqvKgAsQ4=" providerId="None" clId="Web-{E4352B2C-0B9E-4164-B2EF-AFB6AD8C8BD0}" dt="2026-06-30T15:34:01.287" v="490"/>
        <pc:sldMkLst>
          <pc:docMk/>
          <pc:sldMk cId="2206722522" sldId="494"/>
        </pc:sldMkLst>
      </pc:sldChg>
      <pc:sldChg chg="modNotes">
        <pc:chgData name="Karen Shaffer" userId="TBjdAIoiwjqc8/3lYAX9F/iLR7USMPR6z6LqvKgAsQ4=" providerId="None" clId="Web-{E4352B2C-0B9E-4164-B2EF-AFB6AD8C8BD0}" dt="2026-06-30T14:01:35.693" v="9"/>
        <pc:sldMkLst>
          <pc:docMk/>
          <pc:sldMk cId="2095157189" sldId="499"/>
        </pc:sldMkLst>
      </pc:sldChg>
      <pc:sldChg chg="modNotes">
        <pc:chgData name="Karen Shaffer" userId="TBjdAIoiwjqc8/3lYAX9F/iLR7USMPR6z6LqvKgAsQ4=" providerId="None" clId="Web-{E4352B2C-0B9E-4164-B2EF-AFB6AD8C8BD0}" dt="2026-06-30T14:20:52.286" v="13"/>
        <pc:sldMkLst>
          <pc:docMk/>
          <pc:sldMk cId="3774921984" sldId="506"/>
        </pc:sldMkLst>
      </pc:sldChg>
      <pc:sldChg chg="modNotes">
        <pc:chgData name="Karen Shaffer" userId="TBjdAIoiwjqc8/3lYAX9F/iLR7USMPR6z6LqvKgAsQ4=" providerId="None" clId="Web-{E4352B2C-0B9E-4164-B2EF-AFB6AD8C8BD0}" dt="2026-06-30T14:47:33.848" v="76"/>
        <pc:sldMkLst>
          <pc:docMk/>
          <pc:sldMk cId="3689216071" sldId="513"/>
        </pc:sldMkLst>
      </pc:sldChg>
      <pc:sldChg chg="addSp delSp modSp modNotes">
        <pc:chgData name="Karen Shaffer" userId="TBjdAIoiwjqc8/3lYAX9F/iLR7USMPR6z6LqvKgAsQ4=" providerId="None" clId="Web-{E4352B2C-0B9E-4164-B2EF-AFB6AD8C8BD0}" dt="2026-06-30T15:29:16.479" v="488" actId="20577"/>
        <pc:sldMkLst>
          <pc:docMk/>
          <pc:sldMk cId="3193288940" sldId="516"/>
        </pc:sldMkLst>
        <pc:spChg chg="add mod">
          <ac:chgData name="Karen Shaffer" userId="TBjdAIoiwjqc8/3lYAX9F/iLR7USMPR6z6LqvKgAsQ4=" providerId="None" clId="Web-{E4352B2C-0B9E-4164-B2EF-AFB6AD8C8BD0}" dt="2026-06-30T15:21:33.195" v="366" actId="1076"/>
          <ac:spMkLst>
            <pc:docMk/>
            <pc:sldMk cId="3193288940" sldId="516"/>
            <ac:spMk id="2" creationId="{32453B5D-FD50-BD91-933F-57C708B86C57}"/>
          </ac:spMkLst>
        </pc:spChg>
        <pc:spChg chg="add mod">
          <ac:chgData name="Karen Shaffer" userId="TBjdAIoiwjqc8/3lYAX9F/iLR7USMPR6z6LqvKgAsQ4=" providerId="None" clId="Web-{E4352B2C-0B9E-4164-B2EF-AFB6AD8C8BD0}" dt="2026-06-30T15:27:22.162" v="484" actId="14100"/>
          <ac:spMkLst>
            <pc:docMk/>
            <pc:sldMk cId="3193288940" sldId="516"/>
            <ac:spMk id="6" creationId="{4D751597-A71F-4D3F-2A58-F9FC8A2994C4}"/>
          </ac:spMkLst>
        </pc:spChg>
        <pc:spChg chg="mod">
          <ac:chgData name="Karen Shaffer" userId="TBjdAIoiwjqc8/3lYAX9F/iLR7USMPR6z6LqvKgAsQ4=" providerId="None" clId="Web-{E4352B2C-0B9E-4164-B2EF-AFB6AD8C8BD0}" dt="2026-06-30T15:29:16.479" v="488" actId="20577"/>
          <ac:spMkLst>
            <pc:docMk/>
            <pc:sldMk cId="3193288940" sldId="516"/>
            <ac:spMk id="9" creationId="{94D73608-A376-97EC-1292-B7D14EFEF533}"/>
          </ac:spMkLst>
        </pc:spChg>
        <pc:picChg chg="mod">
          <ac:chgData name="Karen Shaffer" userId="TBjdAIoiwjqc8/3lYAX9F/iLR7USMPR6z6LqvKgAsQ4=" providerId="None" clId="Web-{E4352B2C-0B9E-4164-B2EF-AFB6AD8C8BD0}" dt="2026-06-30T15:27:27.584" v="486" actId="1076"/>
          <ac:picMkLst>
            <pc:docMk/>
            <pc:sldMk cId="3193288940" sldId="516"/>
            <ac:picMk id="5" creationId="{92012E60-00D5-24E5-140E-511582F30888}"/>
          </ac:picMkLst>
        </pc:picChg>
      </pc:sldChg>
      <pc:sldChg chg="addSp modNotes">
        <pc:chgData name="Karen Shaffer" userId="TBjdAIoiwjqc8/3lYAX9F/iLR7USMPR6z6LqvKgAsQ4=" providerId="None" clId="Web-{E4352B2C-0B9E-4164-B2EF-AFB6AD8C8BD0}" dt="2026-06-30T13:57:22.417" v="3"/>
        <pc:sldMkLst>
          <pc:docMk/>
          <pc:sldMk cId="493989603" sldId="527"/>
        </pc:sldMkLst>
        <pc:picChg chg="add">
          <ac:chgData name="Karen Shaffer" userId="TBjdAIoiwjqc8/3lYAX9F/iLR7USMPR6z6LqvKgAsQ4=" providerId="None" clId="Web-{E4352B2C-0B9E-4164-B2EF-AFB6AD8C8BD0}" dt="2026-06-30T13:57:22.417" v="3"/>
          <ac:picMkLst>
            <pc:docMk/>
            <pc:sldMk cId="493989603" sldId="527"/>
            <ac:picMk id="4" creationId="{CC89C60A-27E4-A6D2-C655-A091FA715029}"/>
          </ac:picMkLst>
        </pc:picChg>
      </pc:sldChg>
      <pc:sldChg chg="modNotes">
        <pc:chgData name="Karen Shaffer" userId="TBjdAIoiwjqc8/3lYAX9F/iLR7USMPR6z6LqvKgAsQ4=" providerId="None" clId="Web-{E4352B2C-0B9E-4164-B2EF-AFB6AD8C8BD0}" dt="2026-06-30T14:00:09.252" v="5"/>
        <pc:sldMkLst>
          <pc:docMk/>
          <pc:sldMk cId="4057690079" sldId="528"/>
        </pc:sldMkLst>
      </pc:sldChg>
      <pc:sldChg chg="modNotes">
        <pc:chgData name="Karen Shaffer" userId="TBjdAIoiwjqc8/3lYAX9F/iLR7USMPR6z6LqvKgAsQ4=" providerId="None" clId="Web-{E4352B2C-0B9E-4164-B2EF-AFB6AD8C8BD0}" dt="2026-06-30T14:34:11.942" v="71"/>
        <pc:sldMkLst>
          <pc:docMk/>
          <pc:sldMk cId="3751120132" sldId="538"/>
        </pc:sldMkLst>
      </pc:sldChg>
      <pc:sldChg chg="addSp modSp">
        <pc:chgData name="Karen Shaffer" userId="TBjdAIoiwjqc8/3lYAX9F/iLR7USMPR6z6LqvKgAsQ4=" providerId="None" clId="Web-{E4352B2C-0B9E-4164-B2EF-AFB6AD8C8BD0}" dt="2026-06-30T14:55:31.508" v="82" actId="1076"/>
        <pc:sldMkLst>
          <pc:docMk/>
          <pc:sldMk cId="1526097084" sldId="541"/>
        </pc:sldMkLst>
        <pc:spChg chg="mod">
          <ac:chgData name="Karen Shaffer" userId="TBjdAIoiwjqc8/3lYAX9F/iLR7USMPR6z6LqvKgAsQ4=" providerId="None" clId="Web-{E4352B2C-0B9E-4164-B2EF-AFB6AD8C8BD0}" dt="2026-06-30T14:55:27.477" v="79" actId="1076"/>
          <ac:spMkLst>
            <pc:docMk/>
            <pc:sldMk cId="1526097084" sldId="541"/>
            <ac:spMk id="5" creationId="{39C3AA0C-DADC-F54E-8C40-15AA15399AB9}"/>
          </ac:spMkLst>
        </pc:spChg>
        <pc:spChg chg="mod">
          <ac:chgData name="Karen Shaffer" userId="TBjdAIoiwjqc8/3lYAX9F/iLR7USMPR6z6LqvKgAsQ4=" providerId="None" clId="Web-{E4352B2C-0B9E-4164-B2EF-AFB6AD8C8BD0}" dt="2026-06-30T14:55:27.508" v="80" actId="1076"/>
          <ac:spMkLst>
            <pc:docMk/>
            <pc:sldMk cId="1526097084" sldId="541"/>
            <ac:spMk id="6" creationId="{62FCA6DC-696D-7C98-5130-5B5B1E4DD0C4}"/>
          </ac:spMkLst>
        </pc:spChg>
        <pc:picChg chg="add mod">
          <ac:chgData name="Karen Shaffer" userId="TBjdAIoiwjqc8/3lYAX9F/iLR7USMPR6z6LqvKgAsQ4=" providerId="None" clId="Web-{E4352B2C-0B9E-4164-B2EF-AFB6AD8C8BD0}" dt="2026-06-30T14:55:31.508" v="82" actId="1076"/>
          <ac:picMkLst>
            <pc:docMk/>
            <pc:sldMk cId="1526097084" sldId="541"/>
            <ac:picMk id="4" creationId="{063AC7CC-CF75-F597-0AE1-378AA78AD312}"/>
          </ac:picMkLst>
        </pc:picChg>
        <pc:picChg chg="mod">
          <ac:chgData name="Karen Shaffer" userId="TBjdAIoiwjqc8/3lYAX9F/iLR7USMPR6z6LqvKgAsQ4=" providerId="None" clId="Web-{E4352B2C-0B9E-4164-B2EF-AFB6AD8C8BD0}" dt="2026-06-30T14:55:27.524" v="81" actId="1076"/>
          <ac:picMkLst>
            <pc:docMk/>
            <pc:sldMk cId="1526097084" sldId="541"/>
            <ac:picMk id="8" creationId="{128157E4-49DA-C303-3E8D-0E641BC69C3F}"/>
          </ac:picMkLst>
        </pc:picChg>
      </pc:sldChg>
      <pc:sldChg chg="addSp modSp modNotes">
        <pc:chgData name="Karen Shaffer" userId="TBjdAIoiwjqc8/3lYAX9F/iLR7USMPR6z6LqvKgAsQ4=" providerId="None" clId="Web-{E4352B2C-0B9E-4164-B2EF-AFB6AD8C8BD0}" dt="2026-06-30T15:14:48.742" v="269"/>
        <pc:sldMkLst>
          <pc:docMk/>
          <pc:sldMk cId="3981038458" sldId="544"/>
        </pc:sldMkLst>
        <pc:spChg chg="add mod">
          <ac:chgData name="Karen Shaffer" userId="TBjdAIoiwjqc8/3lYAX9F/iLR7USMPR6z6LqvKgAsQ4=" providerId="None" clId="Web-{E4352B2C-0B9E-4164-B2EF-AFB6AD8C8BD0}" dt="2026-06-30T15:05:46.032" v="106"/>
          <ac:spMkLst>
            <pc:docMk/>
            <pc:sldMk cId="3981038458" sldId="544"/>
            <ac:spMk id="2" creationId="{DCBF2228-4324-F7D8-A7AD-9B215029DB1B}"/>
          </ac:spMkLst>
        </pc:spChg>
        <pc:spChg chg="mod">
          <ac:chgData name="Karen Shaffer" userId="TBjdAIoiwjqc8/3lYAX9F/iLR7USMPR6z6LqvKgAsQ4=" providerId="None" clId="Web-{E4352B2C-0B9E-4164-B2EF-AFB6AD8C8BD0}" dt="2026-06-30T15:05:00.124" v="102" actId="1076"/>
          <ac:spMkLst>
            <pc:docMk/>
            <pc:sldMk cId="3981038458" sldId="544"/>
            <ac:spMk id="11" creationId="{9FB1A19F-7981-4452-AB5F-2D61DBA5E339}"/>
          </ac:spMkLst>
        </pc:spChg>
      </pc:sldChg>
    </pc:docChg>
  </pc:docChgLst>
  <pc:docChgLst>
    <pc:chgData name="Karen Shaffer" userId="TBjdAIoiwjqc8/3lYAX9F/iLR7USMPR6z6LqvKgAsQ4=" providerId="None" clId="Web-{DF827A9F-C1CB-4307-A837-54D9BAD7DC9E}"/>
    <pc:docChg chg="addSld delSld modSld">
      <pc:chgData name="Karen Shaffer" userId="TBjdAIoiwjqc8/3lYAX9F/iLR7USMPR6z6LqvKgAsQ4=" providerId="None" clId="Web-{DF827A9F-C1CB-4307-A837-54D9BAD7DC9E}" dt="2026-06-30T16:45:50.815" v="135"/>
      <pc:docMkLst>
        <pc:docMk/>
      </pc:docMkLst>
      <pc:sldChg chg="addSp delSp modSp new">
        <pc:chgData name="Karen Shaffer" userId="TBjdAIoiwjqc8/3lYAX9F/iLR7USMPR6z6LqvKgAsQ4=" providerId="None" clId="Web-{DF827A9F-C1CB-4307-A837-54D9BAD7DC9E}" dt="2026-06-30T16:45:34.893" v="134" actId="1076"/>
        <pc:sldMkLst>
          <pc:docMk/>
          <pc:sldMk cId="3780433197" sldId="545"/>
        </pc:sldMkLst>
        <pc:spChg chg="mod">
          <ac:chgData name="Karen Shaffer" userId="TBjdAIoiwjqc8/3lYAX9F/iLR7USMPR6z6LqvKgAsQ4=" providerId="None" clId="Web-{DF827A9F-C1CB-4307-A837-54D9BAD7DC9E}" dt="2026-06-30T16:38:48.300" v="67" actId="14100"/>
          <ac:spMkLst>
            <pc:docMk/>
            <pc:sldMk cId="3780433197" sldId="545"/>
            <ac:spMk id="2" creationId="{12DB2E30-0460-9462-B645-30631E36F45D}"/>
          </ac:spMkLst>
        </pc:spChg>
        <pc:spChg chg="mod">
          <ac:chgData name="Karen Shaffer" userId="TBjdAIoiwjqc8/3lYAX9F/iLR7USMPR6z6LqvKgAsQ4=" providerId="None" clId="Web-{DF827A9F-C1CB-4307-A837-54D9BAD7DC9E}" dt="2026-06-30T16:45:34.893" v="134" actId="1076"/>
          <ac:spMkLst>
            <pc:docMk/>
            <pc:sldMk cId="3780433197" sldId="545"/>
            <ac:spMk id="3" creationId="{985D634C-CB90-DC6A-3933-A060CA330B70}"/>
          </ac:spMkLst>
        </pc:spChg>
        <pc:spChg chg="add mod">
          <ac:chgData name="Karen Shaffer" userId="TBjdAIoiwjqc8/3lYAX9F/iLR7USMPR6z6LqvKgAsQ4=" providerId="None" clId="Web-{DF827A9F-C1CB-4307-A837-54D9BAD7DC9E}" dt="2026-06-30T16:45:25.940" v="133" actId="20577"/>
          <ac:spMkLst>
            <pc:docMk/>
            <pc:sldMk cId="3780433197" sldId="545"/>
            <ac:spMk id="6" creationId="{47C72025-3620-62F5-797A-55B474DFBEB1}"/>
          </ac:spMkLst>
        </pc:spChg>
      </pc:sldChg>
    </pc:docChg>
  </pc:docChgLst>
  <pc:docChgLst>
    <pc:chgData name="Allison Andreola" userId="awko6JiC/KZ27eTawpnsK+9DjWrE/yXZykpZhnC6Cp0=" providerId="None" clId="Web-{2B869459-80C2-46E1-A6CC-156438B09C49}"/>
    <pc:docChg chg="modSld">
      <pc:chgData name="Allison Andreola" userId="awko6JiC/KZ27eTawpnsK+9DjWrE/yXZykpZhnC6Cp0=" providerId="None" clId="Web-{2B869459-80C2-46E1-A6CC-156438B09C49}" dt="2026-07-06T17:50:23.077" v="124"/>
      <pc:docMkLst>
        <pc:docMk/>
      </pc:docMkLst>
      <pc:sldChg chg="modNotes">
        <pc:chgData name="Allison Andreola" userId="awko6JiC/KZ27eTawpnsK+9DjWrE/yXZykpZhnC6Cp0=" providerId="None" clId="Web-{2B869459-80C2-46E1-A6CC-156438B09C49}" dt="2026-07-06T17:45:18.405" v="17"/>
        <pc:sldMkLst>
          <pc:docMk/>
          <pc:sldMk cId="2095157189" sldId="499"/>
        </pc:sldMkLst>
      </pc:sldChg>
      <pc:sldChg chg="modNotes">
        <pc:chgData name="Allison Andreola" userId="awko6JiC/KZ27eTawpnsK+9DjWrE/yXZykpZhnC6Cp0=" providerId="None" clId="Web-{2B869459-80C2-46E1-A6CC-156438B09C49}" dt="2026-07-06T17:50:23.077" v="124"/>
        <pc:sldMkLst>
          <pc:docMk/>
          <pc:sldMk cId="3774921984" sldId="506"/>
        </pc:sldMkLst>
      </pc:sldChg>
    </pc:docChg>
  </pc:docChgLst>
  <pc:docChgLst>
    <pc:chgData name="Karen Shaffer" userId="TBjdAIoiwjqc8/3lYAX9F/iLR7USMPR6z6LqvKgAsQ4=" providerId="None" clId="Web-{91C15613-2A12-46AA-B1A8-FAF098DB2780}"/>
    <pc:docChg chg="modSld">
      <pc:chgData name="Karen Shaffer" userId="TBjdAIoiwjqc8/3lYAX9F/iLR7USMPR6z6LqvKgAsQ4=" providerId="None" clId="Web-{91C15613-2A12-46AA-B1A8-FAF098DB2780}" dt="2026-07-07T13:55:28.417" v="12"/>
      <pc:docMkLst>
        <pc:docMk/>
      </pc:docMkLst>
      <pc:sldChg chg="modNotes">
        <pc:chgData name="Karen Shaffer" userId="TBjdAIoiwjqc8/3lYAX9F/iLR7USMPR6z6LqvKgAsQ4=" providerId="None" clId="Web-{91C15613-2A12-46AA-B1A8-FAF098DB2780}" dt="2026-07-07T13:55:28.417" v="12"/>
        <pc:sldMkLst>
          <pc:docMk/>
          <pc:sldMk cId="3774921984" sldId="506"/>
        </pc:sldMkLst>
      </pc:sldChg>
    </pc:docChg>
  </pc:docChgLst>
  <pc:docChgLst>
    <pc:chgData name="Allison Andreola" userId="awko6JiC/KZ27eTawpnsK+9DjWrE/yXZykpZhnC6Cp0=" providerId="None" clId="Web-{F524367A-DA2D-4A39-A2CE-7F5F33CC6F35}"/>
    <pc:docChg chg="modSld">
      <pc:chgData name="Allison Andreola" userId="awko6JiC/KZ27eTawpnsK+9DjWrE/yXZykpZhnC6Cp0=" providerId="None" clId="Web-{F524367A-DA2D-4A39-A2CE-7F5F33CC6F35}" dt="2026-07-23T20:50:21.359" v="56" actId="20577"/>
      <pc:docMkLst>
        <pc:docMk/>
      </pc:docMkLst>
      <pc:sldChg chg="modSp modCm">
        <pc:chgData name="Allison Andreola" userId="awko6JiC/KZ27eTawpnsK+9DjWrE/yXZykpZhnC6Cp0=" providerId="None" clId="Web-{F524367A-DA2D-4A39-A2CE-7F5F33CC6F35}" dt="2026-07-23T20:47:49.379" v="6" actId="20577"/>
        <pc:sldMkLst>
          <pc:docMk/>
          <pc:sldMk cId="744113470" sldId="380"/>
        </pc:sldMkLst>
        <pc:spChg chg="mod">
          <ac:chgData name="Allison Andreola" userId="awko6JiC/KZ27eTawpnsK+9DjWrE/yXZykpZhnC6Cp0=" providerId="None" clId="Web-{F524367A-DA2D-4A39-A2CE-7F5F33CC6F35}" dt="2026-07-23T20:47:49.379" v="6" actId="20577"/>
          <ac:spMkLst>
            <pc:docMk/>
            <pc:sldMk cId="744113470" sldId="380"/>
            <ac:spMk id="7" creationId="{BE4CB6C5-8CA1-6CBA-CFAC-1E204BF9504D}"/>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F524367A-DA2D-4A39-A2CE-7F5F33CC6F35}" dt="2026-07-23T20:47:45.129" v="5" actId="20577"/>
              <pc2:cmMkLst xmlns:pc2="http://schemas.microsoft.com/office/powerpoint/2019/9/main/command">
                <pc:docMk/>
                <pc:sldMk cId="744113470" sldId="380"/>
                <pc2:cmMk id="{8DD2CC2C-95FD-42C7-A203-BBCA09AECC13}"/>
              </pc2:cmMkLst>
            </pc226:cmChg>
          </p:ext>
        </pc:extLst>
      </pc:sldChg>
      <pc:sldChg chg="modSp modCm">
        <pc:chgData name="Allison Andreola" userId="awko6JiC/KZ27eTawpnsK+9DjWrE/yXZykpZhnC6Cp0=" providerId="None" clId="Web-{F524367A-DA2D-4A39-A2CE-7F5F33CC6F35}" dt="2026-07-23T20:48:02.958" v="8" actId="20577"/>
        <pc:sldMkLst>
          <pc:docMk/>
          <pc:sldMk cId="3569391423" sldId="382"/>
        </pc:sldMkLst>
        <pc:spChg chg="mod">
          <ac:chgData name="Allison Andreola" userId="awko6JiC/KZ27eTawpnsK+9DjWrE/yXZykpZhnC6Cp0=" providerId="None" clId="Web-{F524367A-DA2D-4A39-A2CE-7F5F33CC6F35}" dt="2026-07-23T20:48:02.958" v="8" actId="20577"/>
          <ac:spMkLst>
            <pc:docMk/>
            <pc:sldMk cId="3569391423" sldId="382"/>
            <ac:spMk id="20" creationId="{F4C7AD29-E664-9748-CE0E-A4C2407BE951}"/>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F524367A-DA2D-4A39-A2CE-7F5F33CC6F35}" dt="2026-07-23T20:48:00.958" v="7" actId="20577"/>
              <pc2:cmMkLst xmlns:pc2="http://schemas.microsoft.com/office/powerpoint/2019/9/main/command">
                <pc:docMk/>
                <pc:sldMk cId="3569391423" sldId="382"/>
                <pc2:cmMk id="{1D27BB03-D673-4D54-82CD-2608A195576B}"/>
              </pc2:cmMkLst>
            </pc226:cmChg>
          </p:ext>
        </pc:extLst>
      </pc:sldChg>
      <pc:sldChg chg="modSp modCm">
        <pc:chgData name="Allison Andreola" userId="awko6JiC/KZ27eTawpnsK+9DjWrE/yXZykpZhnC6Cp0=" providerId="None" clId="Web-{F524367A-DA2D-4A39-A2CE-7F5F33CC6F35}" dt="2026-07-23T20:48:11.647" v="9" actId="20577"/>
        <pc:sldMkLst>
          <pc:docMk/>
          <pc:sldMk cId="1959314744" sldId="383"/>
        </pc:sldMkLst>
        <pc:spChg chg="mod">
          <ac:chgData name="Allison Andreola" userId="awko6JiC/KZ27eTawpnsK+9DjWrE/yXZykpZhnC6Cp0=" providerId="None" clId="Web-{F524367A-DA2D-4A39-A2CE-7F5F33CC6F35}" dt="2026-07-23T20:48:11.647" v="9" actId="20577"/>
          <ac:spMkLst>
            <pc:docMk/>
            <pc:sldMk cId="1959314744" sldId="383"/>
            <ac:spMk id="19" creationId="{5EB92CAB-015F-43D8-A15E-AD28447CF75E}"/>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F524367A-DA2D-4A39-A2CE-7F5F33CC6F35}" dt="2026-07-23T20:48:11.647" v="9" actId="20577"/>
              <pc2:cmMkLst xmlns:pc2="http://schemas.microsoft.com/office/powerpoint/2019/9/main/command">
                <pc:docMk/>
                <pc:sldMk cId="1959314744" sldId="383"/>
                <pc2:cmMk id="{BDBFD340-0896-4ECC-95E1-6C6B5490D13C}"/>
              </pc2:cmMkLst>
            </pc226:cmChg>
          </p:ext>
        </pc:extLst>
      </pc:sldChg>
      <pc:sldChg chg="modSp modCm">
        <pc:chgData name="Allison Andreola" userId="awko6JiC/KZ27eTawpnsK+9DjWrE/yXZykpZhnC6Cp0=" providerId="None" clId="Web-{F524367A-DA2D-4A39-A2CE-7F5F33CC6F35}" dt="2026-07-23T20:48:57.166" v="19" actId="20577"/>
        <pc:sldMkLst>
          <pc:docMk/>
          <pc:sldMk cId="3796375377" sldId="388"/>
        </pc:sldMkLst>
        <pc:spChg chg="mod">
          <ac:chgData name="Allison Andreola" userId="awko6JiC/KZ27eTawpnsK+9DjWrE/yXZykpZhnC6Cp0=" providerId="None" clId="Web-{F524367A-DA2D-4A39-A2CE-7F5F33CC6F35}" dt="2026-07-23T20:48:57.166" v="19" actId="20577"/>
          <ac:spMkLst>
            <pc:docMk/>
            <pc:sldMk cId="3796375377" sldId="388"/>
            <ac:spMk id="7" creationId="{F89BF703-B375-ACA2-458B-AE6205B63C7F}"/>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F524367A-DA2D-4A39-A2CE-7F5F33CC6F35}" dt="2026-07-23T20:48:55.494" v="18" actId="20577"/>
              <pc2:cmMkLst xmlns:pc2="http://schemas.microsoft.com/office/powerpoint/2019/9/main/command">
                <pc:docMk/>
                <pc:sldMk cId="3796375377" sldId="388"/>
                <pc2:cmMk id="{92500A48-2F79-4978-B926-C990FDC6C6EE}"/>
              </pc2:cmMkLst>
            </pc226:cmChg>
          </p:ext>
        </pc:extLst>
      </pc:sldChg>
      <pc:sldChg chg="modSp">
        <pc:chgData name="Allison Andreola" userId="awko6JiC/KZ27eTawpnsK+9DjWrE/yXZykpZhnC6Cp0=" providerId="None" clId="Web-{F524367A-DA2D-4A39-A2CE-7F5F33CC6F35}" dt="2026-07-23T20:50:03.280" v="52" actId="1076"/>
        <pc:sldMkLst>
          <pc:docMk/>
          <pc:sldMk cId="3833253908" sldId="392"/>
        </pc:sldMkLst>
        <pc:picChg chg="mod">
          <ac:chgData name="Allison Andreola" userId="awko6JiC/KZ27eTawpnsK+9DjWrE/yXZykpZhnC6Cp0=" providerId="None" clId="Web-{F524367A-DA2D-4A39-A2CE-7F5F33CC6F35}" dt="2026-07-23T20:50:03.280" v="52" actId="1076"/>
          <ac:picMkLst>
            <pc:docMk/>
            <pc:sldMk cId="3833253908" sldId="392"/>
            <ac:picMk id="3" creationId="{3CAEF624-485B-41BB-CDFB-CA16A4268AE0}"/>
          </ac:picMkLst>
        </pc:picChg>
        <pc:picChg chg="mod">
          <ac:chgData name="Allison Andreola" userId="awko6JiC/KZ27eTawpnsK+9DjWrE/yXZykpZhnC6Cp0=" providerId="None" clId="Web-{F524367A-DA2D-4A39-A2CE-7F5F33CC6F35}" dt="2026-07-23T20:50:01.483" v="51" actId="1076"/>
          <ac:picMkLst>
            <pc:docMk/>
            <pc:sldMk cId="3833253908" sldId="392"/>
            <ac:picMk id="6" creationId="{82C01A61-7157-2690-E339-DB4563ACC830}"/>
          </ac:picMkLst>
        </pc:picChg>
        <pc:picChg chg="mod">
          <ac:chgData name="Allison Andreola" userId="awko6JiC/KZ27eTawpnsK+9DjWrE/yXZykpZhnC6Cp0=" providerId="None" clId="Web-{F524367A-DA2D-4A39-A2CE-7F5F33CC6F35}" dt="2026-07-23T20:49:59.342" v="50" actId="1076"/>
          <ac:picMkLst>
            <pc:docMk/>
            <pc:sldMk cId="3833253908" sldId="392"/>
            <ac:picMk id="9" creationId="{AE1DE17D-7A12-97D0-0A59-241C63132802}"/>
          </ac:picMkLst>
        </pc:picChg>
        <pc:picChg chg="mod">
          <ac:chgData name="Allison Andreola" userId="awko6JiC/KZ27eTawpnsK+9DjWrE/yXZykpZhnC6Cp0=" providerId="None" clId="Web-{F524367A-DA2D-4A39-A2CE-7F5F33CC6F35}" dt="2026-07-23T20:49:56.842" v="49" actId="1076"/>
          <ac:picMkLst>
            <pc:docMk/>
            <pc:sldMk cId="3833253908" sldId="392"/>
            <ac:picMk id="11" creationId="{E521BC51-F26D-6540-A231-3B3844DAA9DF}"/>
          </ac:picMkLst>
        </pc:picChg>
      </pc:sldChg>
      <pc:sldChg chg="modSp modCm">
        <pc:chgData name="Allison Andreola" userId="awko6JiC/KZ27eTawpnsK+9DjWrE/yXZykpZhnC6Cp0=" providerId="None" clId="Web-{F524367A-DA2D-4A39-A2CE-7F5F33CC6F35}" dt="2026-07-23T20:47:36.753" v="3" actId="20577"/>
        <pc:sldMkLst>
          <pc:docMk/>
          <pc:sldMk cId="371864152" sldId="485"/>
        </pc:sldMkLst>
        <pc:spChg chg="mod">
          <ac:chgData name="Allison Andreola" userId="awko6JiC/KZ27eTawpnsK+9DjWrE/yXZykpZhnC6Cp0=" providerId="None" clId="Web-{F524367A-DA2D-4A39-A2CE-7F5F33CC6F35}" dt="2026-07-23T20:47:36.753" v="3" actId="20577"/>
          <ac:spMkLst>
            <pc:docMk/>
            <pc:sldMk cId="371864152" sldId="485"/>
            <ac:spMk id="3" creationId="{E33B567F-B742-401E-813B-CECE63856DA5}"/>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F524367A-DA2D-4A39-A2CE-7F5F33CC6F35}" dt="2026-07-23T20:47:34.847" v="2" actId="20577"/>
              <pc2:cmMkLst xmlns:pc2="http://schemas.microsoft.com/office/powerpoint/2019/9/main/command">
                <pc:docMk/>
                <pc:sldMk cId="371864152" sldId="485"/>
                <pc2:cmMk id="{BA04FBD6-EDEC-461D-B7EA-6198770A3352}"/>
              </pc2:cmMkLst>
            </pc226:cmChg>
          </p:ext>
        </pc:extLst>
      </pc:sldChg>
      <pc:sldChg chg="modSp modCm">
        <pc:chgData name="Allison Andreola" userId="awko6JiC/KZ27eTawpnsK+9DjWrE/yXZykpZhnC6Cp0=" providerId="None" clId="Web-{F524367A-DA2D-4A39-A2CE-7F5F33CC6F35}" dt="2026-07-23T20:48:49.212" v="15" actId="20577"/>
        <pc:sldMkLst>
          <pc:docMk/>
          <pc:sldMk cId="3983331904" sldId="500"/>
        </pc:sldMkLst>
        <pc:spChg chg="mod">
          <ac:chgData name="Allison Andreola" userId="awko6JiC/KZ27eTawpnsK+9DjWrE/yXZykpZhnC6Cp0=" providerId="None" clId="Web-{F524367A-DA2D-4A39-A2CE-7F5F33CC6F35}" dt="2026-07-23T20:48:49.212" v="15" actId="20577"/>
          <ac:spMkLst>
            <pc:docMk/>
            <pc:sldMk cId="3983331904" sldId="500"/>
            <ac:spMk id="21" creationId="{C4DC369A-F52B-AEFD-7682-083BDE7AD9C5}"/>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F524367A-DA2D-4A39-A2CE-7F5F33CC6F35}" dt="2026-07-23T20:48:47.462" v="14" actId="20577"/>
              <pc2:cmMkLst xmlns:pc2="http://schemas.microsoft.com/office/powerpoint/2019/9/main/command">
                <pc:docMk/>
                <pc:sldMk cId="3983331904" sldId="500"/>
                <pc2:cmMk id="{C25DA735-23B0-4481-9900-D47F9F07FC39}"/>
              </pc2:cmMkLst>
            </pc226:cmChg>
          </p:ext>
        </pc:extLst>
      </pc:sldChg>
      <pc:sldChg chg="modSp modCm">
        <pc:chgData name="Allison Andreola" userId="awko6JiC/KZ27eTawpnsK+9DjWrE/yXZykpZhnC6Cp0=" providerId="None" clId="Web-{F524367A-DA2D-4A39-A2CE-7F5F33CC6F35}" dt="2026-07-23T20:49:20.199" v="45"/>
        <pc:sldMkLst>
          <pc:docMk/>
          <pc:sldMk cId="3774921984" sldId="506"/>
        </pc:sldMkLst>
        <pc:graphicFrameChg chg="mod modGraphic">
          <ac:chgData name="Allison Andreola" userId="awko6JiC/KZ27eTawpnsK+9DjWrE/yXZykpZhnC6Cp0=" providerId="None" clId="Web-{F524367A-DA2D-4A39-A2CE-7F5F33CC6F35}" dt="2026-07-23T20:49:20.199" v="45"/>
          <ac:graphicFrameMkLst>
            <pc:docMk/>
            <pc:sldMk cId="3774921984" sldId="506"/>
            <ac:graphicFrameMk id="3" creationId="{B709AA9F-EE4D-0B7E-A8C2-B30C53E9F067}"/>
          </ac:graphicFrameMkLst>
        </pc:graphicFrameChg>
        <pc:graphicFrameChg chg="mod modGraphic">
          <ac:chgData name="Allison Andreola" userId="awko6JiC/KZ27eTawpnsK+9DjWrE/yXZykpZhnC6Cp0=" providerId="None" clId="Web-{F524367A-DA2D-4A39-A2CE-7F5F33CC6F35}" dt="2026-07-23T20:49:12.167" v="23"/>
          <ac:graphicFrameMkLst>
            <pc:docMk/>
            <pc:sldMk cId="3774921984" sldId="506"/>
            <ac:graphicFrameMk id="5" creationId="{3AEC5B42-9187-60EE-6638-197C88A9453A}"/>
          </ac:graphicFrameMkLst>
        </pc:graphicFrame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F524367A-DA2D-4A39-A2CE-7F5F33CC6F35}" dt="2026-07-23T20:49:12.167" v="22"/>
              <pc2:cmMkLst xmlns:pc2="http://schemas.microsoft.com/office/powerpoint/2019/9/main/command">
                <pc:docMk/>
                <pc:sldMk cId="3774921984" sldId="506"/>
                <pc2:cmMk id="{9D19C67E-9759-4865-AFA5-0EDB376BF9D2}"/>
              </pc2:cmMkLst>
            </pc226:cmChg>
            <pc226:cmChg xmlns="" xmlns:pc226="http://schemas.microsoft.com/office/powerpoint/2022/06/main/command" chg="mod">
              <pc226:chgData name="Allison Andreola" userId="awko6JiC/KZ27eTawpnsK+9DjWrE/yXZykpZhnC6Cp0=" providerId="None" clId="Web-{F524367A-DA2D-4A39-A2CE-7F5F33CC6F35}" dt="2026-07-23T20:49:20.183" v="44"/>
              <pc2:cmMkLst xmlns:pc2="http://schemas.microsoft.com/office/powerpoint/2019/9/main/command">
                <pc:docMk/>
                <pc:sldMk cId="3774921984" sldId="506"/>
                <pc2:cmMk id="{4F3194CF-56C6-4FD0-8DA5-C110C4C8DB97}"/>
              </pc2:cmMkLst>
            </pc226:cmChg>
          </p:ext>
        </pc:extLst>
      </pc:sldChg>
      <pc:sldChg chg="modSp modCm">
        <pc:chgData name="Allison Andreola" userId="awko6JiC/KZ27eTawpnsK+9DjWrE/yXZykpZhnC6Cp0=" providerId="None" clId="Web-{F524367A-DA2D-4A39-A2CE-7F5F33CC6F35}" dt="2026-07-23T20:49:50.263" v="48" actId="20577"/>
        <pc:sldMkLst>
          <pc:docMk/>
          <pc:sldMk cId="808453659" sldId="514"/>
        </pc:sldMkLst>
        <pc:spChg chg="mod">
          <ac:chgData name="Allison Andreola" userId="awko6JiC/KZ27eTawpnsK+9DjWrE/yXZykpZhnC6Cp0=" providerId="None" clId="Web-{F524367A-DA2D-4A39-A2CE-7F5F33CC6F35}" dt="2026-07-23T20:49:50.263" v="48" actId="20577"/>
          <ac:spMkLst>
            <pc:docMk/>
            <pc:sldMk cId="808453659" sldId="514"/>
            <ac:spMk id="2" creationId="{7FCE7299-DEBE-C499-1C72-B6F5D8D2C8DA}"/>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F524367A-DA2D-4A39-A2CE-7F5F33CC6F35}" dt="2026-07-23T20:49:50.263" v="48" actId="20577"/>
              <pc2:cmMkLst xmlns:pc2="http://schemas.microsoft.com/office/powerpoint/2019/9/main/command">
                <pc:docMk/>
                <pc:sldMk cId="808453659" sldId="514"/>
                <pc2:cmMk id="{C26DAD90-818B-455C-84BB-81F5FF1A037A}"/>
              </pc2:cmMkLst>
            </pc226:cmChg>
          </p:ext>
        </pc:extLst>
      </pc:sldChg>
      <pc:sldChg chg="modSp">
        <pc:chgData name="Allison Andreola" userId="awko6JiC/KZ27eTawpnsK+9DjWrE/yXZykpZhnC6Cp0=" providerId="None" clId="Web-{F524367A-DA2D-4A39-A2CE-7F5F33CC6F35}" dt="2026-07-23T20:48:36.414" v="13" actId="20577"/>
        <pc:sldMkLst>
          <pc:docMk/>
          <pc:sldMk cId="626551456" sldId="526"/>
        </pc:sldMkLst>
        <pc:spChg chg="mod">
          <ac:chgData name="Allison Andreola" userId="awko6JiC/KZ27eTawpnsK+9DjWrE/yXZykpZhnC6Cp0=" providerId="None" clId="Web-{F524367A-DA2D-4A39-A2CE-7F5F33CC6F35}" dt="2026-07-23T20:48:36.414" v="13" actId="20577"/>
          <ac:spMkLst>
            <pc:docMk/>
            <pc:sldMk cId="626551456" sldId="526"/>
            <ac:spMk id="15" creationId="{9E69CFC1-8BDC-C7B2-2B74-B38BBEEFB0DB}"/>
          </ac:spMkLst>
        </pc:spChg>
      </pc:sldChg>
      <pc:sldChg chg="modSp modCm">
        <pc:chgData name="Allison Andreola" userId="awko6JiC/KZ27eTawpnsK+9DjWrE/yXZykpZhnC6Cp0=" providerId="None" clId="Web-{F524367A-DA2D-4A39-A2CE-7F5F33CC6F35}" dt="2026-07-23T20:48:22.241" v="11" actId="20577"/>
        <pc:sldMkLst>
          <pc:docMk/>
          <pc:sldMk cId="2349464251" sldId="531"/>
        </pc:sldMkLst>
        <pc:spChg chg="mod">
          <ac:chgData name="Allison Andreola" userId="awko6JiC/KZ27eTawpnsK+9DjWrE/yXZykpZhnC6Cp0=" providerId="None" clId="Web-{F524367A-DA2D-4A39-A2CE-7F5F33CC6F35}" dt="2026-07-23T20:48:22.241" v="11" actId="20577"/>
          <ac:spMkLst>
            <pc:docMk/>
            <pc:sldMk cId="2349464251" sldId="531"/>
            <ac:spMk id="2" creationId="{156D31A5-CECB-A91A-7737-EC471E5A00AB}"/>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F524367A-DA2D-4A39-A2CE-7F5F33CC6F35}" dt="2026-07-23T20:48:21.288" v="10" actId="20577"/>
              <pc2:cmMkLst xmlns:pc2="http://schemas.microsoft.com/office/powerpoint/2019/9/main/command">
                <pc:docMk/>
                <pc:sldMk cId="2349464251" sldId="531"/>
                <pc2:cmMk id="{AE351627-AC1C-4D3F-85F1-2A3944F79BE3}"/>
              </pc2:cmMkLst>
            </pc226:cmChg>
          </p:ext>
        </pc:extLst>
      </pc:sldChg>
      <pc:sldChg chg="modSp modCm">
        <pc:chgData name="Allison Andreola" userId="awko6JiC/KZ27eTawpnsK+9DjWrE/yXZykpZhnC6Cp0=" providerId="None" clId="Web-{F524367A-DA2D-4A39-A2CE-7F5F33CC6F35}" dt="2026-07-23T20:49:03.869" v="21" actId="20577"/>
        <pc:sldMkLst>
          <pc:docMk/>
          <pc:sldMk cId="198740520" sldId="532"/>
        </pc:sldMkLst>
        <pc:spChg chg="mod">
          <ac:chgData name="Allison Andreola" userId="awko6JiC/KZ27eTawpnsK+9DjWrE/yXZykpZhnC6Cp0=" providerId="None" clId="Web-{F524367A-DA2D-4A39-A2CE-7F5F33CC6F35}" dt="2026-07-23T20:49:03.869" v="21" actId="20577"/>
          <ac:spMkLst>
            <pc:docMk/>
            <pc:sldMk cId="198740520" sldId="532"/>
            <ac:spMk id="3" creationId="{E5F72AB0-248A-2FEB-F8F6-2638EED8A79C}"/>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F524367A-DA2D-4A39-A2CE-7F5F33CC6F35}" dt="2026-07-23T20:49:01.963" v="20" actId="20577"/>
              <pc2:cmMkLst xmlns:pc2="http://schemas.microsoft.com/office/powerpoint/2019/9/main/command">
                <pc:docMk/>
                <pc:sldMk cId="198740520" sldId="532"/>
                <pc2:cmMk id="{436C0867-9653-4324-9090-05ABF18161A8}"/>
              </pc2:cmMkLst>
            </pc226:cmChg>
          </p:ext>
        </pc:extLst>
      </pc:sldChg>
      <pc:sldChg chg="modSp modCm">
        <pc:chgData name="Allison Andreola" userId="awko6JiC/KZ27eTawpnsK+9DjWrE/yXZykpZhnC6Cp0=" providerId="None" clId="Web-{F524367A-DA2D-4A39-A2CE-7F5F33CC6F35}" dt="2026-07-23T20:49:34.309" v="47"/>
        <pc:sldMkLst>
          <pc:docMk/>
          <pc:sldMk cId="3751120132" sldId="538"/>
        </pc:sldMkLst>
        <pc:graphicFrameChg chg="mod modGraphic">
          <ac:chgData name="Allison Andreola" userId="awko6JiC/KZ27eTawpnsK+9DjWrE/yXZykpZhnC6Cp0=" providerId="None" clId="Web-{F524367A-DA2D-4A39-A2CE-7F5F33CC6F35}" dt="2026-07-23T20:49:34.309" v="47"/>
          <ac:graphicFrameMkLst>
            <pc:docMk/>
            <pc:sldMk cId="3751120132" sldId="538"/>
            <ac:graphicFrameMk id="3" creationId="{3FDF16C1-8597-A736-0BCD-377DA7CCBA55}"/>
          </ac:graphicFrameMkLst>
        </pc:graphicFrame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F524367A-DA2D-4A39-A2CE-7F5F33CC6F35}" dt="2026-07-23T20:49:34.309" v="46"/>
              <pc2:cmMkLst xmlns:pc2="http://schemas.microsoft.com/office/powerpoint/2019/9/main/command">
                <pc:docMk/>
                <pc:sldMk cId="3751120132" sldId="538"/>
                <pc2:cmMk id="{CFB8A8FD-1616-4990-B965-91CFC7AA2070}"/>
              </pc2:cmMkLst>
            </pc226:cmChg>
          </p:ext>
        </pc:extLst>
      </pc:sldChg>
      <pc:sldChg chg="modSp">
        <pc:chgData name="Allison Andreola" userId="awko6JiC/KZ27eTawpnsK+9DjWrE/yXZykpZhnC6Cp0=" providerId="None" clId="Web-{F524367A-DA2D-4A39-A2CE-7F5F33CC6F35}" dt="2026-07-23T20:50:21.359" v="56" actId="20577"/>
        <pc:sldMkLst>
          <pc:docMk/>
          <pc:sldMk cId="3981038458" sldId="544"/>
        </pc:sldMkLst>
        <pc:spChg chg="mod">
          <ac:chgData name="Allison Andreola" userId="awko6JiC/KZ27eTawpnsK+9DjWrE/yXZykpZhnC6Cp0=" providerId="None" clId="Web-{F524367A-DA2D-4A39-A2CE-7F5F33CC6F35}" dt="2026-07-23T20:50:21.359" v="56" actId="20577"/>
          <ac:spMkLst>
            <pc:docMk/>
            <pc:sldMk cId="3981038458" sldId="544"/>
            <ac:spMk id="18" creationId="{86DC21A8-F826-CDED-A620-E395B366B76C}"/>
          </ac:spMkLst>
        </pc:spChg>
      </pc:sldChg>
    </pc:docChg>
  </pc:docChgLst>
  <pc:docChgLst>
    <pc:chgData name="Allison Andreola" userId="awko6JiC/KZ27eTawpnsK+9DjWrE/yXZykpZhnC6Cp0=" providerId="None" clId="Web-{C206D922-5367-4D10-9606-A0C891393DE7}"/>
    <pc:docChg chg="modSld">
      <pc:chgData name="Allison Andreola" userId="awko6JiC/KZ27eTawpnsK+9DjWrE/yXZykpZhnC6Cp0=" providerId="None" clId="Web-{C206D922-5367-4D10-9606-A0C891393DE7}" dt="2026-07-27T15:17:57.757" v="9" actId="20577"/>
      <pc:docMkLst>
        <pc:docMk/>
      </pc:docMkLst>
      <pc:sldChg chg="modSp">
        <pc:chgData name="Allison Andreola" userId="awko6JiC/KZ27eTawpnsK+9DjWrE/yXZykpZhnC6Cp0=" providerId="None" clId="Web-{C206D922-5367-4D10-9606-A0C891393DE7}" dt="2026-07-27T15:17:57.757" v="9" actId="20577"/>
        <pc:sldMkLst>
          <pc:docMk/>
          <pc:sldMk cId="1382449502" sldId="543"/>
        </pc:sldMkLst>
        <pc:spChg chg="mod">
          <ac:chgData name="Allison Andreola" userId="awko6JiC/KZ27eTawpnsK+9DjWrE/yXZykpZhnC6Cp0=" providerId="None" clId="Web-{C206D922-5367-4D10-9606-A0C891393DE7}" dt="2026-07-27T15:17:57.757" v="9" actId="20577"/>
          <ac:spMkLst>
            <pc:docMk/>
            <pc:sldMk cId="1382449502" sldId="543"/>
            <ac:spMk id="3" creationId="{5ED6CE11-21D1-F0DB-DBDC-0B60F38602BA}"/>
          </ac:spMkLst>
        </pc:spChg>
      </pc:sldChg>
    </pc:docChg>
  </pc:docChgLst>
  <pc:docChgLst>
    <pc:chgData name="Karen Shaffer" userId="TBjdAIoiwjqc8/3lYAX9F/iLR7USMPR6z6LqvKgAsQ4=" providerId="None" clId="Web-{41F99C52-3FF5-4168-BFF2-74BF44958F77}"/>
    <pc:docChg chg="modSld">
      <pc:chgData name="Karen Shaffer" userId="TBjdAIoiwjqc8/3lYAX9F/iLR7USMPR6z6LqvKgAsQ4=" providerId="None" clId="Web-{41F99C52-3FF5-4168-BFF2-74BF44958F77}" dt="2026-07-28T16:44:41.833" v="22"/>
      <pc:docMkLst>
        <pc:docMk/>
      </pc:docMkLst>
      <pc:sldChg chg="modSp">
        <pc:chgData name="Karen Shaffer" userId="TBjdAIoiwjqc8/3lYAX9F/iLR7USMPR6z6LqvKgAsQ4=" providerId="None" clId="Web-{41F99C52-3FF5-4168-BFF2-74BF44958F77}" dt="2026-07-28T16:43:26.989" v="0" actId="1076"/>
        <pc:sldMkLst>
          <pc:docMk/>
          <pc:sldMk cId="744113470" sldId="380"/>
        </pc:sldMkLst>
        <pc:spChg chg="mod">
          <ac:chgData name="Karen Shaffer" userId="TBjdAIoiwjqc8/3lYAX9F/iLR7USMPR6z6LqvKgAsQ4=" providerId="None" clId="Web-{41F99C52-3FF5-4168-BFF2-74BF44958F77}" dt="2026-07-28T16:43:26.989" v="0" actId="1076"/>
          <ac:spMkLst>
            <pc:docMk/>
            <pc:sldMk cId="744113470" sldId="380"/>
            <ac:spMk id="5" creationId="{96BEB7CE-AB56-D48F-6A32-049DB3469150}"/>
          </ac:spMkLst>
        </pc:spChg>
      </pc:sldChg>
      <pc:sldChg chg="modSp modCm modNotes">
        <pc:chgData name="Karen Shaffer" userId="TBjdAIoiwjqc8/3lYAX9F/iLR7USMPR6z6LqvKgAsQ4=" providerId="None" clId="Web-{41F99C52-3FF5-4168-BFF2-74BF44958F77}" dt="2026-07-28T16:44:41.833" v="22"/>
        <pc:sldMkLst>
          <pc:docMk/>
          <pc:sldMk cId="4057690079" sldId="528"/>
        </pc:sldMkLst>
        <pc:spChg chg="mod">
          <ac:chgData name="Karen Shaffer" userId="TBjdAIoiwjqc8/3lYAX9F/iLR7USMPR6z6LqvKgAsQ4=" providerId="None" clId="Web-{41F99C52-3FF5-4168-BFF2-74BF44958F77}" dt="2026-07-28T16:44:33.552" v="21" actId="20577"/>
          <ac:spMkLst>
            <pc:docMk/>
            <pc:sldMk cId="4057690079" sldId="528"/>
            <ac:spMk id="22" creationId="{82EE6919-E159-7A79-2DBC-BE3BC347C68C}"/>
          </ac:spMkLst>
        </pc:spChg>
        <pc:extLst>
          <p:ext xmlns:p="http://schemas.openxmlformats.org/presentationml/2006/main" uri="{D6D511B9-2390-475A-947B-AFAB55BFBCF1}">
            <pc226:cmChg xmlns="" xmlns:pc226="http://schemas.microsoft.com/office/powerpoint/2022/06/main/command" chg="mod">
              <pc226:chgData name="Karen Shaffer" userId="TBjdAIoiwjqc8/3lYAX9F/iLR7USMPR6z6LqvKgAsQ4=" providerId="None" clId="Web-{41F99C52-3FF5-4168-BFF2-74BF44958F77}" dt="2026-07-28T16:44:28.740" v="20" actId="20577"/>
              <pc2:cmMkLst xmlns:pc2="http://schemas.microsoft.com/office/powerpoint/2019/9/main/command">
                <pc:docMk/>
                <pc:sldMk cId="4057690079" sldId="528"/>
                <pc2:cmMk id="{C2A6F902-B57E-41AD-AB55-6FE567BBA0E7}"/>
              </pc2:cmMkLst>
            </pc226:cmChg>
          </p:ext>
        </pc:ext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19D0E1-3362-43C7-BCF6-2C849B86C0E4}"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8CBCC6BC-1462-4C88-85F1-1C48A9BB70AF}">
      <dgm:prSet phldrT="[Text]" custT="1"/>
      <dgm:spPr>
        <a:solidFill>
          <a:schemeClr val="bg1">
            <a:lumMod val="60000"/>
            <a:lumOff val="40000"/>
          </a:schemeClr>
        </a:solidFill>
      </dgm:spPr>
      <dgm:t>
        <a:bodyPr/>
        <a:lstStyle/>
        <a:p>
          <a:pPr>
            <a:buNone/>
          </a:pPr>
          <a:r>
            <a:rPr lang="en-US" sz="2800" b="1">
              <a:solidFill>
                <a:schemeClr val="accent1"/>
              </a:solidFill>
            </a:rPr>
            <a:t>Looking at the Full Picture</a:t>
          </a:r>
          <a:endParaRPr lang="en-US" sz="2800">
            <a:solidFill>
              <a:schemeClr val="accent1"/>
            </a:solidFill>
          </a:endParaRPr>
        </a:p>
      </dgm:t>
    </dgm:pt>
    <dgm:pt modelId="{51C598A6-F614-46B9-9CFF-5E28C3FF849D}" type="parTrans" cxnId="{8D87FD55-1239-4101-9EA5-6817C9C5C924}">
      <dgm:prSet/>
      <dgm:spPr/>
      <dgm:t>
        <a:bodyPr/>
        <a:lstStyle/>
        <a:p>
          <a:endParaRPr lang="en-US"/>
        </a:p>
      </dgm:t>
    </dgm:pt>
    <dgm:pt modelId="{7632F33F-6973-45F6-BC0D-0480F9830B0C}" type="sibTrans" cxnId="{8D87FD55-1239-4101-9EA5-6817C9C5C924}">
      <dgm:prSet/>
      <dgm:spPr/>
      <dgm:t>
        <a:bodyPr/>
        <a:lstStyle/>
        <a:p>
          <a:endParaRPr lang="en-US"/>
        </a:p>
      </dgm:t>
    </dgm:pt>
    <dgm:pt modelId="{FDEB373B-37C2-4204-A9F9-99126354D063}">
      <dgm:prSet custT="1"/>
      <dgm:spPr>
        <a:solidFill>
          <a:schemeClr val="bg2">
            <a:alpha val="89804"/>
          </a:schemeClr>
        </a:solidFill>
      </dgm:spPr>
      <dgm:t>
        <a:bodyPr/>
        <a:lstStyle/>
        <a:p>
          <a:r>
            <a:rPr lang="en-US" sz="2000">
              <a:solidFill>
                <a:schemeClr val="tx2"/>
              </a:solidFill>
            </a:rPr>
            <a:t>Reading difficulties can sometimes be linked to limited instruction or lack of opportunity</a:t>
          </a:r>
        </a:p>
      </dgm:t>
    </dgm:pt>
    <dgm:pt modelId="{D6BF3067-4962-47C3-A861-59170E1A6753}" type="parTrans" cxnId="{61F426E8-D2A9-4162-8FC0-C0203D582105}">
      <dgm:prSet/>
      <dgm:spPr/>
      <dgm:t>
        <a:bodyPr/>
        <a:lstStyle/>
        <a:p>
          <a:endParaRPr lang="en-US"/>
        </a:p>
      </dgm:t>
    </dgm:pt>
    <dgm:pt modelId="{8E5738EB-550A-4E65-BDEF-564419245845}" type="sibTrans" cxnId="{61F426E8-D2A9-4162-8FC0-C0203D582105}">
      <dgm:prSet/>
      <dgm:spPr/>
      <dgm:t>
        <a:bodyPr/>
        <a:lstStyle/>
        <a:p>
          <a:endParaRPr lang="en-US"/>
        </a:p>
      </dgm:t>
    </dgm:pt>
    <dgm:pt modelId="{01BE3B0D-9344-4F00-9A5A-322FFB20012D}">
      <dgm:prSet custT="1"/>
      <dgm:spPr>
        <a:solidFill>
          <a:schemeClr val="bg2">
            <a:alpha val="89804"/>
          </a:schemeClr>
        </a:solidFill>
      </dgm:spPr>
      <dgm:t>
        <a:bodyPr/>
        <a:lstStyle/>
        <a:p>
          <a:r>
            <a:rPr lang="en-US" sz="2000">
              <a:solidFill>
                <a:schemeClr val="tx2"/>
              </a:solidFill>
            </a:rPr>
            <a:t>Schools consider all factors to make fair, informed decisions</a:t>
          </a:r>
        </a:p>
      </dgm:t>
    </dgm:pt>
    <dgm:pt modelId="{7A029E07-BFFA-48BE-91AF-B717B87D0B27}" type="parTrans" cxnId="{2689899E-FDDB-4CB1-B734-98D488154F8C}">
      <dgm:prSet/>
      <dgm:spPr/>
      <dgm:t>
        <a:bodyPr/>
        <a:lstStyle/>
        <a:p>
          <a:endParaRPr lang="en-US"/>
        </a:p>
      </dgm:t>
    </dgm:pt>
    <dgm:pt modelId="{860EF38E-2413-499A-AC0C-8ACA09CB7F6B}" type="sibTrans" cxnId="{2689899E-FDDB-4CB1-B734-98D488154F8C}">
      <dgm:prSet/>
      <dgm:spPr/>
      <dgm:t>
        <a:bodyPr/>
        <a:lstStyle/>
        <a:p>
          <a:endParaRPr lang="en-US"/>
        </a:p>
      </dgm:t>
    </dgm:pt>
    <dgm:pt modelId="{9810D0AB-6590-4FE0-841F-99B162EE4A4D}">
      <dgm:prSet custT="1"/>
      <dgm:spPr>
        <a:solidFill>
          <a:schemeClr val="bg2">
            <a:alpha val="89804"/>
          </a:schemeClr>
        </a:solidFill>
      </dgm:spPr>
      <dgm:t>
        <a:bodyPr/>
        <a:lstStyle/>
        <a:p>
          <a:r>
            <a:rPr lang="en-US" sz="2000">
              <a:solidFill>
                <a:schemeClr val="tx2"/>
              </a:solidFill>
            </a:rPr>
            <a:t>The goal is to understand each child’s learning needs—not just label a problem</a:t>
          </a:r>
          <a:endParaRPr lang="en-US" sz="1800">
            <a:solidFill>
              <a:schemeClr val="tx2"/>
            </a:solidFill>
          </a:endParaRPr>
        </a:p>
      </dgm:t>
    </dgm:pt>
    <dgm:pt modelId="{A30D087A-7650-44E8-9F5D-D4127041A605}" type="parTrans" cxnId="{A56F0009-B922-46DB-AFFD-C49523BC6B5E}">
      <dgm:prSet/>
      <dgm:spPr/>
      <dgm:t>
        <a:bodyPr/>
        <a:lstStyle/>
        <a:p>
          <a:endParaRPr lang="en-US"/>
        </a:p>
      </dgm:t>
    </dgm:pt>
    <dgm:pt modelId="{37B9EFC1-DEFD-4323-80C4-F2A6F6F5CFC1}" type="sibTrans" cxnId="{A56F0009-B922-46DB-AFFD-C49523BC6B5E}">
      <dgm:prSet/>
      <dgm:spPr/>
      <dgm:t>
        <a:bodyPr/>
        <a:lstStyle/>
        <a:p>
          <a:endParaRPr lang="en-US"/>
        </a:p>
      </dgm:t>
    </dgm:pt>
    <dgm:pt modelId="{024F32BD-890E-4090-A45D-631E9FA19B8A}">
      <dgm:prSet custT="1"/>
      <dgm:spPr>
        <a:solidFill>
          <a:schemeClr val="bg1">
            <a:lumMod val="60000"/>
            <a:lumOff val="40000"/>
          </a:schemeClr>
        </a:solidFill>
      </dgm:spPr>
      <dgm:t>
        <a:bodyPr/>
        <a:lstStyle/>
        <a:p>
          <a:r>
            <a:rPr lang="en-US" sz="2800" b="1">
              <a:solidFill>
                <a:schemeClr val="accent1"/>
              </a:solidFill>
            </a:rPr>
            <a:t>The Role of Families</a:t>
          </a:r>
          <a:endParaRPr lang="en-US" sz="2800">
            <a:solidFill>
              <a:schemeClr val="accent1"/>
            </a:solidFill>
          </a:endParaRPr>
        </a:p>
      </dgm:t>
    </dgm:pt>
    <dgm:pt modelId="{7055279B-B37B-4BCC-BB86-DC781BB2A2DD}" type="parTrans" cxnId="{AEB3A8DD-0C3E-45A7-A589-9F9F399F7D44}">
      <dgm:prSet/>
      <dgm:spPr/>
      <dgm:t>
        <a:bodyPr/>
        <a:lstStyle/>
        <a:p>
          <a:endParaRPr lang="en-US"/>
        </a:p>
      </dgm:t>
    </dgm:pt>
    <dgm:pt modelId="{889B1609-B91F-4D29-B677-8393973324A6}" type="sibTrans" cxnId="{AEB3A8DD-0C3E-45A7-A589-9F9F399F7D44}">
      <dgm:prSet/>
      <dgm:spPr/>
      <dgm:t>
        <a:bodyPr/>
        <a:lstStyle/>
        <a:p>
          <a:endParaRPr lang="en-US"/>
        </a:p>
      </dgm:t>
    </dgm:pt>
    <dgm:pt modelId="{9F8D05D5-8F44-43A3-BB7B-2BAE040F03A6}">
      <dgm:prSet custT="1"/>
      <dgm:spPr>
        <a:solidFill>
          <a:schemeClr val="bg2">
            <a:alpha val="90000"/>
          </a:schemeClr>
        </a:solidFill>
      </dgm:spPr>
      <dgm:t>
        <a:bodyPr/>
        <a:lstStyle/>
        <a:p>
          <a:r>
            <a:rPr lang="en-US" sz="2000">
              <a:solidFill>
                <a:schemeClr val="tx2"/>
              </a:solidFill>
            </a:rPr>
            <a:t>Families are essential partners in understanding and supporting reading development</a:t>
          </a:r>
        </a:p>
      </dgm:t>
    </dgm:pt>
    <dgm:pt modelId="{3814646A-3515-4628-ABC1-AC29633C4772}" type="parTrans" cxnId="{26B16B25-74B7-416E-BFC7-A6571F074ABA}">
      <dgm:prSet/>
      <dgm:spPr/>
      <dgm:t>
        <a:bodyPr/>
        <a:lstStyle/>
        <a:p>
          <a:endParaRPr lang="en-US"/>
        </a:p>
      </dgm:t>
    </dgm:pt>
    <dgm:pt modelId="{14DCFA96-27E3-4071-AE8D-BCC9E235A8AD}" type="sibTrans" cxnId="{26B16B25-74B7-416E-BFC7-A6571F074ABA}">
      <dgm:prSet/>
      <dgm:spPr/>
      <dgm:t>
        <a:bodyPr/>
        <a:lstStyle/>
        <a:p>
          <a:endParaRPr lang="en-US"/>
        </a:p>
      </dgm:t>
    </dgm:pt>
    <dgm:pt modelId="{D6FBA585-A132-4CA3-82D1-FC22B0E165E5}">
      <dgm:prSet custT="1"/>
      <dgm:spPr>
        <a:solidFill>
          <a:schemeClr val="bg2">
            <a:alpha val="90000"/>
          </a:schemeClr>
        </a:solidFill>
      </dgm:spPr>
      <dgm:t>
        <a:bodyPr/>
        <a:lstStyle/>
        <a:p>
          <a:r>
            <a:rPr lang="en-US" sz="2000">
              <a:solidFill>
                <a:schemeClr val="tx2"/>
              </a:solidFill>
            </a:rPr>
            <a:t>Clear communication about progress and instruction helps families support learning at home</a:t>
          </a:r>
        </a:p>
      </dgm:t>
    </dgm:pt>
    <dgm:pt modelId="{ECCBF781-3AA3-414F-BADA-A48702F3325F}" type="parTrans" cxnId="{0A260A30-96C0-42E0-AB9C-BC2A3D8F3446}">
      <dgm:prSet/>
      <dgm:spPr/>
      <dgm:t>
        <a:bodyPr/>
        <a:lstStyle/>
        <a:p>
          <a:endParaRPr lang="en-US"/>
        </a:p>
      </dgm:t>
    </dgm:pt>
    <dgm:pt modelId="{C54D9AB9-A12C-4CAF-B30C-F6EF9C0FC7CF}" type="sibTrans" cxnId="{0A260A30-96C0-42E0-AB9C-BC2A3D8F3446}">
      <dgm:prSet/>
      <dgm:spPr/>
      <dgm:t>
        <a:bodyPr/>
        <a:lstStyle/>
        <a:p>
          <a:endParaRPr lang="en-US"/>
        </a:p>
      </dgm:t>
    </dgm:pt>
    <dgm:pt modelId="{5CF33FE4-EDAC-4AD1-80C2-E4C4811245E0}">
      <dgm:prSet custT="1"/>
      <dgm:spPr>
        <a:solidFill>
          <a:schemeClr val="bg2">
            <a:alpha val="90000"/>
          </a:schemeClr>
        </a:solidFill>
      </dgm:spPr>
      <dgm:t>
        <a:bodyPr/>
        <a:lstStyle/>
        <a:p>
          <a:r>
            <a:rPr lang="en-US" sz="2000">
              <a:solidFill>
                <a:schemeClr val="tx2"/>
              </a:solidFill>
            </a:rPr>
            <a:t>Strong school–family partnerships create consistent support for the child</a:t>
          </a:r>
        </a:p>
      </dgm:t>
    </dgm:pt>
    <dgm:pt modelId="{536A145A-E6A2-4BC9-8CCA-2BF93EB45A19}" type="parTrans" cxnId="{891C07B7-AFED-4087-95B4-93B006B90B52}">
      <dgm:prSet/>
      <dgm:spPr/>
      <dgm:t>
        <a:bodyPr/>
        <a:lstStyle/>
        <a:p>
          <a:endParaRPr lang="en-US"/>
        </a:p>
      </dgm:t>
    </dgm:pt>
    <dgm:pt modelId="{08D0F5AD-CD2E-4B69-B311-7B245C88CB24}" type="sibTrans" cxnId="{891C07B7-AFED-4087-95B4-93B006B90B52}">
      <dgm:prSet/>
      <dgm:spPr/>
      <dgm:t>
        <a:bodyPr/>
        <a:lstStyle/>
        <a:p>
          <a:endParaRPr lang="en-US"/>
        </a:p>
      </dgm:t>
    </dgm:pt>
    <dgm:pt modelId="{39875E00-D3BA-4B17-9765-3D829E375609}">
      <dgm:prSet custT="1"/>
      <dgm:spPr>
        <a:solidFill>
          <a:schemeClr val="bg1">
            <a:lumMod val="60000"/>
            <a:lumOff val="40000"/>
          </a:schemeClr>
        </a:solidFill>
      </dgm:spPr>
      <dgm:t>
        <a:bodyPr/>
        <a:lstStyle/>
        <a:p>
          <a:r>
            <a:rPr lang="en-US" sz="2800" b="1">
              <a:solidFill>
                <a:schemeClr val="accent1"/>
              </a:solidFill>
            </a:rPr>
            <a:t>The Goal</a:t>
          </a:r>
          <a:endParaRPr lang="en-US" sz="2800">
            <a:solidFill>
              <a:schemeClr val="accent1"/>
            </a:solidFill>
          </a:endParaRPr>
        </a:p>
      </dgm:t>
    </dgm:pt>
    <dgm:pt modelId="{93133C79-3F38-4029-BAEF-6386AF7C4784}" type="parTrans" cxnId="{8BFCC3FF-4153-4BE3-BB56-FD3AD37D4EDF}">
      <dgm:prSet/>
      <dgm:spPr/>
      <dgm:t>
        <a:bodyPr/>
        <a:lstStyle/>
        <a:p>
          <a:endParaRPr lang="en-US"/>
        </a:p>
      </dgm:t>
    </dgm:pt>
    <dgm:pt modelId="{E2B5AD6B-EAAC-4DF1-8E3F-2975A818CC98}" type="sibTrans" cxnId="{8BFCC3FF-4153-4BE3-BB56-FD3AD37D4EDF}">
      <dgm:prSet/>
      <dgm:spPr/>
      <dgm:t>
        <a:bodyPr/>
        <a:lstStyle/>
        <a:p>
          <a:endParaRPr lang="en-US"/>
        </a:p>
      </dgm:t>
    </dgm:pt>
    <dgm:pt modelId="{B43AE50E-09CD-4BC9-B676-DA45BBD3F815}">
      <dgm:prSet custT="1"/>
      <dgm:spPr>
        <a:solidFill>
          <a:schemeClr val="bg2">
            <a:alpha val="90000"/>
          </a:schemeClr>
        </a:solidFill>
      </dgm:spPr>
      <dgm:t>
        <a:bodyPr/>
        <a:lstStyle/>
        <a:p>
          <a:r>
            <a:rPr lang="en-US" sz="2000">
              <a:solidFill>
                <a:schemeClr val="tx2"/>
              </a:solidFill>
            </a:rPr>
            <a:t>Identifying reading difficulties is about understanding how a student learns</a:t>
          </a:r>
        </a:p>
      </dgm:t>
    </dgm:pt>
    <dgm:pt modelId="{417BAE2B-D522-4F31-9CC4-B4257FCD6673}" type="parTrans" cxnId="{94CE5248-B1BE-4982-895D-6CA6E9F43028}">
      <dgm:prSet/>
      <dgm:spPr/>
      <dgm:t>
        <a:bodyPr/>
        <a:lstStyle/>
        <a:p>
          <a:endParaRPr lang="en-US"/>
        </a:p>
      </dgm:t>
    </dgm:pt>
    <dgm:pt modelId="{9D28D8DD-2B76-44BB-B72B-8EFF01944A75}" type="sibTrans" cxnId="{94CE5248-B1BE-4982-895D-6CA6E9F43028}">
      <dgm:prSet/>
      <dgm:spPr/>
      <dgm:t>
        <a:bodyPr/>
        <a:lstStyle/>
        <a:p>
          <a:endParaRPr lang="en-US"/>
        </a:p>
      </dgm:t>
    </dgm:pt>
    <dgm:pt modelId="{44AE6B1A-0847-4EF9-B794-8D19CB31E543}">
      <dgm:prSet custT="1"/>
      <dgm:spPr>
        <a:solidFill>
          <a:schemeClr val="bg2">
            <a:alpha val="90000"/>
          </a:schemeClr>
        </a:solidFill>
      </dgm:spPr>
      <dgm:t>
        <a:bodyPr/>
        <a:lstStyle/>
        <a:p>
          <a:r>
            <a:rPr lang="en-US" sz="2000">
              <a:solidFill>
                <a:schemeClr val="tx2"/>
              </a:solidFill>
            </a:rPr>
            <a:t>Schools focus on how students respond to instruction and what supports help them grow</a:t>
          </a:r>
        </a:p>
      </dgm:t>
    </dgm:pt>
    <dgm:pt modelId="{DD400932-99B3-4F2C-AACB-6D95884A40BA}" type="parTrans" cxnId="{ADC29CD1-F223-40B0-866C-CA41DF2CD767}">
      <dgm:prSet/>
      <dgm:spPr/>
      <dgm:t>
        <a:bodyPr/>
        <a:lstStyle/>
        <a:p>
          <a:endParaRPr lang="en-US"/>
        </a:p>
      </dgm:t>
    </dgm:pt>
    <dgm:pt modelId="{E669184A-C666-45D7-8AA6-45BDCE42368B}" type="sibTrans" cxnId="{ADC29CD1-F223-40B0-866C-CA41DF2CD767}">
      <dgm:prSet/>
      <dgm:spPr/>
      <dgm:t>
        <a:bodyPr/>
        <a:lstStyle/>
        <a:p>
          <a:endParaRPr lang="en-US"/>
        </a:p>
      </dgm:t>
    </dgm:pt>
    <dgm:pt modelId="{406DF2E6-85B9-4A9E-BAC8-56CA59DF6A5D}">
      <dgm:prSet custT="1"/>
      <dgm:spPr>
        <a:solidFill>
          <a:schemeClr val="bg2">
            <a:alpha val="90000"/>
          </a:schemeClr>
        </a:solidFill>
      </dgm:spPr>
      <dgm:t>
        <a:bodyPr/>
        <a:lstStyle/>
        <a:p>
          <a:r>
            <a:rPr lang="en-US" sz="2000">
              <a:solidFill>
                <a:schemeClr val="tx2"/>
              </a:solidFill>
            </a:rPr>
            <a:t>With strong systems and the right support, every child can build the skills needed for reading success</a:t>
          </a:r>
        </a:p>
      </dgm:t>
    </dgm:pt>
    <dgm:pt modelId="{0DAFB448-61DA-454F-83E1-FCC0D731E7F2}" type="parTrans" cxnId="{E655BF38-5FE4-4E08-8764-D4198A52B83F}">
      <dgm:prSet/>
      <dgm:spPr/>
      <dgm:t>
        <a:bodyPr/>
        <a:lstStyle/>
        <a:p>
          <a:endParaRPr lang="en-US"/>
        </a:p>
      </dgm:t>
    </dgm:pt>
    <dgm:pt modelId="{E45E6FE2-3246-46A0-8CFC-B0B67CFC8DFA}" type="sibTrans" cxnId="{E655BF38-5FE4-4E08-8764-D4198A52B83F}">
      <dgm:prSet/>
      <dgm:spPr/>
      <dgm:t>
        <a:bodyPr/>
        <a:lstStyle/>
        <a:p>
          <a:endParaRPr lang="en-US"/>
        </a:p>
      </dgm:t>
    </dgm:pt>
    <dgm:pt modelId="{D4498656-C54B-4319-BC61-32D07B3689D7}" type="pres">
      <dgm:prSet presAssocID="{EA19D0E1-3362-43C7-BCF6-2C849B86C0E4}" presName="linear" presStyleCnt="0">
        <dgm:presLayoutVars>
          <dgm:dir/>
          <dgm:animLvl val="lvl"/>
          <dgm:resizeHandles val="exact"/>
        </dgm:presLayoutVars>
      </dgm:prSet>
      <dgm:spPr/>
    </dgm:pt>
    <dgm:pt modelId="{05AFF2EB-1AD5-4DCF-B53B-1F20E3CABC77}" type="pres">
      <dgm:prSet presAssocID="{8CBCC6BC-1462-4C88-85F1-1C48A9BB70AF}" presName="parentLin" presStyleCnt="0"/>
      <dgm:spPr/>
    </dgm:pt>
    <dgm:pt modelId="{4AE7E080-4F27-4BE7-9ACF-4611811FDBEE}" type="pres">
      <dgm:prSet presAssocID="{8CBCC6BC-1462-4C88-85F1-1C48A9BB70AF}" presName="parentLeftMargin" presStyleLbl="node1" presStyleIdx="0" presStyleCnt="3"/>
      <dgm:spPr/>
    </dgm:pt>
    <dgm:pt modelId="{67D2C1F1-A588-4F67-A199-D14633F87EC2}" type="pres">
      <dgm:prSet presAssocID="{8CBCC6BC-1462-4C88-85F1-1C48A9BB70AF}" presName="parentText" presStyleLbl="node1" presStyleIdx="0" presStyleCnt="3">
        <dgm:presLayoutVars>
          <dgm:chMax val="0"/>
          <dgm:bulletEnabled val="1"/>
        </dgm:presLayoutVars>
      </dgm:prSet>
      <dgm:spPr/>
    </dgm:pt>
    <dgm:pt modelId="{C4A75041-C9F4-4657-AA30-8E6A083FD925}" type="pres">
      <dgm:prSet presAssocID="{8CBCC6BC-1462-4C88-85F1-1C48A9BB70AF}" presName="negativeSpace" presStyleCnt="0"/>
      <dgm:spPr/>
    </dgm:pt>
    <dgm:pt modelId="{D02ED735-F088-41DF-B0E8-B180BF73274E}" type="pres">
      <dgm:prSet presAssocID="{8CBCC6BC-1462-4C88-85F1-1C48A9BB70AF}" presName="childText" presStyleLbl="conFgAcc1" presStyleIdx="0" presStyleCnt="3">
        <dgm:presLayoutVars>
          <dgm:bulletEnabled val="1"/>
        </dgm:presLayoutVars>
      </dgm:prSet>
      <dgm:spPr/>
    </dgm:pt>
    <dgm:pt modelId="{3D32188A-D211-4EEB-BC68-B45D5CF30689}" type="pres">
      <dgm:prSet presAssocID="{7632F33F-6973-45F6-BC0D-0480F9830B0C}" presName="spaceBetweenRectangles" presStyleCnt="0"/>
      <dgm:spPr/>
    </dgm:pt>
    <dgm:pt modelId="{56315D58-9ED7-4B25-90E7-7848921F784B}" type="pres">
      <dgm:prSet presAssocID="{024F32BD-890E-4090-A45D-631E9FA19B8A}" presName="parentLin" presStyleCnt="0"/>
      <dgm:spPr/>
    </dgm:pt>
    <dgm:pt modelId="{8FCE873A-DA6D-4C96-9CEB-483832BD8F7F}" type="pres">
      <dgm:prSet presAssocID="{024F32BD-890E-4090-A45D-631E9FA19B8A}" presName="parentLeftMargin" presStyleLbl="node1" presStyleIdx="0" presStyleCnt="3"/>
      <dgm:spPr/>
    </dgm:pt>
    <dgm:pt modelId="{A34FD66F-858D-426B-A002-5839C46AD8DC}" type="pres">
      <dgm:prSet presAssocID="{024F32BD-890E-4090-A45D-631E9FA19B8A}" presName="parentText" presStyleLbl="node1" presStyleIdx="1" presStyleCnt="3">
        <dgm:presLayoutVars>
          <dgm:chMax val="0"/>
          <dgm:bulletEnabled val="1"/>
        </dgm:presLayoutVars>
      </dgm:prSet>
      <dgm:spPr/>
    </dgm:pt>
    <dgm:pt modelId="{F3FC7470-7055-4E78-A62A-7EEA49338CCC}" type="pres">
      <dgm:prSet presAssocID="{024F32BD-890E-4090-A45D-631E9FA19B8A}" presName="negativeSpace" presStyleCnt="0"/>
      <dgm:spPr/>
    </dgm:pt>
    <dgm:pt modelId="{0267E500-DC21-4E49-A535-A50706E2A036}" type="pres">
      <dgm:prSet presAssocID="{024F32BD-890E-4090-A45D-631E9FA19B8A}" presName="childText" presStyleLbl="conFgAcc1" presStyleIdx="1" presStyleCnt="3">
        <dgm:presLayoutVars>
          <dgm:bulletEnabled val="1"/>
        </dgm:presLayoutVars>
      </dgm:prSet>
      <dgm:spPr/>
    </dgm:pt>
    <dgm:pt modelId="{CAB88055-567B-4105-92FE-F9BB1AD0359E}" type="pres">
      <dgm:prSet presAssocID="{889B1609-B91F-4D29-B677-8393973324A6}" presName="spaceBetweenRectangles" presStyleCnt="0"/>
      <dgm:spPr/>
    </dgm:pt>
    <dgm:pt modelId="{692494B9-E7B3-4A2A-A126-5DC533C6B0D8}" type="pres">
      <dgm:prSet presAssocID="{39875E00-D3BA-4B17-9765-3D829E375609}" presName="parentLin" presStyleCnt="0"/>
      <dgm:spPr/>
    </dgm:pt>
    <dgm:pt modelId="{7A0C502E-2A81-4D77-A4B6-622C1DA7D1CE}" type="pres">
      <dgm:prSet presAssocID="{39875E00-D3BA-4B17-9765-3D829E375609}" presName="parentLeftMargin" presStyleLbl="node1" presStyleIdx="1" presStyleCnt="3"/>
      <dgm:spPr/>
    </dgm:pt>
    <dgm:pt modelId="{EA030D07-65BB-43ED-9827-9CE7DA8F0E87}" type="pres">
      <dgm:prSet presAssocID="{39875E00-D3BA-4B17-9765-3D829E375609}" presName="parentText" presStyleLbl="node1" presStyleIdx="2" presStyleCnt="3" custLinFactNeighborX="6389">
        <dgm:presLayoutVars>
          <dgm:chMax val="0"/>
          <dgm:bulletEnabled val="1"/>
        </dgm:presLayoutVars>
      </dgm:prSet>
      <dgm:spPr/>
    </dgm:pt>
    <dgm:pt modelId="{AD3082EA-6397-4BE4-A5ED-F7D9D5A3F1ED}" type="pres">
      <dgm:prSet presAssocID="{39875E00-D3BA-4B17-9765-3D829E375609}" presName="negativeSpace" presStyleCnt="0"/>
      <dgm:spPr/>
    </dgm:pt>
    <dgm:pt modelId="{791657DF-BE39-4ECA-A209-F75D4304FA33}" type="pres">
      <dgm:prSet presAssocID="{39875E00-D3BA-4B17-9765-3D829E375609}" presName="childText" presStyleLbl="conFgAcc1" presStyleIdx="2" presStyleCnt="3" custLinFactNeighborY="16973">
        <dgm:presLayoutVars>
          <dgm:bulletEnabled val="1"/>
        </dgm:presLayoutVars>
      </dgm:prSet>
      <dgm:spPr/>
    </dgm:pt>
  </dgm:ptLst>
  <dgm:cxnLst>
    <dgm:cxn modelId="{622C3201-0F54-4238-8C78-390A858D4F90}" type="presOf" srcId="{01BE3B0D-9344-4F00-9A5A-322FFB20012D}" destId="{D02ED735-F088-41DF-B0E8-B180BF73274E}" srcOrd="0" destOrd="1" presId="urn:microsoft.com/office/officeart/2005/8/layout/list1"/>
    <dgm:cxn modelId="{B0885403-2161-4598-BB32-9A3804D9ED70}" type="presOf" srcId="{8CBCC6BC-1462-4C88-85F1-1C48A9BB70AF}" destId="{4AE7E080-4F27-4BE7-9ACF-4611811FDBEE}" srcOrd="0" destOrd="0" presId="urn:microsoft.com/office/officeart/2005/8/layout/list1"/>
    <dgm:cxn modelId="{A56F0009-B922-46DB-AFFD-C49523BC6B5E}" srcId="{8CBCC6BC-1462-4C88-85F1-1C48A9BB70AF}" destId="{9810D0AB-6590-4FE0-841F-99B162EE4A4D}" srcOrd="2" destOrd="0" parTransId="{A30D087A-7650-44E8-9F5D-D4127041A605}" sibTransId="{37B9EFC1-DEFD-4323-80C4-F2A6F6F5CFC1}"/>
    <dgm:cxn modelId="{A2D4711E-8F4B-4FD7-ABD9-DD5805E3384B}" type="presOf" srcId="{44AE6B1A-0847-4EF9-B794-8D19CB31E543}" destId="{791657DF-BE39-4ECA-A209-F75D4304FA33}" srcOrd="0" destOrd="1" presId="urn:microsoft.com/office/officeart/2005/8/layout/list1"/>
    <dgm:cxn modelId="{304C8520-24D2-4D48-A8DE-45C4D37C6EBA}" type="presOf" srcId="{406DF2E6-85B9-4A9E-BAC8-56CA59DF6A5D}" destId="{791657DF-BE39-4ECA-A209-F75D4304FA33}" srcOrd="0" destOrd="2" presId="urn:microsoft.com/office/officeart/2005/8/layout/list1"/>
    <dgm:cxn modelId="{26B16B25-74B7-416E-BFC7-A6571F074ABA}" srcId="{024F32BD-890E-4090-A45D-631E9FA19B8A}" destId="{9F8D05D5-8F44-43A3-BB7B-2BAE040F03A6}" srcOrd="0" destOrd="0" parTransId="{3814646A-3515-4628-ABC1-AC29633C4772}" sibTransId="{14DCFA96-27E3-4071-AE8D-BCC9E235A8AD}"/>
    <dgm:cxn modelId="{0A260A30-96C0-42E0-AB9C-BC2A3D8F3446}" srcId="{024F32BD-890E-4090-A45D-631E9FA19B8A}" destId="{D6FBA585-A132-4CA3-82D1-FC22B0E165E5}" srcOrd="1" destOrd="0" parTransId="{ECCBF781-3AA3-414F-BADA-A48702F3325F}" sibTransId="{C54D9AB9-A12C-4CAF-B30C-F6EF9C0FC7CF}"/>
    <dgm:cxn modelId="{E655BF38-5FE4-4E08-8764-D4198A52B83F}" srcId="{39875E00-D3BA-4B17-9765-3D829E375609}" destId="{406DF2E6-85B9-4A9E-BAC8-56CA59DF6A5D}" srcOrd="2" destOrd="0" parTransId="{0DAFB448-61DA-454F-83E1-FCC0D731E7F2}" sibTransId="{E45E6FE2-3246-46A0-8CFC-B0B67CFC8DFA}"/>
    <dgm:cxn modelId="{0B29013D-BD99-46AB-9E6E-7A41C2A768BA}" type="presOf" srcId="{024F32BD-890E-4090-A45D-631E9FA19B8A}" destId="{8FCE873A-DA6D-4C96-9CEB-483832BD8F7F}" srcOrd="0" destOrd="0" presId="urn:microsoft.com/office/officeart/2005/8/layout/list1"/>
    <dgm:cxn modelId="{6065B75B-8CEA-42D2-A497-726010536291}" type="presOf" srcId="{39875E00-D3BA-4B17-9765-3D829E375609}" destId="{7A0C502E-2A81-4D77-A4B6-622C1DA7D1CE}" srcOrd="0" destOrd="0" presId="urn:microsoft.com/office/officeart/2005/8/layout/list1"/>
    <dgm:cxn modelId="{8D97C062-DA1B-4819-A390-01EDCBD14E42}" type="presOf" srcId="{FDEB373B-37C2-4204-A9F9-99126354D063}" destId="{D02ED735-F088-41DF-B0E8-B180BF73274E}" srcOrd="0" destOrd="0" presId="urn:microsoft.com/office/officeart/2005/8/layout/list1"/>
    <dgm:cxn modelId="{94CE5248-B1BE-4982-895D-6CA6E9F43028}" srcId="{39875E00-D3BA-4B17-9765-3D829E375609}" destId="{B43AE50E-09CD-4BC9-B676-DA45BBD3F815}" srcOrd="0" destOrd="0" parTransId="{417BAE2B-D522-4F31-9CC4-B4257FCD6673}" sibTransId="{9D28D8DD-2B76-44BB-B72B-8EFF01944A75}"/>
    <dgm:cxn modelId="{8D87FD55-1239-4101-9EA5-6817C9C5C924}" srcId="{EA19D0E1-3362-43C7-BCF6-2C849B86C0E4}" destId="{8CBCC6BC-1462-4C88-85F1-1C48A9BB70AF}" srcOrd="0" destOrd="0" parTransId="{51C598A6-F614-46B9-9CFF-5E28C3FF849D}" sibTransId="{7632F33F-6973-45F6-BC0D-0480F9830B0C}"/>
    <dgm:cxn modelId="{2689899E-FDDB-4CB1-B734-98D488154F8C}" srcId="{8CBCC6BC-1462-4C88-85F1-1C48A9BB70AF}" destId="{01BE3B0D-9344-4F00-9A5A-322FFB20012D}" srcOrd="1" destOrd="0" parTransId="{7A029E07-BFFA-48BE-91AF-B717B87D0B27}" sibTransId="{860EF38E-2413-499A-AC0C-8ACA09CB7F6B}"/>
    <dgm:cxn modelId="{B14BB8B6-6FCF-4388-8398-598FD3AAD4D2}" type="presOf" srcId="{9810D0AB-6590-4FE0-841F-99B162EE4A4D}" destId="{D02ED735-F088-41DF-B0E8-B180BF73274E}" srcOrd="0" destOrd="2" presId="urn:microsoft.com/office/officeart/2005/8/layout/list1"/>
    <dgm:cxn modelId="{891C07B7-AFED-4087-95B4-93B006B90B52}" srcId="{024F32BD-890E-4090-A45D-631E9FA19B8A}" destId="{5CF33FE4-EDAC-4AD1-80C2-E4C4811245E0}" srcOrd="2" destOrd="0" parTransId="{536A145A-E6A2-4BC9-8CCA-2BF93EB45A19}" sibTransId="{08D0F5AD-CD2E-4B69-B311-7B245C88CB24}"/>
    <dgm:cxn modelId="{ADC29CD1-F223-40B0-866C-CA41DF2CD767}" srcId="{39875E00-D3BA-4B17-9765-3D829E375609}" destId="{44AE6B1A-0847-4EF9-B794-8D19CB31E543}" srcOrd="1" destOrd="0" parTransId="{DD400932-99B3-4F2C-AACB-6D95884A40BA}" sibTransId="{E669184A-C666-45D7-8AA6-45BDCE42368B}"/>
    <dgm:cxn modelId="{028B11D2-A4F2-47CE-927B-906893ADB4CF}" type="presOf" srcId="{9F8D05D5-8F44-43A3-BB7B-2BAE040F03A6}" destId="{0267E500-DC21-4E49-A535-A50706E2A036}" srcOrd="0" destOrd="0" presId="urn:microsoft.com/office/officeart/2005/8/layout/list1"/>
    <dgm:cxn modelId="{736EEFD8-76C5-494C-A805-A5CB9390ED1D}" type="presOf" srcId="{D6FBA585-A132-4CA3-82D1-FC22B0E165E5}" destId="{0267E500-DC21-4E49-A535-A50706E2A036}" srcOrd="0" destOrd="1" presId="urn:microsoft.com/office/officeart/2005/8/layout/list1"/>
    <dgm:cxn modelId="{AEB3A8DD-0C3E-45A7-A589-9F9F399F7D44}" srcId="{EA19D0E1-3362-43C7-BCF6-2C849B86C0E4}" destId="{024F32BD-890E-4090-A45D-631E9FA19B8A}" srcOrd="1" destOrd="0" parTransId="{7055279B-B37B-4BCC-BB86-DC781BB2A2DD}" sibTransId="{889B1609-B91F-4D29-B677-8393973324A6}"/>
    <dgm:cxn modelId="{E16690E6-D6CD-4C47-A1E0-2A9295DDE0D1}" type="presOf" srcId="{EA19D0E1-3362-43C7-BCF6-2C849B86C0E4}" destId="{D4498656-C54B-4319-BC61-32D07B3689D7}" srcOrd="0" destOrd="0" presId="urn:microsoft.com/office/officeart/2005/8/layout/list1"/>
    <dgm:cxn modelId="{61F426E8-D2A9-4162-8FC0-C0203D582105}" srcId="{8CBCC6BC-1462-4C88-85F1-1C48A9BB70AF}" destId="{FDEB373B-37C2-4204-A9F9-99126354D063}" srcOrd="0" destOrd="0" parTransId="{D6BF3067-4962-47C3-A861-59170E1A6753}" sibTransId="{8E5738EB-550A-4E65-BDEF-564419245845}"/>
    <dgm:cxn modelId="{640C34E9-66D7-4037-BEEE-9C7810480611}" type="presOf" srcId="{B43AE50E-09CD-4BC9-B676-DA45BBD3F815}" destId="{791657DF-BE39-4ECA-A209-F75D4304FA33}" srcOrd="0" destOrd="0" presId="urn:microsoft.com/office/officeart/2005/8/layout/list1"/>
    <dgm:cxn modelId="{5F7B0EEE-1FB6-4686-A91C-5B16B811B658}" type="presOf" srcId="{5CF33FE4-EDAC-4AD1-80C2-E4C4811245E0}" destId="{0267E500-DC21-4E49-A535-A50706E2A036}" srcOrd="0" destOrd="2" presId="urn:microsoft.com/office/officeart/2005/8/layout/list1"/>
    <dgm:cxn modelId="{C95996F1-ECDD-438D-AFFC-C7418117FBCA}" type="presOf" srcId="{024F32BD-890E-4090-A45D-631E9FA19B8A}" destId="{A34FD66F-858D-426B-A002-5839C46AD8DC}" srcOrd="1" destOrd="0" presId="urn:microsoft.com/office/officeart/2005/8/layout/list1"/>
    <dgm:cxn modelId="{B6BE66F3-22B2-49DB-9775-66CEBDA55B1D}" type="presOf" srcId="{8CBCC6BC-1462-4C88-85F1-1C48A9BB70AF}" destId="{67D2C1F1-A588-4F67-A199-D14633F87EC2}" srcOrd="1" destOrd="0" presId="urn:microsoft.com/office/officeart/2005/8/layout/list1"/>
    <dgm:cxn modelId="{168B1AFC-88D8-4F9B-89B6-95A85F35908B}" type="presOf" srcId="{39875E00-D3BA-4B17-9765-3D829E375609}" destId="{EA030D07-65BB-43ED-9827-9CE7DA8F0E87}" srcOrd="1" destOrd="0" presId="urn:microsoft.com/office/officeart/2005/8/layout/list1"/>
    <dgm:cxn modelId="{8BFCC3FF-4153-4BE3-BB56-FD3AD37D4EDF}" srcId="{EA19D0E1-3362-43C7-BCF6-2C849B86C0E4}" destId="{39875E00-D3BA-4B17-9765-3D829E375609}" srcOrd="2" destOrd="0" parTransId="{93133C79-3F38-4029-BAEF-6386AF7C4784}" sibTransId="{E2B5AD6B-EAAC-4DF1-8E3F-2975A818CC98}"/>
    <dgm:cxn modelId="{8DF15D4E-69D9-45AF-87CF-0A8DD5E1D6F8}" type="presParOf" srcId="{D4498656-C54B-4319-BC61-32D07B3689D7}" destId="{05AFF2EB-1AD5-4DCF-B53B-1F20E3CABC77}" srcOrd="0" destOrd="0" presId="urn:microsoft.com/office/officeart/2005/8/layout/list1"/>
    <dgm:cxn modelId="{010CB859-732E-4F26-8E22-CFFF974FE256}" type="presParOf" srcId="{05AFF2EB-1AD5-4DCF-B53B-1F20E3CABC77}" destId="{4AE7E080-4F27-4BE7-9ACF-4611811FDBEE}" srcOrd="0" destOrd="0" presId="urn:microsoft.com/office/officeart/2005/8/layout/list1"/>
    <dgm:cxn modelId="{F0DA18DE-62BC-4C2C-8B00-D69C181A76D3}" type="presParOf" srcId="{05AFF2EB-1AD5-4DCF-B53B-1F20E3CABC77}" destId="{67D2C1F1-A588-4F67-A199-D14633F87EC2}" srcOrd="1" destOrd="0" presId="urn:microsoft.com/office/officeart/2005/8/layout/list1"/>
    <dgm:cxn modelId="{996082EC-F07B-474B-AAB5-CDE3EB699860}" type="presParOf" srcId="{D4498656-C54B-4319-BC61-32D07B3689D7}" destId="{C4A75041-C9F4-4657-AA30-8E6A083FD925}" srcOrd="1" destOrd="0" presId="urn:microsoft.com/office/officeart/2005/8/layout/list1"/>
    <dgm:cxn modelId="{C98638F2-9FE1-4725-9778-4806CC063041}" type="presParOf" srcId="{D4498656-C54B-4319-BC61-32D07B3689D7}" destId="{D02ED735-F088-41DF-B0E8-B180BF73274E}" srcOrd="2" destOrd="0" presId="urn:microsoft.com/office/officeart/2005/8/layout/list1"/>
    <dgm:cxn modelId="{3696FA87-B7A3-4099-ACEB-8CA70FB081CF}" type="presParOf" srcId="{D4498656-C54B-4319-BC61-32D07B3689D7}" destId="{3D32188A-D211-4EEB-BC68-B45D5CF30689}" srcOrd="3" destOrd="0" presId="urn:microsoft.com/office/officeart/2005/8/layout/list1"/>
    <dgm:cxn modelId="{4D9EC2E6-69D8-4F02-AC53-301F4D1076A0}" type="presParOf" srcId="{D4498656-C54B-4319-BC61-32D07B3689D7}" destId="{56315D58-9ED7-4B25-90E7-7848921F784B}" srcOrd="4" destOrd="0" presId="urn:microsoft.com/office/officeart/2005/8/layout/list1"/>
    <dgm:cxn modelId="{308518F4-8E9E-4444-B849-9874372188EC}" type="presParOf" srcId="{56315D58-9ED7-4B25-90E7-7848921F784B}" destId="{8FCE873A-DA6D-4C96-9CEB-483832BD8F7F}" srcOrd="0" destOrd="0" presId="urn:microsoft.com/office/officeart/2005/8/layout/list1"/>
    <dgm:cxn modelId="{2C0EE6A1-17F2-4C1E-A90C-5CE3C457AD9C}" type="presParOf" srcId="{56315D58-9ED7-4B25-90E7-7848921F784B}" destId="{A34FD66F-858D-426B-A002-5839C46AD8DC}" srcOrd="1" destOrd="0" presId="urn:microsoft.com/office/officeart/2005/8/layout/list1"/>
    <dgm:cxn modelId="{41E86E3F-1F86-4FD2-BBF9-FF70E658010F}" type="presParOf" srcId="{D4498656-C54B-4319-BC61-32D07B3689D7}" destId="{F3FC7470-7055-4E78-A62A-7EEA49338CCC}" srcOrd="5" destOrd="0" presId="urn:microsoft.com/office/officeart/2005/8/layout/list1"/>
    <dgm:cxn modelId="{CDA90502-AD4C-4465-80E1-57A7FA9F4A74}" type="presParOf" srcId="{D4498656-C54B-4319-BC61-32D07B3689D7}" destId="{0267E500-DC21-4E49-A535-A50706E2A036}" srcOrd="6" destOrd="0" presId="urn:microsoft.com/office/officeart/2005/8/layout/list1"/>
    <dgm:cxn modelId="{5EA88B61-4120-457A-BF9F-CC36C08DAF23}" type="presParOf" srcId="{D4498656-C54B-4319-BC61-32D07B3689D7}" destId="{CAB88055-567B-4105-92FE-F9BB1AD0359E}" srcOrd="7" destOrd="0" presId="urn:microsoft.com/office/officeart/2005/8/layout/list1"/>
    <dgm:cxn modelId="{9BF94F76-1EE2-43E3-A86F-9565CC085312}" type="presParOf" srcId="{D4498656-C54B-4319-BC61-32D07B3689D7}" destId="{692494B9-E7B3-4A2A-A126-5DC533C6B0D8}" srcOrd="8" destOrd="0" presId="urn:microsoft.com/office/officeart/2005/8/layout/list1"/>
    <dgm:cxn modelId="{9C1F2ED0-0940-4732-88B6-72B006AD3EF1}" type="presParOf" srcId="{692494B9-E7B3-4A2A-A126-5DC533C6B0D8}" destId="{7A0C502E-2A81-4D77-A4B6-622C1DA7D1CE}" srcOrd="0" destOrd="0" presId="urn:microsoft.com/office/officeart/2005/8/layout/list1"/>
    <dgm:cxn modelId="{11473B88-2AE9-45F0-B077-25AE6AB3505F}" type="presParOf" srcId="{692494B9-E7B3-4A2A-A126-5DC533C6B0D8}" destId="{EA030D07-65BB-43ED-9827-9CE7DA8F0E87}" srcOrd="1" destOrd="0" presId="urn:microsoft.com/office/officeart/2005/8/layout/list1"/>
    <dgm:cxn modelId="{EA2EB9DB-F312-430D-8409-47B432BB7D1D}" type="presParOf" srcId="{D4498656-C54B-4319-BC61-32D07B3689D7}" destId="{AD3082EA-6397-4BE4-A5ED-F7D9D5A3F1ED}" srcOrd="9" destOrd="0" presId="urn:microsoft.com/office/officeart/2005/8/layout/list1"/>
    <dgm:cxn modelId="{8CF635A0-5197-4D0C-B635-710F70B5E79B}" type="presParOf" srcId="{D4498656-C54B-4319-BC61-32D07B3689D7}" destId="{791657DF-BE39-4ECA-A209-F75D4304FA33}"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2ED735-F088-41DF-B0E8-B180BF73274E}">
      <dsp:nvSpPr>
        <dsp:cNvPr id="0" name=""/>
        <dsp:cNvSpPr/>
      </dsp:nvSpPr>
      <dsp:spPr>
        <a:xfrm>
          <a:off x="0" y="244494"/>
          <a:ext cx="11627893" cy="1393875"/>
        </a:xfrm>
        <a:prstGeom prst="rect">
          <a:avLst/>
        </a:prstGeom>
        <a:solidFill>
          <a:schemeClr val="bg2">
            <a:alpha val="89804"/>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2454" tIns="312420" rIns="902454"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solidFill>
                <a:schemeClr val="tx2"/>
              </a:solidFill>
            </a:rPr>
            <a:t>Reading difficulties can sometimes be linked to limited instruction or lack of opportunity</a:t>
          </a:r>
        </a:p>
        <a:p>
          <a:pPr marL="228600" lvl="1" indent="-228600" algn="l" defTabSz="889000">
            <a:lnSpc>
              <a:spcPct val="90000"/>
            </a:lnSpc>
            <a:spcBef>
              <a:spcPct val="0"/>
            </a:spcBef>
            <a:spcAft>
              <a:spcPct val="15000"/>
            </a:spcAft>
            <a:buChar char="•"/>
          </a:pPr>
          <a:r>
            <a:rPr lang="en-US" sz="2000" kern="1200">
              <a:solidFill>
                <a:schemeClr val="tx2"/>
              </a:solidFill>
            </a:rPr>
            <a:t>Schools consider all factors to make fair, informed decisions</a:t>
          </a:r>
        </a:p>
        <a:p>
          <a:pPr marL="228600" lvl="1" indent="-228600" algn="l" defTabSz="889000">
            <a:lnSpc>
              <a:spcPct val="90000"/>
            </a:lnSpc>
            <a:spcBef>
              <a:spcPct val="0"/>
            </a:spcBef>
            <a:spcAft>
              <a:spcPct val="15000"/>
            </a:spcAft>
            <a:buChar char="•"/>
          </a:pPr>
          <a:r>
            <a:rPr lang="en-US" sz="2000" kern="1200">
              <a:solidFill>
                <a:schemeClr val="tx2"/>
              </a:solidFill>
            </a:rPr>
            <a:t>The goal is to understand each child’s learning needs—not just label a problem</a:t>
          </a:r>
          <a:endParaRPr lang="en-US" sz="1800" kern="1200">
            <a:solidFill>
              <a:schemeClr val="tx2"/>
            </a:solidFill>
          </a:endParaRPr>
        </a:p>
      </dsp:txBody>
      <dsp:txXfrm>
        <a:off x="0" y="244494"/>
        <a:ext cx="11627893" cy="1393875"/>
      </dsp:txXfrm>
    </dsp:sp>
    <dsp:sp modelId="{67D2C1F1-A588-4F67-A199-D14633F87EC2}">
      <dsp:nvSpPr>
        <dsp:cNvPr id="0" name=""/>
        <dsp:cNvSpPr/>
      </dsp:nvSpPr>
      <dsp:spPr>
        <a:xfrm>
          <a:off x="581394" y="23094"/>
          <a:ext cx="8139525" cy="442800"/>
        </a:xfrm>
        <a:prstGeom prst="roundRect">
          <a:avLst/>
        </a:prstGeom>
        <a:solidFill>
          <a:schemeClr val="bg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655" tIns="0" rIns="307655" bIns="0" numCol="1" spcCol="1270" anchor="ctr" anchorCtr="0">
          <a:noAutofit/>
        </a:bodyPr>
        <a:lstStyle/>
        <a:p>
          <a:pPr marL="0" lvl="0" indent="0" algn="l" defTabSz="1244600">
            <a:lnSpc>
              <a:spcPct val="90000"/>
            </a:lnSpc>
            <a:spcBef>
              <a:spcPct val="0"/>
            </a:spcBef>
            <a:spcAft>
              <a:spcPct val="35000"/>
            </a:spcAft>
            <a:buNone/>
          </a:pPr>
          <a:r>
            <a:rPr lang="en-US" sz="2800" b="1" kern="1200">
              <a:solidFill>
                <a:schemeClr val="accent1"/>
              </a:solidFill>
            </a:rPr>
            <a:t>Looking at the Full Picture</a:t>
          </a:r>
          <a:endParaRPr lang="en-US" sz="2800" kern="1200">
            <a:solidFill>
              <a:schemeClr val="accent1"/>
            </a:solidFill>
          </a:endParaRPr>
        </a:p>
      </dsp:txBody>
      <dsp:txXfrm>
        <a:off x="603010" y="44710"/>
        <a:ext cx="8096293" cy="399568"/>
      </dsp:txXfrm>
    </dsp:sp>
    <dsp:sp modelId="{0267E500-DC21-4E49-A535-A50706E2A036}">
      <dsp:nvSpPr>
        <dsp:cNvPr id="0" name=""/>
        <dsp:cNvSpPr/>
      </dsp:nvSpPr>
      <dsp:spPr>
        <a:xfrm>
          <a:off x="0" y="1940769"/>
          <a:ext cx="11627893" cy="1393875"/>
        </a:xfrm>
        <a:prstGeom prst="rect">
          <a:avLst/>
        </a:prstGeom>
        <a:solidFill>
          <a:schemeClr val="bg2">
            <a:alpha val="90000"/>
          </a:schemeClr>
        </a:solidFill>
        <a:ln w="12700" cap="flat" cmpd="sng" algn="ctr">
          <a:solidFill>
            <a:schemeClr val="accent5">
              <a:hueOff val="-3378620"/>
              <a:satOff val="-28986"/>
              <a:lumOff val="362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2454" tIns="312420" rIns="902454"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solidFill>
                <a:schemeClr val="tx2"/>
              </a:solidFill>
            </a:rPr>
            <a:t>Families are essential partners in understanding and supporting reading development</a:t>
          </a:r>
        </a:p>
        <a:p>
          <a:pPr marL="228600" lvl="1" indent="-228600" algn="l" defTabSz="889000">
            <a:lnSpc>
              <a:spcPct val="90000"/>
            </a:lnSpc>
            <a:spcBef>
              <a:spcPct val="0"/>
            </a:spcBef>
            <a:spcAft>
              <a:spcPct val="15000"/>
            </a:spcAft>
            <a:buChar char="•"/>
          </a:pPr>
          <a:r>
            <a:rPr lang="en-US" sz="2000" kern="1200">
              <a:solidFill>
                <a:schemeClr val="tx2"/>
              </a:solidFill>
            </a:rPr>
            <a:t>Clear communication about progress and instruction helps families support learning at home</a:t>
          </a:r>
        </a:p>
        <a:p>
          <a:pPr marL="228600" lvl="1" indent="-228600" algn="l" defTabSz="889000">
            <a:lnSpc>
              <a:spcPct val="90000"/>
            </a:lnSpc>
            <a:spcBef>
              <a:spcPct val="0"/>
            </a:spcBef>
            <a:spcAft>
              <a:spcPct val="15000"/>
            </a:spcAft>
            <a:buChar char="•"/>
          </a:pPr>
          <a:r>
            <a:rPr lang="en-US" sz="2000" kern="1200">
              <a:solidFill>
                <a:schemeClr val="tx2"/>
              </a:solidFill>
            </a:rPr>
            <a:t>Strong school–family partnerships create consistent support for the child</a:t>
          </a:r>
        </a:p>
      </dsp:txBody>
      <dsp:txXfrm>
        <a:off x="0" y="1940769"/>
        <a:ext cx="11627893" cy="1393875"/>
      </dsp:txXfrm>
    </dsp:sp>
    <dsp:sp modelId="{A34FD66F-858D-426B-A002-5839C46AD8DC}">
      <dsp:nvSpPr>
        <dsp:cNvPr id="0" name=""/>
        <dsp:cNvSpPr/>
      </dsp:nvSpPr>
      <dsp:spPr>
        <a:xfrm>
          <a:off x="581394" y="1719370"/>
          <a:ext cx="8139525" cy="442800"/>
        </a:xfrm>
        <a:prstGeom prst="roundRect">
          <a:avLst/>
        </a:prstGeom>
        <a:solidFill>
          <a:schemeClr val="bg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655" tIns="0" rIns="307655" bIns="0" numCol="1" spcCol="1270" anchor="ctr" anchorCtr="0">
          <a:noAutofit/>
        </a:bodyPr>
        <a:lstStyle/>
        <a:p>
          <a:pPr marL="0" lvl="0" indent="0" algn="l" defTabSz="1244600">
            <a:lnSpc>
              <a:spcPct val="90000"/>
            </a:lnSpc>
            <a:spcBef>
              <a:spcPct val="0"/>
            </a:spcBef>
            <a:spcAft>
              <a:spcPct val="35000"/>
            </a:spcAft>
            <a:buNone/>
          </a:pPr>
          <a:r>
            <a:rPr lang="en-US" sz="2800" b="1" kern="1200">
              <a:solidFill>
                <a:schemeClr val="accent1"/>
              </a:solidFill>
            </a:rPr>
            <a:t>The Role of Families</a:t>
          </a:r>
          <a:endParaRPr lang="en-US" sz="2800" kern="1200">
            <a:solidFill>
              <a:schemeClr val="accent1"/>
            </a:solidFill>
          </a:endParaRPr>
        </a:p>
      </dsp:txBody>
      <dsp:txXfrm>
        <a:off x="603010" y="1740986"/>
        <a:ext cx="8096293" cy="399568"/>
      </dsp:txXfrm>
    </dsp:sp>
    <dsp:sp modelId="{791657DF-BE39-4ECA-A209-F75D4304FA33}">
      <dsp:nvSpPr>
        <dsp:cNvPr id="0" name=""/>
        <dsp:cNvSpPr/>
      </dsp:nvSpPr>
      <dsp:spPr>
        <a:xfrm>
          <a:off x="0" y="3660139"/>
          <a:ext cx="11627893" cy="1701000"/>
        </a:xfrm>
        <a:prstGeom prst="rect">
          <a:avLst/>
        </a:prstGeom>
        <a:solidFill>
          <a:schemeClr val="bg2">
            <a:alpha val="90000"/>
          </a:schemeClr>
        </a:solidFill>
        <a:ln w="12700" cap="flat" cmpd="sng" algn="ctr">
          <a:solidFill>
            <a:schemeClr val="accent5">
              <a:hueOff val="-6757240"/>
              <a:satOff val="-57971"/>
              <a:lumOff val="72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2454" tIns="312420" rIns="902454"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solidFill>
                <a:schemeClr val="tx2"/>
              </a:solidFill>
            </a:rPr>
            <a:t>Identifying reading difficulties is about understanding how a student learns</a:t>
          </a:r>
        </a:p>
        <a:p>
          <a:pPr marL="228600" lvl="1" indent="-228600" algn="l" defTabSz="889000">
            <a:lnSpc>
              <a:spcPct val="90000"/>
            </a:lnSpc>
            <a:spcBef>
              <a:spcPct val="0"/>
            </a:spcBef>
            <a:spcAft>
              <a:spcPct val="15000"/>
            </a:spcAft>
            <a:buChar char="•"/>
          </a:pPr>
          <a:r>
            <a:rPr lang="en-US" sz="2000" kern="1200">
              <a:solidFill>
                <a:schemeClr val="tx2"/>
              </a:solidFill>
            </a:rPr>
            <a:t>Schools focus on how students respond to instruction and what supports help them grow</a:t>
          </a:r>
        </a:p>
        <a:p>
          <a:pPr marL="228600" lvl="1" indent="-228600" algn="l" defTabSz="889000">
            <a:lnSpc>
              <a:spcPct val="90000"/>
            </a:lnSpc>
            <a:spcBef>
              <a:spcPct val="0"/>
            </a:spcBef>
            <a:spcAft>
              <a:spcPct val="15000"/>
            </a:spcAft>
            <a:buChar char="•"/>
          </a:pPr>
          <a:r>
            <a:rPr lang="en-US" sz="2000" kern="1200">
              <a:solidFill>
                <a:schemeClr val="tx2"/>
              </a:solidFill>
            </a:rPr>
            <a:t>With strong systems and the right support, every child can build the skills needed for reading success</a:t>
          </a:r>
        </a:p>
      </dsp:txBody>
      <dsp:txXfrm>
        <a:off x="0" y="3660139"/>
        <a:ext cx="11627893" cy="1701000"/>
      </dsp:txXfrm>
    </dsp:sp>
    <dsp:sp modelId="{EA030D07-65BB-43ED-9827-9CE7DA8F0E87}">
      <dsp:nvSpPr>
        <dsp:cNvPr id="0" name=""/>
        <dsp:cNvSpPr/>
      </dsp:nvSpPr>
      <dsp:spPr>
        <a:xfrm>
          <a:off x="618539" y="3415645"/>
          <a:ext cx="8139525" cy="442800"/>
        </a:xfrm>
        <a:prstGeom prst="roundRect">
          <a:avLst/>
        </a:prstGeom>
        <a:solidFill>
          <a:schemeClr val="bg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655" tIns="0" rIns="307655" bIns="0" numCol="1" spcCol="1270" anchor="ctr" anchorCtr="0">
          <a:noAutofit/>
        </a:bodyPr>
        <a:lstStyle/>
        <a:p>
          <a:pPr marL="0" lvl="0" indent="0" algn="l" defTabSz="1244600">
            <a:lnSpc>
              <a:spcPct val="90000"/>
            </a:lnSpc>
            <a:spcBef>
              <a:spcPct val="0"/>
            </a:spcBef>
            <a:spcAft>
              <a:spcPct val="35000"/>
            </a:spcAft>
            <a:buNone/>
          </a:pPr>
          <a:r>
            <a:rPr lang="en-US" sz="2800" b="1" kern="1200">
              <a:solidFill>
                <a:schemeClr val="accent1"/>
              </a:solidFill>
            </a:rPr>
            <a:t>The Goal</a:t>
          </a:r>
          <a:endParaRPr lang="en-US" sz="2800" kern="1200">
            <a:solidFill>
              <a:schemeClr val="accent1"/>
            </a:solidFill>
          </a:endParaRPr>
        </a:p>
      </dsp:txBody>
      <dsp:txXfrm>
        <a:off x="640155" y="3437261"/>
        <a:ext cx="8096293" cy="39956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DC2FC7D-D6B4-4F3A-838D-5E33B4464B1F}"/>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ED457D-6242-450F-A9D1-D16F17296014}"/>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467CCF2B-AC21-4D01-B093-21E717881CF7}" type="datetimeFigureOut">
              <a:rPr lang="en-US" smtClean="0"/>
              <a:t>8/18/2026</a:t>
            </a:fld>
            <a:endParaRPr lang="en-US"/>
          </a:p>
        </p:txBody>
      </p:sp>
      <p:sp>
        <p:nvSpPr>
          <p:cNvPr id="4" name="Footer Placeholder 3">
            <a:extLst>
              <a:ext uri="{FF2B5EF4-FFF2-40B4-BE49-F238E27FC236}">
                <a16:creationId xmlns:a16="http://schemas.microsoft.com/office/drawing/2014/main" id="{E8FFCAB3-DD0A-4521-9859-416A13C8169B}"/>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138E6D6-D651-4B1B-A08B-A894F1F9657F}"/>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C7D062DE-990C-4880-B6F7-14B7D6D053D8}" type="slidenum">
              <a:rPr lang="en-US" smtClean="0"/>
              <a:t>‹#›</a:t>
            </a:fld>
            <a:endParaRPr lang="en-US"/>
          </a:p>
        </p:txBody>
      </p:sp>
    </p:spTree>
    <p:extLst>
      <p:ext uri="{BB962C8B-B14F-4D97-AF65-F5344CB8AC3E}">
        <p14:creationId xmlns:p14="http://schemas.microsoft.com/office/powerpoint/2010/main" val="6193722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2BE1A54-9622-4608-8A94-0B2551530DED}" type="datetimeFigureOut">
              <a:rPr lang="en-US" smtClean="0"/>
              <a:t>8/18/2026</a:t>
            </a:fld>
            <a:endParaRPr lang="en-US"/>
          </a:p>
        </p:txBody>
      </p:sp>
      <p:sp>
        <p:nvSpPr>
          <p:cNvPr id="4" name="Slide Image Placeholder 3"/>
          <p:cNvSpPr>
            <a:spLocks noGrp="1" noRot="1" noChangeAspect="1"/>
          </p:cNvSpPr>
          <p:nvPr>
            <p:ph type="sldImg" idx="2"/>
          </p:nvPr>
        </p:nvSpPr>
        <p:spPr>
          <a:xfrm>
            <a:off x="734060" y="663114"/>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3996694"/>
            <a:ext cx="5608320" cy="413765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1D499D3-6930-49CF-8119-D2C5A3421AFD}" type="slidenum">
              <a:rPr lang="en-US" smtClean="0"/>
              <a:t>‹#›</a:t>
            </a:fld>
            <a:endParaRPr lang="en-US"/>
          </a:p>
        </p:txBody>
      </p:sp>
    </p:spTree>
    <p:extLst>
      <p:ext uri="{BB962C8B-B14F-4D97-AF65-F5344CB8AC3E}">
        <p14:creationId xmlns:p14="http://schemas.microsoft.com/office/powerpoint/2010/main" val="996854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vtss-resources.vcu.edu/media/resources-vtss-ric/implementation-resources/student-family-community/FamilyEngagementinMTSS,WhatResearchSays11_2024.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improvingliteracy.org/resource/understanding-screening-overall-screening-and-assessment/"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understood.org/en/articles/6-strategies-for-partnering-with-families-of-english-language-learner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testing123.education.mn.gov/api/assets/published/7884334b-e830-4a4d-be72-1a8da45b4391/test000537/nativ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kidshealth.org/en/parents/milestones.html?view=ptr&amp;WT.ac=p-ptr"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ies.ed.gov/rel-southeast/2025/01/kindergarten-teachers-guide-supporting-family-involvement-foundational-reading-skills-0"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ies.ed.gov/ies/2025/01/first-grade-teachers-guide-supporting-family-involvement-foundational-reading-skills"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improvingliteracy.org/sites/improvingliteracy2.uoregon.edu/files/briefs/what-do-we-mean-by-evidence-based.pdf"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edweek.org/teaching-learning/video-what-the-science-says-about-how-kids-learn-to-read/2019/12"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meadowscenter.org/resource/10-key-reading-practices-for-all-elementary-schools-with-strong-evidence-of-effectiveness-from-high-quality-research/"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https://meadowscenter.org/resource/10-key-writing-policies-and-practices-for-all-schools-with-strong-evidence-of-effectiveness-from-high-quality-research/" TargetMode="External"/><Relationship Id="rId4" Type="http://schemas.openxmlformats.org/officeDocument/2006/relationships/hyperlink" Target="https://meadowscenter.org/resource/10-key-reading-practices-for-all-middle-and-high-schools-with-strong-evidence-of-effectiveness-from-high-quality-research/"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youtube.com/watch?v=ZO5tsmIp138&amp;t=14s"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ies.ed.gov/rel-southeast/2025/01/infographic-21"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ceedar.education.ufl.edu/wp-content/uploads/2022/08/Tips_Sharing-Data-with-Families-HarvardFamilyResearchProject.pdf"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intensiveintervention.org/sites/default/files/17-3324_NCII-Family-Overview-508.pdf"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youtube.com/watch?v=mzmTvww5d7c"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youtu.be/K05Rk0Q99oU?si=cvQdTP943Z1ybME3"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youtube.com/watch?t=22&amp;v=TLsCodzmJ6U" TargetMode="External"/><Relationship Id="rId2" Type="http://schemas.openxmlformats.org/officeDocument/2006/relationships/slide" Target="../slides/slide36.xml"/><Relationship Id="rId1" Type="http://schemas.openxmlformats.org/officeDocument/2006/relationships/notesMaster" Target="../notesMasters/notesMaster1.xml"/><Relationship Id="rId6" Type="http://schemas.openxmlformats.org/officeDocument/2006/relationships/hyperlink" Target="https://www.understood.org/en/articles/decoding-what-it-is-and-how-it-works" TargetMode="External"/><Relationship Id="rId5" Type="http://schemas.openxmlformats.org/officeDocument/2006/relationships/hyperlink" Target="https://www.readingrockets.org/topics/phonological-and-phonemic-awareness/articles/tips-teaching-your-child-about-phonemes" TargetMode="External"/><Relationship Id="rId4" Type="http://schemas.openxmlformats.org/officeDocument/2006/relationships/hyperlink" Target="https://www.youtube.com/watch?v=zHQSSu6BNe0&amp;t=25s" TargetMode="Externa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improvingliteracy.org/resource/improving-reading-comprehension-in-kindergarten-through-3rd-grade/"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s://www.youtube.com/watch?v=TG7Tyco2j1s&amp;t=14s"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youtube.com/watch?v=0FEjOInQHto" TargetMode="External"/><Relationship Id="rId2" Type="http://schemas.openxmlformats.org/officeDocument/2006/relationships/slide" Target="../slides/slide42.xml"/><Relationship Id="rId1" Type="http://schemas.openxmlformats.org/officeDocument/2006/relationships/notesMaster" Target="../notesMasters/notesMaster1.xml"/><Relationship Id="rId4" Type="http://schemas.openxmlformats.org/officeDocument/2006/relationships/hyperlink" Target="https://www.readingrockets.org/topics/assessment-and-evaluation/articles/recognizing-reading-problems" TargetMode="Externa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improvingliteracy.org/resource/defining-dyslexia/" TargetMode="External"/><Relationship Id="rId2" Type="http://schemas.openxmlformats.org/officeDocument/2006/relationships/slide" Target="../slides/slide43.xml"/><Relationship Id="rId1" Type="http://schemas.openxmlformats.org/officeDocument/2006/relationships/notesMaster" Target="../notesMasters/notesMaster1.xml"/><Relationship Id="rId4" Type="http://schemas.openxmlformats.org/officeDocument/2006/relationships/hyperlink" Target="https://improvingliteracy.org/resource/understanding-dyslexia-myth-vs-facts/" TargetMode="Externa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improvingliteracy.org/resource/understanding-the-brain-basis-of-dyslexia/"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improvingliteracy.org/resource/understanding-the-new-ida-dyslexia-definition/" TargetMode="External"/><Relationship Id="rId2" Type="http://schemas.openxmlformats.org/officeDocument/2006/relationships/slide" Target="../slides/slide45.xml"/><Relationship Id="rId1" Type="http://schemas.openxmlformats.org/officeDocument/2006/relationships/notesMaster" Target="../notesMasters/notesMaster1.xml"/><Relationship Id="rId4" Type="http://schemas.openxmlformats.org/officeDocument/2006/relationships/hyperlink" Target="https://youtu.be/dRq5-Bcg93A?si=M8j0h3fsbWASIzot" TargetMode="Externa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ectacenter.org/topics/earlyid/earlyid.asp" TargetMode="External"/><Relationship Id="rId2" Type="http://schemas.openxmlformats.org/officeDocument/2006/relationships/slide" Target="../slides/slide47.xml"/><Relationship Id="rId1" Type="http://schemas.openxmlformats.org/officeDocument/2006/relationships/notesMaster" Target="../notesMasters/notesMaster1.xml"/><Relationship Id="rId4" Type="http://schemas.openxmlformats.org/officeDocument/2006/relationships/hyperlink" Target="https://d16k74nzx9emoe.cloudfront.net/d9f07894-9745-4a82-a9fb-28184ccbf835/APPROVED%20and%20508%20Child%20Find%20Duty%20Quick%20Guide.pdf" TargetMode="Externa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www.brazeltontouchpoints.org/wp-content/uploads/2021/06/preparing-for-challenging-conversations-with-families.pdf" TargetMode="External"/><Relationship Id="rId2" Type="http://schemas.openxmlformats.org/officeDocument/2006/relationships/slide" Target="../slides/slide48.xml"/><Relationship Id="rId1" Type="http://schemas.openxmlformats.org/officeDocument/2006/relationships/notesMaster" Target="../notesMasters/notesMaster1.xml"/><Relationship Id="rId4" Type="http://schemas.openxmlformats.org/officeDocument/2006/relationships/hyperlink" Target="https://bit.ly/4bgzGvS" TargetMode="Externa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6j-Hkl5vIS4"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bit.ly/4eJYJIW" TargetMode="External"/><Relationship Id="rId5" Type="http://schemas.openxmlformats.org/officeDocument/2006/relationships/hyperlink" Target="https://www.understood.org/en/articles/eight-tips-to-build-a-positive-relationship-with-your-students-families" TargetMode="External"/><Relationship Id="rId4" Type="http://schemas.openxmlformats.org/officeDocument/2006/relationships/hyperlink" Target="http://Lihttps:/www.understood.org/en/articles/family-engagement-and-student-success"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pta.org/docs/default-source/files/cfe/family-engagement-matters.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ride.ri.gov/sites/g/files/xkgbur806/files/Portals/0/Uploads/Documents/OSCAS/English-Learner-Pages/EL-Toolkit/X-Bridging-Families-Culture-and-School.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a:extLst>
            <a:ext uri="{FF2B5EF4-FFF2-40B4-BE49-F238E27FC236}">
              <a16:creationId xmlns:a16="http://schemas.microsoft.com/office/drawing/2014/main" id="{C3BD6BEC-965B-7EA1-187A-3347B9B09851}"/>
            </a:ext>
          </a:extLst>
        </p:cNvPr>
        <p:cNvGrpSpPr/>
        <p:nvPr/>
      </p:nvGrpSpPr>
      <p:grpSpPr>
        <a:xfrm>
          <a:off x="0" y="0"/>
          <a:ext cx="0" cy="0"/>
          <a:chOff x="0" y="0"/>
          <a:chExt cx="0" cy="0"/>
        </a:xfrm>
      </p:grpSpPr>
      <p:sp>
        <p:nvSpPr>
          <p:cNvPr id="196" name="Google Shape;196;g2ca57039fec_1_43:notes">
            <a:extLst>
              <a:ext uri="{FF2B5EF4-FFF2-40B4-BE49-F238E27FC236}">
                <a16:creationId xmlns:a16="http://schemas.microsoft.com/office/drawing/2014/main" id="{979C265E-4552-50B7-2BF1-4E8FC347AB7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g2ca57039fec_1_43:notes">
            <a:extLst>
              <a:ext uri="{FF2B5EF4-FFF2-40B4-BE49-F238E27FC236}">
                <a16:creationId xmlns:a16="http://schemas.microsoft.com/office/drawing/2014/main" id="{666D98E8-CAE0-B7B1-2BD4-6EC676416658}"/>
              </a:ext>
            </a:extLst>
          </p:cNvPr>
          <p:cNvSpPr txBox="1">
            <a:spLocks noGrp="1"/>
          </p:cNvSpPr>
          <p:nvPr>
            <p:ph type="body" idx="1"/>
          </p:nvPr>
        </p:nvSpPr>
        <p:spPr>
          <a:xfrm>
            <a:off x="685800" y="4400550"/>
            <a:ext cx="5486400" cy="3600300"/>
          </a:xfrm>
          <a:prstGeom prst="rect">
            <a:avLst/>
          </a:prstGeom>
          <a:noFill/>
          <a:ln>
            <a:noFill/>
          </a:ln>
        </p:spPr>
        <p:txBody>
          <a:bodyPr spcFirstLastPara="1" wrap="square" lIns="91275" tIns="45650" rIns="91275" bIns="45650" anchor="t" anchorCtr="0">
            <a:noAutofit/>
          </a:bodyPr>
          <a:lstStyle/>
          <a:p>
            <a:pPr marL="0" lvl="0" indent="0" algn="l" rtl="0">
              <a:spcBef>
                <a:spcPts val="0"/>
              </a:spcBef>
              <a:spcAft>
                <a:spcPts val="0"/>
              </a:spcAft>
              <a:buNone/>
            </a:pPr>
            <a:r>
              <a:rPr lang="en-US"/>
              <a:t>How to present this slide deck:</a:t>
            </a:r>
          </a:p>
          <a:p>
            <a:pPr marL="0" lvl="0" indent="0" algn="l" rtl="0">
              <a:spcBef>
                <a:spcPts val="0"/>
              </a:spcBef>
              <a:spcAft>
                <a:spcPts val="0"/>
              </a:spcAft>
              <a:buNone/>
            </a:pPr>
            <a:endParaRPr lang="en-US"/>
          </a:p>
          <a:p>
            <a:pPr marL="0" lvl="0" indent="0" algn="l" rtl="0">
              <a:spcBef>
                <a:spcPts val="0"/>
              </a:spcBef>
              <a:spcAft>
                <a:spcPts val="0"/>
              </a:spcAft>
              <a:buNone/>
            </a:pPr>
            <a:r>
              <a:rPr lang="en-US"/>
              <a:t>This slide deck is intended to be use and modified to meet the needs of your organization. The following information should be used to assist you, the presenter, as you modify the slides to meet the needs of your audience. At the bottom of the notes on this slide is the script to introduce this presentation. </a:t>
            </a:r>
          </a:p>
          <a:p>
            <a:endParaRPr lang="en-US" b="0"/>
          </a:p>
          <a:p>
            <a:r>
              <a:rPr lang="en-US" b="0" u="sng"/>
              <a:t>Text coding: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a:t>Bold text = </a:t>
            </a:r>
            <a:r>
              <a:rPr lang="en-US" b="1"/>
              <a:t>Presenter Script (what the presenter should say)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i="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1"/>
              <a:t>Italic text = Ideas for activity or interaction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u="sng"/>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u="sng"/>
              <a:t>Underlined text</a:t>
            </a:r>
            <a:r>
              <a:rPr lang="en-US" b="0" u="none"/>
              <a:t> = specific contexts (e.g., zoom vs in-person)</a:t>
            </a:r>
            <a:endParaRPr lang="en-US" b="0" u="sng"/>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i="1"/>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a:t>Yellow highlighted text </a:t>
            </a:r>
            <a:r>
              <a:rPr lang="en-US" b="0" i="0">
                <a:highlight>
                  <a:srgbClr val="FFFF00"/>
                </a:highlight>
              </a:rPr>
              <a:t>is for you to customize based on your state/grade for the presentation</a:t>
            </a:r>
            <a:endParaRPr lang="en-US" b="0" i="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u="sng"/>
          </a:p>
          <a:p>
            <a:pPr marL="171450" indent="-171450">
              <a:buFont typeface="Arial" panose="020B0604020202020204" pitchFamily="34" charset="0"/>
              <a:buChar char="•"/>
            </a:pPr>
            <a:r>
              <a:rPr lang="en-US" b="0"/>
              <a:t>Regular text = Presenter notes (reminders or instructions)</a:t>
            </a:r>
          </a:p>
          <a:p>
            <a:pPr marL="0" indent="0">
              <a:buFont typeface="Arial" panose="020B0604020202020204" pitchFamily="34" charset="0"/>
              <a:buNone/>
            </a:pPr>
            <a:endParaRPr lang="en-US" b="0"/>
          </a:p>
          <a:p>
            <a:pPr marL="171450" indent="-171450">
              <a:buFont typeface="Arial" panose="020B0604020202020204" pitchFamily="34" charset="0"/>
              <a:buChar char="•"/>
            </a:pPr>
            <a:r>
              <a:rPr lang="en-US" b="0"/>
              <a:t>Regular text with bullet = specific instruction</a:t>
            </a:r>
          </a:p>
          <a:p>
            <a:pPr marL="0" indent="0">
              <a:buFont typeface="Arial" panose="020B0604020202020204" pitchFamily="34" charset="0"/>
              <a:buNone/>
            </a:pPr>
            <a:endParaRPr lang="en-US" b="0"/>
          </a:p>
          <a:p>
            <a:pPr marL="0" indent="0">
              <a:buFont typeface="Arial" panose="020B0604020202020204" pitchFamily="34" charset="0"/>
              <a:buNone/>
            </a:pPr>
            <a:r>
              <a:rPr lang="en-US" b="0"/>
              <a:t>Information in Notes:</a:t>
            </a:r>
          </a:p>
          <a:p>
            <a:pPr marL="171450" indent="-171450">
              <a:buFont typeface="Arial" panose="020B0604020202020204" pitchFamily="34" charset="0"/>
              <a:buChar char="•"/>
            </a:pPr>
            <a:r>
              <a:rPr lang="en-US" b="0"/>
              <a:t>* Asterisks indicate hints or ideas for customization</a:t>
            </a:r>
            <a:endParaRPr lang="en-US" b="0" u="sng"/>
          </a:p>
          <a:p>
            <a:endParaRPr lang="en-US" b="0"/>
          </a:p>
          <a:p>
            <a:pPr marL="171450" indent="-171450">
              <a:buFont typeface="Arial" panose="020B0604020202020204" pitchFamily="34" charset="0"/>
              <a:buChar char="•"/>
            </a:pPr>
            <a:r>
              <a:rPr lang="en-US" b="0"/>
              <a:t>If there is a video, the link will be provided in the slide notes. The transcript for the video is provided so that you can decide if you want to show the video, or if you want to cover the topic through a discussion.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a:p>
          <a:p>
            <a:pPr marL="171450" indent="-171450">
              <a:buFont typeface="Arial" panose="020B0604020202020204" pitchFamily="34" charset="0"/>
              <a:buChar char="•"/>
            </a:pPr>
            <a:r>
              <a:rPr lang="en-US" b="0"/>
              <a:t>CLICK, directions for animated slides</a:t>
            </a:r>
            <a:r>
              <a:rPr lang="en-US" b="0" i="1">
                <a:highlight>
                  <a:srgbClr val="FFFF00"/>
                </a:highligh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a:highlight>
                <a:srgbClr val="FF00FF"/>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highlight>
                  <a:srgbClr val="FF00FF"/>
                </a:highlight>
              </a:rPr>
              <a:t>Slides Information: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t>Hidden slides are optional and may be used at the presenter's discretion based on the needs of the audience. </a:t>
            </a:r>
          </a:p>
          <a:p>
            <a:pPr marL="171450" indent="-171450">
              <a:buFont typeface="Arial" panose="020B0604020202020204" pitchFamily="34" charset="0"/>
              <a:buChar char="•"/>
            </a:pPr>
            <a:endParaRPr lang="en-US" b="0" i="0"/>
          </a:p>
          <a:p>
            <a:pPr marL="171450" indent="-171450">
              <a:buFont typeface="Arial" panose="020B0604020202020204" pitchFamily="34" charset="0"/>
              <a:buChar char="•"/>
            </a:pPr>
            <a:r>
              <a:rPr lang="en-US" b="0" i="0"/>
              <a:t>The </a:t>
            </a:r>
            <a:r>
              <a:rPr lang="en-US" b="0" i="0">
                <a:highlight>
                  <a:srgbClr val="FF00FF"/>
                </a:highlight>
              </a:rPr>
              <a:t>pink backpack </a:t>
            </a:r>
            <a:r>
              <a:rPr lang="en-US" b="0" i="0"/>
              <a:t>on a slide </a:t>
            </a:r>
            <a:r>
              <a:rPr lang="en-US" sz="1200" kern="1200">
                <a:solidFill>
                  <a:schemeClr val="tx1"/>
                </a:solidFill>
                <a:effectLst/>
                <a:latin typeface="+mn-lt"/>
                <a:ea typeface="+mn-ea"/>
                <a:cs typeface="+mn-cs"/>
              </a:rPr>
              <a:t>indicates there are resources to either be distributed during the workshop, or to provide for participants to review later. You can click on the icon directly from the slide to access the online version.  The URL is included in the speaker notes. If the training is in person, you may choose to print some out and distribute as handouts.</a:t>
            </a:r>
            <a:endParaRPr lang="en-US" b="1"/>
          </a:p>
          <a:p>
            <a:endParaRPr lang="en-US" b="1"/>
          </a:p>
          <a:p>
            <a:r>
              <a:rPr lang="en-US" b="1"/>
              <a:t>---</a:t>
            </a:r>
          </a:p>
          <a:p>
            <a:endParaRPr lang="en-US" b="1"/>
          </a:p>
          <a:p>
            <a:pPr marL="171450" indent="-171450">
              <a:buFont typeface="Arial" panose="020B0604020202020204" pitchFamily="34" charset="0"/>
              <a:buChar char="•"/>
            </a:pPr>
            <a:r>
              <a:rPr lang="en-US"/>
              <a:t>Greet participants and begin workshop with introductions as needed. Follow the facilitation procedure notes appropriate for the workshop session.</a:t>
            </a:r>
            <a:endParaRPr lang="en-US">
              <a:solidFill>
                <a:srgbClr val="444444"/>
              </a:solidFill>
            </a:endParaRPr>
          </a:p>
          <a:p>
            <a:endParaRPr lang="en-US">
              <a:solidFill>
                <a:srgbClr val="444444"/>
              </a:solidFill>
            </a:endParaRPr>
          </a:p>
          <a:p>
            <a:r>
              <a:rPr lang="en-US" b="1"/>
              <a:t>Welcome to the National Center on Improving Literacy’s workshop on learning about your child’s reading development. Children who struggle learning early literacy skills are at risk for reading and academic difficulties later. As a parent or caregiver, being informed about the parts of literacy, how your child learns to read, and why he or she might struggle can help you make better decisions about your child’s education. This workshop is part two of a four-part series on key roles that families can play for children’s literacy success. </a:t>
            </a:r>
            <a:endParaRPr lang="en-US" b="1">
              <a:solidFill>
                <a:srgbClr val="444444"/>
              </a:solidFill>
            </a:endParaRPr>
          </a:p>
          <a:p>
            <a:endParaRPr lang="en-US">
              <a:solidFill>
                <a:srgbClr val="444444"/>
              </a:solidFill>
            </a:endParaRPr>
          </a:p>
          <a:p>
            <a:endParaRPr lang="en-US">
              <a:ea typeface="Calibri"/>
              <a:cs typeface="Calibri"/>
            </a:endParaRPr>
          </a:p>
          <a:p>
            <a:pPr marL="0" lvl="0" indent="0" algn="l" rtl="0">
              <a:spcBef>
                <a:spcPts val="0"/>
              </a:spcBef>
              <a:spcAft>
                <a:spcPts val="0"/>
              </a:spcAft>
              <a:buNone/>
            </a:pPr>
            <a:endParaRPr/>
          </a:p>
        </p:txBody>
      </p:sp>
      <p:sp>
        <p:nvSpPr>
          <p:cNvPr id="198" name="Google Shape;198;g2ca57039fec_1_43:notes">
            <a:extLst>
              <a:ext uri="{FF2B5EF4-FFF2-40B4-BE49-F238E27FC236}">
                <a16:creationId xmlns:a16="http://schemas.microsoft.com/office/drawing/2014/main" id="{11DE1E01-DB68-9405-B1D6-F93F1C78F74D}"/>
              </a:ext>
            </a:extLst>
          </p:cNvPr>
          <p:cNvSpPr txBox="1">
            <a:spLocks noGrp="1"/>
          </p:cNvSpPr>
          <p:nvPr>
            <p:ph type="sldNum" idx="12"/>
          </p:nvPr>
        </p:nvSpPr>
        <p:spPr>
          <a:xfrm>
            <a:off x="3884614" y="8685214"/>
            <a:ext cx="2971800" cy="458700"/>
          </a:xfrm>
          <a:prstGeom prst="rect">
            <a:avLst/>
          </a:prstGeom>
          <a:noFill/>
          <a:ln>
            <a:noFill/>
          </a:ln>
        </p:spPr>
        <p:txBody>
          <a:bodyPr spcFirstLastPara="1" wrap="square" lIns="91275" tIns="45650" rIns="91275" bIns="456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16868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DC3FE-A5C3-F676-4F96-50C3758E14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CB4CB4-83A0-CCEB-6AE1-10A64E4BEAE5}"/>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5690D1E3-90D7-C21E-86A4-6F4B0471A21D}"/>
              </a:ext>
            </a:extLst>
          </p:cNvPr>
          <p:cNvSpPr>
            <a:spLocks noGrp="1"/>
          </p:cNvSpPr>
          <p:nvPr>
            <p:ph type="body" idx="1"/>
          </p:nvPr>
        </p:nvSpPr>
        <p:spPr/>
        <p:txBody>
          <a:bodyPr/>
          <a:lstStyle/>
          <a:p>
            <a:r>
              <a:rPr lang="en-US" b="1">
                <a:solidFill>
                  <a:srgbClr val="444444"/>
                </a:solidFill>
              </a:rPr>
              <a:t>Families’ engagement in their children’s education is an important factor in the academic and behavioral success of students throughout the school years...Implementing </a:t>
            </a:r>
            <a:r>
              <a:rPr lang="en-US" b="1" err="1">
                <a:solidFill>
                  <a:srgbClr val="444444"/>
                </a:solidFill>
              </a:rPr>
              <a:t>Multi Tiered</a:t>
            </a:r>
            <a:r>
              <a:rPr lang="en-US" b="1">
                <a:solidFill>
                  <a:srgbClr val="444444"/>
                </a:solidFill>
              </a:rPr>
              <a:t> Systems of Supports (MTSS) provides an opportunity for educators to collaborate with families in a problem solving process focused on improving students’ academic performance and behavior</a:t>
            </a:r>
            <a:r>
              <a:rPr lang="en-US">
                <a:solidFill>
                  <a:srgbClr val="444444"/>
                </a:solidFill>
              </a:rPr>
              <a:t> (Weingarten et al., 2020). </a:t>
            </a:r>
            <a:r>
              <a:rPr lang="en-US" b="1">
                <a:solidFill>
                  <a:srgbClr val="444444"/>
                </a:solidFill>
              </a:rPr>
              <a:t>MTSS-R provides opportunities for families and schools to:</a:t>
            </a:r>
            <a:endParaRPr lang="en-US">
              <a:ea typeface="Calibri"/>
              <a:cs typeface="Calibri"/>
            </a:endParaRPr>
          </a:p>
          <a:p>
            <a:pPr marL="342900" indent="-342900">
              <a:buFont typeface="Arial,Sans-Serif"/>
              <a:buChar char="•"/>
            </a:pPr>
            <a:r>
              <a:rPr lang="en-US" b="1">
                <a:solidFill>
                  <a:srgbClr val="444444"/>
                </a:solidFill>
              </a:rPr>
              <a:t>Build positive relationships</a:t>
            </a:r>
            <a:endParaRPr lang="en-US" b="1">
              <a:solidFill>
                <a:srgbClr val="08355F"/>
              </a:solidFill>
              <a:ea typeface="Calibri"/>
              <a:cs typeface="Calibri"/>
            </a:endParaRPr>
          </a:p>
          <a:p>
            <a:pPr marL="342900" indent="-342900">
              <a:buFont typeface="Arial,Sans-Serif"/>
              <a:buChar char="•"/>
            </a:pPr>
            <a:r>
              <a:rPr lang="en-US" b="1">
                <a:solidFill>
                  <a:srgbClr val="444444"/>
                </a:solidFill>
              </a:rPr>
              <a:t>Empower families</a:t>
            </a:r>
            <a:endParaRPr lang="en-US" b="1">
              <a:solidFill>
                <a:srgbClr val="08355F"/>
              </a:solidFill>
              <a:ea typeface="Calibri"/>
              <a:cs typeface="Calibri"/>
            </a:endParaRPr>
          </a:p>
          <a:p>
            <a:pPr marL="342900" indent="-342900">
              <a:buFont typeface="Arial,Sans-Serif"/>
              <a:buChar char="•"/>
            </a:pPr>
            <a:r>
              <a:rPr lang="en-US" b="1">
                <a:solidFill>
                  <a:srgbClr val="444444"/>
                </a:solidFill>
              </a:rPr>
              <a:t>Provide a system of supports and practices</a:t>
            </a:r>
            <a:endParaRPr lang="en-US" b="1">
              <a:solidFill>
                <a:srgbClr val="08355F"/>
              </a:solidFill>
              <a:ea typeface="Calibri"/>
              <a:cs typeface="Calibri"/>
            </a:endParaRPr>
          </a:p>
          <a:p>
            <a:pPr marL="342900" indent="-342900">
              <a:buFont typeface="Arial,Sans-Serif"/>
              <a:buChar char="•"/>
            </a:pPr>
            <a:r>
              <a:rPr lang="en-US" b="1">
                <a:solidFill>
                  <a:srgbClr val="444444"/>
                </a:solidFill>
              </a:rPr>
              <a:t>Engage in a problem-solving process </a:t>
            </a:r>
            <a:endParaRPr lang="en-US" b="1">
              <a:solidFill>
                <a:srgbClr val="08355F"/>
              </a:solidFill>
              <a:ea typeface="Calibri"/>
              <a:cs typeface="Calibri"/>
            </a:endParaRPr>
          </a:p>
          <a:p>
            <a:pPr marL="342900" indent="-342900">
              <a:buFont typeface="Arial,Sans-Serif"/>
              <a:buChar char="•"/>
            </a:pPr>
            <a:r>
              <a:rPr lang="en-US" b="1">
                <a:solidFill>
                  <a:srgbClr val="444444"/>
                </a:solidFill>
              </a:rPr>
              <a:t>Support multidirectional communication</a:t>
            </a:r>
            <a:endParaRPr lang="en-US" b="1">
              <a:solidFill>
                <a:srgbClr val="08355F"/>
              </a:solidFill>
              <a:ea typeface="Calibri"/>
              <a:cs typeface="Calibri"/>
            </a:endParaRPr>
          </a:p>
          <a:p>
            <a:pPr marL="342900" indent="-342900">
              <a:buFont typeface="Arial,Sans-Serif"/>
              <a:buChar char="•"/>
            </a:pPr>
            <a:r>
              <a:rPr lang="en-US" b="1">
                <a:solidFill>
                  <a:srgbClr val="444444"/>
                </a:solidFill>
              </a:rPr>
              <a:t>Promote a focus on team and data-based decision making </a:t>
            </a:r>
            <a:endParaRPr lang="en-US" b="1">
              <a:solidFill>
                <a:srgbClr val="08355F"/>
              </a:solidFill>
              <a:ea typeface="Calibri"/>
              <a:cs typeface="Calibri"/>
            </a:endParaRPr>
          </a:p>
          <a:p>
            <a:endParaRPr lang="en-US">
              <a:ea typeface="Calibri"/>
              <a:cs typeface="Calibri"/>
            </a:endParaRPr>
          </a:p>
          <a:p>
            <a:r>
              <a:rPr lang="en-US">
                <a:ea typeface="Calibri"/>
                <a:cs typeface="Calibri"/>
              </a:rPr>
              <a:t>Click for animation box to appear</a:t>
            </a:r>
          </a:p>
          <a:p>
            <a:r>
              <a:rPr lang="en-US">
                <a:ea typeface="Calibri"/>
                <a:cs typeface="Calibri"/>
              </a:rPr>
              <a:t>Click learn more to review the resource Family Engagement in MTSS: What does the Research Say? with participants</a:t>
            </a:r>
          </a:p>
          <a:p>
            <a:r>
              <a:rPr lang="en-US">
                <a:ea typeface="Calibri"/>
                <a:cs typeface="Calibri"/>
              </a:rPr>
              <a:t>Resource Link: Family Engagement in MTSS </a:t>
            </a:r>
            <a:r>
              <a:rPr lang="en-US">
                <a:hlinkClick r:id="rId3"/>
              </a:rPr>
              <a:t>Copy of Fam Eng in MTSS What Research Says FINAL</a:t>
            </a:r>
          </a:p>
          <a:p>
            <a:r>
              <a:rPr lang="en-US">
                <a:highlight>
                  <a:srgbClr val="FFFFFF"/>
                </a:highlight>
                <a:hlinkClick r:id="rId3"/>
              </a:rPr>
              <a:t>https://vtss-resources.vcu.edu/media/resources-vtss-ric/implementation-resources/student-family-community/FamilyEngagementinMTSS,WhatResearchSays11_2024.pdf</a:t>
            </a:r>
            <a:r>
              <a:rPr lang="en-US">
                <a:highlight>
                  <a:srgbClr val="FFFFFF"/>
                </a:highlight>
              </a:rPr>
              <a:t> </a:t>
            </a:r>
            <a:endParaRPr lang="en-US"/>
          </a:p>
        </p:txBody>
      </p:sp>
      <p:sp>
        <p:nvSpPr>
          <p:cNvPr id="4" name="Slide Number Placeholder 3">
            <a:extLst>
              <a:ext uri="{FF2B5EF4-FFF2-40B4-BE49-F238E27FC236}">
                <a16:creationId xmlns:a16="http://schemas.microsoft.com/office/drawing/2014/main" id="{ECBEDE07-5406-565B-2508-91A835BD8F46}"/>
              </a:ext>
            </a:extLst>
          </p:cNvPr>
          <p:cNvSpPr>
            <a:spLocks noGrp="1"/>
          </p:cNvSpPr>
          <p:nvPr>
            <p:ph type="sldNum" sz="quarter" idx="5"/>
          </p:nvPr>
        </p:nvSpPr>
        <p:spPr/>
        <p:txBody>
          <a:bodyPr/>
          <a:lstStyle/>
          <a:p>
            <a:fld id="{B1D499D3-6930-49CF-8119-D2C5A3421AFD}" type="slidenum">
              <a:rPr lang="en-US" smtClean="0"/>
              <a:t>12</a:t>
            </a:fld>
            <a:endParaRPr lang="en-US"/>
          </a:p>
        </p:txBody>
      </p:sp>
    </p:spTree>
    <p:extLst>
      <p:ext uri="{BB962C8B-B14F-4D97-AF65-F5344CB8AC3E}">
        <p14:creationId xmlns:p14="http://schemas.microsoft.com/office/powerpoint/2010/main" val="960282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77ECD-A30F-C155-1F5C-EBE180053BAA}"/>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7FFFCB65-0D51-61C5-67C0-AA8420A874F7}"/>
              </a:ext>
            </a:extLst>
          </p:cNvPr>
          <p:cNvSpPr>
            <a:spLocks noGrp="1"/>
          </p:cNvSpPr>
          <p:nvPr>
            <p:ph type="body" idx="1"/>
          </p:nvPr>
        </p:nvSpPr>
        <p:spPr/>
        <p:txBody>
          <a:bodyPr/>
          <a:lstStyle/>
          <a:p>
            <a:r>
              <a:rPr lang="en-US" b="1"/>
              <a:t>During the school day, the system of services and support for children’s literacy development is often called a multi-tiered systems of support for reading or MTSS-R. MTSS-R is a school-wide framework for instruction and intervention so all children meet essential literacy goals. In MTSS—R, multiple tiers of instruction and intervention are linked together and get increasingly more intensive so all children get the knowledge and skills they need to reach grade-level literacy goals. Assessments and data are used at all tiers to guide decisions about children’s response to instruction and intervention. </a:t>
            </a:r>
            <a:endParaRPr lang="en-US" b="1">
              <a:solidFill>
                <a:srgbClr val="444444"/>
              </a:solidFill>
            </a:endParaRPr>
          </a:p>
          <a:p>
            <a:endParaRPr lang="en-US" b="1">
              <a:solidFill>
                <a:srgbClr val="444444"/>
              </a:solidFill>
            </a:endParaRPr>
          </a:p>
          <a:p>
            <a:r>
              <a:rPr lang="en-US" b="1"/>
              <a:t>In MTSS-R, schools first identify what children need to know and do to succeed in each grade. Then, schools often screen all children to identify who may be at risk for reading difficulties. Next, schools teach and assess children so they meet literacy goals. Tier one is high-quality classroom literacy instruction for all children in each grade. Children who need only this support read and write well and are on track to meet grade level literacy goals. Tier two is additional small group instruction for some children in each grade. These children need a boost with extra instruction in targeted skills to be on track to meet grade level literacy goals. Tier three is specialized small group instruction for fewer children in each grade. These children need intensive, individualized instruction or intervention to be on track to meet grade level literacy goals</a:t>
            </a:r>
            <a:r>
              <a:rPr lang="en-US"/>
              <a:t>. </a:t>
            </a:r>
          </a:p>
          <a:p>
            <a:endParaRPr lang="en-US"/>
          </a:p>
          <a:p>
            <a:r>
              <a:rPr lang="en-US"/>
              <a:t>Click Learn More for information to share with families on screening and assessment.</a:t>
            </a:r>
            <a:endParaRPr lang="en-US">
              <a:solidFill>
                <a:srgbClr val="444444"/>
              </a:solidFill>
            </a:endParaRPr>
          </a:p>
          <a:p>
            <a:endParaRPr lang="en-US">
              <a:solidFill>
                <a:srgbClr val="444444"/>
              </a:solidFill>
            </a:endParaRPr>
          </a:p>
          <a:p>
            <a:r>
              <a:rPr lang="en-US" b="1"/>
              <a:t>Resource: Distribute, review, and discuss </a:t>
            </a:r>
            <a:r>
              <a:rPr lang="en-US"/>
              <a:t>Understanding Screening: Overall Screening and Assessment with participants. Have participants share how they would use this resource with families and what they would say.</a:t>
            </a:r>
          </a:p>
          <a:p>
            <a:pPr lvl="0"/>
            <a:endParaRPr lang="en-US">
              <a:ea typeface="Calibri" panose="020F0502020204030204"/>
              <a:cs typeface="Calibri" panose="020F0502020204030204"/>
            </a:endParaRPr>
          </a:p>
          <a:p>
            <a:r>
              <a:rPr lang="en-US"/>
              <a:t>Link: </a:t>
            </a:r>
            <a:r>
              <a:rPr lang="en-US">
                <a:solidFill>
                  <a:srgbClr val="444444"/>
                </a:solidFill>
                <a:hlinkClick r:id="rId3"/>
              </a:rPr>
              <a:t>Understanding Screening: Overall Screening and Assessment - NCIL</a:t>
            </a:r>
            <a:r>
              <a:rPr lang="en-US"/>
              <a:t> </a:t>
            </a:r>
            <a:r>
              <a:rPr lang="en-US">
                <a:solidFill>
                  <a:srgbClr val="444444"/>
                </a:solidFill>
                <a:hlinkClick r:id="rId3"/>
              </a:rPr>
              <a:t>https://improvingliteracy.org/resource/understanding-screening-overall-screening-and-assessment/</a:t>
            </a:r>
            <a:endParaRPr lang="en-US">
              <a:solidFill>
                <a:srgbClr val="444444"/>
              </a:solidFill>
            </a:endParaRPr>
          </a:p>
          <a:p>
            <a:endParaRPr lang="en-US">
              <a:solidFill>
                <a:srgbClr val="444444"/>
              </a:solidFill>
            </a:endParaRPr>
          </a:p>
          <a:p>
            <a:endParaRPr lang="en-US">
              <a:ea typeface="Calibri" panose="020F0502020204030204"/>
              <a:cs typeface="Calibri" panose="020F0502020204030204"/>
            </a:endParaRPr>
          </a:p>
          <a:p>
            <a:endParaRPr lang="en-US">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172F9D51-CD23-D551-9CEF-49282729E36F}"/>
              </a:ext>
            </a:extLst>
          </p:cNvPr>
          <p:cNvSpPr>
            <a:spLocks noGrp="1"/>
          </p:cNvSpPr>
          <p:nvPr>
            <p:ph type="sldNum" sz="quarter" idx="5"/>
          </p:nvPr>
        </p:nvSpPr>
        <p:spPr/>
        <p:txBody>
          <a:bodyPr/>
          <a:lstStyle/>
          <a:p>
            <a:pPr lvl="0"/>
            <a:fld id="{86F7765D-052D-44C5-8A7A-F36F5B11C37D}" type="slidenum">
              <a:rPr lang="en-US" noProof="0" smtClean="0"/>
              <a:pPr lvl="0"/>
              <a:t>13</a:t>
            </a:fld>
            <a:endParaRPr lang="en-US" noProof="0"/>
          </a:p>
        </p:txBody>
      </p:sp>
      <p:sp>
        <p:nvSpPr>
          <p:cNvPr id="8" name="Slide Image Placeholder 7">
            <a:extLst>
              <a:ext uri="{FF2B5EF4-FFF2-40B4-BE49-F238E27FC236}">
                <a16:creationId xmlns:a16="http://schemas.microsoft.com/office/drawing/2014/main" id="{21DED19D-8BD5-4A39-520D-FA248683BCE1}"/>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36048225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E00E6-2C87-B2FD-49C9-2ABCA7DE6156}"/>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96430847-3E00-1819-776F-2E16A0CB7EBF}"/>
              </a:ext>
            </a:extLst>
          </p:cNvPr>
          <p:cNvSpPr>
            <a:spLocks noGrp="1"/>
          </p:cNvSpPr>
          <p:nvPr>
            <p:ph type="body" idx="1"/>
          </p:nvPr>
        </p:nvSpPr>
        <p:spPr/>
        <p:txBody>
          <a:bodyPr/>
          <a:lstStyle/>
          <a:p>
            <a:r>
              <a:rPr lang="en-US" b="1"/>
              <a:t>Be sure to provide ways for families to learn about your school’s MTSS–R, why it is being used, and how their children are being supported within the system. When doing so, carefully explain academic or technical jargon or limit its use. Families are important to the MTSS-R problem-solving process. Together with families, review data and make data-based decisions for children’s literacy learning. If your school does not have a MTSS-R, then explain to families your process to identify and provide support for children off-track for meeting grade-level literacy goals. Offer regular occasions for families to share their interests or needs with you so opportunities can be better matched to the learning wishes of families. </a:t>
            </a:r>
            <a:endParaRPr lang="en-US" b="1">
              <a:solidFill>
                <a:srgbClr val="444444"/>
              </a:solidFill>
            </a:endParaRPr>
          </a:p>
          <a:p>
            <a:endParaRPr lang="en-US" b="1">
              <a:solidFill>
                <a:srgbClr val="444444"/>
              </a:solidFill>
            </a:endParaRPr>
          </a:p>
          <a:p>
            <a:r>
              <a:rPr lang="en-US" b="1"/>
              <a:t>There are many ways that families can participate in MTSS-R to support their children in all tiers. The key is for families to have opportunities to do so. For example, families can help the school understand their background, culture, and goals for their children. They can also provide you with information to address the needs and interests of other families like theirs. Perhaps families are seeking information or training offered by the school on specific literacy topics or want to know how to best support their children’s literacy development at home. Or, maybe families are interested in volunteering at the school or organizing help and support from other families. Families can help make school literacy decisions that benefit all children by participating on school improvement teams, committees, or in other groups. Or, perhaps they want help develop home literacy lending kits, afterschool literacy programs, or link families to community resources to support literacy learning. Families are key decision-makers in their children’s literacy learning. Think about the various ways families can give feedback on their children’s literacy goals, instruction, and support.</a:t>
            </a:r>
            <a:endParaRPr lang="en-US" b="1">
              <a:solidFill>
                <a:srgbClr val="444444"/>
              </a:solidFill>
            </a:endParaRPr>
          </a:p>
          <a:p>
            <a:endParaRPr lang="en-US">
              <a:solidFill>
                <a:srgbClr val="444444"/>
              </a:solidFill>
            </a:endParaRPr>
          </a:p>
          <a:p>
            <a:r>
              <a:rPr lang="en-US" b="1"/>
              <a:t>Activity: </a:t>
            </a:r>
            <a:r>
              <a:rPr lang="en-US"/>
              <a:t>Provide time for participants to think about the various ways families can give feedback on their children’s literacy goals, instruction, and support in their setting. Ask for a few volunteers to share their ideas with all.</a:t>
            </a:r>
          </a:p>
        </p:txBody>
      </p:sp>
      <p:sp>
        <p:nvSpPr>
          <p:cNvPr id="4" name="Slide Number Placeholder 3">
            <a:extLst>
              <a:ext uri="{FF2B5EF4-FFF2-40B4-BE49-F238E27FC236}">
                <a16:creationId xmlns:a16="http://schemas.microsoft.com/office/drawing/2014/main" id="{8070EEF3-7C0F-CE72-2FF9-59BBEE4685D6}"/>
              </a:ext>
            </a:extLst>
          </p:cNvPr>
          <p:cNvSpPr>
            <a:spLocks noGrp="1"/>
          </p:cNvSpPr>
          <p:nvPr>
            <p:ph type="sldNum" sz="quarter" idx="5"/>
          </p:nvPr>
        </p:nvSpPr>
        <p:spPr/>
        <p:txBody>
          <a:bodyPr/>
          <a:lstStyle/>
          <a:p>
            <a:pPr lvl="0"/>
            <a:fld id="{86F7765D-052D-44C5-8A7A-F36F5B11C37D}" type="slidenum">
              <a:rPr lang="en-US" noProof="0" smtClean="0"/>
              <a:pPr lvl="0"/>
              <a:t>14</a:t>
            </a:fld>
            <a:endParaRPr lang="en-US" noProof="0"/>
          </a:p>
        </p:txBody>
      </p:sp>
      <p:sp>
        <p:nvSpPr>
          <p:cNvPr id="8" name="Slide Image Placeholder 7">
            <a:extLst>
              <a:ext uri="{FF2B5EF4-FFF2-40B4-BE49-F238E27FC236}">
                <a16:creationId xmlns:a16="http://schemas.microsoft.com/office/drawing/2014/main" id="{A14BAE42-56ED-E259-585B-1DACE75098C0}"/>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18686815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B6BE1-636D-269D-D55E-4F106533377F}"/>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615E3080-9234-2DDD-59D2-6A9AACE1EB91}"/>
              </a:ext>
            </a:extLst>
          </p:cNvPr>
          <p:cNvSpPr>
            <a:spLocks noGrp="1"/>
          </p:cNvSpPr>
          <p:nvPr>
            <p:ph type="body" idx="1"/>
          </p:nvPr>
        </p:nvSpPr>
        <p:spPr/>
        <p:txBody>
          <a:bodyPr/>
          <a:lstStyle/>
          <a:p>
            <a:r>
              <a:rPr lang="en-US" b="1"/>
              <a:t>What might family engagement look like in each tier of MTSS-R? It will likely depend on the setting within your school and the needs of families. Since each tier involves a greater intensity of services and support for children, a greater intensity of communication and collaboration is also needed between families and schools. For example:</a:t>
            </a:r>
            <a:endParaRPr lang="en-US" b="1">
              <a:solidFill>
                <a:srgbClr val="444444"/>
              </a:solidFill>
            </a:endParaRPr>
          </a:p>
          <a:p>
            <a:endParaRPr lang="en-US" b="1">
              <a:solidFill>
                <a:srgbClr val="444444"/>
              </a:solidFill>
            </a:endParaRPr>
          </a:p>
          <a:p>
            <a:r>
              <a:rPr lang="en-US" b="1"/>
              <a:t>In tier 1, families may receive information, materials, and announcements about events that focus on your approach to literacy teaching and learning, literacy curricula, literacy goals, screening data, and ways that families can support their children’s literacy development at home. For instance, family literacy nights, group literacy discussions, and guest speakers on family requested literacy topics. </a:t>
            </a:r>
            <a:endParaRPr lang="en-US" b="1">
              <a:solidFill>
                <a:srgbClr val="444444"/>
              </a:solidFill>
            </a:endParaRPr>
          </a:p>
          <a:p>
            <a:endParaRPr lang="en-US" b="1">
              <a:solidFill>
                <a:srgbClr val="444444"/>
              </a:solidFill>
            </a:endParaRPr>
          </a:p>
          <a:p>
            <a:r>
              <a:rPr lang="en-US" b="1"/>
              <a:t>In tier 2, families may receive information, materials, progress monitoring data, and announcements about events matched to the literacy needs of their children and ways for families to specifically support literacy needs at home. Engagement at this tier is meant to prevent further literacy difficulties by coordinating and aligning activities between home and school.</a:t>
            </a:r>
            <a:endParaRPr lang="en-US" b="1">
              <a:solidFill>
                <a:srgbClr val="444444"/>
              </a:solidFill>
            </a:endParaRPr>
          </a:p>
          <a:p>
            <a:endParaRPr lang="en-US" b="1">
              <a:solidFill>
                <a:srgbClr val="444444"/>
              </a:solidFill>
            </a:endParaRPr>
          </a:p>
          <a:p>
            <a:r>
              <a:rPr lang="en-US" b="1"/>
              <a:t>In tier 3, families may receive information, materials, progress monitoring data, and training matched to the individual literacy needs of their children, including ways to intensify support of their children’s literacy needs at home. You can help families learn intervention strategies and activities that they can do and practice at home that are linked to their child’s literacy goals. Click Learn More for strategizes on how you can partner with families of English language learners.</a:t>
            </a:r>
            <a:endParaRPr lang="en-US" b="1">
              <a:solidFill>
                <a:srgbClr val="444444"/>
              </a:solidFill>
            </a:endParaRPr>
          </a:p>
          <a:p>
            <a:endParaRPr lang="en-US">
              <a:solidFill>
                <a:srgbClr val="444444"/>
              </a:solidFill>
            </a:endParaRPr>
          </a:p>
          <a:p>
            <a:r>
              <a:rPr lang="en-US" b="1"/>
              <a:t>Resource: Distribute, review, and discuss </a:t>
            </a:r>
            <a:r>
              <a:rPr lang="en-US">
                <a:hlinkClick r:id="rId3"/>
              </a:rPr>
              <a:t>6 Strategies for Partnering with Families of English Language Learners</a:t>
            </a:r>
            <a:r>
              <a:rPr lang="en-US"/>
              <a:t> with participants. Have participants share other strategies they’ve used that have been successful.</a:t>
            </a:r>
            <a:endParaRPr lang="en-US">
              <a:ea typeface="Calibri"/>
              <a:cs typeface="Calibri"/>
            </a:endParaRPr>
          </a:p>
        </p:txBody>
      </p:sp>
      <p:sp>
        <p:nvSpPr>
          <p:cNvPr id="4" name="Slide Number Placeholder 3">
            <a:extLst>
              <a:ext uri="{FF2B5EF4-FFF2-40B4-BE49-F238E27FC236}">
                <a16:creationId xmlns:a16="http://schemas.microsoft.com/office/drawing/2014/main" id="{582C81CF-70AC-94D8-D241-D3B418789DC6}"/>
              </a:ext>
            </a:extLst>
          </p:cNvPr>
          <p:cNvSpPr>
            <a:spLocks noGrp="1"/>
          </p:cNvSpPr>
          <p:nvPr>
            <p:ph type="sldNum" sz="quarter" idx="5"/>
          </p:nvPr>
        </p:nvSpPr>
        <p:spPr/>
        <p:txBody>
          <a:bodyPr/>
          <a:lstStyle/>
          <a:p>
            <a:pPr lvl="0"/>
            <a:fld id="{86F7765D-052D-44C5-8A7A-F36F5B11C37D}" type="slidenum">
              <a:rPr lang="en-US" noProof="0" smtClean="0"/>
              <a:pPr lvl="0"/>
              <a:t>15</a:t>
            </a:fld>
            <a:endParaRPr lang="en-US" noProof="0"/>
          </a:p>
        </p:txBody>
      </p:sp>
      <p:sp>
        <p:nvSpPr>
          <p:cNvPr id="8" name="Slide Image Placeholder 7">
            <a:extLst>
              <a:ext uri="{FF2B5EF4-FFF2-40B4-BE49-F238E27FC236}">
                <a16:creationId xmlns:a16="http://schemas.microsoft.com/office/drawing/2014/main" id="{F4DCA81A-E180-A5BF-E07B-AC87ABCB84BD}"/>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40557690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05E39-C118-92B4-CF31-0063E75D2304}"/>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240C5703-0A59-34D4-4805-C8AF269E300F}"/>
              </a:ext>
            </a:extLst>
          </p:cNvPr>
          <p:cNvSpPr>
            <a:spLocks noGrp="1"/>
          </p:cNvSpPr>
          <p:nvPr>
            <p:ph type="body" idx="1"/>
          </p:nvPr>
        </p:nvSpPr>
        <p:spPr/>
        <p:txBody>
          <a:bodyPr/>
          <a:lstStyle/>
          <a:p>
            <a:r>
              <a:rPr lang="en-US" b="1">
                <a:solidFill>
                  <a:srgbClr val="000000"/>
                </a:solidFill>
              </a:rPr>
              <a:t>Schools can create meaningful family engagement when they take time to get to know their families so they can be culturally responsive to student and family needs. Equitable family engagement practices in MTSS-R include:</a:t>
            </a:r>
            <a:endParaRPr lang="en-US" b="1">
              <a:solidFill>
                <a:srgbClr val="444444"/>
              </a:solidFill>
            </a:endParaRPr>
          </a:p>
          <a:p>
            <a:pPr marL="171450" indent="-171450">
              <a:buFont typeface="Arial,Sans-Serif"/>
              <a:buChar char="•"/>
            </a:pPr>
            <a:r>
              <a:rPr lang="en-US" b="1">
                <a:solidFill>
                  <a:srgbClr val="000000"/>
                </a:solidFill>
              </a:rPr>
              <a:t>Considering the features of MTSS-R that may have cultural implications;</a:t>
            </a:r>
            <a:endParaRPr lang="en-US" b="1">
              <a:solidFill>
                <a:srgbClr val="444444"/>
              </a:solidFill>
            </a:endParaRPr>
          </a:p>
          <a:p>
            <a:pPr marL="171450" indent="-171450">
              <a:buFont typeface="Arial,Sans-Serif"/>
              <a:buChar char="•"/>
            </a:pPr>
            <a:r>
              <a:rPr lang="en-US" b="1">
                <a:solidFill>
                  <a:srgbClr val="000000"/>
                </a:solidFill>
              </a:rPr>
              <a:t>Consulting with cultural stakeholders in the community;</a:t>
            </a:r>
            <a:endParaRPr lang="en-US" b="1">
              <a:solidFill>
                <a:srgbClr val="444444"/>
              </a:solidFill>
            </a:endParaRPr>
          </a:p>
          <a:p>
            <a:pPr marL="171450" indent="-171450">
              <a:buFont typeface="Arial,Sans-Serif"/>
              <a:buChar char="•"/>
            </a:pPr>
            <a:r>
              <a:rPr lang="en-US" b="1">
                <a:solidFill>
                  <a:srgbClr val="000000"/>
                </a:solidFill>
              </a:rPr>
              <a:t>Facilitating family access to information about the MTSS-R;</a:t>
            </a:r>
            <a:endParaRPr lang="en-US" b="1">
              <a:solidFill>
                <a:srgbClr val="444444"/>
              </a:solidFill>
            </a:endParaRPr>
          </a:p>
          <a:p>
            <a:pPr marL="171450" indent="-171450">
              <a:buFont typeface="Arial,Sans-Serif"/>
              <a:buChar char="•"/>
            </a:pPr>
            <a:r>
              <a:rPr lang="en-US" b="1">
                <a:solidFill>
                  <a:srgbClr val="000000"/>
                </a:solidFill>
              </a:rPr>
              <a:t>Having representation on the MTSS-R or leadership team that reflects the diversity of experiences and perspectives in the school community;</a:t>
            </a:r>
            <a:endParaRPr lang="en-US" b="1">
              <a:solidFill>
                <a:srgbClr val="444444"/>
              </a:solidFill>
            </a:endParaRPr>
          </a:p>
          <a:p>
            <a:pPr marL="171450" indent="-171450">
              <a:buFont typeface="Arial,Sans-Serif"/>
              <a:buChar char="•"/>
            </a:pPr>
            <a:r>
              <a:rPr lang="en-US" b="1">
                <a:solidFill>
                  <a:srgbClr val="000000"/>
                </a:solidFill>
              </a:rPr>
              <a:t>Making materials available in all languages represented within the school community;</a:t>
            </a:r>
            <a:endParaRPr lang="en-US" b="1">
              <a:solidFill>
                <a:srgbClr val="444444"/>
              </a:solidFill>
            </a:endParaRPr>
          </a:p>
          <a:p>
            <a:pPr marL="171450" indent="-171450">
              <a:buFont typeface="Arial,Sans-Serif"/>
              <a:buChar char="•"/>
            </a:pPr>
            <a:r>
              <a:rPr lang="en-US" b="1">
                <a:solidFill>
                  <a:srgbClr val="000000"/>
                </a:solidFill>
              </a:rPr>
              <a:t>Providing staff training in culturally appropriate practices; and </a:t>
            </a:r>
            <a:endParaRPr lang="en-US" b="1">
              <a:solidFill>
                <a:srgbClr val="444444"/>
              </a:solidFill>
            </a:endParaRPr>
          </a:p>
          <a:p>
            <a:pPr marL="171450" indent="-171450">
              <a:buFont typeface="Arial,Sans-Serif"/>
              <a:buChar char="•"/>
            </a:pPr>
            <a:r>
              <a:rPr lang="en-US" b="1">
                <a:solidFill>
                  <a:srgbClr val="000000"/>
                </a:solidFill>
              </a:rPr>
              <a:t>Disaggregating data to assess disproportionality to see if certain student populations are being overidentified for reading disabilities.</a:t>
            </a:r>
            <a:endParaRPr lang="en-US" b="1">
              <a:solidFill>
                <a:srgbClr val="444444"/>
              </a:solidFill>
            </a:endParaRPr>
          </a:p>
          <a:p>
            <a:endParaRPr lang="en-US">
              <a:solidFill>
                <a:srgbClr val="444444"/>
              </a:solidFill>
            </a:endParaRPr>
          </a:p>
          <a:p>
            <a:r>
              <a:rPr lang="en-US" b="1">
                <a:solidFill>
                  <a:srgbClr val="000000"/>
                </a:solidFill>
              </a:rPr>
              <a:t>Activity: </a:t>
            </a:r>
            <a:r>
              <a:rPr lang="en-US">
                <a:solidFill>
                  <a:srgbClr val="000000"/>
                </a:solidFill>
              </a:rPr>
              <a:t>Distribute Creating Authentic Partnerships with Historically Marginalized Families and Other Stakeholders: Embracing an Equity Mindset to participants. Have participants discuss and use this continuum to assess the cultural norms that currently exist and to think about what changes are needed to create authentic opportunities for partnership.</a:t>
            </a:r>
            <a:endParaRPr lang="en-US">
              <a:solidFill>
                <a:srgbClr val="444444"/>
              </a:solidFill>
            </a:endParaRPr>
          </a:p>
          <a:p>
            <a:endParaRPr lang="en-US">
              <a:ea typeface="Calibri"/>
              <a:cs typeface="Calibri"/>
            </a:endParaRPr>
          </a:p>
          <a:p>
            <a:r>
              <a:rPr lang="en-US">
                <a:ea typeface="Calibri"/>
                <a:cs typeface="Calibri"/>
              </a:rPr>
              <a:t>Resource link: </a:t>
            </a:r>
            <a:r>
              <a:rPr lang="en-US">
                <a:hlinkClick r:id="rId3"/>
              </a:rPr>
              <a:t>Creating Authentic Partnerships with Historically Marginalized Families and Other Stakeholders: Embracing an Equity Mindset</a:t>
            </a:r>
            <a:endParaRPr lang="en-US">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0F8D6596-B544-C9FB-29B0-670B185BC1C8}"/>
              </a:ext>
            </a:extLst>
          </p:cNvPr>
          <p:cNvSpPr>
            <a:spLocks noGrp="1"/>
          </p:cNvSpPr>
          <p:nvPr>
            <p:ph type="sldNum" sz="quarter" idx="5"/>
          </p:nvPr>
        </p:nvSpPr>
        <p:spPr/>
        <p:txBody>
          <a:bodyPr/>
          <a:lstStyle/>
          <a:p>
            <a:pPr lvl="0"/>
            <a:fld id="{86F7765D-052D-44C5-8A7A-F36F5B11C37D}" type="slidenum">
              <a:rPr lang="en-US" noProof="0" smtClean="0"/>
              <a:pPr lvl="0"/>
              <a:t>16</a:t>
            </a:fld>
            <a:endParaRPr lang="en-US" noProof="0"/>
          </a:p>
        </p:txBody>
      </p:sp>
      <p:sp>
        <p:nvSpPr>
          <p:cNvPr id="8" name="Slide Image Placeholder 7">
            <a:extLst>
              <a:ext uri="{FF2B5EF4-FFF2-40B4-BE49-F238E27FC236}">
                <a16:creationId xmlns:a16="http://schemas.microsoft.com/office/drawing/2014/main" id="{4AAEF2E5-12A9-36B3-75FA-B4C5601EB066}"/>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9521734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23194-0C37-EA86-9EB1-D5D4BFCC78FB}"/>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D17D00D9-D803-E718-1538-D1AE5239F872}"/>
              </a:ext>
            </a:extLst>
          </p:cNvPr>
          <p:cNvSpPr>
            <a:spLocks noGrp="1"/>
          </p:cNvSpPr>
          <p:nvPr>
            <p:ph type="body" idx="1"/>
          </p:nvPr>
        </p:nvSpPr>
        <p:spPr/>
        <p:txBody>
          <a:bodyPr/>
          <a:lstStyle/>
          <a:p>
            <a:r>
              <a:rPr lang="en-US" b="1"/>
              <a:t>To start talking and interacting often with families, think about and prepare responses to these questions:</a:t>
            </a:r>
            <a:endParaRPr lang="en-US" b="1">
              <a:solidFill>
                <a:srgbClr val="444444"/>
              </a:solidFill>
            </a:endParaRPr>
          </a:p>
          <a:p>
            <a:r>
              <a:rPr lang="en-US" b="1"/>
              <a:t>What are your language and literacy goals for children and families?</a:t>
            </a:r>
            <a:endParaRPr lang="en-US" b="1">
              <a:solidFill>
                <a:srgbClr val="444444"/>
              </a:solidFill>
            </a:endParaRPr>
          </a:p>
          <a:p>
            <a:r>
              <a:rPr lang="en-US" b="1"/>
              <a:t>What are the ways families can share information with you about their children’s language and literacy learning?</a:t>
            </a:r>
            <a:endParaRPr lang="en-US" b="1">
              <a:solidFill>
                <a:srgbClr val="444444"/>
              </a:solidFill>
            </a:endParaRPr>
          </a:p>
          <a:p>
            <a:r>
              <a:rPr lang="en-US" b="1"/>
              <a:t>How do you partner with families when developing language and literacy goals for students?</a:t>
            </a:r>
            <a:endParaRPr lang="en-US" b="1">
              <a:solidFill>
                <a:srgbClr val="444444"/>
              </a:solidFill>
            </a:endParaRPr>
          </a:p>
          <a:p>
            <a:r>
              <a:rPr lang="en-US" b="1"/>
              <a:t>How can families support children’s language and literacy goals?</a:t>
            </a:r>
            <a:endParaRPr lang="en-US" b="1">
              <a:solidFill>
                <a:srgbClr val="444444"/>
              </a:solidFill>
            </a:endParaRPr>
          </a:p>
          <a:p>
            <a:r>
              <a:rPr lang="en-US" b="1"/>
              <a:t>How do families learn about what children need to know and be able to do in language and literacy ?</a:t>
            </a:r>
            <a:endParaRPr lang="en-US" b="1">
              <a:solidFill>
                <a:srgbClr val="444444"/>
              </a:solidFill>
            </a:endParaRPr>
          </a:p>
          <a:p>
            <a:endParaRPr lang="en-US" b="1">
              <a:solidFill>
                <a:srgbClr val="444444"/>
              </a:solidFill>
            </a:endParaRPr>
          </a:p>
          <a:p>
            <a:r>
              <a:rPr lang="en-US" b="1"/>
              <a:t>Be sure to ask families what their language and literacy goals are for their children. Guide families in goal setting if needed. Families often wonder first how their individual child is doing. When answering, think about the objective data you can share with families about how their child is progressing. Responses should build common understanding and promote joint action between home and school.</a:t>
            </a:r>
            <a:endParaRPr lang="en-US" b="1">
              <a:solidFill>
                <a:srgbClr val="444444"/>
              </a:solidFill>
            </a:endParaRPr>
          </a:p>
          <a:p>
            <a:endParaRPr lang="en-US">
              <a:solidFill>
                <a:srgbClr val="444444"/>
              </a:solidFill>
            </a:endParaRPr>
          </a:p>
          <a:p>
            <a:r>
              <a:rPr lang="en-US" b="1"/>
              <a:t>Resource: Distribute, review, and discuss </a:t>
            </a:r>
            <a:r>
              <a:rPr lang="en-US"/>
              <a:t>Reading Milestones with participants. Tell participants they can use the information back at their school to think about and prepare responses to the questions and prepare for goal-setting. If time permits, see activity below.</a:t>
            </a:r>
            <a:endParaRPr lang="en-US">
              <a:ea typeface="Calibri"/>
              <a:cs typeface="Calibri"/>
            </a:endParaRPr>
          </a:p>
          <a:p>
            <a:r>
              <a:rPr lang="en-US"/>
              <a:t>Resource link: </a:t>
            </a:r>
            <a:r>
              <a:rPr lang="en-US">
                <a:solidFill>
                  <a:srgbClr val="444444"/>
                </a:solidFill>
                <a:hlinkClick r:id="rId3"/>
              </a:rPr>
              <a:t>https://kidshealth.org/en/parents/milestones.html?view=ptr&amp;WT.ac=p-ptr</a:t>
            </a:r>
            <a:r>
              <a:rPr lang="en-US"/>
              <a:t> </a:t>
            </a:r>
            <a:endParaRPr lang="en-US">
              <a:solidFill>
                <a:srgbClr val="444444"/>
              </a:solidFill>
            </a:endParaRPr>
          </a:p>
          <a:p>
            <a:endParaRPr lang="en-US"/>
          </a:p>
          <a:p>
            <a:r>
              <a:rPr lang="en-US" b="1"/>
              <a:t>Activity</a:t>
            </a:r>
            <a:r>
              <a:rPr lang="en-US"/>
              <a:t>: Provide time for participants to use the infographic to think about and prepare responses to the questions. Encourage participants from the same setting to discuss and record their responses and use them to confer and reach consensus with others back at school.</a:t>
            </a:r>
            <a:endParaRPr lang="en-US">
              <a:ea typeface="Calibri"/>
              <a:cs typeface="Calibri"/>
            </a:endParaRPr>
          </a:p>
        </p:txBody>
      </p:sp>
      <p:sp>
        <p:nvSpPr>
          <p:cNvPr id="4" name="Slide Number Placeholder 3">
            <a:extLst>
              <a:ext uri="{FF2B5EF4-FFF2-40B4-BE49-F238E27FC236}">
                <a16:creationId xmlns:a16="http://schemas.microsoft.com/office/drawing/2014/main" id="{C4BA900F-0AAD-DCCC-7C7F-33CA3713A885}"/>
              </a:ext>
            </a:extLst>
          </p:cNvPr>
          <p:cNvSpPr>
            <a:spLocks noGrp="1"/>
          </p:cNvSpPr>
          <p:nvPr>
            <p:ph type="sldNum" sz="quarter" idx="5"/>
          </p:nvPr>
        </p:nvSpPr>
        <p:spPr/>
        <p:txBody>
          <a:bodyPr/>
          <a:lstStyle/>
          <a:p>
            <a:pPr lvl="0"/>
            <a:fld id="{86F7765D-052D-44C5-8A7A-F36F5B11C37D}" type="slidenum">
              <a:rPr lang="en-US" noProof="0" smtClean="0"/>
              <a:pPr lvl="0"/>
              <a:t>17</a:t>
            </a:fld>
            <a:endParaRPr lang="en-US" noProof="0"/>
          </a:p>
        </p:txBody>
      </p:sp>
      <p:sp>
        <p:nvSpPr>
          <p:cNvPr id="8" name="Slide Image Placeholder 7">
            <a:extLst>
              <a:ext uri="{FF2B5EF4-FFF2-40B4-BE49-F238E27FC236}">
                <a16:creationId xmlns:a16="http://schemas.microsoft.com/office/drawing/2014/main" id="{396B2484-273C-AC7D-6ADE-047C07C93656}"/>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4564596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2D7C0-8448-507E-685C-8B86B940E39A}"/>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A620DD3E-9E21-701C-FE82-9B7F326A2F23}"/>
              </a:ext>
            </a:extLst>
          </p:cNvPr>
          <p:cNvSpPr>
            <a:spLocks noGrp="1"/>
          </p:cNvSpPr>
          <p:nvPr>
            <p:ph type="body" idx="1"/>
          </p:nvPr>
        </p:nvSpPr>
        <p:spPr/>
        <p:txBody>
          <a:bodyPr/>
          <a:lstStyle/>
          <a:p>
            <a:r>
              <a:rPr lang="en-US" b="1"/>
              <a:t>Families and schools work best when we stay connected, and this slide highlights three simple ways to build that partnership. First, strong communication matters—ask how your child’s school prefers to share updates and feel confident reaching out with questions. Next, stay involved in ways that work for your schedule, whether that’s helping in the classroom or attending events. And finally, ask meaningful questions about how the school supports your child’s literacy. These conversations build trust and keep everyone working toward the same goals.</a:t>
            </a:r>
          </a:p>
          <a:p>
            <a:endParaRPr lang="en-US" b="1">
              <a:ea typeface="Calibri"/>
              <a:cs typeface="Calibri"/>
            </a:endParaRPr>
          </a:p>
          <a:p>
            <a:r>
              <a:rPr lang="en-US" b="1"/>
              <a:t>Staying connected is one of the most powerful ways families and schools can support a child’s learning. Strong communication helps everyone understand how your child is doing and what they need. Ask your school how they prefer to share updates, and never hesitate to reach out with questions. You can also stay involved by helping in the classroom, attending meetings, joining school groups, or sharing what you notice at home. Every interaction strengthens the partnership around your child.</a:t>
            </a:r>
            <a:endParaRPr lang="en-US"/>
          </a:p>
          <a:p>
            <a:endParaRPr lang="en-US" b="1">
              <a:ea typeface="Calibri"/>
              <a:cs typeface="Calibri"/>
            </a:endParaRPr>
          </a:p>
        </p:txBody>
      </p:sp>
      <p:sp>
        <p:nvSpPr>
          <p:cNvPr id="4" name="Slide Number Placeholder 3">
            <a:extLst>
              <a:ext uri="{FF2B5EF4-FFF2-40B4-BE49-F238E27FC236}">
                <a16:creationId xmlns:a16="http://schemas.microsoft.com/office/drawing/2014/main" id="{2E4CBF8B-F3E1-E399-A423-42300FB53063}"/>
              </a:ext>
            </a:extLst>
          </p:cNvPr>
          <p:cNvSpPr>
            <a:spLocks noGrp="1"/>
          </p:cNvSpPr>
          <p:nvPr>
            <p:ph type="sldNum" sz="quarter" idx="5"/>
          </p:nvPr>
        </p:nvSpPr>
        <p:spPr/>
        <p:txBody>
          <a:bodyPr/>
          <a:lstStyle/>
          <a:p>
            <a:pPr lvl="0"/>
            <a:fld id="{86F7765D-052D-44C5-8A7A-F36F5B11C37D}" type="slidenum">
              <a:rPr lang="en-US" noProof="0" smtClean="0"/>
              <a:pPr lvl="0"/>
              <a:t>18</a:t>
            </a:fld>
            <a:endParaRPr lang="en-US" noProof="0"/>
          </a:p>
        </p:txBody>
      </p:sp>
      <p:sp>
        <p:nvSpPr>
          <p:cNvPr id="8" name="Slide Image Placeholder 7">
            <a:extLst>
              <a:ext uri="{FF2B5EF4-FFF2-40B4-BE49-F238E27FC236}">
                <a16:creationId xmlns:a16="http://schemas.microsoft.com/office/drawing/2014/main" id="{6A4AE1AD-9065-0B41-79D5-D6B8655647B1}"/>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591598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FE63A-6EE1-6DFE-131B-16450A52E6B2}"/>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D2E7F0A7-E481-5066-92C1-DC4A5E921FF6}"/>
              </a:ext>
            </a:extLst>
          </p:cNvPr>
          <p:cNvSpPr>
            <a:spLocks noGrp="1"/>
          </p:cNvSpPr>
          <p:nvPr>
            <p:ph type="body" idx="1"/>
          </p:nvPr>
        </p:nvSpPr>
        <p:spPr/>
        <p:txBody>
          <a:bodyPr/>
          <a:lstStyle/>
          <a:p>
            <a:r>
              <a:rPr lang="en-US" b="1"/>
              <a:t>One of the most meaningful ways to strengthen that connection is by sharing what you see in the classroom and asking families to share their experiences from home. Families know their child best—what motivates them, what challenges them, and what helps them thrive. When you share what works well, what’s difficult, or when you ask for clarification, it helps teachers tailor support and better understand their child and helps families support their child at home. These conversations build a true partnership centered on your child’s success.</a:t>
            </a:r>
            <a:endParaRPr lang="en-US" b="1">
              <a:ea typeface="Calibri"/>
              <a:cs typeface="Calibri"/>
            </a:endParaRPr>
          </a:p>
        </p:txBody>
      </p:sp>
      <p:sp>
        <p:nvSpPr>
          <p:cNvPr id="4" name="Slide Number Placeholder 3">
            <a:extLst>
              <a:ext uri="{FF2B5EF4-FFF2-40B4-BE49-F238E27FC236}">
                <a16:creationId xmlns:a16="http://schemas.microsoft.com/office/drawing/2014/main" id="{F88A08D0-797F-DD81-CDAC-F52A5A6C31F9}"/>
              </a:ext>
            </a:extLst>
          </p:cNvPr>
          <p:cNvSpPr>
            <a:spLocks noGrp="1"/>
          </p:cNvSpPr>
          <p:nvPr>
            <p:ph type="sldNum" sz="quarter" idx="5"/>
          </p:nvPr>
        </p:nvSpPr>
        <p:spPr/>
        <p:txBody>
          <a:bodyPr/>
          <a:lstStyle/>
          <a:p>
            <a:pPr lvl="0"/>
            <a:fld id="{86F7765D-052D-44C5-8A7A-F36F5B11C37D}" type="slidenum">
              <a:rPr lang="en-US" noProof="0" smtClean="0"/>
              <a:pPr lvl="0"/>
              <a:t>19</a:t>
            </a:fld>
            <a:endParaRPr lang="en-US" noProof="0"/>
          </a:p>
        </p:txBody>
      </p:sp>
      <p:sp>
        <p:nvSpPr>
          <p:cNvPr id="8" name="Slide Image Placeholder 7">
            <a:extLst>
              <a:ext uri="{FF2B5EF4-FFF2-40B4-BE49-F238E27FC236}">
                <a16:creationId xmlns:a16="http://schemas.microsoft.com/office/drawing/2014/main" id="{CF111D2B-48E6-CAB2-E322-33B2F74FB5B0}"/>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6688663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9611D-F313-A24C-1A46-0C25F0B78E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750388-7853-1397-558D-CF9FB2DB8BE4}"/>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8BF61ABB-7974-C225-CCAF-5425C33ED6DA}"/>
              </a:ext>
            </a:extLst>
          </p:cNvPr>
          <p:cNvSpPr>
            <a:spLocks noGrp="1"/>
          </p:cNvSpPr>
          <p:nvPr>
            <p:ph type="body" idx="1"/>
          </p:nvPr>
        </p:nvSpPr>
        <p:spPr/>
        <p:txBody>
          <a:bodyPr/>
          <a:lstStyle/>
          <a:p>
            <a:r>
              <a:rPr lang="en-US"/>
              <a:t>Slide to use for soliciting questions from participants and discussing answers on session content and related information at the end of the workshop. Review the big ideas from all three sessions and clarify as needed.</a:t>
            </a:r>
            <a:endParaRPr lang="en-US">
              <a:solidFill>
                <a:srgbClr val="444444"/>
              </a:solidFill>
            </a:endParaRPr>
          </a:p>
          <a:p>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4433E2C3-56BA-F16A-29F7-A81A18021107}"/>
              </a:ext>
            </a:extLst>
          </p:cNvPr>
          <p:cNvSpPr>
            <a:spLocks noGrp="1"/>
          </p:cNvSpPr>
          <p:nvPr>
            <p:ph type="sldNum" sz="quarter" idx="5"/>
          </p:nvPr>
        </p:nvSpPr>
        <p:spPr/>
        <p:txBody>
          <a:bodyPr/>
          <a:lstStyle/>
          <a:p>
            <a:fld id="{B1D499D3-6930-49CF-8119-D2C5A3421AFD}" type="slidenum">
              <a:rPr lang="en-US" smtClean="0"/>
              <a:t>20</a:t>
            </a:fld>
            <a:endParaRPr lang="en-US"/>
          </a:p>
        </p:txBody>
      </p:sp>
    </p:spTree>
    <p:extLst>
      <p:ext uri="{BB962C8B-B14F-4D97-AF65-F5344CB8AC3E}">
        <p14:creationId xmlns:p14="http://schemas.microsoft.com/office/powerpoint/2010/main" val="7139823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80B43-96FD-C8F0-C435-2AA6952CA19A}"/>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F6C5210D-9FC7-141C-693F-91B26986C58A}"/>
              </a:ext>
            </a:extLst>
          </p:cNvPr>
          <p:cNvSpPr>
            <a:spLocks noGrp="1"/>
          </p:cNvSpPr>
          <p:nvPr>
            <p:ph type="body" idx="1"/>
          </p:nvPr>
        </p:nvSpPr>
        <p:spPr/>
        <p:txBody>
          <a:bodyPr/>
          <a:lstStyle/>
          <a:p>
            <a:pPr rtl="0" fontAlgn="base"/>
            <a:r>
              <a:rPr lang="en-US" b="1"/>
              <a:t>The</a:t>
            </a:r>
            <a:r>
              <a:rPr lang="en-US" sz="1200" b="1" i="0" u="none" strike="noStrike" kern="1200">
                <a:solidFill>
                  <a:schemeClr val="tx1"/>
                </a:solidFill>
                <a:effectLst/>
                <a:latin typeface="+mn-lt"/>
                <a:ea typeface="+mn-ea"/>
                <a:cs typeface="+mn-cs"/>
              </a:rPr>
              <a:t> big ideas from this section </a:t>
            </a:r>
            <a:r>
              <a:rPr lang="en-US" b="1"/>
              <a:t>include</a:t>
            </a:r>
            <a:r>
              <a:rPr lang="en-US" sz="1200" b="1" i="0" u="none" strike="noStrike" kern="1200">
                <a:solidFill>
                  <a:schemeClr val="tx1"/>
                </a:solidFill>
                <a:effectLst/>
                <a:latin typeface="+mn-lt"/>
                <a:ea typeface="+mn-ea"/>
                <a:cs typeface="+mn-cs"/>
              </a:rPr>
              <a:t>:</a:t>
            </a:r>
            <a:r>
              <a:rPr lang="en-US" sz="1200" b="1" i="0" kern="1200">
                <a:solidFill>
                  <a:schemeClr val="tx1"/>
                </a:solidFill>
                <a:effectLst/>
                <a:latin typeface="+mn-lt"/>
                <a:ea typeface="+mn-ea"/>
                <a:cs typeface="+mn-cs"/>
              </a:rPr>
              <a:t>​</a:t>
            </a:r>
            <a:endParaRPr lang="en-US" sz="1200" b="1" i="0" kern="1200">
              <a:solidFill>
                <a:schemeClr val="tx1"/>
              </a:solidFill>
              <a:effectLst/>
              <a:latin typeface="+mn-lt"/>
              <a:ea typeface="Calibri"/>
              <a:cs typeface="Calibri"/>
            </a:endParaRPr>
          </a:p>
          <a:p>
            <a:pPr rtl="0" fontAlgn="base"/>
            <a:r>
              <a:rPr lang="en-US" sz="1200" b="1" i="0" u="none" strike="noStrike" kern="1200">
                <a:solidFill>
                  <a:schemeClr val="tx1"/>
                </a:solidFill>
                <a:effectLst/>
                <a:latin typeface="+mn-lt"/>
                <a:ea typeface="+mn-ea"/>
                <a:cs typeface="+mn-cs"/>
              </a:rPr>
              <a:t>• Family engagement for children’s literacy learning and achievement is a shared responsibility among families, schools, and communities. </a:t>
            </a:r>
            <a:r>
              <a:rPr lang="en-US" sz="1200" b="1" i="0" kern="1200">
                <a:solidFill>
                  <a:schemeClr val="tx1"/>
                </a:solidFill>
                <a:effectLst/>
                <a:latin typeface="+mn-lt"/>
                <a:ea typeface="+mn-ea"/>
                <a:cs typeface="+mn-cs"/>
              </a:rPr>
              <a:t>​</a:t>
            </a:r>
            <a:endParaRPr lang="en-US" sz="1200" b="1" i="0" kern="1200">
              <a:solidFill>
                <a:schemeClr val="tx1"/>
              </a:solidFill>
              <a:effectLst/>
              <a:latin typeface="+mn-lt"/>
              <a:ea typeface="Calibri"/>
              <a:cs typeface="Calibri"/>
            </a:endParaRPr>
          </a:p>
          <a:p>
            <a:pPr rtl="0" fontAlgn="base"/>
            <a:r>
              <a:rPr lang="en-US" sz="1200" b="1" i="0" u="none" strike="noStrike" kern="1200">
                <a:solidFill>
                  <a:schemeClr val="tx1"/>
                </a:solidFill>
                <a:effectLst/>
                <a:latin typeface="+mn-lt"/>
                <a:ea typeface="+mn-ea"/>
                <a:cs typeface="+mn-cs"/>
              </a:rPr>
              <a:t>• Trust is the primary ingredient for strong home-school relationships for children’s literacy learning and achievement. Strong home-school relationships rely on open, two-way communication.</a:t>
            </a:r>
            <a:r>
              <a:rPr lang="en-US" sz="1200" b="1" i="0" kern="1200">
                <a:solidFill>
                  <a:schemeClr val="tx1"/>
                </a:solidFill>
                <a:effectLst/>
                <a:latin typeface="+mn-lt"/>
                <a:ea typeface="+mn-ea"/>
                <a:cs typeface="+mn-cs"/>
              </a:rPr>
              <a:t>​</a:t>
            </a:r>
            <a:endParaRPr lang="en-US" sz="1200" b="1" i="0" kern="1200">
              <a:solidFill>
                <a:schemeClr val="tx1"/>
              </a:solidFill>
              <a:effectLst/>
              <a:latin typeface="+mn-lt"/>
              <a:ea typeface="Calibri"/>
              <a:cs typeface="Calibri"/>
            </a:endParaRPr>
          </a:p>
          <a:p>
            <a:pPr rtl="0" fontAlgn="base"/>
            <a:r>
              <a:rPr lang="en-US" sz="1200" b="1" i="0" u="none" strike="noStrike" kern="1200">
                <a:solidFill>
                  <a:schemeClr val="tx1"/>
                </a:solidFill>
                <a:effectLst/>
                <a:latin typeface="+mn-lt"/>
                <a:ea typeface="+mn-ea"/>
                <a:cs typeface="+mn-cs"/>
              </a:rPr>
              <a:t>• An effective system of support and services for children’s literacy learning involves home and school partnering together.</a:t>
            </a:r>
            <a:r>
              <a:rPr lang="en-US" sz="1200" b="1" i="0" kern="1200">
                <a:solidFill>
                  <a:schemeClr val="tx1"/>
                </a:solidFill>
                <a:effectLst/>
                <a:latin typeface="+mn-lt"/>
                <a:ea typeface="+mn-ea"/>
                <a:cs typeface="+mn-cs"/>
              </a:rPr>
              <a:t>​</a:t>
            </a:r>
            <a:endParaRPr lang="en-US" sz="1200" b="1" i="0" kern="1200">
              <a:solidFill>
                <a:schemeClr val="tx1"/>
              </a:solidFill>
              <a:effectLst/>
              <a:latin typeface="+mn-lt"/>
              <a:ea typeface="Calibri"/>
              <a:cs typeface="Calibri"/>
            </a:endParaRPr>
          </a:p>
          <a:p>
            <a:pPr rtl="0" fontAlgn="base"/>
            <a:r>
              <a:rPr lang="en-US" sz="1200" b="1" i="0" kern="1200">
                <a:solidFill>
                  <a:schemeClr val="tx1"/>
                </a:solidFill>
                <a:effectLst/>
                <a:latin typeface="+mn-lt"/>
                <a:ea typeface="+mn-ea"/>
                <a:cs typeface="+mn-cs"/>
              </a:rPr>
              <a:t>​</a:t>
            </a:r>
            <a:endParaRPr lang="en-US" sz="1200" b="1" i="0" kern="1200">
              <a:solidFill>
                <a:schemeClr val="tx1"/>
              </a:solidFill>
              <a:effectLst/>
              <a:latin typeface="+mn-lt"/>
              <a:ea typeface="Calibri"/>
              <a:cs typeface="Calibri"/>
            </a:endParaRPr>
          </a:p>
          <a:p>
            <a:pPr fontAlgn="base"/>
            <a:r>
              <a:rPr lang="en-US" b="1"/>
              <a:t>We</a:t>
            </a:r>
            <a:r>
              <a:rPr lang="en-US" sz="1200" b="1" i="0" u="none" strike="noStrike" kern="1200">
                <a:solidFill>
                  <a:schemeClr val="tx1"/>
                </a:solidFill>
                <a:effectLst/>
                <a:latin typeface="+mn-lt"/>
                <a:ea typeface="+mn-ea"/>
                <a:cs typeface="+mn-cs"/>
              </a:rPr>
              <a:t> have now completed the section on talking and interacting often. </a:t>
            </a:r>
            <a:endParaRPr lang="en-US" b="1">
              <a:ea typeface="Calibri"/>
              <a:cs typeface="Calibri"/>
            </a:endParaRPr>
          </a:p>
          <a:p>
            <a:r>
              <a:rPr lang="en-US" sz="1200" b="0" i="0" kern="1200">
                <a:solidFill>
                  <a:schemeClr val="tx1"/>
                </a:solidFill>
                <a:effectLst/>
                <a:latin typeface="+mn-lt"/>
                <a:ea typeface="+mn-ea"/>
                <a:cs typeface="+mn-cs"/>
              </a:rPr>
              <a:t>​</a:t>
            </a:r>
            <a:endParaRPr lang="en-US" sz="1200" b="0" i="0" kern="1200">
              <a:solidFill>
                <a:schemeClr val="tx1"/>
              </a:solidFill>
              <a:effectLst/>
              <a:latin typeface="+mn-lt"/>
              <a:ea typeface="Calibri"/>
              <a:cs typeface="Calibri"/>
            </a:endParaRPr>
          </a:p>
          <a:p>
            <a:pPr rtl="0" fontAlgn="base"/>
            <a:r>
              <a:rPr lang="en-US" sz="1200" b="1" i="0" u="none" strike="noStrike" kern="1200">
                <a:solidFill>
                  <a:schemeClr val="tx1"/>
                </a:solidFill>
                <a:effectLst/>
                <a:latin typeface="+mn-lt"/>
                <a:ea typeface="+mn-ea"/>
                <a:cs typeface="+mn-cs"/>
              </a:rPr>
              <a:t>Note: </a:t>
            </a:r>
            <a:r>
              <a:rPr lang="en-US" sz="1200" b="0" i="0" u="none" strike="noStrike" kern="1200">
                <a:solidFill>
                  <a:schemeClr val="tx1"/>
                </a:solidFill>
                <a:effectLst/>
                <a:latin typeface="+mn-lt"/>
                <a:ea typeface="+mn-ea"/>
                <a:cs typeface="+mn-cs"/>
              </a:rPr>
              <a:t>This completes Session 1: Talk and Interact Often.</a:t>
            </a:r>
            <a:endParaRPr lang="en-US" sz="1200" b="0" i="0" kern="1200">
              <a:solidFill>
                <a:schemeClr val="tx1"/>
              </a:solidFill>
              <a:effectLst/>
              <a:latin typeface="+mn-lt"/>
              <a:ea typeface="+mn-ea"/>
              <a:cs typeface="+mn-cs"/>
            </a:endParaRPr>
          </a:p>
          <a:p>
            <a:endParaRPr lang="en-US">
              <a:ea typeface="Calibri"/>
              <a:cs typeface="Calibri"/>
            </a:endParaRPr>
          </a:p>
        </p:txBody>
      </p:sp>
      <p:sp>
        <p:nvSpPr>
          <p:cNvPr id="4" name="Slide Number Placeholder 3">
            <a:extLst>
              <a:ext uri="{FF2B5EF4-FFF2-40B4-BE49-F238E27FC236}">
                <a16:creationId xmlns:a16="http://schemas.microsoft.com/office/drawing/2014/main" id="{21FFB19A-380D-9027-8A91-32BAA4FC83B8}"/>
              </a:ext>
            </a:extLst>
          </p:cNvPr>
          <p:cNvSpPr>
            <a:spLocks noGrp="1"/>
          </p:cNvSpPr>
          <p:nvPr>
            <p:ph type="sldNum" sz="quarter" idx="5"/>
          </p:nvPr>
        </p:nvSpPr>
        <p:spPr/>
        <p:txBody>
          <a:bodyPr/>
          <a:lstStyle/>
          <a:p>
            <a:pPr lvl="0"/>
            <a:fld id="{86F7765D-052D-44C5-8A7A-F36F5B11C37D}" type="slidenum">
              <a:rPr lang="en-US" noProof="0" smtClean="0"/>
              <a:pPr lvl="0"/>
              <a:t>21</a:t>
            </a:fld>
            <a:endParaRPr lang="en-US" noProof="0"/>
          </a:p>
        </p:txBody>
      </p:sp>
      <p:sp>
        <p:nvSpPr>
          <p:cNvPr id="8" name="Slide Image Placeholder 7">
            <a:extLst>
              <a:ext uri="{FF2B5EF4-FFF2-40B4-BE49-F238E27FC236}">
                <a16:creationId xmlns:a16="http://schemas.microsoft.com/office/drawing/2014/main" id="{3CCAF434-9A49-309E-0310-BBD3F7F7B2D0}"/>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238488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rgbClr val="444444"/>
                </a:solidFill>
              </a:rPr>
              <a:t>Today’s workshop was created by </a:t>
            </a:r>
            <a:r>
              <a:rPr lang="en-US" b="1"/>
              <a:t>the National Center on Improving Literacy. The National Center on Improving Literacy’s mission is to increase access to, and use of, evidence-based approaches to screen, identify, and teach pre-K to grade 12 students with literacy-related disabilities, including dyslexia. </a:t>
            </a:r>
          </a:p>
          <a:p>
            <a:endParaRPr lang="en-US">
              <a:solidFill>
                <a:srgbClr val="444444"/>
              </a:solidFill>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2</a:t>
            </a:fld>
            <a:endParaRPr lang="en-US"/>
          </a:p>
        </p:txBody>
      </p:sp>
    </p:spTree>
    <p:extLst>
      <p:ext uri="{BB962C8B-B14F-4D97-AF65-F5344CB8AC3E}">
        <p14:creationId xmlns:p14="http://schemas.microsoft.com/office/powerpoint/2010/main" val="39620336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You and families can talk about how to partner to help children and others get high quality and effective literacy instruction.</a:t>
            </a:r>
            <a:endParaRPr lang="en-US" b="1">
              <a:ea typeface="Calibri"/>
              <a:cs typeface="Calibri"/>
            </a:endParaRPr>
          </a:p>
          <a:p>
            <a:endParaRPr lang="en-US" b="1">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22</a:t>
            </a:fld>
            <a:endParaRPr lang="en-US"/>
          </a:p>
        </p:txBody>
      </p:sp>
    </p:spTree>
    <p:extLst>
      <p:ext uri="{BB962C8B-B14F-4D97-AF65-F5344CB8AC3E}">
        <p14:creationId xmlns:p14="http://schemas.microsoft.com/office/powerpoint/2010/main" val="41247506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b="1"/>
              <a:t>Note</a:t>
            </a:r>
            <a:r>
              <a:rPr lang="en-US"/>
              <a:t>:  Participant learning objectives to display and communicate when the workshop begins.</a:t>
            </a:r>
          </a:p>
          <a:p>
            <a:endParaRPr lang="en-US">
              <a:ea typeface="Calibri"/>
              <a:cs typeface="Calibri"/>
            </a:endParaRPr>
          </a:p>
          <a:p>
            <a:pPr lvl="0"/>
            <a:endParaRPr lang="en-US"/>
          </a:p>
        </p:txBody>
      </p:sp>
      <p:sp>
        <p:nvSpPr>
          <p:cNvPr id="4" name="Slide Number Placeholder 3"/>
          <p:cNvSpPr>
            <a:spLocks noGrp="1"/>
          </p:cNvSpPr>
          <p:nvPr>
            <p:ph type="sldNum" sz="quarter" idx="5"/>
          </p:nvPr>
        </p:nvSpPr>
        <p:spPr/>
        <p:txBody>
          <a:bodyPr/>
          <a:lstStyle/>
          <a:p>
            <a:pPr lvl="0"/>
            <a:fld id="{86F7765D-052D-44C5-8A7A-F36F5B11C37D}" type="slidenum">
              <a:rPr lang="en-US" noProof="0" smtClean="0"/>
              <a:pPr lvl="0"/>
              <a:t>23</a:t>
            </a:fld>
            <a:endParaRPr lang="en-US" noProof="0"/>
          </a:p>
        </p:txBody>
      </p:sp>
      <p:sp>
        <p:nvSpPr>
          <p:cNvPr id="8" name="Slide Image Placeholder 7">
            <a:extLst>
              <a:ext uri="{FF2B5EF4-FFF2-40B4-BE49-F238E27FC236}">
                <a16:creationId xmlns:a16="http://schemas.microsoft.com/office/drawing/2014/main" id="{E333339A-F7DF-41DA-BACD-C6F6E2172D1F}"/>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40854583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4AE8C-78E0-9A83-B92E-E6857F185A64}"/>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F9FC4F91-A6B8-1C9D-2D2B-BBF1B208A770}"/>
              </a:ext>
            </a:extLst>
          </p:cNvPr>
          <p:cNvSpPr>
            <a:spLocks noGrp="1"/>
          </p:cNvSpPr>
          <p:nvPr>
            <p:ph type="body" idx="1"/>
          </p:nvPr>
        </p:nvSpPr>
        <p:spPr/>
        <p:txBody>
          <a:bodyPr/>
          <a:lstStyle/>
          <a:p>
            <a:r>
              <a:rPr lang="en-US" b="1" dirty="0"/>
              <a:t>You can begin by talking with families about the grade-level literacy standards, how the literacy curriculum and instruction helps children meet the standards, and children’s current literacy data and what it means. It is then important for each of you to continue to discuss the specific literacy goals for children, as they usually change over time.  Also, they may differ between home and school. The information shared helps inform children’s literacy profile so you can best match services and support to children’s needs. </a:t>
            </a:r>
          </a:p>
          <a:p>
            <a:endParaRPr lang="en-US" b="1" dirty="0"/>
          </a:p>
          <a:p>
            <a:r>
              <a:rPr lang="en-US" b="1" dirty="0"/>
              <a:t>It is important to share key instructional materials, concepts, projects, and assessments with families to help them understand how children are learning literacy skills or content, including sharing material in families’ preferred language.  Think about the different ways you can convey literacy information to families, like developing a visual display at open houses and back-to-school nights; inviting families’ reactions to the information during school gatherings; posting information on your web site and through other virtual means; and emailing, texting, or using communication apps.</a:t>
            </a:r>
            <a:endParaRPr lang="en-US" b="1" dirty="0">
              <a:ea typeface="Calibri" panose="020F0502020204030204"/>
              <a:cs typeface="Calibri" panose="020F0502020204030204"/>
            </a:endParaRPr>
          </a:p>
          <a:p>
            <a:r>
              <a:rPr lang="en-US" b="1" dirty="0"/>
              <a:t> </a:t>
            </a:r>
            <a:endParaRPr lang="en-US" b="1" dirty="0">
              <a:ea typeface="Calibri"/>
              <a:cs typeface="Calibri"/>
            </a:endParaRPr>
          </a:p>
          <a:p>
            <a:r>
              <a:rPr lang="en-US" b="1" dirty="0"/>
              <a:t>Also, talk about activities related to children’s specific literacy goals.  Discuss strategies and tips that families can use with children at home to practice skills.  Start by focusing on one, well-understood activity.  Provide a demonstration or example. Consider creating literacy learning kits to lend to families for home use. These kits should contain clear directions for use and be tied to key literacy skills or content children are learning.  Ask families to let you know how the activity went and where they or their children need extra support. Invite families to participate in literacy activities at events throughout the year where you and families can learn from each another.  The activities should be connected to classroom literacy instruction and include an explanation of why they are important. </a:t>
            </a:r>
            <a:endParaRPr lang="en-US" b="1" dirty="0">
              <a:ea typeface="Calibri"/>
              <a:cs typeface="Calibri"/>
            </a:endParaRPr>
          </a:p>
          <a:p>
            <a:endParaRPr lang="en-US" b="1"/>
          </a:p>
          <a:p>
            <a:r>
              <a:rPr lang="en-US" dirty="0"/>
              <a:t>Click Try It Out Kindergarten for A Kindergarten Teacher’s Guide to Supporting Family Involvement in Foundational Reading Skills.  </a:t>
            </a:r>
            <a:endParaRPr lang="en-US" dirty="0">
              <a:ea typeface="Calibri"/>
              <a:cs typeface="Calibri"/>
            </a:endParaRPr>
          </a:p>
          <a:p>
            <a:r>
              <a:rPr lang="en-US" b="1" dirty="0">
                <a:ea typeface="Calibri"/>
                <a:cs typeface="Calibri"/>
              </a:rPr>
              <a:t>Link: </a:t>
            </a:r>
            <a:r>
              <a:rPr lang="en-US" dirty="0">
                <a:hlinkClick r:id="rId3"/>
              </a:rPr>
              <a:t>A Kindergarten Teacher's Guide to Supporting Family Involvment in Foundational Reading Skills</a:t>
            </a:r>
            <a:r>
              <a:rPr lang="en-US" dirty="0"/>
              <a:t>   </a:t>
            </a:r>
            <a:r>
              <a:rPr lang="en-US" dirty="0">
                <a:ea typeface="Calibri" panose="020F0502020204030204"/>
                <a:cs typeface="Calibri" panose="020F0502020204030204"/>
                <a:hlinkClick r:id="rId3"/>
              </a:rPr>
              <a:t>https://</a:t>
            </a:r>
            <a:r>
              <a:rPr lang="en-US" dirty="0">
                <a:hlinkClick r:id="rId3"/>
              </a:rPr>
              <a:t>ies.ed.gov/rel-southeast/2025/01/kindergarten-teachers-guide-supporting-family-involvement-foundational-reading-skills-0</a:t>
            </a:r>
            <a:endParaRPr lang="en-US" dirty="0">
              <a:ea typeface="Calibri"/>
              <a:cs typeface="Calibri"/>
              <a:hlinkClick r:id="" action="ppaction://noaction"/>
            </a:endParaRPr>
          </a:p>
          <a:p>
            <a:endParaRPr lang="en-US">
              <a:ea typeface="Calibri"/>
              <a:cs typeface="Calibri"/>
            </a:endParaRPr>
          </a:p>
          <a:p>
            <a:r>
              <a:rPr lang="en-US" dirty="0"/>
              <a:t>Click Try it Out 1st grade for A First Grade Teacher’s Guide to Supporting Family Involvement in Foundational Reading Skills.</a:t>
            </a:r>
            <a:endParaRPr lang="en-US" dirty="0">
              <a:ea typeface="Calibri" panose="020F0502020204030204"/>
              <a:cs typeface="Calibri" panose="020F0502020204030204"/>
            </a:endParaRPr>
          </a:p>
          <a:p>
            <a:r>
              <a:rPr lang="en-US" b="1" dirty="0">
                <a:ea typeface="Calibri"/>
                <a:cs typeface="Calibri"/>
              </a:rPr>
              <a:t>Link: </a:t>
            </a:r>
            <a:r>
              <a:rPr lang="en-US" dirty="0">
                <a:hlinkClick r:id="rId4"/>
              </a:rPr>
              <a:t>A First Grade Teacher’s Guide to Supporting Family Involvement in Foundational Reading Skills</a:t>
            </a:r>
            <a:r>
              <a:rPr lang="en-US" b="1" dirty="0"/>
              <a:t>  </a:t>
            </a:r>
            <a:r>
              <a:rPr lang="en-US" dirty="0">
                <a:hlinkClick r:id="rId4"/>
              </a:rPr>
              <a:t>https://ies.ed.gov/ies/2025/01/first-grade-teachers-guide-supporting-family-involvement-foundational-reading-skills</a:t>
            </a:r>
            <a:r>
              <a:rPr lang="en-US" dirty="0"/>
              <a:t> </a:t>
            </a:r>
            <a:endParaRPr lang="en-US" b="1" dirty="0"/>
          </a:p>
          <a:p>
            <a:endParaRPr lang="en-US" b="1"/>
          </a:p>
          <a:p>
            <a:r>
              <a:rPr lang="en-US" b="1" dirty="0"/>
              <a:t>Note:  </a:t>
            </a:r>
            <a:r>
              <a:rPr lang="en-US" dirty="0"/>
              <a:t>Click each Try It Out to show participants the guides, reviewing the main table of contents areas, and recommend that they review it back at school with the appropriate grade level team.  Tell participants that second and third grade versions of the guides are available too.</a:t>
            </a:r>
            <a:endParaRPr lang="en-US" dirty="0">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2074BE4B-0E76-3A76-C973-83481AD44896}"/>
              </a:ext>
            </a:extLst>
          </p:cNvPr>
          <p:cNvSpPr>
            <a:spLocks noGrp="1"/>
          </p:cNvSpPr>
          <p:nvPr>
            <p:ph type="sldNum" sz="quarter" idx="5"/>
          </p:nvPr>
        </p:nvSpPr>
        <p:spPr/>
        <p:txBody>
          <a:bodyPr/>
          <a:lstStyle/>
          <a:p>
            <a:pPr lvl="0"/>
            <a:fld id="{86F7765D-052D-44C5-8A7A-F36F5B11C37D}" type="slidenum">
              <a:rPr lang="en-US" noProof="0" smtClean="0"/>
              <a:pPr lvl="0"/>
              <a:t>24</a:t>
            </a:fld>
            <a:endParaRPr lang="en-US" noProof="0"/>
          </a:p>
        </p:txBody>
      </p:sp>
      <p:sp>
        <p:nvSpPr>
          <p:cNvPr id="8" name="Slide Image Placeholder 7">
            <a:extLst>
              <a:ext uri="{FF2B5EF4-FFF2-40B4-BE49-F238E27FC236}">
                <a16:creationId xmlns:a16="http://schemas.microsoft.com/office/drawing/2014/main" id="{10CD8D14-225A-DC10-E9A2-99B7C2739EC9}"/>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3908054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C175E-9EC7-36E5-0670-E0DA9CC267D3}"/>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6E42F7F2-A9B5-90AD-DB95-6D5C90BB179D}"/>
              </a:ext>
            </a:extLst>
          </p:cNvPr>
          <p:cNvSpPr>
            <a:spLocks noGrp="1"/>
          </p:cNvSpPr>
          <p:nvPr>
            <p:ph type="body" idx="1"/>
          </p:nvPr>
        </p:nvSpPr>
        <p:spPr/>
        <p:txBody>
          <a:bodyPr/>
          <a:lstStyle/>
          <a:p>
            <a:r>
              <a:rPr lang="en-US" b="1"/>
              <a:t>There are a few key topics to raise when you and your child’s teacher are discussing literacy instruction and intervention. First, find out if the literacy approach, strategy, or program being used with your child is evidence-based. Evidence-based instruction is a teaching strategy or program that research shows there is reasonable evidence that the teaching strategy or program will result in academic gains. </a:t>
            </a:r>
            <a:endParaRPr lang="en-US" b="1">
              <a:solidFill>
                <a:srgbClr val="000000"/>
              </a:solidFill>
              <a:ea typeface="Calibri"/>
              <a:cs typeface="Calibri"/>
            </a:endParaRPr>
          </a:p>
          <a:p>
            <a:endParaRPr lang="en-US" b="1">
              <a:ea typeface="Calibri"/>
              <a:cs typeface="Calibri"/>
            </a:endParaRPr>
          </a:p>
          <a:p>
            <a:r>
              <a:rPr lang="en-US"/>
              <a:t>Click "Learn More" to access the infographic </a:t>
            </a:r>
            <a:r>
              <a:rPr lang="en-US" b="1"/>
              <a:t>"</a:t>
            </a:r>
            <a:r>
              <a:rPr lang="en-US">
                <a:solidFill>
                  <a:srgbClr val="2C3335"/>
                </a:solidFill>
                <a:highlight>
                  <a:srgbClr val="F9F8F6"/>
                </a:highlight>
              </a:rPr>
              <a:t>What Do We Mean by Evidence-Based Literacy Resources?" </a:t>
            </a:r>
            <a:r>
              <a:rPr lang="en-US"/>
              <a:t>Review the information on what evidence-based means </a:t>
            </a:r>
            <a:r>
              <a:rPr lang="en-US">
                <a:solidFill>
                  <a:srgbClr val="000000"/>
                </a:solidFill>
              </a:rPr>
              <a:t>with participants. </a:t>
            </a:r>
            <a:endParaRPr lang="en-US">
              <a:solidFill>
                <a:srgbClr val="444444"/>
              </a:solidFill>
              <a:ea typeface="Calibri" panose="020F0502020204030204"/>
              <a:cs typeface="Calibri" panose="020F0502020204030204"/>
            </a:endParaRPr>
          </a:p>
          <a:p>
            <a:pPr lvl="1"/>
            <a:r>
              <a:rPr lang="en-US">
                <a:solidFill>
                  <a:srgbClr val="000000"/>
                </a:solidFill>
              </a:rPr>
              <a:t>Link: </a:t>
            </a:r>
            <a:r>
              <a:rPr lang="en-US">
                <a:solidFill>
                  <a:srgbClr val="444444"/>
                </a:solidFill>
                <a:hlinkClick r:id="rId3"/>
              </a:rPr>
              <a:t>https://improvingliteracy.org/sites/improvingliteracy2.uoregon.edu/files/briefs/what-do-we-mean-by-evidence-based.pdf</a:t>
            </a:r>
            <a:endParaRPr lang="en-US">
              <a:solidFill>
                <a:srgbClr val="444444"/>
              </a:solidFill>
              <a:ea typeface="Calibri"/>
              <a:cs typeface="Calibri"/>
            </a:endParaRPr>
          </a:p>
          <a:p>
            <a:endParaRPr lang="en-US">
              <a:solidFill>
                <a:srgbClr val="444444"/>
              </a:solidFill>
            </a:endParaRPr>
          </a:p>
          <a:p>
            <a:r>
              <a:rPr lang="en-US" b="1"/>
              <a:t>Knowing what scientific research says about how kids learn to read can help you determine if the literacy approach, strategy, or program being used with your child is evidence-based. What does science say about how kids learn to read? </a:t>
            </a:r>
            <a:endParaRPr lang="en-US" b="1">
              <a:solidFill>
                <a:srgbClr val="000000"/>
              </a:solidFill>
              <a:ea typeface="Calibri"/>
              <a:cs typeface="Calibri"/>
            </a:endParaRPr>
          </a:p>
          <a:p>
            <a:endParaRPr lang="en-US"/>
          </a:p>
          <a:p>
            <a:r>
              <a:rPr lang="en-US"/>
              <a:t>Click Watch Video to learn more. For more information on how children learn to read, see NCIL’s Learning About Your Child’s Reading Development tutorial.</a:t>
            </a:r>
            <a:endParaRPr lang="en-US">
              <a:solidFill>
                <a:srgbClr val="444444"/>
              </a:solidFill>
              <a:ea typeface="Calibri"/>
              <a:cs typeface="Calibri"/>
            </a:endParaRPr>
          </a:p>
          <a:p>
            <a:pPr lvl="1"/>
            <a:r>
              <a:rPr lang="en-US" b="1" dirty="0"/>
              <a:t>Video: Play Watch Video </a:t>
            </a:r>
            <a:r>
              <a:rPr lang="en-US">
                <a:solidFill>
                  <a:srgbClr val="1F1F1F"/>
                </a:solidFill>
                <a:highlight>
                  <a:srgbClr val="FFFFFF"/>
                </a:highlight>
              </a:rPr>
              <a:t>What the Science Says About How Kids Learn to Read </a:t>
            </a:r>
            <a:r>
              <a:rPr lang="en-US"/>
              <a:t>Education Week (3.55) </a:t>
            </a:r>
            <a:endParaRPr lang="en-US">
              <a:solidFill>
                <a:srgbClr val="444444"/>
              </a:solidFill>
              <a:ea typeface="Calibri" panose="020F0502020204030204"/>
              <a:cs typeface="Calibri" panose="020F0502020204030204"/>
            </a:endParaRPr>
          </a:p>
          <a:p>
            <a:pPr lvl="1"/>
            <a:r>
              <a:rPr lang="en-US">
                <a:ea typeface="Calibri"/>
                <a:cs typeface="Calibri"/>
              </a:rPr>
              <a:t>Video link: </a:t>
            </a:r>
            <a:r>
              <a:rPr lang="en-US">
                <a:highlight>
                  <a:srgbClr val="FFFFFF"/>
                </a:highlight>
                <a:hlinkClick r:id="rId4"/>
              </a:rPr>
              <a:t>https://www.edweek.org/teaching-learning/video-what-the-science-says-about-how-kids-learn-to-read/2019/12</a:t>
            </a:r>
            <a:r>
              <a:rPr lang="en-US">
                <a:highlight>
                  <a:srgbClr val="FFFFFF"/>
                </a:highlight>
              </a:rPr>
              <a:t> </a:t>
            </a:r>
            <a:endParaRPr lang="en-US">
              <a:ea typeface="Calibri" panose="020F0502020204030204"/>
              <a:cs typeface="Calibri" panose="020F0502020204030204"/>
            </a:endParaRPr>
          </a:p>
          <a:p>
            <a:pPr lvl="1"/>
            <a:r>
              <a:rPr lang="en-US"/>
              <a:t>Transcript: For over a century, researchers have argued about how do children learn to read? But for the last few decades, the research has actually been pretty clear. Written language is a code. Certain combinations of letters predictably represent certain sounds. Teaching young children how to crack the code is the most reliable way to make sure that they learn how to read words. This kind of instruction is called systematic phonics. Connecting printed letters on a page to written sounds isn’t intuitive. While some young children may make those connections on their own, most don’t. The research shows that explicit phonics instruction benefits early readers but particularly those who struggle to read. That’s because small strengthens or deficits at the start of reading compound over time. Of course, there is more to reading than seeing the words on a page and pronouncing it out loud. Children need to make meaning out of the words they read. That means they need deep background and vocabulary knowledge and eventually, they need to be able to recognize most words automatically and read connected text fluently. But knowing how to decode is an essential step in becoming a reader. If children can’t decipher the precise words on a page, they’ll never become fluent readers. In a systematic phonics program, teachers don’t just address the letter-sound connections that students stumble over. They teach all of them in a sequence and teachers explicitly tell students which sounds correspond to which letter patterns rather than ask students to figure it out. Two decades ago, the U.S. government brought together a panel to evaluate reading research. The panel’s report found that among students in kindergarten and first grade, phonics instruction led to improvements in decoding ability and reading comprehension across the board. Children at risk of developing future reading problems, children with disabilities, and children from all socioeconomic backgrounds all benefited. Neuroscience research has since confirmed that explicitly teaching these skills helps people learn how to read new languages more quickly. Of course, phonics instruction, like all teaching, can and should be differentiated to meet the needs of individual students. Once a student knows or learns a phonics skill, he should move on. Many early reading classrooms teach students strategies to identify a word by guessing using context clues and pictures. Neuroscience studies have found that guessing is a much less efficient way to identify a new word. It’s what struggling readers do, not proficient ones. Phonics is essential, but understanding the alphabetic code doesn’t automatically make students good readers. There are five components of reading: phonemic awareness, phonics, fluency, vocabulary, and comprehension. A framework called the simple view of reading explains how comprehension works. It says that reading comprehension is the product of decoding ability and language comprehension. A student needs both good decoding and good language skills to understand what’s on the page. If either one of those is low, then comprehension will be low as well. Many people point out that research show that children who read more are better readers. That’s true, but it’s important to remember that those studies are correlational. It’s unclear if students become better readers because they read more or whether good readers are just more likely to pick up books. </a:t>
            </a:r>
            <a:endParaRPr lang="en-US">
              <a:solidFill>
                <a:srgbClr val="444444"/>
              </a:solidFill>
              <a:ea typeface="Calibri" panose="020F0502020204030204"/>
              <a:cs typeface="Calibri" panose="020F0502020204030204"/>
            </a:endParaRPr>
          </a:p>
          <a:p>
            <a:r>
              <a:rPr lang="en-US" b="1"/>
              <a:t>Guiding question to check for understanding: </a:t>
            </a:r>
            <a:r>
              <a:rPr lang="en-US"/>
              <a:t>What did you learn about the process of learning to read? What kind of instruction works best?</a:t>
            </a:r>
            <a:endParaRPr lang="en-US">
              <a:solidFill>
                <a:srgbClr val="444444"/>
              </a:solidFill>
            </a:endParaRPr>
          </a:p>
          <a:p>
            <a:endParaRPr lang="en-US">
              <a:solidFill>
                <a:srgbClr val="444444"/>
              </a:solidFill>
            </a:endParaRPr>
          </a:p>
          <a:p>
            <a:endParaRPr lang="en-US">
              <a:solidFill>
                <a:srgbClr val="000000"/>
              </a:solidFill>
              <a:ea typeface="Calibri"/>
              <a:cs typeface="Calibri"/>
            </a:endParaRPr>
          </a:p>
        </p:txBody>
      </p:sp>
      <p:sp>
        <p:nvSpPr>
          <p:cNvPr id="4" name="Slide Number Placeholder 3">
            <a:extLst>
              <a:ext uri="{FF2B5EF4-FFF2-40B4-BE49-F238E27FC236}">
                <a16:creationId xmlns:a16="http://schemas.microsoft.com/office/drawing/2014/main" id="{6C0025A3-CEC6-9CDB-833F-83405FB769AA}"/>
              </a:ext>
            </a:extLst>
          </p:cNvPr>
          <p:cNvSpPr>
            <a:spLocks noGrp="1"/>
          </p:cNvSpPr>
          <p:nvPr>
            <p:ph type="sldNum" sz="quarter" idx="5"/>
          </p:nvPr>
        </p:nvSpPr>
        <p:spPr/>
        <p:txBody>
          <a:bodyPr/>
          <a:lstStyle/>
          <a:p>
            <a:pPr lvl="0"/>
            <a:fld id="{86F7765D-052D-44C5-8A7A-F36F5B11C37D}" type="slidenum">
              <a:rPr lang="en-US" noProof="0" smtClean="0"/>
              <a:pPr lvl="0"/>
              <a:t>25</a:t>
            </a:fld>
            <a:endParaRPr lang="en-US" noProof="0"/>
          </a:p>
        </p:txBody>
      </p:sp>
      <p:sp>
        <p:nvSpPr>
          <p:cNvPr id="8" name="Slide Image Placeholder 7">
            <a:extLst>
              <a:ext uri="{FF2B5EF4-FFF2-40B4-BE49-F238E27FC236}">
                <a16:creationId xmlns:a16="http://schemas.microsoft.com/office/drawing/2014/main" id="{31D7B031-EB3B-4068-0E3A-F1476AC43400}"/>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38883271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2D18E-475C-C381-0C1F-E2354F7FB73E}"/>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70DDEBD2-F623-4BC8-8132-937EA7291EDB}"/>
              </a:ext>
            </a:extLst>
          </p:cNvPr>
          <p:cNvSpPr>
            <a:spLocks noGrp="1"/>
          </p:cNvSpPr>
          <p:nvPr>
            <p:ph type="body" idx="1"/>
          </p:nvPr>
        </p:nvSpPr>
        <p:spPr/>
        <p:txBody>
          <a:bodyPr/>
          <a:lstStyle/>
          <a:p>
            <a:r>
              <a:rPr lang="en-US" b="1" dirty="0"/>
              <a:t>Second, it is important to identify if the evidence-based literacy practices are appropriate for your child’s grade-level or if any key practices are missing. To better understand what children need to know and be able to do to be successful readers and writers – and the evidence-based practices that can help them get there</a:t>
            </a:r>
            <a:r>
              <a:rPr lang="en-US" dirty="0"/>
              <a:t>, </a:t>
            </a:r>
            <a:r>
              <a:rPr lang="en-US" b="1" dirty="0"/>
              <a:t>let's look at some information from the Meadows Center to help us.</a:t>
            </a:r>
            <a:endParaRPr lang="en-US" dirty="0">
              <a:solidFill>
                <a:srgbClr val="000000"/>
              </a:solidFill>
              <a:ea typeface="Calibri"/>
              <a:cs typeface="Calibri"/>
            </a:endParaRPr>
          </a:p>
          <a:p>
            <a:endParaRPr lang="en-US"/>
          </a:p>
          <a:p>
            <a:r>
              <a:rPr lang="en-US" dirty="0"/>
              <a:t>Click 10 Key Reading Practices – K-5.</a:t>
            </a:r>
            <a:endParaRPr lang="en-US" dirty="0">
              <a:solidFill>
                <a:srgbClr val="444444"/>
              </a:solidFill>
              <a:ea typeface="Calibri"/>
              <a:cs typeface="Calibri"/>
            </a:endParaRPr>
          </a:p>
          <a:p>
            <a:r>
              <a:rPr lang="en-US" dirty="0"/>
              <a:t>Click 10 Key Reading Practices – 6-12. </a:t>
            </a:r>
            <a:endParaRPr lang="en-US" dirty="0">
              <a:solidFill>
                <a:srgbClr val="444444"/>
              </a:solidFill>
            </a:endParaRPr>
          </a:p>
          <a:p>
            <a:r>
              <a:rPr lang="en-US" dirty="0"/>
              <a:t>Click 10 Key Writing policies and practices for K-12.</a:t>
            </a:r>
            <a:endParaRPr lang="en-US" dirty="0">
              <a:solidFill>
                <a:srgbClr val="444444"/>
              </a:solidFill>
              <a:ea typeface="Calibri"/>
              <a:cs typeface="Calibri"/>
            </a:endParaRPr>
          </a:p>
          <a:p>
            <a:endParaRPr lang="en-US">
              <a:solidFill>
                <a:srgbClr val="444444"/>
              </a:solidFill>
            </a:endParaRPr>
          </a:p>
          <a:p>
            <a:r>
              <a:rPr lang="en-US" b="1" dirty="0"/>
              <a:t>Use these materials as conversation starters with your child’s teacher to discuss the ways in which the school’s literacy curriculum addresses these practices and the progress your child is making in these grade-level skills.  Know that you are not expected to take the place of teachers, especially when learning remotely. Instead, help your child practice learned skills and using them in new ways.</a:t>
            </a:r>
            <a:endParaRPr lang="en-US" b="1" dirty="0">
              <a:solidFill>
                <a:srgbClr val="444444"/>
              </a:solidFill>
              <a:ea typeface="Calibri"/>
              <a:cs typeface="Calibri"/>
            </a:endParaRPr>
          </a:p>
          <a:p>
            <a:endParaRPr lang="en-US">
              <a:solidFill>
                <a:srgbClr val="444444"/>
              </a:solidFill>
            </a:endParaRPr>
          </a:p>
          <a:p>
            <a:r>
              <a:rPr lang="en-US" b="1" dirty="0"/>
              <a:t>Resource: Distribute, review, and discuss </a:t>
            </a:r>
            <a:r>
              <a:rPr lang="en-US" dirty="0"/>
              <a:t>the three documents with participants. Tell participants they can use the documents to reflect on the ways in which their child’s school literacy curriculum addresses these practices and how they would use this resource with school staff. If time permits, see activity below.</a:t>
            </a:r>
            <a:endParaRPr lang="en-US" dirty="0">
              <a:solidFill>
                <a:srgbClr val="444444"/>
              </a:solidFill>
            </a:endParaRPr>
          </a:p>
          <a:p>
            <a:endParaRPr lang="en-US">
              <a:solidFill>
                <a:srgbClr val="444444"/>
              </a:solidFill>
            </a:endParaRPr>
          </a:p>
          <a:p>
            <a:r>
              <a:rPr lang="en-US" b="1" dirty="0"/>
              <a:t>Activity: </a:t>
            </a:r>
            <a:r>
              <a:rPr lang="en-US" dirty="0"/>
              <a:t>Provide time for participants to select one of the documents to reflect on the ways in which their child’s school’s literacy curriculum addresses these practices, noting any gaps. Encourage participants to discuss how they would use this resource with school staff and what they would say (see resource below to use with this activity). Encourage participants to use it to engage others in the community.</a:t>
            </a:r>
            <a:endParaRPr lang="en-US" dirty="0">
              <a:solidFill>
                <a:srgbClr val="444444"/>
              </a:solidFill>
            </a:endParaRPr>
          </a:p>
          <a:p>
            <a:endParaRPr lang="en-US">
              <a:solidFill>
                <a:srgbClr val="444444"/>
              </a:solidFill>
            </a:endParaRPr>
          </a:p>
          <a:p>
            <a:r>
              <a:rPr lang="en-US" b="1" dirty="0"/>
              <a:t>Resource: Distribute, review, and discuss </a:t>
            </a:r>
            <a:r>
              <a:rPr lang="en-US" dirty="0"/>
              <a:t>Conversation Starters to Use with Your Child’s Teacher with participants. Tell participants they can use the document to prepare for conversations with school staff. </a:t>
            </a:r>
            <a:endParaRPr lang="en-US" dirty="0">
              <a:solidFill>
                <a:srgbClr val="444444"/>
              </a:solidFill>
            </a:endParaRPr>
          </a:p>
          <a:p>
            <a:r>
              <a:rPr lang="en-US" i="1" u="sng" dirty="0">
                <a:highlight>
                  <a:srgbClr val="FFFFFF"/>
                </a:highlight>
                <a:hlinkClick r:id="rId3"/>
              </a:rPr>
              <a:t>10 Key Reading Practices for All Elementary Schools</a:t>
            </a:r>
            <a:r>
              <a:rPr lang="en-US" dirty="0">
                <a:highlight>
                  <a:srgbClr val="FFFFFF"/>
                </a:highlight>
              </a:rPr>
              <a:t> - </a:t>
            </a:r>
            <a:r>
              <a:rPr lang="en-US" dirty="0">
                <a:highlight>
                  <a:srgbClr val="FFFFFF"/>
                </a:highlight>
                <a:hlinkClick r:id="rId3"/>
              </a:rPr>
              <a:t>https://meadowscenter.org/resource/10-key-reading-practices-for-all-elementary-schools-with-strong-evidence-of-effectiveness-from-high-quality-research/</a:t>
            </a:r>
            <a:endParaRPr lang="en-US" dirty="0">
              <a:highlight>
                <a:srgbClr val="FFFFFF"/>
              </a:highlight>
              <a:ea typeface="Calibri"/>
              <a:cs typeface="Calibri"/>
            </a:endParaRPr>
          </a:p>
          <a:p>
            <a:endParaRPr lang="en-US">
              <a:highlight>
                <a:srgbClr val="FFFFFF"/>
              </a:highlight>
              <a:ea typeface="Calibri"/>
              <a:cs typeface="Calibri"/>
            </a:endParaRPr>
          </a:p>
          <a:p>
            <a:r>
              <a:rPr lang="en-US" i="1" u="sng" dirty="0">
                <a:highlight>
                  <a:srgbClr val="FFFFFF"/>
                </a:highlight>
                <a:hlinkClick r:id="rId4"/>
              </a:rPr>
              <a:t>10 Key Reading Practices for All Middle and High Schools</a:t>
            </a:r>
            <a:r>
              <a:rPr lang="en-US" dirty="0">
                <a:highlight>
                  <a:srgbClr val="FFFFFF"/>
                </a:highlight>
              </a:rPr>
              <a:t> - </a:t>
            </a:r>
            <a:r>
              <a:rPr lang="en-US" dirty="0">
                <a:highlight>
                  <a:srgbClr val="FFFFFF"/>
                </a:highlight>
                <a:hlinkClick r:id="rId4"/>
              </a:rPr>
              <a:t>https://meadowscenter.org/resource/10-key-reading-practices-for-all-middle-and-high-schools-with-strong-evidence-of-effectiveness-from-high-quality-research/</a:t>
            </a:r>
            <a:r>
              <a:rPr lang="en-US" dirty="0">
                <a:highlight>
                  <a:srgbClr val="FFFFFF"/>
                </a:highlight>
              </a:rPr>
              <a:t> </a:t>
            </a:r>
            <a:endParaRPr lang="en-US" dirty="0">
              <a:highlight>
                <a:srgbClr val="FFFFFF"/>
              </a:highlight>
              <a:ea typeface="Calibri" panose="020F0502020204030204"/>
              <a:cs typeface="Calibri" panose="020F0502020204030204"/>
            </a:endParaRPr>
          </a:p>
          <a:p>
            <a:endParaRPr lang="en-US" i="1" u="sng">
              <a:highlight>
                <a:srgbClr val="FFFFFF"/>
              </a:highlight>
            </a:endParaRPr>
          </a:p>
          <a:p>
            <a:r>
              <a:rPr lang="en-US" i="1" u="sng" dirty="0">
                <a:highlight>
                  <a:srgbClr val="FFFFFF"/>
                </a:highlight>
                <a:hlinkClick r:id="rId5"/>
              </a:rPr>
              <a:t>10 Key Writing Policies and Practices for All Schools</a:t>
            </a:r>
            <a:r>
              <a:rPr lang="en-US" dirty="0">
                <a:highlight>
                  <a:srgbClr val="FFFFFF"/>
                </a:highlight>
              </a:rPr>
              <a:t> - </a:t>
            </a:r>
            <a:r>
              <a:rPr lang="en-US" dirty="0">
                <a:highlight>
                  <a:srgbClr val="FFFFFF"/>
                </a:highlight>
                <a:hlinkClick r:id="rId5"/>
              </a:rPr>
              <a:t>https://meadowscenter.org/resource/10-key-writing-policies-and-practices-for-all-schools-with-strong-evidence-of-effectiveness-from-high-quality-research/</a:t>
            </a:r>
            <a:r>
              <a:rPr lang="en-US" dirty="0">
                <a:highlight>
                  <a:srgbClr val="FFFFFF"/>
                </a:highlight>
              </a:rPr>
              <a:t>  </a:t>
            </a:r>
          </a:p>
          <a:p>
            <a:endParaRPr lang="en-US" dirty="0">
              <a:highlight>
                <a:srgbClr val="FFFFFF"/>
              </a:highlight>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DCB61281-E84B-F6C3-3546-E94A7284A0D2}"/>
              </a:ext>
            </a:extLst>
          </p:cNvPr>
          <p:cNvSpPr>
            <a:spLocks noGrp="1"/>
          </p:cNvSpPr>
          <p:nvPr>
            <p:ph type="sldNum" sz="quarter" idx="5"/>
          </p:nvPr>
        </p:nvSpPr>
        <p:spPr/>
        <p:txBody>
          <a:bodyPr/>
          <a:lstStyle/>
          <a:p>
            <a:pPr lvl="0"/>
            <a:fld id="{86F7765D-052D-44C5-8A7A-F36F5B11C37D}" type="slidenum">
              <a:rPr lang="en-US" noProof="0" smtClean="0"/>
              <a:pPr lvl="0"/>
              <a:t>26</a:t>
            </a:fld>
            <a:endParaRPr lang="en-US" noProof="0"/>
          </a:p>
        </p:txBody>
      </p:sp>
      <p:sp>
        <p:nvSpPr>
          <p:cNvPr id="8" name="Slide Image Placeholder 7">
            <a:extLst>
              <a:ext uri="{FF2B5EF4-FFF2-40B4-BE49-F238E27FC236}">
                <a16:creationId xmlns:a16="http://schemas.microsoft.com/office/drawing/2014/main" id="{D3AF44C8-AEFD-4CB9-1DAC-BB756D654BDD}"/>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3061804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6198C-0693-53C0-F3C9-46AD12BB4573}"/>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1EE608FC-6AFB-A92D-0D22-2334129F3E3E}"/>
              </a:ext>
            </a:extLst>
          </p:cNvPr>
          <p:cNvSpPr>
            <a:spLocks noGrp="1"/>
          </p:cNvSpPr>
          <p:nvPr>
            <p:ph type="body" idx="1"/>
          </p:nvPr>
        </p:nvSpPr>
        <p:spPr/>
        <p:txBody>
          <a:bodyPr/>
          <a:lstStyle/>
          <a:p>
            <a:r>
              <a:rPr lang="en-US" b="1" dirty="0"/>
              <a:t>Third, it is important to find out if the literacy approach, strategy, or program being used with your child is designed and delivered effectively. As we look at instruction delivery, our core question is simple: </a:t>
            </a:r>
            <a:r>
              <a:rPr lang="en-US" b="1" i="1" dirty="0"/>
              <a:t>Is instruction designed and delivered effectively?</a:t>
            </a:r>
            <a:r>
              <a:rPr lang="en-US" b="1" dirty="0"/>
              <a:t> That means students can access materials in different ways, there’s flexibility built into lessons, and families know how to find additional support when they need it. Remember, effective literacy instruction should be explicit and systematic. Explicit means teaching that is direct and step-by-step, including explaining and showing how to do something and systematic means teaching that has a carefully planned sequence, including building from easier to more difficult tasks and breaking down harder skills into smaller parts.  Let's watch a short video explaining explicit instruction.</a:t>
            </a:r>
            <a:endParaRPr lang="en-US" b="1" dirty="0">
              <a:solidFill>
                <a:srgbClr val="000000"/>
              </a:solidFill>
              <a:ea typeface="Calibri"/>
              <a:cs typeface="Calibri"/>
            </a:endParaRPr>
          </a:p>
          <a:p>
            <a:endParaRPr lang="en-US"/>
          </a:p>
          <a:p>
            <a:r>
              <a:rPr lang="en-US" dirty="0"/>
              <a:t>Click Watch Video to hear what effective literacy instruction should look like. </a:t>
            </a:r>
            <a:endParaRPr lang="en-US" dirty="0">
              <a:solidFill>
                <a:srgbClr val="444444"/>
              </a:solidFill>
              <a:ea typeface="Calibri"/>
              <a:cs typeface="Calibri"/>
            </a:endParaRPr>
          </a:p>
          <a:p>
            <a:r>
              <a:rPr lang="en-US" dirty="0">
                <a:ea typeface="Calibri"/>
                <a:cs typeface="Calibri"/>
              </a:rPr>
              <a:t>Video: Explicit Instruction for Struggling Readers Explained</a:t>
            </a:r>
          </a:p>
          <a:p>
            <a:r>
              <a:rPr lang="en-US" dirty="0">
                <a:ea typeface="Calibri"/>
                <a:cs typeface="Calibri"/>
              </a:rPr>
              <a:t>Video link: </a:t>
            </a:r>
            <a:r>
              <a:rPr lang="en-US" dirty="0">
                <a:hlinkClick r:id="rId3"/>
              </a:rPr>
              <a:t>Explicit Instruction for Struggling Readers Explained - YouTube</a:t>
            </a:r>
            <a:r>
              <a:rPr lang="en-US" dirty="0"/>
              <a:t>    </a:t>
            </a:r>
            <a:r>
              <a:rPr lang="en-US" dirty="0">
                <a:highlight>
                  <a:srgbClr val="FFFFFF"/>
                </a:highlight>
                <a:hlinkClick r:id="rId3"/>
              </a:rPr>
              <a:t>https://www.youtube.com/watch?v=ZO5tsmIp138&amp;t=14s</a:t>
            </a:r>
            <a:endParaRPr lang="en-US" dirty="0">
              <a:highlight>
                <a:srgbClr val="FFFFFF"/>
              </a:highlight>
            </a:endParaRPr>
          </a:p>
          <a:p>
            <a:pPr lvl="1"/>
            <a:r>
              <a:rPr lang="en-US" b="1" dirty="0">
                <a:highlight>
                  <a:srgbClr val="FFFFFF"/>
                </a:highlight>
              </a:rPr>
              <a:t>Video: Play Watch Video </a:t>
            </a:r>
            <a:r>
              <a:rPr lang="en-US" dirty="0">
                <a:highlight>
                  <a:srgbClr val="FFFFFF"/>
                </a:highlight>
              </a:rPr>
              <a:t>NCIL (4:14)</a:t>
            </a:r>
            <a:endParaRPr lang="en-US" dirty="0">
              <a:solidFill>
                <a:srgbClr val="444444"/>
              </a:solidFill>
              <a:highlight>
                <a:srgbClr val="FFFFFF"/>
              </a:highlight>
              <a:ea typeface="Calibri" panose="020F0502020204030204"/>
              <a:cs typeface="Calibri" panose="020F0502020204030204"/>
            </a:endParaRPr>
          </a:p>
          <a:p>
            <a:pPr lvl="1"/>
            <a:r>
              <a:rPr lang="en-US" dirty="0">
                <a:highlight>
                  <a:srgbClr val="FFFFFF"/>
                </a:highlight>
              </a:rPr>
              <a:t>Effective instruction for students who struggle with reading should be systematic. It should be systematic in that it follows a scope and sequence that builds in level of difficulty and complexity while also building in time for review for students to practice skills they have already learned. It should also be explicit. Explicit instruction that is teacher directed has been proven to be more effective through research than less teacher directed, less explicit instruction. Explicit instruction involves several components. The first is the teacher explanation. The teacher explanation should be short and concise. It should provide an objective or a target area of learning for that part of the lesson, and the quicker the teacher explanation is, the more time there is for students to respond to instruction. So, quick and concise is key with a teacher explanation. The next component of explicit instruction is a teacher model. The teacher model should show students exactly what is expected for a response. Once students know what is expected the model can be dropped to provide additional practice opportunities for students within the lesson. The signal is an important part of explicit instruction as well. The signal includes four parts. It's the focus, the cue, think time, and then a signal for response. A focus shows students exactly what they are working on in the task at hand. A cue is a quick reminder of what they are being asked to do, such as "sound" if they're working on sounds practice. Think time is a crucial component of the signal. The think time allows all students to think about and formulate their response before students give the response in unison as a group. And then the signal to respond shows that all students are ready to respond and all students take part in the practice opportunity. Another component of explicit instruction is multiple opportunities to respond. Which the signal that we just mentioned helps with that. Multiple opportunities to respond could be through the use of whiteboards, or response cards for students. You could also have students work in small groups or work with pairs in a think-pair-share model, where students think about their answers, share them with a partner, before sharing out as a whole group. The big part with multiple opportunities to respond are that all students are practicing and all students are engaged in the lesson. Choral responding is another way that you could have students engage, where all students are responding to the response, in a quick and concise way when answers are the same and short. The pacing of your lesson should be quick and perky to allow all students the opportunity to respond to your instruction and it keeps them engaged as your lesson moves along. One part of your pacing is to remember to add in that think time for each component students are working on. So, embed that into your pacing for all students to have time to think and practice as part of your lesson. Another component of explicit instruction is immediate error correction. Errors should be corrected immediately, in a non-punitive tone, and it consists of two parts for your error correction. The first part is the actual error correction. The teacher models the correct answer and students practice that correct answer. The second component of error correction is part firming. So, students move on from the item that they missed and then loop back later in instruction to make sure that the efficient error correction was effective. Checks for understanding should be frequently embedded throughout your explicit instruction lesson. Frequent checks for understanding can be used to ensure that students are mastering the content that you are teaching or it can identify areas where students need additional practice throughout the lesson. Two to three individual turns is sufficient for each component of your lesson. If all students are given individual turns for each component of the lesson it takes away from student practice opportunities for everyone as you're teaching. Through systematic explicit instruction students are given multiple opportunities to practice and they are given the supports they need to promote literacy development.</a:t>
            </a:r>
            <a:endParaRPr lang="en-US" dirty="0">
              <a:solidFill>
                <a:srgbClr val="444444"/>
              </a:solidFill>
              <a:highlight>
                <a:srgbClr val="FFFFFF"/>
              </a:highlight>
              <a:ea typeface="Calibri" panose="020F0502020204030204"/>
              <a:cs typeface="Calibri" panose="020F0502020204030204"/>
            </a:endParaRPr>
          </a:p>
          <a:p>
            <a:endParaRPr lang="en-US">
              <a:highlight>
                <a:srgbClr val="FFFFFF"/>
              </a:highlight>
              <a:ea typeface="Calibri"/>
              <a:cs typeface="Calibri"/>
            </a:endParaRPr>
          </a:p>
          <a:p>
            <a:r>
              <a:rPr lang="en-US" dirty="0"/>
              <a:t>Click "Learn More" to access the IES infographic "Evidence-based Teaching Practices" Review the characteristics of effective instruction with participants. </a:t>
            </a:r>
            <a:endParaRPr lang="en-US" dirty="0">
              <a:solidFill>
                <a:srgbClr val="444444"/>
              </a:solidFill>
            </a:endParaRPr>
          </a:p>
          <a:p>
            <a:r>
              <a:rPr lang="en-US" dirty="0"/>
              <a:t>Link: </a:t>
            </a:r>
            <a:r>
              <a:rPr lang="en-US" dirty="0">
                <a:hlinkClick r:id="rId4"/>
              </a:rPr>
              <a:t>Evidence-based teaching practices</a:t>
            </a:r>
            <a:endParaRPr lang="en-US" dirty="0">
              <a:solidFill>
                <a:srgbClr val="444444"/>
              </a:solidFill>
              <a:ea typeface="Calibri"/>
              <a:cs typeface="Calibri"/>
            </a:endParaRPr>
          </a:p>
          <a:p>
            <a:r>
              <a:rPr lang="en-US" dirty="0">
                <a:solidFill>
                  <a:srgbClr val="444444"/>
                </a:solidFill>
                <a:hlinkClick r:id="rId4"/>
              </a:rPr>
              <a:t>https://ies.ed.gov/rel-southeast/2025/01/infographic-21</a:t>
            </a:r>
            <a:r>
              <a:rPr lang="en-US" dirty="0">
                <a:solidFill>
                  <a:srgbClr val="444444"/>
                </a:solidFill>
              </a:rPr>
              <a:t> </a:t>
            </a:r>
            <a:endParaRPr lang="en-US" dirty="0"/>
          </a:p>
          <a:p>
            <a:endParaRPr lang="en-US" b="1" dirty="0">
              <a:solidFill>
                <a:srgbClr val="000000"/>
              </a:solidFill>
            </a:endParaRPr>
          </a:p>
          <a:p>
            <a:r>
              <a:rPr lang="en-US" b="1" dirty="0">
                <a:solidFill>
                  <a:srgbClr val="000000"/>
                </a:solidFill>
              </a:rPr>
              <a:t>Resource: Distribute, review, and discuss </a:t>
            </a:r>
            <a:r>
              <a:rPr lang="en-US" dirty="0">
                <a:solidFill>
                  <a:srgbClr val="000000"/>
                </a:solidFill>
              </a:rPr>
              <a:t>Evidence-based Teaching Practices with participants. Tell participants they can use the infographic and information in the video to discuss the ways in which the key reading and writing practices are taught in their child’s school and to request home literacy tips, activities, and homework matched to effective, evidence-based literacy instruction. </a:t>
            </a:r>
            <a:endParaRPr lang="en-US" dirty="0">
              <a:ea typeface="Calibri"/>
              <a:cs typeface="Calibri"/>
            </a:endParaRPr>
          </a:p>
          <a:p>
            <a:endParaRPr lang="en-US">
              <a:solidFill>
                <a:srgbClr val="444444"/>
              </a:solidFill>
            </a:endParaRPr>
          </a:p>
          <a:p>
            <a:r>
              <a:rPr lang="en-US" b="1" dirty="0"/>
              <a:t>Guiding question to check for understanding: </a:t>
            </a:r>
            <a:r>
              <a:rPr lang="en-US" dirty="0"/>
              <a:t>What makes instruction systematic and explicit?</a:t>
            </a:r>
            <a:endParaRPr lang="en-US" dirty="0">
              <a:ea typeface="Calibri"/>
              <a:cs typeface="Calibri"/>
            </a:endParaRPr>
          </a:p>
          <a:p>
            <a:endParaRPr lang="en-US"/>
          </a:p>
          <a:p>
            <a:r>
              <a:rPr lang="en-US" dirty="0"/>
              <a:t>Use these materials as conversation starters with school staff to discuss the ways in which the key reading and writing practices are taught in the school. You can also use them to see if home literacy tips, activities, and homework from the school reflect effective, evidence-based literacy instruction. Click Learn More for information on how to judge if activities or strategies sent home from school are appropriate. </a:t>
            </a:r>
            <a:endParaRPr lang="en-US" dirty="0">
              <a:solidFill>
                <a:srgbClr val="444444"/>
              </a:solidFill>
            </a:endParaRPr>
          </a:p>
          <a:p>
            <a:endParaRPr lang="en-US">
              <a:solidFill>
                <a:srgbClr val="444444"/>
              </a:solidFill>
            </a:endParaRPr>
          </a:p>
          <a:p>
            <a:endParaRPr lang="en-US">
              <a:solidFill>
                <a:srgbClr val="000000"/>
              </a:solidFill>
              <a:ea typeface="Calibri"/>
              <a:cs typeface="Calibri"/>
            </a:endParaRPr>
          </a:p>
        </p:txBody>
      </p:sp>
      <p:sp>
        <p:nvSpPr>
          <p:cNvPr id="4" name="Slide Number Placeholder 3">
            <a:extLst>
              <a:ext uri="{FF2B5EF4-FFF2-40B4-BE49-F238E27FC236}">
                <a16:creationId xmlns:a16="http://schemas.microsoft.com/office/drawing/2014/main" id="{895E820C-D52F-F9CB-A260-BEC944B3C95F}"/>
              </a:ext>
            </a:extLst>
          </p:cNvPr>
          <p:cNvSpPr>
            <a:spLocks noGrp="1"/>
          </p:cNvSpPr>
          <p:nvPr>
            <p:ph type="sldNum" sz="quarter" idx="5"/>
          </p:nvPr>
        </p:nvSpPr>
        <p:spPr/>
        <p:txBody>
          <a:bodyPr/>
          <a:lstStyle/>
          <a:p>
            <a:pPr lvl="0"/>
            <a:fld id="{86F7765D-052D-44C5-8A7A-F36F5B11C37D}" type="slidenum">
              <a:rPr lang="en-US" noProof="0" smtClean="0"/>
              <a:pPr lvl="0"/>
              <a:t>27</a:t>
            </a:fld>
            <a:endParaRPr lang="en-US" noProof="0"/>
          </a:p>
        </p:txBody>
      </p:sp>
      <p:sp>
        <p:nvSpPr>
          <p:cNvPr id="8" name="Slide Image Placeholder 7">
            <a:extLst>
              <a:ext uri="{FF2B5EF4-FFF2-40B4-BE49-F238E27FC236}">
                <a16:creationId xmlns:a16="http://schemas.microsoft.com/office/drawing/2014/main" id="{12F5F264-34F0-F83F-EAE8-F437B8AA586C}"/>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1950467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6D420-8E55-80EB-B57F-EB8B2ED1E4A3}"/>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68E04DDC-EE16-982D-54FA-EA05A3739800}"/>
              </a:ext>
            </a:extLst>
          </p:cNvPr>
          <p:cNvSpPr>
            <a:spLocks noGrp="1"/>
          </p:cNvSpPr>
          <p:nvPr>
            <p:ph type="body" idx="1"/>
          </p:nvPr>
        </p:nvSpPr>
        <p:spPr/>
        <p:txBody>
          <a:bodyPr/>
          <a:lstStyle/>
          <a:p>
            <a:r>
              <a:rPr lang="en-US" b="1"/>
              <a:t>When discussing literacy instruction, you can also share information about literacy assessments and data.  Sharing key assessment tools, rubrics, grading criteria, or strategies can help families determine if their children are successful in learning literacy content, skills, or completing an assignment.  It is important to understand families’ reasons for wanting data on their children’s literacy learning so you can decide the range of data to share and what to prioritize.  When families share information about their children - like interests, behaviors, and challenges - it helps you to support children’s learning by making curriculum and instruction more relatable, motivating, and targeted to children.  Ensure that assessment results and data are accurate and timely and presented to families in accessible and meaningful ways. There are many paths available for sharing data but also challenges to communicating data well. </a:t>
            </a:r>
          </a:p>
          <a:p>
            <a:endParaRPr lang="en-US" b="1"/>
          </a:p>
          <a:p>
            <a:r>
              <a:rPr lang="en-US" b="0"/>
              <a:t>Click Learn More </a:t>
            </a:r>
            <a:r>
              <a:rPr lang="en-US"/>
              <a:t>– Go to pages 5-6 for</a:t>
            </a:r>
            <a:r>
              <a:rPr lang="en-US" b="0"/>
              <a:t> how to engage families in data conversations.</a:t>
            </a:r>
            <a:endParaRPr lang="en-US" b="0">
              <a:ea typeface="Calibri"/>
              <a:cs typeface="Calibri"/>
            </a:endParaRPr>
          </a:p>
          <a:p>
            <a:r>
              <a:rPr lang="en-US">
                <a:hlinkClick r:id="rId3"/>
              </a:rPr>
              <a:t>Tips for Administrators, Teachers, and Families: How to Share Data Effectively</a:t>
            </a:r>
            <a:r>
              <a:rPr lang="en-US"/>
              <a:t>  </a:t>
            </a:r>
            <a:r>
              <a:rPr lang="en-US">
                <a:hlinkClick r:id="rId3"/>
              </a:rPr>
              <a:t>https://ceedar.education.ufl.edu/wp-content/uploads/2022/08/Tips_Sharing-Data-with-Families-HarvardFamilyResearchProject.pdf</a:t>
            </a:r>
            <a:endParaRPr lang="en-US">
              <a:ea typeface="Calibri"/>
              <a:cs typeface="Calibri"/>
              <a:hlinkClick r:id="rId3"/>
            </a:endParaRPr>
          </a:p>
          <a:p>
            <a:endParaRPr lang="en-US">
              <a:ea typeface="Calibri"/>
              <a:cs typeface="Calibri"/>
            </a:endParaRPr>
          </a:p>
          <a:p>
            <a:r>
              <a:rPr lang="en-US" b="1"/>
              <a:t>When discussing intensive intervention, convey that children with or at risk for reading difficulties usually gain certain reading skills and knowledge more slowly than typical readers.  That is why they need much more intensive instruction to keep typical growth patterns in reading.  Intensive intervention is an ongoing process that often requires school teams to make a number of changes before children’s performance improves. Intervention may look different over time for children.  Try to engage families in the process right from the start.  When appropriate, conversations about literacy instruction, intervention, and assessment should also include children.  Children who receive intervention are likely to be more invested when they understand the what and why of intervention and may be less likely to feel embarrassed or confused when participating.  It is important to imprint early that reading difficulties are nothing to be ashamed of.</a:t>
            </a:r>
            <a:r>
              <a:rPr lang="en-US"/>
              <a:t> </a:t>
            </a:r>
            <a:endParaRPr lang="en-US">
              <a:ea typeface="Calibri"/>
              <a:cs typeface="Calibri"/>
            </a:endParaRPr>
          </a:p>
          <a:p>
            <a:endParaRPr lang="en-US"/>
          </a:p>
          <a:p>
            <a:r>
              <a:rPr lang="en-US" b="1">
                <a:ea typeface="Calibri"/>
                <a:cs typeface="Calibri"/>
              </a:rPr>
              <a:t>Let's learn more about intensive intervention by reviewing an infographic.</a:t>
            </a:r>
            <a:endParaRPr lang="en-US">
              <a:solidFill>
                <a:srgbClr val="444444"/>
              </a:solidFill>
              <a:ea typeface="Calibri"/>
              <a:cs typeface="Calibri"/>
            </a:endParaRPr>
          </a:p>
          <a:p>
            <a:r>
              <a:rPr lang="en-US" b="1"/>
              <a:t>Resource: Distribute, review, and discuss </a:t>
            </a:r>
            <a:r>
              <a:rPr lang="en-US">
                <a:ea typeface="Calibri"/>
                <a:cs typeface="Calibri"/>
              </a:rPr>
              <a:t>Click Learn More for to view and discuss the infographic "Intensive Intervention: An Overview for Parents and Families". Tell participant they can use the infographic to learn more about intensive interventions.</a:t>
            </a:r>
            <a:endParaRPr lang="en-US">
              <a:solidFill>
                <a:srgbClr val="444444"/>
              </a:solidFill>
              <a:ea typeface="Calibri"/>
              <a:cs typeface="Calibri"/>
            </a:endParaRPr>
          </a:p>
          <a:p>
            <a:r>
              <a:rPr lang="en-US">
                <a:solidFill>
                  <a:srgbClr val="444444"/>
                </a:solidFill>
                <a:ea typeface="Calibri"/>
                <a:cs typeface="Calibri"/>
                <a:hlinkClick r:id="rId4"/>
              </a:rPr>
              <a:t>https://intensiveintervention.org/sites/default/files/17-3324_NCII-Family-Overview-508.pdf</a:t>
            </a:r>
            <a:r>
              <a:rPr lang="en-US">
                <a:ea typeface="Calibri"/>
                <a:cs typeface="Calibri"/>
              </a:rPr>
              <a:t> </a:t>
            </a:r>
            <a:endParaRPr lang="en-US">
              <a:solidFill>
                <a:srgbClr val="444444"/>
              </a:solidFill>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2D813ECB-3FDB-D1F0-F47B-302AA2068E4E}"/>
              </a:ext>
            </a:extLst>
          </p:cNvPr>
          <p:cNvSpPr>
            <a:spLocks noGrp="1"/>
          </p:cNvSpPr>
          <p:nvPr>
            <p:ph type="sldNum" sz="quarter" idx="5"/>
          </p:nvPr>
        </p:nvSpPr>
        <p:spPr/>
        <p:txBody>
          <a:bodyPr/>
          <a:lstStyle/>
          <a:p>
            <a:pPr lvl="0"/>
            <a:fld id="{86F7765D-052D-44C5-8A7A-F36F5B11C37D}" type="slidenum">
              <a:rPr lang="en-US" noProof="0" smtClean="0"/>
              <a:pPr lvl="0"/>
              <a:t>28</a:t>
            </a:fld>
            <a:endParaRPr lang="en-US" noProof="0"/>
          </a:p>
        </p:txBody>
      </p:sp>
      <p:sp>
        <p:nvSpPr>
          <p:cNvPr id="8" name="Slide Image Placeholder 7">
            <a:extLst>
              <a:ext uri="{FF2B5EF4-FFF2-40B4-BE49-F238E27FC236}">
                <a16:creationId xmlns:a16="http://schemas.microsoft.com/office/drawing/2014/main" id="{867C6648-0403-9EFD-5F8F-A4F956EC43B5}"/>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8546247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B6A64-2EC0-80A8-02F7-7DE63C35DAA8}"/>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79D14494-F62F-B24A-FB58-A95480A492FB}"/>
              </a:ext>
            </a:extLst>
          </p:cNvPr>
          <p:cNvSpPr>
            <a:spLocks noGrp="1"/>
          </p:cNvSpPr>
          <p:nvPr>
            <p:ph type="body" idx="1"/>
          </p:nvPr>
        </p:nvSpPr>
        <p:spPr/>
        <p:txBody>
          <a:bodyPr/>
          <a:lstStyle/>
          <a:p>
            <a:r>
              <a:rPr lang="en-US" b="1" dirty="0"/>
              <a:t>The instruction in intensive intervention is usually more explicit, comprehensive, and supportive then what is provided to most children and targets the specific types of skills and knowledge that are interfering with children’s reading growth. </a:t>
            </a:r>
            <a:endParaRPr lang="en-US" dirty="0"/>
          </a:p>
          <a:p>
            <a:endParaRPr lang="en-US" b="1"/>
          </a:p>
          <a:p>
            <a:r>
              <a:rPr lang="en-US" b="1" dirty="0"/>
              <a:t>As you watch, think about the ways in which the instruction in the video is the same or different from the instruction children might be getting in intervention.  Discuss what you saw in the video with your colleagues.  Engage and communicate with families about intensive intervention so they understand the expectations, outcomes, and the families’ and school’s role.  </a:t>
            </a:r>
            <a:endParaRPr lang="en-US" dirty="0"/>
          </a:p>
          <a:p>
            <a:endParaRPr lang="en-US" b="1">
              <a:ea typeface="Calibri"/>
              <a:cs typeface="Calibri"/>
            </a:endParaRPr>
          </a:p>
          <a:p>
            <a:r>
              <a:rPr lang="en-US" dirty="0"/>
              <a:t>Click Watch Video to hear more about what effective reading interventions should look like.</a:t>
            </a:r>
            <a:endParaRPr lang="en-US" dirty="0">
              <a:ea typeface="Calibri"/>
              <a:cs typeface="Calibri"/>
            </a:endParaRPr>
          </a:p>
          <a:p>
            <a:r>
              <a:rPr lang="en-US" b="1" dirty="0">
                <a:ea typeface="Calibri"/>
                <a:cs typeface="Calibri"/>
              </a:rPr>
              <a:t>Video: </a:t>
            </a:r>
            <a:r>
              <a:rPr lang="en-US" dirty="0">
                <a:solidFill>
                  <a:srgbClr val="0F0F0F"/>
                </a:solidFill>
                <a:highlight>
                  <a:srgbClr val="FFFFFF"/>
                </a:highlight>
              </a:rPr>
              <a:t>MTSS Alignment: The Key to Effective Reading Intervention (5:10)</a:t>
            </a:r>
            <a:endParaRPr lang="en-US" dirty="0">
              <a:ea typeface="Calibri"/>
              <a:cs typeface="Calibri"/>
            </a:endParaRPr>
          </a:p>
          <a:p>
            <a:r>
              <a:rPr lang="en-US" b="1" dirty="0">
                <a:ea typeface="Calibri"/>
                <a:cs typeface="Calibri"/>
              </a:rPr>
              <a:t>Video Link: </a:t>
            </a:r>
            <a:r>
              <a:rPr lang="en-US" dirty="0">
                <a:ea typeface="Calibri"/>
                <a:cs typeface="Calibri"/>
              </a:rPr>
              <a:t> </a:t>
            </a:r>
            <a:r>
              <a:rPr lang="en-US" dirty="0">
                <a:hlinkClick r:id="rId3"/>
              </a:rPr>
              <a:t>MTSS Alignment: The Key to Effective Reading Intervention</a:t>
            </a:r>
            <a:endParaRPr lang="en-US" dirty="0">
              <a:ea typeface="Calibri"/>
              <a:cs typeface="Calibri"/>
              <a:hlinkClick r:id="rId3"/>
            </a:endParaRPr>
          </a:p>
          <a:p>
            <a:r>
              <a:rPr lang="en-US" dirty="0">
                <a:hlinkClick r:id="rId4"/>
              </a:rPr>
              <a:t>https://youtu.be/K05Rk0Q99oU?si=cvQdTP943Z1ybME3</a:t>
            </a:r>
            <a:r>
              <a:rPr lang="en-US" dirty="0"/>
              <a:t> </a:t>
            </a:r>
            <a:endParaRPr lang="en-US" dirty="0">
              <a:ea typeface="Calibri"/>
              <a:cs typeface="Calibri"/>
            </a:endParaRPr>
          </a:p>
          <a:p>
            <a:endParaRPr lang="en-US">
              <a:ea typeface="Calibri"/>
              <a:cs typeface="Calibri"/>
            </a:endParaRPr>
          </a:p>
          <a:p>
            <a:r>
              <a:rPr lang="en-US" b="1" dirty="0"/>
              <a:t>Guiding question to check for understanding:</a:t>
            </a:r>
            <a:r>
              <a:rPr lang="en-US" dirty="0"/>
              <a:t> What makes a reading intervention different than regular classroom instruction?</a:t>
            </a:r>
            <a:endParaRPr lang="en-US" dirty="0">
              <a:ea typeface="Calibri"/>
              <a:cs typeface="Calibri"/>
            </a:endParaRPr>
          </a:p>
          <a:p>
            <a:endParaRPr lang="en-US" b="1"/>
          </a:p>
          <a:p>
            <a:r>
              <a:rPr lang="en-US" b="1" dirty="0"/>
              <a:t>Activity – Review, and discuss </a:t>
            </a:r>
            <a:r>
              <a:rPr lang="en-US" dirty="0"/>
              <a:t>the handout from the previous slide: Intensive Intervention: An Overview for Parents and Families with participants. Have participants share how they could connect the information from the video and use this resource with families. Have them provide examples of what they would say.</a:t>
            </a:r>
            <a:endParaRPr lang="en-US" dirty="0">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167284FF-752C-F3AE-F99E-F49998F31C1D}"/>
              </a:ext>
            </a:extLst>
          </p:cNvPr>
          <p:cNvSpPr>
            <a:spLocks noGrp="1"/>
          </p:cNvSpPr>
          <p:nvPr>
            <p:ph type="sldNum" sz="quarter" idx="5"/>
          </p:nvPr>
        </p:nvSpPr>
        <p:spPr/>
        <p:txBody>
          <a:bodyPr/>
          <a:lstStyle/>
          <a:p>
            <a:pPr lvl="0"/>
            <a:fld id="{86F7765D-052D-44C5-8A7A-F36F5B11C37D}" type="slidenum">
              <a:rPr lang="en-US" noProof="0" smtClean="0"/>
              <a:pPr lvl="0"/>
              <a:t>29</a:t>
            </a:fld>
            <a:endParaRPr lang="en-US" noProof="0"/>
          </a:p>
        </p:txBody>
      </p:sp>
      <p:sp>
        <p:nvSpPr>
          <p:cNvPr id="8" name="Slide Image Placeholder 7">
            <a:extLst>
              <a:ext uri="{FF2B5EF4-FFF2-40B4-BE49-F238E27FC236}">
                <a16:creationId xmlns:a16="http://schemas.microsoft.com/office/drawing/2014/main" id="{68307C0A-504E-1957-6E70-C8B96D979059}"/>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41010128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10AB2-5C6F-CE6D-DDAC-837428470933}"/>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B32D38E8-8EEC-AA8B-BB16-1E968909238D}"/>
              </a:ext>
            </a:extLst>
          </p:cNvPr>
          <p:cNvSpPr>
            <a:spLocks noGrp="1"/>
          </p:cNvSpPr>
          <p:nvPr>
            <p:ph type="body" idx="1"/>
          </p:nvPr>
        </p:nvSpPr>
        <p:spPr/>
        <p:txBody>
          <a:bodyPr/>
          <a:lstStyle/>
          <a:p>
            <a:r>
              <a:rPr lang="en-US" b="1"/>
              <a:t>To start discussing literacy instruction and intervention with families, think about and prepare responses to these questions:</a:t>
            </a:r>
          </a:p>
          <a:p>
            <a:pPr lvl="1"/>
            <a:r>
              <a:rPr lang="en-US" b="1"/>
              <a:t>What reading skills are taught, how, and by whom?</a:t>
            </a:r>
            <a:endParaRPr lang="en-US" b="1">
              <a:ea typeface="Calibri"/>
              <a:cs typeface="Calibri"/>
            </a:endParaRPr>
          </a:p>
          <a:p>
            <a:pPr lvl="1"/>
            <a:r>
              <a:rPr lang="en-US" b="1"/>
              <a:t>When does literacy instruction and intervention happen and for how long?</a:t>
            </a:r>
          </a:p>
          <a:p>
            <a:pPr lvl="1"/>
            <a:r>
              <a:rPr lang="en-US" b="1"/>
              <a:t>How many other children join?</a:t>
            </a:r>
          </a:p>
          <a:p>
            <a:pPr lvl="1"/>
            <a:r>
              <a:rPr lang="en-US" b="1"/>
              <a:t>How does the instruction/intervention align with children’s specific language and literacy needs?</a:t>
            </a:r>
          </a:p>
          <a:p>
            <a:pPr lvl="1"/>
            <a:r>
              <a:rPr lang="en-US" b="1"/>
              <a:t>What materials or trainings about language and literacy are available to families?</a:t>
            </a:r>
          </a:p>
          <a:p>
            <a:pPr lvl="0"/>
            <a:r>
              <a:rPr lang="en-US" b="1"/>
              <a:t>Responses should build common understanding and promote joint action between home and school.</a:t>
            </a:r>
            <a:endParaRPr lang="en-US" b="1">
              <a:ea typeface="Calibri"/>
              <a:cs typeface="Calibri"/>
            </a:endParaRPr>
          </a:p>
          <a:p>
            <a:endParaRPr lang="en-US" b="1">
              <a:ea typeface="Calibri"/>
              <a:cs typeface="Calibri"/>
            </a:endParaRPr>
          </a:p>
          <a:p>
            <a:pPr lvl="0"/>
            <a:endParaRPr lang="en-US"/>
          </a:p>
        </p:txBody>
      </p:sp>
      <p:sp>
        <p:nvSpPr>
          <p:cNvPr id="4" name="Slide Number Placeholder 3">
            <a:extLst>
              <a:ext uri="{FF2B5EF4-FFF2-40B4-BE49-F238E27FC236}">
                <a16:creationId xmlns:a16="http://schemas.microsoft.com/office/drawing/2014/main" id="{C84DA28F-4611-7EDE-130D-930E4153A922}"/>
              </a:ext>
            </a:extLst>
          </p:cNvPr>
          <p:cNvSpPr>
            <a:spLocks noGrp="1"/>
          </p:cNvSpPr>
          <p:nvPr>
            <p:ph type="sldNum" sz="quarter" idx="5"/>
          </p:nvPr>
        </p:nvSpPr>
        <p:spPr/>
        <p:txBody>
          <a:bodyPr/>
          <a:lstStyle/>
          <a:p>
            <a:pPr lvl="0"/>
            <a:fld id="{86F7765D-052D-44C5-8A7A-F36F5B11C37D}" type="slidenum">
              <a:rPr lang="en-US" noProof="0" smtClean="0"/>
              <a:pPr lvl="0"/>
              <a:t>30</a:t>
            </a:fld>
            <a:endParaRPr lang="en-US" noProof="0"/>
          </a:p>
        </p:txBody>
      </p:sp>
      <p:sp>
        <p:nvSpPr>
          <p:cNvPr id="8" name="Slide Image Placeholder 7">
            <a:extLst>
              <a:ext uri="{FF2B5EF4-FFF2-40B4-BE49-F238E27FC236}">
                <a16:creationId xmlns:a16="http://schemas.microsoft.com/office/drawing/2014/main" id="{B4D64D2D-9D9C-AF85-A98A-0E75AE5A28B5}"/>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15473045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AF3AE-9261-E5F7-E6B3-238573A04164}"/>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9F1808A0-EB55-F50C-FCA7-070221478474}"/>
              </a:ext>
            </a:extLst>
          </p:cNvPr>
          <p:cNvSpPr>
            <a:spLocks noGrp="1"/>
          </p:cNvSpPr>
          <p:nvPr>
            <p:ph type="body" idx="1"/>
          </p:nvPr>
        </p:nvSpPr>
        <p:spPr/>
        <p:txBody>
          <a:bodyPr/>
          <a:lstStyle/>
          <a:p>
            <a:r>
              <a:rPr lang="en-US" b="1"/>
              <a:t>To start discussing literacy assessments and data with families, think about and prepare responses to these questions:</a:t>
            </a:r>
          </a:p>
          <a:p>
            <a:pPr lvl="1"/>
            <a:r>
              <a:rPr lang="en-US" b="1"/>
              <a:t>What screening practices for language and literacy does your school use and when?</a:t>
            </a:r>
          </a:p>
          <a:p>
            <a:pPr lvl="1"/>
            <a:r>
              <a:rPr lang="en-US" b="1"/>
              <a:t>What information does your school collect on children’s language and literacy progress?</a:t>
            </a:r>
          </a:p>
          <a:p>
            <a:pPr lvl="1"/>
            <a:r>
              <a:rPr lang="en-US" b="1"/>
              <a:t>How is the information used to make decisions about children’s language and literacy needs?</a:t>
            </a:r>
          </a:p>
          <a:p>
            <a:pPr lvl="1"/>
            <a:r>
              <a:rPr lang="en-US" b="1"/>
              <a:t>How are you monitoring children’s language and literacy progress?</a:t>
            </a:r>
            <a:endParaRPr lang="en-US" b="1">
              <a:ea typeface="Calibri"/>
              <a:cs typeface="Calibri"/>
            </a:endParaRPr>
          </a:p>
          <a:p>
            <a:pPr lvl="1"/>
            <a:r>
              <a:rPr lang="en-US" b="1"/>
              <a:t>How are children with reading difficulties identified?</a:t>
            </a:r>
            <a:endParaRPr lang="en-US" b="1">
              <a:ea typeface="Calibri"/>
              <a:cs typeface="Calibri"/>
            </a:endParaRPr>
          </a:p>
          <a:p>
            <a:endParaRPr lang="en-US"/>
          </a:p>
          <a:p>
            <a:r>
              <a:rPr lang="en-US" b="0"/>
              <a:t>Responses should build common understanding and promote joint action between home and school.</a:t>
            </a:r>
            <a:endParaRPr lang="en-US">
              <a:ea typeface="Calibri" panose="020F0502020204030204"/>
              <a:cs typeface="Calibri" panose="020F0502020204030204"/>
            </a:endParaRPr>
          </a:p>
          <a:p>
            <a:endParaRPr lang="en-US" b="1"/>
          </a:p>
          <a:p>
            <a:r>
              <a:rPr lang="en-US" b="1"/>
              <a:t>Activity</a:t>
            </a:r>
            <a:r>
              <a:rPr lang="en-US"/>
              <a:t>: Provide time for participants to think about and prepare responses to the questions.  Encourage participants from the same setting to discuss and record their responses and use them to confer and reach consensus with others back at school.</a:t>
            </a:r>
            <a:endParaRPr lang="en-US">
              <a:ea typeface="Calibri"/>
              <a:cs typeface="Calibri"/>
            </a:endParaRPr>
          </a:p>
          <a:p>
            <a:endParaRPr lang="en-US">
              <a:ea typeface="Calibri"/>
              <a:cs typeface="Calibri"/>
            </a:endParaRPr>
          </a:p>
          <a:p>
            <a:pPr lvl="0"/>
            <a:endParaRPr lang="en-US"/>
          </a:p>
        </p:txBody>
      </p:sp>
      <p:sp>
        <p:nvSpPr>
          <p:cNvPr id="4" name="Slide Number Placeholder 3">
            <a:extLst>
              <a:ext uri="{FF2B5EF4-FFF2-40B4-BE49-F238E27FC236}">
                <a16:creationId xmlns:a16="http://schemas.microsoft.com/office/drawing/2014/main" id="{EC343B3B-E9A2-D9BB-F7E3-F1891125D365}"/>
              </a:ext>
            </a:extLst>
          </p:cNvPr>
          <p:cNvSpPr>
            <a:spLocks noGrp="1"/>
          </p:cNvSpPr>
          <p:nvPr>
            <p:ph type="sldNum" sz="quarter" idx="5"/>
          </p:nvPr>
        </p:nvSpPr>
        <p:spPr/>
        <p:txBody>
          <a:bodyPr/>
          <a:lstStyle/>
          <a:p>
            <a:pPr lvl="0"/>
            <a:fld id="{86F7765D-052D-44C5-8A7A-F36F5B11C37D}" type="slidenum">
              <a:rPr lang="en-US" noProof="0" smtClean="0"/>
              <a:pPr lvl="0"/>
              <a:t>31</a:t>
            </a:fld>
            <a:endParaRPr lang="en-US" noProof="0"/>
          </a:p>
        </p:txBody>
      </p:sp>
      <p:sp>
        <p:nvSpPr>
          <p:cNvPr id="8" name="Slide Image Placeholder 7">
            <a:extLst>
              <a:ext uri="{FF2B5EF4-FFF2-40B4-BE49-F238E27FC236}">
                <a16:creationId xmlns:a16="http://schemas.microsoft.com/office/drawing/2014/main" id="{2EF62B98-7980-24C2-7B11-E2D07DC5198E}"/>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1917525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solidFill>
                  <a:schemeClr val="tx2"/>
                </a:solidFill>
              </a:rPr>
              <a:t>Today we’re focusing on one of the most important parts of helping children grow as readers — the partnership between families and schools. This workshop is part of a larger series designed to support parents and caregivers with children in grades Pre‑K through 12. Our goal is to help you understand how to work with your child’s school so you can make informed decisions together, spot early signs of difficulty, and support strong literacy development at home. Everything we share is grounded in research funded through the National Center on Improving Literacy. By the end of this session, you’ll walk away with practical ways to collaborate with your child’s teachers and feel confident advocating for their literacy success.</a:t>
            </a:r>
            <a:endParaRPr lang="en-US" b="1">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3</a:t>
            </a:fld>
            <a:endParaRPr lang="en-US"/>
          </a:p>
        </p:txBody>
      </p:sp>
    </p:spTree>
    <p:extLst>
      <p:ext uri="{BB962C8B-B14F-4D97-AF65-F5344CB8AC3E}">
        <p14:creationId xmlns:p14="http://schemas.microsoft.com/office/powerpoint/2010/main" val="42400563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9611D-F313-A24C-1A46-0C25F0B78E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750388-7853-1397-558D-CF9FB2DB8BE4}"/>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8BF61ABB-7974-C225-CCAF-5425C33ED6DA}"/>
              </a:ext>
            </a:extLst>
          </p:cNvPr>
          <p:cNvSpPr>
            <a:spLocks noGrp="1"/>
          </p:cNvSpPr>
          <p:nvPr>
            <p:ph type="body" idx="1"/>
          </p:nvPr>
        </p:nvSpPr>
        <p:spPr/>
        <p:txBody>
          <a:bodyPr/>
          <a:lstStyle/>
          <a:p>
            <a:r>
              <a:rPr lang="en-US"/>
              <a:t>Slide to use for soliciting questions from participants and discussing answers on session content and related information at the end of the workshop. Review the big ideas from all three sessions and clarify as needed.</a:t>
            </a:r>
          </a:p>
          <a:p>
            <a:r>
              <a:rPr lang="en-US" b="1"/>
              <a:t>Activity:  </a:t>
            </a:r>
            <a:r>
              <a:rPr lang="en-US"/>
              <a:t>Distribute to participants the Families &amp; Schools Partnering for Children’s Literacy Success Checklist and have them reflect on the item statements related to the session learning objectives, including identifying a next step they will take after the workshop to further action on the item.</a:t>
            </a:r>
          </a:p>
          <a:p>
            <a:endParaRPr lang="en-US">
              <a:ea typeface="Calibri"/>
              <a:cs typeface="Calibri"/>
            </a:endParaRPr>
          </a:p>
          <a:p>
            <a:endParaRPr lang="en-US"/>
          </a:p>
          <a:p>
            <a:endParaRPr lang="en-US">
              <a:ea typeface="Calibri"/>
              <a:cs typeface="Calibri"/>
            </a:endParaRPr>
          </a:p>
        </p:txBody>
      </p:sp>
      <p:sp>
        <p:nvSpPr>
          <p:cNvPr id="4" name="Slide Number Placeholder 3">
            <a:extLst>
              <a:ext uri="{FF2B5EF4-FFF2-40B4-BE49-F238E27FC236}">
                <a16:creationId xmlns:a16="http://schemas.microsoft.com/office/drawing/2014/main" id="{4433E2C3-56BA-F16A-29F7-A81A18021107}"/>
              </a:ext>
            </a:extLst>
          </p:cNvPr>
          <p:cNvSpPr>
            <a:spLocks noGrp="1"/>
          </p:cNvSpPr>
          <p:nvPr>
            <p:ph type="sldNum" sz="quarter" idx="5"/>
          </p:nvPr>
        </p:nvSpPr>
        <p:spPr/>
        <p:txBody>
          <a:bodyPr/>
          <a:lstStyle/>
          <a:p>
            <a:fld id="{B1D499D3-6930-49CF-8119-D2C5A3421AFD}" type="slidenum">
              <a:rPr lang="en-US" smtClean="0"/>
              <a:t>32</a:t>
            </a:fld>
            <a:endParaRPr lang="en-US"/>
          </a:p>
        </p:txBody>
      </p:sp>
    </p:spTree>
    <p:extLst>
      <p:ext uri="{BB962C8B-B14F-4D97-AF65-F5344CB8AC3E}">
        <p14:creationId xmlns:p14="http://schemas.microsoft.com/office/powerpoint/2010/main" val="7139823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6B63E-8C32-01BC-CFF6-DBAD85F73A7F}"/>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EAE32F06-2A49-8F89-F25B-81384D81F4BF}"/>
              </a:ext>
            </a:extLst>
          </p:cNvPr>
          <p:cNvSpPr>
            <a:spLocks noGrp="1"/>
          </p:cNvSpPr>
          <p:nvPr>
            <p:ph type="body" idx="1"/>
          </p:nvPr>
        </p:nvSpPr>
        <p:spPr/>
        <p:txBody>
          <a:bodyPr/>
          <a:lstStyle/>
          <a:p>
            <a:r>
              <a:rPr lang="en-US"/>
              <a:t>Summarize the big ideas for participants:</a:t>
            </a:r>
            <a:endParaRPr lang="en-US">
              <a:solidFill>
                <a:srgbClr val="444444"/>
              </a:solidFill>
            </a:endParaRPr>
          </a:p>
          <a:p>
            <a:r>
              <a:rPr lang="en-US"/>
              <a:t>• Knowing what scientific research says about how kids learn to read can help you determine if the literacy approach, strategy, or program being used with your child is evidence-based. </a:t>
            </a:r>
            <a:endParaRPr lang="en-US">
              <a:solidFill>
                <a:srgbClr val="444444"/>
              </a:solidFill>
            </a:endParaRPr>
          </a:p>
          <a:p>
            <a:r>
              <a:rPr lang="en-US"/>
              <a:t>• It is important to identify if the evidence-based literacy practices are appropriate for your child’s grade-level or if any key practices are missing.</a:t>
            </a:r>
            <a:endParaRPr lang="en-US">
              <a:solidFill>
                <a:srgbClr val="444444"/>
              </a:solidFill>
            </a:endParaRPr>
          </a:p>
          <a:p>
            <a:r>
              <a:rPr lang="en-US"/>
              <a:t>• Discussing literacy instruction and intervention can help you determine if the literacy approach, strategy, or program being used with your child is designed and delivered effectively.</a:t>
            </a:r>
            <a:endParaRPr lang="en-US">
              <a:solidFill>
                <a:srgbClr val="444444"/>
              </a:solidFill>
            </a:endParaRPr>
          </a:p>
          <a:p>
            <a:endParaRPr lang="en-US">
              <a:solidFill>
                <a:srgbClr val="444444"/>
              </a:solidFill>
            </a:endParaRPr>
          </a:p>
          <a:p>
            <a:r>
              <a:rPr lang="en-US"/>
              <a:t>You have now completed the section on discussing literacy instruction and intervention. Click on the bar to continue.</a:t>
            </a:r>
            <a:endParaRPr lang="en-US">
              <a:solidFill>
                <a:srgbClr val="444444"/>
              </a:solidFill>
            </a:endParaRPr>
          </a:p>
          <a:p>
            <a:endParaRPr lang="en-US">
              <a:solidFill>
                <a:srgbClr val="444444"/>
              </a:solidFill>
            </a:endParaRPr>
          </a:p>
          <a:p>
            <a:r>
              <a:rPr lang="en-US" b="1"/>
              <a:t>Note: </a:t>
            </a:r>
            <a:r>
              <a:rPr lang="en-US"/>
              <a:t>This completes Session 2: Discuss Literacy Instruction and Intervention.</a:t>
            </a:r>
            <a:endParaRPr lang="en-US">
              <a:solidFill>
                <a:srgbClr val="444444"/>
              </a:solidFill>
            </a:endParaRPr>
          </a:p>
          <a:p>
            <a:endParaRPr lang="en-US">
              <a:ea typeface="Calibri"/>
              <a:cs typeface="Calibri"/>
            </a:endParaRPr>
          </a:p>
        </p:txBody>
      </p:sp>
      <p:sp>
        <p:nvSpPr>
          <p:cNvPr id="4" name="Slide Number Placeholder 3">
            <a:extLst>
              <a:ext uri="{FF2B5EF4-FFF2-40B4-BE49-F238E27FC236}">
                <a16:creationId xmlns:a16="http://schemas.microsoft.com/office/drawing/2014/main" id="{1DE28A50-A924-B106-EE62-D4DAA03C2E1F}"/>
              </a:ext>
            </a:extLst>
          </p:cNvPr>
          <p:cNvSpPr>
            <a:spLocks noGrp="1"/>
          </p:cNvSpPr>
          <p:nvPr>
            <p:ph type="sldNum" sz="quarter" idx="5"/>
          </p:nvPr>
        </p:nvSpPr>
        <p:spPr/>
        <p:txBody>
          <a:bodyPr/>
          <a:lstStyle/>
          <a:p>
            <a:pPr lvl="0"/>
            <a:fld id="{86F7765D-052D-44C5-8A7A-F36F5B11C37D}" type="slidenum">
              <a:rPr lang="en-US" noProof="0" smtClean="0"/>
              <a:pPr lvl="0"/>
              <a:t>33</a:t>
            </a:fld>
            <a:endParaRPr lang="en-US" noProof="0"/>
          </a:p>
        </p:txBody>
      </p:sp>
      <p:sp>
        <p:nvSpPr>
          <p:cNvPr id="8" name="Slide Image Placeholder 7">
            <a:extLst>
              <a:ext uri="{FF2B5EF4-FFF2-40B4-BE49-F238E27FC236}">
                <a16:creationId xmlns:a16="http://schemas.microsoft.com/office/drawing/2014/main" id="{2C415367-FDCA-A17F-28B1-25EEFB2C65E6}"/>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5773972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When discussing literacy instruction and intervention with families, you both can share literacy resources with one another to better understand and support children’s literacy development and that of others.</a:t>
            </a:r>
            <a:endParaRPr lang="en-US" b="1">
              <a:ea typeface="Calibri"/>
              <a:cs typeface="Calibri"/>
            </a:endParaRPr>
          </a:p>
          <a:p>
            <a:endParaRPr lang="en-US" b="1">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34</a:t>
            </a:fld>
            <a:endParaRPr lang="en-US"/>
          </a:p>
        </p:txBody>
      </p:sp>
    </p:spTree>
    <p:extLst>
      <p:ext uri="{BB962C8B-B14F-4D97-AF65-F5344CB8AC3E}">
        <p14:creationId xmlns:p14="http://schemas.microsoft.com/office/powerpoint/2010/main" val="42455691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b="1"/>
              <a:t>Note</a:t>
            </a:r>
            <a:r>
              <a:rPr lang="en-US"/>
              <a:t>: Participant learning objectives to display and communicate when the workshop begins.</a:t>
            </a:r>
          </a:p>
        </p:txBody>
      </p:sp>
      <p:sp>
        <p:nvSpPr>
          <p:cNvPr id="4" name="Slide Number Placeholder 3"/>
          <p:cNvSpPr>
            <a:spLocks noGrp="1"/>
          </p:cNvSpPr>
          <p:nvPr>
            <p:ph type="sldNum" sz="quarter" idx="5"/>
          </p:nvPr>
        </p:nvSpPr>
        <p:spPr/>
        <p:txBody>
          <a:bodyPr/>
          <a:lstStyle/>
          <a:p>
            <a:pPr lvl="0"/>
            <a:fld id="{86F7765D-052D-44C5-8A7A-F36F5B11C37D}" type="slidenum">
              <a:rPr lang="en-US" noProof="0" smtClean="0"/>
              <a:pPr lvl="0"/>
              <a:t>35</a:t>
            </a:fld>
            <a:endParaRPr lang="en-US" noProof="0"/>
          </a:p>
        </p:txBody>
      </p:sp>
      <p:sp>
        <p:nvSpPr>
          <p:cNvPr id="8" name="Slide Image Placeholder 7">
            <a:extLst>
              <a:ext uri="{FF2B5EF4-FFF2-40B4-BE49-F238E27FC236}">
                <a16:creationId xmlns:a16="http://schemas.microsoft.com/office/drawing/2014/main" id="{E333339A-F7DF-41DA-BACD-C6F6E2172D1F}"/>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0584879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25D43-1E64-5DA2-10CE-22B5836F12CF}"/>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38BB59C2-8ED2-4313-F120-A255FACF3B9A}"/>
              </a:ext>
            </a:extLst>
          </p:cNvPr>
          <p:cNvSpPr>
            <a:spLocks noGrp="1"/>
          </p:cNvSpPr>
          <p:nvPr>
            <p:ph type="body" idx="1"/>
          </p:nvPr>
        </p:nvSpPr>
        <p:spPr/>
        <p:txBody>
          <a:bodyPr/>
          <a:lstStyle/>
          <a:p>
            <a:r>
              <a:rPr lang="en-US" b="1" dirty="0"/>
              <a:t>When sharing literacy resources, it is important to first understand how our language system works in order to listen, speak, read, and write well. Two important foundational skills in early reading instruction are phonemic awareness and phonics. These two ideas can be easily confused by both teachers and families. </a:t>
            </a:r>
            <a:endParaRPr lang="en-US" dirty="0"/>
          </a:p>
          <a:p>
            <a:endParaRPr lang="en-US" b="1" dirty="0">
              <a:ea typeface="Calibri"/>
              <a:cs typeface="Calibri"/>
            </a:endParaRPr>
          </a:p>
          <a:p>
            <a:pPr marL="171450" indent="-171450">
              <a:buFont typeface="Arial"/>
              <a:buChar char="•"/>
            </a:pPr>
            <a:r>
              <a:rPr lang="en-US" b="1" dirty="0"/>
              <a:t>Phonemic awareness is the ability to identify and play with individual sounds in spoken words. </a:t>
            </a:r>
            <a:endParaRPr lang="en-US" dirty="0">
              <a:ea typeface="Calibri" panose="020F0502020204030204"/>
              <a:cs typeface="Calibri" panose="020F0502020204030204"/>
            </a:endParaRPr>
          </a:p>
          <a:p>
            <a:pPr marL="171450" indent="-171450">
              <a:buFont typeface="Arial"/>
              <a:buChar char="•"/>
            </a:pPr>
            <a:r>
              <a:rPr lang="en-US" b="1" dirty="0"/>
              <a:t>Phonemes are the smallest sound part in spoken language, like /c/ in "cat". </a:t>
            </a:r>
            <a:endParaRPr lang="en-US" dirty="0">
              <a:ea typeface="Calibri" panose="020F0502020204030204"/>
              <a:cs typeface="Calibri" panose="020F0502020204030204"/>
            </a:endParaRPr>
          </a:p>
          <a:p>
            <a:pPr marL="171450" indent="-171450">
              <a:buFont typeface="Arial"/>
              <a:buChar char="•"/>
            </a:pPr>
            <a:r>
              <a:rPr lang="en-US" b="1" dirty="0"/>
              <a:t>Phonics is reading instruction in understanding how letters and groups of letters link to sounds to form letter-sound relationships and spelling patterns. Decoding is using your knowledge of letter-sound relationships to sound out words. These skills are important building blocks for understanding what you read. </a:t>
            </a:r>
            <a:endParaRPr lang="en-US" dirty="0">
              <a:ea typeface="Calibri"/>
              <a:cs typeface="Calibri"/>
            </a:endParaRPr>
          </a:p>
          <a:p>
            <a:endParaRPr lang="en-US" b="1" dirty="0">
              <a:ea typeface="Calibri"/>
              <a:cs typeface="Calibri"/>
            </a:endParaRPr>
          </a:p>
          <a:p>
            <a:r>
              <a:rPr lang="en-US" dirty="0"/>
              <a:t>Click Wach Video </a:t>
            </a:r>
            <a:endParaRPr lang="en-US" dirty="0">
              <a:solidFill>
                <a:srgbClr val="444444"/>
              </a:solidFill>
            </a:endParaRPr>
          </a:p>
          <a:p>
            <a:r>
              <a:rPr lang="en-US" dirty="0">
                <a:ea typeface="Calibri"/>
                <a:cs typeface="Calibri"/>
              </a:rPr>
              <a:t>Video: </a:t>
            </a:r>
            <a:r>
              <a:rPr lang="en-US" b="1" dirty="0"/>
              <a:t>Phonemic Awareness: Big 5 in Under 5 </a:t>
            </a:r>
            <a:r>
              <a:rPr lang="en-US" dirty="0"/>
              <a:t>(4:52)</a:t>
            </a:r>
            <a:endParaRPr lang="en-US" dirty="0">
              <a:ea typeface="Calibri"/>
              <a:cs typeface="Calibri"/>
            </a:endParaRPr>
          </a:p>
          <a:p>
            <a:r>
              <a:rPr lang="en-US" b="1" dirty="0">
                <a:ea typeface="Calibri"/>
                <a:cs typeface="Calibri"/>
              </a:rPr>
              <a:t>Video Link: </a:t>
            </a:r>
            <a:r>
              <a:rPr lang="en-US" dirty="0">
                <a:hlinkClick r:id="rId3"/>
              </a:rPr>
              <a:t>https://www.youtube.com/watch?t=22&amp;v=TLsCodzmJ6U</a:t>
            </a:r>
            <a:endParaRPr lang="en-US" dirty="0">
              <a:ea typeface="Calibri" panose="020F0502020204030204"/>
              <a:cs typeface="Calibri" panose="020F0502020204030204"/>
            </a:endParaRPr>
          </a:p>
          <a:p>
            <a:r>
              <a:rPr lang="en-US" dirty="0">
                <a:ea typeface="Calibri" panose="020F0502020204030204"/>
                <a:cs typeface="Calibri" panose="020F0502020204030204"/>
              </a:rPr>
              <a:t>Video transcript:</a:t>
            </a:r>
          </a:p>
          <a:p>
            <a:r>
              <a:rPr lang="en-US" dirty="0">
                <a:solidFill>
                  <a:srgbClr val="0A0000"/>
                </a:solidFill>
              </a:rPr>
              <a:t>What is Phonemic Awareness? It is the ability to identify and manipulate individual sounds in spoken words. It is essential for learning to read in an alphabetic writing system and a strong predictor of children who experience early reading success – so in other words, if a child can do phonemic awareness tasks, they will most likely be a good reader. To understand phonemic awareness, it’s important to understand that it is the most advanced skill of Phonological Awareness. Phonological Awareness is the ability to recognize that spoken words are made up of individual sound parts. It is like an umbrella under which Phonemic Awareness exists with other levels of phonological awareness. These levels progress from larger sound units to the smallest sound unit, and includes the ability to distinguish sounds at a word-, syllable-, onset-rime-, and phoneme-level. So, phonemic awareness is a skill within phonological awareness that emphasizes an ability to play with words at the smallest unit of sound by identifying, categorizing, isolating, blending, segmenting, adding, deleting, and substituting individual phonemes in words. So, what does Phonemic Awareness look like? For starters, it is an auditory skill. It is the task of being able to pull apart words into their individual phonemes, the smallest unit of language, when heard. Purposeful phonemic awareness instruction includes: Identifying: recognizing a first sound in a word. What is the first sound you hear in cat? /k/ Matching: Taking a beginning sound and noticing it is the same as other beginning sounds. Choose a picture that matches the first sound /d/. Dog and Door. Categorizing: Grouping beginning sounds together that are the same. Is the /k/ in cat the same as the /m/ in map? Is it the same as the /k/ in cap? Is the /k/ in cat the same as the /k/ in can? Cat, cap, and can start with the same sound. Blending: Putting phonemes together to say a word. What word is made up of the sounds /k/ /ă/ /t/? "cat" Segmenting: Saying each phoneme in a word. What are all the sounds you hear in cat? /k/ /ă/ /t/ Deleting: Removing a phoneme to change a word. What is “Cat” without the /k/ sound? “at.” Substituting: Changing a phoneme to make a new word. What word would you have if you changed the /t/ in cat to an /n/? “can” and Adding: which is Adding a phoneme to make a new word. Add /k/ to rash. What is the new word? /k/ rash=crash. How do we teach phonemic awareness? Keep lessons short. Less than 15 minutes. Focus on only 1 or 2 phonemic manipulation activities in a lesson. Use materials that reduce memory load and help represent sounds. For example, using pictures to help children remember the words and to focus their attention or using a 3-square strip or blocks to represent sounds in a word. Tie it to your instruction in reading and writing. So, present an auditory task focused on phonemic awareness, then include the same target sounds in words that students will practice reading or spelling. Once children can blend and segment sounds easily, use letters during lessons as a transition to phonics. Seeing the letters help children associate which sounds go with which letters. Finally, why is phonemic awareness important? It helps children get ready for reading and writing, understand that words are made of smaller sounds and helps them sound out words as they read and write. One of the common differences between readers who struggle and those who don’t, is strong phonemic awareness. First graders who cannot blend sounds into words, or segment words into sounds are likely in need of phonemic awareness intervention. Some students will also need word-level and spelling instruction to explicitly link sounds to print. Thanks for watching the Big 5 in Under 5: Phonemic Awareness. </a:t>
            </a:r>
            <a:endParaRPr lang="en-US">
              <a:solidFill>
                <a:srgbClr val="0A0000"/>
              </a:solidFill>
              <a:ea typeface="Calibri"/>
              <a:cs typeface="Calibri"/>
            </a:endParaRPr>
          </a:p>
          <a:p>
            <a:br>
              <a:rPr lang="en-US" dirty="0">
                <a:cs typeface="+mn-lt"/>
              </a:rPr>
            </a:br>
            <a:r>
              <a:rPr lang="en-US" dirty="0"/>
              <a:t>Click Wach Video </a:t>
            </a:r>
            <a:endParaRPr lang="en-US" dirty="0">
              <a:solidFill>
                <a:srgbClr val="444444"/>
              </a:solidFill>
            </a:endParaRPr>
          </a:p>
          <a:p>
            <a:r>
              <a:rPr lang="en-US" dirty="0"/>
              <a:t>Video: </a:t>
            </a:r>
            <a:r>
              <a:rPr lang="en-US" b="1" dirty="0"/>
              <a:t>Phonics: Big 5 in Under 5 </a:t>
            </a:r>
            <a:r>
              <a:rPr lang="en-US" dirty="0"/>
              <a:t>(4:52)</a:t>
            </a:r>
            <a:endParaRPr lang="en-US" dirty="0">
              <a:solidFill>
                <a:srgbClr val="444444"/>
              </a:solidFill>
            </a:endParaRPr>
          </a:p>
          <a:p>
            <a:r>
              <a:rPr lang="en-US" b="1" dirty="0"/>
              <a:t>Video Link: </a:t>
            </a:r>
            <a:r>
              <a:rPr lang="en-US" dirty="0">
                <a:hlinkClick r:id="rId4"/>
              </a:rPr>
              <a:t>Phonics: Big 5 in Under 5</a:t>
            </a:r>
            <a:r>
              <a:rPr lang="en-US" dirty="0">
                <a:solidFill>
                  <a:srgbClr val="444444"/>
                </a:solidFill>
              </a:rPr>
              <a:t> </a:t>
            </a:r>
            <a:r>
              <a:rPr lang="en-US" dirty="0">
                <a:solidFill>
                  <a:srgbClr val="444444"/>
                </a:solidFill>
                <a:hlinkClick r:id="rId4"/>
              </a:rPr>
              <a:t>https://www.youtube.com/watch?v=zHQSSu6BNe0&amp;t=25s</a:t>
            </a:r>
            <a:r>
              <a:rPr lang="en-US" dirty="0">
                <a:solidFill>
                  <a:srgbClr val="444444"/>
                </a:solidFill>
              </a:rPr>
              <a:t> </a:t>
            </a:r>
            <a:endParaRPr lang="en-US">
              <a:solidFill>
                <a:srgbClr val="444444"/>
              </a:solidFill>
              <a:ea typeface="Calibri"/>
              <a:cs typeface="Calibri"/>
            </a:endParaRPr>
          </a:p>
          <a:p>
            <a:r>
              <a:rPr lang="en-US" dirty="0"/>
              <a:t>Video transcript:</a:t>
            </a:r>
            <a:endParaRPr lang="en-US">
              <a:solidFill>
                <a:srgbClr val="444444"/>
              </a:solidFill>
              <a:ea typeface="Calibri"/>
              <a:cs typeface="Calibri"/>
            </a:endParaRPr>
          </a:p>
          <a:p>
            <a:r>
              <a:rPr lang="en-US" dirty="0">
                <a:solidFill>
                  <a:srgbClr val="0A0000"/>
                </a:solidFill>
              </a:rPr>
              <a:t>What is Phonics? Phonics is reading instruction on understanding how letters and groups of letters link to sounds to form letter-sound relationships and spelling patterns. When children know the letter B says /b/ and t-</a:t>
            </a:r>
            <a:r>
              <a:rPr lang="en-US" dirty="0" err="1">
                <a:solidFill>
                  <a:srgbClr val="0A0000"/>
                </a:solidFill>
              </a:rPr>
              <a:t>i</a:t>
            </a:r>
            <a:r>
              <a:rPr lang="en-US" dirty="0">
                <a:solidFill>
                  <a:srgbClr val="0A0000"/>
                </a:solidFill>
              </a:rPr>
              <a:t>-o-n says /shun/, they’re using phonics. The ability to apply these predictable relationships to familiar and unfamiliar words is crucial to reading success. Phonics is not a particular reading program. It is an important part of explicit and systematic instruction for beginning readers. </a:t>
            </a:r>
            <a:r>
              <a:rPr lang="en-US" b="1" dirty="0">
                <a:solidFill>
                  <a:srgbClr val="0A0000"/>
                </a:solidFill>
              </a:rPr>
              <a:t>Systematic Phonics</a:t>
            </a:r>
            <a:r>
              <a:rPr lang="en-US" dirty="0">
                <a:solidFill>
                  <a:srgbClr val="0A0000"/>
                </a:solidFill>
              </a:rPr>
              <a:t> What does phonics look like? Systematic phonics instruction begins with teaching basic letter-sound correspondence - the relationship of the letters in the alphabet to the sounds they  represent - and progresses to more complex letter-sound relationships so that students can decode regular and irregular words. Phonics instruction should be targeted. It should be evidence-based, engaging, systematic, and explicit. </a:t>
            </a:r>
            <a:r>
              <a:rPr lang="en-US" b="1" dirty="0">
                <a:solidFill>
                  <a:srgbClr val="0A0000"/>
                </a:solidFill>
              </a:rPr>
              <a:t>Letter Sound Relationships</a:t>
            </a:r>
            <a:r>
              <a:rPr lang="en-US" dirty="0">
                <a:solidFill>
                  <a:srgbClr val="0A0000"/>
                </a:solidFill>
              </a:rPr>
              <a:t> So, how do we teach phonics? While there isn’t a specific, agreed upon instructional sequence for introducing letter-sound relationships, it’s good to begin with the sounds that will enable students to begin reading words as quickly as possible. Start with letter-sounds of high utility such as m, a, and s so students can begin working with words as soon as possible. Work with just a few sounds at a time by teaching each letter of the alphabet and its most common corresponding sound. Instruction should include naming the letter or letters that represent the sound. Separate and stagger letter-sound relationships that are auditorily confusing (b and v) or visually similar (b and d) to promote mastery of one before introducing the other that may create confusion. When introducing each letter-sound relationship in isolation (versus when reading connected text), associate a word beginning with that letter-sound and follow up by introducing an object or picture of that word. Visually representing a word containing the letter-sound being taught can help a student remember the relationship between the letter and the sound. Use that word to create a short sentence or story, read the sentence aloud and then introduce the object or picture. By reinforcing the letter-sound with both the letter in print and the object, this helps the student recall the sound when they encounter the letter later. It’s important to note that pictures as part of phonics instruction are used to associate the sound to the letter and help with memory of that letter and it's sound. The pictures are not used to predict or decode words. Letters should be introduced in uppercase and lowercase when teaching the relationships between letters and sounds. Provide multiple opportunities for students to practice with letter-sound relationships. Once students have a good grasp of the letter-sound relationship you are targeting and are moving on to connected text, focus solely on the letters and sounds in the words . Pictures are not part of the continued building of phonics skills. </a:t>
            </a:r>
            <a:r>
              <a:rPr lang="en-US" b="1" dirty="0">
                <a:solidFill>
                  <a:srgbClr val="0A0000"/>
                </a:solidFill>
              </a:rPr>
              <a:t>Why is Phonics Important</a:t>
            </a:r>
            <a:r>
              <a:rPr lang="en-US" dirty="0">
                <a:solidFill>
                  <a:srgbClr val="0A0000"/>
                </a:solidFill>
              </a:rPr>
              <a:t> Finally, why is phonics important? Phonics helps crack the code of written language. Knowing the sounds of letters will help children read - decoding. And helps children know which letters to use when writing – encoding. It’s important to note that phonics is what connects instruction in phonemic awareness, the ability to identify and play with individual sounds in spoken words, to actual print. Phonics has a profound impact on fluency: The ability to read words, phrases, sentences, and stories correctly, with enough speed, and expression. and reading comprehension: the ability to understand what you are reading. Correctly and quickly decoding, or sounding out words, allows children to focus their attention and energy on understanding what they read. Which is what we want all children to be able to do. Thanks for watching the Big 5 in Under 5: Phonics. </a:t>
            </a:r>
            <a:endParaRPr lang="en-US">
              <a:solidFill>
                <a:srgbClr val="0A0000"/>
              </a:solidFill>
              <a:ea typeface="Calibri"/>
              <a:cs typeface="Calibri"/>
            </a:endParaRPr>
          </a:p>
          <a:p>
            <a:endParaRPr lang="en-US" dirty="0">
              <a:solidFill>
                <a:srgbClr val="000000"/>
              </a:solidFill>
              <a:ea typeface="Calibri"/>
              <a:cs typeface="Calibri"/>
            </a:endParaRPr>
          </a:p>
          <a:p>
            <a:r>
              <a:rPr lang="en-US" b="1" dirty="0"/>
              <a:t>For children who struggle to read, working with phonemes and decoding words can be especially difficult. You can share and discuss resources that aid families in helping their children practice these skills at home. </a:t>
            </a:r>
            <a:endParaRPr lang="en-US" dirty="0">
              <a:solidFill>
                <a:srgbClr val="444444"/>
              </a:solidFill>
            </a:endParaRPr>
          </a:p>
          <a:p>
            <a:endParaRPr lang="en-US" dirty="0">
              <a:ea typeface="Calibri"/>
              <a:cs typeface="Calibri"/>
            </a:endParaRPr>
          </a:p>
          <a:p>
            <a:r>
              <a:rPr lang="en-US" dirty="0"/>
              <a:t>Click Learn More Phonemes for tips on phonemes to share with families. </a:t>
            </a:r>
            <a:r>
              <a:rPr lang="en-US" dirty="0">
                <a:hlinkClick r:id="rId5"/>
              </a:rPr>
              <a:t>Tips for Teaching Your Child About Phonemes | Reading Rockets</a:t>
            </a:r>
            <a:endParaRPr lang="en-US" dirty="0">
              <a:solidFill>
                <a:srgbClr val="444444"/>
              </a:solidFill>
            </a:endParaRPr>
          </a:p>
          <a:p>
            <a:endParaRPr lang="en-US" b="1" dirty="0">
              <a:ea typeface="Calibri"/>
              <a:cs typeface="Calibri"/>
            </a:endParaRPr>
          </a:p>
          <a:p>
            <a:r>
              <a:rPr lang="en-US" b="1" dirty="0"/>
              <a:t>Resource: Distribute, review, and discuss </a:t>
            </a:r>
            <a:r>
              <a:rPr lang="en-US" dirty="0"/>
              <a:t>Tips for Teaching Your Child About Phonemes and What is Decoding? with participants. Have participants share how they would use these resources with families and what they would say.</a:t>
            </a:r>
            <a:endParaRPr lang="en-US">
              <a:solidFill>
                <a:srgbClr val="444444"/>
              </a:solidFill>
              <a:ea typeface="Calibri"/>
              <a:cs typeface="Calibri"/>
            </a:endParaRPr>
          </a:p>
          <a:p>
            <a:r>
              <a:rPr lang="en-US" dirty="0">
                <a:solidFill>
                  <a:srgbClr val="000000"/>
                </a:solidFill>
              </a:rPr>
              <a:t>Tips for Teaching Your Child About Phonemes </a:t>
            </a:r>
            <a:r>
              <a:rPr lang="en-US" dirty="0">
                <a:solidFill>
                  <a:srgbClr val="000000"/>
                </a:solidFill>
                <a:ea typeface="Calibri"/>
                <a:cs typeface="Calibri"/>
              </a:rPr>
              <a:t>Link: </a:t>
            </a:r>
            <a:r>
              <a:rPr lang="en-US" dirty="0">
                <a:solidFill>
                  <a:srgbClr val="000000"/>
                </a:solidFill>
                <a:hlinkClick r:id="rId5"/>
              </a:rPr>
              <a:t>Tips for Teaching Your Child About Phonemes | Reading Rockets</a:t>
            </a:r>
            <a:r>
              <a:rPr lang="en-US" dirty="0">
                <a:solidFill>
                  <a:srgbClr val="000000"/>
                </a:solidFill>
              </a:rPr>
              <a:t> </a:t>
            </a:r>
            <a:endParaRPr lang="en-US" dirty="0">
              <a:solidFill>
                <a:srgbClr val="000000"/>
              </a:solidFill>
              <a:ea typeface="Calibri"/>
              <a:cs typeface="Calibri"/>
            </a:endParaRPr>
          </a:p>
          <a:p>
            <a:r>
              <a:rPr lang="en-US" dirty="0">
                <a:solidFill>
                  <a:srgbClr val="000000"/>
                </a:solidFill>
              </a:rPr>
              <a:t>What is Decoding?</a:t>
            </a:r>
            <a:r>
              <a:rPr lang="en-US" dirty="0">
                <a:solidFill>
                  <a:srgbClr val="000000"/>
                </a:solidFill>
                <a:ea typeface="Calibri"/>
                <a:cs typeface="Calibri"/>
              </a:rPr>
              <a:t> Link: </a:t>
            </a:r>
            <a:r>
              <a:rPr lang="en-US" dirty="0">
                <a:solidFill>
                  <a:srgbClr val="000000"/>
                </a:solidFill>
                <a:hlinkClick r:id="rId6"/>
              </a:rPr>
              <a:t>https://www.understood.org/en/articles/decoding-what-it-is-and-how-it-works</a:t>
            </a:r>
            <a:r>
              <a:rPr lang="en-US" dirty="0">
                <a:solidFill>
                  <a:srgbClr val="000000"/>
                </a:solidFill>
              </a:rPr>
              <a:t> </a:t>
            </a:r>
            <a:endParaRPr lang="en-US" dirty="0">
              <a:solidFill>
                <a:srgbClr val="000000"/>
              </a:solidFill>
              <a:ea typeface="Calibri"/>
              <a:cs typeface="Calibri"/>
            </a:endParaRPr>
          </a:p>
          <a:p>
            <a:endParaRPr lang="en-US" dirty="0">
              <a:solidFill>
                <a:srgbClr val="000000"/>
              </a:solidFill>
              <a:ea typeface="Calibri"/>
              <a:cs typeface="Calibri"/>
            </a:endParaRPr>
          </a:p>
        </p:txBody>
      </p:sp>
      <p:sp>
        <p:nvSpPr>
          <p:cNvPr id="4" name="Slide Number Placeholder 3">
            <a:extLst>
              <a:ext uri="{FF2B5EF4-FFF2-40B4-BE49-F238E27FC236}">
                <a16:creationId xmlns:a16="http://schemas.microsoft.com/office/drawing/2014/main" id="{F728C7F5-00D9-A73E-91E7-EE4658C32F08}"/>
              </a:ext>
            </a:extLst>
          </p:cNvPr>
          <p:cNvSpPr>
            <a:spLocks noGrp="1"/>
          </p:cNvSpPr>
          <p:nvPr>
            <p:ph type="sldNum" sz="quarter" idx="5"/>
          </p:nvPr>
        </p:nvSpPr>
        <p:spPr/>
        <p:txBody>
          <a:bodyPr/>
          <a:lstStyle/>
          <a:p>
            <a:pPr lvl="0"/>
            <a:fld id="{86F7765D-052D-44C5-8A7A-F36F5B11C37D}" type="slidenum">
              <a:rPr lang="en-US" noProof="0" smtClean="0"/>
              <a:pPr lvl="0"/>
              <a:t>36</a:t>
            </a:fld>
            <a:endParaRPr lang="en-US" noProof="0"/>
          </a:p>
        </p:txBody>
      </p:sp>
      <p:sp>
        <p:nvSpPr>
          <p:cNvPr id="8" name="Slide Image Placeholder 7">
            <a:extLst>
              <a:ext uri="{FF2B5EF4-FFF2-40B4-BE49-F238E27FC236}">
                <a16:creationId xmlns:a16="http://schemas.microsoft.com/office/drawing/2014/main" id="{C5F42F2C-4645-FB0F-A9FE-36DC8D109E42}"/>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7703110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61F4B-16FA-0B84-42FC-CB5B5C9B30B0}"/>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A5CE2A26-18F7-F40E-CD8D-85F535656015}"/>
              </a:ext>
            </a:extLst>
          </p:cNvPr>
          <p:cNvSpPr>
            <a:spLocks noGrp="1"/>
          </p:cNvSpPr>
          <p:nvPr>
            <p:ph type="body" idx="1"/>
          </p:nvPr>
        </p:nvSpPr>
        <p:spPr/>
        <p:txBody>
          <a:bodyPr/>
          <a:lstStyle/>
          <a:p>
            <a:r>
              <a:rPr lang="en-US" b="1" dirty="0"/>
              <a:t>Learning to listen, speak, read, and write well also includes developing oral language skills and reading fluently and with meaning. Oral language is the way you communicate with others through speaking and listening. Fluency is the ability to read words, phrases, sentences, and stories correctly, with enough speed, and expression. Reading comprehension is the ability to understand what you’re reading. This is the goal of reading. To understand the meaning of what is being read, child must have strong language comprehension skills.</a:t>
            </a:r>
            <a:endParaRPr lang="en-US" b="1" dirty="0">
              <a:solidFill>
                <a:srgbClr val="444444"/>
              </a:solidFill>
              <a:ea typeface="Calibri"/>
              <a:cs typeface="Calibri"/>
            </a:endParaRPr>
          </a:p>
          <a:p>
            <a:endParaRPr lang="en-US">
              <a:solidFill>
                <a:srgbClr val="444444"/>
              </a:solidFill>
            </a:endParaRPr>
          </a:p>
          <a:p>
            <a:r>
              <a:rPr lang="en-US" b="1" dirty="0"/>
              <a:t>Resource: Distribute, review, and discuss </a:t>
            </a:r>
            <a:r>
              <a:rPr lang="en-US" dirty="0"/>
              <a:t>Improving Reading Comprehension in K – 3  Click Learn More Comprehension for information to share with families on how to help improve children’s reading comprehension. </a:t>
            </a:r>
            <a:endParaRPr lang="en-US" dirty="0">
              <a:ea typeface="Calibri"/>
              <a:cs typeface="Calibri"/>
            </a:endParaRPr>
          </a:p>
          <a:p>
            <a:endParaRPr lang="en-US" dirty="0"/>
          </a:p>
          <a:p>
            <a:r>
              <a:rPr lang="en-US" dirty="0"/>
              <a:t>Link: </a:t>
            </a:r>
            <a:r>
              <a:rPr lang="en-US" dirty="0">
                <a:hlinkClick r:id="rId3"/>
              </a:rPr>
              <a:t>Improving Reading Comprehension in Kindergarten Through 3rd Grade - NCIL</a:t>
            </a:r>
            <a:endParaRPr lang="en-US">
              <a:solidFill>
                <a:srgbClr val="444444"/>
              </a:solidFill>
              <a:ea typeface="Calibri"/>
              <a:cs typeface="Calibri"/>
            </a:endParaRPr>
          </a:p>
          <a:p>
            <a:endParaRPr lang="en-US" dirty="0">
              <a:solidFill>
                <a:srgbClr val="000000"/>
              </a:solidFill>
            </a:endParaRPr>
          </a:p>
          <a:p>
            <a:r>
              <a:rPr lang="en-US" dirty="0">
                <a:solidFill>
                  <a:srgbClr val="000000"/>
                </a:solidFill>
              </a:rPr>
              <a:t>Click </a:t>
            </a:r>
            <a:r>
              <a:rPr lang="en-US" dirty="0"/>
              <a:t>Watch Video to see how to help families choose books for kids who struggle with reading. : </a:t>
            </a:r>
            <a:r>
              <a:rPr lang="en-US" dirty="0">
                <a:hlinkClick r:id="rId4"/>
              </a:rPr>
              <a:t>Books for Kids | How to Choose a Book</a:t>
            </a:r>
            <a:r>
              <a:rPr lang="en-US" dirty="0"/>
              <a:t> </a:t>
            </a:r>
            <a:r>
              <a:rPr lang="en-US" dirty="0">
                <a:hlinkClick r:id="rId4"/>
              </a:rPr>
              <a:t>https://www.youtube.com/watch?v=TG7Tyco2j1s&amp;t=14s</a:t>
            </a:r>
            <a:endParaRPr lang="en-US" dirty="0">
              <a:ea typeface="Calibri"/>
              <a:cs typeface="Calibri"/>
            </a:endParaRPr>
          </a:p>
          <a:p>
            <a:endParaRPr lang="en-US">
              <a:solidFill>
                <a:srgbClr val="444444"/>
              </a:solidFill>
              <a:ea typeface="Calibri"/>
              <a:cs typeface="Calibri"/>
            </a:endParaRPr>
          </a:p>
          <a:p>
            <a:r>
              <a:rPr lang="en-US" b="1" dirty="0"/>
              <a:t>You may find it difficult to share literacy resources that support all families and communicate them well to families. It can help to consider integrating different modes of dissemination, such as through an learning management system, website, email, texting, social media, public television, or in print. Then, imagine what information families need to access and understand the resources so they can facilitate their children’s learning. Be sure to incorporate explicit yet simple and easy to follow explanations on the purpose and use of the resources to address this. </a:t>
            </a:r>
            <a:endParaRPr lang="en-US" b="1" dirty="0">
              <a:ea typeface="Calibri"/>
              <a:cs typeface="Calibri"/>
            </a:endParaRPr>
          </a:p>
          <a:p>
            <a:endParaRPr lang="en-US"/>
          </a:p>
          <a:p>
            <a:r>
              <a:rPr lang="en-US" b="1" dirty="0"/>
              <a:t>Video: Play Watch Video </a:t>
            </a:r>
            <a:r>
              <a:rPr lang="en-US" dirty="0"/>
              <a:t>Understood (2:56) </a:t>
            </a:r>
            <a:endParaRPr lang="en-US" dirty="0">
              <a:solidFill>
                <a:srgbClr val="444444"/>
              </a:solidFill>
            </a:endParaRPr>
          </a:p>
          <a:p>
            <a:r>
              <a:rPr lang="en-US" dirty="0">
                <a:ea typeface="Calibri"/>
                <a:cs typeface="Calibri"/>
              </a:rPr>
              <a:t>Video link: </a:t>
            </a:r>
            <a:r>
              <a:rPr lang="en-US" dirty="0">
                <a:hlinkClick r:id="rId4"/>
              </a:rPr>
              <a:t>Books for Kids | How to Choose a Book</a:t>
            </a:r>
            <a:r>
              <a:rPr lang="en-US" dirty="0"/>
              <a:t> </a:t>
            </a:r>
            <a:r>
              <a:rPr lang="en-US" dirty="0">
                <a:hlinkClick r:id="rId4"/>
              </a:rPr>
              <a:t>https://www.youtube.com/watch?v=TG7Tyco2j1s&amp;t=14s</a:t>
            </a:r>
            <a:endParaRPr lang="en-US" dirty="0">
              <a:ea typeface="Calibri"/>
              <a:cs typeface="Calibri"/>
            </a:endParaRPr>
          </a:p>
          <a:p>
            <a:endParaRPr lang="en-US">
              <a:ea typeface="Calibri"/>
              <a:cs typeface="Calibri"/>
            </a:endParaRPr>
          </a:p>
          <a:p>
            <a:pPr lvl="1"/>
            <a:r>
              <a:rPr lang="en-US" dirty="0"/>
              <a:t>Transcript: If your child struggles with reading, finding the right book can be a challenge. Many kids with learning issues have already decided they don’t like to read. So how can we keep them engaged with reading at home? Here are a few ideas. </a:t>
            </a:r>
            <a:r>
              <a:rPr lang="en-US" i="1" u="sng" dirty="0"/>
              <a:t>Choose topics your child already likes. </a:t>
            </a:r>
            <a:r>
              <a:rPr lang="en-US" dirty="0"/>
              <a:t>Start with topics your child already likes. If she only wants to read about soccer or superheroes, that’s OK. The most important thing is to keep children reading. And as their confidence grows, they might be open to exploring a broader range of topics. </a:t>
            </a:r>
            <a:r>
              <a:rPr lang="en-US" i="1" u="sng" dirty="0"/>
              <a:t>Find a book at the right reading level. </a:t>
            </a:r>
            <a:r>
              <a:rPr lang="en-US" dirty="0"/>
              <a:t>Try to find a book at the right reading level. Kids get discouraged if a book is too hard. That’s especially true for children who are already struggling at school. One good way to pick a book is to use the “Five Finger Test.” Ask your child to pick a page in the middle of a book and read it aloud. Ask her to hold up a finger for each word she can’t read or doesn’t know. If it’s just two or three words on a page, that’s fine. But if there’s five or more words on a single page, that are too hard, that’s a formula for frustration. It’s probably time to look for a simpler book so your child can read without getting stuck too often. Maybe that harder book is one that you can read together. </a:t>
            </a:r>
            <a:r>
              <a:rPr lang="en-US" i="1" u="sng" dirty="0"/>
              <a:t>Choose books that boost your child’s confidence</a:t>
            </a:r>
            <a:r>
              <a:rPr lang="en-US" i="1" dirty="0"/>
              <a:t>. </a:t>
            </a:r>
            <a:r>
              <a:rPr lang="en-US" dirty="0"/>
              <a:t>Don’t worry if your child picks a book that seems too easy. Or, if she wants to read the same book again and again. Reading simpler books at home gives children a chance to develop their fluency as readers and boost their confidence. That’s especially important for kids with dyslexia. As parents, we can use the books our kids love to suggest a related books that’s more challenging. You can say, “Sure, you can read that ‘Elephant and Piggy’ book again. But as soon as you’re done, let’s try this other funny book that I think you might like.” That can be a win/win. Your child gets to read the book she picked out and then hopefully, she’ll try a book that’s a little more difficult and that might expose her to new vocabulary and new ideas. And remember, finding books that your child is interested in is really important. You can find lists of great books for reluctant readers and lots of other helpful resources on Understood.org. </a:t>
            </a:r>
            <a:endParaRPr lang="en-US" dirty="0">
              <a:solidFill>
                <a:srgbClr val="444444"/>
              </a:solidFill>
            </a:endParaRPr>
          </a:p>
          <a:p>
            <a:endParaRPr lang="en-US" b="1"/>
          </a:p>
          <a:p>
            <a:r>
              <a:rPr lang="en-US" b="1" dirty="0"/>
              <a:t>Guiding question to check for understanding:</a:t>
            </a:r>
            <a:r>
              <a:rPr lang="en-US" dirty="0"/>
              <a:t> What three tips were shared for finding the right books?</a:t>
            </a:r>
            <a:endParaRPr lang="en-US" dirty="0">
              <a:solidFill>
                <a:srgbClr val="444444"/>
              </a:solidFill>
              <a:ea typeface="Calibri"/>
              <a:cs typeface="Calibri"/>
            </a:endParaRPr>
          </a:p>
          <a:p>
            <a:endParaRPr lang="en-US">
              <a:solidFill>
                <a:srgbClr val="444444"/>
              </a:solidFill>
            </a:endParaRPr>
          </a:p>
          <a:p>
            <a:r>
              <a:rPr lang="en-US" b="1" dirty="0"/>
              <a:t>Activity: </a:t>
            </a:r>
            <a:r>
              <a:rPr lang="en-US" dirty="0"/>
              <a:t>Have participants share how they would use the resource and information from the video with families and what they would say.</a:t>
            </a:r>
            <a:endParaRPr lang="en-US" dirty="0">
              <a:solidFill>
                <a:srgbClr val="444444"/>
              </a:solidFill>
            </a:endParaRPr>
          </a:p>
        </p:txBody>
      </p:sp>
      <p:sp>
        <p:nvSpPr>
          <p:cNvPr id="4" name="Slide Number Placeholder 3">
            <a:extLst>
              <a:ext uri="{FF2B5EF4-FFF2-40B4-BE49-F238E27FC236}">
                <a16:creationId xmlns:a16="http://schemas.microsoft.com/office/drawing/2014/main" id="{42A2C5CA-B730-E4EF-A80C-99069DBDB348}"/>
              </a:ext>
            </a:extLst>
          </p:cNvPr>
          <p:cNvSpPr>
            <a:spLocks noGrp="1"/>
          </p:cNvSpPr>
          <p:nvPr>
            <p:ph type="sldNum" sz="quarter" idx="5"/>
          </p:nvPr>
        </p:nvSpPr>
        <p:spPr/>
        <p:txBody>
          <a:bodyPr/>
          <a:lstStyle/>
          <a:p>
            <a:pPr lvl="0"/>
            <a:fld id="{86F7765D-052D-44C5-8A7A-F36F5B11C37D}" type="slidenum">
              <a:rPr lang="en-US" noProof="0" smtClean="0"/>
              <a:pPr lvl="0"/>
              <a:t>37</a:t>
            </a:fld>
            <a:endParaRPr lang="en-US" noProof="0"/>
          </a:p>
        </p:txBody>
      </p:sp>
      <p:sp>
        <p:nvSpPr>
          <p:cNvPr id="8" name="Slide Image Placeholder 7">
            <a:extLst>
              <a:ext uri="{FF2B5EF4-FFF2-40B4-BE49-F238E27FC236}">
                <a16:creationId xmlns:a16="http://schemas.microsoft.com/office/drawing/2014/main" id="{ECDE9FD0-B1E0-413D-DF83-7B794621BA32}"/>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4188406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9611D-F313-A24C-1A46-0C25F0B78E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750388-7853-1397-558D-CF9FB2DB8BE4}"/>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8BF61ABB-7974-C225-CCAF-5425C33ED6DA}"/>
              </a:ext>
            </a:extLst>
          </p:cNvPr>
          <p:cNvSpPr>
            <a:spLocks noGrp="1"/>
          </p:cNvSpPr>
          <p:nvPr>
            <p:ph type="body" idx="1"/>
          </p:nvPr>
        </p:nvSpPr>
        <p:spPr/>
        <p:txBody>
          <a:bodyPr/>
          <a:lstStyle/>
          <a:p>
            <a:r>
              <a:rPr lang="en-US">
                <a:ea typeface="Calibri"/>
                <a:cs typeface="Calibri"/>
              </a:rPr>
              <a:t>Slide to use for soliciting questions from participants and discussing answers on session content and related information at the end of the workshop. Review the big ideas from all three sessions and clarify as needed.</a:t>
            </a:r>
            <a:endParaRPr lang="en-US">
              <a:solidFill>
                <a:srgbClr val="444444"/>
              </a:solidFill>
              <a:ea typeface="Calibri"/>
              <a:cs typeface="Calibri"/>
            </a:endParaRPr>
          </a:p>
          <a:p>
            <a:endParaRPr lang="en-US">
              <a:solidFill>
                <a:srgbClr val="444444"/>
              </a:solidFill>
              <a:ea typeface="Calibri"/>
              <a:cs typeface="Calibri"/>
            </a:endParaRPr>
          </a:p>
          <a:p>
            <a:r>
              <a:rPr lang="en-US" b="1">
                <a:ea typeface="Calibri"/>
                <a:cs typeface="Calibri"/>
              </a:rPr>
              <a:t>Activity: </a:t>
            </a:r>
            <a:r>
              <a:rPr lang="en-US">
                <a:ea typeface="Calibri"/>
                <a:cs typeface="Calibri"/>
              </a:rPr>
              <a:t>Distribute to participants the Families &amp; Schools Partnering for Children’s Literacy Success Checklist and have them reflect on the item statements related to the session learning objectives, including identifying a next step they will take after the workshop to further action on the item.</a:t>
            </a:r>
            <a:endParaRPr lang="en-US"/>
          </a:p>
        </p:txBody>
      </p:sp>
      <p:sp>
        <p:nvSpPr>
          <p:cNvPr id="4" name="Slide Number Placeholder 3">
            <a:extLst>
              <a:ext uri="{FF2B5EF4-FFF2-40B4-BE49-F238E27FC236}">
                <a16:creationId xmlns:a16="http://schemas.microsoft.com/office/drawing/2014/main" id="{4433E2C3-56BA-F16A-29F7-A81A18021107}"/>
              </a:ext>
            </a:extLst>
          </p:cNvPr>
          <p:cNvSpPr>
            <a:spLocks noGrp="1"/>
          </p:cNvSpPr>
          <p:nvPr>
            <p:ph type="sldNum" sz="quarter" idx="5"/>
          </p:nvPr>
        </p:nvSpPr>
        <p:spPr/>
        <p:txBody>
          <a:bodyPr/>
          <a:lstStyle/>
          <a:p>
            <a:fld id="{B1D499D3-6930-49CF-8119-D2C5A3421AFD}" type="slidenum">
              <a:rPr lang="en-US" smtClean="0"/>
              <a:t>38</a:t>
            </a:fld>
            <a:endParaRPr lang="en-US"/>
          </a:p>
        </p:txBody>
      </p:sp>
    </p:spTree>
    <p:extLst>
      <p:ext uri="{BB962C8B-B14F-4D97-AF65-F5344CB8AC3E}">
        <p14:creationId xmlns:p14="http://schemas.microsoft.com/office/powerpoint/2010/main" val="7139823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F1DCF-F70B-8509-ACCC-3A4A58EDADDB}"/>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951B8968-1C04-FB47-E008-1E40E4E5DFEE}"/>
              </a:ext>
            </a:extLst>
          </p:cNvPr>
          <p:cNvSpPr>
            <a:spLocks noGrp="1"/>
          </p:cNvSpPr>
          <p:nvPr>
            <p:ph type="body" idx="1"/>
          </p:nvPr>
        </p:nvSpPr>
        <p:spPr/>
        <p:txBody>
          <a:bodyPr/>
          <a:lstStyle/>
          <a:p>
            <a:r>
              <a:rPr lang="en-US"/>
              <a:t>Summarize the big ideas for participants:</a:t>
            </a:r>
            <a:endParaRPr lang="en-US">
              <a:solidFill>
                <a:srgbClr val="444444"/>
              </a:solidFill>
            </a:endParaRPr>
          </a:p>
          <a:p>
            <a:r>
              <a:rPr lang="en-US"/>
              <a:t>• Two important foundational skills in early reading instruction are phonemic awareness and phonics. </a:t>
            </a:r>
            <a:endParaRPr lang="en-US">
              <a:solidFill>
                <a:srgbClr val="444444"/>
              </a:solidFill>
            </a:endParaRPr>
          </a:p>
          <a:p>
            <a:r>
              <a:rPr lang="en-US"/>
              <a:t>• For children who struggle to read, working with phonemes and decoding words can be especially difficult.</a:t>
            </a:r>
            <a:endParaRPr lang="en-US">
              <a:solidFill>
                <a:srgbClr val="444444"/>
              </a:solidFill>
            </a:endParaRPr>
          </a:p>
          <a:p>
            <a:r>
              <a:rPr lang="en-US"/>
              <a:t>• Learning to listen, speak, read, and write well also includes developing oral language skills and reading fluently and with meaning.</a:t>
            </a:r>
            <a:endParaRPr lang="en-US">
              <a:solidFill>
                <a:srgbClr val="444444"/>
              </a:solidFill>
            </a:endParaRPr>
          </a:p>
          <a:p>
            <a:endParaRPr lang="en-US">
              <a:solidFill>
                <a:srgbClr val="000000"/>
              </a:solidFill>
              <a:ea typeface="Calibri"/>
              <a:cs typeface="Calibri"/>
            </a:endParaRPr>
          </a:p>
          <a:p>
            <a:r>
              <a:rPr lang="en-US" b="1"/>
              <a:t>Note: </a:t>
            </a:r>
            <a:r>
              <a:rPr lang="en-US"/>
              <a:t>This completes Session 3: Share Literacy Resources</a:t>
            </a:r>
            <a:endParaRPr lang="en-US">
              <a:solidFill>
                <a:srgbClr val="444444"/>
              </a:solidFill>
              <a:ea typeface="Calibri"/>
              <a:cs typeface="Calibri"/>
            </a:endParaRPr>
          </a:p>
        </p:txBody>
      </p:sp>
      <p:sp>
        <p:nvSpPr>
          <p:cNvPr id="4" name="Slide Number Placeholder 3">
            <a:extLst>
              <a:ext uri="{FF2B5EF4-FFF2-40B4-BE49-F238E27FC236}">
                <a16:creationId xmlns:a16="http://schemas.microsoft.com/office/drawing/2014/main" id="{664278F9-2503-16FC-749E-A46E9EF3E697}"/>
              </a:ext>
            </a:extLst>
          </p:cNvPr>
          <p:cNvSpPr>
            <a:spLocks noGrp="1"/>
          </p:cNvSpPr>
          <p:nvPr>
            <p:ph type="sldNum" sz="quarter" idx="5"/>
          </p:nvPr>
        </p:nvSpPr>
        <p:spPr/>
        <p:txBody>
          <a:bodyPr/>
          <a:lstStyle/>
          <a:p>
            <a:pPr lvl="0"/>
            <a:fld id="{86F7765D-052D-44C5-8A7A-F36F5B11C37D}" type="slidenum">
              <a:rPr lang="en-US" noProof="0" smtClean="0"/>
              <a:pPr lvl="0"/>
              <a:t>39</a:t>
            </a:fld>
            <a:endParaRPr lang="en-US" noProof="0"/>
          </a:p>
        </p:txBody>
      </p:sp>
      <p:sp>
        <p:nvSpPr>
          <p:cNvPr id="8" name="Slide Image Placeholder 7">
            <a:extLst>
              <a:ext uri="{FF2B5EF4-FFF2-40B4-BE49-F238E27FC236}">
                <a16:creationId xmlns:a16="http://schemas.microsoft.com/office/drawing/2014/main" id="{AB982A0B-7CBD-5142-3441-0F527E29CB27}"/>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39086170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5FEB2-F685-080A-9783-198D308596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CA246D-FA6D-3C8E-BCCD-1DEE945E1E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9E67D6-DBEF-8B73-F9D8-729D763BFC62}"/>
              </a:ext>
            </a:extLst>
          </p:cNvPr>
          <p:cNvSpPr>
            <a:spLocks noGrp="1"/>
          </p:cNvSpPr>
          <p:nvPr>
            <p:ph type="body" idx="1"/>
          </p:nvPr>
        </p:nvSpPr>
        <p:spPr/>
        <p:txBody>
          <a:bodyPr/>
          <a:lstStyle/>
          <a:p>
            <a:r>
              <a:rPr lang="en-US" b="1"/>
              <a:t>You and families can discuss what their children have learned and what skills they are still working on. You can encourage families to share their understanding of their child’s learning needs and tell you what activities or tasks are giving their child trouble at home and how they’ve helped. </a:t>
            </a:r>
            <a:endParaRPr lang="en-US" b="1">
              <a:ea typeface="Calibri"/>
              <a:cs typeface="Calibri"/>
            </a:endParaRPr>
          </a:p>
          <a:p>
            <a:endParaRPr lang="en-US" b="1">
              <a:ea typeface="Calibri"/>
              <a:cs typeface="Calibri"/>
            </a:endParaRPr>
          </a:p>
        </p:txBody>
      </p:sp>
      <p:sp>
        <p:nvSpPr>
          <p:cNvPr id="4" name="Slide Number Placeholder 3">
            <a:extLst>
              <a:ext uri="{FF2B5EF4-FFF2-40B4-BE49-F238E27FC236}">
                <a16:creationId xmlns:a16="http://schemas.microsoft.com/office/drawing/2014/main" id="{18B993CC-85C9-2F6B-777A-E7C2E5160B42}"/>
              </a:ext>
            </a:extLst>
          </p:cNvPr>
          <p:cNvSpPr>
            <a:spLocks noGrp="1"/>
          </p:cNvSpPr>
          <p:nvPr>
            <p:ph type="sldNum" sz="quarter" idx="5"/>
          </p:nvPr>
        </p:nvSpPr>
        <p:spPr/>
        <p:txBody>
          <a:bodyPr/>
          <a:lstStyle/>
          <a:p>
            <a:fld id="{B1D499D3-6930-49CF-8119-D2C5A3421AFD}" type="slidenum">
              <a:rPr lang="en-US" smtClean="0"/>
              <a:t>40</a:t>
            </a:fld>
            <a:endParaRPr lang="en-US"/>
          </a:p>
        </p:txBody>
      </p:sp>
    </p:spTree>
    <p:extLst>
      <p:ext uri="{BB962C8B-B14F-4D97-AF65-F5344CB8AC3E}">
        <p14:creationId xmlns:p14="http://schemas.microsoft.com/office/powerpoint/2010/main" val="42196952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b="1"/>
              <a:t>During this session, we’re going to dig into what actually makes reading such a complex and </a:t>
            </a:r>
            <a:r>
              <a:rPr lang="en-US" b="1" i="1"/>
              <a:t>unnatural</a:t>
            </a:r>
            <a:r>
              <a:rPr lang="en-US" b="1"/>
              <a:t> process for children. We’ll look at how we can recognize and support literacy needs early—before small challenges become bigger ones. And we’ll spend time understanding reading disabilities, including dyslexia, so every child gets the right support at the right time. Our goal is to build shared clarity and confidence as we address concerns together.</a:t>
            </a:r>
            <a:endParaRPr lang="en-US" b="1">
              <a:ea typeface="Calibri"/>
              <a:cs typeface="Calibri"/>
            </a:endParaRPr>
          </a:p>
        </p:txBody>
      </p:sp>
      <p:sp>
        <p:nvSpPr>
          <p:cNvPr id="4" name="Slide Number Placeholder 3"/>
          <p:cNvSpPr>
            <a:spLocks noGrp="1"/>
          </p:cNvSpPr>
          <p:nvPr>
            <p:ph type="sldNum" sz="quarter" idx="5"/>
          </p:nvPr>
        </p:nvSpPr>
        <p:spPr/>
        <p:txBody>
          <a:bodyPr/>
          <a:lstStyle/>
          <a:p>
            <a:pPr lvl="0"/>
            <a:fld id="{86F7765D-052D-44C5-8A7A-F36F5B11C37D}" type="slidenum">
              <a:rPr lang="en-US" noProof="0" smtClean="0"/>
              <a:pPr lvl="0"/>
              <a:t>41</a:t>
            </a:fld>
            <a:endParaRPr lang="en-US" noProof="0"/>
          </a:p>
        </p:txBody>
      </p:sp>
      <p:sp>
        <p:nvSpPr>
          <p:cNvPr id="8" name="Slide Image Placeholder 7">
            <a:extLst>
              <a:ext uri="{FF2B5EF4-FFF2-40B4-BE49-F238E27FC236}">
                <a16:creationId xmlns:a16="http://schemas.microsoft.com/office/drawing/2014/main" id="{E333339A-F7DF-41DA-BACD-C6F6E2172D1F}"/>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541421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b="1">
                <a:solidFill>
                  <a:srgbClr val="0A0000"/>
                </a:solidFill>
              </a:rPr>
              <a:t>By the end of our time together, you’ll feel more confident partnering with your child’s school around literacy. We’ll talk about how to:</a:t>
            </a:r>
            <a:endParaRPr lang="en-US" b="1">
              <a:solidFill>
                <a:srgbClr val="0A0000"/>
              </a:solidFill>
              <a:ea typeface="Calibri"/>
              <a:cs typeface="Calibri"/>
            </a:endParaRPr>
          </a:p>
          <a:p>
            <a:pPr marL="171450" indent="-171450">
              <a:lnSpc>
                <a:spcPct val="90000"/>
              </a:lnSpc>
              <a:spcBef>
                <a:spcPts val="1000"/>
              </a:spcBef>
              <a:buFont typeface="Arial"/>
              <a:buChar char="•"/>
            </a:pPr>
            <a:r>
              <a:rPr lang="en-US" b="1">
                <a:solidFill>
                  <a:srgbClr val="0A0000"/>
                </a:solidFill>
              </a:rPr>
              <a:t>Communicate and interact effectively with the school by knowing how to ask questions, seek clarification, and stay informed about their child’s literacy progress.</a:t>
            </a:r>
            <a:endParaRPr lang="en-US" b="1">
              <a:solidFill>
                <a:srgbClr val="0A0000"/>
              </a:solidFill>
              <a:ea typeface="Calibri"/>
              <a:cs typeface="Calibri"/>
            </a:endParaRPr>
          </a:p>
          <a:p>
            <a:pPr marL="171450" indent="-171450">
              <a:lnSpc>
                <a:spcPct val="90000"/>
              </a:lnSpc>
              <a:spcBef>
                <a:spcPts val="1000"/>
              </a:spcBef>
              <a:buFont typeface="Arial"/>
              <a:buChar char="•"/>
            </a:pPr>
            <a:r>
              <a:rPr lang="en-US" b="1">
                <a:solidFill>
                  <a:srgbClr val="0A0000"/>
                </a:solidFill>
              </a:rPr>
              <a:t>Discuss literacy instruction and intervention with confidence by understanding what their child is expected to learn and whether instruction and supports are evidence‑based and targeted to their needs.</a:t>
            </a:r>
            <a:endParaRPr lang="en-US" b="1">
              <a:solidFill>
                <a:srgbClr val="0A0000"/>
              </a:solidFill>
              <a:ea typeface="Calibri"/>
              <a:cs typeface="Calibri"/>
            </a:endParaRPr>
          </a:p>
          <a:p>
            <a:pPr marL="171450" indent="-171450">
              <a:lnSpc>
                <a:spcPct val="90000"/>
              </a:lnSpc>
              <a:spcBef>
                <a:spcPts val="1000"/>
              </a:spcBef>
              <a:buFont typeface="Arial"/>
              <a:buChar char="•"/>
            </a:pPr>
            <a:r>
              <a:rPr lang="en-US" b="1">
                <a:solidFill>
                  <a:srgbClr val="0A0000"/>
                </a:solidFill>
              </a:rPr>
              <a:t>Support literacy practice at home by identifying activities and strategies that match their child’s skill level and coordinating with the school to reinforce learning.</a:t>
            </a:r>
            <a:endParaRPr lang="en-US" b="1">
              <a:solidFill>
                <a:srgbClr val="0A0000"/>
              </a:solidFill>
              <a:ea typeface="Calibri"/>
              <a:cs typeface="Calibri"/>
            </a:endParaRPr>
          </a:p>
          <a:p>
            <a:pPr marL="171450" indent="-171450">
              <a:lnSpc>
                <a:spcPct val="90000"/>
              </a:lnSpc>
              <a:spcBef>
                <a:spcPts val="1000"/>
              </a:spcBef>
              <a:buFont typeface="Arial"/>
              <a:buChar char="•"/>
            </a:pPr>
            <a:r>
              <a:rPr lang="en-US" b="1">
                <a:solidFill>
                  <a:srgbClr val="0A0000"/>
                </a:solidFill>
              </a:rPr>
              <a:t>Address concerns collaboratively by sharing observations from home, understanding the school’s system of support, and working together to determine next steps when challenges arise.</a:t>
            </a:r>
            <a:endParaRPr lang="en-US" b="1">
              <a:solidFill>
                <a:srgbClr val="0A0000"/>
              </a:solidFill>
              <a:ea typeface="Calibri"/>
              <a:cs typeface="Calibri"/>
            </a:endParaRPr>
          </a:p>
          <a:p>
            <a:endParaRPr lang="en-US" b="1">
              <a:solidFill>
                <a:srgbClr val="0A0000"/>
              </a:solidFill>
              <a:ea typeface="Calibri"/>
              <a:cs typeface="Calibri"/>
            </a:endParaRPr>
          </a:p>
          <a:p>
            <a:r>
              <a:rPr lang="en-US" b="1">
                <a:solidFill>
                  <a:srgbClr val="0A0000"/>
                </a:solidFill>
              </a:rPr>
              <a:t> </a:t>
            </a:r>
            <a:endParaRPr lang="en-US" b="1">
              <a:solidFill>
                <a:srgbClr val="0A0000"/>
              </a:solidFill>
              <a:ea typeface="Calibri"/>
              <a:cs typeface="Calibri"/>
            </a:endParaRPr>
          </a:p>
        </p:txBody>
      </p:sp>
      <p:sp>
        <p:nvSpPr>
          <p:cNvPr id="4" name="Slide Number Placeholder 3"/>
          <p:cNvSpPr>
            <a:spLocks noGrp="1"/>
          </p:cNvSpPr>
          <p:nvPr>
            <p:ph type="sldNum" sz="quarter" idx="5"/>
          </p:nvPr>
        </p:nvSpPr>
        <p:spPr/>
        <p:txBody>
          <a:bodyPr/>
          <a:lstStyle/>
          <a:p>
            <a:pPr lvl="0"/>
            <a:fld id="{86F7765D-052D-44C5-8A7A-F36F5B11C37D}" type="slidenum">
              <a:rPr lang="en-US" noProof="0" smtClean="0"/>
              <a:pPr lvl="0"/>
              <a:t>5</a:t>
            </a:fld>
            <a:endParaRPr lang="en-US" noProof="0"/>
          </a:p>
        </p:txBody>
      </p:sp>
      <p:sp>
        <p:nvSpPr>
          <p:cNvPr id="8" name="Slide Image Placeholder 7">
            <a:extLst>
              <a:ext uri="{FF2B5EF4-FFF2-40B4-BE49-F238E27FC236}">
                <a16:creationId xmlns:a16="http://schemas.microsoft.com/office/drawing/2014/main" id="{E333339A-F7DF-41DA-BACD-C6F6E2172D1F}"/>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0584879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B24F6-09D1-4E57-E94C-C460AA180A0F}"/>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F7E4A307-D804-50DA-D379-0EEC908BD561}"/>
              </a:ext>
            </a:extLst>
          </p:cNvPr>
          <p:cNvSpPr>
            <a:spLocks noGrp="1"/>
          </p:cNvSpPr>
          <p:nvPr>
            <p:ph type="body" idx="1"/>
          </p:nvPr>
        </p:nvSpPr>
        <p:spPr/>
        <p:txBody>
          <a:bodyPr/>
          <a:lstStyle/>
          <a:p>
            <a:r>
              <a:rPr lang="en-US" b="1" dirty="0"/>
              <a:t>Learning to read is a complex and unnatural process. This may explain why so many children do not learn to read through exposure to books and language alone. All children benefit from explicit, systematic reading instruction in phonemic awareness, phonics, fluency, vocabulary, and comprehension. Yet, some children continue to struggle with reading even with high-quality classroom instruction. By appropriately addressing children’s literacy needs early, children can learn to read</a:t>
            </a:r>
            <a:r>
              <a:rPr lang="en-US" dirty="0"/>
              <a:t>. </a:t>
            </a:r>
          </a:p>
          <a:p>
            <a:endParaRPr lang="en-US"/>
          </a:p>
          <a:p>
            <a:r>
              <a:rPr lang="en-US" dirty="0"/>
              <a:t>Click Watch Video to see Linda Farrell discuss why every child can become a better reader. </a:t>
            </a:r>
            <a:endParaRPr lang="en-US" dirty="0">
              <a:ea typeface="Calibri"/>
              <a:cs typeface="Calibri"/>
            </a:endParaRPr>
          </a:p>
          <a:p>
            <a:r>
              <a:rPr lang="en-US" dirty="0">
                <a:ea typeface="Calibri"/>
                <a:cs typeface="Calibri"/>
              </a:rPr>
              <a:t>Video link: </a:t>
            </a:r>
            <a:r>
              <a:rPr lang="en-US" dirty="0">
                <a:hlinkClick r:id="rId3"/>
              </a:rPr>
              <a:t>Reading expert Linda Farrell: Every student can become a better reader</a:t>
            </a:r>
            <a:endParaRPr lang="en-US" dirty="0"/>
          </a:p>
          <a:p>
            <a:endParaRPr lang="en-US"/>
          </a:p>
          <a:p>
            <a:r>
              <a:rPr lang="en-US" b="1" dirty="0"/>
              <a:t>Video: Play Watch Video </a:t>
            </a:r>
            <a:r>
              <a:rPr lang="en-US" dirty="0"/>
              <a:t>Reading Rockets (0:35) </a:t>
            </a:r>
            <a:endParaRPr lang="en-US" dirty="0">
              <a:ea typeface="Calibri"/>
              <a:cs typeface="Calibri"/>
            </a:endParaRPr>
          </a:p>
          <a:p>
            <a:pPr lvl="1"/>
            <a:r>
              <a:rPr lang="en-US" dirty="0"/>
              <a:t>I go to some schools and students really aren’t scoring well on their tests. And there are a number of reasons for that. And what is so satisfying is when teachers say, “I know they’re not scoring well on their tests but they can, they can.” We know how to do this. Help us do even more. And that is fabulous because every student can learn more. Every student can learn more. And, I have yet to find a student who cannot learn to decode. </a:t>
            </a:r>
            <a:endParaRPr lang="en-US" dirty="0">
              <a:ea typeface="Calibri"/>
              <a:cs typeface="Calibri"/>
            </a:endParaRPr>
          </a:p>
          <a:p>
            <a:endParaRPr lang="en-US"/>
          </a:p>
          <a:p>
            <a:r>
              <a:rPr lang="en-US" b="1" dirty="0"/>
              <a:t>Guiding question to check for understanding:</a:t>
            </a:r>
            <a:r>
              <a:rPr lang="en-US" dirty="0"/>
              <a:t> What is your key takeaway from the video?</a:t>
            </a:r>
            <a:endParaRPr lang="en-US" dirty="0">
              <a:ea typeface="Calibri"/>
              <a:cs typeface="Calibri"/>
            </a:endParaRPr>
          </a:p>
          <a:p>
            <a:endParaRPr lang="en-US" dirty="0"/>
          </a:p>
          <a:p>
            <a:r>
              <a:rPr lang="en-US" dirty="0"/>
              <a:t>Click Learn More for information to share with families on how to recognize if their children might have reading problems. </a:t>
            </a:r>
            <a:endParaRPr lang="en-US" dirty="0">
              <a:ea typeface="Calibri" panose="020F0502020204030204"/>
              <a:cs typeface="Calibri" panose="020F0502020204030204"/>
            </a:endParaRPr>
          </a:p>
          <a:p>
            <a:endParaRPr lang="en-US" dirty="0">
              <a:ea typeface="Calibri" panose="020F0502020204030204"/>
              <a:cs typeface="Calibri" panose="020F0502020204030204"/>
            </a:endParaRPr>
          </a:p>
          <a:p>
            <a:r>
              <a:rPr lang="en-US" b="1" dirty="0"/>
              <a:t>Resource: Distribute, review, and discuss </a:t>
            </a:r>
            <a:r>
              <a:rPr lang="en-US" dirty="0"/>
              <a:t>Recognizing Reading Problems with participants. Have participants share how they would use this resource with families and what they would say. Resource Link: </a:t>
            </a:r>
            <a:r>
              <a:rPr lang="en-US" dirty="0">
                <a:hlinkClick r:id="rId4"/>
              </a:rPr>
              <a:t>Recognizing Reading Problems | Reading Rockets</a:t>
            </a:r>
            <a:endParaRPr lang="en-US" dirty="0">
              <a:ea typeface="Calibri"/>
              <a:cs typeface="Calibri"/>
            </a:endParaRPr>
          </a:p>
        </p:txBody>
      </p:sp>
      <p:sp>
        <p:nvSpPr>
          <p:cNvPr id="4" name="Slide Number Placeholder 3">
            <a:extLst>
              <a:ext uri="{FF2B5EF4-FFF2-40B4-BE49-F238E27FC236}">
                <a16:creationId xmlns:a16="http://schemas.microsoft.com/office/drawing/2014/main" id="{3C2845F8-7859-B431-CFB2-52485D61435D}"/>
              </a:ext>
            </a:extLst>
          </p:cNvPr>
          <p:cNvSpPr>
            <a:spLocks noGrp="1"/>
          </p:cNvSpPr>
          <p:nvPr>
            <p:ph type="sldNum" sz="quarter" idx="5"/>
          </p:nvPr>
        </p:nvSpPr>
        <p:spPr/>
        <p:txBody>
          <a:bodyPr/>
          <a:lstStyle/>
          <a:p>
            <a:pPr lvl="0"/>
            <a:fld id="{86F7765D-052D-44C5-8A7A-F36F5B11C37D}" type="slidenum">
              <a:rPr lang="en-US" noProof="0" smtClean="0"/>
              <a:pPr lvl="0"/>
              <a:t>42</a:t>
            </a:fld>
            <a:endParaRPr lang="en-US" noProof="0"/>
          </a:p>
        </p:txBody>
      </p:sp>
      <p:sp>
        <p:nvSpPr>
          <p:cNvPr id="8" name="Slide Image Placeholder 7">
            <a:extLst>
              <a:ext uri="{FF2B5EF4-FFF2-40B4-BE49-F238E27FC236}">
                <a16:creationId xmlns:a16="http://schemas.microsoft.com/office/drawing/2014/main" id="{8C991039-19C1-54AB-2B88-F606422A9C07}"/>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35941181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CC3C6-7968-9D8E-1182-68A39914C2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57AAC6-6E2A-E4C9-5E1D-E59B5F09B6B2}"/>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09CC3C6C-2F15-42EA-B74F-069B808BD5A3}"/>
              </a:ext>
            </a:extLst>
          </p:cNvPr>
          <p:cNvSpPr>
            <a:spLocks noGrp="1"/>
          </p:cNvSpPr>
          <p:nvPr>
            <p:ph type="body" idx="1"/>
          </p:nvPr>
        </p:nvSpPr>
        <p:spPr/>
        <p:txBody>
          <a:bodyPr/>
          <a:lstStyle/>
          <a:p>
            <a:pPr>
              <a:defRPr/>
            </a:pPr>
            <a:r>
              <a:rPr lang="en-US" sz="1200" b="1" i="0" kern="1200">
                <a:solidFill>
                  <a:schemeClr val="tx1"/>
                </a:solidFill>
                <a:effectLst/>
                <a:latin typeface="+mn-lt"/>
                <a:ea typeface="+mn-ea"/>
                <a:cs typeface="+mn-cs"/>
              </a:rPr>
              <a:t>Dyslexia affects about one in every five individuals, making it the most commonly diagnosed learning disability. It </a:t>
            </a:r>
            <a:r>
              <a:rPr lang="en-US" b="1"/>
              <a:t>is a brain-based learning disability that specifically impairs a person’s ability to read. It is brain-based, meaning that specific portions of the brain associated with important reading processes may develop or function differently than those without dyslexia. Individuals with dyslexia may have difficulty decoding letters into blended sounds to form words, spelling, and/or quickly verbalizing printed letters and words. </a:t>
            </a:r>
            <a:endParaRPr lang="en-US" b="1">
              <a:solidFill>
                <a:srgbClr val="444444"/>
              </a:solidFill>
            </a:endParaRPr>
          </a:p>
          <a:p>
            <a:pPr>
              <a:defRPr/>
            </a:pPr>
            <a:endParaRPr lang="en-US" b="1">
              <a:solidFill>
                <a:srgbClr val="444444"/>
              </a:solidFill>
            </a:endParaRPr>
          </a:p>
          <a:p>
            <a:pPr>
              <a:defRPr/>
            </a:pPr>
            <a:r>
              <a:rPr lang="en-US" b="1"/>
              <a:t>Dyslexia is related to reading difficulties, not difficulties that arise from intellectual functioning. Individuals with dyslexia have otherwise typical intellectual functioning, meaning that other portions of the brain function similarly to other children. </a:t>
            </a:r>
            <a:endParaRPr lang="en-US" b="1">
              <a:solidFill>
                <a:srgbClr val="444444"/>
              </a:solidFill>
            </a:endParaRPr>
          </a:p>
          <a:p>
            <a:pPr>
              <a:defRPr/>
            </a:pPr>
            <a:endParaRPr lang="en-US" b="1">
              <a:solidFill>
                <a:srgbClr val="444444"/>
              </a:solidFill>
            </a:endParaRPr>
          </a:p>
          <a:p>
            <a:pPr>
              <a:defRPr/>
            </a:pPr>
            <a:r>
              <a:rPr lang="en-US" b="1"/>
              <a:t>There are many myths about dyslexia exist. For example, many people think that all individuals with dyslexia demonstrate the same problems with reading. The truth is that dyslexia exists on a continuum, meaning that individuals with dyslexia may have different levels of difficulty with learning to read. </a:t>
            </a:r>
            <a:endParaRPr lang="en-US" b="1">
              <a:solidFill>
                <a:srgbClr val="444444"/>
              </a:solidFill>
            </a:endParaRPr>
          </a:p>
          <a:p>
            <a:pPr>
              <a:defRPr/>
            </a:pPr>
            <a:endParaRPr lang="en-US" b="1">
              <a:solidFill>
                <a:srgbClr val="444444"/>
              </a:solidFill>
            </a:endParaRPr>
          </a:p>
          <a:p>
            <a:pPr>
              <a:defRPr/>
            </a:pPr>
            <a:r>
              <a:rPr lang="en-US" b="1"/>
              <a:t>Resources: Distribute, review, and discuss </a:t>
            </a:r>
            <a:r>
              <a:rPr lang="en-US"/>
              <a:t>the Defining Dyslexia infographic with participants. Use the literacy brief portion of the resource to expand upon information in the infographic when reviewing with participants. Clarify information and answer questions as needed. </a:t>
            </a:r>
            <a:r>
              <a:rPr lang="en-US" b="1"/>
              <a:t>Distribute, review, and discuss </a:t>
            </a:r>
            <a:r>
              <a:rPr lang="en-US"/>
              <a:t>the Understanding Dyslexia: Myths vs. Facts infographic with participants. </a:t>
            </a:r>
          </a:p>
          <a:p>
            <a:pPr>
              <a:defRPr/>
            </a:pPr>
            <a:endParaRPr lang="en-US">
              <a:solidFill>
                <a:srgbClr val="444444"/>
              </a:solidFill>
            </a:endParaRPr>
          </a:p>
          <a:p>
            <a:pPr>
              <a:defRPr/>
            </a:pPr>
            <a:r>
              <a:rPr lang="en-US">
                <a:solidFill>
                  <a:srgbClr val="444444"/>
                </a:solidFill>
              </a:rPr>
              <a:t>Handout Links:</a:t>
            </a:r>
          </a:p>
          <a:p>
            <a:pPr>
              <a:defRPr/>
            </a:pPr>
            <a:r>
              <a:rPr lang="en-US">
                <a:hlinkClick r:id="rId3"/>
              </a:rPr>
              <a:t>Defining Dyslexia – NCIL</a:t>
            </a:r>
            <a:r>
              <a:rPr lang="en-US"/>
              <a:t> https://improvingliteracy.org/resource/defining-dyslexia/</a:t>
            </a:r>
          </a:p>
          <a:p>
            <a:pPr>
              <a:defRPr/>
            </a:pPr>
            <a:r>
              <a:rPr lang="en-US">
                <a:hlinkClick r:id="rId4"/>
              </a:rPr>
              <a:t>Understanding Dyslexia: Myth vs. Facts – NCIL</a:t>
            </a:r>
            <a:r>
              <a:rPr lang="en-US"/>
              <a:t> https://improvingliteracy.org/resource/understanding-dyslexia-myth-vs-facts/</a:t>
            </a:r>
          </a:p>
          <a:p>
            <a:pPr>
              <a:defRPr/>
            </a:pPr>
            <a:endParaRPr lang="en-US">
              <a:solidFill>
                <a:srgbClr val="444444"/>
              </a:solidFill>
            </a:endParaRPr>
          </a:p>
          <a:p>
            <a:pPr>
              <a:defRPr/>
            </a:pPr>
            <a:endParaRPr lang="en-US">
              <a:solidFill>
                <a:srgbClr val="444444"/>
              </a:solidFill>
            </a:endParaRPr>
          </a:p>
          <a:p>
            <a:pPr>
              <a:defRPr/>
            </a:pPr>
            <a:r>
              <a:rPr lang="en-US" b="1"/>
              <a:t>Note: </a:t>
            </a:r>
            <a:r>
              <a:rPr lang="en-US"/>
              <a:t>Click Learn More to show the landing page for NCIL’s Understanding Dyslexia Toolkit for more information on the underlying causes and effects of dyslexia.</a:t>
            </a:r>
            <a:endParaRPr lang="en-US">
              <a:solidFill>
                <a:srgbClr val="444444"/>
              </a:solidFill>
            </a:endParaRPr>
          </a:p>
          <a:p>
            <a:pPr>
              <a:defRPr/>
            </a:pPr>
            <a:endParaRPr lang="en-US">
              <a:solidFill>
                <a:srgbClr val="444444"/>
              </a:solidFill>
            </a:endParaRPr>
          </a:p>
          <a:p>
            <a:pPr>
              <a:defRPr/>
            </a:pPr>
            <a:endParaRPr lang="en-US">
              <a:solidFill>
                <a:srgbClr val="444444"/>
              </a:solidFill>
            </a:endParaRPr>
          </a:p>
          <a:p>
            <a:pPr>
              <a:defRPr/>
            </a:pPr>
            <a:endParaRPr lang="en-US">
              <a:solidFill>
                <a:srgbClr val="444444"/>
              </a:solidFill>
            </a:endParaRPr>
          </a:p>
          <a:p>
            <a:pPr marL="0" marR="0" lvl="0" indent="0" algn="l" defTabSz="914400">
              <a:lnSpc>
                <a:spcPct val="100000"/>
              </a:lnSpc>
              <a:spcBef>
                <a:spcPts val="0"/>
              </a:spcBef>
              <a:spcAft>
                <a:spcPts val="0"/>
              </a:spcAft>
              <a:buClrTx/>
              <a:buSzTx/>
              <a:buFontTx/>
              <a:buNone/>
              <a:tabLst/>
              <a:defRPr/>
            </a:pPr>
            <a:endParaRPr lang="en-US">
              <a:ea typeface="Calibri"/>
              <a:cs typeface="Calibri"/>
            </a:endParaRPr>
          </a:p>
        </p:txBody>
      </p:sp>
      <p:sp>
        <p:nvSpPr>
          <p:cNvPr id="4" name="Slide Number Placeholder 3">
            <a:extLst>
              <a:ext uri="{FF2B5EF4-FFF2-40B4-BE49-F238E27FC236}">
                <a16:creationId xmlns:a16="http://schemas.microsoft.com/office/drawing/2014/main" id="{B8312352-F556-1489-CABB-0C17BEC028ED}"/>
              </a:ext>
            </a:extLst>
          </p:cNvPr>
          <p:cNvSpPr>
            <a:spLocks noGrp="1"/>
          </p:cNvSpPr>
          <p:nvPr>
            <p:ph type="sldNum" sz="quarter" idx="5"/>
          </p:nvPr>
        </p:nvSpPr>
        <p:spPr/>
        <p:txBody>
          <a:bodyPr/>
          <a:lstStyle/>
          <a:p>
            <a:fld id="{B1D499D3-6930-49CF-8119-D2C5A3421AFD}" type="slidenum">
              <a:rPr lang="en-US" smtClean="0"/>
              <a:t>43</a:t>
            </a:fld>
            <a:endParaRPr lang="en-US"/>
          </a:p>
        </p:txBody>
      </p:sp>
    </p:spTree>
    <p:extLst>
      <p:ext uri="{BB962C8B-B14F-4D97-AF65-F5344CB8AC3E}">
        <p14:creationId xmlns:p14="http://schemas.microsoft.com/office/powerpoint/2010/main" val="3995939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02E05-7929-3882-8771-6233B47C2AA2}"/>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0BB7E4D6-48A5-2D62-4FAE-2DF397112E7C}"/>
              </a:ext>
            </a:extLst>
          </p:cNvPr>
          <p:cNvSpPr>
            <a:spLocks noGrp="1"/>
          </p:cNvSpPr>
          <p:nvPr>
            <p:ph type="body" idx="1"/>
          </p:nvPr>
        </p:nvSpPr>
        <p:spPr/>
        <p:txBody>
          <a:bodyPr/>
          <a:lstStyle/>
          <a:p>
            <a:r>
              <a:rPr lang="en-US" b="1"/>
              <a:t>If families or you are concerned that a child’s reading difficulties are unexpected and unusual, seek further information from your school supports and others about next steps. One type of learning disability in reading is dyslexia. </a:t>
            </a:r>
            <a:r>
              <a:rPr lang="en-US" b="1">
                <a:solidFill>
                  <a:srgbClr val="000000"/>
                </a:solidFill>
              </a:rPr>
              <a:t>As we know, r</a:t>
            </a:r>
            <a:r>
              <a:rPr lang="en-US" b="1">
                <a:solidFill>
                  <a:srgbClr val="2C3335"/>
                </a:solidFill>
                <a:highlight>
                  <a:srgbClr val="F9F8F6"/>
                </a:highlight>
              </a:rPr>
              <a:t>eading is not just something children learn; it is something the brain learns to do. When a child begins to read, the brain must connect sounds, letters, and meaning in a fast and smooth way. For many students, this process develops with practice and strong instruction. But for some children, especially those with dyslexia, the brain processes reading in a different way. Understanding this difference can help schools provide better support and improve reading success. Let's take a minute to look at the Neurological Considerations for Dyslexia.</a:t>
            </a:r>
            <a:endParaRPr lang="en-US" b="1">
              <a:ea typeface="Calibri"/>
              <a:cs typeface="Calibri"/>
            </a:endParaRPr>
          </a:p>
          <a:p>
            <a:endParaRPr lang="en-US"/>
          </a:p>
          <a:p>
            <a:r>
              <a:rPr lang="en-US"/>
              <a:t>Click Learn More </a:t>
            </a:r>
            <a:endParaRPr lang="en-US">
              <a:ea typeface="Calibri"/>
              <a:cs typeface="Calibri"/>
            </a:endParaRPr>
          </a:p>
          <a:p>
            <a:r>
              <a:rPr lang="en-US" b="1"/>
              <a:t>Resource: Distribute, review, and discuss</a:t>
            </a:r>
            <a:r>
              <a:rPr lang="en-US"/>
              <a:t> Neurological Considerations for Dyslexia </a:t>
            </a:r>
            <a:endParaRPr lang="en-US">
              <a:ea typeface="Calibri"/>
              <a:cs typeface="Calibri"/>
            </a:endParaRPr>
          </a:p>
          <a:p>
            <a:r>
              <a:rPr lang="en-US" b="1">
                <a:ea typeface="Calibri"/>
                <a:cs typeface="Calibri"/>
              </a:rPr>
              <a:t>Link: </a:t>
            </a:r>
            <a:r>
              <a:rPr lang="en-US">
                <a:hlinkClick r:id="rId3"/>
              </a:rPr>
              <a:t>Understanding the Brain Basis of Dyslexia - NCIL</a:t>
            </a:r>
            <a:r>
              <a:rPr lang="en-US" b="1"/>
              <a:t> </a:t>
            </a:r>
            <a:r>
              <a:rPr lang="en-US"/>
              <a:t>https;//improvingliteracy.org/resource/understanding-the-brain-basis-of-dyslexia/ </a:t>
            </a:r>
            <a:endParaRPr lang="en-US" b="1">
              <a:ea typeface="Calibri"/>
              <a:cs typeface="Calibri"/>
            </a:endParaRPr>
          </a:p>
          <a:p>
            <a:endParaRPr lang="en-US">
              <a:ea typeface="Calibri"/>
              <a:cs typeface="Calibri"/>
            </a:endParaRPr>
          </a:p>
          <a:p>
            <a:r>
              <a:rPr lang="en-US" b="1">
                <a:ea typeface="Calibri"/>
                <a:cs typeface="Calibri"/>
              </a:rPr>
              <a:t>Activity</a:t>
            </a:r>
          </a:p>
          <a:p>
            <a:r>
              <a:rPr lang="en-US"/>
              <a:t>Step 1 — Silent Scan &amp; Sticky Insight (30 seconds)</a:t>
            </a:r>
          </a:p>
          <a:p>
            <a:r>
              <a:rPr lang="en-US"/>
              <a:t>Ask participants to look at the infographic and silently note:</a:t>
            </a:r>
            <a:endParaRPr lang="en-US">
              <a:ea typeface="Calibri" panose="020F0502020204030204"/>
              <a:cs typeface="Calibri" panose="020F0502020204030204"/>
            </a:endParaRPr>
          </a:p>
          <a:p>
            <a:r>
              <a:rPr lang="en-US" b="1"/>
              <a:t>“What is one thing here that reinforces or challenges what you already believed about dyslexia?”</a:t>
            </a:r>
            <a:endParaRPr lang="en-US"/>
          </a:p>
          <a:p>
            <a:r>
              <a:rPr lang="en-US"/>
              <a:t>They jot one phrase on a sticky note (physical or digital).</a:t>
            </a:r>
            <a:endParaRPr lang="en-US">
              <a:ea typeface="Calibri"/>
              <a:cs typeface="Calibri"/>
            </a:endParaRPr>
          </a:p>
          <a:p>
            <a:endParaRPr lang="en-US"/>
          </a:p>
          <a:p>
            <a:r>
              <a:rPr lang="en-US"/>
              <a:t>Step 2 — Three Regions, Three Implications (1 minute)</a:t>
            </a:r>
            <a:endParaRPr lang="en-US">
              <a:ea typeface="Calibri"/>
              <a:cs typeface="Calibri"/>
            </a:endParaRPr>
          </a:p>
          <a:p>
            <a:r>
              <a:rPr lang="en-US"/>
              <a:t>Say: </a:t>
            </a:r>
            <a:r>
              <a:rPr lang="en-US" b="1"/>
              <a:t>“This image highlights three major reading-related regions. As I name each one, think about the instructional implication.”</a:t>
            </a:r>
            <a:endParaRPr lang="en-US"/>
          </a:p>
          <a:p>
            <a:r>
              <a:rPr lang="en-US"/>
              <a:t>Name each region and prompt a rapid call‑out:</a:t>
            </a:r>
            <a:endParaRPr lang="en-US">
              <a:ea typeface="Calibri"/>
              <a:cs typeface="Calibri"/>
            </a:endParaRPr>
          </a:p>
          <a:p>
            <a:pPr marL="171450" indent="-171450">
              <a:buFont typeface="Arial"/>
              <a:buChar char="•"/>
            </a:pPr>
            <a:r>
              <a:rPr lang="en-US" b="1"/>
              <a:t>Temporo‑parietal — </a:t>
            </a:r>
            <a:r>
              <a:rPr lang="en-US" b="1" i="1"/>
              <a:t>“What does this suggest about the importance of explicit phonics and phonological work?”</a:t>
            </a:r>
            <a:endParaRPr lang="en-US" b="1">
              <a:ea typeface="Calibri"/>
              <a:cs typeface="Calibri"/>
            </a:endParaRPr>
          </a:p>
          <a:p>
            <a:pPr marL="171450" indent="-171450">
              <a:buFont typeface="Arial"/>
              <a:buChar char="•"/>
            </a:pPr>
            <a:r>
              <a:rPr lang="en-US" b="1" err="1"/>
              <a:t>Occipito</a:t>
            </a:r>
            <a:r>
              <a:rPr lang="en-US" b="1"/>
              <a:t>‑temporal — </a:t>
            </a:r>
            <a:r>
              <a:rPr lang="en-US" b="1" i="1"/>
              <a:t>“What does this tell us about why automatic word recognition must be built, not assumed?”</a:t>
            </a:r>
            <a:endParaRPr lang="en-US" b="1">
              <a:ea typeface="Calibri"/>
              <a:cs typeface="Calibri"/>
            </a:endParaRPr>
          </a:p>
          <a:p>
            <a:pPr marL="171450" indent="-171450">
              <a:buFont typeface="Arial"/>
              <a:buChar char="•"/>
            </a:pPr>
            <a:r>
              <a:rPr lang="en-US" b="1"/>
              <a:t>Inferior frontal — </a:t>
            </a:r>
            <a:r>
              <a:rPr lang="en-US" b="1" i="1"/>
              <a:t>“How does this reinforce the need for structured language instruction that supports meaning-making?”</a:t>
            </a:r>
            <a:endParaRPr lang="en-US" b="1">
              <a:ea typeface="Calibri"/>
              <a:cs typeface="Calibri"/>
            </a:endParaRPr>
          </a:p>
          <a:p>
            <a:r>
              <a:rPr lang="en-US"/>
              <a:t>Keep responses to 1–2 sentences each.</a:t>
            </a:r>
            <a:endParaRPr lang="en-US">
              <a:ea typeface="Calibri"/>
              <a:cs typeface="Calibri"/>
            </a:endParaRPr>
          </a:p>
          <a:p>
            <a:endParaRPr lang="en-US"/>
          </a:p>
          <a:p>
            <a:r>
              <a:rPr lang="en-US"/>
              <a:t>Step 3 — Leadership Lens Quick Turn (45 seconds)</a:t>
            </a:r>
            <a:endParaRPr lang="en-US">
              <a:ea typeface="Calibri"/>
              <a:cs typeface="Calibri"/>
            </a:endParaRPr>
          </a:p>
          <a:p>
            <a:r>
              <a:rPr lang="en-US" b="1"/>
              <a:t>Turn to someone near you and complete this sentence:</a:t>
            </a:r>
            <a:r>
              <a:rPr lang="en-US"/>
              <a:t> </a:t>
            </a:r>
            <a:r>
              <a:rPr lang="en-US" b="1"/>
              <a:t>‘If dyslexia involves differences in these reading circuits, then leaders must…’</a:t>
            </a:r>
            <a:endParaRPr lang="en-US"/>
          </a:p>
          <a:p>
            <a:r>
              <a:rPr lang="en-US"/>
              <a:t>Examples you might hear:</a:t>
            </a:r>
            <a:endParaRPr lang="en-US">
              <a:ea typeface="Calibri" panose="020F0502020204030204"/>
              <a:cs typeface="Calibri" panose="020F0502020204030204"/>
            </a:endParaRPr>
          </a:p>
          <a:p>
            <a:pPr marL="171450" indent="-171450">
              <a:buFont typeface="Arial"/>
              <a:buChar char="•"/>
            </a:pPr>
            <a:r>
              <a:rPr lang="en-US"/>
              <a:t>ensure systematic phonics instruction</a:t>
            </a:r>
            <a:endParaRPr lang="en-US">
              <a:ea typeface="Calibri" panose="020F0502020204030204"/>
              <a:cs typeface="Calibri" panose="020F0502020204030204"/>
            </a:endParaRPr>
          </a:p>
          <a:p>
            <a:pPr marL="171450" indent="-171450">
              <a:buFont typeface="Arial"/>
              <a:buChar char="•"/>
            </a:pPr>
            <a:r>
              <a:rPr lang="en-US"/>
              <a:t>protect intervention time</a:t>
            </a:r>
            <a:endParaRPr lang="en-US">
              <a:ea typeface="Calibri" panose="020F0502020204030204"/>
              <a:cs typeface="Calibri" panose="020F0502020204030204"/>
            </a:endParaRPr>
          </a:p>
          <a:p>
            <a:pPr marL="171450" indent="-171450">
              <a:buFont typeface="Arial"/>
              <a:buChar char="•"/>
            </a:pPr>
            <a:r>
              <a:rPr lang="en-US"/>
              <a:t>avoid guessing‑strategy prompts</a:t>
            </a:r>
            <a:endParaRPr lang="en-US">
              <a:ea typeface="Calibri" panose="020F0502020204030204"/>
              <a:cs typeface="Calibri" panose="020F0502020204030204"/>
            </a:endParaRPr>
          </a:p>
          <a:p>
            <a:pPr marL="171450" indent="-171450">
              <a:buFont typeface="Arial"/>
              <a:buChar char="•"/>
            </a:pPr>
            <a:r>
              <a:rPr lang="en-US"/>
              <a:t>invest in teacher training on the reading brain</a:t>
            </a:r>
            <a:endParaRPr lang="en-US">
              <a:ea typeface="Calibri" panose="020F0502020204030204"/>
              <a:cs typeface="Calibri" panose="020F0502020204030204"/>
            </a:endParaRPr>
          </a:p>
          <a:p>
            <a:endParaRPr lang="en-US"/>
          </a:p>
          <a:p>
            <a:r>
              <a:rPr lang="en-US"/>
              <a:t>Step 4 — Collective Takeaway (15 seconds)</a:t>
            </a:r>
            <a:endParaRPr lang="en-US">
              <a:ea typeface="Calibri" panose="020F0502020204030204"/>
              <a:cs typeface="Calibri" panose="020F0502020204030204"/>
            </a:endParaRPr>
          </a:p>
          <a:p>
            <a:r>
              <a:rPr lang="en-US" b="1"/>
              <a:t>Dyslexia is neurological, not motivational. Our leadership decisions either align with how the reading brain develops or work against it. Today’s work is about choosing alignment.</a:t>
            </a:r>
            <a:endParaRPr lang="en-US"/>
          </a:p>
          <a:p>
            <a:endParaRPr lang="en-US">
              <a:ea typeface="Calibri"/>
              <a:cs typeface="Calibri"/>
            </a:endParaRPr>
          </a:p>
        </p:txBody>
      </p:sp>
      <p:sp>
        <p:nvSpPr>
          <p:cNvPr id="4" name="Slide Number Placeholder 3">
            <a:extLst>
              <a:ext uri="{FF2B5EF4-FFF2-40B4-BE49-F238E27FC236}">
                <a16:creationId xmlns:a16="http://schemas.microsoft.com/office/drawing/2014/main" id="{C29536ED-346F-DB67-7EDD-F451FFBB6F44}"/>
              </a:ext>
            </a:extLst>
          </p:cNvPr>
          <p:cNvSpPr>
            <a:spLocks noGrp="1"/>
          </p:cNvSpPr>
          <p:nvPr>
            <p:ph type="sldNum" sz="quarter" idx="5"/>
          </p:nvPr>
        </p:nvSpPr>
        <p:spPr/>
        <p:txBody>
          <a:bodyPr/>
          <a:lstStyle/>
          <a:p>
            <a:pPr lvl="0"/>
            <a:fld id="{86F7765D-052D-44C5-8A7A-F36F5B11C37D}" type="slidenum">
              <a:rPr lang="en-US" noProof="0" smtClean="0"/>
              <a:pPr lvl="0"/>
              <a:t>44</a:t>
            </a:fld>
            <a:endParaRPr lang="en-US" noProof="0"/>
          </a:p>
        </p:txBody>
      </p:sp>
      <p:sp>
        <p:nvSpPr>
          <p:cNvPr id="8" name="Slide Image Placeholder 7">
            <a:extLst>
              <a:ext uri="{FF2B5EF4-FFF2-40B4-BE49-F238E27FC236}">
                <a16:creationId xmlns:a16="http://schemas.microsoft.com/office/drawing/2014/main" id="{F99D512B-11F9-5076-4704-EA80A2E4DDAB}"/>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2866892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9D3F4-241C-19F1-F13E-83B297DA67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2E63DB-3DB8-C3FF-944C-04105BB71849}"/>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66C191D4-4CEF-BDF7-869E-259C39BAE7E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Families often ask, ‘What exactly is dyslexia?’ The updated IDA definition helps us see it clearly. Dyslexia isn’t about how hard a child tries—it’s about how their brain processes language. It can look different for every child, depending on the language they’re learning and the kinds of words they see. What’s most important is that early, targeted support makes a big difference. When families and schools work together—sharing strategies, celebrating progress, and keeping communication open—children with dyslexia can thrive. Every child deserves to feel confident and capable as a reader.</a:t>
            </a:r>
            <a:endParaRPr lang="en-US" b="1">
              <a:ea typeface="Calibri"/>
              <a:cs typeface="Calibri"/>
            </a:endParaRPr>
          </a:p>
          <a:p>
            <a:pPr>
              <a:defRPr/>
            </a:pPr>
            <a:endParaRPr lang="en-US" b="1">
              <a:ea typeface="Calibri"/>
              <a:cs typeface="Calibri"/>
            </a:endParaRPr>
          </a:p>
          <a:p>
            <a:pPr>
              <a:defRPr/>
            </a:pPr>
            <a:r>
              <a:rPr lang="en-US" b="1"/>
              <a:t>In 2025, the International Dyslexia Association updated its definition of dyslexia. I'll give you about a minute to quickly look over this handout on the new definition. </a:t>
            </a:r>
            <a:endParaRPr lang="en-US">
              <a:ea typeface="Calibri"/>
              <a:cs typeface="Calibri"/>
            </a:endParaRPr>
          </a:p>
          <a:p>
            <a:pPr>
              <a:defRPr/>
            </a:pPr>
            <a:endParaRPr lang="en-US">
              <a:solidFill>
                <a:srgbClr val="000000"/>
              </a:solidFill>
              <a:ea typeface="Calibri"/>
              <a:cs typeface="Calibri"/>
            </a:endParaRPr>
          </a:p>
          <a:p>
            <a:pPr>
              <a:defRPr/>
            </a:pPr>
            <a:r>
              <a:rPr lang="en-US" b="1"/>
              <a:t>Resource: Distribute, review, and discuss</a:t>
            </a:r>
            <a:r>
              <a:rPr lang="en-US"/>
              <a:t> Understanding the New IDA Dyslexia Definition (NCIL). </a:t>
            </a:r>
            <a:r>
              <a:rPr lang="en-US">
                <a:hlinkClick r:id="rId3"/>
              </a:rPr>
              <a:t>Understanding the New IDA Dyslexia Definition - NCIL</a:t>
            </a:r>
            <a:endParaRPr lang="en-US"/>
          </a:p>
          <a:p>
            <a:pPr>
              <a:defRPr/>
            </a:pPr>
            <a:endParaRPr lang="en-US">
              <a:solidFill>
                <a:srgbClr val="000000"/>
              </a:solidFill>
              <a:ea typeface="Calibri"/>
              <a:cs typeface="Calibri"/>
            </a:endParaRPr>
          </a:p>
          <a:p>
            <a:pPr>
              <a:defRPr/>
            </a:pPr>
            <a:r>
              <a:rPr lang="en-US"/>
              <a:t>Give participants a few moment to review the infographic. Then move on to showing them the video.</a:t>
            </a:r>
            <a:endParaRPr lang="en-US">
              <a:solidFill>
                <a:srgbClr val="444444"/>
              </a:solidFill>
              <a:ea typeface="Calibri"/>
              <a:cs typeface="Calibri"/>
            </a:endParaRPr>
          </a:p>
          <a:p>
            <a:pPr>
              <a:defRPr/>
            </a:pPr>
            <a:endParaRPr lang="en-US" b="1">
              <a:solidFill>
                <a:srgbClr val="000000"/>
              </a:solidFill>
              <a:ea typeface="Calibri"/>
              <a:cs typeface="Calibri"/>
            </a:endParaRPr>
          </a:p>
          <a:p>
            <a:pPr marL="0" marR="0" lvl="0" indent="0" algn="l" defTabSz="914400">
              <a:lnSpc>
                <a:spcPct val="100000"/>
              </a:lnSpc>
              <a:spcBef>
                <a:spcPts val="0"/>
              </a:spcBef>
              <a:spcAft>
                <a:spcPts val="0"/>
              </a:spcAft>
              <a:buClrTx/>
              <a:buSzTx/>
              <a:buFontTx/>
              <a:buNone/>
              <a:tabLst/>
              <a:defRPr/>
            </a:pPr>
            <a:r>
              <a:rPr lang="en-US" sz="1200" b="1" i="0" kern="1200">
                <a:solidFill>
                  <a:schemeClr val="tx1"/>
                </a:solidFill>
                <a:effectLst/>
                <a:latin typeface="+mn-lt"/>
                <a:ea typeface="+mn-ea"/>
                <a:cs typeface="+mn-cs"/>
              </a:rPr>
              <a:t>Let’s watch a short video to get the highlights.</a:t>
            </a: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Watch Video What's New in the IDA's Definition of Dyslexia</a:t>
            </a:r>
            <a:endParaRPr lang="en-US" sz="1200" b="0" i="0" kern="1200">
              <a:solidFill>
                <a:schemeClr val="tx1"/>
              </a:solidFill>
              <a:effectLst/>
              <a:latin typeface="+mn-lt"/>
              <a:ea typeface="Calibri"/>
              <a:cs typeface="Calibri"/>
            </a:endParaRPr>
          </a:p>
          <a:p>
            <a:pPr marL="0" marR="0" lvl="0" indent="0" algn="l" defTabSz="914400">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Link: </a:t>
            </a:r>
            <a:r>
              <a:rPr lang="en-US" sz="1200" b="0" i="0" kern="1200">
                <a:solidFill>
                  <a:schemeClr val="tx1"/>
                </a:solidFill>
                <a:effectLst/>
                <a:latin typeface="+mn-lt"/>
                <a:ea typeface="+mn-ea"/>
                <a:cs typeface="+mn-cs"/>
                <a:hlinkClick r:id="rId4"/>
              </a:rPr>
              <a:t>https://youtu.be/dRq5-Bcg93A?si=M8j0h3fsbWASIzot</a:t>
            </a:r>
            <a:endParaRPr lang="en-US" sz="1200" b="0" i="0" kern="1200">
              <a:solidFill>
                <a:schemeClr val="tx1"/>
              </a:solidFill>
              <a:effectLst/>
              <a:latin typeface="+mn-lt"/>
              <a:ea typeface="Calibri"/>
              <a:cs typeface="Calibri"/>
              <a:hlinkClick r:id="rId4"/>
            </a:endParaRPr>
          </a:p>
          <a:p>
            <a:pPr lvl="1">
              <a:defRPr/>
            </a:pPr>
            <a:r>
              <a:rPr lang="en-US">
                <a:ea typeface="Calibri" panose="020F0502020204030204"/>
                <a:cs typeface="Calibri" panose="020F0502020204030204"/>
              </a:rPr>
              <a:t>Transcript: </a:t>
            </a:r>
            <a:endParaRPr lang="en-US" sz="1200" i="0" kern="1200">
              <a:solidFill>
                <a:schemeClr val="tx1"/>
              </a:solidFill>
              <a:effectLst/>
              <a:latin typeface="+mn-lt"/>
              <a:ea typeface="Calibri" panose="020F0502020204030204"/>
              <a:cs typeface="Calibri" panose="020F0502020204030204"/>
            </a:endParaRPr>
          </a:p>
          <a:p>
            <a:pPr lvl="1">
              <a:defRPr/>
            </a:pPr>
            <a:r>
              <a:rPr lang="en-US"/>
              <a:t>The International Dyslexia Association updated in definition of Dyslexia for the first time in over 20 years. Both definitions focus on reading a spelling difficulties. But the new one goes further. Dyslexia is not recognized as varying in severity. Every child's experience, and path forward, may look different. Additionally, the new definition extends to life beyond the classroom. It recognizes the impact dyslexia can have on confidence, well-being, and future opportunities. Early support is essential. The new definition says it clearly: The sooner your child gets help, the better the outcome. Is a child in your life struggling with reading? Don't wait. Ask what support is available, at home and at school. For free literacy resources for families, educators, and anyone who supports a child's reading journey, visit improvingliteracy.org.  </a:t>
            </a:r>
            <a:endParaRPr lang="en-US">
              <a:solidFill>
                <a:srgbClr val="444444"/>
              </a:solidFill>
              <a:ea typeface="Calibri" panose="020F0502020204030204"/>
              <a:cs typeface="Calibri" panose="020F0502020204030204"/>
            </a:endParaRPr>
          </a:p>
          <a:p>
            <a:pPr>
              <a:defRPr/>
            </a:pPr>
            <a:endParaRPr lang="en-US">
              <a:ea typeface="Calibri"/>
              <a:cs typeface="Calibri"/>
            </a:endParaRPr>
          </a:p>
          <a:p>
            <a:pPr>
              <a:defRPr/>
            </a:pPr>
            <a:r>
              <a:rPr lang="en-US" b="1"/>
              <a:t>To review, this slide gives you a clear, updated understanding of what dyslexia means and what to look for. Dyslexia is described as a learning difference that makes reading and spelling more challenging—not a reflection of effort or intelligence. It also looks different for every child, especially depending on the language they’re learning and the writing system they use.</a:t>
            </a:r>
            <a:endParaRPr lang="en-US">
              <a:solidFill>
                <a:srgbClr val="444444"/>
              </a:solidFill>
            </a:endParaRPr>
          </a:p>
          <a:p>
            <a:pPr>
              <a:defRPr/>
            </a:pPr>
            <a:endParaRPr lang="en-US">
              <a:solidFill>
                <a:srgbClr val="444444"/>
              </a:solidFill>
            </a:endParaRPr>
          </a:p>
          <a:p>
            <a:pPr>
              <a:defRPr/>
            </a:pPr>
            <a:r>
              <a:rPr lang="en-US" b="1"/>
              <a:t>We now know dyslexia has multiple causes, including brain development, genetics, and environmental factors. Some common signs include difficulty working with sounds in words or with meaningful word parts. These challenges can make reading slow or tiring, which can affect confidence and school success.</a:t>
            </a:r>
            <a:endParaRPr lang="en-US">
              <a:solidFill>
                <a:srgbClr val="444444"/>
              </a:solidFill>
            </a:endParaRPr>
          </a:p>
          <a:p>
            <a:pPr>
              <a:defRPr/>
            </a:pPr>
            <a:endParaRPr lang="en-US">
              <a:solidFill>
                <a:srgbClr val="444444"/>
              </a:solidFill>
            </a:endParaRPr>
          </a:p>
          <a:p>
            <a:pPr>
              <a:defRPr/>
            </a:pPr>
            <a:r>
              <a:rPr lang="en-US" b="1"/>
              <a:t>The most important message is the good news: with the right support and effective instruction, children with dyslexia can grow into strong, confident, joyful readers at any age. Families play a key role in helping make that happen. So what can you do to work with families to address concerns together? Let's see...</a:t>
            </a:r>
            <a:endParaRPr lang="en-US">
              <a:solidFill>
                <a:srgbClr val="444444"/>
              </a:solidFill>
            </a:endParaRPr>
          </a:p>
        </p:txBody>
      </p:sp>
      <p:sp>
        <p:nvSpPr>
          <p:cNvPr id="4" name="Slide Number Placeholder 3">
            <a:extLst>
              <a:ext uri="{FF2B5EF4-FFF2-40B4-BE49-F238E27FC236}">
                <a16:creationId xmlns:a16="http://schemas.microsoft.com/office/drawing/2014/main" id="{3B55C9D7-38F4-DDA8-D32A-79AF090760EB}"/>
              </a:ext>
            </a:extLst>
          </p:cNvPr>
          <p:cNvSpPr>
            <a:spLocks noGrp="1"/>
          </p:cNvSpPr>
          <p:nvPr>
            <p:ph type="sldNum" sz="quarter" idx="5"/>
          </p:nvPr>
        </p:nvSpPr>
        <p:spPr/>
        <p:txBody>
          <a:bodyPr/>
          <a:lstStyle/>
          <a:p>
            <a:fld id="{B1D499D3-6930-49CF-8119-D2C5A3421AFD}" type="slidenum">
              <a:rPr lang="en-US" smtClean="0"/>
              <a:t>45</a:t>
            </a:fld>
            <a:endParaRPr lang="en-US"/>
          </a:p>
        </p:txBody>
      </p:sp>
    </p:spTree>
    <p:extLst>
      <p:ext uri="{BB962C8B-B14F-4D97-AF65-F5344CB8AC3E}">
        <p14:creationId xmlns:p14="http://schemas.microsoft.com/office/powerpoint/2010/main" val="19172461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7778B-FC82-89CF-4150-93FA656DEF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006C83-D87C-EA59-7162-81C343B6852F}"/>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1A68470A-B2F6-EDBD-DA71-A203E83A91D1}"/>
              </a:ext>
            </a:extLst>
          </p:cNvPr>
          <p:cNvSpPr>
            <a:spLocks noGrp="1"/>
          </p:cNvSpPr>
          <p:nvPr>
            <p:ph type="body" idx="1"/>
          </p:nvPr>
        </p:nvSpPr>
        <p:spPr/>
        <p:txBody>
          <a:bodyPr/>
          <a:lstStyle/>
          <a:p>
            <a:r>
              <a:rPr lang="en-US" b="1">
                <a:effectLst/>
              </a:rPr>
              <a:t>When we talk about identifying reading difficulties, it’s important to remember </a:t>
            </a:r>
            <a:r>
              <a:rPr lang="en-US" b="1"/>
              <a:t>to look</a:t>
            </a:r>
            <a:r>
              <a:rPr lang="en-US" b="1">
                <a:effectLst/>
              </a:rPr>
              <a:t> at much more than a single score or one moment in time. We look at the </a:t>
            </a:r>
            <a:r>
              <a:rPr lang="en-US" b="1" i="1">
                <a:effectLst/>
              </a:rPr>
              <a:t>full picture</a:t>
            </a:r>
            <a:r>
              <a:rPr lang="en-US" b="1">
                <a:effectLst/>
              </a:rPr>
              <a:t> of a child’s learning. Sometimes reading difficulties can be connected to things like limited instruction or a lack of opportunity to practice certain skills. So before making any decisions, schools consider all of these factors to make sure we’re being fair and fully informed. The goal isn’t to label a problem—it’s to understand what each child needs to grow as a reader.</a:t>
            </a:r>
          </a:p>
          <a:p>
            <a:endParaRPr lang="en-US"/>
          </a:p>
          <a:p>
            <a:r>
              <a:rPr lang="en-US" b="1">
                <a:effectLst/>
              </a:rPr>
              <a:t>Families play a huge role in this process. You know your child best, and your insights help us understand how they learn, what motivates them, and what challenges they face. When schools share clear information about progress and instruction, families can better support learning at home. And when families share what they’re seeing at home, teachers can adjust instruction at school. That partnership creates consistent support for the child, which is one of the most powerful tools we have.</a:t>
            </a:r>
            <a:endParaRPr lang="en-US" b="1">
              <a:effectLst/>
              <a:ea typeface="Calibri"/>
              <a:cs typeface="Calibri"/>
            </a:endParaRPr>
          </a:p>
          <a:p>
            <a:endParaRPr lang="en-US"/>
          </a:p>
          <a:p>
            <a:r>
              <a:rPr lang="en-US" b="1">
                <a:effectLst/>
              </a:rPr>
              <a:t>Ultimately, identifying reading difficulties is about understanding </a:t>
            </a:r>
            <a:r>
              <a:rPr lang="en-US" b="1" i="1">
                <a:effectLst/>
              </a:rPr>
              <a:t>how</a:t>
            </a:r>
            <a:r>
              <a:rPr lang="en-US" b="1">
                <a:effectLst/>
              </a:rPr>
              <a:t> a student learns and how they respond to instruction. Schools focus on what supports help a child make progress, and we adjust as we learn more. With strong systems, good communication, and the right support in place, every child can build the skills they need for reading success.</a:t>
            </a:r>
          </a:p>
          <a:p>
            <a:endParaRPr lang="en-US" b="1">
              <a:ea typeface="Calibri"/>
              <a:cs typeface="Calibri"/>
            </a:endParaRPr>
          </a:p>
          <a:p>
            <a:r>
              <a:rPr lang="en-US">
                <a:ea typeface="Calibri"/>
                <a:cs typeface="Calibri"/>
              </a:rPr>
              <a:t>Click for animated box to appear</a:t>
            </a:r>
            <a:endParaRPr lang="en-US" b="1">
              <a:ea typeface="Calibri"/>
              <a:cs typeface="Calibri"/>
            </a:endParaRPr>
          </a:p>
        </p:txBody>
      </p:sp>
      <p:sp>
        <p:nvSpPr>
          <p:cNvPr id="4" name="Slide Number Placeholder 3">
            <a:extLst>
              <a:ext uri="{FF2B5EF4-FFF2-40B4-BE49-F238E27FC236}">
                <a16:creationId xmlns:a16="http://schemas.microsoft.com/office/drawing/2014/main" id="{03657560-7974-B86D-8073-9A67EBA9DF48}"/>
              </a:ext>
            </a:extLst>
          </p:cNvPr>
          <p:cNvSpPr>
            <a:spLocks noGrp="1"/>
          </p:cNvSpPr>
          <p:nvPr>
            <p:ph type="sldNum" sz="quarter" idx="5"/>
          </p:nvPr>
        </p:nvSpPr>
        <p:spPr/>
        <p:txBody>
          <a:bodyPr/>
          <a:lstStyle/>
          <a:p>
            <a:fld id="{B1D499D3-6930-49CF-8119-D2C5A3421AFD}" type="slidenum">
              <a:rPr lang="en-US" smtClean="0"/>
              <a:t>46</a:t>
            </a:fld>
            <a:endParaRPr lang="en-US"/>
          </a:p>
        </p:txBody>
      </p:sp>
    </p:spTree>
    <p:extLst>
      <p:ext uri="{BB962C8B-B14F-4D97-AF65-F5344CB8AC3E}">
        <p14:creationId xmlns:p14="http://schemas.microsoft.com/office/powerpoint/2010/main" val="13734643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2472D-2EA2-B679-B717-41D963599602}"/>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2E9C2069-6C32-9594-C3AB-49B59422B00F}"/>
              </a:ext>
            </a:extLst>
          </p:cNvPr>
          <p:cNvSpPr>
            <a:spLocks noGrp="1"/>
          </p:cNvSpPr>
          <p:nvPr>
            <p:ph type="body" idx="1"/>
          </p:nvPr>
        </p:nvSpPr>
        <p:spPr/>
        <p:txBody>
          <a:bodyPr/>
          <a:lstStyle/>
          <a:p>
            <a:r>
              <a:rPr lang="en-US" b="1" dirty="0"/>
              <a:t>Other learning disabilities in reading may be related to challenges in comprehension or a combination of skills. Families can request that the school evaluate their children for a reading disability if they suspect one. </a:t>
            </a:r>
            <a:endParaRPr lang="en-US" dirty="0"/>
          </a:p>
          <a:p>
            <a:endParaRPr lang="en-US" b="1"/>
          </a:p>
          <a:p>
            <a:r>
              <a:rPr lang="en-US" dirty="0"/>
              <a:t>Click Child Find and read the first paragraph aloud to participants. </a:t>
            </a:r>
            <a:endParaRPr lang="en-US" dirty="0">
              <a:ea typeface="Calibri"/>
              <a:cs typeface="Calibri"/>
            </a:endParaRPr>
          </a:p>
          <a:p>
            <a:r>
              <a:rPr lang="en-US" dirty="0"/>
              <a:t>Link: </a:t>
            </a:r>
            <a:r>
              <a:rPr lang="en-US" dirty="0">
                <a:hlinkClick r:id="rId3"/>
              </a:rPr>
              <a:t>ECTA Center: Child Find for Young Children with Disabilities</a:t>
            </a:r>
            <a:r>
              <a:rPr lang="en-US" b="1" dirty="0"/>
              <a:t>  </a:t>
            </a:r>
            <a:endParaRPr lang="en-US" dirty="0"/>
          </a:p>
          <a:p>
            <a:endParaRPr lang="en-US" b="1" dirty="0">
              <a:ea typeface="Calibri"/>
              <a:cs typeface="Calibri"/>
            </a:endParaRPr>
          </a:p>
          <a:p>
            <a:r>
              <a:rPr lang="en-US" b="1" dirty="0">
                <a:ea typeface="Calibri"/>
                <a:cs typeface="Calibri"/>
              </a:rPr>
              <a:t>Here are the Key Points to Child Find</a:t>
            </a:r>
          </a:p>
          <a:p>
            <a:endParaRPr lang="en-US" b="1" dirty="0"/>
          </a:p>
          <a:p>
            <a:r>
              <a:rPr lang="en-US" b="1" dirty="0"/>
              <a:t>In the Individuals with Disabilities Education Act (IDEA), the federal special education law, a child with characteristics of dyslexia or other literacy-related disabilities may qualify for IDEA services under the category of a specific learning disability. Child Find is one of the most important—and sometimes misunderstood—requirements in IDEA. It places a clear, proactive obligation on school districts to identify, locate, and evaluate any child who may have a disability. This responsibility belongs to the district, not the family. That means we cannot wait for a parent to ask for help, and we cannot delay an evaluation because a child is receiving interventions or isn’t yet failing. Child Find applies to all children, regardless of the severity of their disability or where they are educated. Federal law requires every state to have a practical method for ensuring that children with disabilities are actually identified and served. For leaders and educators, understanding how referrals, evaluations, and eligibility decisions work is essential. It helps us recognize when the process is slowing down, being misapplied, or stalling altogether. And when that happens, families have procedural safeguards under IDEA that allow them to push back. Ultimately, Child Find is about ensuring that no child who needs support is overlooked—and that our systems respond as soon as a disability is suspected.</a:t>
            </a:r>
            <a:endParaRPr lang="en-US" b="1" dirty="0">
              <a:solidFill>
                <a:srgbClr val="444444"/>
              </a:solidFill>
              <a:ea typeface="Calibri"/>
              <a:cs typeface="Calibri"/>
            </a:endParaRPr>
          </a:p>
          <a:p>
            <a:endParaRPr lang="en-US">
              <a:ea typeface="Calibri"/>
              <a:cs typeface="Calibri"/>
            </a:endParaRPr>
          </a:p>
          <a:p>
            <a:r>
              <a:rPr lang="en-US" dirty="0"/>
              <a:t>Clink Learn More and </a:t>
            </a:r>
            <a:r>
              <a:rPr lang="en-US" b="1" dirty="0"/>
              <a:t>distribute and review</a:t>
            </a:r>
            <a:r>
              <a:rPr lang="en-US" dirty="0"/>
              <a:t> the Child Find Duty Quick Check. Quickly. Provide 1 –2 minutes for participants to review the resource on their own. </a:t>
            </a:r>
            <a:endParaRPr lang="en-US" dirty="0">
              <a:solidFill>
                <a:srgbClr val="444444"/>
              </a:solidFill>
              <a:ea typeface="Calibri"/>
              <a:cs typeface="Calibri"/>
            </a:endParaRPr>
          </a:p>
          <a:p>
            <a:r>
              <a:rPr lang="en-US" dirty="0"/>
              <a:t>Link: </a:t>
            </a:r>
            <a:r>
              <a:rPr lang="en-US" dirty="0">
                <a:solidFill>
                  <a:srgbClr val="444444"/>
                </a:solidFill>
                <a:hlinkClick r:id="rId4"/>
              </a:rPr>
              <a:t>Child Find Duty Quick Guide</a:t>
            </a:r>
            <a:r>
              <a:rPr lang="en-US" dirty="0">
                <a:solidFill>
                  <a:srgbClr val="444444"/>
                </a:solidFill>
              </a:rPr>
              <a:t> </a:t>
            </a:r>
            <a:r>
              <a:rPr lang="en-US" dirty="0">
                <a:solidFill>
                  <a:srgbClr val="444444"/>
                </a:solidFill>
                <a:hlinkClick r:id="rId4"/>
              </a:rPr>
              <a:t>https://d16k74nzx9emoe.cloudfront.net/d9f07894-9745-4a82-a9fb-28184ccbf835/APPROVED%20and%20508%20Child%20Find%20Duty%20Quick%20Guide.pdf</a:t>
            </a:r>
            <a:r>
              <a:rPr lang="en-US" dirty="0">
                <a:solidFill>
                  <a:srgbClr val="444444"/>
                </a:solidFill>
              </a:rPr>
              <a:t> </a:t>
            </a:r>
            <a:endParaRPr lang="en-US">
              <a:solidFill>
                <a:srgbClr val="444444"/>
              </a:solidFill>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AA5D5FF7-B321-7D7C-EF68-FBF6F64CFCCA}"/>
              </a:ext>
            </a:extLst>
          </p:cNvPr>
          <p:cNvSpPr>
            <a:spLocks noGrp="1"/>
          </p:cNvSpPr>
          <p:nvPr>
            <p:ph type="sldNum" sz="quarter" idx="5"/>
          </p:nvPr>
        </p:nvSpPr>
        <p:spPr/>
        <p:txBody>
          <a:bodyPr/>
          <a:lstStyle/>
          <a:p>
            <a:pPr lvl="0"/>
            <a:fld id="{86F7765D-052D-44C5-8A7A-F36F5B11C37D}" type="slidenum">
              <a:rPr lang="en-US" noProof="0" smtClean="0"/>
              <a:pPr lvl="0"/>
              <a:t>47</a:t>
            </a:fld>
            <a:endParaRPr lang="en-US" noProof="0"/>
          </a:p>
        </p:txBody>
      </p:sp>
      <p:sp>
        <p:nvSpPr>
          <p:cNvPr id="8" name="Slide Image Placeholder 7">
            <a:extLst>
              <a:ext uri="{FF2B5EF4-FFF2-40B4-BE49-F238E27FC236}">
                <a16:creationId xmlns:a16="http://schemas.microsoft.com/office/drawing/2014/main" id="{8B5D4C78-3889-1167-2C77-4843336E9244}"/>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15732679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6A419-91EA-A952-B8D3-0514240A2BA9}"/>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0C95854A-40A2-7905-A066-4289B4869F63}"/>
              </a:ext>
            </a:extLst>
          </p:cNvPr>
          <p:cNvSpPr>
            <a:spLocks noGrp="1"/>
          </p:cNvSpPr>
          <p:nvPr>
            <p:ph type="body" idx="1"/>
          </p:nvPr>
        </p:nvSpPr>
        <p:spPr/>
        <p:txBody>
          <a:bodyPr/>
          <a:lstStyle/>
          <a:p>
            <a:r>
              <a:rPr lang="en-US" b="1" dirty="0"/>
              <a:t>To start addressing concerns about children’s literacy development with families, think about and prepare responses to these questions:</a:t>
            </a:r>
          </a:p>
          <a:p>
            <a:pPr marL="171450" indent="-171450">
              <a:buFont typeface="Arial"/>
              <a:buChar char="•"/>
            </a:pPr>
            <a:r>
              <a:rPr lang="en-US" b="1" dirty="0"/>
              <a:t>How are all children’s language and literacy learning being supported in your school’s system of literacy services and support?</a:t>
            </a:r>
            <a:endParaRPr lang="en-US" b="1" dirty="0">
              <a:ea typeface="Calibri" panose="020F0502020204030204"/>
              <a:cs typeface="Calibri" panose="020F0502020204030204"/>
            </a:endParaRPr>
          </a:p>
          <a:p>
            <a:pPr marL="171450" indent="-171450">
              <a:buFont typeface="Arial"/>
              <a:buChar char="•"/>
            </a:pPr>
            <a:r>
              <a:rPr lang="en-US" b="1" dirty="0"/>
              <a:t>What types of support can be offered to children if they are struggling to read or write?</a:t>
            </a:r>
            <a:endParaRPr lang="en-US" b="1" dirty="0">
              <a:ea typeface="Calibri" panose="020F0502020204030204"/>
              <a:cs typeface="Calibri" panose="020F0502020204030204"/>
            </a:endParaRPr>
          </a:p>
          <a:p>
            <a:pPr marL="171450" indent="-171450">
              <a:buFont typeface="Arial"/>
              <a:buChar char="•"/>
            </a:pPr>
            <a:r>
              <a:rPr lang="en-US" b="1" dirty="0"/>
              <a:t>What accommodations does your school provide to help children read or write?</a:t>
            </a:r>
            <a:endParaRPr lang="en-US" b="1" dirty="0">
              <a:ea typeface="Calibri" panose="020F0502020204030204"/>
              <a:cs typeface="Calibri" panose="020F0502020204030204"/>
            </a:endParaRPr>
          </a:p>
          <a:p>
            <a:pPr marL="171450" indent="-171450">
              <a:buFont typeface="Arial"/>
              <a:buChar char="•"/>
            </a:pPr>
            <a:r>
              <a:rPr lang="en-US" b="1" dirty="0"/>
              <a:t>What might happen next if children continue to struggle?</a:t>
            </a:r>
            <a:endParaRPr lang="en-US" b="1" dirty="0">
              <a:ea typeface="Calibri" panose="020F0502020204030204"/>
              <a:cs typeface="Calibri" panose="020F0502020204030204"/>
            </a:endParaRPr>
          </a:p>
          <a:p>
            <a:endParaRPr lang="en-US"/>
          </a:p>
          <a:p>
            <a:r>
              <a:rPr lang="en-US" dirty="0"/>
              <a:t>Responses should build common understanding and promote joint action between home and school.</a:t>
            </a:r>
            <a:endParaRPr lang="en-US" dirty="0">
              <a:ea typeface="Calibri"/>
              <a:cs typeface="Calibri"/>
            </a:endParaRPr>
          </a:p>
          <a:p>
            <a:endParaRPr lang="en-US"/>
          </a:p>
          <a:p>
            <a:r>
              <a:rPr lang="en-US" b="1" dirty="0"/>
              <a:t>Activity</a:t>
            </a:r>
            <a:r>
              <a:rPr lang="en-US" dirty="0"/>
              <a:t>: Provide time for participants to think about and prepare responses to the slide questions. Encourage participants from the same setting to discuss and record their responses and use them to confer and reach consensus with others back at school.</a:t>
            </a:r>
            <a:endParaRPr lang="en-US" dirty="0">
              <a:ea typeface="Calibri"/>
              <a:cs typeface="Calibri"/>
            </a:endParaRPr>
          </a:p>
          <a:p>
            <a:endParaRPr lang="en-US">
              <a:ea typeface="Calibri"/>
              <a:cs typeface="Calibri"/>
            </a:endParaRPr>
          </a:p>
          <a:p>
            <a:r>
              <a:rPr lang="en-US" dirty="0">
                <a:ea typeface="Calibri" panose="020F0502020204030204"/>
                <a:cs typeface="Calibri" panose="020F0502020204030204"/>
              </a:rPr>
              <a:t>Click Learn More to display the Preparing for Challenging Conversations with Families Resource. Have participants use the QR code or bit.ly </a:t>
            </a:r>
            <a:r>
              <a:rPr lang="en-US" dirty="0" err="1">
                <a:ea typeface="Calibri" panose="020F0502020204030204"/>
                <a:cs typeface="Calibri" panose="020F0502020204030204"/>
              </a:rPr>
              <a:t>url</a:t>
            </a:r>
            <a:r>
              <a:rPr lang="en-US" dirty="0">
                <a:ea typeface="Calibri" panose="020F0502020204030204"/>
                <a:cs typeface="Calibri" panose="020F0502020204030204"/>
              </a:rPr>
              <a:t> to access the resource to use for the activity below and back at their school.</a:t>
            </a:r>
            <a:endParaRPr lang="en-US" dirty="0"/>
          </a:p>
          <a:p>
            <a:r>
              <a:rPr lang="en-US" b="1" dirty="0"/>
              <a:t>Resource: Display, review, and discuss </a:t>
            </a:r>
            <a:r>
              <a:rPr lang="en-US" dirty="0"/>
              <a:t>Preparing for Challenging Conversations with Families with participants. Resource link: </a:t>
            </a:r>
            <a:r>
              <a:rPr lang="en-US" dirty="0">
                <a:hlinkClick r:id="rId3"/>
              </a:rPr>
              <a:t>Preparing for Challenging Conversations With Families</a:t>
            </a:r>
            <a:r>
              <a:rPr lang="en-US" dirty="0"/>
              <a:t>  </a:t>
            </a:r>
            <a:r>
              <a:rPr lang="en-US" dirty="0">
                <a:hlinkClick r:id="rId3"/>
              </a:rPr>
              <a:t>https://www.brazeltontouchpoints.org/wp-content/uploads/2021/06/preparing-for-challenging-conversations-with-families.pdf</a:t>
            </a:r>
          </a:p>
          <a:p>
            <a:r>
              <a:rPr lang="en-US" dirty="0">
                <a:hlinkClick r:id="rId4"/>
              </a:rPr>
              <a:t>https://bit.ly/4bgzGvS</a:t>
            </a:r>
            <a:endParaRPr lang="en-US" dirty="0">
              <a:ea typeface="Calibri"/>
              <a:cs typeface="Calibri"/>
              <a:hlinkClick r:id="rId4"/>
            </a:endParaRPr>
          </a:p>
          <a:p>
            <a:endParaRPr lang="en-US" dirty="0">
              <a:ea typeface="Calibri"/>
              <a:cs typeface="Calibri"/>
            </a:endParaRPr>
          </a:p>
          <a:p>
            <a:r>
              <a:rPr lang="en-US" dirty="0"/>
              <a:t>Tell participants they can use the document back at their school to practice having these conversations with families. If time permits, see activity below.</a:t>
            </a:r>
            <a:endParaRPr lang="en-US" dirty="0">
              <a:solidFill>
                <a:srgbClr val="444444"/>
              </a:solidFill>
              <a:ea typeface="Calibri"/>
              <a:cs typeface="Calibri"/>
            </a:endParaRPr>
          </a:p>
          <a:p>
            <a:endParaRPr lang="en-US">
              <a:solidFill>
                <a:srgbClr val="444444"/>
              </a:solidFill>
            </a:endParaRPr>
          </a:p>
          <a:p>
            <a:r>
              <a:rPr lang="en-US" b="1" dirty="0"/>
              <a:t>Activity: </a:t>
            </a:r>
            <a:r>
              <a:rPr lang="en-US" dirty="0"/>
              <a:t>Provide time for participants to pair up and use the guide to articulate and practice having these conversations with families. Encourage pairs to script the conversations using information from the guide, with one participant taking the role of teacher and the other of a family member.</a:t>
            </a:r>
            <a:endParaRPr lang="en-US" dirty="0">
              <a:solidFill>
                <a:srgbClr val="444444"/>
              </a:solidFill>
            </a:endParaRPr>
          </a:p>
          <a:p>
            <a:endParaRPr lang="en-US">
              <a:ea typeface="Calibri"/>
              <a:cs typeface="Calibri"/>
            </a:endParaRPr>
          </a:p>
        </p:txBody>
      </p:sp>
      <p:sp>
        <p:nvSpPr>
          <p:cNvPr id="4" name="Slide Number Placeholder 3">
            <a:extLst>
              <a:ext uri="{FF2B5EF4-FFF2-40B4-BE49-F238E27FC236}">
                <a16:creationId xmlns:a16="http://schemas.microsoft.com/office/drawing/2014/main" id="{48FF35B8-72EB-CEA5-4198-63F5D7EC4860}"/>
              </a:ext>
            </a:extLst>
          </p:cNvPr>
          <p:cNvSpPr>
            <a:spLocks noGrp="1"/>
          </p:cNvSpPr>
          <p:nvPr>
            <p:ph type="sldNum" sz="quarter" idx="5"/>
          </p:nvPr>
        </p:nvSpPr>
        <p:spPr/>
        <p:txBody>
          <a:bodyPr/>
          <a:lstStyle/>
          <a:p>
            <a:pPr lvl="0"/>
            <a:fld id="{86F7765D-052D-44C5-8A7A-F36F5B11C37D}" type="slidenum">
              <a:rPr lang="en-US" noProof="0" smtClean="0"/>
              <a:pPr lvl="0"/>
              <a:t>48</a:t>
            </a:fld>
            <a:endParaRPr lang="en-US" noProof="0"/>
          </a:p>
        </p:txBody>
      </p:sp>
      <p:sp>
        <p:nvSpPr>
          <p:cNvPr id="8" name="Slide Image Placeholder 7">
            <a:extLst>
              <a:ext uri="{FF2B5EF4-FFF2-40B4-BE49-F238E27FC236}">
                <a16:creationId xmlns:a16="http://schemas.microsoft.com/office/drawing/2014/main" id="{E7983E00-9F24-F5B0-6237-57B31D386D36}"/>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6921525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A6844-8BDB-4CCB-400D-12FEED7E3ABF}"/>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410EA416-DEDD-5DB6-B9E2-7F890C93826D}"/>
              </a:ext>
            </a:extLst>
          </p:cNvPr>
          <p:cNvSpPr>
            <a:spLocks noGrp="1"/>
          </p:cNvSpPr>
          <p:nvPr>
            <p:ph type="body" idx="1"/>
          </p:nvPr>
        </p:nvSpPr>
        <p:spPr/>
        <p:txBody>
          <a:bodyPr/>
          <a:lstStyle/>
          <a:p>
            <a:r>
              <a:rPr lang="en-US"/>
              <a:t>Summarize the big ideas for participants:</a:t>
            </a:r>
            <a:endParaRPr lang="en-US">
              <a:solidFill>
                <a:srgbClr val="444444"/>
              </a:solidFill>
            </a:endParaRPr>
          </a:p>
          <a:p>
            <a:r>
              <a:rPr lang="en-US"/>
              <a:t>• All children benefit from explicit, systematic reading instruction in phonemic awareness, phonics, fluency, vocabulary, and comprehension. </a:t>
            </a:r>
            <a:endParaRPr lang="en-US">
              <a:solidFill>
                <a:srgbClr val="444444"/>
              </a:solidFill>
            </a:endParaRPr>
          </a:p>
          <a:p>
            <a:r>
              <a:rPr lang="en-US"/>
              <a:t>• Some children continue to struggle with reading even with evidence-based classroom reading instruction.</a:t>
            </a:r>
            <a:endParaRPr lang="en-US">
              <a:solidFill>
                <a:srgbClr val="444444"/>
              </a:solidFill>
            </a:endParaRPr>
          </a:p>
          <a:p>
            <a:r>
              <a:rPr lang="en-US"/>
              <a:t>• If you or a family member is concerned that a child’s reading difficulties are unexpected or unusual, seek further information from the school and others about next steps.</a:t>
            </a:r>
            <a:endParaRPr lang="en-US">
              <a:solidFill>
                <a:srgbClr val="444444"/>
              </a:solidFill>
            </a:endParaRPr>
          </a:p>
          <a:p>
            <a:endParaRPr lang="en-US">
              <a:solidFill>
                <a:srgbClr val="444444"/>
              </a:solidFill>
            </a:endParaRPr>
          </a:p>
          <a:p>
            <a:r>
              <a:rPr lang="en-US" b="1"/>
              <a:t>Note</a:t>
            </a:r>
            <a:r>
              <a:rPr lang="en-US"/>
              <a:t>: This completes Session 4: Address Concerns Together.</a:t>
            </a:r>
            <a:endParaRPr lang="en-US">
              <a:solidFill>
                <a:srgbClr val="444444"/>
              </a:solidFill>
            </a:endParaRPr>
          </a:p>
        </p:txBody>
      </p:sp>
      <p:sp>
        <p:nvSpPr>
          <p:cNvPr id="4" name="Slide Number Placeholder 3">
            <a:extLst>
              <a:ext uri="{FF2B5EF4-FFF2-40B4-BE49-F238E27FC236}">
                <a16:creationId xmlns:a16="http://schemas.microsoft.com/office/drawing/2014/main" id="{2690A8DD-0363-1D40-DD48-46C8590B16A8}"/>
              </a:ext>
            </a:extLst>
          </p:cNvPr>
          <p:cNvSpPr>
            <a:spLocks noGrp="1"/>
          </p:cNvSpPr>
          <p:nvPr>
            <p:ph type="sldNum" sz="quarter" idx="5"/>
          </p:nvPr>
        </p:nvSpPr>
        <p:spPr/>
        <p:txBody>
          <a:bodyPr/>
          <a:lstStyle/>
          <a:p>
            <a:pPr lvl="0"/>
            <a:fld id="{86F7765D-052D-44C5-8A7A-F36F5B11C37D}" type="slidenum">
              <a:rPr lang="en-US" noProof="0" smtClean="0"/>
              <a:pPr lvl="0"/>
              <a:t>49</a:t>
            </a:fld>
            <a:endParaRPr lang="en-US" noProof="0"/>
          </a:p>
        </p:txBody>
      </p:sp>
      <p:sp>
        <p:nvSpPr>
          <p:cNvPr id="8" name="Slide Image Placeholder 7">
            <a:extLst>
              <a:ext uri="{FF2B5EF4-FFF2-40B4-BE49-F238E27FC236}">
                <a16:creationId xmlns:a16="http://schemas.microsoft.com/office/drawing/2014/main" id="{B6548380-56CD-6900-880D-1A8CC622F886}"/>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14969936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D27AB-E2CF-B7F7-750A-B99F3570BE8C}"/>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F35AA0E9-8E6B-2BEB-377B-0BDE38706F77}"/>
              </a:ext>
            </a:extLst>
          </p:cNvPr>
          <p:cNvSpPr>
            <a:spLocks noGrp="1"/>
          </p:cNvSpPr>
          <p:nvPr>
            <p:ph type="body" idx="1"/>
          </p:nvPr>
        </p:nvSpPr>
        <p:spPr/>
        <p:txBody>
          <a:bodyPr/>
          <a:lstStyle/>
          <a:p>
            <a:r>
              <a:rPr lang="en-US" b="1"/>
              <a:t>Think about what you’ve learned about partnering with families to help Dave. Dave is interested in learning about his child’s school system of literacy support and services and how his child is being supported within that system. What can Dave say or do to find out more? Choose the answer that best fits. Find out what opportunities are provided to help with literacy learning at the school; discuss what literacy skills his child has learned and what he or she is still working on; ask for literacy activities matched to his child’s skill level and share what worked well and what did not; request information on his child’s literacy progress and talk about what happens if he has concerns about the progress being made; or all of the above. </a:t>
            </a:r>
          </a:p>
          <a:p>
            <a:endParaRPr lang="en-US"/>
          </a:p>
          <a:p>
            <a:r>
              <a:rPr lang="en-US"/>
              <a:t>Click to show participants correct answer</a:t>
            </a:r>
          </a:p>
          <a:p>
            <a:endParaRPr lang="en-US"/>
          </a:p>
          <a:p>
            <a:r>
              <a:rPr lang="en-US" b="1"/>
              <a:t>Note: </a:t>
            </a:r>
            <a:r>
              <a:rPr lang="en-US"/>
              <a:t>Provide time for participants to review and discuss the scenario. Then, ask participants to discuss the correct answer with their tablemates. Poll participants on the answer and click Submit to see if correct. </a:t>
            </a:r>
            <a:endParaRPr lang="en-US">
              <a:ea typeface="Calibri"/>
              <a:cs typeface="Calibri"/>
            </a:endParaRPr>
          </a:p>
        </p:txBody>
      </p:sp>
      <p:sp>
        <p:nvSpPr>
          <p:cNvPr id="4" name="Slide Number Placeholder 3">
            <a:extLst>
              <a:ext uri="{FF2B5EF4-FFF2-40B4-BE49-F238E27FC236}">
                <a16:creationId xmlns:a16="http://schemas.microsoft.com/office/drawing/2014/main" id="{93080573-34CE-B3AB-45D3-6FDFE233B196}"/>
              </a:ext>
            </a:extLst>
          </p:cNvPr>
          <p:cNvSpPr>
            <a:spLocks noGrp="1"/>
          </p:cNvSpPr>
          <p:nvPr>
            <p:ph type="sldNum" sz="quarter" idx="5"/>
          </p:nvPr>
        </p:nvSpPr>
        <p:spPr/>
        <p:txBody>
          <a:bodyPr/>
          <a:lstStyle/>
          <a:p>
            <a:pPr lvl="0"/>
            <a:fld id="{86F7765D-052D-44C5-8A7A-F36F5B11C37D}" type="slidenum">
              <a:rPr lang="en-US" noProof="0" smtClean="0"/>
              <a:pPr lvl="0"/>
              <a:t>50</a:t>
            </a:fld>
            <a:endParaRPr lang="en-US" noProof="0"/>
          </a:p>
        </p:txBody>
      </p:sp>
      <p:sp>
        <p:nvSpPr>
          <p:cNvPr id="8" name="Slide Image Placeholder 7">
            <a:extLst>
              <a:ext uri="{FF2B5EF4-FFF2-40B4-BE49-F238E27FC236}">
                <a16:creationId xmlns:a16="http://schemas.microsoft.com/office/drawing/2014/main" id="{EBE870AE-254A-5466-ACF2-CFD9F8B28E1E}"/>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8239001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3AEB6-A709-72C7-878F-FF158D00CCAE}"/>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CBDF4CEE-9985-60FC-380A-65B4F94408E4}"/>
              </a:ext>
            </a:extLst>
          </p:cNvPr>
          <p:cNvSpPr>
            <a:spLocks noGrp="1"/>
          </p:cNvSpPr>
          <p:nvPr>
            <p:ph type="body" idx="1"/>
          </p:nvPr>
        </p:nvSpPr>
        <p:spPr/>
        <p:txBody>
          <a:bodyPr/>
          <a:lstStyle/>
          <a:p>
            <a:r>
              <a:rPr lang="en-US" b="1"/>
              <a:t>Want to learn more? Search the NCIL Resource Repository for literacy resources and activities you use in your classroom, share with parent to do with their child at home or in your community. Resources can be sorted by audience, topic area, and resource type to find resources matched to skills in this tutorial. </a:t>
            </a:r>
          </a:p>
          <a:p>
            <a:endParaRPr lang="en-US"/>
          </a:p>
          <a:p>
            <a:r>
              <a:rPr lang="en-US"/>
              <a:t>Click the icon to take you there.</a:t>
            </a:r>
            <a:endParaRPr lang="en-US">
              <a:ea typeface="Calibri" panose="020F0502020204030204"/>
              <a:cs typeface="Calibri" panose="020F0502020204030204"/>
            </a:endParaRPr>
          </a:p>
          <a:p>
            <a:endParaRPr lang="en-US">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9D56FB30-9E2B-1815-BE5E-C4E2DCF53DC0}"/>
              </a:ext>
            </a:extLst>
          </p:cNvPr>
          <p:cNvSpPr>
            <a:spLocks noGrp="1"/>
          </p:cNvSpPr>
          <p:nvPr>
            <p:ph type="sldNum" sz="quarter" idx="5"/>
          </p:nvPr>
        </p:nvSpPr>
        <p:spPr/>
        <p:txBody>
          <a:bodyPr/>
          <a:lstStyle/>
          <a:p>
            <a:fld id="{86F7765D-052D-44C5-8A7A-F36F5B11C37D}" type="slidenum">
              <a:rPr lang="en-US"/>
              <a:pPr/>
              <a:t>51</a:t>
            </a:fld>
            <a:endParaRPr lang="en-US"/>
          </a:p>
        </p:txBody>
      </p:sp>
      <p:sp>
        <p:nvSpPr>
          <p:cNvPr id="8" name="Slide Image Placeholder 7">
            <a:extLst>
              <a:ext uri="{FF2B5EF4-FFF2-40B4-BE49-F238E27FC236}">
                <a16:creationId xmlns:a16="http://schemas.microsoft.com/office/drawing/2014/main" id="{8E1A79A6-A5EE-AF84-544F-B7C2896B4486}"/>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99776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Learning to read can be joyful and fun, but it can also be upsetting and hard for many children. Some children may need extra help learning the skills needed to read and write well. This is common since learning to read is complicated. You and families can work together to support children’s academic and emotional </a:t>
            </a:r>
            <a:r>
              <a:rPr lang="en-US" b="1" err="1"/>
              <a:t>well being</a:t>
            </a:r>
            <a:r>
              <a:rPr lang="en-US" b="1"/>
              <a:t> to help him or her thrive. </a:t>
            </a:r>
            <a:endParaRPr lang="en-US" b="1">
              <a:solidFill>
                <a:srgbClr val="444444"/>
              </a:solidFill>
              <a:ea typeface="Calibri"/>
              <a:cs typeface="Calibri"/>
            </a:endParaRPr>
          </a:p>
          <a:p>
            <a:endParaRPr lang="en-US" b="1">
              <a:solidFill>
                <a:srgbClr val="444444"/>
              </a:solidFill>
              <a:ea typeface="Calibri"/>
              <a:cs typeface="Calibri"/>
            </a:endParaRPr>
          </a:p>
          <a:p>
            <a:r>
              <a:rPr lang="en-US" b="1"/>
              <a:t>Trust is the primary ingredient for strong home-school relationships. If you and families haven’t developed trust, you probably don’t communicate openly with one another. If you don’t communicate openly with one another, then it’s difficult to partner well. It can take time to build trust, but when space is given for all voices – including those of children - to be heard, acknowledged, and understood, it is a good start. Building trust over time can help break down assumptions and misunderstandings among you, children, and families and result in better relationships.</a:t>
            </a:r>
            <a:endParaRPr lang="en-US" b="1">
              <a:solidFill>
                <a:srgbClr val="444444"/>
              </a:solidFill>
              <a:ea typeface="Calibri"/>
              <a:cs typeface="Calibri"/>
            </a:endParaRPr>
          </a:p>
          <a:p>
            <a:endParaRPr lang="en-US" b="1">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7</a:t>
            </a:fld>
            <a:endParaRPr lang="en-US"/>
          </a:p>
        </p:txBody>
      </p:sp>
    </p:spTree>
    <p:extLst>
      <p:ext uri="{BB962C8B-B14F-4D97-AF65-F5344CB8AC3E}">
        <p14:creationId xmlns:p14="http://schemas.microsoft.com/office/powerpoint/2010/main" val="14042012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9611D-F313-A24C-1A46-0C25F0B78E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750388-7853-1397-558D-CF9FB2DB8BE4}"/>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8BF61ABB-7974-C225-CCAF-5425C33ED6DA}"/>
              </a:ext>
            </a:extLst>
          </p:cNvPr>
          <p:cNvSpPr>
            <a:spLocks noGrp="1"/>
          </p:cNvSpPr>
          <p:nvPr>
            <p:ph type="body" idx="1"/>
          </p:nvPr>
        </p:nvSpPr>
        <p:spPr/>
        <p:txBody>
          <a:bodyPr/>
          <a:lstStyle/>
          <a:p>
            <a:r>
              <a:rPr lang="en-US"/>
              <a:t>Slide to use for soliciting questions from participants and discussing answers on session content and related information at the end of the workshop. Review the big ideas from all three sessions and clarify as needed.</a:t>
            </a:r>
          </a:p>
        </p:txBody>
      </p:sp>
      <p:sp>
        <p:nvSpPr>
          <p:cNvPr id="4" name="Slide Number Placeholder 3">
            <a:extLst>
              <a:ext uri="{FF2B5EF4-FFF2-40B4-BE49-F238E27FC236}">
                <a16:creationId xmlns:a16="http://schemas.microsoft.com/office/drawing/2014/main" id="{4433E2C3-56BA-F16A-29F7-A81A18021107}"/>
              </a:ext>
            </a:extLst>
          </p:cNvPr>
          <p:cNvSpPr>
            <a:spLocks noGrp="1"/>
          </p:cNvSpPr>
          <p:nvPr>
            <p:ph type="sldNum" sz="quarter" idx="5"/>
          </p:nvPr>
        </p:nvSpPr>
        <p:spPr/>
        <p:txBody>
          <a:bodyPr/>
          <a:lstStyle/>
          <a:p>
            <a:fld id="{B1D499D3-6930-49CF-8119-D2C5A3421AFD}" type="slidenum">
              <a:rPr lang="en-US" smtClean="0"/>
              <a:t>52</a:t>
            </a:fld>
            <a:endParaRPr lang="en-US"/>
          </a:p>
        </p:txBody>
      </p:sp>
    </p:spTree>
    <p:extLst>
      <p:ext uri="{BB962C8B-B14F-4D97-AF65-F5344CB8AC3E}">
        <p14:creationId xmlns:p14="http://schemas.microsoft.com/office/powerpoint/2010/main" val="71398239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B3A4F-3DF9-CD97-A56C-B4D598106E74}"/>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9535DBAD-4E18-1E3E-A819-D7CC6268276D}"/>
              </a:ext>
            </a:extLst>
          </p:cNvPr>
          <p:cNvSpPr>
            <a:spLocks noGrp="1"/>
          </p:cNvSpPr>
          <p:nvPr>
            <p:ph type="body" idx="1"/>
          </p:nvPr>
        </p:nvSpPr>
        <p:spPr/>
        <p:txBody>
          <a:bodyPr/>
          <a:lstStyle/>
          <a:p>
            <a:r>
              <a:rPr lang="en-US"/>
              <a:t>Slide for inserting contact information so participants can communicate with you after the workshop.</a:t>
            </a:r>
          </a:p>
        </p:txBody>
      </p:sp>
      <p:sp>
        <p:nvSpPr>
          <p:cNvPr id="4" name="Slide Number Placeholder 3">
            <a:extLst>
              <a:ext uri="{FF2B5EF4-FFF2-40B4-BE49-F238E27FC236}">
                <a16:creationId xmlns:a16="http://schemas.microsoft.com/office/drawing/2014/main" id="{97F85ACF-5316-D227-D688-FA3D662C63EA}"/>
              </a:ext>
            </a:extLst>
          </p:cNvPr>
          <p:cNvSpPr>
            <a:spLocks noGrp="1"/>
          </p:cNvSpPr>
          <p:nvPr>
            <p:ph type="sldNum" sz="quarter" idx="5"/>
          </p:nvPr>
        </p:nvSpPr>
        <p:spPr/>
        <p:txBody>
          <a:bodyPr/>
          <a:lstStyle/>
          <a:p>
            <a:fld id="{86F7765D-052D-44C5-8A7A-F36F5B11C37D}" type="slidenum">
              <a:rPr lang="en-US"/>
              <a:pPr/>
              <a:t>53</a:t>
            </a:fld>
            <a:endParaRPr lang="en-US"/>
          </a:p>
        </p:txBody>
      </p:sp>
      <p:sp>
        <p:nvSpPr>
          <p:cNvPr id="8" name="Slide Image Placeholder 7">
            <a:extLst>
              <a:ext uri="{FF2B5EF4-FFF2-40B4-BE49-F238E27FC236}">
                <a16:creationId xmlns:a16="http://schemas.microsoft.com/office/drawing/2014/main" id="{188B701B-870A-B8BA-B699-A8BD616AC964}"/>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84126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ea typeface="Calibri"/>
                <a:cs typeface="Calibri"/>
              </a:rPr>
              <a:t>Participant learning objectives to display and communicate when the workshop begins.</a:t>
            </a:r>
          </a:p>
          <a:p>
            <a:endParaRPr lang="en-US">
              <a:ea typeface="Calibri"/>
              <a:cs typeface="Calibri"/>
            </a:endParaRPr>
          </a:p>
        </p:txBody>
      </p:sp>
      <p:sp>
        <p:nvSpPr>
          <p:cNvPr id="4" name="Slide Number Placeholder 3"/>
          <p:cNvSpPr>
            <a:spLocks noGrp="1"/>
          </p:cNvSpPr>
          <p:nvPr>
            <p:ph type="sldNum" sz="quarter" idx="5"/>
          </p:nvPr>
        </p:nvSpPr>
        <p:spPr/>
        <p:txBody>
          <a:bodyPr/>
          <a:lstStyle/>
          <a:p>
            <a:pPr lvl="0"/>
            <a:fld id="{86F7765D-052D-44C5-8A7A-F36F5B11C37D}" type="slidenum">
              <a:rPr lang="en-US" noProof="0" smtClean="0"/>
              <a:pPr lvl="0"/>
              <a:t>8</a:t>
            </a:fld>
            <a:endParaRPr lang="en-US" noProof="0"/>
          </a:p>
        </p:txBody>
      </p:sp>
      <p:sp>
        <p:nvSpPr>
          <p:cNvPr id="8" name="Slide Image Placeholder 7">
            <a:extLst>
              <a:ext uri="{FF2B5EF4-FFF2-40B4-BE49-F238E27FC236}">
                <a16:creationId xmlns:a16="http://schemas.microsoft.com/office/drawing/2014/main" id="{E333339A-F7DF-41DA-BACD-C6F6E2172D1F}"/>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058487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29559-1749-2BA5-1574-036A1946219E}"/>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FB6C5AD5-5C21-30EF-D196-1C64BEDC5095}"/>
              </a:ext>
            </a:extLst>
          </p:cNvPr>
          <p:cNvSpPr>
            <a:spLocks noGrp="1"/>
          </p:cNvSpPr>
          <p:nvPr>
            <p:ph type="body" idx="1"/>
          </p:nvPr>
        </p:nvSpPr>
        <p:spPr/>
        <p:txBody>
          <a:bodyPr/>
          <a:lstStyle/>
          <a:p>
            <a:r>
              <a:rPr lang="en-US" b="1" dirty="0"/>
              <a:t>The first step in partnering with families for children’s literacy success is for you and families to have common agreement on what family engagement means. A shared understanding sets the stage for the type of partnership that will support children’s literacy learning.</a:t>
            </a:r>
            <a:endParaRPr lang="en-US" b="1" dirty="0">
              <a:solidFill>
                <a:srgbClr val="444444"/>
              </a:solidFill>
            </a:endParaRPr>
          </a:p>
          <a:p>
            <a:endParaRPr lang="en-US" b="1">
              <a:solidFill>
                <a:srgbClr val="444444"/>
              </a:solidFill>
            </a:endParaRPr>
          </a:p>
          <a:p>
            <a:r>
              <a:rPr lang="en-US" b="1" dirty="0"/>
              <a:t>What is family engagement? First, family engagement is a shared responsibility among families, schools, and communities for student learning and achievement. This means it relies on open communication, joint learning, and mutual decision-making among families, schools, and communities. When you pair your knowledge of children with that of families, children’s learning improves. Second, family engagement is continuous from birth to young adulthood; it is not just something that happens when children are very young. Third, family engagement occurs across multiple settings - like school, home, and community - where children learn. When you prioritize family engagement, students’ self-confidence, motivation, attendance, grades, and test scores improve. </a:t>
            </a:r>
            <a:endParaRPr lang="en-US" b="1" dirty="0">
              <a:solidFill>
                <a:srgbClr val="444444"/>
              </a:solidFill>
            </a:endParaRPr>
          </a:p>
          <a:p>
            <a:endParaRPr lang="en-US" b="1">
              <a:solidFill>
                <a:srgbClr val="444444"/>
              </a:solidFill>
            </a:endParaRPr>
          </a:p>
          <a:p>
            <a:r>
              <a:rPr lang="en-US" b="1" dirty="0"/>
              <a:t>Equitable family engagement focuses on meaningful engagement activities and systems between schools and families that do not characterize or treat specific parent groups as deficient in their level of engagement or approach to education. This includes specific practices or approaches that reflect the values of a general group of families, as well as systems that foster tailored supports, flexible engagement options, and coordination between families and schools. </a:t>
            </a:r>
            <a:endParaRPr lang="en-US" dirty="0">
              <a:solidFill>
                <a:srgbClr val="444444"/>
              </a:solidFill>
            </a:endParaRPr>
          </a:p>
          <a:p>
            <a:endParaRPr lang="en-US" b="1"/>
          </a:p>
          <a:p>
            <a:r>
              <a:rPr lang="en-US" dirty="0"/>
              <a:t>Click Watch Video to hear Dr. Karen Mapp share tips for educators on partnering with families. </a:t>
            </a:r>
            <a:endParaRPr lang="en-US" dirty="0">
              <a:solidFill>
                <a:srgbClr val="444444"/>
              </a:solidFill>
            </a:endParaRPr>
          </a:p>
          <a:p>
            <a:r>
              <a:rPr lang="en-US" dirty="0"/>
              <a:t>Click Learn More for six shifts needed for better family engagement.</a:t>
            </a:r>
            <a:endParaRPr lang="en-US" dirty="0">
              <a:solidFill>
                <a:srgbClr val="444444"/>
              </a:solidFill>
              <a:ea typeface="Calibri"/>
              <a:cs typeface="Calibri"/>
            </a:endParaRPr>
          </a:p>
          <a:p>
            <a:endParaRPr lang="en-US">
              <a:solidFill>
                <a:srgbClr val="444444"/>
              </a:solidFill>
            </a:endParaRPr>
          </a:p>
          <a:p>
            <a:r>
              <a:rPr lang="en-US" b="1" dirty="0"/>
              <a:t>Video: Play Watch Video </a:t>
            </a:r>
            <a:r>
              <a:rPr lang="en-US" dirty="0"/>
              <a:t>Scholastic (2:03): </a:t>
            </a:r>
            <a:endParaRPr lang="en-US">
              <a:solidFill>
                <a:srgbClr val="444444"/>
              </a:solidFill>
              <a:ea typeface="Calibri" panose="020F0502020204030204"/>
              <a:cs typeface="Calibri" panose="020F0502020204030204"/>
            </a:endParaRPr>
          </a:p>
          <a:p>
            <a:r>
              <a:rPr lang="en-US" dirty="0">
                <a:ea typeface="Calibri"/>
                <a:cs typeface="Calibri"/>
              </a:rPr>
              <a:t>Video Link: </a:t>
            </a:r>
            <a:r>
              <a:rPr lang="en-US" dirty="0">
                <a:hlinkClick r:id="rId3"/>
              </a:rPr>
              <a:t>Dr. Karen Mapp Shares Advice for Educators on Family and Community Engagement Strategies</a:t>
            </a:r>
            <a:r>
              <a:rPr lang="en-US" dirty="0"/>
              <a:t> </a:t>
            </a:r>
            <a:r>
              <a:rPr lang="en-US" dirty="0">
                <a:hlinkClick r:id="rId3"/>
              </a:rPr>
              <a:t>https://www.youtube.com/watch?v=6j-Hkl5vIS4</a:t>
            </a:r>
            <a:r>
              <a:rPr lang="en-US" dirty="0"/>
              <a:t> </a:t>
            </a:r>
            <a:endParaRPr lang="en-US" dirty="0">
              <a:ea typeface="Calibri"/>
              <a:cs typeface="Calibri"/>
            </a:endParaRPr>
          </a:p>
          <a:p>
            <a:pPr lvl="1"/>
            <a:r>
              <a:rPr lang="en-US" dirty="0"/>
              <a:t>Transcript: So my three tips for educators would be one, that when you are trying to improve your practice when it comes to family engagement you have to really examine your core beliefs about your families - how you see the families in the community - do you look at them through a deficit lens that perhaps you don’t see them having strengths, or do you look at them as assets, people who have knowledge and skills that you really need to help you be an effective educator. The second tip would be to change the communication from being about negative news or bad news to positive news. And so I always say to teachers, especially make those first phone calls home especially at the beginning of the year about positive information or text things about what the child is doing that’s good. Families tell me that the only time they hear from schools is when it’s bad news. I think the third piece would be to really think about making those communications be about academics and not about discipline. So it sort of goes with number two, but more specifically when you’re talking to families, let them know what their children should know and be able to do. Families really want to know that information. They don’t want to just know that Johnny’s been a good boy or that Suzie is nice, because a lot of my families say that’s the kind of feedback we get; well, your child is nice. They want to know what their child should know and be able to do in October and in January and in June and they want to help you get there. So, those would be the three tidbits that I’d like to share with educators of how they can do something different with their families.</a:t>
            </a:r>
            <a:endParaRPr lang="en-US" dirty="0">
              <a:solidFill>
                <a:srgbClr val="444444"/>
              </a:solidFill>
            </a:endParaRPr>
          </a:p>
          <a:p>
            <a:r>
              <a:rPr lang="en-US" b="1" dirty="0"/>
              <a:t>Guiding question to check for understanding</a:t>
            </a:r>
            <a:r>
              <a:rPr lang="en-US" dirty="0"/>
              <a:t>: What tip resonates most with you and why?</a:t>
            </a:r>
            <a:endParaRPr lang="en-US" dirty="0">
              <a:solidFill>
                <a:srgbClr val="444444"/>
              </a:solidFill>
            </a:endParaRPr>
          </a:p>
          <a:p>
            <a:endParaRPr lang="en-US">
              <a:solidFill>
                <a:srgbClr val="444444"/>
              </a:solidFill>
            </a:endParaRPr>
          </a:p>
          <a:p>
            <a:r>
              <a:rPr lang="en-US" dirty="0"/>
              <a:t>Click Learn More - </a:t>
            </a:r>
            <a:r>
              <a:rPr lang="en-US" b="1" dirty="0"/>
              <a:t>Display and review, and discuss </a:t>
            </a:r>
            <a:r>
              <a:rPr lang="en-US" dirty="0">
                <a:solidFill>
                  <a:srgbClr val="002938"/>
                </a:solidFill>
                <a:highlight>
                  <a:srgbClr val="FEF8EF"/>
                </a:highlight>
              </a:rPr>
              <a:t>Family Engagement and Student Success: What the research says</a:t>
            </a:r>
            <a:r>
              <a:rPr lang="en-US" dirty="0"/>
              <a:t> with participants. Tell participants they can refer to this infographic for current research-based ideas on how to engage families as partners. </a:t>
            </a:r>
            <a:endParaRPr lang="en-US" dirty="0">
              <a:solidFill>
                <a:srgbClr val="444444"/>
              </a:solidFill>
            </a:endParaRPr>
          </a:p>
          <a:p>
            <a:r>
              <a:rPr lang="en-US" dirty="0">
                <a:solidFill>
                  <a:srgbClr val="000000"/>
                </a:solidFill>
                <a:ea typeface="Calibri"/>
                <a:cs typeface="Calibri"/>
              </a:rPr>
              <a:t>Link: </a:t>
            </a:r>
            <a:r>
              <a:rPr lang="en-US" dirty="0">
                <a:solidFill>
                  <a:srgbClr val="000000"/>
                </a:solidFill>
                <a:hlinkClick r:id="rId4">
                  <a:extLst>
                    <a:ext uri="{A12FA001-AC4F-418D-AE19-62706E023703}">
                      <ahyp:hlinkClr xmlns:ahyp="http://schemas.microsoft.com/office/drawing/2018/hyperlinkcolor" val="tx"/>
                    </a:ext>
                  </a:extLst>
                </a:hlinkClick>
              </a:rPr>
              <a:t>https://www.understood.org/en/articles/family-engagement-and-student-success</a:t>
            </a:r>
            <a:r>
              <a:rPr lang="en-US" dirty="0">
                <a:solidFill>
                  <a:srgbClr val="000000"/>
                </a:solidFill>
              </a:rPr>
              <a:t>  </a:t>
            </a:r>
            <a:endParaRPr lang="en-US" dirty="0">
              <a:ea typeface="Calibri"/>
              <a:cs typeface="Calibri"/>
            </a:endParaRPr>
          </a:p>
          <a:p>
            <a:endParaRPr lang="en-US">
              <a:solidFill>
                <a:srgbClr val="444444"/>
              </a:solidFill>
              <a:ea typeface="Calibri"/>
              <a:cs typeface="Calibri"/>
            </a:endParaRPr>
          </a:p>
          <a:p>
            <a:r>
              <a:rPr lang="en-US" dirty="0">
                <a:solidFill>
                  <a:srgbClr val="444444"/>
                </a:solidFill>
                <a:ea typeface="Calibri"/>
                <a:cs typeface="Calibri"/>
              </a:rPr>
              <a:t>Click Try it Out  to engage in the activity – if time permits</a:t>
            </a:r>
          </a:p>
          <a:p>
            <a:r>
              <a:rPr lang="en-US" b="1" dirty="0">
                <a:solidFill>
                  <a:srgbClr val="444444"/>
                </a:solidFill>
                <a:ea typeface="Calibri"/>
                <a:cs typeface="Calibri"/>
              </a:rPr>
              <a:t>Activity: </a:t>
            </a:r>
            <a:r>
              <a:rPr lang="en-US" dirty="0">
                <a:solidFill>
                  <a:srgbClr val="444444"/>
                </a:solidFill>
                <a:ea typeface="Calibri"/>
                <a:cs typeface="Calibri"/>
              </a:rPr>
              <a:t> </a:t>
            </a:r>
          </a:p>
          <a:p>
            <a:r>
              <a:rPr lang="en-US" dirty="0">
                <a:solidFill>
                  <a:srgbClr val="444444"/>
                </a:solidFill>
                <a:ea typeface="Calibri"/>
                <a:cs typeface="Calibri"/>
              </a:rPr>
              <a:t>Display </a:t>
            </a:r>
            <a:r>
              <a:rPr lang="en-US" dirty="0">
                <a:solidFill>
                  <a:srgbClr val="002938"/>
                </a:solidFill>
                <a:highlight>
                  <a:srgbClr val="FEF8EF"/>
                </a:highlight>
              </a:rPr>
              <a:t>How to begin positive relationships with families: 8 tips to try </a:t>
            </a:r>
            <a:endParaRPr lang="en-US" dirty="0">
              <a:solidFill>
                <a:srgbClr val="444444"/>
              </a:solidFill>
            </a:endParaRPr>
          </a:p>
          <a:p>
            <a:r>
              <a:rPr lang="en-US" dirty="0">
                <a:solidFill>
                  <a:srgbClr val="002938"/>
                </a:solidFill>
                <a:highlight>
                  <a:srgbClr val="FEF8EF"/>
                </a:highlight>
              </a:rPr>
              <a:t>Link: </a:t>
            </a:r>
            <a:r>
              <a:rPr lang="en-US" dirty="0">
                <a:solidFill>
                  <a:srgbClr val="444444"/>
                </a:solidFill>
                <a:hlinkClick r:id="rId5"/>
              </a:rPr>
              <a:t>https://www.understood.org/en/articles/eight-tips-to-build-a-positive-relationship-with-your-students-families</a:t>
            </a:r>
            <a:r>
              <a:rPr lang="en-US" dirty="0">
                <a:solidFill>
                  <a:srgbClr val="444444"/>
                </a:solidFill>
              </a:rPr>
              <a:t> </a:t>
            </a:r>
            <a:endParaRPr lang="en-US" dirty="0">
              <a:solidFill>
                <a:srgbClr val="444444"/>
              </a:solidFill>
              <a:ea typeface="Calibri"/>
              <a:cs typeface="Calibri"/>
            </a:endParaRPr>
          </a:p>
          <a:p>
            <a:r>
              <a:rPr lang="en-US" dirty="0">
                <a:solidFill>
                  <a:srgbClr val="444444"/>
                </a:solidFill>
                <a:hlinkClick r:id="rId6"/>
              </a:rPr>
              <a:t>http://bit.ly/4eJYJIW</a:t>
            </a:r>
            <a:r>
              <a:rPr lang="en-US" dirty="0">
                <a:solidFill>
                  <a:srgbClr val="444444"/>
                </a:solidFill>
              </a:rPr>
              <a:t> </a:t>
            </a:r>
            <a:endParaRPr lang="en-US" dirty="0"/>
          </a:p>
          <a:p>
            <a:r>
              <a:rPr lang="en-US" dirty="0">
                <a:ea typeface="Calibri"/>
                <a:cs typeface="Calibri"/>
              </a:rPr>
              <a:t>Have participants use either the QR code or the bit.ly link to access the "8 tips to try" site. </a:t>
            </a:r>
            <a:r>
              <a:rPr lang="en-US" dirty="0"/>
              <a:t> </a:t>
            </a:r>
            <a:endParaRPr lang="en-US" b="1" dirty="0"/>
          </a:p>
          <a:p>
            <a:endParaRPr lang="en-US" dirty="0">
              <a:ea typeface="Calibri"/>
              <a:cs typeface="Calibri"/>
            </a:endParaRPr>
          </a:p>
          <a:p>
            <a:r>
              <a:rPr lang="en-US" b="1" dirty="0"/>
              <a:t>We’re going to take the next few minutes to explore a quick activity that helps us strengthen our relationships with families using a resource from Understood.org. Go ahead and open the article titled </a:t>
            </a:r>
            <a:r>
              <a:rPr lang="en-US" b="1" i="1" dirty="0"/>
              <a:t>‘Eight Tips to Build a Positive Relationship With Your Students’ Families.’</a:t>
            </a:r>
            <a:endParaRPr lang="en-US" dirty="0"/>
          </a:p>
          <a:p>
            <a:endParaRPr lang="en-US" dirty="0"/>
          </a:p>
          <a:p>
            <a:r>
              <a:rPr lang="en-US" b="1" dirty="0"/>
              <a:t>Step 1 — Skim &amp; Spot (1 minute)</a:t>
            </a:r>
            <a:endParaRPr lang="en-US" dirty="0">
              <a:ea typeface="Calibri"/>
              <a:cs typeface="Calibri"/>
            </a:endParaRPr>
          </a:p>
          <a:p>
            <a:r>
              <a:rPr lang="en-US" dirty="0"/>
              <a:t>Ask teachers to open the article and </a:t>
            </a:r>
            <a:r>
              <a:rPr lang="en-US" b="1" dirty="0"/>
              <a:t>skim the eight tips</a:t>
            </a:r>
            <a:r>
              <a:rPr lang="en-US" dirty="0"/>
              <a:t>. Their task: </a:t>
            </a:r>
            <a:r>
              <a:rPr lang="en-US" b="1" dirty="0"/>
              <a:t>Choose one tip that feels most doable for them in the next two weeks.</a:t>
            </a:r>
            <a:endParaRPr lang="en-US" dirty="0"/>
          </a:p>
          <a:p>
            <a:r>
              <a:rPr lang="en-US" dirty="0"/>
              <a:t>Prompt:</a:t>
            </a:r>
            <a:endParaRPr lang="en-US" dirty="0">
              <a:ea typeface="Calibri"/>
              <a:cs typeface="Calibri"/>
            </a:endParaRPr>
          </a:p>
          <a:p>
            <a:r>
              <a:rPr lang="en-US" dirty="0"/>
              <a:t>“</a:t>
            </a:r>
            <a:r>
              <a:rPr lang="en-US" b="1" dirty="0"/>
              <a:t>As you skim, look for the tip that makes you think, </a:t>
            </a:r>
            <a:r>
              <a:rPr lang="en-US" b="1" i="1" dirty="0"/>
              <a:t>‘Yes, I could start this right away.</a:t>
            </a:r>
            <a:r>
              <a:rPr lang="en-US" i="1" dirty="0"/>
              <a:t>’</a:t>
            </a:r>
            <a:r>
              <a:rPr lang="en-US" dirty="0"/>
              <a:t>”</a:t>
            </a:r>
            <a:endParaRPr lang="en-US" dirty="0">
              <a:ea typeface="Calibri"/>
              <a:cs typeface="Calibri"/>
            </a:endParaRPr>
          </a:p>
          <a:p>
            <a:endParaRPr lang="en-US" b="1" dirty="0"/>
          </a:p>
          <a:p>
            <a:r>
              <a:rPr lang="en-US" b="1" dirty="0"/>
              <a:t>Step 2 — Name the Move (1 minute)</a:t>
            </a:r>
            <a:endParaRPr lang="en-US" dirty="0">
              <a:ea typeface="Calibri"/>
              <a:cs typeface="Calibri"/>
            </a:endParaRPr>
          </a:p>
          <a:p>
            <a:r>
              <a:rPr lang="en-US" dirty="0"/>
              <a:t>Teachers jot down (on a sticky note or chat box):</a:t>
            </a:r>
            <a:endParaRPr lang="en-US" dirty="0">
              <a:ea typeface="Calibri"/>
              <a:cs typeface="Calibri"/>
            </a:endParaRPr>
          </a:p>
          <a:p>
            <a:pPr marL="171450" indent="-171450">
              <a:buFont typeface="Arial"/>
              <a:buChar char="•"/>
            </a:pPr>
            <a:r>
              <a:rPr lang="en-US" dirty="0"/>
              <a:t>The tip they chose</a:t>
            </a:r>
            <a:endParaRPr lang="en-US" dirty="0">
              <a:ea typeface="Calibri"/>
              <a:cs typeface="Calibri"/>
            </a:endParaRPr>
          </a:p>
          <a:p>
            <a:pPr marL="171450" indent="-171450">
              <a:buFont typeface="Arial"/>
              <a:buChar char="•"/>
            </a:pPr>
            <a:r>
              <a:rPr lang="en-US" dirty="0"/>
              <a:t>One sentence describing why it stood out</a:t>
            </a:r>
            <a:endParaRPr lang="en-US" dirty="0">
              <a:ea typeface="Calibri"/>
              <a:cs typeface="Calibri"/>
            </a:endParaRPr>
          </a:p>
          <a:p>
            <a:pPr marL="171450" indent="-171450">
              <a:buFont typeface="Arial"/>
              <a:buChar char="•"/>
            </a:pPr>
            <a:r>
              <a:rPr lang="en-US" dirty="0"/>
              <a:t>One word that captures the </a:t>
            </a:r>
            <a:r>
              <a:rPr lang="en-US" i="1" dirty="0"/>
              <a:t>impact</a:t>
            </a:r>
            <a:r>
              <a:rPr lang="en-US" dirty="0"/>
              <a:t> it could have (e.g., trust, clarity, connection, calm)</a:t>
            </a:r>
            <a:endParaRPr lang="en-US" dirty="0">
              <a:ea typeface="Calibri"/>
              <a:cs typeface="Calibri"/>
            </a:endParaRPr>
          </a:p>
          <a:p>
            <a:endParaRPr lang="en-US" b="1" dirty="0"/>
          </a:p>
          <a:p>
            <a:r>
              <a:rPr lang="en-US" b="1" dirty="0"/>
              <a:t>Step 3 — Try It on Your Practice (2 minutes)</a:t>
            </a:r>
            <a:endParaRPr lang="en-US" dirty="0">
              <a:ea typeface="Calibri"/>
              <a:cs typeface="Calibri"/>
            </a:endParaRPr>
          </a:p>
          <a:p>
            <a:r>
              <a:rPr lang="en-US" dirty="0"/>
              <a:t>Teachers quickly plan a </a:t>
            </a:r>
            <a:r>
              <a:rPr lang="en-US" b="1" dirty="0"/>
              <a:t>micro‑action</a:t>
            </a:r>
            <a:r>
              <a:rPr lang="en-US" dirty="0"/>
              <a:t> they can take this week that aligns with their chosen tip.</a:t>
            </a:r>
            <a:endParaRPr lang="en-US" dirty="0">
              <a:ea typeface="Calibri"/>
              <a:cs typeface="Calibri"/>
            </a:endParaRPr>
          </a:p>
          <a:p>
            <a:r>
              <a:rPr lang="en-US" dirty="0"/>
              <a:t>Examples:</a:t>
            </a:r>
            <a:endParaRPr lang="en-US" dirty="0">
              <a:ea typeface="Calibri"/>
              <a:cs typeface="Calibri"/>
            </a:endParaRPr>
          </a:p>
          <a:p>
            <a:pPr marL="171450" indent="-171450">
              <a:buFont typeface="Arial"/>
              <a:buChar char="•"/>
            </a:pPr>
            <a:r>
              <a:rPr lang="en-US" dirty="0"/>
              <a:t>If they chose </a:t>
            </a:r>
            <a:r>
              <a:rPr lang="en-US" i="1" dirty="0"/>
              <a:t>“Reach out early and often,”</a:t>
            </a:r>
            <a:r>
              <a:rPr lang="en-US" dirty="0"/>
              <a:t> their micro‑action might be: </a:t>
            </a:r>
            <a:r>
              <a:rPr lang="en-US" i="1" dirty="0"/>
              <a:t>Send a 2‑sentence welcome text to three families this week.</a:t>
            </a:r>
            <a:endParaRPr lang="en-US" dirty="0"/>
          </a:p>
          <a:p>
            <a:pPr marL="171450" indent="-171450">
              <a:buFont typeface="Arial"/>
              <a:buChar char="•"/>
            </a:pPr>
            <a:r>
              <a:rPr lang="en-US" dirty="0"/>
              <a:t>If they chose </a:t>
            </a:r>
            <a:r>
              <a:rPr lang="en-US" i="1" dirty="0"/>
              <a:t>“Ask families what works for them,”</a:t>
            </a:r>
            <a:r>
              <a:rPr lang="en-US" dirty="0"/>
              <a:t> their micro‑action might be: </a:t>
            </a:r>
            <a:r>
              <a:rPr lang="en-US" i="1" dirty="0"/>
              <a:t>Add one question to my next family check‑in: “What helps your child feel confident at home?”</a:t>
            </a:r>
            <a:endParaRPr lang="en-US" dirty="0"/>
          </a:p>
          <a:p>
            <a:r>
              <a:rPr lang="en-US" b="1" dirty="0"/>
              <a:t>Think small. What is one action you can take in under 10 minutes that strengthens a family relationship? </a:t>
            </a:r>
            <a:r>
              <a:rPr lang="en-US" dirty="0"/>
              <a:t>(pause for about 30 seconds)</a:t>
            </a:r>
            <a:endParaRPr lang="en-US" dirty="0">
              <a:ea typeface="Calibri"/>
              <a:cs typeface="Calibri"/>
            </a:endParaRPr>
          </a:p>
          <a:p>
            <a:r>
              <a:rPr lang="en-US" b="1" dirty="0"/>
              <a:t>Now jot down three quick things—this can be on a sticky note or in the chat if we’re virtual:</a:t>
            </a:r>
            <a:endParaRPr lang="en-US" b="1" dirty="0">
              <a:ea typeface="Calibri"/>
              <a:cs typeface="Calibri"/>
            </a:endParaRPr>
          </a:p>
          <a:p>
            <a:pPr marL="171450" indent="-171450">
              <a:buFont typeface="Arial"/>
              <a:buChar char="•"/>
            </a:pPr>
            <a:r>
              <a:rPr lang="en-US" b="1" dirty="0"/>
              <a:t>The tip you chose.</a:t>
            </a:r>
            <a:endParaRPr lang="en-US" b="1" dirty="0">
              <a:ea typeface="Calibri"/>
              <a:cs typeface="Calibri"/>
            </a:endParaRPr>
          </a:p>
          <a:p>
            <a:pPr marL="171450" indent="-171450">
              <a:buFont typeface="Arial"/>
              <a:buChar char="•"/>
            </a:pPr>
            <a:r>
              <a:rPr lang="en-US" b="1" dirty="0"/>
              <a:t>One sentence about why it stood out.</a:t>
            </a:r>
            <a:endParaRPr lang="en-US" b="1" dirty="0">
              <a:ea typeface="Calibri"/>
              <a:cs typeface="Calibri"/>
            </a:endParaRPr>
          </a:p>
          <a:p>
            <a:pPr marL="171450" indent="-171450">
              <a:buFont typeface="Arial"/>
              <a:buChar char="•"/>
            </a:pPr>
            <a:r>
              <a:rPr lang="en-US" b="1" dirty="0"/>
              <a:t>One word that captures the impact it could have—something like trust, clarity, connection, or calm.</a:t>
            </a:r>
            <a:endParaRPr lang="en-US" b="1" dirty="0">
              <a:ea typeface="Calibri"/>
              <a:cs typeface="Calibri"/>
            </a:endParaRPr>
          </a:p>
          <a:p>
            <a:endParaRPr lang="en-US" dirty="0">
              <a:ea typeface="Calibri"/>
              <a:cs typeface="Calibri"/>
            </a:endParaRPr>
          </a:p>
          <a:p>
            <a:r>
              <a:rPr lang="en-US" b="1" dirty="0"/>
              <a:t>Step 4 — Share &amp; Lift (1 minute)</a:t>
            </a:r>
            <a:endParaRPr lang="en-US" dirty="0"/>
          </a:p>
          <a:p>
            <a:r>
              <a:rPr lang="en-US" dirty="0"/>
              <a:t>Invite teachers to share their micro‑action with a partner or in the chat.</a:t>
            </a:r>
            <a:endParaRPr lang="en-US" dirty="0">
              <a:ea typeface="Calibri"/>
              <a:cs typeface="Calibri"/>
            </a:endParaRPr>
          </a:p>
          <a:p>
            <a:r>
              <a:rPr lang="en-US" dirty="0"/>
              <a:t>Ask participants to share their response to:</a:t>
            </a:r>
            <a:endParaRPr lang="en-US" dirty="0">
              <a:ea typeface="Calibri"/>
              <a:cs typeface="Calibri"/>
            </a:endParaRPr>
          </a:p>
          <a:p>
            <a:r>
              <a:rPr lang="en-US" b="1" dirty="0"/>
              <a:t>What difference might this small action make for one student or family?</a:t>
            </a:r>
            <a:endParaRPr lang="en-US" dirty="0">
              <a:ea typeface="Calibri"/>
              <a:cs typeface="Calibri"/>
            </a:endParaRPr>
          </a:p>
        </p:txBody>
      </p:sp>
      <p:sp>
        <p:nvSpPr>
          <p:cNvPr id="4" name="Slide Number Placeholder 3">
            <a:extLst>
              <a:ext uri="{FF2B5EF4-FFF2-40B4-BE49-F238E27FC236}">
                <a16:creationId xmlns:a16="http://schemas.microsoft.com/office/drawing/2014/main" id="{15185F18-3427-C490-C1B9-908B4E99AAD4}"/>
              </a:ext>
            </a:extLst>
          </p:cNvPr>
          <p:cNvSpPr>
            <a:spLocks noGrp="1"/>
          </p:cNvSpPr>
          <p:nvPr>
            <p:ph type="sldNum" sz="quarter" idx="5"/>
          </p:nvPr>
        </p:nvSpPr>
        <p:spPr/>
        <p:txBody>
          <a:bodyPr/>
          <a:lstStyle/>
          <a:p>
            <a:pPr lvl="0"/>
            <a:fld id="{86F7765D-052D-44C5-8A7A-F36F5B11C37D}" type="slidenum">
              <a:rPr lang="en-US" noProof="0" smtClean="0"/>
              <a:pPr lvl="0"/>
              <a:t>9</a:t>
            </a:fld>
            <a:endParaRPr lang="en-US" noProof="0"/>
          </a:p>
        </p:txBody>
      </p:sp>
      <p:sp>
        <p:nvSpPr>
          <p:cNvPr id="8" name="Slide Image Placeholder 7">
            <a:extLst>
              <a:ext uri="{FF2B5EF4-FFF2-40B4-BE49-F238E27FC236}">
                <a16:creationId xmlns:a16="http://schemas.microsoft.com/office/drawing/2014/main" id="{B01FBC5A-41C8-B5B5-C28A-7180FCB8179C}"/>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40369680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A0A5A-296D-E8CB-DEA4-A8F22EFCA5D8}"/>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9168834F-F26C-03B7-1730-71C02834A687}"/>
              </a:ext>
            </a:extLst>
          </p:cNvPr>
          <p:cNvSpPr>
            <a:spLocks noGrp="1"/>
          </p:cNvSpPr>
          <p:nvPr>
            <p:ph type="body" idx="1"/>
          </p:nvPr>
        </p:nvSpPr>
        <p:spPr/>
        <p:txBody>
          <a:bodyPr/>
          <a:lstStyle/>
          <a:p>
            <a:r>
              <a:rPr lang="en-US" b="1"/>
              <a:t>Since family engagement is a shared responsibility across multiple settings, then you and families have important roles in a system of literacy services and support for children’s literacy learning. A system of literacy services and support is the combination of activities that happen during and outside school. Importantly, these responsibilities are shared across both sides, especially in a remote learning situation. This system builds on the strengths of both school and home to help children succeed. When the focus is only on what happens in or out of school, instead of across the two, children may miss important learning opportunities. </a:t>
            </a:r>
            <a:endParaRPr lang="en-US" b="1">
              <a:solidFill>
                <a:srgbClr val="444444"/>
              </a:solidFill>
            </a:endParaRPr>
          </a:p>
          <a:p>
            <a:endParaRPr lang="en-US" b="1">
              <a:solidFill>
                <a:srgbClr val="444444"/>
              </a:solidFill>
            </a:endParaRPr>
          </a:p>
          <a:p>
            <a:r>
              <a:rPr lang="en-US" b="1"/>
              <a:t>A system of literacy services and support works best when in and out of school activities are coordinated and aligned. For example, you can provide families with home activities that reinforce literacy skills previously learned at school or extra practice opportunities for skills currently being learned. To do this, there must be regular occasions for you and families to communicate and interact. This involves the children too. Regular and positive communication and interaction between you and families make partnering to support children’s literacy learning possible. This is especially important in remote learning, which may not resemble a traditional school day. </a:t>
            </a:r>
          </a:p>
          <a:p>
            <a:endParaRPr lang="en-US"/>
          </a:p>
          <a:p>
            <a:r>
              <a:rPr lang="en-US"/>
              <a:t>Click Learn More for information to share with families on why family engagement matters for school success.</a:t>
            </a:r>
            <a:endParaRPr lang="en-US">
              <a:solidFill>
                <a:srgbClr val="444444"/>
              </a:solidFill>
            </a:endParaRPr>
          </a:p>
          <a:p>
            <a:endParaRPr lang="en-US">
              <a:solidFill>
                <a:srgbClr val="444444"/>
              </a:solidFill>
            </a:endParaRPr>
          </a:p>
          <a:p>
            <a:r>
              <a:rPr lang="en-US" b="1"/>
              <a:t>Resource: Distribute, review, and discuss </a:t>
            </a:r>
            <a:r>
              <a:rPr lang="en-US"/>
              <a:t>Why Family Engagement Matters for School Success with participants</a:t>
            </a:r>
            <a:endParaRPr lang="en-US">
              <a:solidFill>
                <a:srgbClr val="444444"/>
              </a:solidFill>
            </a:endParaRPr>
          </a:p>
          <a:p>
            <a:r>
              <a:rPr lang="en-US"/>
              <a:t>Link: </a:t>
            </a:r>
            <a:r>
              <a:rPr lang="en-US">
                <a:solidFill>
                  <a:srgbClr val="444444"/>
                </a:solidFill>
                <a:hlinkClick r:id="rId3"/>
              </a:rPr>
              <a:t>family-engagement-matters.pdf</a:t>
            </a:r>
            <a:r>
              <a:rPr lang="en-US"/>
              <a:t> </a:t>
            </a:r>
            <a:r>
              <a:rPr lang="en-US">
                <a:solidFill>
                  <a:srgbClr val="444444"/>
                </a:solidFill>
                <a:hlinkClick r:id="rId3"/>
              </a:rPr>
              <a:t>https://www.pta.org/docs/default-source/files/cfe/family-engagement-matters.pdf</a:t>
            </a:r>
            <a:r>
              <a:rPr lang="en-US"/>
              <a:t> </a:t>
            </a:r>
            <a:endParaRPr lang="en-US">
              <a:solidFill>
                <a:srgbClr val="444444"/>
              </a:solidFill>
            </a:endParaRPr>
          </a:p>
          <a:p>
            <a:r>
              <a:rPr lang="en-US"/>
              <a:t>Focus on the 5 Ways Families, Teachers, Schools and Communities Can Work Together to Support Children’s Learning and School Success with participants. Tell participants they can use the document later to reflect on what they are doing now and what they might do in the future to promote student success in partnership for literacy with their child’s school. If time permits, see activity below. </a:t>
            </a:r>
            <a:endParaRPr lang="en-US">
              <a:solidFill>
                <a:srgbClr val="444444"/>
              </a:solidFill>
            </a:endParaRPr>
          </a:p>
          <a:p>
            <a:endParaRPr lang="en-US">
              <a:solidFill>
                <a:srgbClr val="444444"/>
              </a:solidFill>
              <a:ea typeface="Calibri"/>
              <a:cs typeface="Calibri"/>
            </a:endParaRPr>
          </a:p>
          <a:p>
            <a:r>
              <a:rPr lang="en-US" b="1"/>
              <a:t>Activity</a:t>
            </a:r>
            <a:r>
              <a:rPr lang="en-US"/>
              <a:t>: Provide time for participants to use the document to discuss what they are doing now and what they could do in the future to promote student success in partnership for literacy with their families and community. Encourage participants from the same setting to discuss and record their reflections on the document and use it to engage others back at school.</a:t>
            </a:r>
            <a:endParaRPr lang="en-US">
              <a:solidFill>
                <a:srgbClr val="444444"/>
              </a:solidFill>
            </a:endParaRPr>
          </a:p>
          <a:p>
            <a:endParaRPr lang="en-US">
              <a:ea typeface="Calibri"/>
              <a:cs typeface="Calibri"/>
            </a:endParaRPr>
          </a:p>
        </p:txBody>
      </p:sp>
      <p:sp>
        <p:nvSpPr>
          <p:cNvPr id="4" name="Slide Number Placeholder 3">
            <a:extLst>
              <a:ext uri="{FF2B5EF4-FFF2-40B4-BE49-F238E27FC236}">
                <a16:creationId xmlns:a16="http://schemas.microsoft.com/office/drawing/2014/main" id="{6ABD4FCE-0417-9859-F8A6-518C193A791B}"/>
              </a:ext>
            </a:extLst>
          </p:cNvPr>
          <p:cNvSpPr>
            <a:spLocks noGrp="1"/>
          </p:cNvSpPr>
          <p:nvPr>
            <p:ph type="sldNum" sz="quarter" idx="5"/>
          </p:nvPr>
        </p:nvSpPr>
        <p:spPr/>
        <p:txBody>
          <a:bodyPr/>
          <a:lstStyle/>
          <a:p>
            <a:pPr lvl="0"/>
            <a:fld id="{86F7765D-052D-44C5-8A7A-F36F5B11C37D}" type="slidenum">
              <a:rPr lang="en-US" noProof="0" smtClean="0"/>
              <a:pPr lvl="0"/>
              <a:t>10</a:t>
            </a:fld>
            <a:endParaRPr lang="en-US" noProof="0"/>
          </a:p>
        </p:txBody>
      </p:sp>
      <p:sp>
        <p:nvSpPr>
          <p:cNvPr id="8" name="Slide Image Placeholder 7">
            <a:extLst>
              <a:ext uri="{FF2B5EF4-FFF2-40B4-BE49-F238E27FC236}">
                <a16:creationId xmlns:a16="http://schemas.microsoft.com/office/drawing/2014/main" id="{D980491D-780E-29F8-0BFD-6DEF5D2E843F}"/>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3163279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3C4A6-FCC1-4EDD-68E5-9197764BD384}"/>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6A2C6C01-87FE-E546-CFD3-F8CC5003682B}"/>
              </a:ext>
            </a:extLst>
          </p:cNvPr>
          <p:cNvSpPr>
            <a:spLocks noGrp="1"/>
          </p:cNvSpPr>
          <p:nvPr>
            <p:ph type="body" idx="1"/>
          </p:nvPr>
        </p:nvSpPr>
        <p:spPr/>
        <p:txBody>
          <a:bodyPr/>
          <a:lstStyle/>
          <a:p>
            <a:r>
              <a:rPr lang="en-US" b="1" dirty="0"/>
              <a:t>How can regular and positive communication and interactions between you and families be strengthened? By focusing on four A’s: </a:t>
            </a:r>
            <a:endParaRPr lang="en-US" b="1" dirty="0">
              <a:solidFill>
                <a:srgbClr val="444444"/>
              </a:solidFill>
            </a:endParaRPr>
          </a:p>
          <a:p>
            <a:endParaRPr lang="en-US" b="1">
              <a:solidFill>
                <a:srgbClr val="444444"/>
              </a:solidFill>
            </a:endParaRPr>
          </a:p>
          <a:p>
            <a:r>
              <a:rPr lang="en-US" b="1" dirty="0"/>
              <a:t>Approach. Approach is the way you and families structure home-school interactions and relationships, like expectations for involvement and recognizing what each of you know about your children. For example, has a shared goal for children’s literacy success been set across home and school? </a:t>
            </a:r>
            <a:endParaRPr lang="en-US" b="1" dirty="0">
              <a:solidFill>
                <a:srgbClr val="444444"/>
              </a:solidFill>
            </a:endParaRPr>
          </a:p>
          <a:p>
            <a:endParaRPr lang="en-US" b="1">
              <a:solidFill>
                <a:srgbClr val="444444"/>
              </a:solidFill>
            </a:endParaRPr>
          </a:p>
          <a:p>
            <a:r>
              <a:rPr lang="en-US" b="1" dirty="0"/>
              <a:t>Attitudes. Attitudes are the values and views you and families hold about home-school relationships and the commitment to family engagement as a key way to improve literacy learning. For example, is there a willingness to share views of children’s literacy performance across home and school? </a:t>
            </a:r>
            <a:endParaRPr lang="en-US" b="1" dirty="0">
              <a:solidFill>
                <a:srgbClr val="444444"/>
              </a:solidFill>
            </a:endParaRPr>
          </a:p>
          <a:p>
            <a:endParaRPr lang="en-US" b="1">
              <a:solidFill>
                <a:srgbClr val="444444"/>
              </a:solidFill>
            </a:endParaRPr>
          </a:p>
          <a:p>
            <a:r>
              <a:rPr lang="en-US" b="1" dirty="0"/>
              <a:t>Atmosphere. Atmosphere is the climate for the interactions between you and families. Is it welcoming and respectful? Are there ways to communicate about children’s literacy learning? Is families and the school’s input used to shape children’s literacy learning?</a:t>
            </a:r>
            <a:endParaRPr lang="en-US" b="1" dirty="0">
              <a:solidFill>
                <a:srgbClr val="444444"/>
              </a:solidFill>
            </a:endParaRPr>
          </a:p>
          <a:p>
            <a:endParaRPr lang="en-US" b="1">
              <a:solidFill>
                <a:srgbClr val="444444"/>
              </a:solidFill>
            </a:endParaRPr>
          </a:p>
          <a:p>
            <a:r>
              <a:rPr lang="en-US" b="1" dirty="0"/>
              <a:t>Action. Action is the joint activities you and families take part in to support literacy learning and the strategies for building shared responsibility for children’s literacy progress and success. For example, are ways to partner with families to help children succeed in literacy provided schoolwide? </a:t>
            </a:r>
            <a:endParaRPr lang="en-US" b="1" dirty="0">
              <a:solidFill>
                <a:srgbClr val="444444"/>
              </a:solidFill>
            </a:endParaRPr>
          </a:p>
          <a:p>
            <a:endParaRPr lang="en-US" b="1">
              <a:solidFill>
                <a:srgbClr val="444444"/>
              </a:solidFill>
            </a:endParaRPr>
          </a:p>
          <a:p>
            <a:r>
              <a:rPr lang="en-US" b="1" dirty="0"/>
              <a:t>The approach, attitudes, and atmosphere usually need to be addressed first before taking action. This is so the home-school relationships can work smoothly to support children’s literacy development, especially if children are having difficulty reading. In remote learning, it is likely that you will need to consider new or refined strategies for the approach and action since remote learning will not look the same for every family. Because communication is innately tied to cultural backgrounds, using communication practices that are sensitive to families’ language and cultural backgrounds encourages engagement and set’s the stage for literacy partnerships. </a:t>
            </a:r>
            <a:endParaRPr lang="en-US" b="1" dirty="0">
              <a:ea typeface="Calibri"/>
              <a:cs typeface="Calibri"/>
            </a:endParaRPr>
          </a:p>
          <a:p>
            <a:endParaRPr lang="en-US" b="1"/>
          </a:p>
          <a:p>
            <a:r>
              <a:rPr lang="en-US" dirty="0"/>
              <a:t>Click “Learn More Communication.” For more information on tapping the strengths of families by building a cultural bridge, </a:t>
            </a:r>
            <a:endParaRPr lang="en-US" dirty="0">
              <a:ea typeface="Calibri"/>
              <a:cs typeface="Calibri"/>
            </a:endParaRPr>
          </a:p>
          <a:p>
            <a:r>
              <a:rPr lang="en-US" b="1" dirty="0">
                <a:ea typeface="Calibri"/>
                <a:cs typeface="Calibri"/>
              </a:rPr>
              <a:t>Distribute and review </a:t>
            </a:r>
            <a:r>
              <a:rPr lang="en-US" dirty="0">
                <a:ea typeface="Calibri"/>
                <a:cs typeface="Calibri"/>
              </a:rPr>
              <a:t>Bridging Families Culture and School</a:t>
            </a:r>
          </a:p>
          <a:p>
            <a:r>
              <a:rPr lang="en-US" dirty="0">
                <a:ea typeface="Calibri"/>
                <a:cs typeface="Calibri"/>
              </a:rPr>
              <a:t>Resource link: </a:t>
            </a:r>
            <a:r>
              <a:rPr lang="en-US" dirty="0">
                <a:hlinkClick r:id="rId3"/>
              </a:rPr>
              <a:t>X-Bridging-Families-Culture-and-School.pdf</a:t>
            </a:r>
            <a:endParaRPr lang="en-US"/>
          </a:p>
          <a:p>
            <a:r>
              <a:rPr lang="en-US" dirty="0">
                <a:ea typeface="Calibri"/>
                <a:cs typeface="Calibri"/>
                <a:hlinkClick r:id="rId3"/>
              </a:rPr>
              <a:t>https:/</a:t>
            </a:r>
            <a:r>
              <a:rPr lang="en-US" dirty="0">
                <a:hlinkClick r:id="rId3"/>
              </a:rPr>
              <a:t>/ride.ri.gov/sites/g/files/xkgbur806/files/Portals/0/Uploads/Documents/OSCAS/English-Learner-Pages/EL-Toolkit/X-Bridging-Families-Culture-and-School.pdf</a:t>
            </a:r>
            <a:r>
              <a:rPr lang="en-US" dirty="0"/>
              <a:t> </a:t>
            </a:r>
            <a:endParaRPr lang="en-US" dirty="0">
              <a:ea typeface="Calibri"/>
              <a:cs typeface="Calibri"/>
            </a:endParaRPr>
          </a:p>
          <a:p>
            <a:endParaRPr lang="en-US">
              <a:solidFill>
                <a:srgbClr val="444444"/>
              </a:solidFill>
              <a:ea typeface="Calibri" panose="020F0502020204030204"/>
              <a:cs typeface="Calibri" panose="020F0502020204030204"/>
            </a:endParaRPr>
          </a:p>
          <a:p>
            <a:r>
              <a:rPr lang="en-US" b="1" dirty="0"/>
              <a:t>Activity: </a:t>
            </a:r>
            <a:r>
              <a:rPr lang="en-US" dirty="0"/>
              <a:t>Have participants share their perspectives on the approach, attitudes, atmosphere, and actions of their school as it related to families.</a:t>
            </a:r>
            <a:endParaRPr lang="en-US" dirty="0">
              <a:ea typeface="Calibri"/>
              <a:cs typeface="Calibri"/>
            </a:endParaRPr>
          </a:p>
        </p:txBody>
      </p:sp>
      <p:sp>
        <p:nvSpPr>
          <p:cNvPr id="4" name="Slide Number Placeholder 3">
            <a:extLst>
              <a:ext uri="{FF2B5EF4-FFF2-40B4-BE49-F238E27FC236}">
                <a16:creationId xmlns:a16="http://schemas.microsoft.com/office/drawing/2014/main" id="{3455BFD5-B1DC-D752-BA96-CB6B974225C3}"/>
              </a:ext>
            </a:extLst>
          </p:cNvPr>
          <p:cNvSpPr>
            <a:spLocks noGrp="1"/>
          </p:cNvSpPr>
          <p:nvPr>
            <p:ph type="sldNum" sz="quarter" idx="5"/>
          </p:nvPr>
        </p:nvSpPr>
        <p:spPr/>
        <p:txBody>
          <a:bodyPr/>
          <a:lstStyle/>
          <a:p>
            <a:pPr lvl="0"/>
            <a:fld id="{86F7765D-052D-44C5-8A7A-F36F5B11C37D}" type="slidenum">
              <a:rPr lang="en-US" noProof="0" smtClean="0"/>
              <a:pPr lvl="0"/>
              <a:t>11</a:t>
            </a:fld>
            <a:endParaRPr lang="en-US" noProof="0"/>
          </a:p>
        </p:txBody>
      </p:sp>
      <p:sp>
        <p:nvSpPr>
          <p:cNvPr id="8" name="Slide Image Placeholder 7">
            <a:extLst>
              <a:ext uri="{FF2B5EF4-FFF2-40B4-BE49-F238E27FC236}">
                <a16:creationId xmlns:a16="http://schemas.microsoft.com/office/drawing/2014/main" id="{B827A76E-6503-DF6C-D48C-2ABD42D5A6C5}"/>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225772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977913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52592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373222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029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6451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179885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54694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234400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0269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358317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7202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204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270877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8326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4009910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2265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1.pn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F6B6C76-6F80-4F28-A475-7492D5F20C3B}"/>
              </a:ext>
            </a:extLst>
          </p:cNvPr>
          <p:cNvSpPr/>
          <p:nvPr userDrawn="1"/>
        </p:nvSpPr>
        <p:spPr>
          <a:xfrm>
            <a:off x="0" y="6257311"/>
            <a:ext cx="12192000" cy="600689"/>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6BCC86D-8BD7-4016-8567-E1642E216F5E}"/>
              </a:ext>
            </a:extLst>
          </p:cNvPr>
          <p:cNvPicPr>
            <a:picLocks noChangeAspect="1"/>
          </p:cNvPicPr>
          <p:nvPr userDrawn="1"/>
        </p:nvPicPr>
        <p:blipFill>
          <a:blip r:embed="rId10"/>
          <a:stretch>
            <a:fillRect/>
          </a:stretch>
        </p:blipFill>
        <p:spPr>
          <a:xfrm>
            <a:off x="73147" y="6283437"/>
            <a:ext cx="6766560" cy="544703"/>
          </a:xfrm>
          <a:prstGeom prst="rect">
            <a:avLst/>
          </a:prstGeom>
        </p:spPr>
      </p:pic>
      <p:sp>
        <p:nvSpPr>
          <p:cNvPr id="12" name="Rectangle 11">
            <a:extLst>
              <a:ext uri="{FF2B5EF4-FFF2-40B4-BE49-F238E27FC236}">
                <a16:creationId xmlns:a16="http://schemas.microsoft.com/office/drawing/2014/main" id="{3EFF483E-D7DB-4411-AFBA-3E55C6FD10E5}"/>
              </a:ext>
            </a:extLst>
          </p:cNvPr>
          <p:cNvSpPr/>
          <p:nvPr userDrawn="1"/>
        </p:nvSpPr>
        <p:spPr>
          <a:xfrm>
            <a:off x="-1" y="9328"/>
            <a:ext cx="12192000" cy="408683"/>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623749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F6B6C76-6F80-4F28-A475-7492D5F20C3B}"/>
              </a:ext>
            </a:extLst>
          </p:cNvPr>
          <p:cNvSpPr/>
          <p:nvPr userDrawn="1"/>
        </p:nvSpPr>
        <p:spPr>
          <a:xfrm>
            <a:off x="0" y="6257311"/>
            <a:ext cx="12192000" cy="600689"/>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6BCC86D-8BD7-4016-8567-E1642E216F5E}"/>
              </a:ext>
            </a:extLst>
          </p:cNvPr>
          <p:cNvPicPr>
            <a:picLocks noChangeAspect="1"/>
          </p:cNvPicPr>
          <p:nvPr userDrawn="1"/>
        </p:nvPicPr>
        <p:blipFill>
          <a:blip r:embed="rId10"/>
          <a:stretch>
            <a:fillRect/>
          </a:stretch>
        </p:blipFill>
        <p:spPr>
          <a:xfrm>
            <a:off x="73147" y="6283437"/>
            <a:ext cx="6766560" cy="544703"/>
          </a:xfrm>
          <a:prstGeom prst="rect">
            <a:avLst/>
          </a:prstGeom>
        </p:spPr>
      </p:pic>
      <p:sp>
        <p:nvSpPr>
          <p:cNvPr id="12" name="Rectangle 11">
            <a:extLst>
              <a:ext uri="{FF2B5EF4-FFF2-40B4-BE49-F238E27FC236}">
                <a16:creationId xmlns:a16="http://schemas.microsoft.com/office/drawing/2014/main" id="{3EFF483E-D7DB-4411-AFBA-3E55C6FD10E5}"/>
              </a:ext>
            </a:extLst>
          </p:cNvPr>
          <p:cNvSpPr/>
          <p:nvPr userDrawn="1"/>
        </p:nvSpPr>
        <p:spPr>
          <a:xfrm>
            <a:off x="-1" y="9328"/>
            <a:ext cx="12192000" cy="408683"/>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816766"/>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improvingliteracy.org/contact"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hyperlink" Target="mailto:nciliteracy@gmail.com"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notesSlide" Target="../notesSlides/notesSlide8.xml"/><Relationship Id="rId7" Type="http://schemas.openxmlformats.org/officeDocument/2006/relationships/image" Target="../media/image12.png"/><Relationship Id="rId2" Type="http://schemas.openxmlformats.org/officeDocument/2006/relationships/slideLayout" Target="../slideLayouts/slideLayout10.xml"/><Relationship Id="rId1" Type="http://schemas.openxmlformats.org/officeDocument/2006/relationships/tags" Target="../tags/tag5.xml"/><Relationship Id="rId6" Type="http://schemas.openxmlformats.org/officeDocument/2006/relationships/hyperlink" Target="https://www.pta.org/docs/default-source/files/cfe/family-engagement-matters.pdf" TargetMode="External"/><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notesSlide" Target="../notesSlides/notesSlide9.xml"/><Relationship Id="rId7" Type="http://schemas.openxmlformats.org/officeDocument/2006/relationships/image" Target="../media/image12.png"/><Relationship Id="rId2" Type="http://schemas.openxmlformats.org/officeDocument/2006/relationships/slideLayout" Target="../slideLayouts/slideLayout10.xml"/><Relationship Id="rId1" Type="http://schemas.openxmlformats.org/officeDocument/2006/relationships/tags" Target="../tags/tag6.xml"/><Relationship Id="rId6" Type="http://schemas.openxmlformats.org/officeDocument/2006/relationships/hyperlink" Target="https://ride.ri.gov/sites/g/files/xkgbur806/files/Portals/0/Uploads/Documents/OSCAS/English-Learner-Pages/EL-Toolkit/X-Bridging-Families-Culture-and-School.pdf" TargetMode="External"/><Relationship Id="rId5" Type="http://schemas.openxmlformats.org/officeDocument/2006/relationships/image" Target="../media/image11.jpeg"/><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hyperlink" Target="https://vtss-resources.vcu.edu/media/resources-vtss-ric/implementation-resources/student-family-community/FamilyEngagementinMTSS,WhatResearchSays11_2024.pdf"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0.xml"/><Relationship Id="rId1" Type="http://schemas.openxmlformats.org/officeDocument/2006/relationships/tags" Target="../tags/tag7.xml"/><Relationship Id="rId6" Type="http://schemas.openxmlformats.org/officeDocument/2006/relationships/hyperlink" Target="https://improvingliteracy.org/resource/understanding-screening-overall-screening-and-assessment/" TargetMode="External"/><Relationship Id="rId5" Type="http://schemas.openxmlformats.org/officeDocument/2006/relationships/image" Target="../media/image16.jpe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tags" Target="../tags/tag8.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3.svg"/><Relationship Id="rId2" Type="http://schemas.openxmlformats.org/officeDocument/2006/relationships/slideLayout" Target="../slideLayouts/slideLayout10.xml"/><Relationship Id="rId1" Type="http://schemas.openxmlformats.org/officeDocument/2006/relationships/tags" Target="../tags/tag9.xml"/><Relationship Id="rId6" Type="http://schemas.openxmlformats.org/officeDocument/2006/relationships/image" Target="../media/image12.png"/><Relationship Id="rId5" Type="http://schemas.openxmlformats.org/officeDocument/2006/relationships/hyperlink" Target="https://www.understood.org/en/articles/6-strategies-for-partnering-with-families-of-english-language-learners" TargetMode="Externa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13.svg"/><Relationship Id="rId2" Type="http://schemas.openxmlformats.org/officeDocument/2006/relationships/slideLayout" Target="../slideLayouts/slideLayout10.xml"/><Relationship Id="rId1" Type="http://schemas.openxmlformats.org/officeDocument/2006/relationships/tags" Target="../tags/tag10.xml"/><Relationship Id="rId6" Type="http://schemas.openxmlformats.org/officeDocument/2006/relationships/image" Target="../media/image12.png"/><Relationship Id="rId5" Type="http://schemas.openxmlformats.org/officeDocument/2006/relationships/image" Target="../media/image18.pn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12.png"/><Relationship Id="rId3" Type="http://schemas.openxmlformats.org/officeDocument/2006/relationships/notesSlide" Target="../notesSlides/notesSlide15.xml"/><Relationship Id="rId7" Type="http://schemas.openxmlformats.org/officeDocument/2006/relationships/image" Target="../media/image22.svg"/><Relationship Id="rId12" Type="http://schemas.openxmlformats.org/officeDocument/2006/relationships/image" Target="../media/image27.svg"/><Relationship Id="rId2" Type="http://schemas.openxmlformats.org/officeDocument/2006/relationships/slideLayout" Target="../slideLayouts/slideLayout10.xml"/><Relationship Id="rId1" Type="http://schemas.openxmlformats.org/officeDocument/2006/relationships/tags" Target="../tags/tag11.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sv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svg"/><Relationship Id="rId14" Type="http://schemas.openxmlformats.org/officeDocument/2006/relationships/image" Target="../media/image13.sv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0.xml"/><Relationship Id="rId1" Type="http://schemas.openxmlformats.org/officeDocument/2006/relationships/tags" Target="../tags/tag1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0.xml"/><Relationship Id="rId1" Type="http://schemas.openxmlformats.org/officeDocument/2006/relationships/tags" Target="../tags/tag13.xml"/><Relationship Id="rId5" Type="http://schemas.openxmlformats.org/officeDocument/2006/relationships/hyperlink" Target="https://suburbanchicagoland.com/2023/04/30/fire-district-fills-trustee-vacancy-with-experienced-fire-commissioner/" TargetMode="Externa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0.xml"/><Relationship Id="rId1" Type="http://schemas.openxmlformats.org/officeDocument/2006/relationships/tags" Target="../tags/tag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31.png"/><Relationship Id="rId5" Type="http://schemas.openxmlformats.org/officeDocument/2006/relationships/hyperlink" Target="https://ies.ed.gov/ies/2025/01/first-grade-teachers-guide-supporting-family-involvement-foundational-reading-skills" TargetMode="External"/><Relationship Id="rId4" Type="http://schemas.openxmlformats.org/officeDocument/2006/relationships/hyperlink" Target="https://ies.ed.gov/rel-southeast/2025/01/kindergarten-teachers-guide-supporting-family-involvement-foundational-reading-skills-0" TargetMode="Externa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hyperlink" Target="https://www.edweek.org/teaching-learning/video-what-the-science-says-about-how-kids-learn-to-read/2019/12" TargetMode="External"/><Relationship Id="rId5" Type="http://schemas.openxmlformats.org/officeDocument/2006/relationships/hyperlink" Target="https://improvingliteracy.org/resource/what-do-we-mean-by-evidence-based-literacy-resources/" TargetMode="Externa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13.svg"/><Relationship Id="rId3" Type="http://schemas.openxmlformats.org/officeDocument/2006/relationships/notesSlide" Target="../notesSlides/notesSlide24.xml"/><Relationship Id="rId7" Type="http://schemas.openxmlformats.org/officeDocument/2006/relationships/hyperlink" Target="https://meadowscenter.org/resource/10-key-reading-practices-for-all-middle-and-high-schools-with-strong-evidence-of-effectiveness-from-high-quality-research/" TargetMode="External"/><Relationship Id="rId12"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35.png"/><Relationship Id="rId11" Type="http://schemas.openxmlformats.org/officeDocument/2006/relationships/hyperlink" Target="https://www.improvingliteracy.org/resource/learning-to-read-the-simple-view-of-reading" TargetMode="External"/><Relationship Id="rId5" Type="http://schemas.openxmlformats.org/officeDocument/2006/relationships/hyperlink" Target="https://meadowscenter.org/resource/10-key-reading-practices-for-all-elementary-schools-with-strong-evidence-of-effectiveness-from-high-quality-research/" TargetMode="External"/><Relationship Id="rId10" Type="http://schemas.openxmlformats.org/officeDocument/2006/relationships/image" Target="../media/image37.png"/><Relationship Id="rId4" Type="http://schemas.openxmlformats.org/officeDocument/2006/relationships/image" Target="../media/image34.png"/><Relationship Id="rId9" Type="http://schemas.openxmlformats.org/officeDocument/2006/relationships/hyperlink" Target="https://meadowscenter.org/resource/10-key-writing-policies-and-practices-for-all-schools-with-strong-evidence-of-effectiveness-from-high-quality-research/"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s://www.improvingliteracy.org/resource/learning-to-read-the-simple-view-of-reading" TargetMode="External"/><Relationship Id="rId3" Type="http://schemas.openxmlformats.org/officeDocument/2006/relationships/notesSlide" Target="../notesSlides/notesSlide25.xml"/><Relationship Id="rId7"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hyperlink" Target="https://ies.ed.gov/rel-southeast/2025/01/infographic-21" TargetMode="External"/><Relationship Id="rId5" Type="http://schemas.openxmlformats.org/officeDocument/2006/relationships/image" Target="../media/image38.png"/><Relationship Id="rId10" Type="http://schemas.openxmlformats.org/officeDocument/2006/relationships/image" Target="../media/image13.svg"/><Relationship Id="rId4" Type="http://schemas.openxmlformats.org/officeDocument/2006/relationships/hyperlink" Target="https://www.youtube.com/watch?v=ZO5tsmIp138&amp;t=14s" TargetMode="External"/><Relationship Id="rId9"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13.svg"/><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image" Target="../media/image12.png"/><Relationship Id="rId5" Type="http://schemas.openxmlformats.org/officeDocument/2006/relationships/hyperlink" Target="https://intensiveintervention.org/sites/default/files/17-3324_NCII-Family-Overview-508.pdf" TargetMode="External"/><Relationship Id="rId4" Type="http://schemas.openxmlformats.org/officeDocument/2006/relationships/hyperlink" Target="https://ceedar.education.ufl.edu/wp-content/uploads/2022/08/Tips_Sharing-Data-with-Families-HarvardFamilyResearchProject.pdf" TargetMode="External"/></Relationships>
</file>

<file path=ppt/slides/_rels/slide2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slideLayout" Target="../slideLayouts/slideLayout2.xml"/><Relationship Id="rId7" Type="http://schemas.openxmlformats.org/officeDocument/2006/relationships/image" Target="../media/image41.jpeg"/><Relationship Id="rId2" Type="http://schemas.openxmlformats.org/officeDocument/2006/relationships/video" Target="https://www.youtube.com/embed/mzmTvww5d7c?feature=oembed" TargetMode="External"/><Relationship Id="rId1" Type="http://schemas.openxmlformats.org/officeDocument/2006/relationships/tags" Target="../tags/tag21.xml"/><Relationship Id="rId6" Type="http://schemas.openxmlformats.org/officeDocument/2006/relationships/hyperlink" Target="https://www.youtube.com/watch?v=mzmTvww5d7c" TargetMode="External"/><Relationship Id="rId5" Type="http://schemas.openxmlformats.org/officeDocument/2006/relationships/image" Target="../media/image40.jpeg"/><Relationship Id="rId4"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svg"/><Relationship Id="rId3" Type="http://schemas.openxmlformats.org/officeDocument/2006/relationships/notesSlide" Target="../notesSlides/notesSlide28.xml"/><Relationship Id="rId7" Type="http://schemas.openxmlformats.org/officeDocument/2006/relationships/image" Target="../media/image46.svg"/><Relationship Id="rId12" Type="http://schemas.openxmlformats.org/officeDocument/2006/relationships/image" Target="../media/image51.png"/><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image" Target="../media/image45.png"/><Relationship Id="rId11" Type="http://schemas.openxmlformats.org/officeDocument/2006/relationships/image" Target="../media/image50.svg"/><Relationship Id="rId5" Type="http://schemas.openxmlformats.org/officeDocument/2006/relationships/image" Target="../media/image44.sv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svg"/></Relationships>
</file>

<file path=ppt/slides/_rels/slide31.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svg"/><Relationship Id="rId3" Type="http://schemas.openxmlformats.org/officeDocument/2006/relationships/notesSlide" Target="../notesSlides/notesSlide29.xml"/><Relationship Id="rId7" Type="http://schemas.openxmlformats.org/officeDocument/2006/relationships/image" Target="../media/image56.svg"/><Relationship Id="rId12" Type="http://schemas.openxmlformats.org/officeDocument/2006/relationships/image" Target="../media/image61.png"/><Relationship Id="rId2" Type="http://schemas.openxmlformats.org/officeDocument/2006/relationships/slideLayout" Target="../slideLayouts/slideLayout2.xml"/><Relationship Id="rId1" Type="http://schemas.openxmlformats.org/officeDocument/2006/relationships/tags" Target="../tags/tag23.xml"/><Relationship Id="rId6" Type="http://schemas.openxmlformats.org/officeDocument/2006/relationships/image" Target="../media/image55.png"/><Relationship Id="rId11" Type="http://schemas.openxmlformats.org/officeDocument/2006/relationships/image" Target="../media/image60.svg"/><Relationship Id="rId5" Type="http://schemas.openxmlformats.org/officeDocument/2006/relationships/image" Target="../media/image54.sv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sv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63.jpeg"/></Relationships>
</file>

<file path=ppt/slides/_rels/slide36.xml.rels><?xml version="1.0" encoding="UTF-8" standalone="yes"?>
<Relationships xmlns="http://schemas.openxmlformats.org/package/2006/relationships"><Relationship Id="rId8" Type="http://schemas.openxmlformats.org/officeDocument/2006/relationships/hyperlink" Target="https://www.understood.org/en/articles/decoding-what-it-is-and-how-it-works" TargetMode="External"/><Relationship Id="rId3" Type="http://schemas.openxmlformats.org/officeDocument/2006/relationships/notesSlide" Target="../notesSlides/notesSlide34.xml"/><Relationship Id="rId7" Type="http://schemas.openxmlformats.org/officeDocument/2006/relationships/hyperlink" Target="https://www.youtube.com/watch?v=zHQSSu6BNe0&amp;t=25s%20&#8203;" TargetMode="External"/><Relationship Id="rId2" Type="http://schemas.openxmlformats.org/officeDocument/2006/relationships/slideLayout" Target="../slideLayouts/slideLayout2.xml"/><Relationship Id="rId1" Type="http://schemas.openxmlformats.org/officeDocument/2006/relationships/tags" Target="../tags/tag26.xml"/><Relationship Id="rId6" Type="http://schemas.openxmlformats.org/officeDocument/2006/relationships/hyperlink" Target="https://www.readingrockets.org/topics/phonological-and-phonemic-awareness/articles/tips-teaching-your-child-about-phonemes" TargetMode="External"/><Relationship Id="rId5" Type="http://schemas.openxmlformats.org/officeDocument/2006/relationships/image" Target="../media/image39.png"/><Relationship Id="rId10" Type="http://schemas.openxmlformats.org/officeDocument/2006/relationships/image" Target="../media/image13.svg"/><Relationship Id="rId4" Type="http://schemas.openxmlformats.org/officeDocument/2006/relationships/hyperlink" Target="https://www.youtube.com/watch?t=22&amp;v=TLsCodzmJ6U&#8203;" TargetMode="External"/><Relationship Id="rId9" Type="http://schemas.openxmlformats.org/officeDocument/2006/relationships/image" Target="../media/image12.png"/></Relationships>
</file>

<file path=ppt/slides/_rels/slide37.xml.rels><?xml version="1.0" encoding="UTF-8" standalone="yes"?>
<Relationships xmlns="http://schemas.openxmlformats.org/package/2006/relationships"><Relationship Id="rId8" Type="http://schemas.openxmlformats.org/officeDocument/2006/relationships/hyperlink" Target="https://www.youtube.com/watch?v=TG7Tyco2j1s&amp;t=14s" TargetMode="External"/><Relationship Id="rId3" Type="http://schemas.openxmlformats.org/officeDocument/2006/relationships/notesSlide" Target="../notesSlides/notesSlide35.xml"/><Relationship Id="rId7" Type="http://schemas.openxmlformats.org/officeDocument/2006/relationships/image" Target="../media/image65.png"/><Relationship Id="rId12" Type="http://schemas.openxmlformats.org/officeDocument/2006/relationships/image" Target="../media/image13.svg"/><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hyperlink" Target="https://improvingliteracy.org/resource/improving-reading-comprehension-in-kindergarten-through-3rd-grade/" TargetMode="External"/><Relationship Id="rId11" Type="http://schemas.openxmlformats.org/officeDocument/2006/relationships/image" Target="../media/image12.png"/><Relationship Id="rId5" Type="http://schemas.microsoft.com/office/2007/relationships/hdphoto" Target="../media/hdphoto1.wdp"/><Relationship Id="rId10" Type="http://schemas.openxmlformats.org/officeDocument/2006/relationships/image" Target="../media/image67.png"/><Relationship Id="rId4" Type="http://schemas.openxmlformats.org/officeDocument/2006/relationships/image" Target="../media/image64.png"/><Relationship Id="rId9" Type="http://schemas.openxmlformats.org/officeDocument/2006/relationships/image" Target="../media/image66.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68.jpeg"/></Relationships>
</file>

<file path=ppt/slides/_rels/slide42.xml.rels><?xml version="1.0" encoding="UTF-8" standalone="yes"?>
<Relationships xmlns="http://schemas.openxmlformats.org/package/2006/relationships"><Relationship Id="rId8" Type="http://schemas.openxmlformats.org/officeDocument/2006/relationships/hyperlink" Target="https://www.readingrockets.org/sites/default/files/migrated/pdfs/edextras/14541-en.pdf" TargetMode="External"/><Relationship Id="rId3" Type="http://schemas.openxmlformats.org/officeDocument/2006/relationships/notesSlide" Target="../notesSlides/notesSlide40.xml"/><Relationship Id="rId7" Type="http://schemas.openxmlformats.org/officeDocument/2006/relationships/image" Target="../media/image71.svg"/><Relationship Id="rId12" Type="http://schemas.openxmlformats.org/officeDocument/2006/relationships/image" Target="../media/image13.svg"/><Relationship Id="rId2" Type="http://schemas.openxmlformats.org/officeDocument/2006/relationships/slideLayout" Target="../slideLayouts/slideLayout2.xml"/><Relationship Id="rId1" Type="http://schemas.openxmlformats.org/officeDocument/2006/relationships/tags" Target="../tags/tag30.xml"/><Relationship Id="rId6" Type="http://schemas.openxmlformats.org/officeDocument/2006/relationships/image" Target="../media/image70.png"/><Relationship Id="rId11" Type="http://schemas.openxmlformats.org/officeDocument/2006/relationships/image" Target="../media/image12.png"/><Relationship Id="rId5" Type="http://schemas.openxmlformats.org/officeDocument/2006/relationships/hyperlink" Target="https://www.youtube.com/watch?v=0FEjOInQHto" TargetMode="External"/><Relationship Id="rId10" Type="http://schemas.openxmlformats.org/officeDocument/2006/relationships/image" Target="../media/image73.png"/><Relationship Id="rId4" Type="http://schemas.openxmlformats.org/officeDocument/2006/relationships/image" Target="../media/image69.png"/><Relationship Id="rId9" Type="http://schemas.openxmlformats.org/officeDocument/2006/relationships/image" Target="../media/image72.png"/></Relationships>
</file>

<file path=ppt/slides/_rels/slide4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notesSlide" Target="../notesSlides/notesSlide41.xml"/><Relationship Id="rId7"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image" Target="../media/image75.png"/><Relationship Id="rId11" Type="http://schemas.openxmlformats.org/officeDocument/2006/relationships/image" Target="../media/image77.png"/><Relationship Id="rId5" Type="http://schemas.openxmlformats.org/officeDocument/2006/relationships/image" Target="../media/image74.png"/><Relationship Id="rId10" Type="http://schemas.openxmlformats.org/officeDocument/2006/relationships/image" Target="../media/image76.png"/><Relationship Id="rId4" Type="http://schemas.openxmlformats.org/officeDocument/2006/relationships/hyperlink" Target="https://improvingliteracy.org/resource/defining-dyslexia/" TargetMode="External"/><Relationship Id="rId9" Type="http://schemas.openxmlformats.org/officeDocument/2006/relationships/hyperlink" Target="https://improvingliteracy.org/resource/understanding-dyslexia-myth-vs-facts/" TargetMode="External"/></Relationships>
</file>

<file path=ppt/slides/_rels/slide4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42.xml"/><Relationship Id="rId7" Type="http://schemas.openxmlformats.org/officeDocument/2006/relationships/image" Target="../media/image80.png"/><Relationship Id="rId2" Type="http://schemas.openxmlformats.org/officeDocument/2006/relationships/slideLayout" Target="../slideLayouts/slideLayout2.xml"/><Relationship Id="rId1" Type="http://schemas.openxmlformats.org/officeDocument/2006/relationships/tags" Target="../tags/tag32.xml"/><Relationship Id="rId6" Type="http://schemas.openxmlformats.org/officeDocument/2006/relationships/hyperlink" Target="https://improvingliteracy.org/resource/understanding-the-brain-basis-of-dyslexia/" TargetMode="External"/><Relationship Id="rId5" Type="http://schemas.openxmlformats.org/officeDocument/2006/relationships/image" Target="../media/image79.png"/><Relationship Id="rId4" Type="http://schemas.openxmlformats.org/officeDocument/2006/relationships/image" Target="../media/image78.jpeg"/><Relationship Id="rId9" Type="http://schemas.openxmlformats.org/officeDocument/2006/relationships/image" Target="../media/image13.svg"/></Relationships>
</file>

<file path=ppt/slides/_rels/slide4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notesSlide" Target="../notesSlides/notesSlide43.xml"/><Relationship Id="rId7"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33.xml"/><Relationship Id="rId6" Type="http://schemas.openxmlformats.org/officeDocument/2006/relationships/image" Target="../media/image81.png"/><Relationship Id="rId5" Type="http://schemas.openxmlformats.org/officeDocument/2006/relationships/hyperlink" Target="https://www.youtube.com/watch?v=dRq5-Bcg93A" TargetMode="External"/><Relationship Id="rId4" Type="http://schemas.openxmlformats.org/officeDocument/2006/relationships/hyperlink" Target="https://youtu.be/dRq5-Bcg93A?si=10k1Xpfnuqy76JRX" TargetMode="External"/></Relationships>
</file>

<file path=ppt/slides/_rels/slide4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44.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3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45.xml"/><Relationship Id="rId7" Type="http://schemas.openxmlformats.org/officeDocument/2006/relationships/image" Target="../media/image83.png"/><Relationship Id="rId2" Type="http://schemas.openxmlformats.org/officeDocument/2006/relationships/slideLayout" Target="../slideLayouts/slideLayout2.xml"/><Relationship Id="rId1" Type="http://schemas.openxmlformats.org/officeDocument/2006/relationships/tags" Target="../tags/tag35.xml"/><Relationship Id="rId6" Type="http://schemas.openxmlformats.org/officeDocument/2006/relationships/image" Target="../media/image82.png"/><Relationship Id="rId5" Type="http://schemas.openxmlformats.org/officeDocument/2006/relationships/hyperlink" Target="https://d16k74nzx9emoe.cloudfront.net/d9f07894-9745-4a82-a9fb-28184ccbf835/APPROVED%20and%20508%20Child%20Find%20Duty%20Quick%20Guide.pdf" TargetMode="External"/><Relationship Id="rId4" Type="http://schemas.openxmlformats.org/officeDocument/2006/relationships/hyperlink" Target="https://ectacenter.org/topics/earlyid/earlyid.asp" TargetMode="External"/><Relationship Id="rId9" Type="http://schemas.openxmlformats.org/officeDocument/2006/relationships/image" Target="../media/image13.svg"/></Relationships>
</file>

<file path=ppt/slides/_rels/slide48.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92.png"/><Relationship Id="rId3" Type="http://schemas.openxmlformats.org/officeDocument/2006/relationships/notesSlide" Target="../notesSlides/notesSlide46.xml"/><Relationship Id="rId7" Type="http://schemas.openxmlformats.org/officeDocument/2006/relationships/image" Target="../media/image87.svg"/><Relationship Id="rId12" Type="http://schemas.openxmlformats.org/officeDocument/2006/relationships/hyperlink" Target="https://www.brazeltontouchpoints.org/wp-content/uploads/2021/06/preparing-for-challenging-conversations-with-families.pdf" TargetMode="External"/><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image" Target="../media/image86.png"/><Relationship Id="rId11" Type="http://schemas.openxmlformats.org/officeDocument/2006/relationships/image" Target="../media/image91.svg"/><Relationship Id="rId5" Type="http://schemas.openxmlformats.org/officeDocument/2006/relationships/image" Target="../media/image85.svg"/><Relationship Id="rId10" Type="http://schemas.openxmlformats.org/officeDocument/2006/relationships/image" Target="../media/image90.png"/><Relationship Id="rId4" Type="http://schemas.openxmlformats.org/officeDocument/2006/relationships/image" Target="../media/image84.png"/><Relationship Id="rId9" Type="http://schemas.openxmlformats.org/officeDocument/2006/relationships/image" Target="../media/image89.svg"/><Relationship Id="rId14" Type="http://schemas.openxmlformats.org/officeDocument/2006/relationships/image" Target="../media/image93.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tags" Target="../tags/tag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38.xml"/><Relationship Id="rId4" Type="http://schemas.openxmlformats.org/officeDocument/2006/relationships/image" Target="../media/image94.jpe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4.xml"/><Relationship Id="rId1" Type="http://schemas.openxmlformats.org/officeDocument/2006/relationships/tags" Target="../tags/tag39.xml"/><Relationship Id="rId5" Type="http://schemas.openxmlformats.org/officeDocument/2006/relationships/hyperlink" Target="https://improvingliteracy.org/" TargetMode="External"/><Relationship Id="rId4" Type="http://schemas.openxmlformats.org/officeDocument/2006/relationships/image" Target="../media/image95.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0.xml"/><Relationship Id="rId1" Type="http://schemas.openxmlformats.org/officeDocument/2006/relationships/tags" Target="../tags/tag3.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8" Type="http://schemas.openxmlformats.org/officeDocument/2006/relationships/hyperlink" Target="https://www.understood.org/en/articles/family-engagement-and-student-success" TargetMode="External"/><Relationship Id="rId3" Type="http://schemas.openxmlformats.org/officeDocument/2006/relationships/notesSlide" Target="../notesSlides/notesSlide7.xml"/><Relationship Id="rId7" Type="http://schemas.openxmlformats.org/officeDocument/2006/relationships/image" Target="../media/image7.png"/><Relationship Id="rId12" Type="http://schemas.openxmlformats.org/officeDocument/2006/relationships/hyperlink" Target="http://bit.ly/4eJYJIW" TargetMode="External"/><Relationship Id="rId2" Type="http://schemas.openxmlformats.org/officeDocument/2006/relationships/slideLayout" Target="../slideLayouts/slideLayout10.xml"/><Relationship Id="rId1" Type="http://schemas.openxmlformats.org/officeDocument/2006/relationships/tags" Target="../tags/tag4.xml"/><Relationship Id="rId6" Type="http://schemas.openxmlformats.org/officeDocument/2006/relationships/hyperlink" Target="https://www.youtube.com/watch?v=6j-Hkl5vIS4" TargetMode="External"/><Relationship Id="rId11" Type="http://schemas.openxmlformats.org/officeDocument/2006/relationships/image" Target="../media/image9.png"/><Relationship Id="rId5" Type="http://schemas.openxmlformats.org/officeDocument/2006/relationships/hyperlink" Target="http://www.educat.cat/bloc/?p=1683" TargetMode="External"/><Relationship Id="rId10" Type="http://schemas.openxmlformats.org/officeDocument/2006/relationships/hyperlink" Target="https://www.understood.org/en/articles/eight-tips-to-build-a-positive-relationship-with-your-students-families%20&#8203;" TargetMode="External"/><Relationship Id="rId4" Type="http://schemas.openxmlformats.org/officeDocument/2006/relationships/image" Target="../media/image6.jpe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9">
          <a:extLst>
            <a:ext uri="{FF2B5EF4-FFF2-40B4-BE49-F238E27FC236}">
              <a16:creationId xmlns:a16="http://schemas.microsoft.com/office/drawing/2014/main" id="{C6A78A55-4167-1702-B809-6A33F89C0684}"/>
            </a:ext>
          </a:extLst>
        </p:cNvPr>
        <p:cNvGrpSpPr/>
        <p:nvPr/>
      </p:nvGrpSpPr>
      <p:grpSpPr>
        <a:xfrm>
          <a:off x="0" y="0"/>
          <a:ext cx="0" cy="0"/>
          <a:chOff x="0" y="0"/>
          <a:chExt cx="0" cy="0"/>
        </a:xfrm>
      </p:grpSpPr>
      <p:sp>
        <p:nvSpPr>
          <p:cNvPr id="200" name="Google Shape;200;p55">
            <a:extLst>
              <a:ext uri="{FF2B5EF4-FFF2-40B4-BE49-F238E27FC236}">
                <a16:creationId xmlns:a16="http://schemas.microsoft.com/office/drawing/2014/main" id="{E896793A-6143-CC69-9095-EF19B1469BEC}"/>
              </a:ext>
            </a:extLst>
          </p:cNvPr>
          <p:cNvSpPr txBox="1">
            <a:spLocks noGrp="1"/>
          </p:cNvSpPr>
          <p:nvPr>
            <p:ph type="ctrTitle"/>
          </p:nvPr>
        </p:nvSpPr>
        <p:spPr>
          <a:xfrm>
            <a:off x="391950" y="669713"/>
            <a:ext cx="11408100" cy="1769682"/>
          </a:xfrm>
          <a:prstGeom prst="rect">
            <a:avLst/>
          </a:prstGeom>
          <a:noFill/>
          <a:ln>
            <a:noFill/>
          </a:ln>
        </p:spPr>
        <p:txBody>
          <a:bodyPr spcFirstLastPara="1" wrap="square" lIns="91425" tIns="45700" rIns="91425" bIns="45700" anchor="b" anchorCtr="0">
            <a:noAutofit/>
          </a:bodyPr>
          <a:lstStyle/>
          <a:p>
            <a:pPr>
              <a:spcBef>
                <a:spcPts val="0"/>
              </a:spcBef>
            </a:pPr>
            <a:r>
              <a:rPr lang="en-US" sz="4800" b="1" dirty="0"/>
              <a:t>Families and Schools Partnering for Children’s Literacy Success</a:t>
            </a:r>
            <a:br>
              <a:rPr lang="en-US" sz="4800" b="1" dirty="0"/>
            </a:br>
            <a:r>
              <a:rPr lang="en-US" sz="4800" b="1" i="1" dirty="0"/>
              <a:t>School Track</a:t>
            </a:r>
            <a:endParaRPr lang="en-US" sz="4800" b="1" i="1" dirty="0">
              <a:solidFill>
                <a:srgbClr val="08355F"/>
              </a:solidFill>
              <a:ea typeface="Calibri Light"/>
              <a:cs typeface="Calibri Light"/>
            </a:endParaRPr>
          </a:p>
        </p:txBody>
      </p:sp>
      <p:sp>
        <p:nvSpPr>
          <p:cNvPr id="4" name="Google Shape;201;p55">
            <a:extLst>
              <a:ext uri="{FF2B5EF4-FFF2-40B4-BE49-F238E27FC236}">
                <a16:creationId xmlns:a16="http://schemas.microsoft.com/office/drawing/2014/main" id="{74EAA9BD-CBAB-F057-48C3-806D033D5D48}"/>
              </a:ext>
            </a:extLst>
          </p:cNvPr>
          <p:cNvSpPr txBox="1">
            <a:spLocks noGrp="1"/>
          </p:cNvSpPr>
          <p:nvPr>
            <p:ph type="subTitle" idx="1"/>
          </p:nvPr>
        </p:nvSpPr>
        <p:spPr>
          <a:xfrm>
            <a:off x="0" y="2439395"/>
            <a:ext cx="12192000" cy="33903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sz="3200">
                <a:highlight>
                  <a:srgbClr val="FFFF00"/>
                </a:highlight>
              </a:rPr>
              <a:t>[insert - Presenter Name]</a:t>
            </a:r>
          </a:p>
          <a:p>
            <a:pPr marL="0" lvl="0" indent="0" algn="ctr" rtl="0">
              <a:lnSpc>
                <a:spcPct val="90000"/>
              </a:lnSpc>
              <a:spcBef>
                <a:spcPts val="0"/>
              </a:spcBef>
              <a:spcAft>
                <a:spcPts val="0"/>
              </a:spcAft>
              <a:buClr>
                <a:schemeClr val="lt1"/>
              </a:buClr>
              <a:buSzPts val="2400"/>
              <a:buNone/>
            </a:pPr>
            <a:r>
              <a:rPr lang="en-US" sz="3200">
                <a:highlight>
                  <a:srgbClr val="FFFF00"/>
                </a:highlight>
              </a:rPr>
              <a:t>[insert - Presenter Title]</a:t>
            </a:r>
          </a:p>
          <a:p>
            <a:pPr marL="0" lvl="0" indent="0" algn="ctr" rtl="0">
              <a:lnSpc>
                <a:spcPct val="90000"/>
              </a:lnSpc>
              <a:spcBef>
                <a:spcPts val="0"/>
              </a:spcBef>
              <a:spcAft>
                <a:spcPts val="0"/>
              </a:spcAft>
              <a:buClr>
                <a:schemeClr val="lt1"/>
              </a:buClr>
              <a:buSzPts val="2400"/>
              <a:buNone/>
            </a:pPr>
            <a:r>
              <a:rPr lang="en-US" sz="3200"/>
              <a:t> </a:t>
            </a:r>
          </a:p>
          <a:p>
            <a:pPr marL="0" lvl="0" indent="0" algn="ctr" rtl="0">
              <a:lnSpc>
                <a:spcPct val="90000"/>
              </a:lnSpc>
              <a:spcBef>
                <a:spcPts val="0"/>
              </a:spcBef>
              <a:spcAft>
                <a:spcPts val="0"/>
              </a:spcAft>
              <a:buClr>
                <a:schemeClr val="lt1"/>
              </a:buClr>
              <a:buSzPts val="2400"/>
              <a:buNone/>
            </a:pPr>
            <a:endParaRPr lang="en-US" sz="3200"/>
          </a:p>
          <a:p>
            <a:pPr>
              <a:spcBef>
                <a:spcPts val="0"/>
              </a:spcBef>
              <a:buClr>
                <a:schemeClr val="lt1"/>
              </a:buClr>
              <a:buSzPts val="2400"/>
            </a:pPr>
            <a:r>
              <a:rPr lang="en-US"/>
              <a:t>If you have questions after the presentation, please contact: </a:t>
            </a:r>
            <a:r>
              <a:rPr lang="en-US">
                <a:highlight>
                  <a:srgbClr val="FFFF00"/>
                </a:highlight>
              </a:rPr>
              <a:t>[insert contact name and email]  </a:t>
            </a:r>
          </a:p>
          <a:p>
            <a:pPr>
              <a:spcBef>
                <a:spcPts val="0"/>
              </a:spcBef>
              <a:buClr>
                <a:schemeClr val="lt1"/>
              </a:buClr>
              <a:buSzPts val="2400"/>
            </a:pPr>
            <a:endParaRPr lang="en-US"/>
          </a:p>
          <a:p>
            <a:pPr marL="0" lvl="0" indent="0" algn="ctr" rtl="0">
              <a:lnSpc>
                <a:spcPct val="90000"/>
              </a:lnSpc>
              <a:spcBef>
                <a:spcPts val="0"/>
              </a:spcBef>
              <a:spcAft>
                <a:spcPts val="0"/>
              </a:spcAft>
              <a:buClr>
                <a:schemeClr val="lt1"/>
              </a:buClr>
              <a:buSzPts val="2400"/>
              <a:buNone/>
            </a:pPr>
            <a:r>
              <a:rPr lang="en-US"/>
              <a:t>or</a:t>
            </a:r>
            <a:endParaRPr/>
          </a:p>
          <a:p>
            <a:pPr marL="0" lvl="0" indent="0" algn="ctr" rtl="0">
              <a:lnSpc>
                <a:spcPct val="90000"/>
              </a:lnSpc>
              <a:spcBef>
                <a:spcPts val="0"/>
              </a:spcBef>
              <a:spcAft>
                <a:spcPts val="0"/>
              </a:spcAft>
              <a:buClr>
                <a:schemeClr val="lt1"/>
              </a:buClr>
              <a:buSzPts val="2400"/>
              <a:buNone/>
            </a:pPr>
            <a:r>
              <a:rPr lang="en-US" u="sng">
                <a:solidFill>
                  <a:schemeClr val="hlink"/>
                </a:solidFill>
                <a:hlinkClick r:id="rId3"/>
              </a:rPr>
              <a:t>Contact | National Center on Improving Literacy</a:t>
            </a:r>
            <a:r>
              <a:rPr lang="en-US" u="sng">
                <a:solidFill>
                  <a:schemeClr val="hlink"/>
                </a:solidFill>
              </a:rPr>
              <a:t> at </a:t>
            </a:r>
            <a:r>
              <a:rPr lang="en-US" u="sng">
                <a:solidFill>
                  <a:schemeClr val="hlink"/>
                </a:solidFill>
                <a:hlinkClick r:id="rId4"/>
              </a:rPr>
              <a:t>nciliteracy@gmail.com</a:t>
            </a:r>
            <a:r>
              <a:rPr lang="en-US"/>
              <a:t> </a:t>
            </a:r>
            <a:endParaRPr/>
          </a:p>
        </p:txBody>
      </p:sp>
    </p:spTree>
    <p:extLst>
      <p:ext uri="{BB962C8B-B14F-4D97-AF65-F5344CB8AC3E}">
        <p14:creationId xmlns:p14="http://schemas.microsoft.com/office/powerpoint/2010/main" val="3786868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FBE13-43EA-83D8-5381-CE2AAAFB05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BC8ACE-C06D-EAF1-25CC-04EF69F6EC8C}"/>
              </a:ext>
            </a:extLst>
          </p:cNvPr>
          <p:cNvSpPr>
            <a:spLocks noGrp="1"/>
          </p:cNvSpPr>
          <p:nvPr>
            <p:ph type="title" idx="4294967295"/>
          </p:nvPr>
        </p:nvSpPr>
        <p:spPr>
          <a:xfrm>
            <a:off x="1422744" y="-4401"/>
            <a:ext cx="9352344" cy="611188"/>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Calibri Light"/>
                <a:cs typeface="Calibri Light"/>
              </a:rPr>
              <a:t>A System of Literacy Services and Supports</a:t>
            </a:r>
          </a:p>
        </p:txBody>
      </p:sp>
      <p:pic>
        <p:nvPicPr>
          <p:cNvPr id="5" name="Picture 4" descr="A building with trees in front of it&#10;&#10;">
            <a:extLst>
              <a:ext uri="{FF2B5EF4-FFF2-40B4-BE49-F238E27FC236}">
                <a16:creationId xmlns:a16="http://schemas.microsoft.com/office/drawing/2014/main" id="{60B9A026-FFF8-170B-E63F-1B690ED898BC}"/>
              </a:ext>
            </a:extLst>
          </p:cNvPr>
          <p:cNvPicPr>
            <a:picLocks noChangeAspect="1"/>
          </p:cNvPicPr>
          <p:nvPr/>
        </p:nvPicPr>
        <p:blipFill>
          <a:blip r:embed="rId4"/>
          <a:stretch>
            <a:fillRect/>
          </a:stretch>
        </p:blipFill>
        <p:spPr>
          <a:xfrm>
            <a:off x="425824" y="829235"/>
            <a:ext cx="3260912" cy="2173942"/>
          </a:xfrm>
          <a:prstGeom prst="rect">
            <a:avLst/>
          </a:prstGeom>
        </p:spPr>
      </p:pic>
      <p:sp>
        <p:nvSpPr>
          <p:cNvPr id="9" name="Arrow: Pentagon 8">
            <a:extLst>
              <a:ext uri="{FF2B5EF4-FFF2-40B4-BE49-F238E27FC236}">
                <a16:creationId xmlns:a16="http://schemas.microsoft.com/office/drawing/2014/main" id="{C252FD9F-ACC0-478F-5D09-DE36E5454F06}"/>
              </a:ext>
            </a:extLst>
          </p:cNvPr>
          <p:cNvSpPr/>
          <p:nvPr/>
        </p:nvSpPr>
        <p:spPr>
          <a:xfrm>
            <a:off x="425823" y="2779058"/>
            <a:ext cx="4123764" cy="1815353"/>
          </a:xfrm>
          <a:prstGeom prst="homePlate">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82880" indent="-182880" algn="ctr">
              <a:buFont typeface="Arial"/>
              <a:buChar char="•"/>
            </a:pPr>
            <a:endParaRPr lang="en-US">
              <a:solidFill>
                <a:schemeClr val="tx2"/>
              </a:solidFill>
              <a:ea typeface="Calibri" panose="020F0502020204030204"/>
              <a:cs typeface="Calibri" panose="020F0502020204030204"/>
            </a:endParaRPr>
          </a:p>
          <a:p>
            <a:pPr marL="182880" indent="-182880" algn="ctr">
              <a:buFont typeface="Arial"/>
              <a:buChar char="•"/>
            </a:pPr>
            <a:r>
              <a:rPr lang="en-US" sz="2400">
                <a:solidFill>
                  <a:schemeClr val="tx2"/>
                </a:solidFill>
                <a:ea typeface="Calibri" panose="020F0502020204030204"/>
                <a:cs typeface="Calibri" panose="020F0502020204030204"/>
              </a:rPr>
              <a:t>Literacy instruction</a:t>
            </a:r>
            <a:endParaRPr lang="en-US">
              <a:solidFill>
                <a:schemeClr val="tx2"/>
              </a:solidFill>
            </a:endParaRPr>
          </a:p>
          <a:p>
            <a:pPr marL="182880" indent="-182880" algn="ctr">
              <a:buFont typeface="Arial"/>
              <a:buChar char="•"/>
            </a:pPr>
            <a:r>
              <a:rPr lang="en-US" sz="2400">
                <a:solidFill>
                  <a:schemeClr val="tx2"/>
                </a:solidFill>
                <a:ea typeface="Calibri" panose="020F0502020204030204"/>
                <a:cs typeface="Calibri" panose="020F0502020204030204"/>
              </a:rPr>
              <a:t>Assessment</a:t>
            </a:r>
          </a:p>
          <a:p>
            <a:pPr marL="182880" indent="-182880" algn="ctr">
              <a:buFont typeface="Arial"/>
              <a:buChar char="•"/>
            </a:pPr>
            <a:r>
              <a:rPr lang="en-US" sz="2400">
                <a:solidFill>
                  <a:schemeClr val="tx2"/>
                </a:solidFill>
                <a:ea typeface="Calibri" panose="020F0502020204030204"/>
                <a:cs typeface="Calibri" panose="020F0502020204030204"/>
              </a:rPr>
              <a:t>Intervention</a:t>
            </a:r>
          </a:p>
          <a:p>
            <a:pPr marL="285750" indent="-285750" algn="ctr">
              <a:buFont typeface="Arial"/>
              <a:buChar char="•"/>
            </a:pPr>
            <a:endParaRPr lang="en-US">
              <a:ea typeface="Calibri" panose="020F0502020204030204"/>
              <a:cs typeface="Calibri" panose="020F0502020204030204"/>
            </a:endParaRPr>
          </a:p>
        </p:txBody>
      </p:sp>
      <p:sp>
        <p:nvSpPr>
          <p:cNvPr id="16" name="Rectangle: Diagonal Corners Snipped 15">
            <a:extLst>
              <a:ext uri="{FF2B5EF4-FFF2-40B4-BE49-F238E27FC236}">
                <a16:creationId xmlns:a16="http://schemas.microsoft.com/office/drawing/2014/main" id="{6EBAD3D8-3992-360F-150C-91E7B9D93F35}"/>
              </a:ext>
            </a:extLst>
          </p:cNvPr>
          <p:cNvSpPr/>
          <p:nvPr/>
        </p:nvSpPr>
        <p:spPr>
          <a:xfrm>
            <a:off x="425823" y="4728882"/>
            <a:ext cx="2891118" cy="986116"/>
          </a:xfrm>
          <a:prstGeom prst="snip2DiagRect">
            <a:avLst/>
          </a:prstGeom>
          <a:solidFill>
            <a:schemeClr val="tx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900">
              <a:solidFill>
                <a:schemeClr val="tx2"/>
              </a:solidFill>
              <a:ea typeface="Calibri"/>
              <a:cs typeface="Calibri"/>
            </a:endParaRPr>
          </a:p>
          <a:p>
            <a:r>
              <a:rPr lang="en-US">
                <a:solidFill>
                  <a:schemeClr val="tx2"/>
                </a:solidFill>
                <a:ea typeface="Calibri"/>
                <a:cs typeface="Calibri"/>
              </a:rPr>
              <a:t>Examples</a:t>
            </a:r>
          </a:p>
          <a:p>
            <a:pPr marL="182880" indent="-182880">
              <a:buFont typeface="Arial"/>
              <a:buChar char="•"/>
            </a:pPr>
            <a:r>
              <a:rPr lang="en-US">
                <a:solidFill>
                  <a:schemeClr val="tx2"/>
                </a:solidFill>
                <a:ea typeface="Calibri"/>
                <a:cs typeface="Calibri"/>
              </a:rPr>
              <a:t>Literacy activities</a:t>
            </a:r>
          </a:p>
          <a:p>
            <a:pPr marL="182880" indent="-182880">
              <a:buFont typeface="Arial"/>
              <a:buChar char="•"/>
            </a:pPr>
            <a:r>
              <a:rPr lang="en-US">
                <a:solidFill>
                  <a:schemeClr val="tx2"/>
                </a:solidFill>
                <a:ea typeface="Calibri"/>
                <a:cs typeface="Calibri"/>
              </a:rPr>
              <a:t>Extra practice activities</a:t>
            </a:r>
          </a:p>
          <a:p>
            <a:pPr algn="ctr"/>
            <a:endParaRPr lang="en-US">
              <a:ea typeface="Calibri"/>
              <a:cs typeface="Calibri"/>
            </a:endParaRPr>
          </a:p>
        </p:txBody>
      </p:sp>
      <p:pic>
        <p:nvPicPr>
          <p:cNvPr id="8" name="Picture 7" descr="A family posing for a picture&#10;&#10;">
            <a:extLst>
              <a:ext uri="{FF2B5EF4-FFF2-40B4-BE49-F238E27FC236}">
                <a16:creationId xmlns:a16="http://schemas.microsoft.com/office/drawing/2014/main" id="{E01584A4-B844-778D-F241-7E4AE61CD121}"/>
              </a:ext>
            </a:extLst>
          </p:cNvPr>
          <p:cNvPicPr>
            <a:picLocks noChangeAspect="1"/>
          </p:cNvPicPr>
          <p:nvPr/>
        </p:nvPicPr>
        <p:blipFill>
          <a:blip r:embed="rId5"/>
          <a:stretch>
            <a:fillRect/>
          </a:stretch>
        </p:blipFill>
        <p:spPr>
          <a:xfrm>
            <a:off x="8359588" y="829235"/>
            <a:ext cx="3260912" cy="2196352"/>
          </a:xfrm>
          <a:prstGeom prst="rect">
            <a:avLst/>
          </a:prstGeom>
        </p:spPr>
      </p:pic>
      <p:sp>
        <p:nvSpPr>
          <p:cNvPr id="10" name="Arrow: Pentagon 9">
            <a:extLst>
              <a:ext uri="{FF2B5EF4-FFF2-40B4-BE49-F238E27FC236}">
                <a16:creationId xmlns:a16="http://schemas.microsoft.com/office/drawing/2014/main" id="{1AE35694-7F8C-CA2A-E98C-A3769F2CD551}"/>
              </a:ext>
              <a:ext uri="{C183D7F6-B498-43B3-948B-1728B52AA6E4}">
                <adec:decorative xmlns:adec="http://schemas.microsoft.com/office/drawing/2017/decorative" val="1"/>
              </a:ext>
            </a:extLst>
          </p:cNvPr>
          <p:cNvSpPr/>
          <p:nvPr/>
        </p:nvSpPr>
        <p:spPr>
          <a:xfrm rot="10800000">
            <a:off x="7519147" y="2779057"/>
            <a:ext cx="4123764" cy="1826558"/>
          </a:xfrm>
          <a:prstGeom prst="homePlate">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82880" indent="-182880" algn="ctr">
              <a:buFont typeface="Arial,Sans-Serif"/>
              <a:buChar char="•"/>
            </a:pPr>
            <a:endParaRPr lang="en-US" sz="2400">
              <a:solidFill>
                <a:schemeClr val="tx2"/>
              </a:solidFill>
              <a:ea typeface="Calibri"/>
              <a:cs typeface="Calibri"/>
            </a:endParaRPr>
          </a:p>
        </p:txBody>
      </p:sp>
      <p:sp>
        <p:nvSpPr>
          <p:cNvPr id="11" name="TextBox 10">
            <a:extLst>
              <a:ext uri="{FF2B5EF4-FFF2-40B4-BE49-F238E27FC236}">
                <a16:creationId xmlns:a16="http://schemas.microsoft.com/office/drawing/2014/main" id="{BA74F0C1-79EB-F7CB-89E1-88992A335965}"/>
              </a:ext>
            </a:extLst>
          </p:cNvPr>
          <p:cNvSpPr txBox="1"/>
          <p:nvPr/>
        </p:nvSpPr>
        <p:spPr>
          <a:xfrm>
            <a:off x="8404412" y="2969558"/>
            <a:ext cx="3216088" cy="1569660"/>
          </a:xfrm>
          <a:prstGeom prst="rect">
            <a:avLst/>
          </a:prstGeom>
          <a:solidFill>
            <a:schemeClr val="bg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82880" indent="-182880" algn="ctr">
              <a:buFont typeface="Arial,Sans-Serif"/>
              <a:buChar char="•"/>
            </a:pPr>
            <a:r>
              <a:rPr lang="en-US" sz="2400">
                <a:solidFill>
                  <a:schemeClr val="tx2"/>
                </a:solidFill>
                <a:ea typeface="Calibri"/>
                <a:cs typeface="Calibri"/>
              </a:rPr>
              <a:t>Literacy support</a:t>
            </a:r>
          </a:p>
          <a:p>
            <a:pPr marL="182880" indent="-182880" algn="ctr">
              <a:buFont typeface="Arial,Sans-Serif"/>
              <a:buChar char="•"/>
            </a:pPr>
            <a:r>
              <a:rPr lang="en-US" sz="2400">
                <a:solidFill>
                  <a:schemeClr val="tx2"/>
                </a:solidFill>
                <a:ea typeface="Calibri"/>
                <a:cs typeface="Calibri"/>
              </a:rPr>
              <a:t>Practice at home</a:t>
            </a:r>
          </a:p>
          <a:p>
            <a:pPr marL="182880" indent="-182880" algn="ctr">
              <a:buFont typeface="Arial,Sans-Serif"/>
              <a:buChar char="•"/>
            </a:pPr>
            <a:r>
              <a:rPr lang="en-US" sz="2400">
                <a:solidFill>
                  <a:schemeClr val="tx2"/>
                </a:solidFill>
                <a:ea typeface="Calibri"/>
                <a:cs typeface="Calibri"/>
              </a:rPr>
              <a:t>Practice in the community</a:t>
            </a:r>
          </a:p>
        </p:txBody>
      </p:sp>
      <p:sp>
        <p:nvSpPr>
          <p:cNvPr id="12" name="Rectangle: Top Corners One Rounded and One Snipped 11">
            <a:extLst>
              <a:ext uri="{FF2B5EF4-FFF2-40B4-BE49-F238E27FC236}">
                <a16:creationId xmlns:a16="http://schemas.microsoft.com/office/drawing/2014/main" id="{E31A63C9-58A0-FBEF-F956-03F8A9C8B084}"/>
              </a:ext>
            </a:extLst>
          </p:cNvPr>
          <p:cNvSpPr/>
          <p:nvPr/>
        </p:nvSpPr>
        <p:spPr>
          <a:xfrm>
            <a:off x="4639235" y="2902323"/>
            <a:ext cx="1378323" cy="1692088"/>
          </a:xfrm>
          <a:prstGeom prst="snipRoundRect">
            <a:avLst/>
          </a:prstGeom>
          <a:solidFill>
            <a:schemeClr val="bg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2300" b="1">
                <a:ea typeface="Calibri"/>
                <a:cs typeface="Calibri"/>
              </a:rPr>
              <a:t>During the School Day</a:t>
            </a:r>
            <a:r>
              <a:rPr lang="en-US">
                <a:ea typeface="Calibri"/>
                <a:cs typeface="Calibri"/>
              </a:rPr>
              <a:t> </a:t>
            </a:r>
          </a:p>
        </p:txBody>
      </p:sp>
      <p:sp>
        <p:nvSpPr>
          <p:cNvPr id="13" name="Rectangle: Top Corners One Rounded and One Snipped 12">
            <a:extLst>
              <a:ext uri="{FF2B5EF4-FFF2-40B4-BE49-F238E27FC236}">
                <a16:creationId xmlns:a16="http://schemas.microsoft.com/office/drawing/2014/main" id="{B9705F6C-BA86-580D-9969-171DACFDC31E}"/>
              </a:ext>
            </a:extLst>
          </p:cNvPr>
          <p:cNvSpPr/>
          <p:nvPr/>
        </p:nvSpPr>
        <p:spPr>
          <a:xfrm>
            <a:off x="6017558" y="2902323"/>
            <a:ext cx="1423146" cy="1692088"/>
          </a:xfrm>
          <a:prstGeom prst="snipRoundRect">
            <a:avLst/>
          </a:prstGeom>
          <a:solidFill>
            <a:schemeClr val="bg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just"/>
            <a:r>
              <a:rPr lang="en-US" sz="2300" b="1">
                <a:ea typeface="Calibri"/>
                <a:cs typeface="Calibri"/>
              </a:rPr>
              <a:t>Outside the School Day</a:t>
            </a:r>
          </a:p>
        </p:txBody>
      </p:sp>
      <p:sp>
        <p:nvSpPr>
          <p:cNvPr id="14" name="Arrow: Curved Up 13">
            <a:extLst>
              <a:ext uri="{FF2B5EF4-FFF2-40B4-BE49-F238E27FC236}">
                <a16:creationId xmlns:a16="http://schemas.microsoft.com/office/drawing/2014/main" id="{64C4B055-72C7-8657-11B9-401402C674AC}"/>
              </a:ext>
              <a:ext uri="{C183D7F6-B498-43B3-948B-1728B52AA6E4}">
                <adec:decorative xmlns:adec="http://schemas.microsoft.com/office/drawing/2017/decorative" val="1"/>
              </a:ext>
            </a:extLst>
          </p:cNvPr>
          <p:cNvSpPr/>
          <p:nvPr/>
        </p:nvSpPr>
        <p:spPr>
          <a:xfrm>
            <a:off x="5132294" y="4493559"/>
            <a:ext cx="1927411" cy="762000"/>
          </a:xfrm>
          <a:prstGeom prst="curvedUpArrow">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Arrow: Curved Up 14">
            <a:extLst>
              <a:ext uri="{FF2B5EF4-FFF2-40B4-BE49-F238E27FC236}">
                <a16:creationId xmlns:a16="http://schemas.microsoft.com/office/drawing/2014/main" id="{B1EFA424-94F5-E457-991D-D8C51F37B247}"/>
              </a:ext>
              <a:ext uri="{C183D7F6-B498-43B3-948B-1728B52AA6E4}">
                <adec:decorative xmlns:adec="http://schemas.microsoft.com/office/drawing/2017/decorative" val="1"/>
              </a:ext>
            </a:extLst>
          </p:cNvPr>
          <p:cNvSpPr/>
          <p:nvPr/>
        </p:nvSpPr>
        <p:spPr>
          <a:xfrm rot="10800000">
            <a:off x="5053852" y="2263589"/>
            <a:ext cx="1927411" cy="762000"/>
          </a:xfrm>
          <a:prstGeom prst="curvedUpArrow">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TextBox 15">
            <a:extLst>
              <a:ext uri="{FF2B5EF4-FFF2-40B4-BE49-F238E27FC236}">
                <a16:creationId xmlns:a16="http://schemas.microsoft.com/office/drawing/2014/main" id="{CAB2D518-0E54-E403-5886-4F2B264F1A7C}"/>
              </a:ext>
            </a:extLst>
          </p:cNvPr>
          <p:cNvSpPr txBox="1"/>
          <p:nvPr/>
        </p:nvSpPr>
        <p:spPr>
          <a:xfrm>
            <a:off x="8728948" y="5171843"/>
            <a:ext cx="2581517" cy="584775"/>
          </a:xfrm>
          <a:prstGeom prst="rect">
            <a:avLst/>
          </a:prstGeom>
          <a:solidFill>
            <a:schemeClr val="bg1"/>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b="1" dirty="0">
                <a:solidFill>
                  <a:schemeClr val="tx2"/>
                </a:solidFill>
                <a:ea typeface="Calibri"/>
                <a:cs typeface="Calibri"/>
                <a:hlinkClick r:id="rId6">
                  <a:extLst>
                    <a:ext uri="{A12FA001-AC4F-418D-AE19-62706E023703}">
                      <ahyp:hlinkClr xmlns:ahyp="http://schemas.microsoft.com/office/drawing/2018/hyperlinkcolor" val="tx"/>
                    </a:ext>
                  </a:extLst>
                </a:hlinkClick>
              </a:rPr>
              <a:t>Learn More</a:t>
            </a:r>
          </a:p>
        </p:txBody>
      </p:sp>
      <p:pic>
        <p:nvPicPr>
          <p:cNvPr id="4" name="Graphic 3" descr="Pink backpack">
            <a:extLst>
              <a:ext uri="{FF2B5EF4-FFF2-40B4-BE49-F238E27FC236}">
                <a16:creationId xmlns:a16="http://schemas.microsoft.com/office/drawing/2014/main" id="{6378681A-BEC8-8EE3-7FA7-93B6A8D9C96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90493" y="5661323"/>
            <a:ext cx="1269221" cy="1269221"/>
          </a:xfrm>
          <a:prstGeom prst="rect">
            <a:avLst/>
          </a:prstGeom>
        </p:spPr>
      </p:pic>
    </p:spTree>
    <p:custDataLst>
      <p:tags r:id="rId1"/>
    </p:custDataLst>
    <p:extLst>
      <p:ext uri="{BB962C8B-B14F-4D97-AF65-F5344CB8AC3E}">
        <p14:creationId xmlns:p14="http://schemas.microsoft.com/office/powerpoint/2010/main" val="1360540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3A07A-D97E-B070-DF7B-7FC919906C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FFB25C-45D7-D55D-9A80-3053EDEDD69E}"/>
              </a:ext>
            </a:extLst>
          </p:cNvPr>
          <p:cNvSpPr>
            <a:spLocks noGrp="1"/>
          </p:cNvSpPr>
          <p:nvPr>
            <p:ph type="title" idx="4294967295"/>
          </p:nvPr>
        </p:nvSpPr>
        <p:spPr>
          <a:xfrm>
            <a:off x="1422744" y="-4401"/>
            <a:ext cx="9352344" cy="611188"/>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Calibri Light"/>
                <a:cs typeface="Calibri Light"/>
              </a:rPr>
              <a:t>A System of Literacy Services and Supports</a:t>
            </a:r>
          </a:p>
        </p:txBody>
      </p:sp>
      <p:pic>
        <p:nvPicPr>
          <p:cNvPr id="5" name="Picture 4" descr="A building with trees in front of it&#10;">
            <a:extLst>
              <a:ext uri="{FF2B5EF4-FFF2-40B4-BE49-F238E27FC236}">
                <a16:creationId xmlns:a16="http://schemas.microsoft.com/office/drawing/2014/main" id="{D7564F76-D338-8302-FAE4-190AE42C3694}"/>
              </a:ext>
            </a:extLst>
          </p:cNvPr>
          <p:cNvPicPr>
            <a:picLocks noChangeAspect="1"/>
          </p:cNvPicPr>
          <p:nvPr/>
        </p:nvPicPr>
        <p:blipFill>
          <a:blip r:embed="rId4"/>
          <a:stretch>
            <a:fillRect/>
          </a:stretch>
        </p:blipFill>
        <p:spPr>
          <a:xfrm>
            <a:off x="464901" y="829235"/>
            <a:ext cx="2733374" cy="1822250"/>
          </a:xfrm>
          <a:prstGeom prst="rect">
            <a:avLst/>
          </a:prstGeom>
        </p:spPr>
      </p:pic>
      <p:sp>
        <p:nvSpPr>
          <p:cNvPr id="4" name="Rectangle: Rounded Corners 3">
            <a:extLst>
              <a:ext uri="{FF2B5EF4-FFF2-40B4-BE49-F238E27FC236}">
                <a16:creationId xmlns:a16="http://schemas.microsoft.com/office/drawing/2014/main" id="{079FB556-A55B-9F2D-EC5D-B6A760E0712E}"/>
              </a:ext>
            </a:extLst>
          </p:cNvPr>
          <p:cNvSpPr/>
          <p:nvPr/>
        </p:nvSpPr>
        <p:spPr>
          <a:xfrm>
            <a:off x="457717" y="2456962"/>
            <a:ext cx="2730500" cy="381000"/>
          </a:xfrm>
          <a:prstGeom prst="round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2">
                    <a:lumMod val="95000"/>
                  </a:schemeClr>
                </a:solidFill>
                <a:ea typeface="Calibri"/>
                <a:cs typeface="Calibri"/>
              </a:rPr>
              <a:t>During the School Day</a:t>
            </a:r>
          </a:p>
        </p:txBody>
      </p:sp>
      <p:sp>
        <p:nvSpPr>
          <p:cNvPr id="7" name="TextBox 6">
            <a:extLst>
              <a:ext uri="{FF2B5EF4-FFF2-40B4-BE49-F238E27FC236}">
                <a16:creationId xmlns:a16="http://schemas.microsoft.com/office/drawing/2014/main" id="{1C78DD8A-5B4F-BA04-2020-34E23275E63E}"/>
              </a:ext>
            </a:extLst>
          </p:cNvPr>
          <p:cNvSpPr txBox="1"/>
          <p:nvPr/>
        </p:nvSpPr>
        <p:spPr>
          <a:xfrm>
            <a:off x="462027" y="3155173"/>
            <a:ext cx="2805781" cy="1569660"/>
          </a:xfrm>
          <a:prstGeom prst="rect">
            <a:avLst/>
          </a:prstGeom>
          <a:solidFill>
            <a:schemeClr val="bg1">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82880" indent="-182880" algn="ctr">
              <a:buFont typeface="Arial,Sans-Serif"/>
              <a:buChar char="•"/>
            </a:pPr>
            <a:r>
              <a:rPr lang="en-US" sz="2400">
                <a:solidFill>
                  <a:schemeClr val="bg1">
                    <a:lumMod val="49000"/>
                  </a:schemeClr>
                </a:solidFill>
                <a:ea typeface="Calibri"/>
                <a:cs typeface="Calibri"/>
              </a:rPr>
              <a:t>Approach</a:t>
            </a:r>
          </a:p>
          <a:p>
            <a:pPr marL="182880" indent="-182880" algn="ctr">
              <a:buFont typeface="Arial,Sans-Serif"/>
              <a:buChar char="•"/>
            </a:pPr>
            <a:r>
              <a:rPr lang="en-US" sz="2400">
                <a:solidFill>
                  <a:schemeClr val="bg1">
                    <a:lumMod val="49000"/>
                  </a:schemeClr>
                </a:solidFill>
                <a:ea typeface="Calibri"/>
                <a:cs typeface="Calibri"/>
              </a:rPr>
              <a:t>Attitudes</a:t>
            </a:r>
          </a:p>
          <a:p>
            <a:pPr marL="182880" indent="-182880" algn="ctr">
              <a:buFont typeface="Arial,Sans-Serif"/>
              <a:buChar char="•"/>
            </a:pPr>
            <a:r>
              <a:rPr lang="en-US" sz="2400">
                <a:solidFill>
                  <a:schemeClr val="bg1">
                    <a:lumMod val="49000"/>
                  </a:schemeClr>
                </a:solidFill>
                <a:ea typeface="Calibri"/>
                <a:cs typeface="Calibri"/>
              </a:rPr>
              <a:t>Atmosphere</a:t>
            </a:r>
          </a:p>
          <a:p>
            <a:pPr marL="182880" indent="-182880" algn="ctr">
              <a:buFont typeface="Arial,Sans-Serif"/>
              <a:buChar char="•"/>
            </a:pPr>
            <a:r>
              <a:rPr lang="en-US" sz="2400">
                <a:solidFill>
                  <a:schemeClr val="bg1">
                    <a:lumMod val="49000"/>
                  </a:schemeClr>
                </a:solidFill>
                <a:ea typeface="Calibri"/>
                <a:cs typeface="Calibri"/>
              </a:rPr>
              <a:t>Action</a:t>
            </a:r>
          </a:p>
        </p:txBody>
      </p:sp>
      <p:pic>
        <p:nvPicPr>
          <p:cNvPr id="8" name="Picture 7" descr="A family posing for a picture&#10;">
            <a:extLst>
              <a:ext uri="{FF2B5EF4-FFF2-40B4-BE49-F238E27FC236}">
                <a16:creationId xmlns:a16="http://schemas.microsoft.com/office/drawing/2014/main" id="{73A85810-82E3-2B0A-B3D9-225C90CB5C69}"/>
              </a:ext>
            </a:extLst>
          </p:cNvPr>
          <p:cNvPicPr>
            <a:picLocks noChangeAspect="1"/>
          </p:cNvPicPr>
          <p:nvPr/>
        </p:nvPicPr>
        <p:blipFill>
          <a:blip r:embed="rId5"/>
          <a:stretch>
            <a:fillRect/>
          </a:stretch>
        </p:blipFill>
        <p:spPr>
          <a:xfrm>
            <a:off x="8945742" y="829235"/>
            <a:ext cx="2723605" cy="1815352"/>
          </a:xfrm>
          <a:prstGeom prst="rect">
            <a:avLst/>
          </a:prstGeom>
        </p:spPr>
      </p:pic>
      <p:sp>
        <p:nvSpPr>
          <p:cNvPr id="6" name="Rectangle: Rounded Corners 5">
            <a:extLst>
              <a:ext uri="{FF2B5EF4-FFF2-40B4-BE49-F238E27FC236}">
                <a16:creationId xmlns:a16="http://schemas.microsoft.com/office/drawing/2014/main" id="{8196286B-3E30-042D-49DC-D351A1185977}"/>
              </a:ext>
            </a:extLst>
          </p:cNvPr>
          <p:cNvSpPr/>
          <p:nvPr/>
        </p:nvSpPr>
        <p:spPr>
          <a:xfrm>
            <a:off x="8947178" y="2456961"/>
            <a:ext cx="2730500" cy="381000"/>
          </a:xfrm>
          <a:prstGeom prst="round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b="1">
                <a:solidFill>
                  <a:schemeClr val="tx2">
                    <a:lumMod val="95000"/>
                  </a:schemeClr>
                </a:solidFill>
                <a:ea typeface="Calibri"/>
                <a:cs typeface="Calibri"/>
              </a:rPr>
              <a:t>Outside the School Day</a:t>
            </a:r>
          </a:p>
        </p:txBody>
      </p:sp>
      <p:sp>
        <p:nvSpPr>
          <p:cNvPr id="11" name="TextBox 10">
            <a:extLst>
              <a:ext uri="{FF2B5EF4-FFF2-40B4-BE49-F238E27FC236}">
                <a16:creationId xmlns:a16="http://schemas.microsoft.com/office/drawing/2014/main" id="{917A7A6C-28AE-36C1-ED96-17BA710FEBB8}"/>
              </a:ext>
            </a:extLst>
          </p:cNvPr>
          <p:cNvSpPr txBox="1"/>
          <p:nvPr/>
        </p:nvSpPr>
        <p:spPr>
          <a:xfrm>
            <a:off x="8971026" y="3155173"/>
            <a:ext cx="2717859" cy="1569660"/>
          </a:xfrm>
          <a:prstGeom prst="rect">
            <a:avLst/>
          </a:prstGeom>
          <a:solidFill>
            <a:schemeClr val="bg1">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82880" indent="-182880" algn="ctr">
              <a:buFont typeface="Arial,Sans-Serif"/>
              <a:buChar char="•"/>
            </a:pPr>
            <a:r>
              <a:rPr lang="en-US" sz="2400">
                <a:solidFill>
                  <a:schemeClr val="bg1">
                    <a:lumMod val="49000"/>
                  </a:schemeClr>
                </a:solidFill>
                <a:ea typeface="Calibri"/>
                <a:cs typeface="Calibri"/>
              </a:rPr>
              <a:t>Approach</a:t>
            </a:r>
          </a:p>
          <a:p>
            <a:pPr marL="182880" indent="-182880" algn="ctr">
              <a:buFont typeface="Arial,Sans-Serif"/>
              <a:buChar char="•"/>
            </a:pPr>
            <a:r>
              <a:rPr lang="en-US" sz="2400">
                <a:solidFill>
                  <a:schemeClr val="bg1">
                    <a:lumMod val="49000"/>
                  </a:schemeClr>
                </a:solidFill>
                <a:ea typeface="Calibri"/>
                <a:cs typeface="Calibri"/>
              </a:rPr>
              <a:t>Attitudes</a:t>
            </a:r>
          </a:p>
          <a:p>
            <a:pPr marL="182880" indent="-182880" algn="ctr">
              <a:buFont typeface="Arial,Sans-Serif"/>
              <a:buChar char="•"/>
            </a:pPr>
            <a:r>
              <a:rPr lang="en-US" sz="2400">
                <a:solidFill>
                  <a:schemeClr val="bg1">
                    <a:lumMod val="49000"/>
                  </a:schemeClr>
                </a:solidFill>
                <a:ea typeface="Calibri"/>
                <a:cs typeface="Calibri"/>
              </a:rPr>
              <a:t>Atmosphere</a:t>
            </a:r>
          </a:p>
          <a:p>
            <a:pPr marL="182880" indent="-182880" algn="ctr">
              <a:buFont typeface="Arial,Sans-Serif"/>
              <a:buChar char="•"/>
            </a:pPr>
            <a:r>
              <a:rPr lang="en-US" sz="2400">
                <a:solidFill>
                  <a:schemeClr val="bg1">
                    <a:lumMod val="49000"/>
                  </a:schemeClr>
                </a:solidFill>
                <a:ea typeface="Calibri"/>
                <a:cs typeface="Calibri"/>
              </a:rPr>
              <a:t>Action</a:t>
            </a:r>
          </a:p>
        </p:txBody>
      </p:sp>
      <p:sp>
        <p:nvSpPr>
          <p:cNvPr id="20" name="TextBox 19">
            <a:extLst>
              <a:ext uri="{FF2B5EF4-FFF2-40B4-BE49-F238E27FC236}">
                <a16:creationId xmlns:a16="http://schemas.microsoft.com/office/drawing/2014/main" id="{F4C7AD29-E664-9748-CE0E-A4C2407BE951}"/>
              </a:ext>
            </a:extLst>
          </p:cNvPr>
          <p:cNvSpPr txBox="1"/>
          <p:nvPr/>
        </p:nvSpPr>
        <p:spPr>
          <a:xfrm>
            <a:off x="3619845" y="829300"/>
            <a:ext cx="4950701" cy="4293483"/>
          </a:xfrm>
          <a:prstGeom prst="rect">
            <a:avLst/>
          </a:prstGeom>
          <a:solidFill>
            <a:schemeClr val="tx2">
              <a:lumMod val="50000"/>
            </a:schemeClr>
          </a:solidFill>
          <a:ln w="57150">
            <a:solidFill>
              <a:schemeClr val="bg1">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82880" indent="-182880">
              <a:buFont typeface="Arial,Sans-Serif"/>
              <a:buChar char="•"/>
            </a:pPr>
            <a:r>
              <a:rPr lang="en-US" sz="2500" dirty="0">
                <a:solidFill>
                  <a:schemeClr val="tx2"/>
                </a:solidFill>
                <a:ea typeface="Calibri"/>
                <a:cs typeface="Calibri"/>
              </a:rPr>
              <a:t>Consider new strategies for the Approach and Action</a:t>
            </a:r>
          </a:p>
          <a:p>
            <a:endParaRPr lang="en-US" sz="1000">
              <a:solidFill>
                <a:schemeClr val="tx2"/>
              </a:solidFill>
              <a:ea typeface="Calibri"/>
              <a:cs typeface="Calibri"/>
            </a:endParaRPr>
          </a:p>
          <a:p>
            <a:pPr marL="182880" indent="-182880">
              <a:buFont typeface="Arial,Sans-Serif"/>
              <a:buChar char="•"/>
            </a:pPr>
            <a:r>
              <a:rPr lang="en-US" sz="2500" dirty="0">
                <a:solidFill>
                  <a:schemeClr val="tx2"/>
                </a:solidFill>
                <a:ea typeface="Calibri"/>
                <a:cs typeface="Calibri"/>
              </a:rPr>
              <a:t>It will not look the same for every family</a:t>
            </a:r>
          </a:p>
          <a:p>
            <a:endParaRPr lang="en-US" sz="1000">
              <a:solidFill>
                <a:schemeClr val="tx2"/>
              </a:solidFill>
              <a:ea typeface="Calibri"/>
              <a:cs typeface="Calibri"/>
            </a:endParaRPr>
          </a:p>
          <a:p>
            <a:pPr marL="182880" indent="-182880">
              <a:buFont typeface="Arial,Sans-Serif"/>
              <a:buChar char="•"/>
            </a:pPr>
            <a:r>
              <a:rPr lang="en-US" sz="2500" dirty="0">
                <a:solidFill>
                  <a:schemeClr val="tx2"/>
                </a:solidFill>
                <a:ea typeface="Calibri"/>
                <a:cs typeface="Calibri"/>
              </a:rPr>
              <a:t>Use communication practices that are sensitive to families' language and cultural backgrounds</a:t>
            </a:r>
          </a:p>
          <a:p>
            <a:endParaRPr lang="en-US" sz="1000">
              <a:solidFill>
                <a:schemeClr val="tx2"/>
              </a:solidFill>
              <a:ea typeface="Calibri"/>
              <a:cs typeface="Calibri"/>
            </a:endParaRPr>
          </a:p>
          <a:p>
            <a:pPr marL="182880" indent="-182880">
              <a:buFont typeface="Arial,Sans-Serif"/>
              <a:buChar char="•"/>
            </a:pPr>
            <a:r>
              <a:rPr lang="en-US" sz="2500" dirty="0">
                <a:solidFill>
                  <a:schemeClr val="tx2"/>
                </a:solidFill>
                <a:ea typeface="Calibri"/>
                <a:cs typeface="Calibri"/>
              </a:rPr>
              <a:t>Encourage engagement that sets the stage for literacy partnerships</a:t>
            </a:r>
          </a:p>
          <a:p>
            <a:pPr algn="l"/>
            <a:endParaRPr lang="en-US">
              <a:ea typeface="Calibri"/>
              <a:cs typeface="Calibri"/>
            </a:endParaRPr>
          </a:p>
        </p:txBody>
      </p:sp>
      <p:sp>
        <p:nvSpPr>
          <p:cNvPr id="17" name="TextBox 15">
            <a:extLst>
              <a:ext uri="{FF2B5EF4-FFF2-40B4-BE49-F238E27FC236}">
                <a16:creationId xmlns:a16="http://schemas.microsoft.com/office/drawing/2014/main" id="{E93048BE-EDDF-F929-8333-5E50D8D68CF2}"/>
              </a:ext>
            </a:extLst>
          </p:cNvPr>
          <p:cNvSpPr txBox="1"/>
          <p:nvPr/>
        </p:nvSpPr>
        <p:spPr>
          <a:xfrm>
            <a:off x="4687835" y="5420259"/>
            <a:ext cx="2815978" cy="584775"/>
          </a:xfrm>
          <a:prstGeom prst="rect">
            <a:avLst/>
          </a:prstGeom>
          <a:solidFill>
            <a:schemeClr val="bg1">
              <a:lumMod val="75000"/>
            </a:schemeClr>
          </a:solidFill>
          <a:ln>
            <a:solidFill>
              <a:schemeClr val="bg1">
                <a:lumMod val="50000"/>
              </a:schemeClr>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b="1" dirty="0">
                <a:solidFill>
                  <a:schemeClr val="tx2"/>
                </a:solidFill>
                <a:ea typeface="Calibri"/>
                <a:cs typeface="Calibri"/>
                <a:hlinkClick r:id="rId6">
                  <a:extLst>
                    <a:ext uri="{A12FA001-AC4F-418D-AE19-62706E023703}">
                      <ahyp:hlinkClr xmlns:ahyp="http://schemas.microsoft.com/office/drawing/2018/hyperlinkcolor" val="tx"/>
                    </a:ext>
                  </a:extLst>
                </a:hlinkClick>
              </a:rPr>
              <a:t>Learn More</a:t>
            </a:r>
            <a:r>
              <a:rPr lang="en-US" sz="3200" b="1" dirty="0">
                <a:solidFill>
                  <a:schemeClr val="tx2">
                    <a:lumMod val="85000"/>
                  </a:schemeClr>
                </a:solidFill>
                <a:ea typeface="Calibri"/>
                <a:cs typeface="Calibri"/>
              </a:rPr>
              <a:t> </a:t>
            </a:r>
            <a:endParaRPr lang="en-US" sz="2500" b="1" dirty="0">
              <a:solidFill>
                <a:schemeClr val="tx2">
                  <a:lumMod val="85000"/>
                </a:schemeClr>
              </a:solidFill>
              <a:ea typeface="Calibri"/>
              <a:cs typeface="Calibri"/>
            </a:endParaRPr>
          </a:p>
        </p:txBody>
      </p:sp>
      <p:pic>
        <p:nvPicPr>
          <p:cNvPr id="10" name="Graphic 9" descr="Pink backpack">
            <a:extLst>
              <a:ext uri="{FF2B5EF4-FFF2-40B4-BE49-F238E27FC236}">
                <a16:creationId xmlns:a16="http://schemas.microsoft.com/office/drawing/2014/main" id="{1359FBB6-80A5-B33C-9126-2A407CDB1DF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80036" y="5588752"/>
            <a:ext cx="1269221" cy="1269221"/>
          </a:xfrm>
          <a:prstGeom prst="rect">
            <a:avLst/>
          </a:prstGeom>
        </p:spPr>
      </p:pic>
    </p:spTree>
    <p:custDataLst>
      <p:tags r:id="rId1"/>
    </p:custDataLst>
    <p:extLst>
      <p:ext uri="{BB962C8B-B14F-4D97-AF65-F5344CB8AC3E}">
        <p14:creationId xmlns:p14="http://schemas.microsoft.com/office/powerpoint/2010/main" val="3569391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C420C-F946-9590-CDF7-6DA7314AAB6F}"/>
            </a:ext>
          </a:extLst>
        </p:cNvPr>
        <p:cNvGrpSpPr/>
        <p:nvPr/>
      </p:nvGrpSpPr>
      <p:grpSpPr>
        <a:xfrm>
          <a:off x="0" y="0"/>
          <a:ext cx="0" cy="0"/>
          <a:chOff x="0" y="0"/>
          <a:chExt cx="0" cy="0"/>
        </a:xfrm>
      </p:grpSpPr>
      <p:sp>
        <p:nvSpPr>
          <p:cNvPr id="136" name="Title 1">
            <a:extLst>
              <a:ext uri="{FF2B5EF4-FFF2-40B4-BE49-F238E27FC236}">
                <a16:creationId xmlns:a16="http://schemas.microsoft.com/office/drawing/2014/main" id="{76F41758-5E8F-92C3-1310-1BD10047DC6F}"/>
              </a:ext>
            </a:extLst>
          </p:cNvPr>
          <p:cNvSpPr>
            <a:spLocks noGrp="1"/>
          </p:cNvSpPr>
          <p:nvPr/>
        </p:nvSpPr>
        <p:spPr>
          <a:xfrm>
            <a:off x="2659196" y="-4401"/>
            <a:ext cx="7914610" cy="481792"/>
          </a:xfrm>
          <a:prstGeom prst="rect">
            <a:avLst/>
          </a:prstGeom>
          <a:solidFill>
            <a:schemeClr val="bg1">
              <a:lumMod val="60000"/>
              <a:lumOff val="40000"/>
            </a:schemeClr>
          </a:solidFill>
        </p:spPr>
        <p:txBody>
          <a:bodyPr lIns="91440" tIns="45720" rIns="91440" bIns="45720"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a:ea typeface="Calibri Light"/>
                <a:cs typeface="Calibri Light"/>
              </a:rPr>
              <a:t>A Multi-tiered System of Support for Reading</a:t>
            </a:r>
          </a:p>
        </p:txBody>
      </p:sp>
      <p:sp>
        <p:nvSpPr>
          <p:cNvPr id="2" name="Title 1">
            <a:extLst>
              <a:ext uri="{FF2B5EF4-FFF2-40B4-BE49-F238E27FC236}">
                <a16:creationId xmlns:a16="http://schemas.microsoft.com/office/drawing/2014/main" id="{3C3B692D-9A51-3427-248F-8014F1BF49E2}"/>
              </a:ext>
            </a:extLst>
          </p:cNvPr>
          <p:cNvSpPr>
            <a:spLocks noGrp="1"/>
          </p:cNvSpPr>
          <p:nvPr>
            <p:ph type="title"/>
          </p:nvPr>
        </p:nvSpPr>
        <p:spPr>
          <a:xfrm>
            <a:off x="904875" y="606871"/>
            <a:ext cx="10389259" cy="916887"/>
          </a:xfrm>
        </p:spPr>
        <p:txBody>
          <a:bodyPr lIns="91440" tIns="45720" rIns="91440" bIns="45720" anchor="t"/>
          <a:lstStyle/>
          <a:p>
            <a:pPr algn="ctr"/>
            <a:r>
              <a:rPr lang="en-US" sz="2800" b="1" dirty="0">
                <a:latin typeface="Calibri"/>
                <a:ea typeface="Calibri"/>
                <a:cs typeface="Calibri"/>
              </a:rPr>
              <a:t>Family Engagement in a System of Literacy Support and Services: Multi-tiered System of Support for Reading (MTSS-R) </a:t>
            </a:r>
            <a:endParaRPr lang="en-US" sz="2800" b="1" dirty="0">
              <a:solidFill>
                <a:srgbClr val="08355F"/>
              </a:solidFill>
              <a:latin typeface="Calibri"/>
              <a:ea typeface="Calibri"/>
              <a:cs typeface="Calibri"/>
            </a:endParaRPr>
          </a:p>
        </p:txBody>
      </p:sp>
      <p:sp>
        <p:nvSpPr>
          <p:cNvPr id="125" name="Rectangle: Rounded Corners 124">
            <a:extLst>
              <a:ext uri="{FF2B5EF4-FFF2-40B4-BE49-F238E27FC236}">
                <a16:creationId xmlns:a16="http://schemas.microsoft.com/office/drawing/2014/main" id="{3EB3C2A8-BDA8-D12D-89EA-1A1FDAC5956D}"/>
              </a:ext>
            </a:extLst>
          </p:cNvPr>
          <p:cNvSpPr/>
          <p:nvPr/>
        </p:nvSpPr>
        <p:spPr>
          <a:xfrm>
            <a:off x="144826" y="1523178"/>
            <a:ext cx="8810056" cy="2996625"/>
          </a:xfrm>
          <a:prstGeom prst="roundRect">
            <a:avLst/>
          </a:prstGeom>
          <a:solidFill>
            <a:srgbClr val="0070C0">
              <a:alpha val="33000"/>
            </a:srgb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2400">
                <a:solidFill>
                  <a:srgbClr val="444444"/>
                </a:solidFill>
                <a:ea typeface="Calibri"/>
                <a:cs typeface="Arial"/>
              </a:rPr>
              <a:t>MTSS-R provides opportunities for families and schools to:</a:t>
            </a:r>
            <a:endParaRPr lang="en-US" sz="2400">
              <a:ea typeface="Calibri"/>
              <a:cs typeface="Calibri"/>
            </a:endParaRPr>
          </a:p>
          <a:p>
            <a:pPr marL="342900" indent="-342900">
              <a:buFont typeface="Arial"/>
              <a:buChar char="•"/>
            </a:pPr>
            <a:r>
              <a:rPr lang="en-US" sz="2400">
                <a:solidFill>
                  <a:srgbClr val="444444"/>
                </a:solidFill>
                <a:ea typeface="Calibri"/>
                <a:cs typeface="Arial"/>
              </a:rPr>
              <a:t>Build positive relationships</a:t>
            </a:r>
            <a:endParaRPr lang="en-US" sz="2400">
              <a:solidFill>
                <a:srgbClr val="08355F"/>
              </a:solidFill>
              <a:ea typeface="Calibri"/>
              <a:cs typeface="Calibri"/>
            </a:endParaRPr>
          </a:p>
          <a:p>
            <a:pPr marL="342900" indent="-342900">
              <a:buFont typeface="Arial"/>
              <a:buChar char="•"/>
            </a:pPr>
            <a:r>
              <a:rPr lang="en-US" sz="2400">
                <a:solidFill>
                  <a:srgbClr val="444444"/>
                </a:solidFill>
                <a:ea typeface="Calibri"/>
                <a:cs typeface="Arial"/>
              </a:rPr>
              <a:t>Empower families</a:t>
            </a:r>
          </a:p>
          <a:p>
            <a:pPr marL="342900" indent="-342900">
              <a:buFont typeface="Arial"/>
              <a:buChar char="•"/>
            </a:pPr>
            <a:r>
              <a:rPr lang="en-US" sz="2400">
                <a:solidFill>
                  <a:srgbClr val="444444"/>
                </a:solidFill>
                <a:ea typeface="+mn-lt"/>
                <a:cs typeface="+mn-lt"/>
              </a:rPr>
              <a:t>Provide a system of supports and practices</a:t>
            </a:r>
          </a:p>
          <a:p>
            <a:pPr marL="342900" indent="-342900">
              <a:buFont typeface="Arial"/>
              <a:buChar char="•"/>
            </a:pPr>
            <a:r>
              <a:rPr lang="en-US" sz="2400">
                <a:solidFill>
                  <a:srgbClr val="444444"/>
                </a:solidFill>
                <a:ea typeface="+mn-lt"/>
                <a:cs typeface="+mn-lt"/>
              </a:rPr>
              <a:t>Engage in a problem-solving process </a:t>
            </a:r>
          </a:p>
          <a:p>
            <a:pPr marL="342900" indent="-342900">
              <a:buFont typeface="Arial"/>
              <a:buChar char="•"/>
            </a:pPr>
            <a:r>
              <a:rPr lang="en-US" sz="2400">
                <a:solidFill>
                  <a:srgbClr val="444444"/>
                </a:solidFill>
                <a:ea typeface="Calibri"/>
                <a:cs typeface="Calibri"/>
              </a:rPr>
              <a:t>Support </a:t>
            </a:r>
            <a:r>
              <a:rPr lang="en-US" sz="2400">
                <a:solidFill>
                  <a:srgbClr val="444444"/>
                </a:solidFill>
                <a:ea typeface="+mn-lt"/>
                <a:cs typeface="+mn-lt"/>
              </a:rPr>
              <a:t>multidirectional communication</a:t>
            </a:r>
          </a:p>
          <a:p>
            <a:pPr marL="342900" indent="-342900">
              <a:buFont typeface="Arial"/>
              <a:buChar char="•"/>
            </a:pPr>
            <a:r>
              <a:rPr lang="en-US" sz="2400">
                <a:solidFill>
                  <a:srgbClr val="444444"/>
                </a:solidFill>
                <a:ea typeface="+mn-lt"/>
                <a:cs typeface="+mn-lt"/>
              </a:rPr>
              <a:t>Promote a focus on team and data-based decision making </a:t>
            </a:r>
            <a:endParaRPr lang="en-US" sz="2400">
              <a:solidFill>
                <a:srgbClr val="444444"/>
              </a:solidFill>
              <a:ea typeface="Calibri"/>
              <a:cs typeface="Calibri"/>
            </a:endParaRPr>
          </a:p>
        </p:txBody>
      </p:sp>
      <p:sp>
        <p:nvSpPr>
          <p:cNvPr id="132" name="Rectangle: Rounded Corners 131">
            <a:extLst>
              <a:ext uri="{FF2B5EF4-FFF2-40B4-BE49-F238E27FC236}">
                <a16:creationId xmlns:a16="http://schemas.microsoft.com/office/drawing/2014/main" id="{66E23D33-4C0A-F576-B349-D9A4DF2E1AB8}"/>
              </a:ext>
            </a:extLst>
          </p:cNvPr>
          <p:cNvSpPr/>
          <p:nvPr/>
        </p:nvSpPr>
        <p:spPr>
          <a:xfrm>
            <a:off x="148781" y="4650069"/>
            <a:ext cx="8810055" cy="1530134"/>
          </a:xfrm>
          <a:prstGeom prst="roundRect">
            <a:avLst/>
          </a:prstGeom>
          <a:solidFill>
            <a:srgbClr val="0070C0">
              <a:alpha val="89000"/>
            </a:srgb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lvl="0" algn="ctr" rtl="0"/>
            <a:r>
              <a:rPr lang="en-US" sz="2800" b="1">
                <a:solidFill>
                  <a:schemeClr val="tx2"/>
                </a:solidFill>
              </a:rPr>
              <a:t>The goal of MTSS is to work WITH families to build systems of support for two-way collaboration</a:t>
            </a:r>
            <a:endParaRPr lang="en-US" sz="2800" b="1">
              <a:solidFill>
                <a:schemeClr val="tx2"/>
              </a:solidFill>
              <a:ea typeface="Calibri" panose="020F0502020204030204"/>
              <a:cs typeface="Arial"/>
            </a:endParaRPr>
          </a:p>
        </p:txBody>
      </p:sp>
      <p:pic>
        <p:nvPicPr>
          <p:cNvPr id="4" name="Content Placeholder 3" descr="Family Engagement in MTSS infographic ">
            <a:extLst>
              <a:ext uri="{FF2B5EF4-FFF2-40B4-BE49-F238E27FC236}">
                <a16:creationId xmlns:a16="http://schemas.microsoft.com/office/drawing/2014/main" id="{CCE6BDAC-078A-AE11-80DE-3599C3833A12}"/>
              </a:ext>
            </a:extLst>
          </p:cNvPr>
          <p:cNvPicPr>
            <a:picLocks noGrp="1" noChangeAspect="1"/>
          </p:cNvPicPr>
          <p:nvPr>
            <p:ph idx="1"/>
          </p:nvPr>
        </p:nvPicPr>
        <p:blipFill>
          <a:blip r:embed="rId3"/>
          <a:stretch>
            <a:fillRect/>
          </a:stretch>
        </p:blipFill>
        <p:spPr>
          <a:xfrm>
            <a:off x="9094933" y="1516658"/>
            <a:ext cx="2954609" cy="3740494"/>
          </a:xfrm>
          <a:prstGeom prst="rect">
            <a:avLst/>
          </a:prstGeom>
        </p:spPr>
      </p:pic>
      <p:sp>
        <p:nvSpPr>
          <p:cNvPr id="140" name="Rectangle 139">
            <a:extLst>
              <a:ext uri="{FF2B5EF4-FFF2-40B4-BE49-F238E27FC236}">
                <a16:creationId xmlns:a16="http://schemas.microsoft.com/office/drawing/2014/main" id="{79444DDD-AB84-F5CD-E783-BD086E04EFF3}"/>
              </a:ext>
            </a:extLst>
          </p:cNvPr>
          <p:cNvSpPr/>
          <p:nvPr/>
        </p:nvSpPr>
        <p:spPr>
          <a:xfrm>
            <a:off x="9135592" y="5455200"/>
            <a:ext cx="2933104" cy="653876"/>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a:solidFill>
                  <a:schemeClr val="tx2"/>
                </a:solidFill>
                <a:ea typeface="Calibri"/>
                <a:cs typeface="Calibri"/>
                <a:hlinkClick r:id="rId4">
                  <a:extLst>
                    <a:ext uri="{A12FA001-AC4F-418D-AE19-62706E023703}">
                      <ahyp:hlinkClr xmlns:ahyp="http://schemas.microsoft.com/office/drawing/2018/hyperlinkcolor" val="tx"/>
                    </a:ext>
                  </a:extLst>
                </a:hlinkClick>
              </a:rPr>
              <a:t>Learn More</a:t>
            </a:r>
            <a:endParaRPr lang="en-US" sz="2800">
              <a:solidFill>
                <a:schemeClr val="tx2"/>
              </a:solidFill>
              <a:ea typeface="Calibri"/>
              <a:cs typeface="Calibri"/>
              <a:hlinkClick r:id="rId4">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98494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2"/>
                                        </p:tgtEl>
                                        <p:attrNameLst>
                                          <p:attrName>style.visibility</p:attrName>
                                        </p:attrNameLst>
                                      </p:cBhvr>
                                      <p:to>
                                        <p:strVal val="visible"/>
                                      </p:to>
                                    </p:set>
                                    <p:anim calcmode="lin" valueType="num">
                                      <p:cBhvr additive="base">
                                        <p:cTn id="7" dur="500" fill="hold"/>
                                        <p:tgtEl>
                                          <p:spTgt spid="132"/>
                                        </p:tgtEl>
                                        <p:attrNameLst>
                                          <p:attrName>ppt_x</p:attrName>
                                        </p:attrNameLst>
                                      </p:cBhvr>
                                      <p:tavLst>
                                        <p:tav tm="0">
                                          <p:val>
                                            <p:strVal val="#ppt_x"/>
                                          </p:val>
                                        </p:tav>
                                        <p:tav tm="100000">
                                          <p:val>
                                            <p:strVal val="#ppt_x"/>
                                          </p:val>
                                        </p:tav>
                                      </p:tavLst>
                                    </p:anim>
                                    <p:anim calcmode="lin" valueType="num">
                                      <p:cBhvr additive="base">
                                        <p:cTn id="8" dur="500" fill="hold"/>
                                        <p:tgtEl>
                                          <p:spTgt spid="1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E51D2-8B0F-C217-AC4E-FF409F81888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1C1F5A9-6944-FA33-FDA4-5714C9E5F0CB}"/>
              </a:ext>
            </a:extLst>
          </p:cNvPr>
          <p:cNvSpPr>
            <a:spLocks noGrp="1"/>
          </p:cNvSpPr>
          <p:nvPr>
            <p:ph type="title" idx="4294967295"/>
          </p:nvPr>
        </p:nvSpPr>
        <p:spPr>
          <a:xfrm>
            <a:off x="2135321" y="-4401"/>
            <a:ext cx="7914610" cy="481792"/>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j-lt"/>
                <a:ea typeface="Calibri Light"/>
                <a:cs typeface="Calibri Light"/>
              </a:rPr>
              <a:t>A Multi-tiered System of Support for Reading</a:t>
            </a:r>
          </a:p>
        </p:txBody>
      </p:sp>
      <p:grpSp>
        <p:nvGrpSpPr>
          <p:cNvPr id="4" name="Group 3" descr="A three-tier pyramid showing levels of instruction: High-Quality Classroom Instruction at the bottom, Skill-Focused Small Group Instruction in the middle, and Specialized Small Group Instruction at the top.">
            <a:extLst>
              <a:ext uri="{FF2B5EF4-FFF2-40B4-BE49-F238E27FC236}">
                <a16:creationId xmlns:a16="http://schemas.microsoft.com/office/drawing/2014/main" id="{B49F85A3-F35A-4769-470F-9C658DDE6348}"/>
              </a:ext>
            </a:extLst>
          </p:cNvPr>
          <p:cNvGrpSpPr/>
          <p:nvPr/>
        </p:nvGrpSpPr>
        <p:grpSpPr>
          <a:xfrm>
            <a:off x="2813784" y="610821"/>
            <a:ext cx="6207368" cy="5635869"/>
            <a:chOff x="2813784" y="610821"/>
            <a:chExt cx="6207368" cy="5635869"/>
          </a:xfrm>
        </p:grpSpPr>
        <p:pic>
          <p:nvPicPr>
            <p:cNvPr id="15" name="Picture 14">
              <a:extLst>
                <a:ext uri="{FF2B5EF4-FFF2-40B4-BE49-F238E27FC236}">
                  <a16:creationId xmlns:a16="http://schemas.microsoft.com/office/drawing/2014/main" id="{FB77E238-0254-80B5-BB49-5238C6C856CC}"/>
                </a:ext>
              </a:extLst>
            </p:cNvPr>
            <p:cNvPicPr>
              <a:picLocks noChangeAspect="1"/>
            </p:cNvPicPr>
            <p:nvPr/>
          </p:nvPicPr>
          <p:blipFill>
            <a:blip r:embed="rId4"/>
            <a:stretch>
              <a:fillRect/>
            </a:stretch>
          </p:blipFill>
          <p:spPr>
            <a:xfrm>
              <a:off x="2813784" y="610821"/>
              <a:ext cx="6207368" cy="5635869"/>
            </a:xfrm>
            <a:prstGeom prst="rect">
              <a:avLst/>
            </a:prstGeom>
          </p:spPr>
        </p:pic>
        <p:sp>
          <p:nvSpPr>
            <p:cNvPr id="16" name="TextBox 11">
              <a:extLst>
                <a:ext uri="{FF2B5EF4-FFF2-40B4-BE49-F238E27FC236}">
                  <a16:creationId xmlns:a16="http://schemas.microsoft.com/office/drawing/2014/main" id="{21FA076A-F648-AAF0-CF0B-0AEA14A64F08}"/>
                </a:ext>
              </a:extLst>
            </p:cNvPr>
            <p:cNvSpPr txBox="1"/>
            <p:nvPr/>
          </p:nvSpPr>
          <p:spPr>
            <a:xfrm>
              <a:off x="5854529" y="1528644"/>
              <a:ext cx="2241176" cy="769441"/>
            </a:xfrm>
            <a:prstGeom prst="rect">
              <a:avLst/>
            </a:prstGeom>
            <a:solidFill>
              <a:schemeClr val="tx2"/>
            </a:solidFill>
            <a:ln w="57150">
              <a:solidFill>
                <a:schemeClr val="bg2">
                  <a:lumMod val="60000"/>
                  <a:lumOff val="40000"/>
                </a:schemeClr>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200" b="1">
                  <a:ea typeface="Calibri"/>
                  <a:cs typeface="Calibri"/>
                </a:rPr>
                <a:t>Specialized Small Group Instruction</a:t>
              </a:r>
            </a:p>
          </p:txBody>
        </p:sp>
        <p:sp>
          <p:nvSpPr>
            <p:cNvPr id="17" name="TextBox 12">
              <a:extLst>
                <a:ext uri="{FF2B5EF4-FFF2-40B4-BE49-F238E27FC236}">
                  <a16:creationId xmlns:a16="http://schemas.microsoft.com/office/drawing/2014/main" id="{7C5E3E3D-178B-AD5B-5D6F-9ABE07E42AF0}"/>
                </a:ext>
              </a:extLst>
            </p:cNvPr>
            <p:cNvSpPr txBox="1"/>
            <p:nvPr/>
          </p:nvSpPr>
          <p:spPr>
            <a:xfrm>
              <a:off x="5913488" y="3183433"/>
              <a:ext cx="2476791" cy="769441"/>
            </a:xfrm>
            <a:prstGeom prst="rect">
              <a:avLst/>
            </a:prstGeom>
            <a:solidFill>
              <a:schemeClr val="tx2"/>
            </a:solidFill>
            <a:ln w="57150">
              <a:solidFill>
                <a:srgbClr val="FFC000"/>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200" b="1">
                  <a:ea typeface="Calibri"/>
                  <a:cs typeface="Calibri"/>
                </a:rPr>
                <a:t>Skill-Focused Small Group Instruction</a:t>
              </a:r>
            </a:p>
          </p:txBody>
        </p:sp>
        <p:sp>
          <p:nvSpPr>
            <p:cNvPr id="19" name="TextBox 13">
              <a:extLst>
                <a:ext uri="{FF2B5EF4-FFF2-40B4-BE49-F238E27FC236}">
                  <a16:creationId xmlns:a16="http://schemas.microsoft.com/office/drawing/2014/main" id="{5EB92CAB-015F-43D8-A15E-AD28447CF75E}"/>
                </a:ext>
              </a:extLst>
            </p:cNvPr>
            <p:cNvSpPr txBox="1"/>
            <p:nvPr/>
          </p:nvSpPr>
          <p:spPr>
            <a:xfrm>
              <a:off x="5854529" y="4958801"/>
              <a:ext cx="2746733" cy="769441"/>
            </a:xfrm>
            <a:prstGeom prst="rect">
              <a:avLst/>
            </a:prstGeom>
            <a:solidFill>
              <a:schemeClr val="tx2"/>
            </a:solidFill>
            <a:ln w="57150">
              <a:solidFill>
                <a:srgbClr val="E36B46"/>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200" b="1" dirty="0">
                  <a:ea typeface="Calibri"/>
                  <a:cs typeface="Calibri"/>
                </a:rPr>
                <a:t>High-Quality Classroom Instruction</a:t>
              </a:r>
            </a:p>
          </p:txBody>
        </p:sp>
      </p:grpSp>
      <p:sp>
        <p:nvSpPr>
          <p:cNvPr id="7" name="Rectangle: Top Corners One Rounded and One Snipped 6">
            <a:extLst>
              <a:ext uri="{FF2B5EF4-FFF2-40B4-BE49-F238E27FC236}">
                <a16:creationId xmlns:a16="http://schemas.microsoft.com/office/drawing/2014/main" id="{92656731-8CFC-D197-D888-FA23C1096D6A}"/>
              </a:ext>
            </a:extLst>
          </p:cNvPr>
          <p:cNvSpPr/>
          <p:nvPr/>
        </p:nvSpPr>
        <p:spPr>
          <a:xfrm>
            <a:off x="262217" y="824512"/>
            <a:ext cx="4011748" cy="858930"/>
          </a:xfrm>
          <a:prstGeom prst="snipRoundRect">
            <a:avLst/>
          </a:prstGeom>
          <a:solidFill>
            <a:schemeClr val="tx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4200" b="1" dirty="0">
                <a:solidFill>
                  <a:schemeClr val="tx2"/>
                </a:solidFill>
                <a:ea typeface="Calibri"/>
                <a:cs typeface="Calibri"/>
              </a:rPr>
              <a:t>MTSS-R</a:t>
            </a:r>
          </a:p>
        </p:txBody>
      </p:sp>
      <p:sp>
        <p:nvSpPr>
          <p:cNvPr id="8" name="TextBox 8">
            <a:extLst>
              <a:ext uri="{FF2B5EF4-FFF2-40B4-BE49-F238E27FC236}">
                <a16:creationId xmlns:a16="http://schemas.microsoft.com/office/drawing/2014/main" id="{1C1169A6-D959-F1BF-D058-A140147575BB}"/>
              </a:ext>
            </a:extLst>
          </p:cNvPr>
          <p:cNvSpPr txBox="1"/>
          <p:nvPr/>
        </p:nvSpPr>
        <p:spPr>
          <a:xfrm>
            <a:off x="266527" y="1599154"/>
            <a:ext cx="4018643" cy="1200329"/>
          </a:xfrm>
          <a:prstGeom prst="rect">
            <a:avLst/>
          </a:prstGeom>
          <a:solidFill>
            <a:schemeClr val="bg1">
              <a:lumMod val="7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a:solidFill>
                  <a:schemeClr val="tx2"/>
                </a:solidFill>
                <a:ea typeface="Calibri"/>
                <a:cs typeface="Calibri"/>
              </a:rPr>
              <a:t>A schoolwide framework for instruction and intervention so all children meet literacy goals</a:t>
            </a:r>
          </a:p>
        </p:txBody>
      </p:sp>
      <p:sp>
        <p:nvSpPr>
          <p:cNvPr id="11" name="Arrow: Right 10">
            <a:extLst>
              <a:ext uri="{FF2B5EF4-FFF2-40B4-BE49-F238E27FC236}">
                <a16:creationId xmlns:a16="http://schemas.microsoft.com/office/drawing/2014/main" id="{BE807A88-A532-1D4C-9587-A8EC331685D6}"/>
              </a:ext>
            </a:extLst>
          </p:cNvPr>
          <p:cNvSpPr/>
          <p:nvPr/>
        </p:nvSpPr>
        <p:spPr>
          <a:xfrm>
            <a:off x="860137" y="2951423"/>
            <a:ext cx="2823308" cy="2005852"/>
          </a:xfrm>
          <a:prstGeom prst="rightArrow">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100" b="1">
                <a:solidFill>
                  <a:schemeClr val="tx2"/>
                </a:solidFill>
                <a:ea typeface="Calibri"/>
                <a:cs typeface="Calibri"/>
              </a:rPr>
              <a:t>During the School Day</a:t>
            </a:r>
            <a:endParaRPr lang="en-US" sz="3100">
              <a:solidFill>
                <a:schemeClr val="tx2"/>
              </a:solidFill>
              <a:ea typeface="Calibri" panose="020F0502020204030204"/>
              <a:cs typeface="Calibri" panose="020F0502020204030204"/>
            </a:endParaRPr>
          </a:p>
        </p:txBody>
      </p:sp>
      <p:pic>
        <p:nvPicPr>
          <p:cNvPr id="22" name="Picture 21" descr="A group of children raising their hands in a classroom&#10;&#10;">
            <a:extLst>
              <a:ext uri="{FF2B5EF4-FFF2-40B4-BE49-F238E27FC236}">
                <a16:creationId xmlns:a16="http://schemas.microsoft.com/office/drawing/2014/main" id="{3A273631-AEBE-CFD0-8925-99EA91913F88}"/>
              </a:ext>
            </a:extLst>
          </p:cNvPr>
          <p:cNvPicPr>
            <a:picLocks noChangeAspect="1"/>
          </p:cNvPicPr>
          <p:nvPr/>
        </p:nvPicPr>
        <p:blipFill>
          <a:blip r:embed="rId5"/>
          <a:srcRect l="35445" t="13828" r="20664" b="6700"/>
          <a:stretch>
            <a:fillRect/>
          </a:stretch>
        </p:blipFill>
        <p:spPr>
          <a:xfrm>
            <a:off x="9401410" y="1219479"/>
            <a:ext cx="2295357" cy="2737979"/>
          </a:xfrm>
          <a:prstGeom prst="rect">
            <a:avLst/>
          </a:prstGeom>
        </p:spPr>
      </p:pic>
      <p:sp>
        <p:nvSpPr>
          <p:cNvPr id="18" name="TextBox 15">
            <a:extLst>
              <a:ext uri="{FF2B5EF4-FFF2-40B4-BE49-F238E27FC236}">
                <a16:creationId xmlns:a16="http://schemas.microsoft.com/office/drawing/2014/main" id="{F282F740-F5FE-B617-9AF3-4C9F7E50B948}"/>
              </a:ext>
            </a:extLst>
          </p:cNvPr>
          <p:cNvSpPr txBox="1"/>
          <p:nvPr/>
        </p:nvSpPr>
        <p:spPr>
          <a:xfrm>
            <a:off x="9472247" y="4404818"/>
            <a:ext cx="2151671" cy="584775"/>
          </a:xfrm>
          <a:prstGeom prst="rect">
            <a:avLst/>
          </a:prstGeom>
          <a:solidFill>
            <a:schemeClr val="bg1">
              <a:lumMod val="60000"/>
              <a:lumOff val="40000"/>
            </a:schemeClr>
          </a:solidFill>
          <a:ln>
            <a:solidFill>
              <a:schemeClr val="bg1">
                <a:lumMod val="50000"/>
              </a:schemeClr>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b="1" i="1" dirty="0">
                <a:solidFill>
                  <a:srgbClr val="0A0000"/>
                </a:solidFill>
                <a:ea typeface="Calibri"/>
                <a:cs typeface="Calibri"/>
                <a:hlinkClick r:id="rId6">
                  <a:extLst>
                    <a:ext uri="{A12FA001-AC4F-418D-AE19-62706E023703}">
                      <ahyp:hlinkClr xmlns:ahyp="http://schemas.microsoft.com/office/drawing/2018/hyperlinkcolor" val="tx"/>
                    </a:ext>
                  </a:extLst>
                </a:hlinkClick>
              </a:rPr>
              <a:t>Learn More</a:t>
            </a:r>
            <a:r>
              <a:rPr lang="en-US" sz="3200" b="1" i="1" dirty="0">
                <a:solidFill>
                  <a:srgbClr val="0A0000"/>
                </a:solidFill>
                <a:ea typeface="Calibri"/>
                <a:cs typeface="Calibri"/>
              </a:rPr>
              <a:t> </a:t>
            </a:r>
            <a:endParaRPr lang="en-US" sz="2500" b="1" i="1" dirty="0">
              <a:solidFill>
                <a:srgbClr val="0A0000"/>
              </a:solidFill>
              <a:ea typeface="Calibri"/>
              <a:cs typeface="Calibri"/>
            </a:endParaRPr>
          </a:p>
        </p:txBody>
      </p:sp>
    </p:spTree>
    <p:custDataLst>
      <p:tags r:id="rId1"/>
    </p:custDataLst>
    <p:extLst>
      <p:ext uri="{BB962C8B-B14F-4D97-AF65-F5344CB8AC3E}">
        <p14:creationId xmlns:p14="http://schemas.microsoft.com/office/powerpoint/2010/main" val="1959314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E4842-8147-C9D6-286A-FC1D3469579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5036D41-C373-50E5-8537-D7AFA6DE4F81}"/>
              </a:ext>
            </a:extLst>
          </p:cNvPr>
          <p:cNvSpPr>
            <a:spLocks noGrp="1"/>
          </p:cNvSpPr>
          <p:nvPr>
            <p:ph type="title" idx="4294967295"/>
          </p:nvPr>
        </p:nvSpPr>
        <p:spPr>
          <a:xfrm>
            <a:off x="2135321" y="-4401"/>
            <a:ext cx="7914610" cy="481792"/>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j-lt"/>
                <a:ea typeface="Calibri Light"/>
                <a:cs typeface="Calibri Light"/>
              </a:rPr>
              <a:t>A Multi-tiered System of Support for Reading</a:t>
            </a:r>
          </a:p>
        </p:txBody>
      </p:sp>
      <p:sp>
        <p:nvSpPr>
          <p:cNvPr id="5" name="Rectangle: Single Corner Snipped 4">
            <a:extLst>
              <a:ext uri="{FF2B5EF4-FFF2-40B4-BE49-F238E27FC236}">
                <a16:creationId xmlns:a16="http://schemas.microsoft.com/office/drawing/2014/main" id="{CFDD484E-6625-2F91-6051-635415D81DD8}"/>
              </a:ext>
            </a:extLst>
          </p:cNvPr>
          <p:cNvSpPr/>
          <p:nvPr/>
        </p:nvSpPr>
        <p:spPr>
          <a:xfrm>
            <a:off x="5902917" y="1169330"/>
            <a:ext cx="5756796" cy="737576"/>
          </a:xfrm>
          <a:prstGeom prst="snip1Rect">
            <a:avLst/>
          </a:prstGeom>
          <a:solidFill>
            <a:schemeClr val="accent3">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500" b="1">
                <a:ea typeface="Calibri"/>
                <a:cs typeface="Calibri"/>
              </a:rPr>
              <a:t>How can families help?</a:t>
            </a:r>
            <a:r>
              <a:rPr lang="en-US" sz="3200" b="1">
                <a:ea typeface="Calibri"/>
                <a:cs typeface="Calibri"/>
              </a:rPr>
              <a:t> </a:t>
            </a:r>
            <a:endParaRPr lang="en-US" sz="3200">
              <a:ea typeface="Calibri" panose="020F0502020204030204"/>
              <a:cs typeface="Calibri" panose="020F0502020204030204"/>
            </a:endParaRPr>
          </a:p>
        </p:txBody>
      </p:sp>
      <p:sp>
        <p:nvSpPr>
          <p:cNvPr id="7" name="Rectangle: Single Corner Snipped 6">
            <a:extLst>
              <a:ext uri="{FF2B5EF4-FFF2-40B4-BE49-F238E27FC236}">
                <a16:creationId xmlns:a16="http://schemas.microsoft.com/office/drawing/2014/main" id="{0EF9428F-96D1-B33E-E3D3-02A002CA824C}"/>
              </a:ext>
            </a:extLst>
          </p:cNvPr>
          <p:cNvSpPr/>
          <p:nvPr/>
        </p:nvSpPr>
        <p:spPr>
          <a:xfrm>
            <a:off x="5917431" y="2088475"/>
            <a:ext cx="5749539" cy="813218"/>
          </a:xfrm>
          <a:prstGeom prst="snip1Rect">
            <a:avLst/>
          </a:prstGeom>
          <a:solidFill>
            <a:schemeClr val="tx2">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rgbClr val="1F0202"/>
                </a:solidFill>
                <a:ea typeface="Calibri"/>
                <a:cs typeface="Calibri"/>
              </a:rPr>
              <a:t>Participate in school improvement teams, committees, or in other groups</a:t>
            </a:r>
          </a:p>
        </p:txBody>
      </p:sp>
      <p:sp>
        <p:nvSpPr>
          <p:cNvPr id="8" name="Rectangle: Single Corner Snipped 7">
            <a:extLst>
              <a:ext uri="{FF2B5EF4-FFF2-40B4-BE49-F238E27FC236}">
                <a16:creationId xmlns:a16="http://schemas.microsoft.com/office/drawing/2014/main" id="{B4652356-ECEB-500C-839E-1BE2FBCB1276}"/>
              </a:ext>
            </a:extLst>
          </p:cNvPr>
          <p:cNvSpPr/>
          <p:nvPr/>
        </p:nvSpPr>
        <p:spPr>
          <a:xfrm>
            <a:off x="5895659" y="3062886"/>
            <a:ext cx="5807596" cy="820475"/>
          </a:xfrm>
          <a:prstGeom prst="snip1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rgbClr val="1F0202"/>
                </a:solidFill>
                <a:ea typeface="Calibri"/>
                <a:cs typeface="Calibri"/>
              </a:rPr>
              <a:t>Help develop home literacy lending kits</a:t>
            </a:r>
          </a:p>
        </p:txBody>
      </p:sp>
      <p:sp>
        <p:nvSpPr>
          <p:cNvPr id="11" name="Rectangle: Single Corner Snipped 10">
            <a:extLst>
              <a:ext uri="{FF2B5EF4-FFF2-40B4-BE49-F238E27FC236}">
                <a16:creationId xmlns:a16="http://schemas.microsoft.com/office/drawing/2014/main" id="{55A933A2-FD5A-BD20-6AFE-84639C42070D}"/>
              </a:ext>
            </a:extLst>
          </p:cNvPr>
          <p:cNvSpPr/>
          <p:nvPr/>
        </p:nvSpPr>
        <p:spPr>
          <a:xfrm>
            <a:off x="5888403" y="3993756"/>
            <a:ext cx="5778567" cy="842246"/>
          </a:xfrm>
          <a:prstGeom prst="snip1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rgbClr val="1F0202"/>
                </a:solidFill>
                <a:ea typeface="Calibri"/>
                <a:cs typeface="Calibri"/>
              </a:rPr>
              <a:t>Help with after-school literacy programs</a:t>
            </a:r>
          </a:p>
        </p:txBody>
      </p:sp>
      <p:sp>
        <p:nvSpPr>
          <p:cNvPr id="15" name="Rectangle: Single Corner Snipped 14">
            <a:extLst>
              <a:ext uri="{FF2B5EF4-FFF2-40B4-BE49-F238E27FC236}">
                <a16:creationId xmlns:a16="http://schemas.microsoft.com/office/drawing/2014/main" id="{48B5E876-86B5-7700-12FF-57D97625BA36}"/>
              </a:ext>
            </a:extLst>
          </p:cNvPr>
          <p:cNvSpPr/>
          <p:nvPr/>
        </p:nvSpPr>
        <p:spPr>
          <a:xfrm>
            <a:off x="5888402" y="5026501"/>
            <a:ext cx="5778567" cy="805961"/>
          </a:xfrm>
          <a:prstGeom prst="snip1Rect">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rgbClr val="1F0202"/>
                </a:solidFill>
                <a:ea typeface="Calibri"/>
                <a:cs typeface="Calibri"/>
              </a:rPr>
              <a:t>Link families to community resources</a:t>
            </a:r>
          </a:p>
        </p:txBody>
      </p:sp>
      <p:grpSp>
        <p:nvGrpSpPr>
          <p:cNvPr id="10" name="Group 9" descr="A three-level instructional pyramid with blue, yellow, and red sections. A green vertical arrow labeled “Family engagement at each level” extends through all three levels, emphasizing family engagement across the instructional continuum.">
            <a:extLst>
              <a:ext uri="{FF2B5EF4-FFF2-40B4-BE49-F238E27FC236}">
                <a16:creationId xmlns:a16="http://schemas.microsoft.com/office/drawing/2014/main" id="{2004DC30-2041-343E-E3FF-390A1B51D977}"/>
              </a:ext>
            </a:extLst>
          </p:cNvPr>
          <p:cNvGrpSpPr/>
          <p:nvPr/>
        </p:nvGrpSpPr>
        <p:grpSpPr>
          <a:xfrm>
            <a:off x="0" y="609600"/>
            <a:ext cx="5668294" cy="5681594"/>
            <a:chOff x="6292257" y="80234"/>
            <a:chExt cx="6235842" cy="5674453"/>
          </a:xfrm>
        </p:grpSpPr>
        <p:pic>
          <p:nvPicPr>
            <p:cNvPr id="3" name="Picture 2">
              <a:extLst>
                <a:ext uri="{FF2B5EF4-FFF2-40B4-BE49-F238E27FC236}">
                  <a16:creationId xmlns:a16="http://schemas.microsoft.com/office/drawing/2014/main" id="{008CB009-46F6-4C7F-1895-80D22A4B5F5D}"/>
                </a:ext>
              </a:extLst>
            </p:cNvPr>
            <p:cNvPicPr>
              <a:picLocks noChangeAspect="1"/>
            </p:cNvPicPr>
            <p:nvPr/>
          </p:nvPicPr>
          <p:blipFill>
            <a:blip r:embed="rId4"/>
            <a:srcRect r="-128" b="1274"/>
            <a:stretch>
              <a:fillRect/>
            </a:stretch>
          </p:blipFill>
          <p:spPr>
            <a:xfrm>
              <a:off x="6292257" y="80234"/>
              <a:ext cx="6235842" cy="5672348"/>
            </a:xfrm>
            <a:prstGeom prst="rect">
              <a:avLst/>
            </a:prstGeom>
          </p:spPr>
        </p:pic>
        <p:sp>
          <p:nvSpPr>
            <p:cNvPr id="9" name="Arrow: Left 3">
              <a:extLst>
                <a:ext uri="{FF2B5EF4-FFF2-40B4-BE49-F238E27FC236}">
                  <a16:creationId xmlns:a16="http://schemas.microsoft.com/office/drawing/2014/main" id="{EDD3B3C9-DBC3-11F0-75C8-6E5060F9F5AE}"/>
                </a:ext>
              </a:extLst>
            </p:cNvPr>
            <p:cNvSpPr/>
            <p:nvPr/>
          </p:nvSpPr>
          <p:spPr>
            <a:xfrm rot="16200000">
              <a:off x="7013183" y="2823247"/>
              <a:ext cx="4806020" cy="1056859"/>
            </a:xfrm>
            <a:prstGeom prst="rightArrow">
              <a:avLst/>
            </a:prstGeom>
            <a:solidFill>
              <a:srgbClr val="92D050"/>
            </a:solidFill>
            <a:ln w="5715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b="1">
                  <a:ea typeface="Calibri"/>
                  <a:cs typeface="Calibri"/>
                </a:rPr>
                <a:t>Family Engagement at each level</a:t>
              </a:r>
              <a:endParaRPr lang="en-US" sz="2400">
                <a:ea typeface="Calibri"/>
                <a:cs typeface="Calibri"/>
              </a:endParaRPr>
            </a:p>
          </p:txBody>
        </p:sp>
      </p:grpSp>
    </p:spTree>
    <p:custDataLst>
      <p:tags r:id="rId1"/>
    </p:custDataLst>
    <p:extLst>
      <p:ext uri="{BB962C8B-B14F-4D97-AF65-F5344CB8AC3E}">
        <p14:creationId xmlns:p14="http://schemas.microsoft.com/office/powerpoint/2010/main" val="3616313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47883-29B7-D4E8-F5DB-C4C03F4C494B}"/>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F4FD9AE9-76C4-FF65-1395-252906A91709}"/>
              </a:ext>
            </a:extLst>
          </p:cNvPr>
          <p:cNvSpPr>
            <a:spLocks noGrp="1"/>
          </p:cNvSpPr>
          <p:nvPr>
            <p:ph type="title" idx="4294967295"/>
          </p:nvPr>
        </p:nvSpPr>
        <p:spPr>
          <a:xfrm>
            <a:off x="2135321" y="-4401"/>
            <a:ext cx="7914610" cy="481792"/>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j-lt"/>
                <a:ea typeface="Calibri Light"/>
                <a:cs typeface="Calibri Light"/>
              </a:rPr>
              <a:t>A Multi-tiered System of Support for Reading</a:t>
            </a:r>
          </a:p>
        </p:txBody>
      </p:sp>
      <p:pic>
        <p:nvPicPr>
          <p:cNvPr id="10" name="Picture 9" descr="A three-tier pyramid showing levels of instruction: High-Quality Classroom Instruction at the bottom, Skill-Focused Small Group Instruction in the middle, and Specialized Small Group Instruction at the top.">
            <a:extLst>
              <a:ext uri="{FF2B5EF4-FFF2-40B4-BE49-F238E27FC236}">
                <a16:creationId xmlns:a16="http://schemas.microsoft.com/office/drawing/2014/main" id="{0DECAF48-02E9-0B93-7DFB-75EE2F0BC0F1}"/>
              </a:ext>
            </a:extLst>
          </p:cNvPr>
          <p:cNvPicPr>
            <a:picLocks noChangeAspect="1"/>
          </p:cNvPicPr>
          <p:nvPr/>
        </p:nvPicPr>
        <p:blipFill>
          <a:blip r:embed="rId4"/>
          <a:stretch>
            <a:fillRect/>
          </a:stretch>
        </p:blipFill>
        <p:spPr>
          <a:xfrm>
            <a:off x="662041" y="606285"/>
            <a:ext cx="6207368" cy="5635869"/>
          </a:xfrm>
          <a:prstGeom prst="rect">
            <a:avLst/>
          </a:prstGeom>
        </p:spPr>
      </p:pic>
      <p:sp>
        <p:nvSpPr>
          <p:cNvPr id="17" name="TextBox 17">
            <a:extLst>
              <a:ext uri="{FF2B5EF4-FFF2-40B4-BE49-F238E27FC236}">
                <a16:creationId xmlns:a16="http://schemas.microsoft.com/office/drawing/2014/main" id="{42583D4C-A3B8-AC7D-8130-73478D27DEFF}"/>
              </a:ext>
            </a:extLst>
          </p:cNvPr>
          <p:cNvSpPr txBox="1"/>
          <p:nvPr/>
        </p:nvSpPr>
        <p:spPr>
          <a:xfrm>
            <a:off x="3463754" y="1328619"/>
            <a:ext cx="2241176" cy="769441"/>
          </a:xfrm>
          <a:prstGeom prst="rect">
            <a:avLst/>
          </a:prstGeom>
          <a:solidFill>
            <a:schemeClr val="tx2"/>
          </a:solidFill>
          <a:ln w="57150">
            <a:solidFill>
              <a:schemeClr val="bg2">
                <a:lumMod val="60000"/>
                <a:lumOff val="40000"/>
              </a:schemeClr>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200" b="1">
                <a:ea typeface="Calibri"/>
                <a:cs typeface="Calibri"/>
              </a:rPr>
              <a:t>Specialized Small Group Instruction</a:t>
            </a:r>
          </a:p>
        </p:txBody>
      </p:sp>
      <p:sp>
        <p:nvSpPr>
          <p:cNvPr id="8" name="TextBox 7">
            <a:extLst>
              <a:ext uri="{FF2B5EF4-FFF2-40B4-BE49-F238E27FC236}">
                <a16:creationId xmlns:a16="http://schemas.microsoft.com/office/drawing/2014/main" id="{13AD951E-C8CC-456B-CB73-95C034CA05E2}"/>
              </a:ext>
            </a:extLst>
          </p:cNvPr>
          <p:cNvSpPr txBox="1"/>
          <p:nvPr/>
        </p:nvSpPr>
        <p:spPr>
          <a:xfrm>
            <a:off x="6990172" y="788435"/>
            <a:ext cx="4830021" cy="1446550"/>
          </a:xfrm>
          <a:prstGeom prst="rect">
            <a:avLst/>
          </a:prstGeom>
          <a:solidFill>
            <a:srgbClr val="0FA3D9"/>
          </a:solidFill>
          <a:ln>
            <a:solidFill>
              <a:schemeClr val="tx2">
                <a:lumMod val="9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a:ea typeface="Calibri" panose="020F0502020204030204"/>
                <a:cs typeface="Calibri" panose="020F0502020204030204"/>
              </a:rPr>
              <a:t>Information, materials, and training matched to the literacy needs and goals of individual children and ways to intensify support at home.</a:t>
            </a:r>
          </a:p>
        </p:txBody>
      </p:sp>
      <p:sp>
        <p:nvSpPr>
          <p:cNvPr id="18" name="TextBox 19">
            <a:extLst>
              <a:ext uri="{FF2B5EF4-FFF2-40B4-BE49-F238E27FC236}">
                <a16:creationId xmlns:a16="http://schemas.microsoft.com/office/drawing/2014/main" id="{4A0A4565-53B9-2740-84C3-134E9412BEF2}"/>
              </a:ext>
            </a:extLst>
          </p:cNvPr>
          <p:cNvSpPr txBox="1"/>
          <p:nvPr/>
        </p:nvSpPr>
        <p:spPr>
          <a:xfrm>
            <a:off x="3464656" y="2997922"/>
            <a:ext cx="2476791" cy="769441"/>
          </a:xfrm>
          <a:prstGeom prst="rect">
            <a:avLst/>
          </a:prstGeom>
          <a:solidFill>
            <a:schemeClr val="tx2"/>
          </a:solidFill>
          <a:ln w="57150">
            <a:solidFill>
              <a:srgbClr val="FFC000"/>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200" b="1">
                <a:ea typeface="Calibri"/>
                <a:cs typeface="Calibri"/>
              </a:rPr>
              <a:t>Additional Small Group Instruction</a:t>
            </a:r>
          </a:p>
        </p:txBody>
      </p:sp>
      <p:sp>
        <p:nvSpPr>
          <p:cNvPr id="11" name="TextBox 10">
            <a:extLst>
              <a:ext uri="{FF2B5EF4-FFF2-40B4-BE49-F238E27FC236}">
                <a16:creationId xmlns:a16="http://schemas.microsoft.com/office/drawing/2014/main" id="{DF339B65-73AA-89E6-42D8-1EADB8013960}"/>
              </a:ext>
            </a:extLst>
          </p:cNvPr>
          <p:cNvSpPr txBox="1"/>
          <p:nvPr/>
        </p:nvSpPr>
        <p:spPr>
          <a:xfrm>
            <a:off x="6990173" y="2566433"/>
            <a:ext cx="4830021" cy="1446550"/>
          </a:xfrm>
          <a:prstGeom prst="rect">
            <a:avLst/>
          </a:prstGeom>
          <a:solidFill>
            <a:srgbClr val="FFC000"/>
          </a:solidFill>
          <a:ln>
            <a:solidFill>
              <a:schemeClr val="tx2">
                <a:lumMod val="9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a:ea typeface="Calibri"/>
                <a:cs typeface="Calibri"/>
              </a:rPr>
              <a:t>Information, materials, and events matched to the literacy needs of children from specific families and ways to support literacy needs at home.</a:t>
            </a:r>
          </a:p>
        </p:txBody>
      </p:sp>
      <p:sp>
        <p:nvSpPr>
          <p:cNvPr id="19" name="TextBox 21">
            <a:extLst>
              <a:ext uri="{FF2B5EF4-FFF2-40B4-BE49-F238E27FC236}">
                <a16:creationId xmlns:a16="http://schemas.microsoft.com/office/drawing/2014/main" id="{23229FE4-D562-4E99-90C4-8DFEBF8BA860}"/>
              </a:ext>
            </a:extLst>
          </p:cNvPr>
          <p:cNvSpPr txBox="1"/>
          <p:nvPr/>
        </p:nvSpPr>
        <p:spPr>
          <a:xfrm>
            <a:off x="3463754" y="4758776"/>
            <a:ext cx="2746733" cy="769441"/>
          </a:xfrm>
          <a:prstGeom prst="rect">
            <a:avLst/>
          </a:prstGeom>
          <a:solidFill>
            <a:schemeClr val="tx2"/>
          </a:solidFill>
          <a:ln w="57150">
            <a:solidFill>
              <a:srgbClr val="E36B46"/>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200" b="1">
                <a:ea typeface="Calibri"/>
                <a:cs typeface="Calibri"/>
              </a:rPr>
              <a:t>High Quality Classroom Instruction</a:t>
            </a:r>
          </a:p>
        </p:txBody>
      </p:sp>
      <p:sp>
        <p:nvSpPr>
          <p:cNvPr id="15" name="TextBox 14">
            <a:extLst>
              <a:ext uri="{FF2B5EF4-FFF2-40B4-BE49-F238E27FC236}">
                <a16:creationId xmlns:a16="http://schemas.microsoft.com/office/drawing/2014/main" id="{18EC486A-1427-8635-7364-6643756D0249}"/>
              </a:ext>
            </a:extLst>
          </p:cNvPr>
          <p:cNvSpPr txBox="1"/>
          <p:nvPr/>
        </p:nvSpPr>
        <p:spPr>
          <a:xfrm>
            <a:off x="6990172" y="4393278"/>
            <a:ext cx="4830021" cy="1446550"/>
          </a:xfrm>
          <a:prstGeom prst="rect">
            <a:avLst/>
          </a:prstGeom>
          <a:solidFill>
            <a:srgbClr val="E36B46"/>
          </a:solidFill>
          <a:ln>
            <a:solidFill>
              <a:schemeClr val="tx2">
                <a:lumMod val="9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a:ea typeface="Calibri"/>
                <a:cs typeface="Calibri"/>
              </a:rPr>
              <a:t>Information, materials and events about literacy teaching and learning, curriculum, goals, and ways to support literacy development at home.</a:t>
            </a:r>
          </a:p>
        </p:txBody>
      </p:sp>
      <p:sp>
        <p:nvSpPr>
          <p:cNvPr id="7" name="Arrow: Right 6">
            <a:extLst>
              <a:ext uri="{FF2B5EF4-FFF2-40B4-BE49-F238E27FC236}">
                <a16:creationId xmlns:a16="http://schemas.microsoft.com/office/drawing/2014/main" id="{AC59D001-E23D-9C4E-2768-1B196591A6E3}"/>
              </a:ext>
            </a:extLst>
          </p:cNvPr>
          <p:cNvSpPr/>
          <p:nvPr/>
        </p:nvSpPr>
        <p:spPr>
          <a:xfrm rot="18060000">
            <a:off x="101460" y="3092977"/>
            <a:ext cx="3404203" cy="857552"/>
          </a:xfrm>
          <a:prstGeom prst="rightArrow">
            <a:avLst/>
          </a:prstGeom>
          <a:solidFill>
            <a:schemeClr val="tx2">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750" b="1" dirty="0">
                <a:solidFill>
                  <a:srgbClr val="0A0000"/>
                </a:solidFill>
                <a:ea typeface="Calibri"/>
                <a:cs typeface="Calibri"/>
              </a:rPr>
              <a:t>Intensity</a:t>
            </a:r>
            <a:endParaRPr lang="en-US" sz="2750" b="1" dirty="0">
              <a:solidFill>
                <a:srgbClr val="0A0000"/>
              </a:solidFill>
            </a:endParaRPr>
          </a:p>
        </p:txBody>
      </p:sp>
      <p:sp>
        <p:nvSpPr>
          <p:cNvPr id="5" name="TextBox 15">
            <a:extLst>
              <a:ext uri="{FF2B5EF4-FFF2-40B4-BE49-F238E27FC236}">
                <a16:creationId xmlns:a16="http://schemas.microsoft.com/office/drawing/2014/main" id="{F3516F2B-4B2C-5910-3B38-DA1D5469CDB3}"/>
              </a:ext>
            </a:extLst>
          </p:cNvPr>
          <p:cNvSpPr txBox="1"/>
          <p:nvPr/>
        </p:nvSpPr>
        <p:spPr>
          <a:xfrm>
            <a:off x="180871" y="922227"/>
            <a:ext cx="1820992" cy="584775"/>
          </a:xfrm>
          <a:prstGeom prst="rect">
            <a:avLst/>
          </a:prstGeom>
          <a:solidFill>
            <a:schemeClr val="bg1">
              <a:lumMod val="75000"/>
            </a:schemeClr>
          </a:solidFill>
          <a:ln>
            <a:solidFill>
              <a:schemeClr val="bg1">
                <a:lumMod val="50000"/>
              </a:schemeClr>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600" b="1" i="1" dirty="0">
                <a:solidFill>
                  <a:schemeClr val="tx2"/>
                </a:solidFill>
                <a:ea typeface="Calibri"/>
                <a:cs typeface="Calibri"/>
                <a:hlinkClick r:id="rId5">
                  <a:extLst>
                    <a:ext uri="{A12FA001-AC4F-418D-AE19-62706E023703}">
                      <ahyp:hlinkClr xmlns:ahyp="http://schemas.microsoft.com/office/drawing/2018/hyperlinkcolor" val="tx"/>
                    </a:ext>
                  </a:extLst>
                </a:hlinkClick>
              </a:rPr>
              <a:t>Learn More</a:t>
            </a:r>
            <a:r>
              <a:rPr lang="en-US" sz="3200" b="1" i="1" dirty="0">
                <a:solidFill>
                  <a:schemeClr val="tx2"/>
                </a:solidFill>
                <a:ea typeface="Calibri"/>
                <a:cs typeface="Calibri"/>
              </a:rPr>
              <a:t> </a:t>
            </a:r>
            <a:endParaRPr lang="en-US" sz="2500" b="1" i="1" dirty="0">
              <a:solidFill>
                <a:schemeClr val="tx2"/>
              </a:solidFill>
              <a:ea typeface="Calibri"/>
              <a:cs typeface="Calibri"/>
            </a:endParaRPr>
          </a:p>
        </p:txBody>
      </p:sp>
      <p:sp>
        <p:nvSpPr>
          <p:cNvPr id="3" name="Arrow: Pentagon 2">
            <a:extLst>
              <a:ext uri="{FF2B5EF4-FFF2-40B4-BE49-F238E27FC236}">
                <a16:creationId xmlns:a16="http://schemas.microsoft.com/office/drawing/2014/main" id="{8E03682F-E48B-DCB5-18FE-17D1F8279D93}"/>
              </a:ext>
              <a:ext uri="{C183D7F6-B498-43B3-948B-1728B52AA6E4}">
                <adec:decorative xmlns:adec="http://schemas.microsoft.com/office/drawing/2017/decorative" val="1"/>
              </a:ext>
            </a:extLst>
          </p:cNvPr>
          <p:cNvSpPr/>
          <p:nvPr/>
        </p:nvSpPr>
        <p:spPr>
          <a:xfrm rot="10800000">
            <a:off x="6321505" y="1635531"/>
            <a:ext cx="550333" cy="201083"/>
          </a:xfrm>
          <a:prstGeom prst="homePlate">
            <a:avLst/>
          </a:prstGeom>
          <a:solidFill>
            <a:srgbClr val="0FA3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Pentagon 3">
            <a:extLst>
              <a:ext uri="{FF2B5EF4-FFF2-40B4-BE49-F238E27FC236}">
                <a16:creationId xmlns:a16="http://schemas.microsoft.com/office/drawing/2014/main" id="{BA11A0C2-8983-DA8C-A5E9-F35A39F68452}"/>
              </a:ext>
              <a:ext uri="{C183D7F6-B498-43B3-948B-1728B52AA6E4}">
                <adec:decorative xmlns:adec="http://schemas.microsoft.com/office/drawing/2017/decorative" val="1"/>
              </a:ext>
            </a:extLst>
          </p:cNvPr>
          <p:cNvSpPr/>
          <p:nvPr/>
        </p:nvSpPr>
        <p:spPr>
          <a:xfrm rot="10800000">
            <a:off x="6321505" y="3227915"/>
            <a:ext cx="550333" cy="201083"/>
          </a:xfrm>
          <a:prstGeom prst="homePlat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Pentagon 8">
            <a:extLst>
              <a:ext uri="{FF2B5EF4-FFF2-40B4-BE49-F238E27FC236}">
                <a16:creationId xmlns:a16="http://schemas.microsoft.com/office/drawing/2014/main" id="{8BD8782B-B9A4-FBC4-9C17-B9F6BF828793}"/>
              </a:ext>
              <a:ext uri="{C183D7F6-B498-43B3-948B-1728B52AA6E4}">
                <adec:decorative xmlns:adec="http://schemas.microsoft.com/office/drawing/2017/decorative" val="1"/>
              </a:ext>
            </a:extLst>
          </p:cNvPr>
          <p:cNvSpPr/>
          <p:nvPr/>
        </p:nvSpPr>
        <p:spPr>
          <a:xfrm rot="10800000">
            <a:off x="6321504" y="4908223"/>
            <a:ext cx="550333" cy="201083"/>
          </a:xfrm>
          <a:prstGeom prst="homePlate">
            <a:avLst/>
          </a:prstGeom>
          <a:solidFill>
            <a:srgbClr val="D16E4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Pink Backpack">
            <a:extLst>
              <a:ext uri="{FF2B5EF4-FFF2-40B4-BE49-F238E27FC236}">
                <a16:creationId xmlns:a16="http://schemas.microsoft.com/office/drawing/2014/main" id="{3AB7A62E-5BBD-A87A-3FD5-BA6DF6A143B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990493" y="5661323"/>
            <a:ext cx="1269221" cy="1269221"/>
          </a:xfrm>
          <a:prstGeom prst="rect">
            <a:avLst/>
          </a:prstGeom>
        </p:spPr>
      </p:pic>
    </p:spTree>
    <p:custDataLst>
      <p:tags r:id="rId1"/>
    </p:custDataLst>
    <p:extLst>
      <p:ext uri="{BB962C8B-B14F-4D97-AF65-F5344CB8AC3E}">
        <p14:creationId xmlns:p14="http://schemas.microsoft.com/office/powerpoint/2010/main" val="1933032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85000"/>
          </a:schemeClr>
        </a:solidFill>
        <a:effectLst/>
      </p:bgPr>
    </p:bg>
    <p:spTree>
      <p:nvGrpSpPr>
        <p:cNvPr id="1" name="">
          <a:extLst>
            <a:ext uri="{FF2B5EF4-FFF2-40B4-BE49-F238E27FC236}">
              <a16:creationId xmlns:a16="http://schemas.microsoft.com/office/drawing/2014/main" id="{25E659E8-B64A-BBAC-9053-4990FD276E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F6718A-626E-2207-8ABF-ED2B6D33599D}"/>
              </a:ext>
            </a:extLst>
          </p:cNvPr>
          <p:cNvSpPr>
            <a:spLocks noGrp="1"/>
          </p:cNvSpPr>
          <p:nvPr>
            <p:ph type="title" idx="4294967295"/>
          </p:nvPr>
        </p:nvSpPr>
        <p:spPr>
          <a:xfrm>
            <a:off x="1383667" y="-4401"/>
            <a:ext cx="9528190" cy="611188"/>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Calibri Light"/>
                <a:cs typeface="Calibri Light"/>
              </a:rPr>
              <a:t>Equitable and Meaningful Family Engagement</a:t>
            </a:r>
          </a:p>
        </p:txBody>
      </p:sp>
      <p:pic>
        <p:nvPicPr>
          <p:cNvPr id="3" name="Picture 2" descr="A group of men sitting at a table with laptops and computers&#10;&#10;">
            <a:extLst>
              <a:ext uri="{FF2B5EF4-FFF2-40B4-BE49-F238E27FC236}">
                <a16:creationId xmlns:a16="http://schemas.microsoft.com/office/drawing/2014/main" id="{482E0E70-D1E5-8418-4171-BCC6450E20C3}"/>
              </a:ext>
            </a:extLst>
          </p:cNvPr>
          <p:cNvPicPr>
            <a:picLocks noChangeAspect="1"/>
          </p:cNvPicPr>
          <p:nvPr/>
        </p:nvPicPr>
        <p:blipFill>
          <a:blip r:embed="rId4"/>
          <a:stretch>
            <a:fillRect/>
          </a:stretch>
        </p:blipFill>
        <p:spPr>
          <a:xfrm>
            <a:off x="4884" y="3214076"/>
            <a:ext cx="4591540" cy="3038231"/>
          </a:xfrm>
          <a:prstGeom prst="rect">
            <a:avLst/>
          </a:prstGeom>
        </p:spPr>
      </p:pic>
      <p:pic>
        <p:nvPicPr>
          <p:cNvPr id="10" name="Picture 9" descr="A person and child looking at a book&#10;&#10;">
            <a:extLst>
              <a:ext uri="{FF2B5EF4-FFF2-40B4-BE49-F238E27FC236}">
                <a16:creationId xmlns:a16="http://schemas.microsoft.com/office/drawing/2014/main" id="{67C82E6A-03B7-7908-C14D-4A12F9E1B7D7}"/>
              </a:ext>
            </a:extLst>
          </p:cNvPr>
          <p:cNvPicPr>
            <a:picLocks noChangeAspect="1"/>
          </p:cNvPicPr>
          <p:nvPr/>
        </p:nvPicPr>
        <p:blipFill>
          <a:blip r:embed="rId5"/>
          <a:stretch>
            <a:fillRect/>
          </a:stretch>
        </p:blipFill>
        <p:spPr>
          <a:xfrm>
            <a:off x="-4274" y="425573"/>
            <a:ext cx="4609856" cy="3095625"/>
          </a:xfrm>
          <a:prstGeom prst="rect">
            <a:avLst/>
          </a:prstGeom>
        </p:spPr>
      </p:pic>
      <p:sp>
        <p:nvSpPr>
          <p:cNvPr id="12" name="TextBox 11">
            <a:extLst>
              <a:ext uri="{FF2B5EF4-FFF2-40B4-BE49-F238E27FC236}">
                <a16:creationId xmlns:a16="http://schemas.microsoft.com/office/drawing/2014/main" id="{B29DAF44-7A17-84D5-35D0-D64073706D58}"/>
              </a:ext>
            </a:extLst>
          </p:cNvPr>
          <p:cNvSpPr txBox="1"/>
          <p:nvPr/>
        </p:nvSpPr>
        <p:spPr>
          <a:xfrm>
            <a:off x="5184205" y="770142"/>
            <a:ext cx="6306851" cy="830997"/>
          </a:xfrm>
          <a:prstGeom prst="rect">
            <a:avLst/>
          </a:prstGeom>
          <a:solidFill>
            <a:schemeClr val="tx2">
              <a:lumMod val="95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ea typeface="Calibri"/>
                <a:cs typeface="Calibri"/>
              </a:rPr>
              <a:t>Equitable family engagement practices in                MTSS-R include: </a:t>
            </a:r>
          </a:p>
        </p:txBody>
      </p:sp>
      <p:sp>
        <p:nvSpPr>
          <p:cNvPr id="20" name="TextBox 19">
            <a:extLst>
              <a:ext uri="{FF2B5EF4-FFF2-40B4-BE49-F238E27FC236}">
                <a16:creationId xmlns:a16="http://schemas.microsoft.com/office/drawing/2014/main" id="{75B7880D-39A4-8130-38C0-1434E0F98BFD}"/>
              </a:ext>
            </a:extLst>
          </p:cNvPr>
          <p:cNvSpPr txBox="1"/>
          <p:nvPr/>
        </p:nvSpPr>
        <p:spPr>
          <a:xfrm>
            <a:off x="4862491" y="1837763"/>
            <a:ext cx="7099930" cy="4247317"/>
          </a:xfrm>
          <a:prstGeom prst="rect">
            <a:avLst/>
          </a:prstGeom>
          <a:solidFill>
            <a:schemeClr val="tx2">
              <a:lumMod val="50000"/>
            </a:schemeClr>
          </a:solidFill>
          <a:ln w="57150">
            <a:solidFill>
              <a:schemeClr val="bg1">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82880" indent="-182880">
              <a:buFont typeface="Arial,Sans-Serif"/>
              <a:buChar char="•"/>
            </a:pPr>
            <a:r>
              <a:rPr lang="en-US" sz="2100">
                <a:solidFill>
                  <a:schemeClr val="tx2"/>
                </a:solidFill>
                <a:ea typeface="Calibri"/>
                <a:cs typeface="Calibri"/>
              </a:rPr>
              <a:t>Considering the features of MTSS-R that may have cultural implications.</a:t>
            </a:r>
          </a:p>
          <a:p>
            <a:endParaRPr lang="en-US" sz="600">
              <a:solidFill>
                <a:schemeClr val="tx2"/>
              </a:solidFill>
              <a:ea typeface="Calibri"/>
              <a:cs typeface="Calibri"/>
            </a:endParaRPr>
          </a:p>
          <a:p>
            <a:pPr marL="182880" indent="-182880">
              <a:buFont typeface="Arial,Sans-Serif"/>
              <a:buChar char="•"/>
            </a:pPr>
            <a:r>
              <a:rPr lang="en-US" sz="2100">
                <a:solidFill>
                  <a:schemeClr val="tx2"/>
                </a:solidFill>
                <a:ea typeface="Calibri"/>
                <a:cs typeface="Calibri"/>
              </a:rPr>
              <a:t>Consulting with cultural stakeholders in the community.</a:t>
            </a:r>
          </a:p>
          <a:p>
            <a:pPr marL="182880" indent="-182880">
              <a:buFont typeface="Arial,Sans-Serif"/>
              <a:buChar char="•"/>
            </a:pPr>
            <a:endParaRPr lang="en-US" sz="600">
              <a:solidFill>
                <a:schemeClr val="tx2"/>
              </a:solidFill>
              <a:ea typeface="Calibri"/>
              <a:cs typeface="Calibri"/>
            </a:endParaRPr>
          </a:p>
          <a:p>
            <a:pPr marL="182880" indent="-182880">
              <a:buFont typeface="Arial,Sans-Serif"/>
              <a:buChar char="•"/>
            </a:pPr>
            <a:r>
              <a:rPr lang="en-US" sz="2100">
                <a:solidFill>
                  <a:schemeClr val="tx2"/>
                </a:solidFill>
                <a:ea typeface="Calibri"/>
                <a:cs typeface="Calibri"/>
              </a:rPr>
              <a:t>Facilitating family access to information about the MTSS-R.</a:t>
            </a:r>
          </a:p>
          <a:p>
            <a:endParaRPr lang="en-US" sz="600">
              <a:solidFill>
                <a:schemeClr val="tx2"/>
              </a:solidFill>
              <a:ea typeface="Calibri"/>
              <a:cs typeface="Calibri"/>
            </a:endParaRPr>
          </a:p>
          <a:p>
            <a:pPr marL="182880" indent="-182880">
              <a:buFont typeface="Arial,Sans-Serif"/>
              <a:buChar char="•"/>
            </a:pPr>
            <a:r>
              <a:rPr lang="en-US" sz="2100">
                <a:solidFill>
                  <a:schemeClr val="tx2"/>
                </a:solidFill>
                <a:ea typeface="Calibri"/>
                <a:cs typeface="Calibri"/>
              </a:rPr>
              <a:t>Having representation on the MTSS-R/leadership team that reflects the diversity of experiences and perspectives in the school community.</a:t>
            </a:r>
          </a:p>
          <a:p>
            <a:endParaRPr lang="en-US" sz="600">
              <a:solidFill>
                <a:schemeClr val="tx2"/>
              </a:solidFill>
              <a:ea typeface="Calibri"/>
              <a:cs typeface="Calibri"/>
            </a:endParaRPr>
          </a:p>
          <a:p>
            <a:pPr marL="182880" indent="-182880">
              <a:buFont typeface="Arial,Sans-Serif"/>
              <a:buChar char="•"/>
            </a:pPr>
            <a:r>
              <a:rPr lang="en-US" sz="2100">
                <a:solidFill>
                  <a:schemeClr val="tx2"/>
                </a:solidFill>
                <a:ea typeface="Calibri"/>
                <a:cs typeface="Calibri"/>
              </a:rPr>
              <a:t>Making materials available in all languages represented within the school community.</a:t>
            </a:r>
          </a:p>
          <a:p>
            <a:endParaRPr lang="en-US" sz="600">
              <a:solidFill>
                <a:schemeClr val="tx2"/>
              </a:solidFill>
              <a:ea typeface="Calibri"/>
              <a:cs typeface="Calibri"/>
            </a:endParaRPr>
          </a:p>
          <a:p>
            <a:pPr marL="182880" indent="-182880">
              <a:buFont typeface="Arial,Sans-Serif"/>
              <a:buChar char="•"/>
            </a:pPr>
            <a:r>
              <a:rPr lang="en-US" sz="2100">
                <a:solidFill>
                  <a:schemeClr val="tx2"/>
                </a:solidFill>
                <a:ea typeface="Calibri"/>
                <a:cs typeface="Calibri"/>
              </a:rPr>
              <a:t>Providing staff training in culturally appropriate practices.</a:t>
            </a:r>
          </a:p>
          <a:p>
            <a:endParaRPr lang="en-US" sz="600">
              <a:solidFill>
                <a:schemeClr val="tx2"/>
              </a:solidFill>
              <a:ea typeface="Calibri"/>
              <a:cs typeface="Calibri"/>
            </a:endParaRPr>
          </a:p>
          <a:p>
            <a:pPr marL="182880" indent="-182880">
              <a:buFont typeface="Arial,Sans-Serif"/>
              <a:buChar char="•"/>
            </a:pPr>
            <a:r>
              <a:rPr lang="en-US" sz="2100">
                <a:solidFill>
                  <a:schemeClr val="tx2"/>
                </a:solidFill>
                <a:ea typeface="Calibri"/>
                <a:cs typeface="Calibri"/>
              </a:rPr>
              <a:t>Disaggregating data to assess disproportionality.</a:t>
            </a:r>
          </a:p>
        </p:txBody>
      </p:sp>
      <p:pic>
        <p:nvPicPr>
          <p:cNvPr id="5" name="Graphic 4" descr="Pink backpack">
            <a:extLst>
              <a:ext uri="{FF2B5EF4-FFF2-40B4-BE49-F238E27FC236}">
                <a16:creationId xmlns:a16="http://schemas.microsoft.com/office/drawing/2014/main" id="{B1EE78FF-07DC-D598-D9A2-BA63BFCEC63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990493" y="5661323"/>
            <a:ext cx="1269221" cy="1269221"/>
          </a:xfrm>
          <a:prstGeom prst="rect">
            <a:avLst/>
          </a:prstGeom>
        </p:spPr>
      </p:pic>
    </p:spTree>
    <p:custDataLst>
      <p:tags r:id="rId1"/>
    </p:custDataLst>
    <p:extLst>
      <p:ext uri="{BB962C8B-B14F-4D97-AF65-F5344CB8AC3E}">
        <p14:creationId xmlns:p14="http://schemas.microsoft.com/office/powerpoint/2010/main" val="2091052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7387F-4B45-DD37-F648-006EF36179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785069-F87D-F48B-7C89-14A6D37A50B0}"/>
              </a:ext>
            </a:extLst>
          </p:cNvPr>
          <p:cNvSpPr>
            <a:spLocks noGrp="1"/>
          </p:cNvSpPr>
          <p:nvPr>
            <p:ph type="title" idx="4294967295"/>
          </p:nvPr>
        </p:nvSpPr>
        <p:spPr>
          <a:xfrm>
            <a:off x="3044436" y="-4401"/>
            <a:ext cx="6148037" cy="611188"/>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Calibri Light"/>
                <a:cs typeface="Calibri Light"/>
              </a:rPr>
              <a:t>Think About and Respond</a:t>
            </a:r>
          </a:p>
        </p:txBody>
      </p:sp>
      <p:sp>
        <p:nvSpPr>
          <p:cNvPr id="5" name="Rectangle: Single Corner Snipped 4">
            <a:extLst>
              <a:ext uri="{FF2B5EF4-FFF2-40B4-BE49-F238E27FC236}">
                <a16:creationId xmlns:a16="http://schemas.microsoft.com/office/drawing/2014/main" id="{77332E44-AEE6-E0FB-9AF3-0B35306A4E64}"/>
              </a:ext>
            </a:extLst>
          </p:cNvPr>
          <p:cNvSpPr/>
          <p:nvPr/>
        </p:nvSpPr>
        <p:spPr>
          <a:xfrm>
            <a:off x="290634" y="1078057"/>
            <a:ext cx="7520001" cy="752091"/>
          </a:xfrm>
          <a:prstGeom prst="snip1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a:solidFill>
                  <a:srgbClr val="1F0202"/>
                </a:solidFill>
                <a:ea typeface="Calibri" panose="020F0502020204030204"/>
                <a:cs typeface="Calibri" panose="020F0502020204030204"/>
              </a:rPr>
              <a:t>What are your language and literacy goals for children and families?</a:t>
            </a:r>
            <a:endParaRPr lang="en-US" sz="2400">
              <a:solidFill>
                <a:srgbClr val="1F0202"/>
              </a:solidFill>
            </a:endParaRPr>
          </a:p>
        </p:txBody>
      </p:sp>
      <p:sp>
        <p:nvSpPr>
          <p:cNvPr id="7" name="Rectangle: Single Corner Snipped 6">
            <a:extLst>
              <a:ext uri="{FF2B5EF4-FFF2-40B4-BE49-F238E27FC236}">
                <a16:creationId xmlns:a16="http://schemas.microsoft.com/office/drawing/2014/main" id="{A5B52DED-18A6-CA00-3E1B-ECABB04E5891}"/>
              </a:ext>
            </a:extLst>
          </p:cNvPr>
          <p:cNvSpPr/>
          <p:nvPr/>
        </p:nvSpPr>
        <p:spPr>
          <a:xfrm>
            <a:off x="290634" y="2004460"/>
            <a:ext cx="7527258" cy="798704"/>
          </a:xfrm>
          <a:prstGeom prst="snip1Rect">
            <a:avLst/>
          </a:prstGeom>
          <a:solidFill>
            <a:schemeClr val="tx2">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a:solidFill>
                  <a:srgbClr val="1F0202"/>
                </a:solidFill>
                <a:ea typeface="Calibri"/>
                <a:cs typeface="Calibri"/>
              </a:rPr>
              <a:t>What are the ways families can share information with you about their children's language and literacy learning?</a:t>
            </a:r>
          </a:p>
        </p:txBody>
      </p:sp>
      <p:sp>
        <p:nvSpPr>
          <p:cNvPr id="8" name="Rectangle: Single Corner Snipped 7">
            <a:extLst>
              <a:ext uri="{FF2B5EF4-FFF2-40B4-BE49-F238E27FC236}">
                <a16:creationId xmlns:a16="http://schemas.microsoft.com/office/drawing/2014/main" id="{51DC228A-CC7B-0AB7-E8F2-5E830F2E4FF2}"/>
              </a:ext>
            </a:extLst>
          </p:cNvPr>
          <p:cNvSpPr/>
          <p:nvPr/>
        </p:nvSpPr>
        <p:spPr>
          <a:xfrm>
            <a:off x="290633" y="3007899"/>
            <a:ext cx="7490972" cy="711620"/>
          </a:xfrm>
          <a:prstGeom prst="snip1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a:solidFill>
                  <a:srgbClr val="1F0202"/>
                </a:solidFill>
                <a:ea typeface="Calibri"/>
                <a:cs typeface="Calibri"/>
              </a:rPr>
              <a:t>How do you partner with families when developing language and literacy goals for children?</a:t>
            </a:r>
          </a:p>
        </p:txBody>
      </p:sp>
      <p:sp>
        <p:nvSpPr>
          <p:cNvPr id="11" name="Rectangle: Single Corner Snipped 10">
            <a:extLst>
              <a:ext uri="{FF2B5EF4-FFF2-40B4-BE49-F238E27FC236}">
                <a16:creationId xmlns:a16="http://schemas.microsoft.com/office/drawing/2014/main" id="{80057622-7B8E-9BBF-4C35-F4E532149934}"/>
              </a:ext>
            </a:extLst>
          </p:cNvPr>
          <p:cNvSpPr/>
          <p:nvPr/>
        </p:nvSpPr>
        <p:spPr>
          <a:xfrm>
            <a:off x="290634" y="3953283"/>
            <a:ext cx="7469201" cy="805961"/>
          </a:xfrm>
          <a:prstGeom prst="snip1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a:solidFill>
                  <a:srgbClr val="1F0202"/>
                </a:solidFill>
                <a:ea typeface="Calibri"/>
                <a:cs typeface="Calibri"/>
              </a:rPr>
              <a:t>How can families support children's language and literacy goals?</a:t>
            </a:r>
          </a:p>
        </p:txBody>
      </p:sp>
      <p:sp>
        <p:nvSpPr>
          <p:cNvPr id="15" name="Rectangle: Single Corner Snipped 14">
            <a:extLst>
              <a:ext uri="{FF2B5EF4-FFF2-40B4-BE49-F238E27FC236}">
                <a16:creationId xmlns:a16="http://schemas.microsoft.com/office/drawing/2014/main" id="{F51777E2-8419-849B-F471-0A4F056511AA}"/>
              </a:ext>
            </a:extLst>
          </p:cNvPr>
          <p:cNvSpPr/>
          <p:nvPr/>
        </p:nvSpPr>
        <p:spPr>
          <a:xfrm>
            <a:off x="290633" y="5015056"/>
            <a:ext cx="7447430" cy="689849"/>
          </a:xfrm>
          <a:prstGeom prst="snip1Rect">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a:solidFill>
                  <a:srgbClr val="1F0202"/>
                </a:solidFill>
                <a:ea typeface="Calibri"/>
                <a:cs typeface="Calibri"/>
              </a:rPr>
              <a:t>How do families learn about what children need to know and be able to do in language and literacy?</a:t>
            </a:r>
          </a:p>
        </p:txBody>
      </p:sp>
      <p:sp>
        <p:nvSpPr>
          <p:cNvPr id="3" name="Rectangle: Rounded Corners 2">
            <a:extLst>
              <a:ext uri="{FF2B5EF4-FFF2-40B4-BE49-F238E27FC236}">
                <a16:creationId xmlns:a16="http://schemas.microsoft.com/office/drawing/2014/main" id="{4282380A-0080-C5D7-E663-90C8B53CC01C}"/>
              </a:ext>
            </a:extLst>
          </p:cNvPr>
          <p:cNvSpPr/>
          <p:nvPr/>
        </p:nvSpPr>
        <p:spPr>
          <a:xfrm>
            <a:off x="9543693" y="1143604"/>
            <a:ext cx="2446409" cy="1664607"/>
          </a:xfrm>
          <a:prstGeom prst="roundRect">
            <a:avLst/>
          </a:prstGeom>
          <a:solidFill>
            <a:schemeClr val="bg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a:ea typeface="Calibri"/>
                <a:cs typeface="Calibri"/>
              </a:rPr>
              <a:t>Ask families what their </a:t>
            </a:r>
            <a:r>
              <a:rPr lang="en-US" sz="2100" b="1">
                <a:ea typeface="Calibri"/>
                <a:cs typeface="Calibri"/>
              </a:rPr>
              <a:t>goals</a:t>
            </a:r>
            <a:r>
              <a:rPr lang="en-US" sz="2100">
                <a:ea typeface="Calibri"/>
                <a:cs typeface="Calibri"/>
              </a:rPr>
              <a:t> are and guide </a:t>
            </a:r>
            <a:r>
              <a:rPr lang="en-US" sz="2100" b="1">
                <a:ea typeface="Calibri"/>
                <a:cs typeface="Calibri"/>
              </a:rPr>
              <a:t>goal setting</a:t>
            </a:r>
            <a:r>
              <a:rPr lang="en-US" sz="2100">
                <a:ea typeface="Calibri"/>
                <a:cs typeface="Calibri"/>
              </a:rPr>
              <a:t> if needed.</a:t>
            </a:r>
          </a:p>
        </p:txBody>
      </p:sp>
      <p:sp>
        <p:nvSpPr>
          <p:cNvPr id="9" name="Rectangle: Rounded Corners 8">
            <a:extLst>
              <a:ext uri="{FF2B5EF4-FFF2-40B4-BE49-F238E27FC236}">
                <a16:creationId xmlns:a16="http://schemas.microsoft.com/office/drawing/2014/main" id="{69FA391A-91FB-49FC-3D0E-F1F9B4A94BF9}"/>
              </a:ext>
            </a:extLst>
          </p:cNvPr>
          <p:cNvSpPr/>
          <p:nvPr/>
        </p:nvSpPr>
        <p:spPr>
          <a:xfrm>
            <a:off x="9543693" y="2984126"/>
            <a:ext cx="2468181" cy="1347711"/>
          </a:xfrm>
          <a:prstGeom prst="round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100">
                <a:ea typeface="Calibri"/>
                <a:cs typeface="Calibri"/>
              </a:rPr>
              <a:t>Share objective </a:t>
            </a:r>
            <a:r>
              <a:rPr lang="en-US" sz="2100" b="1">
                <a:ea typeface="Calibri"/>
                <a:cs typeface="Calibri"/>
              </a:rPr>
              <a:t>data</a:t>
            </a:r>
            <a:r>
              <a:rPr lang="en-US" sz="2100">
                <a:ea typeface="Calibri"/>
                <a:cs typeface="Calibri"/>
              </a:rPr>
              <a:t> about </a:t>
            </a:r>
            <a:r>
              <a:rPr lang="en-US" sz="2100" b="1">
                <a:ea typeface="Calibri"/>
                <a:cs typeface="Calibri"/>
              </a:rPr>
              <a:t>progress</a:t>
            </a:r>
            <a:r>
              <a:rPr lang="en-US" sz="2100">
                <a:ea typeface="Calibri"/>
                <a:cs typeface="Calibri"/>
              </a:rPr>
              <a:t>. </a:t>
            </a:r>
            <a:endParaRPr lang="en-US" sz="2100"/>
          </a:p>
        </p:txBody>
      </p:sp>
      <p:pic>
        <p:nvPicPr>
          <p:cNvPr id="10" name="Graphic 9">
            <a:extLst>
              <a:ext uri="{FF2B5EF4-FFF2-40B4-BE49-F238E27FC236}">
                <a16:creationId xmlns:a16="http://schemas.microsoft.com/office/drawing/2014/main" id="{7B997E36-36EE-80B0-7482-B7616E6FA800}"/>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98056" y="992717"/>
            <a:ext cx="881441" cy="845155"/>
          </a:xfrm>
          <a:prstGeom prst="rect">
            <a:avLst/>
          </a:prstGeom>
        </p:spPr>
      </p:pic>
      <p:pic>
        <p:nvPicPr>
          <p:cNvPr id="12" name="Graphic 11">
            <a:extLst>
              <a:ext uri="{FF2B5EF4-FFF2-40B4-BE49-F238E27FC236}">
                <a16:creationId xmlns:a16="http://schemas.microsoft.com/office/drawing/2014/main" id="{D193E9D6-0077-20D7-385F-C75AE21B6C09}"/>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005313" y="2838364"/>
            <a:ext cx="1178983" cy="1178983"/>
          </a:xfrm>
          <a:prstGeom prst="rect">
            <a:avLst/>
          </a:prstGeom>
        </p:spPr>
      </p:pic>
      <p:pic>
        <p:nvPicPr>
          <p:cNvPr id="13" name="Graphic 12">
            <a:extLst>
              <a:ext uri="{FF2B5EF4-FFF2-40B4-BE49-F238E27FC236}">
                <a16:creationId xmlns:a16="http://schemas.microsoft.com/office/drawing/2014/main" id="{F0F40DE8-0CBF-8B58-7788-46B4BDD926E7}"/>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005313" y="4755848"/>
            <a:ext cx="1178983" cy="1178983"/>
          </a:xfrm>
          <a:prstGeom prst="rect">
            <a:avLst/>
          </a:prstGeom>
        </p:spPr>
      </p:pic>
      <p:pic>
        <p:nvPicPr>
          <p:cNvPr id="4" name="Picture 3">
            <a:extLst>
              <a:ext uri="{FF2B5EF4-FFF2-40B4-BE49-F238E27FC236}">
                <a16:creationId xmlns:a16="http://schemas.microsoft.com/office/drawing/2014/main" id="{34C7D86C-F242-736C-D98E-A9E222CFBA61}"/>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7810954" y="1839005"/>
            <a:ext cx="1367064" cy="973817"/>
          </a:xfrm>
          <a:prstGeom prst="rect">
            <a:avLst/>
          </a:prstGeom>
        </p:spPr>
      </p:pic>
      <p:pic>
        <p:nvPicPr>
          <p:cNvPr id="16" name="Graphic 13">
            <a:extLst>
              <a:ext uri="{FF2B5EF4-FFF2-40B4-BE49-F238E27FC236}">
                <a16:creationId xmlns:a16="http://schemas.microsoft.com/office/drawing/2014/main" id="{FF228A27-210A-10A4-808A-F851D1AF7150}"/>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041597" y="3904112"/>
            <a:ext cx="1001486" cy="892629"/>
          </a:xfrm>
          <a:prstGeom prst="rect">
            <a:avLst/>
          </a:prstGeom>
        </p:spPr>
      </p:pic>
      <p:pic>
        <p:nvPicPr>
          <p:cNvPr id="6" name="Graphic 5" descr="Pink backpack">
            <a:extLst>
              <a:ext uri="{FF2B5EF4-FFF2-40B4-BE49-F238E27FC236}">
                <a16:creationId xmlns:a16="http://schemas.microsoft.com/office/drawing/2014/main" id="{6A613ADF-8EAA-80A6-7A40-422E5A54DA3F}"/>
              </a:ext>
              <a:ext uri="{C183D7F6-B498-43B3-948B-1728B52AA6E4}">
                <adec:decorative xmlns:adec="http://schemas.microsoft.com/office/drawing/2017/decorative" val="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990493" y="5661323"/>
            <a:ext cx="1269221" cy="1269221"/>
          </a:xfrm>
          <a:prstGeom prst="rect">
            <a:avLst/>
          </a:prstGeom>
        </p:spPr>
      </p:pic>
    </p:spTree>
    <p:custDataLst>
      <p:tags r:id="rId1"/>
    </p:custDataLst>
    <p:extLst>
      <p:ext uri="{BB962C8B-B14F-4D97-AF65-F5344CB8AC3E}">
        <p14:creationId xmlns:p14="http://schemas.microsoft.com/office/powerpoint/2010/main" val="1007711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77EED-4D1C-7579-956E-008A18CCBF20}"/>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DE18D0A2-959A-B113-AB8A-414AB59705FE}"/>
              </a:ext>
            </a:extLst>
          </p:cNvPr>
          <p:cNvSpPr>
            <a:spLocks noGrp="1"/>
          </p:cNvSpPr>
          <p:nvPr/>
        </p:nvSpPr>
        <p:spPr>
          <a:xfrm>
            <a:off x="3038475" y="-2995"/>
            <a:ext cx="6134100" cy="541338"/>
          </a:xfrm>
          <a:prstGeom prst="rect">
            <a:avLst/>
          </a:prstGeom>
          <a:solidFill>
            <a:schemeClr val="bg1">
              <a:lumMod val="60000"/>
              <a:lumOff val="40000"/>
            </a:schemeClr>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5000"/>
              </a:lnSpc>
              <a:spcBef>
                <a:spcPts val="0"/>
              </a:spcBef>
              <a:spcAft>
                <a:spcPts val="1000"/>
              </a:spcAft>
              <a:buNone/>
            </a:pPr>
            <a:r>
              <a:rPr lang="en-US" sz="3200" b="1">
                <a:solidFill>
                  <a:schemeClr val="tx2"/>
                </a:solidFill>
                <a:latin typeface="Calibri"/>
                <a:ea typeface="Calibri"/>
                <a:cs typeface="Times New Roman"/>
              </a:rPr>
              <a:t>Communicate and Interact Often</a:t>
            </a:r>
            <a:endParaRPr lang="en-US" sz="3200" b="1">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lvl="0"/>
            <a:endParaRPr lang="en-US" sz="1600"/>
          </a:p>
          <a:p>
            <a:pPr lvl="0"/>
            <a:endParaRPr lang="en-US"/>
          </a:p>
        </p:txBody>
      </p:sp>
      <p:sp>
        <p:nvSpPr>
          <p:cNvPr id="4" name="Title 1">
            <a:extLst>
              <a:ext uri="{FF2B5EF4-FFF2-40B4-BE49-F238E27FC236}">
                <a16:creationId xmlns:a16="http://schemas.microsoft.com/office/drawing/2014/main" id="{F5EC5816-BCE2-31BD-02F6-1C0F983A73E7}"/>
              </a:ext>
            </a:extLst>
          </p:cNvPr>
          <p:cNvSpPr>
            <a:spLocks noGrp="1"/>
          </p:cNvSpPr>
          <p:nvPr>
            <p:ph type="title" idx="4294967295"/>
          </p:nvPr>
        </p:nvSpPr>
        <p:spPr>
          <a:xfrm>
            <a:off x="3044436" y="-4401"/>
            <a:ext cx="6404171" cy="572768"/>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j-lt"/>
                <a:ea typeface="Calibri Light"/>
                <a:cs typeface="Calibri Light"/>
              </a:rPr>
              <a:t>Communicate and Interact Often</a:t>
            </a:r>
          </a:p>
        </p:txBody>
      </p:sp>
      <p:sp>
        <p:nvSpPr>
          <p:cNvPr id="2" name="TextBox 1">
            <a:extLst>
              <a:ext uri="{FF2B5EF4-FFF2-40B4-BE49-F238E27FC236}">
                <a16:creationId xmlns:a16="http://schemas.microsoft.com/office/drawing/2014/main" id="{08A32046-5883-C312-A59C-C1113A766C65}"/>
              </a:ext>
            </a:extLst>
          </p:cNvPr>
          <p:cNvSpPr txBox="1"/>
          <p:nvPr/>
        </p:nvSpPr>
        <p:spPr>
          <a:xfrm>
            <a:off x="447675" y="866775"/>
            <a:ext cx="11296650" cy="646331"/>
          </a:xfrm>
          <a:prstGeom prst="rect">
            <a:avLst/>
          </a:prstGeom>
          <a:solidFill>
            <a:schemeClr val="bg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a:solidFill>
                  <a:schemeClr val="tx2"/>
                </a:solidFill>
                <a:ea typeface="+mn-lt"/>
                <a:cs typeface="+mn-lt"/>
              </a:rPr>
              <a:t>Families and schools work best when they stay connected</a:t>
            </a:r>
            <a:endParaRPr lang="en-US" sz="3600">
              <a:solidFill>
                <a:schemeClr val="tx2"/>
              </a:solidFill>
              <a:ea typeface="+mn-lt"/>
              <a:cs typeface="+mn-lt"/>
            </a:endParaRPr>
          </a:p>
        </p:txBody>
      </p:sp>
      <p:sp>
        <p:nvSpPr>
          <p:cNvPr id="7" name="TextBox 6">
            <a:extLst>
              <a:ext uri="{FF2B5EF4-FFF2-40B4-BE49-F238E27FC236}">
                <a16:creationId xmlns:a16="http://schemas.microsoft.com/office/drawing/2014/main" id="{90AD85F9-D439-9FD3-10A4-722FD8372BCB}"/>
              </a:ext>
            </a:extLst>
          </p:cNvPr>
          <p:cNvSpPr txBox="1"/>
          <p:nvPr/>
        </p:nvSpPr>
        <p:spPr>
          <a:xfrm>
            <a:off x="318247" y="1694435"/>
            <a:ext cx="3853542" cy="4154984"/>
          </a:xfrm>
          <a:prstGeom prst="rect">
            <a:avLst/>
          </a:prstGeom>
          <a:solidFill>
            <a:schemeClr val="bg1">
              <a:lumMod val="60000"/>
              <a:lumOff val="40000"/>
            </a:schemeClr>
          </a:solidFill>
          <a:ln w="57150">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C3335"/>
                </a:solidFill>
                <a:ea typeface="+mn-lt"/>
                <a:cs typeface="+mn-lt"/>
              </a:rPr>
              <a:t>Foster Strong Communication</a:t>
            </a:r>
            <a:endParaRPr lang="en-US" sz="2400">
              <a:solidFill>
                <a:srgbClr val="2C3335"/>
              </a:solidFill>
              <a:ea typeface="+mn-lt"/>
              <a:cs typeface="+mn-lt"/>
            </a:endParaRPr>
          </a:p>
          <a:p>
            <a:pPr marL="342900" indent="-342900">
              <a:buFont typeface="Arial"/>
              <a:buChar char="•"/>
            </a:pPr>
            <a:r>
              <a:rPr lang="en-US" sz="2400">
                <a:solidFill>
                  <a:srgbClr val="2C3335"/>
                </a:solidFill>
                <a:ea typeface="+mn-lt"/>
                <a:cs typeface="+mn-lt"/>
              </a:rPr>
              <a:t>Ask parents how they want the school to communicate with them</a:t>
            </a:r>
            <a:endParaRPr lang="en-US" sz="2400">
              <a:solidFill>
                <a:srgbClr val="08355F"/>
              </a:solidFill>
              <a:ea typeface="+mn-lt"/>
              <a:cs typeface="+mn-lt"/>
            </a:endParaRPr>
          </a:p>
          <a:p>
            <a:pPr marL="342900" indent="-342900">
              <a:buFont typeface="Arial"/>
              <a:buChar char="•"/>
            </a:pPr>
            <a:r>
              <a:rPr lang="en-US" sz="2400">
                <a:solidFill>
                  <a:srgbClr val="2C3335"/>
                </a:solidFill>
                <a:ea typeface="+mn-lt"/>
                <a:cs typeface="+mn-lt"/>
              </a:rPr>
              <a:t>Find out how you will receive communication from home </a:t>
            </a:r>
            <a:endParaRPr lang="en-US" sz="2400">
              <a:solidFill>
                <a:srgbClr val="08355F"/>
              </a:solidFill>
              <a:ea typeface="+mn-lt"/>
              <a:cs typeface="+mn-lt"/>
            </a:endParaRPr>
          </a:p>
          <a:p>
            <a:pPr marL="342900" indent="-342900">
              <a:buFont typeface="Arial"/>
              <a:buChar char="•"/>
            </a:pPr>
            <a:r>
              <a:rPr lang="en-US" sz="2400">
                <a:solidFill>
                  <a:srgbClr val="2C3335"/>
                </a:solidFill>
                <a:ea typeface="+mn-lt"/>
                <a:cs typeface="+mn-lt"/>
              </a:rPr>
              <a:t>Feel confident asking questions anytime you need more information</a:t>
            </a:r>
            <a:endParaRPr lang="en-US" sz="2400">
              <a:solidFill>
                <a:srgbClr val="08355F"/>
              </a:solidFill>
              <a:ea typeface="+mn-lt"/>
              <a:cs typeface="+mn-lt"/>
            </a:endParaRPr>
          </a:p>
        </p:txBody>
      </p:sp>
      <p:sp>
        <p:nvSpPr>
          <p:cNvPr id="8" name="TextBox 1">
            <a:extLst>
              <a:ext uri="{FF2B5EF4-FFF2-40B4-BE49-F238E27FC236}">
                <a16:creationId xmlns:a16="http://schemas.microsoft.com/office/drawing/2014/main" id="{64A083FC-A4DE-03E4-7703-BDA152DF15F3}"/>
              </a:ext>
            </a:extLst>
          </p:cNvPr>
          <p:cNvSpPr txBox="1"/>
          <p:nvPr/>
        </p:nvSpPr>
        <p:spPr>
          <a:xfrm>
            <a:off x="4271122" y="1682643"/>
            <a:ext cx="3829050" cy="4154984"/>
          </a:xfrm>
          <a:prstGeom prst="rect">
            <a:avLst/>
          </a:prstGeom>
          <a:solidFill>
            <a:schemeClr val="bg1">
              <a:lumMod val="40000"/>
              <a:lumOff val="60000"/>
            </a:schemeClr>
          </a:solidFill>
          <a:ln w="57150">
            <a:solidFill>
              <a:schemeClr val="bg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solidFill>
                  <a:srgbClr val="2C3335"/>
                </a:solidFill>
                <a:ea typeface="+mn-lt"/>
                <a:cs typeface="+mn-lt"/>
              </a:rPr>
              <a:t>Get Families Involved</a:t>
            </a:r>
          </a:p>
          <a:p>
            <a:pPr marL="285750" indent="-285750">
              <a:buFont typeface="Arial"/>
              <a:buChar char="•"/>
            </a:pPr>
            <a:r>
              <a:rPr lang="en-US" sz="2400">
                <a:solidFill>
                  <a:srgbClr val="2C3335"/>
                </a:solidFill>
                <a:ea typeface="+mn-lt"/>
                <a:cs typeface="+mn-lt"/>
              </a:rPr>
              <a:t>Encourage families to help in the classroom when appropriate</a:t>
            </a:r>
            <a:endParaRPr lang="en-US" sz="2400">
              <a:ea typeface="+mn-lt"/>
              <a:cs typeface="+mn-lt"/>
            </a:endParaRPr>
          </a:p>
          <a:p>
            <a:pPr marL="285750" indent="-285750">
              <a:buFont typeface="Arial"/>
              <a:buChar char="•"/>
            </a:pPr>
            <a:r>
              <a:rPr lang="en-US" sz="2400">
                <a:solidFill>
                  <a:srgbClr val="2C3335"/>
                </a:solidFill>
                <a:ea typeface="+mn-lt"/>
                <a:cs typeface="+mn-lt"/>
              </a:rPr>
              <a:t>Make families aware of school events and meetings (orientation, parent‑teacher conferences)</a:t>
            </a:r>
            <a:endParaRPr lang="en-US" sz="2400">
              <a:ea typeface="+mn-lt"/>
              <a:cs typeface="+mn-lt"/>
            </a:endParaRPr>
          </a:p>
          <a:p>
            <a:endParaRPr lang="en-US" sz="2400">
              <a:solidFill>
                <a:srgbClr val="2C3335"/>
              </a:solidFill>
              <a:ea typeface="+mn-lt"/>
              <a:cs typeface="+mn-lt"/>
            </a:endParaRPr>
          </a:p>
          <a:p>
            <a:endParaRPr lang="en-US" sz="2400">
              <a:solidFill>
                <a:srgbClr val="2C3335"/>
              </a:solidFill>
              <a:ea typeface="+mn-lt"/>
              <a:cs typeface="+mn-lt"/>
            </a:endParaRPr>
          </a:p>
        </p:txBody>
      </p:sp>
      <p:sp>
        <p:nvSpPr>
          <p:cNvPr id="9" name="TextBox 1">
            <a:extLst>
              <a:ext uri="{FF2B5EF4-FFF2-40B4-BE49-F238E27FC236}">
                <a16:creationId xmlns:a16="http://schemas.microsoft.com/office/drawing/2014/main" id="{0DAF9F57-17CC-2FD9-B2F0-6B82B2113BE9}"/>
              </a:ext>
            </a:extLst>
          </p:cNvPr>
          <p:cNvSpPr txBox="1"/>
          <p:nvPr/>
        </p:nvSpPr>
        <p:spPr>
          <a:xfrm>
            <a:off x="8201345" y="1688886"/>
            <a:ext cx="3617740" cy="4154984"/>
          </a:xfrm>
          <a:prstGeom prst="rect">
            <a:avLst/>
          </a:prstGeom>
          <a:solidFill>
            <a:schemeClr val="bg1">
              <a:lumMod val="20000"/>
              <a:lumOff val="80000"/>
            </a:schemeClr>
          </a:solidFill>
          <a:ln w="57150">
            <a:solidFill>
              <a:schemeClr val="bg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solidFill>
                  <a:srgbClr val="2C3335"/>
                </a:solidFill>
                <a:ea typeface="+mn-lt"/>
                <a:cs typeface="+mn-lt"/>
              </a:rPr>
              <a:t>Ask Questions and Make Suggestions</a:t>
            </a:r>
            <a:endParaRPr lang="en-US" sz="2400" i="1">
              <a:solidFill>
                <a:srgbClr val="08355F"/>
              </a:solidFill>
              <a:ea typeface="+mn-lt"/>
              <a:cs typeface="+mn-lt"/>
            </a:endParaRPr>
          </a:p>
          <a:p>
            <a:pPr marL="342900" indent="-342900">
              <a:buFont typeface="Arial"/>
              <a:buChar char="•"/>
            </a:pPr>
            <a:r>
              <a:rPr lang="en-US" sz="2400">
                <a:solidFill>
                  <a:srgbClr val="2C3335"/>
                </a:solidFill>
                <a:ea typeface="+mn-lt"/>
                <a:cs typeface="+mn-lt"/>
              </a:rPr>
              <a:t>Ask thoughtful questions to understand how home activities support literacy and offer suggestions to build trust and ensure everyone is working toward the same goals</a:t>
            </a:r>
          </a:p>
          <a:p>
            <a:endParaRPr lang="en-US" sz="2400">
              <a:solidFill>
                <a:srgbClr val="08355F"/>
              </a:solidFill>
              <a:ea typeface="+mn-lt"/>
              <a:cs typeface="+mn-lt"/>
            </a:endParaRPr>
          </a:p>
        </p:txBody>
      </p:sp>
    </p:spTree>
    <p:custDataLst>
      <p:tags r:id="rId1"/>
    </p:custDataLst>
    <p:extLst>
      <p:ext uri="{BB962C8B-B14F-4D97-AF65-F5344CB8AC3E}">
        <p14:creationId xmlns:p14="http://schemas.microsoft.com/office/powerpoint/2010/main" val="431808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FF4E6-29EC-2C6E-DA3F-AB3C6CCB5D8C}"/>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985BF71E-D53E-DA01-53A3-6B2CB9435E3D}"/>
              </a:ext>
            </a:extLst>
          </p:cNvPr>
          <p:cNvSpPr>
            <a:spLocks noGrp="1"/>
          </p:cNvSpPr>
          <p:nvPr>
            <p:ph type="title" idx="4294967295"/>
          </p:nvPr>
        </p:nvSpPr>
        <p:spPr>
          <a:xfrm>
            <a:off x="3044436" y="-4401"/>
            <a:ext cx="6404171" cy="572768"/>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j-lt"/>
                <a:ea typeface="Calibri Light"/>
                <a:cs typeface="Calibri Light"/>
              </a:rPr>
              <a:t>Communicate and Interact Often</a:t>
            </a:r>
          </a:p>
        </p:txBody>
      </p:sp>
      <p:sp>
        <p:nvSpPr>
          <p:cNvPr id="2" name="TextBox 1">
            <a:extLst>
              <a:ext uri="{FF2B5EF4-FFF2-40B4-BE49-F238E27FC236}">
                <a16:creationId xmlns:a16="http://schemas.microsoft.com/office/drawing/2014/main" id="{156D31A5-CECB-A91A-7737-EC471E5A00AB}"/>
              </a:ext>
            </a:extLst>
          </p:cNvPr>
          <p:cNvSpPr txBox="1"/>
          <p:nvPr/>
        </p:nvSpPr>
        <p:spPr>
          <a:xfrm>
            <a:off x="173717" y="1344386"/>
            <a:ext cx="8263617" cy="49039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t>Share Experiences &amp; Build Partnerships</a:t>
            </a:r>
            <a:endParaRPr lang="en-US" sz="3200" b="1" dirty="0">
              <a:ea typeface="Calibri"/>
              <a:cs typeface="Calibri"/>
            </a:endParaRPr>
          </a:p>
          <a:p>
            <a:pPr>
              <a:spcBef>
                <a:spcPts val="1000"/>
              </a:spcBef>
            </a:pPr>
            <a:r>
              <a:rPr lang="en-US" sz="2400" dirty="0"/>
              <a:t>Families bring valuable insights about their child’s strengths, challenges, and learning habits. Sharing these experiences helps the school tailor support and strengthens the home‑school connection.</a:t>
            </a:r>
            <a:endParaRPr lang="en-US" sz="2400" dirty="0">
              <a:ea typeface="Calibri"/>
              <a:cs typeface="Calibri"/>
            </a:endParaRPr>
          </a:p>
          <a:p>
            <a:pPr>
              <a:spcBef>
                <a:spcPts val="1000"/>
              </a:spcBef>
            </a:pPr>
            <a:r>
              <a:rPr lang="en-US" sz="2400" b="1" dirty="0"/>
              <a:t>Ways to Share Your Perspective</a:t>
            </a:r>
            <a:endParaRPr lang="en-US" sz="2400" b="1" dirty="0">
              <a:ea typeface="Calibri"/>
              <a:cs typeface="Calibri"/>
            </a:endParaRPr>
          </a:p>
          <a:p>
            <a:pPr marL="228600" indent="-228600">
              <a:buFont typeface=""/>
              <a:buChar char="•"/>
            </a:pPr>
            <a:r>
              <a:rPr lang="en-US" sz="2400" dirty="0"/>
              <a:t>Ask families what works well at home</a:t>
            </a:r>
            <a:endParaRPr lang="en-US" sz="2400" dirty="0">
              <a:ea typeface="Calibri"/>
              <a:cs typeface="Calibri"/>
            </a:endParaRPr>
          </a:p>
          <a:p>
            <a:pPr marL="228600" indent="-228600">
              <a:buFont typeface=""/>
              <a:buChar char="•"/>
            </a:pPr>
            <a:r>
              <a:rPr lang="en-US" sz="2400" dirty="0"/>
              <a:t>Describe activities or tasks their child finds challenging at school</a:t>
            </a:r>
            <a:endParaRPr lang="en-US" sz="2400" dirty="0">
              <a:ea typeface="Calibri"/>
              <a:cs typeface="Calibri"/>
            </a:endParaRPr>
          </a:p>
          <a:p>
            <a:pPr marL="228600" indent="-228600">
              <a:buFont typeface=""/>
              <a:buChar char="•"/>
            </a:pPr>
            <a:r>
              <a:rPr lang="en-US" sz="2400" dirty="0"/>
              <a:t>Ask for clarification when something is unclear</a:t>
            </a:r>
            <a:endParaRPr lang="en-US" sz="2400" dirty="0">
              <a:ea typeface="Calibri"/>
              <a:cs typeface="Calibri"/>
            </a:endParaRPr>
          </a:p>
          <a:p>
            <a:pPr marL="228600" indent="-228600">
              <a:buFont typeface=""/>
              <a:buChar char="•"/>
            </a:pPr>
            <a:r>
              <a:rPr lang="en-US" sz="2400" dirty="0"/>
              <a:t>Offer ideas or examples that might help parents work with their child at home</a:t>
            </a:r>
            <a:endParaRPr lang="en-US" sz="2400" dirty="0">
              <a:ea typeface="Calibri"/>
              <a:cs typeface="Calibri"/>
            </a:endParaRPr>
          </a:p>
        </p:txBody>
      </p:sp>
      <p:sp>
        <p:nvSpPr>
          <p:cNvPr id="6" name="TextBox 5">
            <a:extLst>
              <a:ext uri="{FF2B5EF4-FFF2-40B4-BE49-F238E27FC236}">
                <a16:creationId xmlns:a16="http://schemas.microsoft.com/office/drawing/2014/main" id="{DF7B7935-9586-755A-B14A-A6F9F3100E07}"/>
              </a:ext>
            </a:extLst>
          </p:cNvPr>
          <p:cNvSpPr txBox="1"/>
          <p:nvPr/>
        </p:nvSpPr>
        <p:spPr>
          <a:xfrm>
            <a:off x="1137103" y="760640"/>
            <a:ext cx="10222593" cy="584775"/>
          </a:xfrm>
          <a:prstGeom prst="rect">
            <a:avLst/>
          </a:prstGeom>
          <a:solidFill>
            <a:schemeClr val="bg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chemeClr val="tx2"/>
                </a:solidFill>
                <a:ea typeface="+mn-lt"/>
                <a:cs typeface="+mn-lt"/>
              </a:rPr>
              <a:t>Families and schools work best when they stay connected</a:t>
            </a:r>
            <a:endParaRPr lang="en-US" sz="3200">
              <a:solidFill>
                <a:schemeClr val="tx2"/>
              </a:solidFill>
              <a:ea typeface="+mn-lt"/>
              <a:cs typeface="+mn-lt"/>
            </a:endParaRPr>
          </a:p>
        </p:txBody>
      </p:sp>
      <p:pic>
        <p:nvPicPr>
          <p:cNvPr id="11" name="Picture 10" descr="A group of people sitting at a table doing homework.&#10;&#10;">
            <a:extLst>
              <a:ext uri="{FF2B5EF4-FFF2-40B4-BE49-F238E27FC236}">
                <a16:creationId xmlns:a16="http://schemas.microsoft.com/office/drawing/2014/main" id="{009D9CC9-F491-EE21-04A0-BD215C7A48E3}"/>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7958458" y="3005178"/>
            <a:ext cx="3773715" cy="2106131"/>
          </a:xfrm>
          <a:prstGeom prst="rect">
            <a:avLst/>
          </a:prstGeom>
        </p:spPr>
      </p:pic>
    </p:spTree>
    <p:custDataLst>
      <p:tags r:id="rId1"/>
    </p:custDataLst>
    <p:extLst>
      <p:ext uri="{BB962C8B-B14F-4D97-AF65-F5344CB8AC3E}">
        <p14:creationId xmlns:p14="http://schemas.microsoft.com/office/powerpoint/2010/main" val="2349464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tional Center on Improving Literacy logo">
            <a:extLst>
              <a:ext uri="{FF2B5EF4-FFF2-40B4-BE49-F238E27FC236}">
                <a16:creationId xmlns:a16="http://schemas.microsoft.com/office/drawing/2014/main" id="{5AAE0B23-9C0B-45B7-BCE4-5A9CD25DBD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63223" y="587414"/>
            <a:ext cx="1773862" cy="1231077"/>
          </a:xfrm>
          <a:prstGeom prst="rect">
            <a:avLst/>
          </a:prstGeom>
        </p:spPr>
      </p:pic>
      <p:sp>
        <p:nvSpPr>
          <p:cNvPr id="8" name="Content Placeholder 5">
            <a:extLst>
              <a:ext uri="{FF2B5EF4-FFF2-40B4-BE49-F238E27FC236}">
                <a16:creationId xmlns:a16="http://schemas.microsoft.com/office/drawing/2014/main" id="{8CE6DE92-F33D-4481-8CB2-00AC7B2DC4A5}"/>
              </a:ext>
            </a:extLst>
          </p:cNvPr>
          <p:cNvSpPr txBox="1">
            <a:spLocks noGrp="1"/>
          </p:cNvSpPr>
          <p:nvPr>
            <p:ph type="title" idx="4294967295"/>
          </p:nvPr>
        </p:nvSpPr>
        <p:spPr>
          <a:xfrm>
            <a:off x="1436344" y="1549577"/>
            <a:ext cx="8718297" cy="207615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The National Center on Improving Literacy</a:t>
            </a:r>
            <a:r>
              <a:rPr kumimoji="0" lang="en-US" sz="2800" b="0" i="0" u="none" strike="noStrike" kern="1200" cap="none" spc="0" normalizeH="0" baseline="0" noProof="0" dirty="0">
                <a:ln>
                  <a:noFill/>
                </a:ln>
                <a:solidFill>
                  <a:schemeClr val="tx1"/>
                </a:solidFill>
                <a:effectLst/>
                <a:uLnTx/>
                <a:uFillTx/>
                <a:latin typeface="+mn-lt"/>
                <a:ea typeface="+mn-ea"/>
                <a:cs typeface="+mn-cs"/>
              </a:rPr>
              <a:t> (NCIL) is a partnership among literacy experts, university researchers, and technical assistance providers, with funding from the United States Department of Education.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TextBox 8">
            <a:extLst>
              <a:ext uri="{FF2B5EF4-FFF2-40B4-BE49-F238E27FC236}">
                <a16:creationId xmlns:a16="http://schemas.microsoft.com/office/drawing/2014/main" id="{7A85A31F-C8E6-422E-A5E6-F2DB7F186907}"/>
              </a:ext>
            </a:extLst>
          </p:cNvPr>
          <p:cNvSpPr txBox="1"/>
          <p:nvPr/>
        </p:nvSpPr>
        <p:spPr>
          <a:xfrm>
            <a:off x="855757" y="3799997"/>
            <a:ext cx="10484603" cy="1477328"/>
          </a:xfrm>
          <a:prstGeom prst="rect">
            <a:avLst/>
          </a:prstGeom>
          <a:solidFill>
            <a:schemeClr val="tx2">
              <a:lumMod val="85000"/>
            </a:schemeClr>
          </a:solidFill>
        </p:spPr>
        <p:txBody>
          <a:bodyPr wrap="square" lIns="91440" tIns="45720" rIns="91440" bIns="45720" rtlCol="0" anchor="t">
            <a:spAutoFit/>
          </a:bodyPr>
          <a:lstStyle/>
          <a:p>
            <a:pPr algn="ctr"/>
            <a:r>
              <a:rPr lang="en-US" sz="3000" i="1"/>
              <a:t>Our mission is to increase access to, and use of, evidence-based approaches to screen, identify, and teach students with literacy-related disabilities, including dyslexia.</a:t>
            </a:r>
          </a:p>
        </p:txBody>
      </p:sp>
      <p:pic>
        <p:nvPicPr>
          <p:cNvPr id="11" name="Picture 10" descr="NCIL's webiste">
            <a:extLst>
              <a:ext uri="{FF2B5EF4-FFF2-40B4-BE49-F238E27FC236}">
                <a16:creationId xmlns:a16="http://schemas.microsoft.com/office/drawing/2014/main" id="{C250F6F3-2AE3-1FEE-6451-984B32EDB89F}"/>
              </a:ext>
            </a:extLst>
          </p:cNvPr>
          <p:cNvPicPr>
            <a:picLocks noChangeAspect="1"/>
          </p:cNvPicPr>
          <p:nvPr/>
        </p:nvPicPr>
        <p:blipFill>
          <a:blip r:embed="rId4"/>
          <a:stretch>
            <a:fillRect/>
          </a:stretch>
        </p:blipFill>
        <p:spPr>
          <a:xfrm>
            <a:off x="1532720" y="5625855"/>
            <a:ext cx="2000250" cy="371475"/>
          </a:xfrm>
          <a:prstGeom prst="rect">
            <a:avLst/>
          </a:prstGeom>
        </p:spPr>
      </p:pic>
      <p:pic>
        <p:nvPicPr>
          <p:cNvPr id="13" name="Picture 12" descr="NCIL's Facebook page ">
            <a:extLst>
              <a:ext uri="{FF2B5EF4-FFF2-40B4-BE49-F238E27FC236}">
                <a16:creationId xmlns:a16="http://schemas.microsoft.com/office/drawing/2014/main" id="{A6F04297-4BED-4B27-3471-48AE1A8A9665}"/>
              </a:ext>
            </a:extLst>
          </p:cNvPr>
          <p:cNvPicPr>
            <a:picLocks noChangeAspect="1"/>
          </p:cNvPicPr>
          <p:nvPr/>
        </p:nvPicPr>
        <p:blipFill>
          <a:blip r:embed="rId5"/>
          <a:stretch>
            <a:fillRect/>
          </a:stretch>
        </p:blipFill>
        <p:spPr>
          <a:xfrm>
            <a:off x="8895143" y="5624110"/>
            <a:ext cx="2000250" cy="428625"/>
          </a:xfrm>
          <a:prstGeom prst="rect">
            <a:avLst/>
          </a:prstGeom>
        </p:spPr>
      </p:pic>
    </p:spTree>
    <p:extLst>
      <p:ext uri="{BB962C8B-B14F-4D97-AF65-F5344CB8AC3E}">
        <p14:creationId xmlns:p14="http://schemas.microsoft.com/office/powerpoint/2010/main" val="3166424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stretch>
            <a:fillRect t="-9000" b="-9000"/>
          </a:stretch>
        </a:blipFill>
        <a:effectLst/>
      </p:bgPr>
    </p:bg>
    <p:spTree>
      <p:nvGrpSpPr>
        <p:cNvPr id="1" name="">
          <a:extLst>
            <a:ext uri="{FF2B5EF4-FFF2-40B4-BE49-F238E27FC236}">
              <a16:creationId xmlns:a16="http://schemas.microsoft.com/office/drawing/2014/main" id="{E6E1A9FE-9EAD-01BC-8003-020DDE892BB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4DA9FC9-DD85-2A7C-C979-4ABA39A0EC6A}"/>
              </a:ext>
            </a:extLst>
          </p:cNvPr>
          <p:cNvSpPr>
            <a:spLocks noGrp="1"/>
          </p:cNvSpPr>
          <p:nvPr>
            <p:ph type="title" idx="4294967295"/>
          </p:nvPr>
        </p:nvSpPr>
        <p:spPr>
          <a:xfrm>
            <a:off x="3985297" y="1423928"/>
            <a:ext cx="4417722" cy="4100423"/>
          </a:xfrm>
          <a:prstGeom prst="ellipse">
            <a:avLst/>
          </a:prstGeom>
          <a:solidFill>
            <a:schemeClr val="bg1">
              <a:lumMod val="20000"/>
              <a:lumOff val="80000"/>
            </a:schemeClr>
          </a:solidFill>
          <a:ln w="57150" cap="flat" cmpd="sng" algn="ctr">
            <a:solidFill>
              <a:schemeClr val="tx2">
                <a:lumMod val="50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50" b="0" i="0" u="none" strike="noStrike" kern="1200" cap="none" spc="0" normalizeH="0" baseline="0" noProof="0" dirty="0">
                <a:ln>
                  <a:noFill/>
                </a:ln>
                <a:solidFill>
                  <a:schemeClr val="lt1"/>
                </a:solidFill>
                <a:effectLst/>
                <a:uLnTx/>
                <a:uFillTx/>
                <a:latin typeface="Cooper Black"/>
                <a:ea typeface="Calibri"/>
                <a:cs typeface="Calibri"/>
              </a:rPr>
              <a:t>Questions</a:t>
            </a:r>
            <a:r>
              <a:rPr kumimoji="0" lang="en-US" sz="5000" b="0" i="0" u="none" strike="noStrike" kern="1200" cap="none" spc="0" normalizeH="0" baseline="0" noProof="0" dirty="0">
                <a:ln>
                  <a:noFill/>
                </a:ln>
                <a:solidFill>
                  <a:schemeClr val="lt1"/>
                </a:solidFill>
                <a:effectLst/>
                <a:uLnTx/>
                <a:uFillTx/>
                <a:latin typeface="Cooper Black"/>
                <a:ea typeface="Calibri"/>
                <a:cs typeface="Calibri"/>
              </a:rPr>
              <a:t>                         </a:t>
            </a:r>
            <a:r>
              <a:rPr kumimoji="0" lang="en-US" sz="9600" b="0" i="0" u="none" strike="noStrike" kern="1200" cap="none" spc="0" normalizeH="0" baseline="0" noProof="0" dirty="0">
                <a:ln>
                  <a:noFill/>
                </a:ln>
                <a:solidFill>
                  <a:schemeClr val="bg1">
                    <a:lumMod val="60000"/>
                    <a:lumOff val="40000"/>
                  </a:schemeClr>
                </a:solidFill>
                <a:effectLst/>
                <a:uLnTx/>
                <a:uFillTx/>
                <a:latin typeface="Cooper Black"/>
                <a:ea typeface="Calibri"/>
                <a:cs typeface="Calibri"/>
              </a:rPr>
              <a:t>?</a:t>
            </a:r>
            <a:endParaRPr kumimoji="0" lang="en-US" sz="9600" b="0" i="0" u="none" strike="noStrike" kern="1200" cap="none" spc="0" normalizeH="0" baseline="0" noProof="0" dirty="0">
              <a:ln>
                <a:noFill/>
              </a:ln>
              <a:solidFill>
                <a:schemeClr val="bg1">
                  <a:lumMod val="60000"/>
                  <a:lumOff val="40000"/>
                </a:schemeClr>
              </a:solidFill>
              <a:effectLst/>
              <a:uLnTx/>
              <a:uFillTx/>
              <a:latin typeface="Cooper Black"/>
              <a:ea typeface="+mn-ea"/>
              <a:cs typeface="+mn-cs"/>
            </a:endParaRPr>
          </a:p>
        </p:txBody>
      </p:sp>
    </p:spTree>
    <p:extLst>
      <p:ext uri="{BB962C8B-B14F-4D97-AF65-F5344CB8AC3E}">
        <p14:creationId xmlns:p14="http://schemas.microsoft.com/office/powerpoint/2010/main" val="34615260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7D8AA4E5-1D99-018E-89E2-C5995DFBBDB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6777E5E7-5AE4-494D-F2C0-F334D96391A9}"/>
              </a:ext>
            </a:extLst>
          </p:cNvPr>
          <p:cNvSpPr>
            <a:spLocks noGrp="1"/>
          </p:cNvSpPr>
          <p:nvPr>
            <p:ph type="title" idx="4294967295"/>
          </p:nvPr>
        </p:nvSpPr>
        <p:spPr>
          <a:xfrm>
            <a:off x="3044436" y="-4401"/>
            <a:ext cx="6404171" cy="572768"/>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j-lt"/>
                <a:ea typeface="Calibri Light"/>
                <a:cs typeface="Calibri Light"/>
              </a:rPr>
              <a:t>Communicate and Interact Often</a:t>
            </a:r>
          </a:p>
        </p:txBody>
      </p:sp>
      <p:sp>
        <p:nvSpPr>
          <p:cNvPr id="2" name="TextBox 1">
            <a:extLst>
              <a:ext uri="{FF2B5EF4-FFF2-40B4-BE49-F238E27FC236}">
                <a16:creationId xmlns:a16="http://schemas.microsoft.com/office/drawing/2014/main" id="{EC13EC8F-06A9-E0D5-2CED-02AE206BBB1B}"/>
              </a:ext>
            </a:extLst>
          </p:cNvPr>
          <p:cNvSpPr txBox="1"/>
          <p:nvPr/>
        </p:nvSpPr>
        <p:spPr>
          <a:xfrm>
            <a:off x="631101" y="1024799"/>
            <a:ext cx="10920216" cy="38574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3200" b="1">
                <a:solidFill>
                  <a:srgbClr val="444444"/>
                </a:solidFill>
                <a:latin typeface="Calibri"/>
                <a:ea typeface="Calibri"/>
                <a:cs typeface="Calibri"/>
              </a:rPr>
              <a:t>The big ideas...</a:t>
            </a:r>
          </a:p>
          <a:p>
            <a:pPr marL="285750" indent="-285750" rtl="0">
              <a:spcAft>
                <a:spcPts val="1000"/>
              </a:spcAft>
              <a:buFont typeface="Arial"/>
              <a:buChar char="•"/>
            </a:pPr>
            <a:r>
              <a:rPr lang="en-US" sz="2800">
                <a:solidFill>
                  <a:srgbClr val="444444"/>
                </a:solidFill>
                <a:latin typeface="Calibri"/>
                <a:ea typeface="Calibri"/>
                <a:cs typeface="Calibri"/>
              </a:rPr>
              <a:t>Family engagement for children’s literacy learning and achievement is a shared responsibility among families, schools, and communities. ​​</a:t>
            </a:r>
          </a:p>
          <a:p>
            <a:pPr marL="285750" indent="-285750" rtl="0">
              <a:spcAft>
                <a:spcPts val="1000"/>
              </a:spcAft>
              <a:buFont typeface="Arial"/>
              <a:buChar char="•"/>
            </a:pPr>
            <a:r>
              <a:rPr lang="en-US" sz="2800">
                <a:solidFill>
                  <a:srgbClr val="444444"/>
                </a:solidFill>
                <a:latin typeface="Calibri"/>
                <a:ea typeface="Calibri"/>
                <a:cs typeface="Calibri"/>
              </a:rPr>
              <a:t>Trust is the primary ingredient for strong home-school relationships for children’s literacy learning and achievement. Strong home-school relationships rely on open, two-way communication.​​</a:t>
            </a:r>
          </a:p>
          <a:p>
            <a:pPr marL="285750" indent="-285750" rtl="0">
              <a:spcAft>
                <a:spcPts val="1000"/>
              </a:spcAft>
              <a:buFont typeface="Arial"/>
              <a:buChar char="•"/>
            </a:pPr>
            <a:r>
              <a:rPr lang="en-US" sz="2800">
                <a:solidFill>
                  <a:srgbClr val="444444"/>
                </a:solidFill>
                <a:latin typeface="Calibri"/>
                <a:ea typeface="Calibri"/>
                <a:cs typeface="Calibri"/>
              </a:rPr>
              <a:t>An effective system of support and services for children’s literacy learning involves home and school partnering together.​​</a:t>
            </a:r>
            <a:endParaRPr lang="en-US" sz="2800">
              <a:ea typeface="Calibri" panose="020F0502020204030204"/>
              <a:cs typeface="Calibri" panose="020F0502020204030204"/>
            </a:endParaRPr>
          </a:p>
        </p:txBody>
      </p:sp>
    </p:spTree>
    <p:custDataLst>
      <p:tags r:id="rId1"/>
    </p:custDataLst>
    <p:extLst>
      <p:ext uri="{BB962C8B-B14F-4D97-AF65-F5344CB8AC3E}">
        <p14:creationId xmlns:p14="http://schemas.microsoft.com/office/powerpoint/2010/main" val="8217583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BB90F-E0DB-2A90-C736-550B1F08FE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9A3464-54E0-4EAC-4D64-2EC0854ED2B7}"/>
              </a:ext>
            </a:extLst>
          </p:cNvPr>
          <p:cNvSpPr>
            <a:spLocks noGrp="1"/>
          </p:cNvSpPr>
          <p:nvPr>
            <p:ph type="title"/>
          </p:nvPr>
        </p:nvSpPr>
        <p:spPr>
          <a:xfrm>
            <a:off x="457095" y="2938931"/>
            <a:ext cx="11085331" cy="2852737"/>
          </a:xfrm>
        </p:spPr>
        <p:txBody>
          <a:bodyPr lIns="91440" tIns="45720" rIns="91440" bIns="45720" anchor="b"/>
          <a:lstStyle/>
          <a:p>
            <a:r>
              <a:rPr lang="en-US" b="1" dirty="0">
                <a:latin typeface="Calibri"/>
                <a:ea typeface="Calibri"/>
                <a:cs typeface="Times New Roman"/>
              </a:rPr>
              <a:t>Session 2: </a:t>
            </a:r>
            <a:br>
              <a:rPr lang="en-US" b="1" dirty="0">
                <a:solidFill>
                  <a:srgbClr val="08355F"/>
                </a:solidFill>
                <a:latin typeface="Calibri"/>
                <a:ea typeface="Calibri"/>
                <a:cs typeface="Times New Roman"/>
              </a:rPr>
            </a:br>
            <a:r>
              <a:rPr lang="en-US" sz="4400" b="1" dirty="0">
                <a:latin typeface="Calibri"/>
                <a:ea typeface="Calibri"/>
                <a:cs typeface="Calibri"/>
              </a:rPr>
              <a:t>- Discuss Literacy Instruction and Intervention</a:t>
            </a:r>
            <a:endParaRPr lang="en-US" sz="4400" dirty="0">
              <a:latin typeface="Calibri"/>
              <a:ea typeface="Calibri"/>
              <a:cs typeface="Calibri"/>
            </a:endParaRPr>
          </a:p>
        </p:txBody>
      </p:sp>
    </p:spTree>
    <p:extLst>
      <p:ext uri="{BB962C8B-B14F-4D97-AF65-F5344CB8AC3E}">
        <p14:creationId xmlns:p14="http://schemas.microsoft.com/office/powerpoint/2010/main" val="17380418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79781F5-13E0-887A-A079-E78B5903B3BF}"/>
              </a:ext>
            </a:extLst>
          </p:cNvPr>
          <p:cNvSpPr/>
          <p:nvPr/>
        </p:nvSpPr>
        <p:spPr>
          <a:xfrm>
            <a:off x="2252431" y="-1144"/>
            <a:ext cx="7692625" cy="558158"/>
          </a:xfrm>
          <a:prstGeom prst="rect">
            <a:avLst/>
          </a:prstGeom>
          <a:solidFill>
            <a:schemeClr val="tx1">
              <a:lumMod val="60000"/>
              <a:lumOff val="40000"/>
            </a:schemeClr>
          </a:solidFill>
          <a:ln w="12700">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a:solidFill>
                  <a:srgbClr val="2C3335"/>
                </a:solidFill>
                <a:latin typeface="Calibri"/>
              </a:rPr>
              <a:t>Discuss Literacy Instruction and Intervention</a:t>
            </a:r>
            <a:endParaRPr lang="en-US" sz="3200">
              <a:ea typeface="Calibri"/>
              <a:cs typeface="Calibri"/>
            </a:endParaRPr>
          </a:p>
        </p:txBody>
      </p:sp>
      <p:sp>
        <p:nvSpPr>
          <p:cNvPr id="2" name="Title 1">
            <a:extLst>
              <a:ext uri="{FF2B5EF4-FFF2-40B4-BE49-F238E27FC236}">
                <a16:creationId xmlns:a16="http://schemas.microsoft.com/office/drawing/2014/main" id="{FBB66A6C-97CF-4CA0-806C-9ECFF40E1150}"/>
              </a:ext>
            </a:extLst>
          </p:cNvPr>
          <p:cNvSpPr>
            <a:spLocks noGrp="1"/>
          </p:cNvSpPr>
          <p:nvPr>
            <p:ph type="title"/>
          </p:nvPr>
        </p:nvSpPr>
        <p:spPr>
          <a:xfrm>
            <a:off x="597568" y="908265"/>
            <a:ext cx="10515600" cy="1325563"/>
          </a:xfrm>
        </p:spPr>
        <p:txBody>
          <a:bodyPr lIns="91440" tIns="45720" rIns="91440" bIns="45720" anchor="t"/>
          <a:lstStyle/>
          <a:p>
            <a:r>
              <a:rPr lang="en-US" b="1" dirty="0"/>
              <a:t>Session 2 Learning Objectives</a:t>
            </a:r>
          </a:p>
        </p:txBody>
      </p:sp>
      <p:sp>
        <p:nvSpPr>
          <p:cNvPr id="3" name="Content Placeholder 2">
            <a:extLst>
              <a:ext uri="{FF2B5EF4-FFF2-40B4-BE49-F238E27FC236}">
                <a16:creationId xmlns:a16="http://schemas.microsoft.com/office/drawing/2014/main" id="{E33B567F-B742-401E-813B-CECE63856DA5}"/>
              </a:ext>
            </a:extLst>
          </p:cNvPr>
          <p:cNvSpPr>
            <a:spLocks noGrp="1"/>
          </p:cNvSpPr>
          <p:nvPr>
            <p:ph idx="1"/>
          </p:nvPr>
        </p:nvSpPr>
        <p:spPr>
          <a:xfrm>
            <a:off x="597568" y="1825625"/>
            <a:ext cx="7417469" cy="2767179"/>
          </a:xfrm>
          <a:solidFill>
            <a:schemeClr val="tx2">
              <a:lumMod val="75000"/>
            </a:schemeClr>
          </a:solidFill>
        </p:spPr>
        <p:txBody>
          <a:bodyPr lIns="91440" tIns="45720" rIns="91440" bIns="45720" anchor="t"/>
          <a:lstStyle/>
          <a:p>
            <a:pPr>
              <a:lnSpc>
                <a:spcPct val="115000"/>
              </a:lnSpc>
              <a:spcBef>
                <a:spcPts val="0"/>
              </a:spcBef>
            </a:pPr>
            <a:r>
              <a:rPr lang="en-US" sz="2500">
                <a:latin typeface="Calibri"/>
                <a:ea typeface="Calibri"/>
                <a:cs typeface="Times New Roman"/>
              </a:rPr>
              <a:t>To learn how families and schools can partner to help children get evidence-based literacy instruction and intervention</a:t>
            </a:r>
          </a:p>
          <a:p>
            <a:pPr>
              <a:lnSpc>
                <a:spcPct val="115000"/>
              </a:lnSpc>
              <a:spcBef>
                <a:spcPts val="0"/>
              </a:spcBef>
              <a:spcAft>
                <a:spcPts val="1000"/>
              </a:spcAft>
            </a:pPr>
            <a:r>
              <a:rPr lang="en-US" sz="2500">
                <a:latin typeface="Calibri"/>
                <a:ea typeface="Calibri"/>
                <a:cs typeface="Times New Roman"/>
              </a:rPr>
              <a:t>To learn what to talk about when discussing literacy instruction and intervention</a:t>
            </a:r>
            <a:r>
              <a:rPr lang="en-US" sz="1600">
                <a:latin typeface="Calibri"/>
                <a:ea typeface="Calibri"/>
                <a:cs typeface="Times New Roman"/>
              </a:rPr>
              <a:t> </a:t>
            </a:r>
            <a:endParaRPr lang="en-US" sz="1400">
              <a:latin typeface="Calibri"/>
              <a:ea typeface="Calibri"/>
              <a:cs typeface="Times New Roman"/>
            </a:endParaRPr>
          </a:p>
          <a:p>
            <a:pPr marL="342900" marR="0" lvl="0" indent="-342900">
              <a:lnSpc>
                <a:spcPct val="115000"/>
              </a:lnSpc>
              <a:spcBef>
                <a:spcPts val="0"/>
              </a:spcBef>
              <a:spcAft>
                <a:spcPts val="1000"/>
              </a:spcAft>
              <a:buFont typeface="Symbol" panose="05050102010706020507" pitchFamily="18" charset="2"/>
              <a:buChar char=""/>
            </a:pPr>
            <a:endParaRPr lang="en-US" sz="1400">
              <a:latin typeface="Calibri" panose="020F0502020204030204" pitchFamily="34" charset="0"/>
              <a:ea typeface="Calibri" panose="020F0502020204030204" pitchFamily="34" charset="0"/>
              <a:cs typeface="Times New Roman" panose="02020603050405020304" pitchFamily="18" charset="0"/>
            </a:endParaRPr>
          </a:p>
          <a:p>
            <a:pPr lvl="0"/>
            <a:endParaRPr lang="en-US" sz="1600"/>
          </a:p>
          <a:p>
            <a:pPr lvl="0"/>
            <a:endParaRPr lang="en-US"/>
          </a:p>
        </p:txBody>
      </p:sp>
      <p:pic>
        <p:nvPicPr>
          <p:cNvPr id="9" name="Picture 8" descr="A person and a child smiling&#10;&#10;">
            <a:extLst>
              <a:ext uri="{FF2B5EF4-FFF2-40B4-BE49-F238E27FC236}">
                <a16:creationId xmlns:a16="http://schemas.microsoft.com/office/drawing/2014/main" id="{4EF7B176-92D6-C807-CDDD-B207C61145A4}"/>
              </a:ext>
            </a:extLst>
          </p:cNvPr>
          <p:cNvPicPr>
            <a:picLocks noChangeAspect="1"/>
          </p:cNvPicPr>
          <p:nvPr/>
        </p:nvPicPr>
        <p:blipFill>
          <a:blip r:embed="rId4"/>
          <a:stretch>
            <a:fillRect/>
          </a:stretch>
        </p:blipFill>
        <p:spPr>
          <a:xfrm>
            <a:off x="8519361" y="1620001"/>
            <a:ext cx="3284621" cy="3628023"/>
          </a:xfrm>
          <a:prstGeom prst="rect">
            <a:avLst/>
          </a:prstGeom>
        </p:spPr>
      </p:pic>
    </p:spTree>
    <p:custDataLst>
      <p:tags r:id="rId1"/>
    </p:custDataLst>
    <p:extLst>
      <p:ext uri="{BB962C8B-B14F-4D97-AF65-F5344CB8AC3E}">
        <p14:creationId xmlns:p14="http://schemas.microsoft.com/office/powerpoint/2010/main" val="1372495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B378D-9ECF-560A-1080-A76879662FF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12D7484-2BA6-D15A-0DD6-AE363EFAC1F7}"/>
              </a:ext>
              <a:ext uri="{C183D7F6-B498-43B3-948B-1728B52AA6E4}">
                <adec:decorative xmlns:adec="http://schemas.microsoft.com/office/drawing/2017/decorative" val="1"/>
              </a:ext>
            </a:extLst>
          </p:cNvPr>
          <p:cNvSpPr txBox="1">
            <a:spLocks/>
          </p:cNvSpPr>
          <p:nvPr/>
        </p:nvSpPr>
        <p:spPr>
          <a:xfrm>
            <a:off x="-2005" y="433973"/>
            <a:ext cx="6093994" cy="5795126"/>
          </a:xfrm>
          <a:prstGeom prst="rect">
            <a:avLst/>
          </a:prstGeom>
          <a:solidFill>
            <a:schemeClr val="bg1">
              <a:lumMod val="40000"/>
              <a:lumOff val="60000"/>
            </a:schemeClr>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0"/>
              </a:spcBef>
              <a:buNone/>
            </a:pPr>
            <a:endParaRPr lang="en-US" sz="2500">
              <a:latin typeface="Calibri"/>
              <a:ea typeface="Calibri"/>
              <a:cs typeface="Times New Roman"/>
            </a:endParaRPr>
          </a:p>
          <a:p>
            <a:pPr>
              <a:lnSpc>
                <a:spcPct val="115000"/>
              </a:lnSpc>
              <a:spcBef>
                <a:spcPts val="0"/>
              </a:spcBef>
              <a:spcAft>
                <a:spcPts val="1000"/>
              </a:spcAft>
            </a:pPr>
            <a:endParaRPr lang="en-US" sz="1600">
              <a:latin typeface="Calibri"/>
              <a:ea typeface="Calibri"/>
              <a:cs typeface="Times New Roman"/>
            </a:endParaRPr>
          </a:p>
          <a:p>
            <a:pPr marL="342900" indent="-342900">
              <a:lnSpc>
                <a:spcPct val="115000"/>
              </a:lnSpc>
              <a:spcBef>
                <a:spcPts val="0"/>
              </a:spcBef>
              <a:spcAft>
                <a:spcPts val="1000"/>
              </a:spcAft>
              <a:buFont typeface="Symbol" panose="05050102010706020507" pitchFamily="18" charset="2"/>
              <a:buChar char=""/>
            </a:pPr>
            <a:endParaRPr lang="en-US" sz="1400">
              <a:latin typeface="Calibri" panose="020F0502020204030204" pitchFamily="34" charset="0"/>
              <a:ea typeface="Calibri" panose="020F0502020204030204" pitchFamily="34" charset="0"/>
              <a:cs typeface="Times New Roman" panose="02020603050405020304" pitchFamily="18" charset="0"/>
            </a:endParaRPr>
          </a:p>
          <a:p>
            <a:endParaRPr lang="en-US" sz="1600"/>
          </a:p>
          <a:p>
            <a:endParaRPr lang="en-US"/>
          </a:p>
        </p:txBody>
      </p:sp>
      <p:sp>
        <p:nvSpPr>
          <p:cNvPr id="2" name="Title 1">
            <a:extLst>
              <a:ext uri="{FF2B5EF4-FFF2-40B4-BE49-F238E27FC236}">
                <a16:creationId xmlns:a16="http://schemas.microsoft.com/office/drawing/2014/main" id="{E72AB396-05B2-FC25-A8A3-BDF1E0903EE4}"/>
              </a:ext>
            </a:extLst>
          </p:cNvPr>
          <p:cNvSpPr>
            <a:spLocks noGrp="1"/>
          </p:cNvSpPr>
          <p:nvPr>
            <p:ph type="title" idx="4294967295"/>
          </p:nvPr>
        </p:nvSpPr>
        <p:spPr>
          <a:xfrm>
            <a:off x="2252431" y="-1144"/>
            <a:ext cx="7692625" cy="558158"/>
          </a:xfrm>
          <a:prstGeom prst="rect">
            <a:avLst/>
          </a:prstGeom>
          <a:solidFill>
            <a:schemeClr val="tx1">
              <a:lumMod val="60000"/>
              <a:lumOff val="40000"/>
            </a:schemeClr>
          </a:solidFill>
          <a:ln w="12700" cap="flat" cmpd="sng" algn="ctr">
            <a:solidFill>
              <a:srgbClr val="0A0000"/>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C3335"/>
                </a:solidFill>
                <a:effectLst/>
                <a:uLnTx/>
                <a:uFillTx/>
                <a:latin typeface="Calibri"/>
                <a:ea typeface="+mn-ea"/>
                <a:cs typeface="+mn-cs"/>
              </a:rPr>
              <a:t>Discuss Literacy Instruction and Intervention</a:t>
            </a:r>
            <a:endParaRPr kumimoji="0" lang="en-US" sz="3200" b="0" i="0" u="none" strike="noStrike" kern="1200" cap="none" spc="0" normalizeH="0" baseline="0" noProof="0" dirty="0">
              <a:ln>
                <a:noFill/>
              </a:ln>
              <a:solidFill>
                <a:schemeClr val="lt1"/>
              </a:solidFill>
              <a:effectLst/>
              <a:uLnTx/>
              <a:uFillTx/>
              <a:latin typeface="+mn-lt"/>
              <a:ea typeface="Calibri"/>
              <a:cs typeface="Calibri"/>
            </a:endParaRPr>
          </a:p>
        </p:txBody>
      </p:sp>
      <p:sp>
        <p:nvSpPr>
          <p:cNvPr id="6" name="Content Placeholder 2">
            <a:extLst>
              <a:ext uri="{FF2B5EF4-FFF2-40B4-BE49-F238E27FC236}">
                <a16:creationId xmlns:a16="http://schemas.microsoft.com/office/drawing/2014/main" id="{A9B21E66-060C-710C-1CDC-540E1F98A5BC}"/>
              </a:ext>
            </a:extLst>
          </p:cNvPr>
          <p:cNvSpPr txBox="1">
            <a:spLocks/>
          </p:cNvSpPr>
          <p:nvPr/>
        </p:nvSpPr>
        <p:spPr>
          <a:xfrm>
            <a:off x="268704" y="875130"/>
            <a:ext cx="5562600" cy="992522"/>
          </a:xfrm>
          <a:prstGeom prst="rect">
            <a:avLst/>
          </a:prstGeom>
          <a:solidFill>
            <a:schemeClr val="tx2">
              <a:lumMod val="75000"/>
            </a:schemeClr>
          </a:solidFill>
          <a:ln>
            <a:solidFill>
              <a:srgbClr val="002060"/>
            </a:solidFill>
          </a:ln>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0"/>
              </a:spcBef>
              <a:buNone/>
            </a:pPr>
            <a:r>
              <a:rPr lang="en-US" sz="2550">
                <a:latin typeface="Calibri"/>
                <a:ea typeface="Calibri"/>
                <a:cs typeface="Times New Roman"/>
              </a:rPr>
              <a:t>Talk about </a:t>
            </a:r>
            <a:r>
              <a:rPr lang="en-US" sz="2550" b="1">
                <a:latin typeface="Calibri"/>
                <a:ea typeface="Calibri"/>
                <a:cs typeface="Times New Roman"/>
              </a:rPr>
              <a:t>literacy standards</a:t>
            </a:r>
            <a:r>
              <a:rPr lang="en-US" sz="2550">
                <a:latin typeface="Calibri"/>
                <a:ea typeface="Calibri"/>
                <a:cs typeface="Times New Roman"/>
              </a:rPr>
              <a:t>, </a:t>
            </a:r>
            <a:r>
              <a:rPr lang="en-US" sz="2550" b="1">
                <a:latin typeface="Calibri"/>
                <a:ea typeface="Calibri"/>
                <a:cs typeface="Times New Roman"/>
              </a:rPr>
              <a:t>curriculum</a:t>
            </a:r>
            <a:r>
              <a:rPr lang="en-US" sz="2550">
                <a:latin typeface="Calibri"/>
                <a:ea typeface="Calibri"/>
                <a:cs typeface="Times New Roman"/>
              </a:rPr>
              <a:t>, and </a:t>
            </a:r>
            <a:r>
              <a:rPr lang="en-US" sz="2550" b="1">
                <a:latin typeface="Calibri"/>
                <a:ea typeface="Calibri"/>
                <a:cs typeface="Times New Roman"/>
              </a:rPr>
              <a:t>instruction</a:t>
            </a:r>
            <a:r>
              <a:rPr lang="en-US" sz="2550">
                <a:latin typeface="Calibri"/>
                <a:ea typeface="Calibri"/>
                <a:cs typeface="Times New Roman"/>
              </a:rPr>
              <a:t>.</a:t>
            </a:r>
          </a:p>
          <a:p>
            <a:pPr>
              <a:lnSpc>
                <a:spcPct val="115000"/>
              </a:lnSpc>
              <a:spcBef>
                <a:spcPts val="0"/>
              </a:spcBef>
              <a:spcAft>
                <a:spcPts val="1000"/>
              </a:spcAft>
            </a:pPr>
            <a:endParaRPr lang="en-US" sz="1600">
              <a:latin typeface="Calibri"/>
              <a:ea typeface="Calibri"/>
              <a:cs typeface="Times New Roman"/>
            </a:endParaRPr>
          </a:p>
          <a:p>
            <a:pPr marL="342900" indent="-342900">
              <a:lnSpc>
                <a:spcPct val="115000"/>
              </a:lnSpc>
              <a:spcBef>
                <a:spcPts val="0"/>
              </a:spcBef>
              <a:spcAft>
                <a:spcPts val="1000"/>
              </a:spcAft>
              <a:buFont typeface="Symbol" panose="05050102010706020507" pitchFamily="18" charset="2"/>
              <a:buChar char=""/>
            </a:pPr>
            <a:endParaRPr lang="en-US" sz="1400">
              <a:latin typeface="Calibri" panose="020F0502020204030204" pitchFamily="34" charset="0"/>
              <a:ea typeface="Calibri" panose="020F0502020204030204" pitchFamily="34" charset="0"/>
              <a:cs typeface="Times New Roman" panose="02020603050405020304" pitchFamily="18" charset="0"/>
            </a:endParaRPr>
          </a:p>
          <a:p>
            <a:endParaRPr lang="en-US" sz="1600"/>
          </a:p>
          <a:p>
            <a:endParaRPr lang="en-US"/>
          </a:p>
        </p:txBody>
      </p:sp>
      <p:sp>
        <p:nvSpPr>
          <p:cNvPr id="7" name="Content Placeholder 2">
            <a:extLst>
              <a:ext uri="{FF2B5EF4-FFF2-40B4-BE49-F238E27FC236}">
                <a16:creationId xmlns:a16="http://schemas.microsoft.com/office/drawing/2014/main" id="{72EEC61A-E134-02E7-5F63-3A4364285D51}"/>
              </a:ext>
            </a:extLst>
          </p:cNvPr>
          <p:cNvSpPr txBox="1">
            <a:spLocks/>
          </p:cNvSpPr>
          <p:nvPr/>
        </p:nvSpPr>
        <p:spPr>
          <a:xfrm>
            <a:off x="268704" y="2439235"/>
            <a:ext cx="5562600" cy="992522"/>
          </a:xfrm>
          <a:prstGeom prst="rect">
            <a:avLst/>
          </a:prstGeom>
          <a:solidFill>
            <a:schemeClr val="bg1">
              <a:lumMod val="20000"/>
              <a:lumOff val="80000"/>
            </a:schemeClr>
          </a:solidFill>
          <a:ln>
            <a:solidFill>
              <a:srgbClr val="002060"/>
            </a:solidFill>
          </a:ln>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0"/>
              </a:spcBef>
              <a:buNone/>
            </a:pPr>
            <a:r>
              <a:rPr lang="en-US" sz="2550">
                <a:latin typeface="Calibri"/>
                <a:ea typeface="Calibri"/>
                <a:cs typeface="Times New Roman"/>
              </a:rPr>
              <a:t>Talk about activities related to </a:t>
            </a:r>
            <a:r>
              <a:rPr lang="en-US" sz="2550" b="1">
                <a:latin typeface="Calibri"/>
                <a:ea typeface="Calibri"/>
                <a:cs typeface="Times New Roman"/>
              </a:rPr>
              <a:t>literacy goals</a:t>
            </a:r>
            <a:r>
              <a:rPr lang="en-US" sz="2550">
                <a:latin typeface="Calibri"/>
                <a:ea typeface="Calibri"/>
                <a:cs typeface="Times New Roman"/>
              </a:rPr>
              <a:t>.</a:t>
            </a:r>
          </a:p>
          <a:p>
            <a:pPr>
              <a:lnSpc>
                <a:spcPct val="115000"/>
              </a:lnSpc>
              <a:spcBef>
                <a:spcPts val="0"/>
              </a:spcBef>
              <a:spcAft>
                <a:spcPts val="1000"/>
              </a:spcAft>
            </a:pPr>
            <a:endParaRPr lang="en-US" sz="1600">
              <a:latin typeface="Calibri"/>
              <a:ea typeface="Calibri"/>
              <a:cs typeface="Times New Roman"/>
            </a:endParaRPr>
          </a:p>
          <a:p>
            <a:pPr marL="342900" indent="-342900">
              <a:lnSpc>
                <a:spcPct val="115000"/>
              </a:lnSpc>
              <a:spcBef>
                <a:spcPts val="0"/>
              </a:spcBef>
              <a:spcAft>
                <a:spcPts val="1000"/>
              </a:spcAft>
              <a:buFont typeface="Symbol" panose="05050102010706020507" pitchFamily="18" charset="2"/>
              <a:buChar char=""/>
            </a:pPr>
            <a:endParaRPr lang="en-US" sz="1400">
              <a:latin typeface="Calibri" panose="020F0502020204030204" pitchFamily="34" charset="0"/>
              <a:ea typeface="Calibri" panose="020F0502020204030204" pitchFamily="34" charset="0"/>
              <a:cs typeface="Times New Roman" panose="02020603050405020304" pitchFamily="18" charset="0"/>
            </a:endParaRPr>
          </a:p>
          <a:p>
            <a:endParaRPr lang="en-US" sz="1600"/>
          </a:p>
          <a:p>
            <a:endParaRPr lang="en-US"/>
          </a:p>
        </p:txBody>
      </p:sp>
      <p:sp>
        <p:nvSpPr>
          <p:cNvPr id="15" name="TextBox 14">
            <a:extLst>
              <a:ext uri="{FF2B5EF4-FFF2-40B4-BE49-F238E27FC236}">
                <a16:creationId xmlns:a16="http://schemas.microsoft.com/office/drawing/2014/main" id="{217306FC-1204-C95B-008E-7DA8A6276F59}"/>
              </a:ext>
            </a:extLst>
          </p:cNvPr>
          <p:cNvSpPr txBox="1"/>
          <p:nvPr/>
        </p:nvSpPr>
        <p:spPr>
          <a:xfrm>
            <a:off x="270827" y="3862505"/>
            <a:ext cx="3403688" cy="461665"/>
          </a:xfrm>
          <a:prstGeom prst="rect">
            <a:avLst/>
          </a:prstGeom>
          <a:solidFill>
            <a:schemeClr val="bg1">
              <a:lumMod val="50000"/>
            </a:schemeClr>
          </a:solidFill>
          <a:ln>
            <a:solidFill>
              <a:schemeClr val="bg1">
                <a:lumMod val="7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solidFill>
                  <a:schemeClr val="tx2">
                    <a:lumMod val="95000"/>
                  </a:schemeClr>
                </a:solidFill>
                <a:ea typeface="Calibri"/>
                <a:cs typeface="Calibri"/>
                <a:hlinkClick r:id="rId4">
                  <a:extLst>
                    <a:ext uri="{A12FA001-AC4F-418D-AE19-62706E023703}">
                      <ahyp:hlinkClr xmlns:ahyp="http://schemas.microsoft.com/office/drawing/2018/hyperlinkcolor" val="tx"/>
                    </a:ext>
                  </a:extLst>
                </a:hlinkClick>
              </a:rPr>
              <a:t>Try it Out </a:t>
            </a:r>
            <a:r>
              <a:rPr lang="en-US" sz="2400" b="1">
                <a:solidFill>
                  <a:schemeClr val="tx2">
                    <a:lumMod val="95000"/>
                  </a:schemeClr>
                </a:solidFill>
                <a:ea typeface="Calibri"/>
                <a:cs typeface="Calibri"/>
                <a:hlinkClick r:id="rId4">
                  <a:extLst>
                    <a:ext uri="{A12FA001-AC4F-418D-AE19-62706E023703}">
                      <ahyp:hlinkClr xmlns:ahyp="http://schemas.microsoft.com/office/drawing/2018/hyperlinkcolor" val="tx"/>
                    </a:ext>
                  </a:extLst>
                </a:hlinkClick>
              </a:rPr>
              <a:t>Kindergarten</a:t>
            </a:r>
            <a:endParaRPr lang="en-US">
              <a:solidFill>
                <a:schemeClr val="tx2">
                  <a:lumMod val="95000"/>
                </a:schemeClr>
              </a:solidFill>
              <a:ea typeface="Calibri"/>
              <a:cs typeface="Calibri"/>
            </a:endParaRPr>
          </a:p>
        </p:txBody>
      </p:sp>
      <p:sp>
        <p:nvSpPr>
          <p:cNvPr id="17" name="TextBox 16">
            <a:extLst>
              <a:ext uri="{FF2B5EF4-FFF2-40B4-BE49-F238E27FC236}">
                <a16:creationId xmlns:a16="http://schemas.microsoft.com/office/drawing/2014/main" id="{550D9C30-9145-8815-62F3-5360463F642D}"/>
              </a:ext>
            </a:extLst>
          </p:cNvPr>
          <p:cNvSpPr txBox="1"/>
          <p:nvPr/>
        </p:nvSpPr>
        <p:spPr>
          <a:xfrm>
            <a:off x="272832" y="4508390"/>
            <a:ext cx="3418202" cy="461665"/>
          </a:xfrm>
          <a:prstGeom prst="rect">
            <a:avLst/>
          </a:prstGeom>
          <a:solidFill>
            <a:schemeClr val="bg1">
              <a:lumMod val="50000"/>
            </a:schemeClr>
          </a:solidFill>
          <a:ln>
            <a:solidFill>
              <a:schemeClr val="bg1">
                <a:lumMod val="7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solidFill>
                  <a:schemeClr val="tx2">
                    <a:lumMod val="95000"/>
                  </a:schemeClr>
                </a:solidFill>
                <a:ea typeface="Calibri"/>
                <a:cs typeface="Calibri"/>
                <a:hlinkClick r:id="rId5">
                  <a:extLst>
                    <a:ext uri="{A12FA001-AC4F-418D-AE19-62706E023703}">
                      <ahyp:hlinkClr xmlns:ahyp="http://schemas.microsoft.com/office/drawing/2018/hyperlinkcolor" val="tx"/>
                    </a:ext>
                  </a:extLst>
                </a:hlinkClick>
              </a:rPr>
              <a:t>Try it Out </a:t>
            </a:r>
            <a:r>
              <a:rPr lang="en-US" sz="2400" b="1">
                <a:solidFill>
                  <a:schemeClr val="tx2">
                    <a:lumMod val="95000"/>
                  </a:schemeClr>
                </a:solidFill>
                <a:ea typeface="Calibri"/>
                <a:cs typeface="Calibri"/>
                <a:hlinkClick r:id="rId5">
                  <a:extLst>
                    <a:ext uri="{A12FA001-AC4F-418D-AE19-62706E023703}">
                      <ahyp:hlinkClr xmlns:ahyp="http://schemas.microsoft.com/office/drawing/2018/hyperlinkcolor" val="tx"/>
                    </a:ext>
                  </a:extLst>
                </a:hlinkClick>
              </a:rPr>
              <a:t>1st Grade</a:t>
            </a:r>
            <a:endParaRPr lang="en-US">
              <a:solidFill>
                <a:schemeClr val="tx2">
                  <a:lumMod val="95000"/>
                </a:schemeClr>
              </a:solidFill>
              <a:ea typeface="Calibri"/>
              <a:cs typeface="Calibri"/>
            </a:endParaRPr>
          </a:p>
        </p:txBody>
      </p:sp>
      <p:sp>
        <p:nvSpPr>
          <p:cNvPr id="3" name="Content Placeholder 2">
            <a:extLst>
              <a:ext uri="{FF2B5EF4-FFF2-40B4-BE49-F238E27FC236}">
                <a16:creationId xmlns:a16="http://schemas.microsoft.com/office/drawing/2014/main" id="{17629BD3-7312-C1C8-632E-FF2A28081D5B}"/>
              </a:ext>
            </a:extLst>
          </p:cNvPr>
          <p:cNvSpPr>
            <a:spLocks noGrp="1"/>
          </p:cNvSpPr>
          <p:nvPr>
            <p:ph idx="1"/>
          </p:nvPr>
        </p:nvSpPr>
        <p:spPr>
          <a:xfrm>
            <a:off x="6352673" y="873125"/>
            <a:ext cx="5632784" cy="2245811"/>
          </a:xfrm>
          <a:solidFill>
            <a:schemeClr val="tx2">
              <a:lumMod val="75000"/>
            </a:schemeClr>
          </a:solidFill>
        </p:spPr>
        <p:txBody>
          <a:bodyPr lIns="91440" tIns="45720" rIns="91440" bIns="45720" anchor="t"/>
          <a:lstStyle/>
          <a:p>
            <a:pPr>
              <a:lnSpc>
                <a:spcPct val="115000"/>
              </a:lnSpc>
              <a:spcBef>
                <a:spcPts val="0"/>
              </a:spcBef>
            </a:pPr>
            <a:r>
              <a:rPr lang="en-US" sz="2400">
                <a:latin typeface="Calibri"/>
                <a:ea typeface="Calibri"/>
                <a:cs typeface="Times New Roman"/>
              </a:rPr>
              <a:t>Share key instructional materials, concepts or projects to learn how children are learning literacy content/skills.</a:t>
            </a:r>
          </a:p>
          <a:p>
            <a:pPr marL="0" indent="0">
              <a:lnSpc>
                <a:spcPct val="114999"/>
              </a:lnSpc>
              <a:spcBef>
                <a:spcPts val="0"/>
              </a:spcBef>
              <a:buNone/>
            </a:pPr>
            <a:endParaRPr lang="en-US" sz="600">
              <a:latin typeface="Calibri"/>
              <a:ea typeface="Calibri"/>
              <a:cs typeface="Times New Roman"/>
            </a:endParaRPr>
          </a:p>
          <a:p>
            <a:pPr>
              <a:lnSpc>
                <a:spcPct val="114999"/>
              </a:lnSpc>
              <a:spcBef>
                <a:spcPts val="0"/>
              </a:spcBef>
            </a:pPr>
            <a:r>
              <a:rPr lang="en-US" sz="2400">
                <a:latin typeface="Calibri"/>
                <a:ea typeface="Calibri"/>
                <a:cs typeface="Times New Roman"/>
              </a:rPr>
              <a:t>Use different ways to convey literacy information.</a:t>
            </a:r>
          </a:p>
          <a:p>
            <a:pPr marR="0" lvl="0">
              <a:lnSpc>
                <a:spcPct val="115000"/>
              </a:lnSpc>
              <a:spcBef>
                <a:spcPts val="0"/>
              </a:spcBef>
              <a:spcAft>
                <a:spcPts val="1000"/>
              </a:spcAft>
            </a:pPr>
            <a:endParaRPr lang="en-US" sz="160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spcAft>
                <a:spcPts val="1000"/>
              </a:spcAft>
              <a:buFont typeface="Symbol" panose="05050102010706020507" pitchFamily="18" charset="2"/>
              <a:buChar char=""/>
            </a:pPr>
            <a:endParaRPr lang="en-US" sz="1400">
              <a:latin typeface="Calibri" panose="020F0502020204030204" pitchFamily="34" charset="0"/>
              <a:ea typeface="Calibri" panose="020F0502020204030204" pitchFamily="34" charset="0"/>
              <a:cs typeface="Times New Roman" panose="02020603050405020304" pitchFamily="18" charset="0"/>
            </a:endParaRPr>
          </a:p>
          <a:p>
            <a:pPr lvl="0"/>
            <a:endParaRPr lang="en-US" sz="1600">
              <a:ea typeface="Calibri" panose="020F0502020204030204"/>
              <a:cs typeface="Calibri" panose="020F0502020204030204"/>
            </a:endParaRPr>
          </a:p>
          <a:p>
            <a:endParaRPr lang="en-US">
              <a:ea typeface="Calibri" panose="020F0502020204030204"/>
              <a:cs typeface="Calibri" panose="020F0502020204030204"/>
            </a:endParaRPr>
          </a:p>
        </p:txBody>
      </p:sp>
      <p:pic>
        <p:nvPicPr>
          <p:cNvPr id="14" name="Picture 13" descr="A person sitting at a table with her hand on her chin&#10;&#10;">
            <a:extLst>
              <a:ext uri="{FF2B5EF4-FFF2-40B4-BE49-F238E27FC236}">
                <a16:creationId xmlns:a16="http://schemas.microsoft.com/office/drawing/2014/main" id="{5ADBD641-FE2A-FD08-F941-924C4803BDB5}"/>
              </a:ext>
            </a:extLst>
          </p:cNvPr>
          <p:cNvPicPr>
            <a:picLocks noChangeAspect="1"/>
          </p:cNvPicPr>
          <p:nvPr/>
        </p:nvPicPr>
        <p:blipFill>
          <a:blip r:embed="rId6"/>
          <a:stretch>
            <a:fillRect/>
          </a:stretch>
        </p:blipFill>
        <p:spPr>
          <a:xfrm>
            <a:off x="6932445" y="3387642"/>
            <a:ext cx="4453189" cy="2709612"/>
          </a:xfrm>
          <a:prstGeom prst="rect">
            <a:avLst/>
          </a:prstGeom>
        </p:spPr>
      </p:pic>
    </p:spTree>
    <p:custDataLst>
      <p:tags r:id="rId1"/>
    </p:custDataLst>
    <p:extLst>
      <p:ext uri="{BB962C8B-B14F-4D97-AF65-F5344CB8AC3E}">
        <p14:creationId xmlns:p14="http://schemas.microsoft.com/office/powerpoint/2010/main" val="2206722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F1FD4-AD9D-19CA-4377-7A823CAD475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AC00469-ADB4-4732-3B0B-E0077A647FB0}"/>
              </a:ext>
              <a:ext uri="{C183D7F6-B498-43B3-948B-1728B52AA6E4}">
                <adec:decorative xmlns:adec="http://schemas.microsoft.com/office/drawing/2017/decorative" val="1"/>
              </a:ext>
            </a:extLst>
          </p:cNvPr>
          <p:cNvSpPr/>
          <p:nvPr/>
        </p:nvSpPr>
        <p:spPr>
          <a:xfrm>
            <a:off x="19652" y="484196"/>
            <a:ext cx="5930456" cy="5776345"/>
          </a:xfrm>
          <a:prstGeom prst="rect">
            <a:avLst/>
          </a:prstGeom>
          <a:solidFill>
            <a:schemeClr val="tx2">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B785398-494B-69B4-7503-B46701D82236}"/>
              </a:ext>
            </a:extLst>
          </p:cNvPr>
          <p:cNvSpPr/>
          <p:nvPr/>
        </p:nvSpPr>
        <p:spPr>
          <a:xfrm>
            <a:off x="2252431" y="-1144"/>
            <a:ext cx="7692625" cy="558158"/>
          </a:xfrm>
          <a:prstGeom prst="rect">
            <a:avLst/>
          </a:prstGeom>
          <a:solidFill>
            <a:schemeClr val="tx1">
              <a:lumMod val="60000"/>
              <a:lumOff val="40000"/>
            </a:schemeClr>
          </a:solidFill>
          <a:ln w="12700">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rgbClr val="2C3335"/>
                </a:solidFill>
                <a:latin typeface="Calibri"/>
              </a:rPr>
              <a:t>Discuss Literacy Instruction and Intervention</a:t>
            </a:r>
            <a:endParaRPr lang="en-US" sz="3200">
              <a:ea typeface="Calibri"/>
              <a:cs typeface="Calibri"/>
            </a:endParaRPr>
          </a:p>
        </p:txBody>
      </p:sp>
      <p:sp>
        <p:nvSpPr>
          <p:cNvPr id="2" name="Title 1">
            <a:extLst>
              <a:ext uri="{FF2B5EF4-FFF2-40B4-BE49-F238E27FC236}">
                <a16:creationId xmlns:a16="http://schemas.microsoft.com/office/drawing/2014/main" id="{744F5D9F-3FE9-361B-F4F8-CB9B079F8D11}"/>
              </a:ext>
              <a:ext uri="{C183D7F6-B498-43B3-948B-1728B52AA6E4}">
                <adec:decorative xmlns:adec="http://schemas.microsoft.com/office/drawing/2017/decorative" val="0"/>
              </a:ext>
            </a:extLst>
          </p:cNvPr>
          <p:cNvSpPr>
            <a:spLocks noGrp="1"/>
          </p:cNvSpPr>
          <p:nvPr>
            <p:ph type="title"/>
          </p:nvPr>
        </p:nvSpPr>
        <p:spPr>
          <a:xfrm>
            <a:off x="1428750" y="682172"/>
            <a:ext cx="9334500" cy="534988"/>
          </a:xfrm>
          <a:solidFill>
            <a:schemeClr val="tx2"/>
          </a:solidFill>
          <a:ln>
            <a:solidFill>
              <a:srgbClr val="0A0000"/>
            </a:solidFill>
          </a:ln>
        </p:spPr>
        <p:txBody>
          <a:bodyPr lIns="91440" tIns="45720" rIns="91440" bIns="45720" anchor="t"/>
          <a:lstStyle/>
          <a:p>
            <a:pPr algn="ctr"/>
            <a:r>
              <a:rPr lang="en-US" sz="3600" b="1">
                <a:ea typeface="Calibri Light"/>
                <a:cs typeface="Calibri Light"/>
              </a:rPr>
              <a:t>Key Discussion Topics: Evidence-Based Instruction</a:t>
            </a:r>
          </a:p>
        </p:txBody>
      </p:sp>
      <p:sp>
        <p:nvSpPr>
          <p:cNvPr id="7" name="TextBox 6">
            <a:extLst>
              <a:ext uri="{FF2B5EF4-FFF2-40B4-BE49-F238E27FC236}">
                <a16:creationId xmlns:a16="http://schemas.microsoft.com/office/drawing/2014/main" id="{21656FD3-31B2-1FA2-65ED-FC4440A32CA6}"/>
              </a:ext>
            </a:extLst>
          </p:cNvPr>
          <p:cNvSpPr txBox="1"/>
          <p:nvPr/>
        </p:nvSpPr>
        <p:spPr>
          <a:xfrm>
            <a:off x="148962" y="2242628"/>
            <a:ext cx="1019976"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9600" b="1">
                <a:solidFill>
                  <a:schemeClr val="bg1">
                    <a:lumMod val="60000"/>
                    <a:lumOff val="40000"/>
                  </a:schemeClr>
                </a:solidFill>
                <a:latin typeface="Tahoma"/>
                <a:ea typeface="Tahoma"/>
                <a:cs typeface="Tahoma"/>
              </a:rPr>
              <a:t>1</a:t>
            </a:r>
            <a:endParaRPr lang="en-US">
              <a:solidFill>
                <a:schemeClr val="bg1">
                  <a:lumMod val="60000"/>
                  <a:lumOff val="40000"/>
                </a:schemeClr>
              </a:solidFill>
            </a:endParaRPr>
          </a:p>
        </p:txBody>
      </p:sp>
      <p:sp>
        <p:nvSpPr>
          <p:cNvPr id="3" name="Content Placeholder 2">
            <a:extLst>
              <a:ext uri="{FF2B5EF4-FFF2-40B4-BE49-F238E27FC236}">
                <a16:creationId xmlns:a16="http://schemas.microsoft.com/office/drawing/2014/main" id="{F522097A-2E8D-BC40-B879-8E7C38F51FC7}"/>
              </a:ext>
            </a:extLst>
          </p:cNvPr>
          <p:cNvSpPr>
            <a:spLocks noGrp="1"/>
          </p:cNvSpPr>
          <p:nvPr>
            <p:ph idx="1"/>
          </p:nvPr>
        </p:nvSpPr>
        <p:spPr>
          <a:xfrm>
            <a:off x="1200150" y="2036617"/>
            <a:ext cx="4495800" cy="1016145"/>
          </a:xfrm>
          <a:solidFill>
            <a:srgbClr val="E36B46"/>
          </a:solidFill>
          <a:ln>
            <a:solidFill>
              <a:srgbClr val="0A0000"/>
            </a:solidFill>
          </a:ln>
        </p:spPr>
        <p:txBody>
          <a:bodyPr lIns="91440" tIns="45720" rIns="91440" bIns="45720" anchor="t"/>
          <a:lstStyle/>
          <a:p>
            <a:pPr marL="0" indent="0">
              <a:lnSpc>
                <a:spcPct val="115000"/>
              </a:lnSpc>
              <a:spcBef>
                <a:spcPts val="0"/>
              </a:spcBef>
              <a:buNone/>
            </a:pPr>
            <a:r>
              <a:rPr lang="en-US" sz="2400" dirty="0">
                <a:solidFill>
                  <a:srgbClr val="0A0000"/>
                </a:solidFill>
                <a:ea typeface="Calibri"/>
                <a:cs typeface="Times New Roman"/>
              </a:rPr>
              <a:t>Is the literacy approach, strategy, or program </a:t>
            </a:r>
            <a:r>
              <a:rPr lang="en-US" sz="2400" b="1" dirty="0">
                <a:solidFill>
                  <a:srgbClr val="0A0000"/>
                </a:solidFill>
                <a:ea typeface="Calibri"/>
                <a:cs typeface="Times New Roman"/>
              </a:rPr>
              <a:t>evidence-based</a:t>
            </a:r>
            <a:r>
              <a:rPr lang="en-US" sz="2400" dirty="0">
                <a:solidFill>
                  <a:srgbClr val="0A0000"/>
                </a:solidFill>
                <a:ea typeface="Calibri"/>
                <a:cs typeface="Times New Roman"/>
              </a:rPr>
              <a:t>?</a:t>
            </a:r>
          </a:p>
        </p:txBody>
      </p:sp>
      <p:sp>
        <p:nvSpPr>
          <p:cNvPr id="15" name="Content Placeholder 2">
            <a:extLst>
              <a:ext uri="{FF2B5EF4-FFF2-40B4-BE49-F238E27FC236}">
                <a16:creationId xmlns:a16="http://schemas.microsoft.com/office/drawing/2014/main" id="{9E69CFC1-8BDC-C7B2-2B74-B38BBEEFB0DB}"/>
              </a:ext>
            </a:extLst>
          </p:cNvPr>
          <p:cNvSpPr txBox="1">
            <a:spLocks/>
          </p:cNvSpPr>
          <p:nvPr/>
        </p:nvSpPr>
        <p:spPr>
          <a:xfrm>
            <a:off x="1209675" y="3055792"/>
            <a:ext cx="4486275" cy="1854345"/>
          </a:xfrm>
          <a:prstGeom prst="rect">
            <a:avLst/>
          </a:prstGeom>
          <a:solidFill>
            <a:srgbClr val="FAD4C8">
              <a:alpha val="60000"/>
            </a:srgbClr>
          </a:solidFill>
          <a:ln>
            <a:solidFill>
              <a:srgbClr val="0A0000"/>
            </a:solidFill>
          </a:ln>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999"/>
              </a:lnSpc>
              <a:spcBef>
                <a:spcPts val="0"/>
              </a:spcBef>
              <a:buNone/>
            </a:pPr>
            <a:r>
              <a:rPr lang="en-US" sz="2000" dirty="0">
                <a:solidFill>
                  <a:srgbClr val="0A0000"/>
                </a:solidFill>
                <a:ea typeface="+mn-lt"/>
                <a:cs typeface="+mn-lt"/>
              </a:rPr>
              <a:t>Evidence‑based instruction refers to a teaching strategy or program supported by research showing there is credible evidence that it leads to improved academic outcomes.</a:t>
            </a:r>
            <a:endParaRPr lang="en-US" dirty="0">
              <a:ea typeface="+mn-lt"/>
              <a:cs typeface="+mn-lt"/>
            </a:endParaRPr>
          </a:p>
        </p:txBody>
      </p:sp>
      <p:pic>
        <p:nvPicPr>
          <p:cNvPr id="11" name="Picture 10" descr="What Do We Mean by Evidence-Based? infographic ">
            <a:extLst>
              <a:ext uri="{FF2B5EF4-FFF2-40B4-BE49-F238E27FC236}">
                <a16:creationId xmlns:a16="http://schemas.microsoft.com/office/drawing/2014/main" id="{A471B5C0-DB1E-5615-DA3F-CD9C335C9C9C}"/>
              </a:ext>
            </a:extLst>
          </p:cNvPr>
          <p:cNvPicPr>
            <a:picLocks noChangeAspect="1"/>
          </p:cNvPicPr>
          <p:nvPr/>
        </p:nvPicPr>
        <p:blipFill>
          <a:blip r:embed="rId4"/>
          <a:stretch>
            <a:fillRect/>
          </a:stretch>
        </p:blipFill>
        <p:spPr>
          <a:xfrm>
            <a:off x="5980215" y="1352550"/>
            <a:ext cx="3584370" cy="4686300"/>
          </a:xfrm>
          <a:prstGeom prst="rect">
            <a:avLst/>
          </a:prstGeom>
        </p:spPr>
      </p:pic>
      <p:sp>
        <p:nvSpPr>
          <p:cNvPr id="16" name="Rectangle 15">
            <a:extLst>
              <a:ext uri="{FF2B5EF4-FFF2-40B4-BE49-F238E27FC236}">
                <a16:creationId xmlns:a16="http://schemas.microsoft.com/office/drawing/2014/main" id="{401F103F-B177-CD55-A947-3FB33C7312A5}"/>
              </a:ext>
            </a:extLst>
          </p:cNvPr>
          <p:cNvSpPr/>
          <p:nvPr/>
        </p:nvSpPr>
        <p:spPr>
          <a:xfrm>
            <a:off x="9720223" y="1744371"/>
            <a:ext cx="2316442" cy="492860"/>
          </a:xfrm>
          <a:prstGeom prst="rect">
            <a:avLst/>
          </a:prstGeom>
          <a:solidFill>
            <a:schemeClr val="bg1"/>
          </a:solidFill>
          <a:ln>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solidFill>
                  <a:schemeClr val="tx2"/>
                </a:solidFill>
                <a:ea typeface="Calibri"/>
                <a:cs typeface="Calibri"/>
                <a:hlinkClick r:id="rId5">
                  <a:extLst>
                    <a:ext uri="{A12FA001-AC4F-418D-AE19-62706E023703}">
                      <ahyp:hlinkClr xmlns:ahyp="http://schemas.microsoft.com/office/drawing/2018/hyperlinkcolor" val="tx"/>
                    </a:ext>
                  </a:extLst>
                </a:hlinkClick>
              </a:rPr>
              <a:t>Learn More</a:t>
            </a:r>
            <a:endParaRPr lang="en-US" sz="2400" b="1">
              <a:solidFill>
                <a:schemeClr val="tx2"/>
              </a:solidFill>
              <a:ea typeface="Calibri"/>
              <a:cs typeface="Calibri"/>
            </a:endParaRPr>
          </a:p>
        </p:txBody>
      </p:sp>
      <p:grpSp>
        <p:nvGrpSpPr>
          <p:cNvPr id="13" name="Group 12" descr="EducationWeek logo">
            <a:extLst>
              <a:ext uri="{FF2B5EF4-FFF2-40B4-BE49-F238E27FC236}">
                <a16:creationId xmlns:a16="http://schemas.microsoft.com/office/drawing/2014/main" id="{7856AFA5-4C2E-EE7E-3303-81FDD50DADA8}"/>
              </a:ext>
            </a:extLst>
          </p:cNvPr>
          <p:cNvGrpSpPr/>
          <p:nvPr/>
        </p:nvGrpSpPr>
        <p:grpSpPr>
          <a:xfrm>
            <a:off x="9720222" y="4154195"/>
            <a:ext cx="2422913" cy="1251243"/>
            <a:chOff x="4024272" y="4792370"/>
            <a:chExt cx="2422913" cy="1251243"/>
          </a:xfrm>
        </p:grpSpPr>
        <p:sp>
          <p:nvSpPr>
            <p:cNvPr id="8" name="Rectangle 7">
              <a:extLst>
                <a:ext uri="{FF2B5EF4-FFF2-40B4-BE49-F238E27FC236}">
                  <a16:creationId xmlns:a16="http://schemas.microsoft.com/office/drawing/2014/main" id="{22809569-B44A-3D4D-21C8-EB3D45933757}"/>
                </a:ext>
              </a:extLst>
            </p:cNvPr>
            <p:cNvSpPr/>
            <p:nvPr/>
          </p:nvSpPr>
          <p:spPr>
            <a:xfrm>
              <a:off x="4024272" y="4792370"/>
              <a:ext cx="2316442" cy="492860"/>
            </a:xfrm>
            <a:prstGeom prst="rect">
              <a:avLst/>
            </a:prstGeom>
            <a:solidFill>
              <a:schemeClr val="bg1"/>
            </a:solidFill>
            <a:ln>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solidFill>
                    <a:schemeClr val="tx2"/>
                  </a:solidFill>
                  <a:ea typeface="Calibri"/>
                  <a:cs typeface="Calibri"/>
                  <a:hlinkClick r:id="rId6">
                    <a:extLst>
                      <a:ext uri="{A12FA001-AC4F-418D-AE19-62706E023703}">
                        <ahyp:hlinkClr xmlns:ahyp="http://schemas.microsoft.com/office/drawing/2018/hyperlinkcolor" val="tx"/>
                      </a:ext>
                    </a:extLst>
                  </a:hlinkClick>
                </a:rPr>
                <a:t>Watch Video</a:t>
              </a:r>
              <a:endParaRPr lang="en-US" sz="2400" b="1">
                <a:solidFill>
                  <a:schemeClr val="tx2"/>
                </a:solidFill>
                <a:ea typeface="Calibri"/>
                <a:cs typeface="Calibri"/>
              </a:endParaRPr>
            </a:p>
          </p:txBody>
        </p:sp>
        <p:sp>
          <p:nvSpPr>
            <p:cNvPr id="10" name="TextBox 9">
              <a:extLst>
                <a:ext uri="{FF2B5EF4-FFF2-40B4-BE49-F238E27FC236}">
                  <a16:creationId xmlns:a16="http://schemas.microsoft.com/office/drawing/2014/main" id="{E63B69D2-E53A-F0D5-5810-1509015E93F5}"/>
                </a:ext>
              </a:extLst>
            </p:cNvPr>
            <p:cNvSpPr txBox="1"/>
            <p:nvPr/>
          </p:nvSpPr>
          <p:spPr>
            <a:xfrm>
              <a:off x="4026217" y="5287244"/>
              <a:ext cx="24209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Video provided by</a:t>
              </a:r>
              <a:endParaRPr lang="en-US"/>
            </a:p>
          </p:txBody>
        </p:sp>
        <p:pic>
          <p:nvPicPr>
            <p:cNvPr id="12" name="Picture 11">
              <a:extLst>
                <a:ext uri="{FF2B5EF4-FFF2-40B4-BE49-F238E27FC236}">
                  <a16:creationId xmlns:a16="http://schemas.microsoft.com/office/drawing/2014/main" id="{2F6BA2E1-5FB3-83E4-C4DF-FDFD9D280F1F}"/>
                </a:ext>
              </a:extLst>
            </p:cNvPr>
            <p:cNvPicPr>
              <a:picLocks noChangeAspect="1"/>
            </p:cNvPicPr>
            <p:nvPr/>
          </p:nvPicPr>
          <p:blipFill>
            <a:blip r:embed="rId7"/>
            <a:stretch>
              <a:fillRect/>
            </a:stretch>
          </p:blipFill>
          <p:spPr>
            <a:xfrm>
              <a:off x="4029075" y="5662613"/>
              <a:ext cx="1819275" cy="381000"/>
            </a:xfrm>
            <a:prstGeom prst="rect">
              <a:avLst/>
            </a:prstGeom>
          </p:spPr>
        </p:pic>
      </p:grpSp>
    </p:spTree>
    <p:custDataLst>
      <p:tags r:id="rId1"/>
    </p:custDataLst>
    <p:extLst>
      <p:ext uri="{BB962C8B-B14F-4D97-AF65-F5344CB8AC3E}">
        <p14:creationId xmlns:p14="http://schemas.microsoft.com/office/powerpoint/2010/main" val="6265514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06E75-F5D9-E089-0C74-3D67B7ACF46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572D93B-9FC0-85BB-8048-FC86D33F063B}"/>
              </a:ext>
              <a:ext uri="{C183D7F6-B498-43B3-948B-1728B52AA6E4}">
                <adec:decorative xmlns:adec="http://schemas.microsoft.com/office/drawing/2017/decorative" val="1"/>
              </a:ext>
            </a:extLst>
          </p:cNvPr>
          <p:cNvSpPr/>
          <p:nvPr/>
        </p:nvSpPr>
        <p:spPr>
          <a:xfrm>
            <a:off x="12395" y="498710"/>
            <a:ext cx="5596628" cy="5740060"/>
          </a:xfrm>
          <a:prstGeom prst="rect">
            <a:avLst/>
          </a:prstGeom>
          <a:solidFill>
            <a:schemeClr val="tx2">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377D7312-14A4-0944-A123-E185D3B6C961}"/>
              </a:ext>
            </a:extLst>
          </p:cNvPr>
          <p:cNvSpPr>
            <a:spLocks noGrp="1"/>
          </p:cNvSpPr>
          <p:nvPr>
            <p:ph type="title" idx="4294967295"/>
          </p:nvPr>
        </p:nvSpPr>
        <p:spPr>
          <a:xfrm>
            <a:off x="2252431" y="-1144"/>
            <a:ext cx="7692625" cy="558158"/>
          </a:xfrm>
          <a:prstGeom prst="rect">
            <a:avLst/>
          </a:prstGeom>
          <a:solidFill>
            <a:schemeClr val="tx1">
              <a:lumMod val="60000"/>
              <a:lumOff val="40000"/>
            </a:schemeClr>
          </a:solidFill>
          <a:ln w="12700" cap="flat" cmpd="sng" algn="ctr">
            <a:solidFill>
              <a:srgbClr val="0A0000"/>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C3335"/>
                </a:solidFill>
                <a:effectLst/>
                <a:uLnTx/>
                <a:uFillTx/>
                <a:latin typeface="Calibri"/>
                <a:ea typeface="+mn-ea"/>
                <a:cs typeface="+mn-cs"/>
              </a:rPr>
              <a:t>Discuss Literacy Instruction and Intervention</a:t>
            </a:r>
            <a:endParaRPr kumimoji="0" lang="en-US" sz="3200" b="0" i="0" u="none" strike="noStrike" kern="1200" cap="none" spc="0" normalizeH="0" baseline="0" noProof="0" dirty="0">
              <a:ln>
                <a:noFill/>
              </a:ln>
              <a:solidFill>
                <a:schemeClr val="lt1"/>
              </a:solidFill>
              <a:effectLst/>
              <a:uLnTx/>
              <a:uFillTx/>
              <a:latin typeface="+mn-lt"/>
              <a:ea typeface="Calibri"/>
              <a:cs typeface="Calibri"/>
            </a:endParaRPr>
          </a:p>
        </p:txBody>
      </p:sp>
      <p:sp>
        <p:nvSpPr>
          <p:cNvPr id="9" name="Title 1">
            <a:extLst>
              <a:ext uri="{FF2B5EF4-FFF2-40B4-BE49-F238E27FC236}">
                <a16:creationId xmlns:a16="http://schemas.microsoft.com/office/drawing/2014/main" id="{E3C677D2-D650-C567-1F35-28956CFC4D3B}"/>
              </a:ext>
            </a:extLst>
          </p:cNvPr>
          <p:cNvSpPr txBox="1">
            <a:spLocks/>
          </p:cNvSpPr>
          <p:nvPr/>
        </p:nvSpPr>
        <p:spPr>
          <a:xfrm>
            <a:off x="1428750" y="682172"/>
            <a:ext cx="9334500" cy="534988"/>
          </a:xfrm>
          <a:prstGeom prst="rect">
            <a:avLst/>
          </a:prstGeom>
          <a:solidFill>
            <a:schemeClr val="tx2"/>
          </a:solidFill>
          <a:ln>
            <a:solidFill>
              <a:srgbClr val="0A0000"/>
            </a:solidFill>
          </a:ln>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a:ea typeface="Calibri Light"/>
                <a:cs typeface="Calibri Light"/>
              </a:rPr>
              <a:t>Key Discussion Topics: Literacy Practices</a:t>
            </a:r>
          </a:p>
        </p:txBody>
      </p:sp>
      <p:sp>
        <p:nvSpPr>
          <p:cNvPr id="11" name="TextBox 10">
            <a:extLst>
              <a:ext uri="{FF2B5EF4-FFF2-40B4-BE49-F238E27FC236}">
                <a16:creationId xmlns:a16="http://schemas.microsoft.com/office/drawing/2014/main" id="{8D5067CE-B9CA-725B-5BC6-846628EA1030}"/>
              </a:ext>
            </a:extLst>
          </p:cNvPr>
          <p:cNvSpPr txBox="1"/>
          <p:nvPr/>
        </p:nvSpPr>
        <p:spPr>
          <a:xfrm>
            <a:off x="177537" y="2099753"/>
            <a:ext cx="1019976"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9600" b="1">
                <a:solidFill>
                  <a:schemeClr val="bg1">
                    <a:lumMod val="60000"/>
                    <a:lumOff val="40000"/>
                  </a:schemeClr>
                </a:solidFill>
                <a:latin typeface="Tahoma"/>
                <a:ea typeface="Tahoma"/>
                <a:cs typeface="Tahoma"/>
              </a:rPr>
              <a:t>2</a:t>
            </a:r>
          </a:p>
        </p:txBody>
      </p:sp>
      <p:sp>
        <p:nvSpPr>
          <p:cNvPr id="17" name="Content Placeholder 2">
            <a:extLst>
              <a:ext uri="{FF2B5EF4-FFF2-40B4-BE49-F238E27FC236}">
                <a16:creationId xmlns:a16="http://schemas.microsoft.com/office/drawing/2014/main" id="{4A9F9063-275A-131B-09FD-27E54B02975F}"/>
              </a:ext>
            </a:extLst>
          </p:cNvPr>
          <p:cNvSpPr>
            <a:spLocks noGrp="1"/>
          </p:cNvSpPr>
          <p:nvPr>
            <p:ph idx="1"/>
          </p:nvPr>
        </p:nvSpPr>
        <p:spPr>
          <a:xfrm>
            <a:off x="1200150" y="2008042"/>
            <a:ext cx="4067175" cy="1320945"/>
          </a:xfrm>
          <a:solidFill>
            <a:srgbClr val="E36B46"/>
          </a:solidFill>
          <a:ln>
            <a:solidFill>
              <a:srgbClr val="0A0000"/>
            </a:solidFill>
          </a:ln>
        </p:spPr>
        <p:txBody>
          <a:bodyPr lIns="91440" tIns="45720" rIns="91440" bIns="45720" anchor="t"/>
          <a:lstStyle/>
          <a:p>
            <a:pPr marL="0" indent="0">
              <a:lnSpc>
                <a:spcPct val="115000"/>
              </a:lnSpc>
              <a:spcBef>
                <a:spcPts val="0"/>
              </a:spcBef>
              <a:buNone/>
            </a:pPr>
            <a:r>
              <a:rPr lang="en-US" sz="2400" dirty="0">
                <a:solidFill>
                  <a:srgbClr val="0A0000"/>
                </a:solidFill>
                <a:ea typeface="Calibri"/>
                <a:cs typeface="Times New Roman"/>
              </a:rPr>
              <a:t>Are the literacy practices appropriate for my child's grade level?</a:t>
            </a:r>
          </a:p>
        </p:txBody>
      </p:sp>
      <p:sp>
        <p:nvSpPr>
          <p:cNvPr id="22" name="Content Placeholder 2">
            <a:extLst>
              <a:ext uri="{FF2B5EF4-FFF2-40B4-BE49-F238E27FC236}">
                <a16:creationId xmlns:a16="http://schemas.microsoft.com/office/drawing/2014/main" id="{7C90E6CC-C6F7-C517-DC2F-1275BA4D7D0A}"/>
              </a:ext>
            </a:extLst>
          </p:cNvPr>
          <p:cNvSpPr txBox="1">
            <a:spLocks/>
          </p:cNvSpPr>
          <p:nvPr/>
        </p:nvSpPr>
        <p:spPr>
          <a:xfrm>
            <a:off x="1209675" y="3570142"/>
            <a:ext cx="4057650" cy="787545"/>
          </a:xfrm>
          <a:prstGeom prst="rect">
            <a:avLst/>
          </a:prstGeom>
          <a:solidFill>
            <a:srgbClr val="E36B46"/>
          </a:solidFill>
          <a:ln>
            <a:solidFill>
              <a:srgbClr val="0A0000"/>
            </a:solidFill>
          </a:ln>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999"/>
              </a:lnSpc>
              <a:spcBef>
                <a:spcPts val="0"/>
              </a:spcBef>
              <a:buNone/>
            </a:pPr>
            <a:r>
              <a:rPr lang="en-US" sz="2400">
                <a:solidFill>
                  <a:srgbClr val="0A0000"/>
                </a:solidFill>
                <a:latin typeface="Calibri"/>
                <a:ea typeface="Calibri"/>
                <a:cs typeface="Times New Roman"/>
              </a:rPr>
              <a:t>Are there missing practices?</a:t>
            </a:r>
            <a:endParaRPr lang="en-US" sz="2400">
              <a:solidFill>
                <a:srgbClr val="0A0000"/>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32" name="Picture 31" descr="A child reading a book&#10;&#10;">
            <a:extLst>
              <a:ext uri="{FF2B5EF4-FFF2-40B4-BE49-F238E27FC236}">
                <a16:creationId xmlns:a16="http://schemas.microsoft.com/office/drawing/2014/main" id="{6A53B6BE-6E64-78F9-707C-DB91714A7FF4}"/>
              </a:ext>
            </a:extLst>
          </p:cNvPr>
          <p:cNvPicPr>
            <a:picLocks noChangeAspect="1"/>
          </p:cNvPicPr>
          <p:nvPr/>
        </p:nvPicPr>
        <p:blipFill>
          <a:blip r:embed="rId4"/>
          <a:stretch>
            <a:fillRect/>
          </a:stretch>
        </p:blipFill>
        <p:spPr>
          <a:xfrm>
            <a:off x="5862638" y="1709738"/>
            <a:ext cx="1838325" cy="1609725"/>
          </a:xfrm>
          <a:prstGeom prst="rect">
            <a:avLst/>
          </a:prstGeom>
        </p:spPr>
      </p:pic>
      <p:sp>
        <p:nvSpPr>
          <p:cNvPr id="24" name="Rectangle: Rounded Corners 23">
            <a:extLst>
              <a:ext uri="{FF2B5EF4-FFF2-40B4-BE49-F238E27FC236}">
                <a16:creationId xmlns:a16="http://schemas.microsoft.com/office/drawing/2014/main" id="{8AAFBA37-2C34-517E-4297-176BF31F7380}"/>
              </a:ext>
            </a:extLst>
          </p:cNvPr>
          <p:cNvSpPr/>
          <p:nvPr/>
        </p:nvSpPr>
        <p:spPr>
          <a:xfrm>
            <a:off x="5863941" y="3413729"/>
            <a:ext cx="1854479" cy="1083741"/>
          </a:xfrm>
          <a:prstGeom prst="roundRect">
            <a:avLst/>
          </a:prstGeom>
          <a:solidFill>
            <a:srgbClr val="6B036B"/>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2"/>
                </a:solidFill>
                <a:ea typeface="Calibri"/>
                <a:cs typeface="Calibri"/>
                <a:hlinkClick r:id="rId5">
                  <a:extLst>
                    <a:ext uri="{A12FA001-AC4F-418D-AE19-62706E023703}">
                      <ahyp:hlinkClr xmlns:ahyp="http://schemas.microsoft.com/office/drawing/2018/hyperlinkcolor" val="tx"/>
                    </a:ext>
                  </a:extLst>
                </a:hlinkClick>
              </a:rPr>
              <a:t>10 Key Reading Practices</a:t>
            </a:r>
            <a:endParaRPr lang="en-US">
              <a:solidFill>
                <a:schemeClr val="tx2"/>
              </a:solidFill>
              <a:ea typeface="Calibri"/>
              <a:cs typeface="Calibri"/>
            </a:endParaRPr>
          </a:p>
          <a:p>
            <a:pPr algn="ctr"/>
            <a:r>
              <a:rPr lang="en-US">
                <a:solidFill>
                  <a:schemeClr val="tx2"/>
                </a:solidFill>
                <a:ea typeface="Calibri"/>
                <a:cs typeface="Calibri"/>
              </a:rPr>
              <a:t>K-5</a:t>
            </a:r>
          </a:p>
        </p:txBody>
      </p:sp>
      <p:pic>
        <p:nvPicPr>
          <p:cNvPr id="29" name="Picture 28" descr="A person wearing headphones and a backpack reading a book&#10;&#10;">
            <a:extLst>
              <a:ext uri="{FF2B5EF4-FFF2-40B4-BE49-F238E27FC236}">
                <a16:creationId xmlns:a16="http://schemas.microsoft.com/office/drawing/2014/main" id="{32DDF8DC-6382-0F96-9C1D-0042B71E75F2}"/>
              </a:ext>
            </a:extLst>
          </p:cNvPr>
          <p:cNvPicPr>
            <a:picLocks noChangeAspect="1"/>
          </p:cNvPicPr>
          <p:nvPr/>
        </p:nvPicPr>
        <p:blipFill>
          <a:blip r:embed="rId6"/>
          <a:stretch>
            <a:fillRect/>
          </a:stretch>
        </p:blipFill>
        <p:spPr>
          <a:xfrm>
            <a:off x="8080573" y="1657350"/>
            <a:ext cx="1460105" cy="1666875"/>
          </a:xfrm>
          <a:prstGeom prst="rect">
            <a:avLst/>
          </a:prstGeom>
        </p:spPr>
      </p:pic>
      <p:sp>
        <p:nvSpPr>
          <p:cNvPr id="25" name="Rectangle: Rounded Corners 24">
            <a:extLst>
              <a:ext uri="{FF2B5EF4-FFF2-40B4-BE49-F238E27FC236}">
                <a16:creationId xmlns:a16="http://schemas.microsoft.com/office/drawing/2014/main" id="{CA80B529-0D1D-04DD-4F14-6C61EA0E0564}"/>
              </a:ext>
            </a:extLst>
          </p:cNvPr>
          <p:cNvSpPr/>
          <p:nvPr/>
        </p:nvSpPr>
        <p:spPr>
          <a:xfrm>
            <a:off x="7949915" y="3413729"/>
            <a:ext cx="1835429" cy="1102791"/>
          </a:xfrm>
          <a:prstGeom prst="roundRect">
            <a:avLst/>
          </a:prstGeom>
          <a:solidFill>
            <a:srgbClr val="6B036B"/>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tx2"/>
                </a:solidFill>
                <a:ea typeface="Calibri"/>
                <a:cs typeface="Calibri"/>
                <a:hlinkClick r:id="rId7">
                  <a:extLst>
                    <a:ext uri="{A12FA001-AC4F-418D-AE19-62706E023703}">
                      <ahyp:hlinkClr xmlns:ahyp="http://schemas.microsoft.com/office/drawing/2018/hyperlinkcolor" val="tx"/>
                    </a:ext>
                  </a:extLst>
                </a:hlinkClick>
              </a:rPr>
              <a:t>10 Key Reading Practices</a:t>
            </a:r>
            <a:endParaRPr lang="en-US">
              <a:solidFill>
                <a:schemeClr val="tx2"/>
              </a:solidFill>
              <a:ea typeface="Calibri"/>
              <a:cs typeface="Calibri"/>
            </a:endParaRPr>
          </a:p>
          <a:p>
            <a:pPr algn="ctr"/>
            <a:r>
              <a:rPr lang="en-US">
                <a:solidFill>
                  <a:schemeClr val="tx2"/>
                </a:solidFill>
                <a:ea typeface="Calibri"/>
                <a:cs typeface="Calibri"/>
              </a:rPr>
              <a:t>6-12</a:t>
            </a:r>
          </a:p>
        </p:txBody>
      </p:sp>
      <p:pic>
        <p:nvPicPr>
          <p:cNvPr id="31" name="Picture 30" descr="A child smiling at camera&#10;&#10;">
            <a:extLst>
              <a:ext uri="{FF2B5EF4-FFF2-40B4-BE49-F238E27FC236}">
                <a16:creationId xmlns:a16="http://schemas.microsoft.com/office/drawing/2014/main" id="{CCCE4CB7-2090-5C63-C8D3-A675D6D38A83}"/>
              </a:ext>
            </a:extLst>
          </p:cNvPr>
          <p:cNvPicPr>
            <a:picLocks noChangeAspect="1"/>
          </p:cNvPicPr>
          <p:nvPr/>
        </p:nvPicPr>
        <p:blipFill>
          <a:blip r:embed="rId8"/>
          <a:stretch>
            <a:fillRect/>
          </a:stretch>
        </p:blipFill>
        <p:spPr>
          <a:xfrm>
            <a:off x="10044113" y="1633538"/>
            <a:ext cx="1809750" cy="1685925"/>
          </a:xfrm>
          <a:prstGeom prst="rect">
            <a:avLst/>
          </a:prstGeom>
        </p:spPr>
      </p:pic>
      <p:sp>
        <p:nvSpPr>
          <p:cNvPr id="26" name="Rectangle: Rounded Corners 25">
            <a:extLst>
              <a:ext uri="{FF2B5EF4-FFF2-40B4-BE49-F238E27FC236}">
                <a16:creationId xmlns:a16="http://schemas.microsoft.com/office/drawing/2014/main" id="{2ED5FCE2-02D4-2BF9-BD12-290A799D9C3B}"/>
              </a:ext>
            </a:extLst>
          </p:cNvPr>
          <p:cNvSpPr/>
          <p:nvPr/>
        </p:nvSpPr>
        <p:spPr>
          <a:xfrm>
            <a:off x="10045415" y="3413729"/>
            <a:ext cx="1854479" cy="1102791"/>
          </a:xfrm>
          <a:prstGeom prst="roundRect">
            <a:avLst/>
          </a:prstGeom>
          <a:solidFill>
            <a:srgbClr val="6B036B"/>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tx2"/>
                </a:solidFill>
                <a:ea typeface="Calibri"/>
                <a:cs typeface="Calibri"/>
                <a:hlinkClick r:id="rId9">
                  <a:extLst>
                    <a:ext uri="{A12FA001-AC4F-418D-AE19-62706E023703}">
                      <ahyp:hlinkClr xmlns:ahyp="http://schemas.microsoft.com/office/drawing/2018/hyperlinkcolor" val="tx"/>
                    </a:ext>
                  </a:extLst>
                </a:hlinkClick>
              </a:rPr>
              <a:t>10 Key Writing Policies and Practices</a:t>
            </a:r>
            <a:endParaRPr lang="en-US">
              <a:solidFill>
                <a:schemeClr val="tx2"/>
              </a:solidFill>
              <a:ea typeface="Calibri"/>
              <a:cs typeface="Calibri"/>
            </a:endParaRPr>
          </a:p>
          <a:p>
            <a:pPr algn="ctr"/>
            <a:r>
              <a:rPr lang="en-US">
                <a:solidFill>
                  <a:schemeClr val="tx2"/>
                </a:solidFill>
                <a:ea typeface="Calibri"/>
                <a:cs typeface="Calibri"/>
              </a:rPr>
              <a:t>for K-12</a:t>
            </a:r>
          </a:p>
        </p:txBody>
      </p:sp>
      <p:pic>
        <p:nvPicPr>
          <p:cNvPr id="27" name="Picture 26" descr="The Meadows Center logo&#10;">
            <a:extLst>
              <a:ext uri="{FF2B5EF4-FFF2-40B4-BE49-F238E27FC236}">
                <a16:creationId xmlns:a16="http://schemas.microsoft.com/office/drawing/2014/main" id="{295B81EE-030A-D870-8971-D192D4B0DBE1}"/>
              </a:ext>
            </a:extLst>
          </p:cNvPr>
          <p:cNvPicPr>
            <a:picLocks noChangeAspect="1"/>
          </p:cNvPicPr>
          <p:nvPr/>
        </p:nvPicPr>
        <p:blipFill>
          <a:blip r:embed="rId10"/>
          <a:stretch>
            <a:fillRect/>
          </a:stretch>
        </p:blipFill>
        <p:spPr>
          <a:xfrm>
            <a:off x="7196138" y="5529263"/>
            <a:ext cx="3562350" cy="647700"/>
          </a:xfrm>
          <a:prstGeom prst="rect">
            <a:avLst/>
          </a:prstGeom>
        </p:spPr>
      </p:pic>
      <p:pic>
        <p:nvPicPr>
          <p:cNvPr id="4" name="Graphic 4" descr="Pink backpack">
            <a:hlinkClick r:id="rId11"/>
            <a:extLst>
              <a:ext uri="{FF2B5EF4-FFF2-40B4-BE49-F238E27FC236}">
                <a16:creationId xmlns:a16="http://schemas.microsoft.com/office/drawing/2014/main" id="{CC89C60A-27E4-A6D2-C655-A091FA71502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066693" y="5670848"/>
            <a:ext cx="1269221" cy="1269221"/>
          </a:xfrm>
          <a:prstGeom prst="rect">
            <a:avLst/>
          </a:prstGeom>
        </p:spPr>
      </p:pic>
    </p:spTree>
    <p:custDataLst>
      <p:tags r:id="rId1"/>
    </p:custDataLst>
    <p:extLst>
      <p:ext uri="{BB962C8B-B14F-4D97-AF65-F5344CB8AC3E}">
        <p14:creationId xmlns:p14="http://schemas.microsoft.com/office/powerpoint/2010/main" val="4939896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7635E-BB0A-B522-86F0-EE85851C42B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1AAC7A7-DDA2-E6D8-C795-4C9DCD15E3C8}"/>
              </a:ext>
              <a:ext uri="{C183D7F6-B498-43B3-948B-1728B52AA6E4}">
                <adec:decorative xmlns:adec="http://schemas.microsoft.com/office/drawing/2017/decorative" val="1"/>
              </a:ext>
            </a:extLst>
          </p:cNvPr>
          <p:cNvSpPr/>
          <p:nvPr/>
        </p:nvSpPr>
        <p:spPr>
          <a:xfrm>
            <a:off x="41423" y="360825"/>
            <a:ext cx="6242514" cy="5834401"/>
          </a:xfrm>
          <a:prstGeom prst="rect">
            <a:avLst/>
          </a:prstGeom>
          <a:solidFill>
            <a:schemeClr val="tx2">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C80A69E7-7CE9-3F64-9F91-ECA0B04B16E0}"/>
              </a:ext>
            </a:extLst>
          </p:cNvPr>
          <p:cNvSpPr>
            <a:spLocks noGrp="1"/>
          </p:cNvSpPr>
          <p:nvPr>
            <p:ph type="title" idx="4294967295"/>
          </p:nvPr>
        </p:nvSpPr>
        <p:spPr>
          <a:xfrm>
            <a:off x="2252431" y="-1144"/>
            <a:ext cx="7692625" cy="558158"/>
          </a:xfrm>
          <a:prstGeom prst="rect">
            <a:avLst/>
          </a:prstGeom>
          <a:solidFill>
            <a:schemeClr val="tx1">
              <a:lumMod val="60000"/>
              <a:lumOff val="40000"/>
            </a:schemeClr>
          </a:solidFill>
          <a:ln w="12700" cap="flat" cmpd="sng" algn="ctr">
            <a:solidFill>
              <a:srgbClr val="0A0000"/>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C3335"/>
                </a:solidFill>
                <a:effectLst/>
                <a:uLnTx/>
                <a:uFillTx/>
                <a:latin typeface="Calibri"/>
                <a:ea typeface="+mn-ea"/>
                <a:cs typeface="+mn-cs"/>
              </a:rPr>
              <a:t>Discuss Literacy Instruction and Intervention</a:t>
            </a:r>
            <a:endParaRPr kumimoji="0" lang="en-US" sz="3200" b="0" i="0" u="none" strike="noStrike" kern="1200" cap="none" spc="0" normalizeH="0" baseline="0" noProof="0" dirty="0">
              <a:ln>
                <a:noFill/>
              </a:ln>
              <a:solidFill>
                <a:schemeClr val="lt1"/>
              </a:solidFill>
              <a:effectLst/>
              <a:uLnTx/>
              <a:uFillTx/>
              <a:latin typeface="+mn-lt"/>
              <a:ea typeface="Calibri"/>
              <a:cs typeface="Calibri"/>
            </a:endParaRPr>
          </a:p>
        </p:txBody>
      </p:sp>
      <p:sp>
        <p:nvSpPr>
          <p:cNvPr id="9" name="Title 1">
            <a:extLst>
              <a:ext uri="{FF2B5EF4-FFF2-40B4-BE49-F238E27FC236}">
                <a16:creationId xmlns:a16="http://schemas.microsoft.com/office/drawing/2014/main" id="{1E644E5D-90C9-1A24-E71D-7CA2E2D908C4}"/>
              </a:ext>
            </a:extLst>
          </p:cNvPr>
          <p:cNvSpPr txBox="1">
            <a:spLocks/>
          </p:cNvSpPr>
          <p:nvPr/>
        </p:nvSpPr>
        <p:spPr>
          <a:xfrm>
            <a:off x="1428750" y="682172"/>
            <a:ext cx="9334500" cy="534988"/>
          </a:xfrm>
          <a:prstGeom prst="rect">
            <a:avLst/>
          </a:prstGeom>
          <a:solidFill>
            <a:schemeClr val="tx2"/>
          </a:solidFill>
          <a:ln>
            <a:solidFill>
              <a:srgbClr val="0A0000"/>
            </a:solidFill>
          </a:ln>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a:ea typeface="Calibri Light"/>
                <a:cs typeface="Calibri Light"/>
              </a:rPr>
              <a:t>Key Discussion Topics: Instruction Delivery</a:t>
            </a:r>
          </a:p>
        </p:txBody>
      </p:sp>
      <p:sp>
        <p:nvSpPr>
          <p:cNvPr id="11" name="TextBox 10">
            <a:extLst>
              <a:ext uri="{FF2B5EF4-FFF2-40B4-BE49-F238E27FC236}">
                <a16:creationId xmlns:a16="http://schemas.microsoft.com/office/drawing/2014/main" id="{7C052491-502A-751C-29E6-E3492F5AA025}"/>
              </a:ext>
            </a:extLst>
          </p:cNvPr>
          <p:cNvSpPr txBox="1"/>
          <p:nvPr/>
        </p:nvSpPr>
        <p:spPr>
          <a:xfrm>
            <a:off x="177537" y="2099753"/>
            <a:ext cx="1019976"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9600" b="1">
                <a:solidFill>
                  <a:schemeClr val="bg1">
                    <a:lumMod val="60000"/>
                    <a:lumOff val="40000"/>
                  </a:schemeClr>
                </a:solidFill>
                <a:latin typeface="Tahoma"/>
                <a:ea typeface="Tahoma"/>
                <a:cs typeface="Tahoma"/>
              </a:rPr>
              <a:t>3</a:t>
            </a:r>
          </a:p>
        </p:txBody>
      </p:sp>
      <p:sp>
        <p:nvSpPr>
          <p:cNvPr id="17" name="Content Placeholder 2">
            <a:extLst>
              <a:ext uri="{FF2B5EF4-FFF2-40B4-BE49-F238E27FC236}">
                <a16:creationId xmlns:a16="http://schemas.microsoft.com/office/drawing/2014/main" id="{196EBF2D-405B-AF2B-F4D5-4FD8576F7252}"/>
              </a:ext>
            </a:extLst>
          </p:cNvPr>
          <p:cNvSpPr>
            <a:spLocks noGrp="1"/>
          </p:cNvSpPr>
          <p:nvPr>
            <p:ph idx="1"/>
          </p:nvPr>
        </p:nvSpPr>
        <p:spPr>
          <a:xfrm>
            <a:off x="1209675" y="1588942"/>
            <a:ext cx="4733925" cy="1025670"/>
          </a:xfrm>
          <a:solidFill>
            <a:srgbClr val="E36B46"/>
          </a:solidFill>
          <a:ln>
            <a:solidFill>
              <a:srgbClr val="0A0000"/>
            </a:solidFill>
          </a:ln>
        </p:spPr>
        <p:txBody>
          <a:bodyPr lIns="91440" tIns="45720" rIns="91440" bIns="45720" anchor="t"/>
          <a:lstStyle/>
          <a:p>
            <a:pPr marL="0" indent="0">
              <a:lnSpc>
                <a:spcPct val="115000"/>
              </a:lnSpc>
              <a:spcBef>
                <a:spcPts val="0"/>
              </a:spcBef>
              <a:buNone/>
            </a:pPr>
            <a:r>
              <a:rPr lang="en-US" sz="2400" dirty="0">
                <a:solidFill>
                  <a:srgbClr val="0A0000"/>
                </a:solidFill>
                <a:ea typeface="Calibri"/>
                <a:cs typeface="Times New Roman"/>
              </a:rPr>
              <a:t>Is instruction designed and delivered effectively?</a:t>
            </a:r>
          </a:p>
        </p:txBody>
      </p:sp>
      <p:sp>
        <p:nvSpPr>
          <p:cNvPr id="22" name="Content Placeholder 2">
            <a:extLst>
              <a:ext uri="{FF2B5EF4-FFF2-40B4-BE49-F238E27FC236}">
                <a16:creationId xmlns:a16="http://schemas.microsoft.com/office/drawing/2014/main" id="{82EE6919-E159-7A79-2DBC-BE3BC347C68C}"/>
              </a:ext>
            </a:extLst>
          </p:cNvPr>
          <p:cNvSpPr txBox="1">
            <a:spLocks/>
          </p:cNvSpPr>
          <p:nvPr/>
        </p:nvSpPr>
        <p:spPr>
          <a:xfrm>
            <a:off x="1209675" y="2884342"/>
            <a:ext cx="4733925" cy="1892445"/>
          </a:xfrm>
          <a:prstGeom prst="rect">
            <a:avLst/>
          </a:prstGeom>
          <a:solidFill>
            <a:srgbClr val="FAD4C8"/>
          </a:solidFill>
          <a:ln>
            <a:solidFill>
              <a:srgbClr val="0A0000"/>
            </a:solidFill>
          </a:ln>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4999"/>
              </a:lnSpc>
              <a:spcBef>
                <a:spcPts val="0"/>
              </a:spcBef>
              <a:buFont typeface="Wingdings" panose="020B0604020202020204" pitchFamily="34" charset="0"/>
              <a:buChar char="ü"/>
            </a:pPr>
            <a:r>
              <a:rPr lang="en-US" sz="2400" dirty="0">
                <a:solidFill>
                  <a:srgbClr val="0A0000"/>
                </a:solidFill>
                <a:latin typeface="Calibri"/>
                <a:ea typeface="Calibri"/>
                <a:cs typeface="Times New Roman"/>
              </a:rPr>
              <a:t>Different ways to get materials</a:t>
            </a:r>
          </a:p>
          <a:p>
            <a:pPr>
              <a:lnSpc>
                <a:spcPct val="114999"/>
              </a:lnSpc>
              <a:spcBef>
                <a:spcPts val="0"/>
              </a:spcBef>
              <a:buFont typeface="Wingdings" panose="020B0604020202020204" pitchFamily="34" charset="0"/>
              <a:buChar char="ü"/>
            </a:pPr>
            <a:r>
              <a:rPr lang="en-US" sz="2400" dirty="0">
                <a:solidFill>
                  <a:srgbClr val="0A0000"/>
                </a:solidFill>
                <a:latin typeface="Calibri"/>
                <a:ea typeface="Calibri"/>
                <a:cs typeface="Times New Roman"/>
              </a:rPr>
              <a:t>Flexibility</a:t>
            </a:r>
          </a:p>
          <a:p>
            <a:pPr>
              <a:lnSpc>
                <a:spcPct val="114999"/>
              </a:lnSpc>
              <a:spcBef>
                <a:spcPts val="0"/>
              </a:spcBef>
              <a:buFont typeface="Wingdings" panose="020B0604020202020204" pitchFamily="34" charset="0"/>
              <a:buChar char="ü"/>
            </a:pPr>
            <a:r>
              <a:rPr lang="en-US" sz="2400" dirty="0">
                <a:solidFill>
                  <a:srgbClr val="0A0000"/>
                </a:solidFill>
                <a:latin typeface="Calibri"/>
                <a:ea typeface="Calibri"/>
                <a:cs typeface="Times New Roman"/>
              </a:rPr>
              <a:t>Accessible and understandable</a:t>
            </a:r>
          </a:p>
          <a:p>
            <a:pPr>
              <a:lnSpc>
                <a:spcPct val="114999"/>
              </a:lnSpc>
              <a:spcBef>
                <a:spcPts val="0"/>
              </a:spcBef>
              <a:buFont typeface="Wingdings" panose="020B0604020202020204" pitchFamily="34" charset="0"/>
              <a:buChar char="ü"/>
            </a:pPr>
            <a:r>
              <a:rPr lang="en-US" sz="2400" dirty="0">
                <a:solidFill>
                  <a:srgbClr val="0A0000"/>
                </a:solidFill>
                <a:latin typeface="Calibri"/>
                <a:ea typeface="Calibri"/>
                <a:cs typeface="Times New Roman"/>
              </a:rPr>
              <a:t>Find out about additional support</a:t>
            </a:r>
            <a:endParaRPr lang="en-US" sz="2400" dirty="0">
              <a:solidFill>
                <a:srgbClr val="0A0000"/>
              </a:solidFill>
              <a:latin typeface="Calibri" panose="020F0502020204030204" pitchFamily="34" charset="0"/>
              <a:ea typeface="Calibri" panose="020F0502020204030204" pitchFamily="34" charset="0"/>
              <a:cs typeface="Times New Roman" panose="02020603050405020304" pitchFamily="18" charset="0"/>
            </a:endParaRPr>
          </a:p>
        </p:txBody>
      </p:sp>
      <p:grpSp>
        <p:nvGrpSpPr>
          <p:cNvPr id="10" name="Group 9" descr="Watch video">
            <a:extLst>
              <a:ext uri="{FF2B5EF4-FFF2-40B4-BE49-F238E27FC236}">
                <a16:creationId xmlns:a16="http://schemas.microsoft.com/office/drawing/2014/main" id="{67859F3D-1D02-2688-2003-1192F22172FA}"/>
              </a:ext>
            </a:extLst>
          </p:cNvPr>
          <p:cNvGrpSpPr/>
          <p:nvPr/>
        </p:nvGrpSpPr>
        <p:grpSpPr>
          <a:xfrm>
            <a:off x="6443622" y="2773070"/>
            <a:ext cx="2422913" cy="864206"/>
            <a:chOff x="4024272" y="4792370"/>
            <a:chExt cx="2422913" cy="864206"/>
          </a:xfrm>
        </p:grpSpPr>
        <p:sp>
          <p:nvSpPr>
            <p:cNvPr id="6" name="Rectangle 5">
              <a:extLst>
                <a:ext uri="{FF2B5EF4-FFF2-40B4-BE49-F238E27FC236}">
                  <a16:creationId xmlns:a16="http://schemas.microsoft.com/office/drawing/2014/main" id="{2E8BB810-D063-C769-AF79-F035937F1E4A}"/>
                </a:ext>
              </a:extLst>
            </p:cNvPr>
            <p:cNvSpPr/>
            <p:nvPr/>
          </p:nvSpPr>
          <p:spPr>
            <a:xfrm>
              <a:off x="4024272" y="4792370"/>
              <a:ext cx="2316442" cy="492860"/>
            </a:xfrm>
            <a:prstGeom prst="rect">
              <a:avLst/>
            </a:prstGeom>
            <a:solidFill>
              <a:schemeClr val="bg1"/>
            </a:solidFill>
            <a:ln>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solidFill>
                    <a:schemeClr val="tx2"/>
                  </a:solidFill>
                  <a:ea typeface="Calibri"/>
                  <a:cs typeface="Calibri"/>
                  <a:hlinkClick r:id="rId4">
                    <a:extLst>
                      <a:ext uri="{A12FA001-AC4F-418D-AE19-62706E023703}">
                        <ahyp:hlinkClr xmlns:ahyp="http://schemas.microsoft.com/office/drawing/2018/hyperlinkcolor" val="tx"/>
                      </a:ext>
                    </a:extLst>
                  </a:hlinkClick>
                </a:rPr>
                <a:t>Watch Video</a:t>
              </a:r>
              <a:endParaRPr lang="en-US" sz="2400" b="1">
                <a:solidFill>
                  <a:schemeClr val="tx2"/>
                </a:solidFill>
                <a:ea typeface="Calibri"/>
                <a:cs typeface="Calibri"/>
              </a:endParaRPr>
            </a:p>
          </p:txBody>
        </p:sp>
        <p:sp>
          <p:nvSpPr>
            <p:cNvPr id="7" name="TextBox 6">
              <a:extLst>
                <a:ext uri="{FF2B5EF4-FFF2-40B4-BE49-F238E27FC236}">
                  <a16:creationId xmlns:a16="http://schemas.microsoft.com/office/drawing/2014/main" id="{7EA0EE49-F7D1-0ED0-408E-2635C1C6663C}"/>
                </a:ext>
              </a:extLst>
            </p:cNvPr>
            <p:cNvSpPr txBox="1"/>
            <p:nvPr/>
          </p:nvSpPr>
          <p:spPr>
            <a:xfrm>
              <a:off x="4026217" y="5287244"/>
              <a:ext cx="24209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Video provided by</a:t>
              </a:r>
              <a:endParaRPr lang="en-US"/>
            </a:p>
          </p:txBody>
        </p:sp>
      </p:grpSp>
      <p:pic>
        <p:nvPicPr>
          <p:cNvPr id="3" name="Picture 2" descr="Evidence-based teaching practices infographic">
            <a:extLst>
              <a:ext uri="{FF2B5EF4-FFF2-40B4-BE49-F238E27FC236}">
                <a16:creationId xmlns:a16="http://schemas.microsoft.com/office/drawing/2014/main" id="{327D30A0-6123-ECEE-7DFB-28CA8D11F8F5}"/>
              </a:ext>
            </a:extLst>
          </p:cNvPr>
          <p:cNvPicPr>
            <a:picLocks noChangeAspect="1"/>
          </p:cNvPicPr>
          <p:nvPr/>
        </p:nvPicPr>
        <p:blipFill>
          <a:blip r:embed="rId5"/>
          <a:stretch>
            <a:fillRect/>
          </a:stretch>
        </p:blipFill>
        <p:spPr>
          <a:xfrm>
            <a:off x="8790869" y="1276350"/>
            <a:ext cx="3411361" cy="4391025"/>
          </a:xfrm>
          <a:prstGeom prst="rect">
            <a:avLst/>
          </a:prstGeom>
        </p:spPr>
      </p:pic>
      <p:sp>
        <p:nvSpPr>
          <p:cNvPr id="16" name="Rectangle 15">
            <a:extLst>
              <a:ext uri="{FF2B5EF4-FFF2-40B4-BE49-F238E27FC236}">
                <a16:creationId xmlns:a16="http://schemas.microsoft.com/office/drawing/2014/main" id="{9E653845-8587-439E-129C-068545E965D0}"/>
              </a:ext>
            </a:extLst>
          </p:cNvPr>
          <p:cNvSpPr/>
          <p:nvPr/>
        </p:nvSpPr>
        <p:spPr>
          <a:xfrm>
            <a:off x="8786773" y="5668671"/>
            <a:ext cx="2316442" cy="492860"/>
          </a:xfrm>
          <a:prstGeom prst="rect">
            <a:avLst/>
          </a:prstGeom>
          <a:solidFill>
            <a:schemeClr val="bg1"/>
          </a:solidFill>
          <a:ln>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solidFill>
                  <a:schemeClr val="tx2"/>
                </a:solidFill>
                <a:ea typeface="Calibri"/>
                <a:cs typeface="Calibri"/>
                <a:hlinkClick r:id="rId6">
                  <a:extLst>
                    <a:ext uri="{A12FA001-AC4F-418D-AE19-62706E023703}">
                      <ahyp:hlinkClr xmlns:ahyp="http://schemas.microsoft.com/office/drawing/2018/hyperlinkcolor" val="tx"/>
                    </a:ext>
                  </a:extLst>
                </a:hlinkClick>
              </a:rPr>
              <a:t>Learn More</a:t>
            </a:r>
            <a:endParaRPr lang="en-US" sz="2400" b="1">
              <a:solidFill>
                <a:schemeClr val="tx2"/>
              </a:solidFill>
            </a:endParaRPr>
          </a:p>
        </p:txBody>
      </p:sp>
      <p:pic>
        <p:nvPicPr>
          <p:cNvPr id="12" name="Picture 11" descr="National Center on Improving Literacy logo">
            <a:extLst>
              <a:ext uri="{FF2B5EF4-FFF2-40B4-BE49-F238E27FC236}">
                <a16:creationId xmlns:a16="http://schemas.microsoft.com/office/drawing/2014/main" id="{EC0D3E99-5970-AFA1-1A4B-A245F2334F63}"/>
              </a:ext>
            </a:extLst>
          </p:cNvPr>
          <p:cNvPicPr>
            <a:picLocks noChangeAspect="1"/>
          </p:cNvPicPr>
          <p:nvPr/>
        </p:nvPicPr>
        <p:blipFill>
          <a:blip r:embed="rId7"/>
          <a:stretch>
            <a:fillRect/>
          </a:stretch>
        </p:blipFill>
        <p:spPr>
          <a:xfrm>
            <a:off x="6399676" y="3592071"/>
            <a:ext cx="2105025" cy="533400"/>
          </a:xfrm>
          <a:prstGeom prst="rect">
            <a:avLst/>
          </a:prstGeom>
        </p:spPr>
      </p:pic>
      <p:pic>
        <p:nvPicPr>
          <p:cNvPr id="15" name="Graphic 4" descr="Pink backpack">
            <a:hlinkClick r:id="rId8"/>
            <a:extLst>
              <a:ext uri="{FF2B5EF4-FFF2-40B4-BE49-F238E27FC236}">
                <a16:creationId xmlns:a16="http://schemas.microsoft.com/office/drawing/2014/main" id="{CA97DCD7-F007-5EED-D4B7-23F7336500A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066693" y="5670848"/>
            <a:ext cx="1269221" cy="1269221"/>
          </a:xfrm>
          <a:prstGeom prst="rect">
            <a:avLst/>
          </a:prstGeom>
        </p:spPr>
      </p:pic>
    </p:spTree>
    <p:custDataLst>
      <p:tags r:id="rId1"/>
    </p:custDataLst>
    <p:extLst>
      <p:ext uri="{BB962C8B-B14F-4D97-AF65-F5344CB8AC3E}">
        <p14:creationId xmlns:p14="http://schemas.microsoft.com/office/powerpoint/2010/main" val="40576900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1E346-E5A2-34E9-1F77-F51859F487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54F62D-E0F4-F467-7A08-F475C4D6F2DB}"/>
              </a:ext>
            </a:extLst>
          </p:cNvPr>
          <p:cNvSpPr>
            <a:spLocks noGrp="1"/>
          </p:cNvSpPr>
          <p:nvPr>
            <p:ph type="title" idx="4294967295"/>
          </p:nvPr>
        </p:nvSpPr>
        <p:spPr>
          <a:xfrm>
            <a:off x="2252431" y="-1144"/>
            <a:ext cx="7692625" cy="558158"/>
          </a:xfrm>
          <a:prstGeom prst="rect">
            <a:avLst/>
          </a:prstGeom>
          <a:solidFill>
            <a:schemeClr val="tx1">
              <a:lumMod val="60000"/>
              <a:lumOff val="40000"/>
            </a:schemeClr>
          </a:solidFill>
          <a:ln w="12700" cap="flat" cmpd="sng" algn="ctr">
            <a:solidFill>
              <a:srgbClr val="0A0000"/>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C3335"/>
                </a:solidFill>
                <a:effectLst/>
                <a:uLnTx/>
                <a:uFillTx/>
                <a:latin typeface="Calibri"/>
                <a:ea typeface="+mn-ea"/>
                <a:cs typeface="+mn-cs"/>
              </a:rPr>
              <a:t>Discuss Literacy Instruction and Intervention</a:t>
            </a:r>
            <a:endParaRPr kumimoji="0" lang="en-US" sz="3200" b="0" i="0" u="none" strike="noStrike" kern="1200" cap="none" spc="0" normalizeH="0" baseline="0" noProof="0" dirty="0">
              <a:ln>
                <a:noFill/>
              </a:ln>
              <a:solidFill>
                <a:schemeClr val="lt1"/>
              </a:solidFill>
              <a:effectLst/>
              <a:uLnTx/>
              <a:uFillTx/>
              <a:latin typeface="+mn-lt"/>
              <a:ea typeface="Calibri"/>
              <a:cs typeface="Calibri"/>
            </a:endParaRPr>
          </a:p>
        </p:txBody>
      </p:sp>
      <p:sp>
        <p:nvSpPr>
          <p:cNvPr id="3" name="Rectangle: Top Corners One Rounded and One Snipped 2">
            <a:extLst>
              <a:ext uri="{FF2B5EF4-FFF2-40B4-BE49-F238E27FC236}">
                <a16:creationId xmlns:a16="http://schemas.microsoft.com/office/drawing/2014/main" id="{EAEEF025-5659-FC28-5BD5-4EF2B0AB5991}"/>
              </a:ext>
            </a:extLst>
          </p:cNvPr>
          <p:cNvSpPr/>
          <p:nvPr/>
        </p:nvSpPr>
        <p:spPr>
          <a:xfrm>
            <a:off x="197349" y="696902"/>
            <a:ext cx="5686279" cy="5093377"/>
          </a:xfrm>
          <a:prstGeom prst="snipRoundRect">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114300" lvl="1" algn="ctr"/>
            <a:r>
              <a:rPr lang="en-US" sz="2800" b="1">
                <a:solidFill>
                  <a:srgbClr val="1F0202"/>
                </a:solidFill>
                <a:ea typeface="Calibri"/>
                <a:cs typeface="Calibri"/>
              </a:rPr>
              <a:t>Talk About:</a:t>
            </a:r>
            <a:endParaRPr lang="en-US" b="1">
              <a:solidFill>
                <a:srgbClr val="1F0202"/>
              </a:solidFill>
              <a:ea typeface="Calibri"/>
              <a:cs typeface="Calibri"/>
            </a:endParaRPr>
          </a:p>
          <a:p>
            <a:pPr marL="114300" lvl="1" algn="ctr"/>
            <a:r>
              <a:rPr lang="en-US" sz="2800" b="1">
                <a:solidFill>
                  <a:srgbClr val="1F0202"/>
                </a:solidFill>
                <a:ea typeface="Calibri"/>
                <a:cs typeface="Calibri"/>
              </a:rPr>
              <a:t>Literacy Assessment and Data</a:t>
            </a:r>
            <a:endParaRPr lang="en-US" b="1">
              <a:solidFill>
                <a:srgbClr val="1F0202"/>
              </a:solidFill>
              <a:ea typeface="Calibri" panose="020F0502020204030204"/>
              <a:cs typeface="Calibri" panose="020F0502020204030204"/>
            </a:endParaRPr>
          </a:p>
        </p:txBody>
      </p:sp>
      <p:sp>
        <p:nvSpPr>
          <p:cNvPr id="10" name="TextBox 9">
            <a:extLst>
              <a:ext uri="{FF2B5EF4-FFF2-40B4-BE49-F238E27FC236}">
                <a16:creationId xmlns:a16="http://schemas.microsoft.com/office/drawing/2014/main" id="{86AB3457-4F7B-0D21-8404-2B5CCBE5FA00}"/>
              </a:ext>
            </a:extLst>
          </p:cNvPr>
          <p:cNvSpPr txBox="1"/>
          <p:nvPr/>
        </p:nvSpPr>
        <p:spPr>
          <a:xfrm>
            <a:off x="381262" y="1868635"/>
            <a:ext cx="5332817" cy="2145268"/>
          </a:xfrm>
          <a:prstGeom prst="roundRect">
            <a:avLst/>
          </a:prstGeom>
          <a:solidFill>
            <a:schemeClr val="bg2">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solidFill>
                  <a:schemeClr val="tx2">
                    <a:lumMod val="95000"/>
                  </a:schemeClr>
                </a:solidFill>
                <a:ea typeface="Calibri"/>
                <a:cs typeface="Calibri"/>
              </a:rPr>
              <a:t>Share key assessment tools, rubrics, grading criteria, or strategies to help determine if children are successful in learning literacy content/skills or completing an assignment.</a:t>
            </a:r>
          </a:p>
        </p:txBody>
      </p:sp>
      <p:sp>
        <p:nvSpPr>
          <p:cNvPr id="11" name="TextBox 10">
            <a:extLst>
              <a:ext uri="{FF2B5EF4-FFF2-40B4-BE49-F238E27FC236}">
                <a16:creationId xmlns:a16="http://schemas.microsoft.com/office/drawing/2014/main" id="{F34205C0-BCEA-2476-1B9F-213F7066A2D6}"/>
              </a:ext>
            </a:extLst>
          </p:cNvPr>
          <p:cNvSpPr txBox="1"/>
          <p:nvPr/>
        </p:nvSpPr>
        <p:spPr>
          <a:xfrm>
            <a:off x="381262" y="4221191"/>
            <a:ext cx="5282017" cy="830997"/>
          </a:xfrm>
          <a:prstGeom prst="rect">
            <a:avLst/>
          </a:prstGeom>
          <a:solidFill>
            <a:schemeClr val="tx1">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solidFill>
                  <a:schemeClr val="tx2">
                    <a:lumMod val="95000"/>
                  </a:schemeClr>
                </a:solidFill>
                <a:ea typeface="Calibri"/>
                <a:cs typeface="Calibri"/>
              </a:rPr>
              <a:t>Use different ways to convey literacy assessment results and data.</a:t>
            </a:r>
          </a:p>
        </p:txBody>
      </p:sp>
      <p:sp>
        <p:nvSpPr>
          <p:cNvPr id="6" name="Rectangle: Top Corners One Rounded and One Snipped 5">
            <a:extLst>
              <a:ext uri="{FF2B5EF4-FFF2-40B4-BE49-F238E27FC236}">
                <a16:creationId xmlns:a16="http://schemas.microsoft.com/office/drawing/2014/main" id="{10DB58E7-0F9C-E3C7-32FD-7E5F1C689D24}"/>
              </a:ext>
            </a:extLst>
          </p:cNvPr>
          <p:cNvSpPr/>
          <p:nvPr/>
        </p:nvSpPr>
        <p:spPr>
          <a:xfrm>
            <a:off x="6349687" y="696901"/>
            <a:ext cx="5686279" cy="5093377"/>
          </a:xfrm>
          <a:prstGeom prst="snipRoundRect">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en-US" sz="2800" b="1">
                <a:solidFill>
                  <a:srgbClr val="1F0202"/>
                </a:solidFill>
                <a:ea typeface="Calibri"/>
                <a:cs typeface="Calibri"/>
              </a:rPr>
              <a:t>Talk About:</a:t>
            </a:r>
            <a:endParaRPr lang="en-US">
              <a:solidFill>
                <a:srgbClr val="1F0202"/>
              </a:solidFill>
              <a:ea typeface="Calibri"/>
              <a:cs typeface="Calibri"/>
            </a:endParaRPr>
          </a:p>
          <a:p>
            <a:pPr algn="ctr"/>
            <a:r>
              <a:rPr lang="en-US" sz="2800" b="1">
                <a:solidFill>
                  <a:srgbClr val="1F0202"/>
                </a:solidFill>
                <a:ea typeface="Calibri"/>
                <a:cs typeface="Calibri"/>
              </a:rPr>
              <a:t>Literacy Intensive Intervention</a:t>
            </a:r>
            <a:endParaRPr lang="en-US">
              <a:solidFill>
                <a:srgbClr val="1F0202"/>
              </a:solidFill>
              <a:ea typeface="Calibri"/>
              <a:cs typeface="Calibri"/>
            </a:endParaRPr>
          </a:p>
        </p:txBody>
      </p:sp>
      <p:sp>
        <p:nvSpPr>
          <p:cNvPr id="14" name="TextBox 13">
            <a:extLst>
              <a:ext uri="{FF2B5EF4-FFF2-40B4-BE49-F238E27FC236}">
                <a16:creationId xmlns:a16="http://schemas.microsoft.com/office/drawing/2014/main" id="{54F5ABA5-C6D6-DB0E-60EF-535107A7568E}"/>
              </a:ext>
            </a:extLst>
          </p:cNvPr>
          <p:cNvSpPr txBox="1"/>
          <p:nvPr/>
        </p:nvSpPr>
        <p:spPr>
          <a:xfrm>
            <a:off x="6521952" y="2050063"/>
            <a:ext cx="5340073" cy="1787445"/>
          </a:xfrm>
          <a:prstGeom prst="roundRect">
            <a:avLst/>
          </a:prstGeom>
          <a:solidFill>
            <a:schemeClr val="bg2">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solidFill>
                  <a:schemeClr val="tx2">
                    <a:lumMod val="95000"/>
                  </a:schemeClr>
                </a:solidFill>
                <a:ea typeface="Calibri"/>
                <a:cs typeface="Calibri"/>
              </a:rPr>
              <a:t>Explain how instruction can be more explicit, comprehensive, intensive, and supportive to target needed skills and knowledge.</a:t>
            </a:r>
          </a:p>
        </p:txBody>
      </p:sp>
      <p:sp>
        <p:nvSpPr>
          <p:cNvPr id="13" name="TextBox 12">
            <a:extLst>
              <a:ext uri="{FF2B5EF4-FFF2-40B4-BE49-F238E27FC236}">
                <a16:creationId xmlns:a16="http://schemas.microsoft.com/office/drawing/2014/main" id="{91C03797-DFEE-C7EC-F638-DA3D77824AFD}"/>
              </a:ext>
            </a:extLst>
          </p:cNvPr>
          <p:cNvSpPr txBox="1"/>
          <p:nvPr/>
        </p:nvSpPr>
        <p:spPr>
          <a:xfrm>
            <a:off x="6521951" y="4221190"/>
            <a:ext cx="5267502" cy="830997"/>
          </a:xfrm>
          <a:prstGeom prst="rect">
            <a:avLst/>
          </a:prstGeom>
          <a:solidFill>
            <a:schemeClr val="tx1">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solidFill>
                  <a:schemeClr val="tx2">
                    <a:lumMod val="95000"/>
                  </a:schemeClr>
                </a:solidFill>
                <a:ea typeface="Calibri"/>
                <a:cs typeface="Calibri"/>
              </a:rPr>
              <a:t>Problem-solve using an ongoing and collaborative process.</a:t>
            </a:r>
          </a:p>
        </p:txBody>
      </p:sp>
      <p:sp>
        <p:nvSpPr>
          <p:cNvPr id="18" name="TextBox 17">
            <a:extLst>
              <a:ext uri="{FF2B5EF4-FFF2-40B4-BE49-F238E27FC236}">
                <a16:creationId xmlns:a16="http://schemas.microsoft.com/office/drawing/2014/main" id="{5DAC674E-0C5A-E437-0ADF-F5E6092D7A95}"/>
              </a:ext>
            </a:extLst>
          </p:cNvPr>
          <p:cNvSpPr txBox="1"/>
          <p:nvPr/>
        </p:nvSpPr>
        <p:spPr>
          <a:xfrm>
            <a:off x="1829774" y="5564400"/>
            <a:ext cx="2372124" cy="461665"/>
          </a:xfrm>
          <a:prstGeom prst="rect">
            <a:avLst/>
          </a:prstGeom>
          <a:solidFill>
            <a:schemeClr val="bg1">
              <a:lumMod val="75000"/>
            </a:schemeClr>
          </a:solidFill>
          <a:ln>
            <a:solidFill>
              <a:schemeClr val="tx2">
                <a:lumMod val="6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dirty="0">
                <a:solidFill>
                  <a:schemeClr val="tx2">
                    <a:lumMod val="95000"/>
                  </a:schemeClr>
                </a:solidFill>
                <a:ea typeface="Calibri"/>
                <a:cs typeface="Calibri"/>
              </a:rPr>
              <a:t>  </a:t>
            </a:r>
            <a:r>
              <a:rPr lang="en-US" sz="2400" b="1" dirty="0">
                <a:solidFill>
                  <a:schemeClr val="tx2">
                    <a:lumMod val="95000"/>
                  </a:schemeClr>
                </a:solidFill>
                <a:ea typeface="Calibri"/>
                <a:cs typeface="Calibri"/>
                <a:hlinkClick r:id="rId4">
                  <a:extLst>
                    <a:ext uri="{A12FA001-AC4F-418D-AE19-62706E023703}">
                      <ahyp:hlinkClr xmlns:ahyp="http://schemas.microsoft.com/office/drawing/2018/hyperlinkcolor" val="tx"/>
                    </a:ext>
                  </a:extLst>
                </a:hlinkClick>
              </a:rPr>
              <a:t>Learn More</a:t>
            </a:r>
            <a:endParaRPr lang="en-US" dirty="0">
              <a:solidFill>
                <a:schemeClr val="tx2">
                  <a:lumMod val="95000"/>
                </a:schemeClr>
              </a:solidFill>
            </a:endParaRPr>
          </a:p>
        </p:txBody>
      </p:sp>
      <p:sp>
        <p:nvSpPr>
          <p:cNvPr id="9" name="TextBox 8">
            <a:extLst>
              <a:ext uri="{FF2B5EF4-FFF2-40B4-BE49-F238E27FC236}">
                <a16:creationId xmlns:a16="http://schemas.microsoft.com/office/drawing/2014/main" id="{6B36BFF5-0CC3-695E-D5E6-647B82992663}"/>
              </a:ext>
            </a:extLst>
          </p:cNvPr>
          <p:cNvSpPr txBox="1"/>
          <p:nvPr/>
        </p:nvSpPr>
        <p:spPr>
          <a:xfrm>
            <a:off x="7909541" y="5564399"/>
            <a:ext cx="2560809" cy="461665"/>
          </a:xfrm>
          <a:prstGeom prst="rect">
            <a:avLst/>
          </a:prstGeom>
          <a:solidFill>
            <a:schemeClr val="bg1">
              <a:lumMod val="75000"/>
            </a:schemeClr>
          </a:solidFill>
          <a:ln>
            <a:solidFill>
              <a:schemeClr val="tx2">
                <a:lumMod val="6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solidFill>
                  <a:schemeClr val="tx2">
                    <a:lumMod val="95000"/>
                  </a:schemeClr>
                </a:solidFill>
                <a:ea typeface="Calibri"/>
                <a:cs typeface="Calibri"/>
                <a:hlinkClick r:id="rId5">
                  <a:extLst>
                    <a:ext uri="{A12FA001-AC4F-418D-AE19-62706E023703}">
                      <ahyp:hlinkClr xmlns:ahyp="http://schemas.microsoft.com/office/drawing/2018/hyperlinkcolor" val="tx"/>
                    </a:ext>
                  </a:extLst>
                </a:hlinkClick>
              </a:rPr>
              <a:t>Learn More</a:t>
            </a:r>
            <a:endParaRPr lang="en-US">
              <a:solidFill>
                <a:schemeClr val="tx2">
                  <a:lumMod val="95000"/>
                </a:schemeClr>
              </a:solidFill>
            </a:endParaRPr>
          </a:p>
        </p:txBody>
      </p:sp>
      <p:pic>
        <p:nvPicPr>
          <p:cNvPr id="7" name="Graphic 6" descr="Pink backpack">
            <a:extLst>
              <a:ext uri="{FF2B5EF4-FFF2-40B4-BE49-F238E27FC236}">
                <a16:creationId xmlns:a16="http://schemas.microsoft.com/office/drawing/2014/main" id="{72401BBD-2EF3-6601-70D3-9B533FE608A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990493" y="5661323"/>
            <a:ext cx="1269221" cy="1269221"/>
          </a:xfrm>
          <a:prstGeom prst="rect">
            <a:avLst/>
          </a:prstGeom>
        </p:spPr>
      </p:pic>
    </p:spTree>
    <p:custDataLst>
      <p:tags r:id="rId1"/>
    </p:custDataLst>
    <p:extLst>
      <p:ext uri="{BB962C8B-B14F-4D97-AF65-F5344CB8AC3E}">
        <p14:creationId xmlns:p14="http://schemas.microsoft.com/office/powerpoint/2010/main" val="6378908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8BC8F-D009-2EEF-207E-60C6A6EF9B30}"/>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D047E7A0-35AB-6EB5-07CD-601F33AA1249}"/>
              </a:ext>
              <a:ext uri="{C183D7F6-B498-43B3-948B-1728B52AA6E4}">
                <adec:decorative xmlns:adec="http://schemas.microsoft.com/office/drawing/2017/decorative" val="1"/>
              </a:ext>
            </a:extLst>
          </p:cNvPr>
          <p:cNvSpPr txBox="1">
            <a:spLocks/>
          </p:cNvSpPr>
          <p:nvPr/>
        </p:nvSpPr>
        <p:spPr>
          <a:xfrm>
            <a:off x="6323168" y="278710"/>
            <a:ext cx="5830540" cy="5984193"/>
          </a:xfrm>
          <a:prstGeom prst="rect">
            <a:avLst/>
          </a:prstGeom>
          <a:solidFill>
            <a:schemeClr val="tx2">
              <a:lumMod val="85000"/>
            </a:schemeClr>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0"/>
              </a:spcBef>
              <a:buNone/>
            </a:pPr>
            <a:endParaRPr lang="en-US" sz="2500">
              <a:latin typeface="Calibri"/>
              <a:ea typeface="Calibri"/>
              <a:cs typeface="Times New Roman"/>
            </a:endParaRPr>
          </a:p>
          <a:p>
            <a:pPr>
              <a:lnSpc>
                <a:spcPct val="115000"/>
              </a:lnSpc>
              <a:spcBef>
                <a:spcPts val="0"/>
              </a:spcBef>
              <a:spcAft>
                <a:spcPts val="1000"/>
              </a:spcAft>
            </a:pPr>
            <a:endParaRPr lang="en-US" sz="1600">
              <a:latin typeface="Calibri"/>
              <a:ea typeface="Calibri"/>
              <a:cs typeface="Times New Roman"/>
            </a:endParaRPr>
          </a:p>
          <a:p>
            <a:pPr marL="342900" indent="-342900">
              <a:lnSpc>
                <a:spcPct val="115000"/>
              </a:lnSpc>
              <a:spcBef>
                <a:spcPts val="0"/>
              </a:spcBef>
              <a:spcAft>
                <a:spcPts val="1000"/>
              </a:spcAft>
              <a:buFont typeface="Symbol" panose="05050102010706020507" pitchFamily="18" charset="2"/>
              <a:buChar char=""/>
            </a:pPr>
            <a:endParaRPr lang="en-US" sz="1400">
              <a:latin typeface="Calibri" panose="020F0502020204030204" pitchFamily="34" charset="0"/>
              <a:ea typeface="Calibri" panose="020F0502020204030204" pitchFamily="34" charset="0"/>
              <a:cs typeface="Times New Roman" panose="02020603050405020304" pitchFamily="18" charset="0"/>
            </a:endParaRPr>
          </a:p>
          <a:p>
            <a:endParaRPr lang="en-US" sz="1600"/>
          </a:p>
          <a:p>
            <a:endParaRPr lang="en-US"/>
          </a:p>
        </p:txBody>
      </p:sp>
      <p:sp>
        <p:nvSpPr>
          <p:cNvPr id="2" name="Title 1">
            <a:extLst>
              <a:ext uri="{FF2B5EF4-FFF2-40B4-BE49-F238E27FC236}">
                <a16:creationId xmlns:a16="http://schemas.microsoft.com/office/drawing/2014/main" id="{BA38F94F-470E-1118-7D94-3EB396A371D8}"/>
              </a:ext>
            </a:extLst>
          </p:cNvPr>
          <p:cNvSpPr>
            <a:spLocks noGrp="1"/>
          </p:cNvSpPr>
          <p:nvPr>
            <p:ph type="title" idx="4294967295"/>
          </p:nvPr>
        </p:nvSpPr>
        <p:spPr>
          <a:xfrm>
            <a:off x="2252431" y="-1144"/>
            <a:ext cx="7692625" cy="558158"/>
          </a:xfrm>
          <a:prstGeom prst="rect">
            <a:avLst/>
          </a:prstGeom>
          <a:solidFill>
            <a:schemeClr val="tx1">
              <a:lumMod val="60000"/>
              <a:lumOff val="40000"/>
            </a:schemeClr>
          </a:solidFill>
          <a:ln w="12700" cap="flat" cmpd="sng" algn="ctr">
            <a:solidFill>
              <a:srgbClr val="0A0000"/>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C3335"/>
                </a:solidFill>
                <a:effectLst/>
                <a:uLnTx/>
                <a:uFillTx/>
                <a:latin typeface="Calibri"/>
                <a:ea typeface="+mn-ea"/>
                <a:cs typeface="+mn-cs"/>
              </a:rPr>
              <a:t>Discuss Literacy Instruction and Intervention</a:t>
            </a:r>
            <a:endParaRPr kumimoji="0" lang="en-US" sz="3200" b="0" i="0" u="none" strike="noStrike" kern="1200" cap="none" spc="0" normalizeH="0" baseline="0" noProof="0" dirty="0">
              <a:ln>
                <a:noFill/>
              </a:ln>
              <a:solidFill>
                <a:schemeClr val="lt1"/>
              </a:solidFill>
              <a:effectLst/>
              <a:uLnTx/>
              <a:uFillTx/>
              <a:latin typeface="+mn-lt"/>
              <a:ea typeface="Calibri"/>
              <a:cs typeface="Calibri"/>
            </a:endParaRPr>
          </a:p>
        </p:txBody>
      </p:sp>
      <p:sp>
        <p:nvSpPr>
          <p:cNvPr id="21" name="Content Placeholder 2">
            <a:extLst>
              <a:ext uri="{FF2B5EF4-FFF2-40B4-BE49-F238E27FC236}">
                <a16:creationId xmlns:a16="http://schemas.microsoft.com/office/drawing/2014/main" id="{C88E0D8E-B585-E2CA-C7CD-3216A8D9C3DD}"/>
              </a:ext>
            </a:extLst>
          </p:cNvPr>
          <p:cNvSpPr>
            <a:spLocks noGrp="1"/>
          </p:cNvSpPr>
          <p:nvPr/>
        </p:nvSpPr>
        <p:spPr>
          <a:xfrm>
            <a:off x="246258" y="823578"/>
            <a:ext cx="2731171" cy="1406489"/>
          </a:xfrm>
          <a:prstGeom prst="rect">
            <a:avLst/>
          </a:prstGeom>
          <a:solidFill>
            <a:schemeClr val="bg1">
              <a:lumMod val="60000"/>
              <a:lumOff val="40000"/>
            </a:schemeClr>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5000"/>
              </a:lnSpc>
              <a:spcBef>
                <a:spcPts val="0"/>
              </a:spcBef>
              <a:spcAft>
                <a:spcPts val="1000"/>
              </a:spcAft>
              <a:buNone/>
            </a:pPr>
            <a:r>
              <a:rPr lang="en-US" sz="3600" b="1">
                <a:latin typeface="Calibri"/>
                <a:ea typeface="Calibri"/>
                <a:cs typeface="Times New Roman"/>
              </a:rPr>
              <a:t>Intensive Intervention</a:t>
            </a:r>
            <a:endParaRPr lang="en-US" sz="3600" b="1">
              <a:latin typeface="Calibri" panose="020F0502020204030204" pitchFamily="34" charset="0"/>
              <a:ea typeface="Calibri" panose="020F0502020204030204" pitchFamily="34" charset="0"/>
              <a:cs typeface="Times New Roman" panose="02020603050405020304" pitchFamily="18" charset="0"/>
            </a:endParaRPr>
          </a:p>
        </p:txBody>
      </p:sp>
      <p:sp>
        <p:nvSpPr>
          <p:cNvPr id="14" name="Oval 13">
            <a:extLst>
              <a:ext uri="{FF2B5EF4-FFF2-40B4-BE49-F238E27FC236}">
                <a16:creationId xmlns:a16="http://schemas.microsoft.com/office/drawing/2014/main" id="{D0BB7362-261D-F983-1993-06B5D5DCDE4F}"/>
              </a:ext>
            </a:extLst>
          </p:cNvPr>
          <p:cNvSpPr/>
          <p:nvPr/>
        </p:nvSpPr>
        <p:spPr>
          <a:xfrm>
            <a:off x="3581054" y="727315"/>
            <a:ext cx="2178931" cy="1831738"/>
          </a:xfrm>
          <a:prstGeom prst="ellipse">
            <a:avLst/>
          </a:prstGeom>
          <a:solidFill>
            <a:schemeClr val="tx2">
              <a:lumMod val="85000"/>
            </a:schemeClr>
          </a:solidFill>
          <a:ln w="2857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b="1">
                <a:ea typeface="Calibri"/>
                <a:cs typeface="Calibri"/>
              </a:rPr>
              <a:t>Explicit</a:t>
            </a:r>
            <a:endParaRPr lang="en-US" sz="2100">
              <a:ea typeface="Calibri" panose="020F0502020204030204"/>
              <a:cs typeface="Calibri" panose="020F0502020204030204"/>
            </a:endParaRPr>
          </a:p>
        </p:txBody>
      </p:sp>
      <p:sp>
        <p:nvSpPr>
          <p:cNvPr id="20" name="Oval 19">
            <a:extLst>
              <a:ext uri="{FF2B5EF4-FFF2-40B4-BE49-F238E27FC236}">
                <a16:creationId xmlns:a16="http://schemas.microsoft.com/office/drawing/2014/main" id="{2FB67888-A2B8-217B-8F78-400A42A04869}"/>
              </a:ext>
            </a:extLst>
          </p:cNvPr>
          <p:cNvSpPr/>
          <p:nvPr/>
        </p:nvSpPr>
        <p:spPr>
          <a:xfrm>
            <a:off x="3280264" y="2130999"/>
            <a:ext cx="2790536" cy="2403238"/>
          </a:xfrm>
          <a:prstGeom prst="ellipse">
            <a:avLst/>
          </a:prstGeom>
          <a:solidFill>
            <a:schemeClr val="bg1">
              <a:lumMod val="60000"/>
              <a:lumOff val="40000"/>
            </a:schemeClr>
          </a:solidFill>
          <a:ln w="2857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100" b="1">
                <a:ea typeface="Calibri"/>
                <a:cs typeface="Calibri"/>
              </a:rPr>
              <a:t>Comprehensive</a:t>
            </a:r>
            <a:endParaRPr lang="en-US" sz="2100">
              <a:ea typeface="Calibri"/>
              <a:cs typeface="Calibri"/>
            </a:endParaRPr>
          </a:p>
        </p:txBody>
      </p:sp>
      <p:sp>
        <p:nvSpPr>
          <p:cNvPr id="18" name="Oval 17">
            <a:extLst>
              <a:ext uri="{FF2B5EF4-FFF2-40B4-BE49-F238E27FC236}">
                <a16:creationId xmlns:a16="http://schemas.microsoft.com/office/drawing/2014/main" id="{83AB6DD1-08C4-A89F-A172-7C3FAB58DBE7}"/>
              </a:ext>
            </a:extLst>
          </p:cNvPr>
          <p:cNvSpPr/>
          <p:nvPr/>
        </p:nvSpPr>
        <p:spPr>
          <a:xfrm>
            <a:off x="3581054" y="4166340"/>
            <a:ext cx="2178931" cy="1831738"/>
          </a:xfrm>
          <a:prstGeom prst="ellipse">
            <a:avLst/>
          </a:prstGeom>
          <a:solidFill>
            <a:schemeClr val="bg1">
              <a:lumMod val="75000"/>
            </a:schemeClr>
          </a:solidFill>
          <a:ln w="28575">
            <a:solidFill>
              <a:schemeClr val="tx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100" b="1">
                <a:solidFill>
                  <a:schemeClr val="tx2">
                    <a:lumMod val="95000"/>
                  </a:schemeClr>
                </a:solidFill>
                <a:ea typeface="Calibri"/>
                <a:cs typeface="Calibri"/>
              </a:rPr>
              <a:t>Supportive</a:t>
            </a:r>
            <a:endParaRPr lang="en-US" sz="2100">
              <a:solidFill>
                <a:schemeClr val="tx2">
                  <a:lumMod val="95000"/>
                </a:schemeClr>
              </a:solidFill>
              <a:ea typeface="Calibri" panose="020F0502020204030204"/>
              <a:cs typeface="Calibri" panose="020F0502020204030204"/>
            </a:endParaRPr>
          </a:p>
        </p:txBody>
      </p:sp>
      <p:pic>
        <p:nvPicPr>
          <p:cNvPr id="22" name="Picture 21" descr="A person and a child reading a book&#10;&#10;">
            <a:extLst>
              <a:ext uri="{FF2B5EF4-FFF2-40B4-BE49-F238E27FC236}">
                <a16:creationId xmlns:a16="http://schemas.microsoft.com/office/drawing/2014/main" id="{26984822-4E38-98C4-8989-A924472D91A7}"/>
              </a:ext>
            </a:extLst>
          </p:cNvPr>
          <p:cNvPicPr>
            <a:picLocks noChangeAspect="1"/>
          </p:cNvPicPr>
          <p:nvPr/>
        </p:nvPicPr>
        <p:blipFill>
          <a:blip r:embed="rId5"/>
          <a:stretch>
            <a:fillRect/>
          </a:stretch>
        </p:blipFill>
        <p:spPr>
          <a:xfrm>
            <a:off x="129147" y="2880608"/>
            <a:ext cx="2845997" cy="2092620"/>
          </a:xfrm>
          <a:prstGeom prst="rect">
            <a:avLst/>
          </a:prstGeom>
        </p:spPr>
      </p:pic>
      <p:sp>
        <p:nvSpPr>
          <p:cNvPr id="4" name="TextBox 3">
            <a:extLst>
              <a:ext uri="{FF2B5EF4-FFF2-40B4-BE49-F238E27FC236}">
                <a16:creationId xmlns:a16="http://schemas.microsoft.com/office/drawing/2014/main" id="{AFA46A1A-154B-EFBA-E293-517E572F87C9}"/>
              </a:ext>
            </a:extLst>
          </p:cNvPr>
          <p:cNvSpPr txBox="1"/>
          <p:nvPr/>
        </p:nvSpPr>
        <p:spPr>
          <a:xfrm>
            <a:off x="8147213" y="929089"/>
            <a:ext cx="2483559" cy="461665"/>
          </a:xfrm>
          <a:prstGeom prst="rect">
            <a:avLst/>
          </a:prstGeom>
          <a:solidFill>
            <a:schemeClr val="bg1">
              <a:lumMod val="75000"/>
            </a:schemeClr>
          </a:solidFill>
          <a:ln>
            <a:solidFill>
              <a:schemeClr val="tx2">
                <a:lumMod val="6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dirty="0">
                <a:solidFill>
                  <a:schemeClr val="tx2"/>
                </a:solidFill>
                <a:ea typeface="Calibri"/>
                <a:cs typeface="Calibri"/>
              </a:rPr>
              <a:t>  </a:t>
            </a:r>
            <a:r>
              <a:rPr lang="en-US" sz="2400" b="1" dirty="0">
                <a:solidFill>
                  <a:schemeClr val="tx2"/>
                </a:solidFill>
                <a:ea typeface="Calibri"/>
                <a:cs typeface="Calibri"/>
                <a:hlinkClick r:id="rId6">
                  <a:extLst>
                    <a:ext uri="{A12FA001-AC4F-418D-AE19-62706E023703}">
                      <ahyp:hlinkClr xmlns:ahyp="http://schemas.microsoft.com/office/drawing/2018/hyperlinkcolor" val="tx"/>
                    </a:ext>
                  </a:extLst>
                </a:hlinkClick>
              </a:rPr>
              <a:t>Watch Video</a:t>
            </a:r>
            <a:endParaRPr lang="en-US" dirty="0">
              <a:solidFill>
                <a:schemeClr val="tx2"/>
              </a:solidFill>
              <a:ea typeface="Calibri"/>
              <a:cs typeface="Calibri"/>
            </a:endParaRPr>
          </a:p>
        </p:txBody>
      </p:sp>
      <p:pic>
        <p:nvPicPr>
          <p:cNvPr id="15" name="Online Media 14" title="MTSS Alignment: The Key to Effective Reading Intervention">
            <a:hlinkClick r:id="" action="ppaction://noaction"/>
            <a:extLst>
              <a:ext uri="{FF2B5EF4-FFF2-40B4-BE49-F238E27FC236}">
                <a16:creationId xmlns:a16="http://schemas.microsoft.com/office/drawing/2014/main" id="{F094AAE4-801F-87FE-9B73-9780F5CB3A3F}"/>
              </a:ext>
            </a:extLst>
          </p:cNvPr>
          <p:cNvPicPr>
            <a:picLocks noRot="1" noChangeAspect="1"/>
          </p:cNvPicPr>
          <p:nvPr>
            <a:videoFile r:link="rId2"/>
          </p:nvPr>
        </p:nvPicPr>
        <p:blipFill>
          <a:blip r:embed="rId7"/>
          <a:stretch>
            <a:fillRect/>
          </a:stretch>
        </p:blipFill>
        <p:spPr>
          <a:xfrm>
            <a:off x="6437538" y="1745342"/>
            <a:ext cx="5719311" cy="3171372"/>
          </a:xfrm>
          <a:prstGeom prst="rect">
            <a:avLst/>
          </a:prstGeom>
        </p:spPr>
      </p:pic>
      <p:sp>
        <p:nvSpPr>
          <p:cNvPr id="3" name="TextBox 2">
            <a:extLst>
              <a:ext uri="{FF2B5EF4-FFF2-40B4-BE49-F238E27FC236}">
                <a16:creationId xmlns:a16="http://schemas.microsoft.com/office/drawing/2014/main" id="{2F220EB1-3470-8EC3-1FB0-2200349EA493}"/>
              </a:ext>
            </a:extLst>
          </p:cNvPr>
          <p:cNvSpPr txBox="1"/>
          <p:nvPr/>
        </p:nvSpPr>
        <p:spPr>
          <a:xfrm>
            <a:off x="8069296" y="5369907"/>
            <a:ext cx="267051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ea typeface="Calibri"/>
                <a:cs typeface="Calibri"/>
              </a:rPr>
              <a:t>Video provided by:</a:t>
            </a:r>
            <a:endParaRPr lang="en-US">
              <a:ea typeface="Calibri"/>
              <a:cs typeface="Calibri"/>
            </a:endParaRPr>
          </a:p>
        </p:txBody>
      </p:sp>
      <p:pic>
        <p:nvPicPr>
          <p:cNvPr id="16" name="Picture 15" descr="Reading Science Academy YouTube channel">
            <a:extLst>
              <a:ext uri="{FF2B5EF4-FFF2-40B4-BE49-F238E27FC236}">
                <a16:creationId xmlns:a16="http://schemas.microsoft.com/office/drawing/2014/main" id="{464E0001-AEDD-97CB-A005-DAFC6D02422E}"/>
              </a:ext>
            </a:extLst>
          </p:cNvPr>
          <p:cNvPicPr>
            <a:picLocks noChangeAspect="1"/>
          </p:cNvPicPr>
          <p:nvPr/>
        </p:nvPicPr>
        <p:blipFill>
          <a:blip r:embed="rId8"/>
          <a:stretch>
            <a:fillRect/>
          </a:stretch>
        </p:blipFill>
        <p:spPr>
          <a:xfrm>
            <a:off x="8071304" y="5688238"/>
            <a:ext cx="2646135" cy="510722"/>
          </a:xfrm>
          <a:prstGeom prst="rect">
            <a:avLst/>
          </a:prstGeom>
        </p:spPr>
      </p:pic>
    </p:spTree>
    <p:custDataLst>
      <p:tags r:id="rId1"/>
    </p:custDataLst>
    <p:extLst>
      <p:ext uri="{BB962C8B-B14F-4D97-AF65-F5344CB8AC3E}">
        <p14:creationId xmlns:p14="http://schemas.microsoft.com/office/powerpoint/2010/main" val="2095157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6F735-E873-7D3B-A10B-49D4C21CB3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4E9555-4F55-446D-4041-8C635AA02F71}"/>
              </a:ext>
            </a:extLst>
          </p:cNvPr>
          <p:cNvSpPr txBox="1">
            <a:spLocks noGrp="1"/>
          </p:cNvSpPr>
          <p:nvPr>
            <p:ph type="title" idx="4294967295"/>
          </p:nvPr>
        </p:nvSpPr>
        <p:spPr>
          <a:xfrm>
            <a:off x="296597" y="452206"/>
            <a:ext cx="11600354"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Calibri"/>
                <a:cs typeface="Calibri"/>
              </a:rPr>
              <a:t>Learn About Families and Schools Partnering for Children's Literacy Success</a:t>
            </a:r>
          </a:p>
        </p:txBody>
      </p:sp>
      <p:sp>
        <p:nvSpPr>
          <p:cNvPr id="3" name="TextBox 2">
            <a:extLst>
              <a:ext uri="{FF2B5EF4-FFF2-40B4-BE49-F238E27FC236}">
                <a16:creationId xmlns:a16="http://schemas.microsoft.com/office/drawing/2014/main" id="{0EBCB669-2CD3-ADC2-A9C8-08B0536E78DF}"/>
              </a:ext>
            </a:extLst>
          </p:cNvPr>
          <p:cNvSpPr txBox="1"/>
          <p:nvPr/>
        </p:nvSpPr>
        <p:spPr>
          <a:xfrm>
            <a:off x="285260" y="1925573"/>
            <a:ext cx="11642687" cy="2677656"/>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dirty="0">
                <a:solidFill>
                  <a:schemeClr val="tx2"/>
                </a:solidFill>
              </a:rPr>
              <a:t>This workshop is part of a series on the key roles families play in supporting children’s literacy success. It is designed for parents and caregivers of students in grades Pre-K to 12 who want to better understand how to partner with schools to foster their child’s literacy success. Families will learn skills to collaborate with the school to make decisions about their child’s literacy education, promote faster development and catch trouble spots early.</a:t>
            </a:r>
            <a:endParaRPr lang="en-US" sz="2800" dirty="0">
              <a:solidFill>
                <a:schemeClr val="tx2"/>
              </a:solidFill>
              <a:ea typeface="Calibri"/>
              <a:cs typeface="Calibri"/>
            </a:endParaRPr>
          </a:p>
        </p:txBody>
      </p:sp>
      <p:sp>
        <p:nvSpPr>
          <p:cNvPr id="4" name="TextBox 3">
            <a:extLst>
              <a:ext uri="{FF2B5EF4-FFF2-40B4-BE49-F238E27FC236}">
                <a16:creationId xmlns:a16="http://schemas.microsoft.com/office/drawing/2014/main" id="{A9FD1FF0-135E-946B-3450-049D9123EC8E}"/>
              </a:ext>
            </a:extLst>
          </p:cNvPr>
          <p:cNvSpPr txBox="1"/>
          <p:nvPr/>
        </p:nvSpPr>
        <p:spPr>
          <a:xfrm>
            <a:off x="280722" y="5408380"/>
            <a:ext cx="11633162" cy="807913"/>
          </a:xfrm>
          <a:prstGeom prst="rect">
            <a:avLst/>
          </a:prstGeom>
          <a:solidFill>
            <a:schemeClr val="tx2"/>
          </a:solidFill>
          <a:effectLst>
            <a:outerShdw blurRad="63500" dist="38100" dir="2700000">
              <a:srgbClr val="000000">
                <a:alpha val="72000"/>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500">
                <a:ea typeface="Calibri"/>
                <a:cs typeface="Calibri"/>
              </a:rPr>
              <a:t>The research reported here is funded by a grant to NCIL from the Office of Elementary and Secondary Education, in partnership with the Office of Special Education Programs (Award 3: S283D160003). The opinions expressed are those of the authors and do not represent views or policies of OESE, OSEP, or the U.S. Department of Education. You should not assume endorsement by the Federal government.</a:t>
            </a:r>
          </a:p>
        </p:txBody>
      </p:sp>
    </p:spTree>
    <p:extLst>
      <p:ext uri="{BB962C8B-B14F-4D97-AF65-F5344CB8AC3E}">
        <p14:creationId xmlns:p14="http://schemas.microsoft.com/office/powerpoint/2010/main" val="196186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5B28B-B2AA-14AD-D98E-519089E676C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9C72592-6744-6661-2BB5-9E96E628AE54}"/>
              </a:ext>
            </a:extLst>
          </p:cNvPr>
          <p:cNvSpPr>
            <a:spLocks noGrp="1"/>
          </p:cNvSpPr>
          <p:nvPr>
            <p:ph type="title" idx="4294967295"/>
          </p:nvPr>
        </p:nvSpPr>
        <p:spPr>
          <a:xfrm>
            <a:off x="2252431" y="-1144"/>
            <a:ext cx="7692625" cy="558158"/>
          </a:xfrm>
          <a:prstGeom prst="rect">
            <a:avLst/>
          </a:prstGeom>
          <a:solidFill>
            <a:schemeClr val="tx1">
              <a:lumMod val="60000"/>
              <a:lumOff val="40000"/>
            </a:schemeClr>
          </a:solidFill>
          <a:ln w="12700" cap="flat" cmpd="sng" algn="ctr">
            <a:solidFill>
              <a:srgbClr val="0A0000"/>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C3335"/>
                </a:solidFill>
                <a:effectLst/>
                <a:uLnTx/>
                <a:uFillTx/>
                <a:latin typeface="Calibri"/>
                <a:ea typeface="+mn-ea"/>
                <a:cs typeface="+mn-cs"/>
              </a:rPr>
              <a:t>Discuss Literacy Instruction and Intervention</a:t>
            </a:r>
            <a:endParaRPr kumimoji="0" lang="en-US" sz="3200" b="0" i="0" u="none" strike="noStrike" kern="1200" cap="none" spc="0" normalizeH="0" baseline="0" noProof="0" dirty="0">
              <a:ln>
                <a:noFill/>
              </a:ln>
              <a:solidFill>
                <a:schemeClr val="lt1"/>
              </a:solidFill>
              <a:effectLst/>
              <a:uLnTx/>
              <a:uFillTx/>
              <a:latin typeface="+mn-lt"/>
              <a:ea typeface="Calibri"/>
              <a:cs typeface="Calibri"/>
            </a:endParaRPr>
          </a:p>
        </p:txBody>
      </p:sp>
      <p:sp>
        <p:nvSpPr>
          <p:cNvPr id="21" name="Content Placeholder 2">
            <a:extLst>
              <a:ext uri="{FF2B5EF4-FFF2-40B4-BE49-F238E27FC236}">
                <a16:creationId xmlns:a16="http://schemas.microsoft.com/office/drawing/2014/main" id="{C4DC369A-F52B-AEFD-7682-083BDE7AD9C5}"/>
              </a:ext>
            </a:extLst>
          </p:cNvPr>
          <p:cNvSpPr>
            <a:spLocks noGrp="1"/>
          </p:cNvSpPr>
          <p:nvPr/>
        </p:nvSpPr>
        <p:spPr>
          <a:xfrm>
            <a:off x="788634" y="809065"/>
            <a:ext cx="9158420" cy="646408"/>
          </a:xfrm>
          <a:prstGeom prst="rect">
            <a:avLst/>
          </a:prstGeom>
          <a:solidFill>
            <a:schemeClr val="tx2"/>
          </a:solidFill>
          <a:ln>
            <a:solidFill>
              <a:srgbClr val="4472C4"/>
            </a:solidFill>
          </a:ln>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5000"/>
              </a:lnSpc>
              <a:spcBef>
                <a:spcPts val="0"/>
              </a:spcBef>
              <a:spcAft>
                <a:spcPts val="1000"/>
              </a:spcAft>
              <a:buNone/>
            </a:pPr>
            <a:r>
              <a:rPr lang="en-US" sz="3600" b="1" dirty="0">
                <a:latin typeface="Calibri"/>
                <a:ea typeface="Calibri"/>
                <a:cs typeface="Times New Roman"/>
              </a:rPr>
              <a:t>Literacy Discussions: Think About and Respond</a:t>
            </a:r>
            <a:endParaRPr lang="en-US" sz="3600" b="1" dirty="0">
              <a:latin typeface="Calibri" panose="020F0502020204030204" pitchFamily="34" charset="0"/>
              <a:ea typeface="Calibri" panose="020F0502020204030204" pitchFamily="34" charset="0"/>
              <a:cs typeface="Times New Roman" panose="02020603050405020304" pitchFamily="18" charset="0"/>
            </a:endParaRPr>
          </a:p>
          <a:p>
            <a:pPr lvl="0"/>
            <a:endParaRPr lang="en-US" sz="1600"/>
          </a:p>
          <a:p>
            <a:pPr marL="0" lvl="0" indent="0">
              <a:buNone/>
            </a:pPr>
            <a:endParaRPr lang="en-US">
              <a:ea typeface="Calibri" panose="020F0502020204030204"/>
              <a:cs typeface="Calibri" panose="020F0502020204030204"/>
            </a:endParaRPr>
          </a:p>
        </p:txBody>
      </p:sp>
      <p:sp>
        <p:nvSpPr>
          <p:cNvPr id="2" name="Rectangle: Top Corners One Rounded and One Snipped 1">
            <a:extLst>
              <a:ext uri="{FF2B5EF4-FFF2-40B4-BE49-F238E27FC236}">
                <a16:creationId xmlns:a16="http://schemas.microsoft.com/office/drawing/2014/main" id="{BFA4FF53-0242-81B7-600A-4493A252B3BC}"/>
              </a:ext>
              <a:ext uri="{C183D7F6-B498-43B3-948B-1728B52AA6E4}">
                <adec:decorative xmlns:adec="http://schemas.microsoft.com/office/drawing/2017/decorative" val="0"/>
              </a:ext>
            </a:extLst>
          </p:cNvPr>
          <p:cNvSpPr/>
          <p:nvPr/>
        </p:nvSpPr>
        <p:spPr>
          <a:xfrm>
            <a:off x="202591" y="1539701"/>
            <a:ext cx="10336522" cy="798046"/>
          </a:xfrm>
          <a:prstGeom prst="snipRoundRect">
            <a:avLst/>
          </a:prstGeom>
          <a:solidFill>
            <a:schemeClr val="tx2">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a:solidFill>
                  <a:srgbClr val="1F0202"/>
                </a:solidFill>
                <a:ea typeface="Calibri"/>
                <a:cs typeface="Calibri"/>
              </a:rPr>
              <a:t>What reading skills are taught, how, and by whom?</a:t>
            </a:r>
          </a:p>
        </p:txBody>
      </p:sp>
      <p:sp>
        <p:nvSpPr>
          <p:cNvPr id="3" name="Rectangle: Top Corners One Rounded and One Snipped 2">
            <a:extLst>
              <a:ext uri="{FF2B5EF4-FFF2-40B4-BE49-F238E27FC236}">
                <a16:creationId xmlns:a16="http://schemas.microsoft.com/office/drawing/2014/main" id="{7BCD0B8E-5670-289E-0C97-0E0F75291649}"/>
              </a:ext>
            </a:extLst>
          </p:cNvPr>
          <p:cNvSpPr/>
          <p:nvPr/>
        </p:nvSpPr>
        <p:spPr>
          <a:xfrm>
            <a:off x="202591" y="2462463"/>
            <a:ext cx="10336522" cy="798046"/>
          </a:xfrm>
          <a:prstGeom prst="snipRoundRect">
            <a:avLst/>
          </a:prstGeom>
          <a:solidFill>
            <a:schemeClr val="accent3">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a:solidFill>
                  <a:srgbClr val="1F0202"/>
                </a:solidFill>
                <a:ea typeface="Calibri"/>
                <a:cs typeface="Calibri"/>
              </a:rPr>
              <a:t>When does literacy instruction and intervention happen and for how long?</a:t>
            </a:r>
          </a:p>
        </p:txBody>
      </p:sp>
      <p:sp>
        <p:nvSpPr>
          <p:cNvPr id="6" name="Rectangle: Top Corners One Rounded and One Snipped 5">
            <a:extLst>
              <a:ext uri="{FF2B5EF4-FFF2-40B4-BE49-F238E27FC236}">
                <a16:creationId xmlns:a16="http://schemas.microsoft.com/office/drawing/2014/main" id="{2BF15793-1900-0A0F-A913-A06B33286DDA}"/>
              </a:ext>
            </a:extLst>
          </p:cNvPr>
          <p:cNvSpPr/>
          <p:nvPr/>
        </p:nvSpPr>
        <p:spPr>
          <a:xfrm>
            <a:off x="202590" y="3394011"/>
            <a:ext cx="10336522" cy="798046"/>
          </a:xfrm>
          <a:prstGeom prst="snip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a:solidFill>
                  <a:srgbClr val="1F0202"/>
                </a:solidFill>
                <a:ea typeface="Calibri"/>
                <a:cs typeface="Calibri"/>
              </a:rPr>
              <a:t>How many other children join? </a:t>
            </a:r>
          </a:p>
        </p:txBody>
      </p:sp>
      <p:sp>
        <p:nvSpPr>
          <p:cNvPr id="8" name="Rectangle: Top Corners One Rounded and One Snipped 7">
            <a:extLst>
              <a:ext uri="{FF2B5EF4-FFF2-40B4-BE49-F238E27FC236}">
                <a16:creationId xmlns:a16="http://schemas.microsoft.com/office/drawing/2014/main" id="{1C237173-7BB6-8FE1-8A88-F58DF2268EE5}"/>
              </a:ext>
            </a:extLst>
          </p:cNvPr>
          <p:cNvSpPr/>
          <p:nvPr/>
        </p:nvSpPr>
        <p:spPr>
          <a:xfrm>
            <a:off x="202591" y="4325562"/>
            <a:ext cx="10336522" cy="798046"/>
          </a:xfrm>
          <a:prstGeom prst="snipRound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a:solidFill>
                  <a:srgbClr val="1F0202"/>
                </a:solidFill>
                <a:ea typeface="Calibri"/>
                <a:cs typeface="Calibri"/>
              </a:rPr>
              <a:t>How does the instruction/intervention align with children's specific language and literacy needs? </a:t>
            </a:r>
          </a:p>
        </p:txBody>
      </p:sp>
      <p:sp>
        <p:nvSpPr>
          <p:cNvPr id="9" name="Rectangle: Top Corners One Rounded and One Snipped 8">
            <a:extLst>
              <a:ext uri="{FF2B5EF4-FFF2-40B4-BE49-F238E27FC236}">
                <a16:creationId xmlns:a16="http://schemas.microsoft.com/office/drawing/2014/main" id="{1786C13D-A5D4-D271-65D6-E107036D38AD}"/>
              </a:ext>
            </a:extLst>
          </p:cNvPr>
          <p:cNvSpPr/>
          <p:nvPr/>
        </p:nvSpPr>
        <p:spPr>
          <a:xfrm>
            <a:off x="202590" y="5274688"/>
            <a:ext cx="10336522" cy="798046"/>
          </a:xfrm>
          <a:prstGeom prst="snip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a:solidFill>
                  <a:srgbClr val="1F0202"/>
                </a:solidFill>
                <a:ea typeface="Calibri"/>
                <a:cs typeface="Calibri"/>
              </a:rPr>
              <a:t>What materials or trainings about language and literacy are available to families?</a:t>
            </a:r>
            <a:r>
              <a:rPr lang="en-US" sz="2000">
                <a:solidFill>
                  <a:srgbClr val="1F0202"/>
                </a:solidFill>
                <a:ea typeface="Calibri"/>
                <a:cs typeface="Calibri"/>
              </a:rPr>
              <a:t> </a:t>
            </a:r>
          </a:p>
        </p:txBody>
      </p:sp>
      <p:pic>
        <p:nvPicPr>
          <p:cNvPr id="15" name="Graphic 120">
            <a:extLst>
              <a:ext uri="{FF2B5EF4-FFF2-40B4-BE49-F238E27FC236}">
                <a16:creationId xmlns:a16="http://schemas.microsoft.com/office/drawing/2014/main" id="{7512EF17-8C53-C9CC-8B0B-F7D20096FC93}"/>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38543" y="1462314"/>
            <a:ext cx="914400" cy="914400"/>
          </a:xfrm>
          <a:prstGeom prst="rect">
            <a:avLst/>
          </a:prstGeom>
        </p:spPr>
      </p:pic>
      <p:pic>
        <p:nvPicPr>
          <p:cNvPr id="16" name="Graphic 121">
            <a:extLst>
              <a:ext uri="{FF2B5EF4-FFF2-40B4-BE49-F238E27FC236}">
                <a16:creationId xmlns:a16="http://schemas.microsoft.com/office/drawing/2014/main" id="{C1429B79-11CB-CEDB-4D56-0D89C301E540}"/>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838543" y="2381250"/>
            <a:ext cx="914400" cy="914400"/>
          </a:xfrm>
          <a:prstGeom prst="rect">
            <a:avLst/>
          </a:prstGeom>
        </p:spPr>
      </p:pic>
      <p:pic>
        <p:nvPicPr>
          <p:cNvPr id="17" name="Graphic 122">
            <a:extLst>
              <a:ext uri="{FF2B5EF4-FFF2-40B4-BE49-F238E27FC236}">
                <a16:creationId xmlns:a16="http://schemas.microsoft.com/office/drawing/2014/main" id="{CF172EE9-9215-A8FE-48F6-25755BE6AB24}"/>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831286" y="3353707"/>
            <a:ext cx="914400" cy="914400"/>
          </a:xfrm>
          <a:prstGeom prst="rect">
            <a:avLst/>
          </a:prstGeom>
        </p:spPr>
      </p:pic>
      <p:pic>
        <p:nvPicPr>
          <p:cNvPr id="18" name="Graphic 123">
            <a:extLst>
              <a:ext uri="{FF2B5EF4-FFF2-40B4-BE49-F238E27FC236}">
                <a16:creationId xmlns:a16="http://schemas.microsoft.com/office/drawing/2014/main" id="{9C9DE144-BBEE-2BB4-1C8C-9CD87B7EDFC0}"/>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831286" y="4318453"/>
            <a:ext cx="914400" cy="914400"/>
          </a:xfrm>
          <a:prstGeom prst="rect">
            <a:avLst/>
          </a:prstGeom>
        </p:spPr>
      </p:pic>
      <p:pic>
        <p:nvPicPr>
          <p:cNvPr id="19" name="Graphic 124">
            <a:extLst>
              <a:ext uri="{FF2B5EF4-FFF2-40B4-BE49-F238E27FC236}">
                <a16:creationId xmlns:a16="http://schemas.microsoft.com/office/drawing/2014/main" id="{58A4AA8E-8BD1-848C-E686-628EC30C4D6F}"/>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831286" y="5299075"/>
            <a:ext cx="914400" cy="914400"/>
          </a:xfrm>
          <a:prstGeom prst="rect">
            <a:avLst/>
          </a:prstGeom>
        </p:spPr>
      </p:pic>
    </p:spTree>
    <p:custDataLst>
      <p:tags r:id="rId1"/>
    </p:custDataLst>
    <p:extLst>
      <p:ext uri="{BB962C8B-B14F-4D97-AF65-F5344CB8AC3E}">
        <p14:creationId xmlns:p14="http://schemas.microsoft.com/office/powerpoint/2010/main" val="39833319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D9FA3-4275-F6A7-C3C7-D2CB040A195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6B093E1-45A3-16C0-9E93-1E21E9D28A31}"/>
              </a:ext>
            </a:extLst>
          </p:cNvPr>
          <p:cNvSpPr>
            <a:spLocks noGrp="1"/>
          </p:cNvSpPr>
          <p:nvPr>
            <p:ph type="title" idx="4294967295"/>
          </p:nvPr>
        </p:nvSpPr>
        <p:spPr>
          <a:xfrm>
            <a:off x="2252431" y="-1144"/>
            <a:ext cx="7692625" cy="558158"/>
          </a:xfrm>
          <a:prstGeom prst="rect">
            <a:avLst/>
          </a:prstGeom>
          <a:solidFill>
            <a:schemeClr val="tx1">
              <a:lumMod val="60000"/>
              <a:lumOff val="40000"/>
            </a:schemeClr>
          </a:solidFill>
          <a:ln w="12700" cap="flat" cmpd="sng" algn="ctr">
            <a:solidFill>
              <a:srgbClr val="0A0000"/>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C3335"/>
                </a:solidFill>
                <a:effectLst/>
                <a:uLnTx/>
                <a:uFillTx/>
                <a:latin typeface="Calibri"/>
                <a:ea typeface="+mn-ea"/>
                <a:cs typeface="+mn-cs"/>
              </a:rPr>
              <a:t>Discuss Literacy Instruction and Intervention</a:t>
            </a:r>
            <a:endParaRPr kumimoji="0" lang="en-US" sz="3200" b="0" i="0" u="none" strike="noStrike" kern="1200" cap="none" spc="0" normalizeH="0" baseline="0" noProof="0" dirty="0">
              <a:ln>
                <a:noFill/>
              </a:ln>
              <a:solidFill>
                <a:schemeClr val="lt1"/>
              </a:solidFill>
              <a:effectLst/>
              <a:uLnTx/>
              <a:uFillTx/>
              <a:latin typeface="+mn-lt"/>
              <a:ea typeface="Calibri"/>
              <a:cs typeface="Calibri"/>
            </a:endParaRPr>
          </a:p>
        </p:txBody>
      </p:sp>
      <p:sp>
        <p:nvSpPr>
          <p:cNvPr id="7" name="Content Placeholder 2">
            <a:extLst>
              <a:ext uri="{FF2B5EF4-FFF2-40B4-BE49-F238E27FC236}">
                <a16:creationId xmlns:a16="http://schemas.microsoft.com/office/drawing/2014/main" id="{F89BF703-B375-ACA2-458B-AE6205B63C7F}"/>
              </a:ext>
            </a:extLst>
          </p:cNvPr>
          <p:cNvSpPr>
            <a:spLocks noGrp="1"/>
          </p:cNvSpPr>
          <p:nvPr/>
        </p:nvSpPr>
        <p:spPr>
          <a:xfrm>
            <a:off x="788634" y="758265"/>
            <a:ext cx="9158420" cy="646408"/>
          </a:xfrm>
          <a:prstGeom prst="rect">
            <a:avLst/>
          </a:prstGeom>
          <a:solidFill>
            <a:schemeClr val="tx2"/>
          </a:solidFill>
          <a:ln>
            <a:solidFill>
              <a:srgbClr val="4472C4"/>
            </a:solidFill>
          </a:ln>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5000"/>
              </a:lnSpc>
              <a:spcBef>
                <a:spcPts val="0"/>
              </a:spcBef>
              <a:spcAft>
                <a:spcPts val="1000"/>
              </a:spcAft>
              <a:buNone/>
            </a:pPr>
            <a:r>
              <a:rPr lang="en-US" sz="3600" b="1" dirty="0">
                <a:latin typeface="Calibri"/>
                <a:ea typeface="Calibri"/>
                <a:cs typeface="Times New Roman"/>
              </a:rPr>
              <a:t>Literacy Discussions: Think About and Respond</a:t>
            </a:r>
            <a:endParaRPr lang="en-US" sz="3600" b="1" dirty="0">
              <a:latin typeface="Calibri" panose="020F0502020204030204" pitchFamily="34" charset="0"/>
              <a:ea typeface="Calibri" panose="020F0502020204030204" pitchFamily="34" charset="0"/>
              <a:cs typeface="Times New Roman" panose="02020603050405020304" pitchFamily="18" charset="0"/>
            </a:endParaRPr>
          </a:p>
          <a:p>
            <a:pPr lvl="0"/>
            <a:endParaRPr lang="en-US" sz="1600"/>
          </a:p>
        </p:txBody>
      </p:sp>
      <p:sp>
        <p:nvSpPr>
          <p:cNvPr id="14" name="Arrow: Pentagon 13">
            <a:extLst>
              <a:ext uri="{FF2B5EF4-FFF2-40B4-BE49-F238E27FC236}">
                <a16:creationId xmlns:a16="http://schemas.microsoft.com/office/drawing/2014/main" id="{EF0F7EA2-FB54-F805-C1FF-A1DFA7525C28}"/>
              </a:ext>
            </a:extLst>
          </p:cNvPr>
          <p:cNvSpPr/>
          <p:nvPr/>
        </p:nvSpPr>
        <p:spPr>
          <a:xfrm>
            <a:off x="283564" y="1460809"/>
            <a:ext cx="10557410" cy="843748"/>
          </a:xfrm>
          <a:prstGeom prst="homePlat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2400">
                <a:solidFill>
                  <a:srgbClr val="000000"/>
                </a:solidFill>
                <a:ea typeface="Calibri"/>
                <a:cs typeface="Calibri"/>
              </a:rPr>
              <a:t>What screening practices for language and literacy does the school use and when?</a:t>
            </a:r>
          </a:p>
        </p:txBody>
      </p:sp>
      <p:sp>
        <p:nvSpPr>
          <p:cNvPr id="18" name="Arrow: Pentagon 17">
            <a:extLst>
              <a:ext uri="{FF2B5EF4-FFF2-40B4-BE49-F238E27FC236}">
                <a16:creationId xmlns:a16="http://schemas.microsoft.com/office/drawing/2014/main" id="{1B07D6AB-9781-689E-FEB9-033CBBD50486}"/>
              </a:ext>
            </a:extLst>
          </p:cNvPr>
          <p:cNvSpPr/>
          <p:nvPr/>
        </p:nvSpPr>
        <p:spPr>
          <a:xfrm>
            <a:off x="283564" y="2376880"/>
            <a:ext cx="10557410" cy="843748"/>
          </a:xfrm>
          <a:prstGeom prst="homePlate">
            <a:avLst/>
          </a:prstGeom>
          <a:solidFill>
            <a:schemeClr val="bg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2400">
                <a:solidFill>
                  <a:srgbClr val="000000"/>
                </a:solidFill>
                <a:ea typeface="Calibri"/>
                <a:cs typeface="Calibri"/>
              </a:rPr>
              <a:t>What information does the school collect on my child’s language and literacy progress?</a:t>
            </a:r>
            <a:endParaRPr lang="en-US" sz="2400">
              <a:ea typeface="Calibri"/>
              <a:cs typeface="Calibri"/>
            </a:endParaRPr>
          </a:p>
        </p:txBody>
      </p:sp>
      <p:sp>
        <p:nvSpPr>
          <p:cNvPr id="17" name="Arrow: Pentagon 16">
            <a:extLst>
              <a:ext uri="{FF2B5EF4-FFF2-40B4-BE49-F238E27FC236}">
                <a16:creationId xmlns:a16="http://schemas.microsoft.com/office/drawing/2014/main" id="{AB802B26-DA9D-BD01-4B45-38D3D25DAB77}"/>
              </a:ext>
            </a:extLst>
          </p:cNvPr>
          <p:cNvSpPr/>
          <p:nvPr/>
        </p:nvSpPr>
        <p:spPr>
          <a:xfrm>
            <a:off x="283564" y="3329380"/>
            <a:ext cx="10557410" cy="843748"/>
          </a:xfrm>
          <a:prstGeom prst="homePlate">
            <a:avLst/>
          </a:prstGeom>
          <a:solidFill>
            <a:schemeClr val="bg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2400">
                <a:solidFill>
                  <a:srgbClr val="000000"/>
                </a:solidFill>
                <a:ea typeface="Calibri"/>
                <a:cs typeface="Calibri"/>
              </a:rPr>
              <a:t> ​How is the information used to make decisions about my child’s language and literacy needs?</a:t>
            </a:r>
          </a:p>
        </p:txBody>
      </p:sp>
      <p:sp>
        <p:nvSpPr>
          <p:cNvPr id="15" name="Arrow: Pentagon 14">
            <a:extLst>
              <a:ext uri="{FF2B5EF4-FFF2-40B4-BE49-F238E27FC236}">
                <a16:creationId xmlns:a16="http://schemas.microsoft.com/office/drawing/2014/main" id="{2A95F56A-A693-0D0A-FC00-2FB0E45FC7A7}"/>
              </a:ext>
            </a:extLst>
          </p:cNvPr>
          <p:cNvSpPr/>
          <p:nvPr/>
        </p:nvSpPr>
        <p:spPr>
          <a:xfrm>
            <a:off x="283564" y="4272355"/>
            <a:ext cx="10557410" cy="843748"/>
          </a:xfrm>
          <a:prstGeom prst="homePlate">
            <a:avLst/>
          </a:prstGeom>
          <a:solidFill>
            <a:schemeClr val="accent1">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2400">
                <a:solidFill>
                  <a:srgbClr val="000000"/>
                </a:solidFill>
                <a:ea typeface="Calibri"/>
                <a:cs typeface="Calibri"/>
              </a:rPr>
              <a:t>  How are you monitoring my child’s language and literacy progress?</a:t>
            </a:r>
          </a:p>
        </p:txBody>
      </p:sp>
      <p:sp>
        <p:nvSpPr>
          <p:cNvPr id="16" name="Arrow: Pentagon 15">
            <a:extLst>
              <a:ext uri="{FF2B5EF4-FFF2-40B4-BE49-F238E27FC236}">
                <a16:creationId xmlns:a16="http://schemas.microsoft.com/office/drawing/2014/main" id="{E3EE077C-7C27-BF92-A5F4-7BE7AC080FC2}"/>
              </a:ext>
            </a:extLst>
          </p:cNvPr>
          <p:cNvSpPr/>
          <p:nvPr/>
        </p:nvSpPr>
        <p:spPr>
          <a:xfrm>
            <a:off x="283564" y="5205805"/>
            <a:ext cx="10557410" cy="843748"/>
          </a:xfrm>
          <a:prstGeom prst="homePlate">
            <a:avLst/>
          </a:prstGeom>
          <a:solidFill>
            <a:srgbClr val="F5A289">
              <a:alpha val="77000"/>
            </a:srgb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2400">
                <a:solidFill>
                  <a:srgbClr val="000000"/>
                </a:solidFill>
                <a:ea typeface="Calibri"/>
                <a:cs typeface="Calibri"/>
              </a:rPr>
              <a:t> ​How are children with reading difficulties identified?</a:t>
            </a:r>
          </a:p>
        </p:txBody>
      </p:sp>
      <p:pic>
        <p:nvPicPr>
          <p:cNvPr id="19" name="Graphic 3">
            <a:extLst>
              <a:ext uri="{FF2B5EF4-FFF2-40B4-BE49-F238E27FC236}">
                <a16:creationId xmlns:a16="http://schemas.microsoft.com/office/drawing/2014/main" id="{CC1CD3C5-A10B-EC9B-4B65-1AC85E5BBAEB}"/>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29950" y="1295400"/>
            <a:ext cx="914400" cy="914400"/>
          </a:xfrm>
          <a:prstGeom prst="rect">
            <a:avLst/>
          </a:prstGeom>
        </p:spPr>
      </p:pic>
      <p:pic>
        <p:nvPicPr>
          <p:cNvPr id="20" name="Graphic 5">
            <a:extLst>
              <a:ext uri="{FF2B5EF4-FFF2-40B4-BE49-F238E27FC236}">
                <a16:creationId xmlns:a16="http://schemas.microsoft.com/office/drawing/2014/main" id="{C6C27E0C-CE78-31BA-5BD1-6F0942F6871C}"/>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29950" y="2305050"/>
            <a:ext cx="914400" cy="914400"/>
          </a:xfrm>
          <a:prstGeom prst="rect">
            <a:avLst/>
          </a:prstGeom>
        </p:spPr>
      </p:pic>
      <p:pic>
        <p:nvPicPr>
          <p:cNvPr id="22" name="Graphic 11">
            <a:extLst>
              <a:ext uri="{FF2B5EF4-FFF2-40B4-BE49-F238E27FC236}">
                <a16:creationId xmlns:a16="http://schemas.microsoft.com/office/drawing/2014/main" id="{1453A867-EC55-09E0-DFDE-434DFB4A388E}"/>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029950" y="5400675"/>
            <a:ext cx="914400" cy="914400"/>
          </a:xfrm>
          <a:prstGeom prst="rect">
            <a:avLst/>
          </a:prstGeom>
        </p:spPr>
      </p:pic>
      <p:pic>
        <p:nvPicPr>
          <p:cNvPr id="23" name="Graphic 9">
            <a:extLst>
              <a:ext uri="{FF2B5EF4-FFF2-40B4-BE49-F238E27FC236}">
                <a16:creationId xmlns:a16="http://schemas.microsoft.com/office/drawing/2014/main" id="{EFD893D5-272B-B3F0-A229-D01C3295440B}"/>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029950" y="3219450"/>
            <a:ext cx="914400" cy="914400"/>
          </a:xfrm>
          <a:prstGeom prst="rect">
            <a:avLst/>
          </a:prstGeom>
        </p:spPr>
      </p:pic>
      <p:pic>
        <p:nvPicPr>
          <p:cNvPr id="24" name="Graphic 8">
            <a:extLst>
              <a:ext uri="{FF2B5EF4-FFF2-40B4-BE49-F238E27FC236}">
                <a16:creationId xmlns:a16="http://schemas.microsoft.com/office/drawing/2014/main" id="{8D38C4B4-CF84-CA37-135D-A2D167758DEF}"/>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029950" y="4391025"/>
            <a:ext cx="914400" cy="914400"/>
          </a:xfrm>
          <a:prstGeom prst="rect">
            <a:avLst/>
          </a:prstGeom>
        </p:spPr>
      </p:pic>
    </p:spTree>
    <p:custDataLst>
      <p:tags r:id="rId1"/>
    </p:custDataLst>
    <p:extLst>
      <p:ext uri="{BB962C8B-B14F-4D97-AF65-F5344CB8AC3E}">
        <p14:creationId xmlns:p14="http://schemas.microsoft.com/office/powerpoint/2010/main" val="37963753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1A9FE-9EAD-01BC-8003-020DDE892BB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4DA9FC9-DD85-2A7C-C979-4ABA39A0EC6A}"/>
              </a:ext>
            </a:extLst>
          </p:cNvPr>
          <p:cNvSpPr>
            <a:spLocks noGrp="1"/>
          </p:cNvSpPr>
          <p:nvPr>
            <p:ph type="title" idx="4294967295"/>
          </p:nvPr>
        </p:nvSpPr>
        <p:spPr>
          <a:xfrm>
            <a:off x="3985297" y="1423928"/>
            <a:ext cx="4417722" cy="4100423"/>
          </a:xfrm>
          <a:prstGeom prst="ellipse">
            <a:avLst/>
          </a:prstGeom>
          <a:solidFill>
            <a:schemeClr val="bg1">
              <a:lumMod val="20000"/>
              <a:lumOff val="80000"/>
            </a:schemeClr>
          </a:solidFill>
          <a:ln w="57150" cap="flat" cmpd="sng" algn="ctr">
            <a:solidFill>
              <a:schemeClr val="tx2">
                <a:lumMod val="50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50" b="0" i="0" u="none" strike="noStrike" kern="1200" cap="none" spc="0" normalizeH="0" baseline="0" noProof="0" dirty="0">
                <a:ln>
                  <a:noFill/>
                </a:ln>
                <a:solidFill>
                  <a:schemeClr val="lt1"/>
                </a:solidFill>
                <a:effectLst/>
                <a:uLnTx/>
                <a:uFillTx/>
                <a:latin typeface="Cooper Black"/>
                <a:ea typeface="Calibri"/>
                <a:cs typeface="Calibri"/>
              </a:rPr>
              <a:t>Questions</a:t>
            </a:r>
            <a:r>
              <a:rPr kumimoji="0" lang="en-US" sz="5000" b="0" i="0" u="none" strike="noStrike" kern="1200" cap="none" spc="0" normalizeH="0" baseline="0" noProof="0" dirty="0">
                <a:ln>
                  <a:noFill/>
                </a:ln>
                <a:solidFill>
                  <a:schemeClr val="lt1"/>
                </a:solidFill>
                <a:effectLst/>
                <a:uLnTx/>
                <a:uFillTx/>
                <a:latin typeface="Cooper Black"/>
                <a:ea typeface="Calibri"/>
                <a:cs typeface="Calibri"/>
              </a:rPr>
              <a:t>                         </a:t>
            </a:r>
            <a:r>
              <a:rPr kumimoji="0" lang="en-US" sz="9600" b="0" i="0" u="none" strike="noStrike" kern="1200" cap="none" spc="0" normalizeH="0" baseline="0" noProof="0" dirty="0">
                <a:ln>
                  <a:noFill/>
                </a:ln>
                <a:solidFill>
                  <a:schemeClr val="bg1">
                    <a:lumMod val="60000"/>
                    <a:lumOff val="40000"/>
                  </a:schemeClr>
                </a:solidFill>
                <a:effectLst/>
                <a:uLnTx/>
                <a:uFillTx/>
                <a:latin typeface="Cooper Black"/>
                <a:ea typeface="Calibri"/>
                <a:cs typeface="Calibri"/>
              </a:rPr>
              <a:t>?</a:t>
            </a:r>
            <a:endParaRPr kumimoji="0" lang="en-US" sz="9600" b="0" i="0" u="none" strike="noStrike" kern="1200" cap="none" spc="0" normalizeH="0" baseline="0" noProof="0" dirty="0">
              <a:ln>
                <a:noFill/>
              </a:ln>
              <a:solidFill>
                <a:schemeClr val="bg1">
                  <a:lumMod val="60000"/>
                  <a:lumOff val="40000"/>
                </a:schemeClr>
              </a:solidFill>
              <a:effectLst/>
              <a:uLnTx/>
              <a:uFillTx/>
              <a:latin typeface="Cooper Black"/>
              <a:ea typeface="+mn-ea"/>
              <a:cs typeface="+mn-cs"/>
            </a:endParaRPr>
          </a:p>
        </p:txBody>
      </p:sp>
    </p:spTree>
    <p:extLst>
      <p:ext uri="{BB962C8B-B14F-4D97-AF65-F5344CB8AC3E}">
        <p14:creationId xmlns:p14="http://schemas.microsoft.com/office/powerpoint/2010/main" val="739978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1373F-3773-1CF1-A5E2-107865B04FA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790A5EC-6A71-3A82-1A3B-D1CB62DB13F8}"/>
              </a:ext>
            </a:extLst>
          </p:cNvPr>
          <p:cNvSpPr>
            <a:spLocks noGrp="1"/>
          </p:cNvSpPr>
          <p:nvPr>
            <p:ph type="title" idx="4294967295"/>
          </p:nvPr>
        </p:nvSpPr>
        <p:spPr>
          <a:xfrm>
            <a:off x="2138131" y="27431"/>
            <a:ext cx="7692625" cy="558158"/>
          </a:xfrm>
          <a:prstGeom prst="rect">
            <a:avLst/>
          </a:prstGeom>
          <a:solidFill>
            <a:schemeClr val="tx1">
              <a:lumMod val="60000"/>
              <a:lumOff val="40000"/>
            </a:schemeClr>
          </a:solidFill>
          <a:ln w="12700" cap="flat" cmpd="sng" algn="ctr">
            <a:solidFill>
              <a:srgbClr val="0A0000"/>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C3335"/>
                </a:solidFill>
                <a:effectLst/>
                <a:uLnTx/>
                <a:uFillTx/>
                <a:latin typeface="Calibri"/>
                <a:ea typeface="+mn-ea"/>
                <a:cs typeface="+mn-cs"/>
              </a:rPr>
              <a:t>Discuss Literacy Instruction and Intervention</a:t>
            </a:r>
            <a:endParaRPr kumimoji="0" lang="en-US" sz="3200" b="0" i="0" u="none" strike="noStrike" kern="1200" cap="none" spc="0" normalizeH="0" baseline="0" noProof="0" dirty="0">
              <a:ln>
                <a:noFill/>
              </a:ln>
              <a:solidFill>
                <a:schemeClr val="lt1"/>
              </a:solidFill>
              <a:effectLst/>
              <a:uLnTx/>
              <a:uFillTx/>
              <a:latin typeface="+mn-lt"/>
              <a:ea typeface="Calibri"/>
              <a:cs typeface="Calibri"/>
            </a:endParaRPr>
          </a:p>
        </p:txBody>
      </p:sp>
      <p:sp>
        <p:nvSpPr>
          <p:cNvPr id="3" name="Content Placeholder 2">
            <a:extLst>
              <a:ext uri="{FF2B5EF4-FFF2-40B4-BE49-F238E27FC236}">
                <a16:creationId xmlns:a16="http://schemas.microsoft.com/office/drawing/2014/main" id="{E5F72AB0-248A-2FEB-F8F6-2638EED8A79C}"/>
              </a:ext>
            </a:extLst>
          </p:cNvPr>
          <p:cNvSpPr>
            <a:spLocks noGrp="1"/>
          </p:cNvSpPr>
          <p:nvPr>
            <p:ph idx="1"/>
          </p:nvPr>
        </p:nvSpPr>
        <p:spPr>
          <a:xfrm>
            <a:off x="723900" y="912667"/>
            <a:ext cx="10515600" cy="5026170"/>
          </a:xfrm>
        </p:spPr>
        <p:txBody>
          <a:bodyPr lIns="91440" tIns="45720" rIns="91440" bIns="45720" anchor="t"/>
          <a:lstStyle/>
          <a:p>
            <a:pPr marL="0" indent="0">
              <a:lnSpc>
                <a:spcPct val="100000"/>
              </a:lnSpc>
              <a:spcBef>
                <a:spcPts val="0"/>
              </a:spcBef>
              <a:spcAft>
                <a:spcPts val="1000"/>
              </a:spcAft>
              <a:buNone/>
            </a:pPr>
            <a:r>
              <a:rPr lang="en-US" sz="3200" b="1" dirty="0">
                <a:solidFill>
                  <a:srgbClr val="444444"/>
                </a:solidFill>
                <a:latin typeface="Calibri"/>
                <a:ea typeface="Calibri"/>
                <a:cs typeface="Calibri"/>
              </a:rPr>
              <a:t>The big ideas...</a:t>
            </a:r>
            <a:endParaRPr lang="en-US" sz="3200" dirty="0">
              <a:latin typeface="Calibri"/>
              <a:ea typeface="Calibri"/>
              <a:cs typeface="Calibri"/>
            </a:endParaRPr>
          </a:p>
          <a:p>
            <a:pPr marL="685800" indent="-457200">
              <a:lnSpc>
                <a:spcPct val="100000"/>
              </a:lnSpc>
              <a:spcBef>
                <a:spcPts val="0"/>
              </a:spcBef>
              <a:spcAft>
                <a:spcPts val="1000"/>
              </a:spcAft>
            </a:pPr>
            <a:r>
              <a:rPr lang="en-US" dirty="0">
                <a:solidFill>
                  <a:srgbClr val="000000"/>
                </a:solidFill>
                <a:latin typeface="Calibri"/>
                <a:ea typeface="Calibri"/>
                <a:cs typeface="Calibri"/>
              </a:rPr>
              <a:t>Knowing what scientific research says about how kids learn to read can help you determine if the literacy approach, strategy, or program being used with your child is evidence-based. </a:t>
            </a:r>
            <a:endParaRPr lang="en-US" dirty="0">
              <a:solidFill>
                <a:srgbClr val="444444"/>
              </a:solidFill>
              <a:latin typeface="Calibri"/>
              <a:ea typeface="Calibri"/>
              <a:cs typeface="Calibri"/>
            </a:endParaRPr>
          </a:p>
          <a:p>
            <a:pPr marL="685800" indent="-457200">
              <a:lnSpc>
                <a:spcPct val="100000"/>
              </a:lnSpc>
              <a:spcBef>
                <a:spcPts val="0"/>
              </a:spcBef>
              <a:spcAft>
                <a:spcPts val="1000"/>
              </a:spcAft>
            </a:pPr>
            <a:r>
              <a:rPr lang="en-US" dirty="0">
                <a:solidFill>
                  <a:srgbClr val="000000"/>
                </a:solidFill>
                <a:latin typeface="Calibri"/>
                <a:ea typeface="Calibri"/>
                <a:cs typeface="Calibri"/>
              </a:rPr>
              <a:t>It is important to identify if the evidence-based literacy practices are appropriate for your child’s grade level or if any key practices are missing.</a:t>
            </a:r>
            <a:endParaRPr lang="en-US" dirty="0">
              <a:solidFill>
                <a:srgbClr val="444444"/>
              </a:solidFill>
              <a:latin typeface="Calibri"/>
              <a:ea typeface="Calibri"/>
              <a:cs typeface="Calibri"/>
            </a:endParaRPr>
          </a:p>
          <a:p>
            <a:pPr marL="685800" indent="-457200">
              <a:lnSpc>
                <a:spcPct val="100000"/>
              </a:lnSpc>
              <a:spcBef>
                <a:spcPts val="0"/>
              </a:spcBef>
            </a:pPr>
            <a:r>
              <a:rPr lang="en-US" dirty="0">
                <a:solidFill>
                  <a:srgbClr val="000000"/>
                </a:solidFill>
                <a:latin typeface="Calibri"/>
                <a:ea typeface="Calibri"/>
                <a:cs typeface="Calibri"/>
              </a:rPr>
              <a:t>Discussing literacy instruction and intervention can help you determine if the literacy approach, strategy, or program being used with your child is designed and delivered effectively.</a:t>
            </a:r>
            <a:endParaRPr lang="en-US" dirty="0">
              <a:solidFill>
                <a:srgbClr val="444444"/>
              </a:solidFill>
              <a:latin typeface="Calibri"/>
              <a:ea typeface="Calibri"/>
              <a:cs typeface="Calibri"/>
            </a:endParaRPr>
          </a:p>
          <a:p>
            <a:pPr marL="0" indent="0">
              <a:lnSpc>
                <a:spcPct val="114999"/>
              </a:lnSpc>
              <a:spcBef>
                <a:spcPts val="0"/>
              </a:spcBef>
              <a:spcAft>
                <a:spcPts val="1000"/>
              </a:spcAft>
              <a:buNone/>
            </a:pPr>
            <a:endParaRPr lang="en-US" sz="2400" dirty="0">
              <a:solidFill>
                <a:srgbClr val="08355F"/>
              </a:solidFill>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987405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5DEE8-20C1-4676-CCB7-3BD1CD8F94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60CBD5-912B-F724-B714-FFA13EF01A3C}"/>
              </a:ext>
            </a:extLst>
          </p:cNvPr>
          <p:cNvSpPr>
            <a:spLocks noGrp="1"/>
          </p:cNvSpPr>
          <p:nvPr>
            <p:ph type="title"/>
          </p:nvPr>
        </p:nvSpPr>
        <p:spPr>
          <a:xfrm>
            <a:off x="457095" y="2938931"/>
            <a:ext cx="11085331" cy="2852737"/>
          </a:xfrm>
        </p:spPr>
        <p:txBody>
          <a:bodyPr lIns="91440" tIns="45720" rIns="91440" bIns="45720" anchor="b"/>
          <a:lstStyle/>
          <a:p>
            <a:r>
              <a:rPr lang="en-US" b="1" dirty="0">
                <a:latin typeface="Calibri"/>
                <a:ea typeface="Calibri"/>
                <a:cs typeface="Times New Roman"/>
              </a:rPr>
              <a:t>Session 3: </a:t>
            </a:r>
            <a:br>
              <a:rPr lang="en-US" b="1" dirty="0">
                <a:solidFill>
                  <a:srgbClr val="08355F"/>
                </a:solidFill>
                <a:latin typeface="Calibri"/>
                <a:ea typeface="Calibri"/>
                <a:cs typeface="Times New Roman"/>
              </a:rPr>
            </a:br>
            <a:r>
              <a:rPr lang="en-US" sz="4400" b="1" dirty="0">
                <a:latin typeface="Calibri"/>
                <a:ea typeface="Calibri"/>
                <a:cs typeface="Calibri"/>
              </a:rPr>
              <a:t>- Share Literacy Resources</a:t>
            </a:r>
          </a:p>
        </p:txBody>
      </p:sp>
    </p:spTree>
    <p:extLst>
      <p:ext uri="{BB962C8B-B14F-4D97-AF65-F5344CB8AC3E}">
        <p14:creationId xmlns:p14="http://schemas.microsoft.com/office/powerpoint/2010/main" val="2352975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92DFE7B-6CA2-42EA-871D-3634A34829F2}"/>
              </a:ext>
            </a:extLst>
          </p:cNvPr>
          <p:cNvSpPr/>
          <p:nvPr/>
        </p:nvSpPr>
        <p:spPr>
          <a:xfrm>
            <a:off x="2913742" y="-2721"/>
            <a:ext cx="5848350" cy="514349"/>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b="1">
                <a:solidFill>
                  <a:srgbClr val="0A0000"/>
                </a:solidFill>
                <a:ea typeface="Calibri"/>
                <a:cs typeface="Calibri"/>
              </a:rPr>
              <a:t>Share Literacy Resources</a:t>
            </a:r>
          </a:p>
        </p:txBody>
      </p:sp>
      <p:sp>
        <p:nvSpPr>
          <p:cNvPr id="2" name="Title 1">
            <a:extLst>
              <a:ext uri="{FF2B5EF4-FFF2-40B4-BE49-F238E27FC236}">
                <a16:creationId xmlns:a16="http://schemas.microsoft.com/office/drawing/2014/main" id="{FBB66A6C-97CF-4CA0-806C-9ECFF40E1150}"/>
              </a:ext>
            </a:extLst>
          </p:cNvPr>
          <p:cNvSpPr>
            <a:spLocks noGrp="1"/>
          </p:cNvSpPr>
          <p:nvPr>
            <p:ph type="title"/>
          </p:nvPr>
        </p:nvSpPr>
        <p:spPr>
          <a:xfrm>
            <a:off x="581025" y="853622"/>
            <a:ext cx="10515600" cy="1325563"/>
          </a:xfrm>
        </p:spPr>
        <p:txBody>
          <a:bodyPr lIns="91440" tIns="45720" rIns="91440" bIns="45720" anchor="t"/>
          <a:lstStyle/>
          <a:p>
            <a:r>
              <a:rPr lang="en-US" b="1" dirty="0"/>
              <a:t>Session 3 Learning Objectives</a:t>
            </a:r>
          </a:p>
        </p:txBody>
      </p:sp>
      <p:sp>
        <p:nvSpPr>
          <p:cNvPr id="4" name="Content Placeholder 2">
            <a:extLst>
              <a:ext uri="{FF2B5EF4-FFF2-40B4-BE49-F238E27FC236}">
                <a16:creationId xmlns:a16="http://schemas.microsoft.com/office/drawing/2014/main" id="{E33B567F-B742-401E-813B-CECE63856DA5}"/>
              </a:ext>
            </a:extLst>
          </p:cNvPr>
          <p:cNvSpPr>
            <a:spLocks noGrp="1"/>
          </p:cNvSpPr>
          <p:nvPr/>
        </p:nvSpPr>
        <p:spPr>
          <a:xfrm>
            <a:off x="581024" y="1711067"/>
            <a:ext cx="11016513" cy="1745902"/>
          </a:xfrm>
          <a:prstGeom prst="rect">
            <a:avLst/>
          </a:prstGeom>
          <a:solidFill>
            <a:schemeClr val="tx2">
              <a:lumMod val="75000"/>
            </a:schemeClr>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15000"/>
              </a:lnSpc>
              <a:spcBef>
                <a:spcPts val="0"/>
              </a:spcBef>
              <a:spcAft>
                <a:spcPts val="1000"/>
              </a:spcAft>
            </a:pPr>
            <a:r>
              <a:rPr lang="en-US" sz="2500">
                <a:latin typeface="Calibri"/>
                <a:ea typeface="Calibri"/>
                <a:cs typeface="Calibri"/>
              </a:rPr>
              <a:t>To learn what literacy resources are important for you and families to share with one another to better understand and support children’s literacy development </a:t>
            </a:r>
            <a:endParaRPr lang="en-US"/>
          </a:p>
          <a:p>
            <a:pPr marL="285750" indent="-285750">
              <a:lnSpc>
                <a:spcPct val="114999"/>
              </a:lnSpc>
              <a:spcBef>
                <a:spcPts val="0"/>
              </a:spcBef>
              <a:spcAft>
                <a:spcPts val="1000"/>
              </a:spcAft>
            </a:pPr>
            <a:r>
              <a:rPr lang="en-US" sz="2500">
                <a:latin typeface="Calibri"/>
                <a:ea typeface="Calibri"/>
                <a:cs typeface="Calibri"/>
              </a:rPr>
              <a:t>To learn how our language system works to listen, speak, read, and write well</a:t>
            </a:r>
            <a:endParaRPr lang="en-US"/>
          </a:p>
          <a:p>
            <a:pPr marR="0" lvl="0">
              <a:buFont typeface="Arial" panose="020B0604020202020204" pitchFamily="34" charset="0"/>
              <a:buChar char="•"/>
            </a:pPr>
            <a:endParaRPr lang="en-US" sz="2400">
              <a:latin typeface="Calibri" panose="020F0502020204030204" pitchFamily="34" charset="0"/>
              <a:ea typeface="Calibri" panose="020F0502020204030204" pitchFamily="34" charset="0"/>
              <a:cs typeface="Calibri" panose="020F0502020204030204"/>
            </a:endParaRPr>
          </a:p>
        </p:txBody>
      </p:sp>
      <p:pic>
        <p:nvPicPr>
          <p:cNvPr id="5" name="Picture 4" descr="A young child drawing on a book&#10;&#10;">
            <a:extLst>
              <a:ext uri="{FF2B5EF4-FFF2-40B4-BE49-F238E27FC236}">
                <a16:creationId xmlns:a16="http://schemas.microsoft.com/office/drawing/2014/main" id="{719DF122-C5EC-B3C4-C4CA-E5EB512A0EE4}"/>
              </a:ext>
            </a:extLst>
          </p:cNvPr>
          <p:cNvPicPr>
            <a:picLocks noChangeAspect="1"/>
          </p:cNvPicPr>
          <p:nvPr/>
        </p:nvPicPr>
        <p:blipFill>
          <a:blip r:embed="rId4"/>
          <a:stretch>
            <a:fillRect/>
          </a:stretch>
        </p:blipFill>
        <p:spPr>
          <a:xfrm>
            <a:off x="4199147" y="3690257"/>
            <a:ext cx="3799603" cy="2533650"/>
          </a:xfrm>
          <a:prstGeom prst="rect">
            <a:avLst/>
          </a:prstGeom>
        </p:spPr>
      </p:pic>
    </p:spTree>
    <p:custDataLst>
      <p:tags r:id="rId1"/>
    </p:custDataLst>
    <p:extLst>
      <p:ext uri="{BB962C8B-B14F-4D97-AF65-F5344CB8AC3E}">
        <p14:creationId xmlns:p14="http://schemas.microsoft.com/office/powerpoint/2010/main" val="16379044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80D30-ADA7-5FC6-3C4C-48BBB682501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7278820-CD4C-E446-FBFA-EF87B50ECF3E}"/>
              </a:ext>
            </a:extLst>
          </p:cNvPr>
          <p:cNvSpPr/>
          <p:nvPr/>
        </p:nvSpPr>
        <p:spPr>
          <a:xfrm>
            <a:off x="2913742" y="-2721"/>
            <a:ext cx="5848350" cy="514349"/>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b="1">
                <a:solidFill>
                  <a:srgbClr val="0A0000"/>
                </a:solidFill>
                <a:ea typeface="Calibri"/>
                <a:cs typeface="Calibri"/>
              </a:rPr>
              <a:t>Share Literacy Resources</a:t>
            </a:r>
            <a:endParaRPr lang="en-US" sz="3200" b="1">
              <a:solidFill>
                <a:srgbClr val="0A0000"/>
              </a:solidFill>
            </a:endParaRPr>
          </a:p>
        </p:txBody>
      </p:sp>
      <p:sp>
        <p:nvSpPr>
          <p:cNvPr id="2" name="Title 1">
            <a:extLst>
              <a:ext uri="{FF2B5EF4-FFF2-40B4-BE49-F238E27FC236}">
                <a16:creationId xmlns:a16="http://schemas.microsoft.com/office/drawing/2014/main" id="{2A307123-96AF-0682-95DA-57FA8841E200}"/>
              </a:ext>
            </a:extLst>
          </p:cNvPr>
          <p:cNvSpPr>
            <a:spLocks noGrp="1"/>
          </p:cNvSpPr>
          <p:nvPr>
            <p:ph type="title"/>
          </p:nvPr>
        </p:nvSpPr>
        <p:spPr>
          <a:xfrm>
            <a:off x="1947780" y="714733"/>
            <a:ext cx="8295318" cy="549503"/>
          </a:xfrm>
          <a:solidFill>
            <a:schemeClr val="bg1">
              <a:lumMod val="60000"/>
              <a:lumOff val="40000"/>
            </a:schemeClr>
          </a:solidFill>
          <a:ln>
            <a:solidFill>
              <a:srgbClr val="0A0000"/>
            </a:solidFill>
          </a:ln>
        </p:spPr>
        <p:txBody>
          <a:bodyPr lIns="91440" tIns="45720" rIns="91440" bIns="45720" anchor="t"/>
          <a:lstStyle/>
          <a:p>
            <a:pPr algn="ctr"/>
            <a:r>
              <a:rPr lang="en-US" sz="3200" b="1" dirty="0">
                <a:ea typeface="Calibri Light"/>
                <a:cs typeface="Calibri Light"/>
              </a:rPr>
              <a:t>Foundational Skills in Early Reading Instruction</a:t>
            </a:r>
            <a:r>
              <a:rPr lang="en-US" sz="4000" b="1" dirty="0">
                <a:ea typeface="Calibri Light"/>
                <a:cs typeface="Calibri Light"/>
              </a:rPr>
              <a:t> </a:t>
            </a:r>
          </a:p>
        </p:txBody>
      </p:sp>
      <p:graphicFrame>
        <p:nvGraphicFramePr>
          <p:cNvPr id="3" name="Table 2">
            <a:extLst>
              <a:ext uri="{FF2B5EF4-FFF2-40B4-BE49-F238E27FC236}">
                <a16:creationId xmlns:a16="http://schemas.microsoft.com/office/drawing/2014/main" id="{B709AA9F-EE4D-0B7E-A8C2-B30C53E9F067}"/>
              </a:ext>
            </a:extLst>
          </p:cNvPr>
          <p:cNvGraphicFramePr>
            <a:graphicFrameLocks noGrp="1"/>
          </p:cNvGraphicFramePr>
          <p:nvPr>
            <p:extLst>
              <p:ext uri="{D42A27DB-BD31-4B8C-83A1-F6EECF244321}">
                <p14:modId xmlns:p14="http://schemas.microsoft.com/office/powerpoint/2010/main" val="965118220"/>
              </p:ext>
            </p:extLst>
          </p:nvPr>
        </p:nvGraphicFramePr>
        <p:xfrm>
          <a:off x="473619" y="1584615"/>
          <a:ext cx="5295280" cy="2575073"/>
        </p:xfrm>
        <a:graphic>
          <a:graphicData uri="http://schemas.openxmlformats.org/drawingml/2006/table">
            <a:tbl>
              <a:tblPr firstRow="1" bandRow="1">
                <a:tableStyleId>{5C22544A-7EE6-4342-B048-85BDC9FD1C3A}</a:tableStyleId>
              </a:tblPr>
              <a:tblGrid>
                <a:gridCol w="5295280">
                  <a:extLst>
                    <a:ext uri="{9D8B030D-6E8A-4147-A177-3AD203B41FA5}">
                      <a16:colId xmlns:a16="http://schemas.microsoft.com/office/drawing/2014/main" val="1926584995"/>
                    </a:ext>
                  </a:extLst>
                </a:gridCol>
              </a:tblGrid>
              <a:tr h="370840">
                <a:tc>
                  <a:txBody>
                    <a:bodyPr/>
                    <a:lstStyle/>
                    <a:p>
                      <a:pPr algn="ctr"/>
                      <a:r>
                        <a:rPr lang="en-US" sz="2600" dirty="0">
                          <a:solidFill>
                            <a:schemeClr val="tx2"/>
                          </a:solidFill>
                        </a:rPr>
                        <a:t>Phonemic Awareness</a:t>
                      </a:r>
                    </a:p>
                  </a:txBody>
                  <a:tcPr>
                    <a:solidFill>
                      <a:schemeClr val="tx1">
                        <a:lumMod val="75000"/>
                      </a:schemeClr>
                    </a:solidFill>
                  </a:tcPr>
                </a:tc>
                <a:extLst>
                  <a:ext uri="{0D108BD9-81ED-4DB2-BD59-A6C34878D82A}">
                    <a16:rowId xmlns:a16="http://schemas.microsoft.com/office/drawing/2014/main" val="105657654"/>
                  </a:ext>
                </a:extLst>
              </a:tr>
              <a:tr h="898673">
                <a:tc>
                  <a:txBody>
                    <a:bodyPr/>
                    <a:lstStyle/>
                    <a:p>
                      <a:pPr algn="l"/>
                      <a:r>
                        <a:rPr lang="en-US" sz="2400" dirty="0">
                          <a:solidFill>
                            <a:schemeClr val="bg2">
                              <a:lumMod val="76000"/>
                            </a:schemeClr>
                          </a:solidFill>
                        </a:rPr>
                        <a:t>The ability to identify and play with individual sounds in spoken words</a:t>
                      </a:r>
                    </a:p>
                  </a:txBody>
                  <a:tcPr>
                    <a:solidFill>
                      <a:schemeClr val="accent4">
                        <a:lumMod val="20000"/>
                        <a:lumOff val="80000"/>
                      </a:schemeClr>
                    </a:solidFill>
                  </a:tcPr>
                </a:tc>
                <a:extLst>
                  <a:ext uri="{0D108BD9-81ED-4DB2-BD59-A6C34878D82A}">
                    <a16:rowId xmlns:a16="http://schemas.microsoft.com/office/drawing/2014/main" val="1042746033"/>
                  </a:ext>
                </a:extLst>
              </a:tr>
              <a:tr h="370840">
                <a:tc>
                  <a:txBody>
                    <a:bodyPr/>
                    <a:lstStyle/>
                    <a:p>
                      <a:pPr algn="l"/>
                      <a:r>
                        <a:rPr lang="en-US" sz="2400" b="1" dirty="0">
                          <a:solidFill>
                            <a:schemeClr val="bg2">
                              <a:lumMod val="76000"/>
                            </a:schemeClr>
                          </a:solidFill>
                        </a:rPr>
                        <a:t>Phonemes</a:t>
                      </a:r>
                      <a:r>
                        <a:rPr lang="en-US" sz="2400" dirty="0">
                          <a:solidFill>
                            <a:schemeClr val="bg2">
                              <a:lumMod val="76000"/>
                            </a:schemeClr>
                          </a:solidFill>
                        </a:rPr>
                        <a:t> are the smallest unit of sound in spoken language, like /c/ in "cat."</a:t>
                      </a:r>
                    </a:p>
                  </a:txBody>
                  <a:tcPr>
                    <a:solidFill>
                      <a:schemeClr val="accent2">
                        <a:lumMod val="40000"/>
                        <a:lumOff val="60000"/>
                      </a:schemeClr>
                    </a:solidFill>
                  </a:tcPr>
                </a:tc>
                <a:extLst>
                  <a:ext uri="{0D108BD9-81ED-4DB2-BD59-A6C34878D82A}">
                    <a16:rowId xmlns:a16="http://schemas.microsoft.com/office/drawing/2014/main" val="354306618"/>
                  </a:ext>
                </a:extLst>
              </a:tr>
            </a:tbl>
          </a:graphicData>
        </a:graphic>
      </p:graphicFrame>
      <p:sp>
        <p:nvSpPr>
          <p:cNvPr id="6" name="TextBox 5">
            <a:extLst>
              <a:ext uri="{FF2B5EF4-FFF2-40B4-BE49-F238E27FC236}">
                <a16:creationId xmlns:a16="http://schemas.microsoft.com/office/drawing/2014/main" id="{90DE3DAC-78E6-06D0-A394-F7A5C1595926}"/>
              </a:ext>
            </a:extLst>
          </p:cNvPr>
          <p:cNvSpPr txBox="1"/>
          <p:nvPr/>
        </p:nvSpPr>
        <p:spPr>
          <a:xfrm>
            <a:off x="471532" y="4770916"/>
            <a:ext cx="2130339" cy="461665"/>
          </a:xfrm>
          <a:prstGeom prst="rect">
            <a:avLst/>
          </a:prstGeom>
          <a:solidFill>
            <a:schemeClr val="bg1"/>
          </a:solidFill>
          <a:ln w="28575">
            <a:solidFill>
              <a:schemeClr val="tx1">
                <a:lumMod val="7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solidFill>
                  <a:schemeClr val="tx2"/>
                </a:solidFill>
                <a:ea typeface="Calibri"/>
                <a:cs typeface="Calibri"/>
                <a:hlinkClick r:id="rId4">
                  <a:extLst>
                    <a:ext uri="{A12FA001-AC4F-418D-AE19-62706E023703}">
                      <ahyp:hlinkClr xmlns:ahyp="http://schemas.microsoft.com/office/drawing/2018/hyperlinkcolor" val="tx"/>
                    </a:ext>
                  </a:extLst>
                </a:hlinkClick>
              </a:rPr>
              <a:t>Watch Video</a:t>
            </a:r>
            <a:endParaRPr lang="en-US" sz="2400" b="1">
              <a:solidFill>
                <a:schemeClr val="tx2"/>
              </a:solidFill>
              <a:ea typeface="Calibri"/>
              <a:cs typeface="Calibri"/>
            </a:endParaRPr>
          </a:p>
        </p:txBody>
      </p:sp>
      <p:sp>
        <p:nvSpPr>
          <p:cNvPr id="14" name="TextBox 13">
            <a:extLst>
              <a:ext uri="{FF2B5EF4-FFF2-40B4-BE49-F238E27FC236}">
                <a16:creationId xmlns:a16="http://schemas.microsoft.com/office/drawing/2014/main" id="{09FFDD21-44C3-97C2-9EF7-2C15CACC8B2F}"/>
              </a:ext>
            </a:extLst>
          </p:cNvPr>
          <p:cNvSpPr txBox="1"/>
          <p:nvPr/>
        </p:nvSpPr>
        <p:spPr>
          <a:xfrm>
            <a:off x="472938" y="5299945"/>
            <a:ext cx="24209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Video provided by</a:t>
            </a:r>
            <a:endParaRPr lang="en-US"/>
          </a:p>
        </p:txBody>
      </p:sp>
      <p:pic>
        <p:nvPicPr>
          <p:cNvPr id="17" name="Picture 16" descr="National Center on Improving Literacy logo">
            <a:extLst>
              <a:ext uri="{FF2B5EF4-FFF2-40B4-BE49-F238E27FC236}">
                <a16:creationId xmlns:a16="http://schemas.microsoft.com/office/drawing/2014/main" id="{D4C7250D-44FA-C5F0-B37E-3B231545F231}"/>
              </a:ext>
            </a:extLst>
          </p:cNvPr>
          <p:cNvPicPr>
            <a:picLocks noChangeAspect="1"/>
          </p:cNvPicPr>
          <p:nvPr/>
        </p:nvPicPr>
        <p:blipFill>
          <a:blip r:embed="rId5"/>
          <a:stretch>
            <a:fillRect/>
          </a:stretch>
        </p:blipFill>
        <p:spPr>
          <a:xfrm>
            <a:off x="470580" y="5672139"/>
            <a:ext cx="2105025" cy="533400"/>
          </a:xfrm>
          <a:prstGeom prst="rect">
            <a:avLst/>
          </a:prstGeom>
        </p:spPr>
      </p:pic>
      <p:sp>
        <p:nvSpPr>
          <p:cNvPr id="7" name="TextBox 6">
            <a:extLst>
              <a:ext uri="{FF2B5EF4-FFF2-40B4-BE49-F238E27FC236}">
                <a16:creationId xmlns:a16="http://schemas.microsoft.com/office/drawing/2014/main" id="{14262164-E525-40D6-969D-C78B7F9DFBB4}"/>
              </a:ext>
            </a:extLst>
          </p:cNvPr>
          <p:cNvSpPr txBox="1"/>
          <p:nvPr/>
        </p:nvSpPr>
        <p:spPr>
          <a:xfrm>
            <a:off x="2898594" y="4770915"/>
            <a:ext cx="2262327" cy="830997"/>
          </a:xfrm>
          <a:prstGeom prst="rect">
            <a:avLst/>
          </a:prstGeom>
          <a:solidFill>
            <a:schemeClr val="bg1"/>
          </a:solidFill>
          <a:ln w="28575">
            <a:solidFill>
              <a:schemeClr val="tx1">
                <a:lumMod val="7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chemeClr val="tx2"/>
                </a:solidFill>
                <a:ea typeface="Calibri"/>
                <a:cs typeface="Calibri"/>
                <a:hlinkClick r:id="rId6">
                  <a:extLst>
                    <a:ext uri="{A12FA001-AC4F-418D-AE19-62706E023703}">
                      <ahyp:hlinkClr xmlns:ahyp="http://schemas.microsoft.com/office/drawing/2018/hyperlinkcolor" val="tx"/>
                    </a:ext>
                  </a:extLst>
                </a:hlinkClick>
              </a:rPr>
              <a:t>Learn More Phonemes</a:t>
            </a:r>
          </a:p>
        </p:txBody>
      </p:sp>
      <p:graphicFrame>
        <p:nvGraphicFramePr>
          <p:cNvPr id="5" name="Table 4">
            <a:extLst>
              <a:ext uri="{FF2B5EF4-FFF2-40B4-BE49-F238E27FC236}">
                <a16:creationId xmlns:a16="http://schemas.microsoft.com/office/drawing/2014/main" id="{3AEC5B42-9187-60EE-6638-197C88A9453A}"/>
              </a:ext>
            </a:extLst>
          </p:cNvPr>
          <p:cNvGraphicFramePr>
            <a:graphicFrameLocks noGrp="1"/>
          </p:cNvGraphicFramePr>
          <p:nvPr>
            <p:extLst>
              <p:ext uri="{D42A27DB-BD31-4B8C-83A1-F6EECF244321}">
                <p14:modId xmlns:p14="http://schemas.microsoft.com/office/powerpoint/2010/main" val="3006925145"/>
              </p:ext>
            </p:extLst>
          </p:nvPr>
        </p:nvGraphicFramePr>
        <p:xfrm>
          <a:off x="6095999" y="1582056"/>
          <a:ext cx="5554176" cy="2865120"/>
        </p:xfrm>
        <a:graphic>
          <a:graphicData uri="http://schemas.openxmlformats.org/drawingml/2006/table">
            <a:tbl>
              <a:tblPr firstRow="1" bandRow="1">
                <a:tableStyleId>{5C22544A-7EE6-4342-B048-85BDC9FD1C3A}</a:tableStyleId>
              </a:tblPr>
              <a:tblGrid>
                <a:gridCol w="5554176">
                  <a:extLst>
                    <a:ext uri="{9D8B030D-6E8A-4147-A177-3AD203B41FA5}">
                      <a16:colId xmlns:a16="http://schemas.microsoft.com/office/drawing/2014/main" val="1926584995"/>
                    </a:ext>
                  </a:extLst>
                </a:gridCol>
              </a:tblGrid>
              <a:tr h="370840">
                <a:tc>
                  <a:txBody>
                    <a:bodyPr/>
                    <a:lstStyle/>
                    <a:p>
                      <a:pPr algn="ctr"/>
                      <a:r>
                        <a:rPr lang="en-US" sz="2600" dirty="0">
                          <a:solidFill>
                            <a:schemeClr val="tx2"/>
                          </a:solidFill>
                        </a:rPr>
                        <a:t>Phonics</a:t>
                      </a:r>
                    </a:p>
                  </a:txBody>
                  <a:tcPr>
                    <a:solidFill>
                      <a:schemeClr val="bg2">
                        <a:lumMod val="50000"/>
                      </a:schemeClr>
                    </a:solidFill>
                  </a:tcPr>
                </a:tc>
                <a:extLst>
                  <a:ext uri="{0D108BD9-81ED-4DB2-BD59-A6C34878D82A}">
                    <a16:rowId xmlns:a16="http://schemas.microsoft.com/office/drawing/2014/main" val="105657654"/>
                  </a:ext>
                </a:extLst>
              </a:tr>
              <a:tr h="898673">
                <a:tc>
                  <a:txBody>
                    <a:bodyPr/>
                    <a:lstStyle/>
                    <a:p>
                      <a:pPr algn="l"/>
                      <a:r>
                        <a:rPr lang="en-US" sz="2400" dirty="0">
                          <a:solidFill>
                            <a:schemeClr val="accent3">
                              <a:lumMod val="90000"/>
                              <a:lumOff val="10000"/>
                            </a:schemeClr>
                          </a:solidFill>
                        </a:rPr>
                        <a:t>Reading instruction on understanding how letters and groups of letters link to sounds to form letter-sound relationships and spelling patterns</a:t>
                      </a:r>
                    </a:p>
                  </a:txBody>
                  <a:tcPr>
                    <a:solidFill>
                      <a:schemeClr val="bg2">
                        <a:lumMod val="40000"/>
                        <a:lumOff val="60000"/>
                      </a:schemeClr>
                    </a:solidFill>
                  </a:tcPr>
                </a:tc>
                <a:extLst>
                  <a:ext uri="{0D108BD9-81ED-4DB2-BD59-A6C34878D82A}">
                    <a16:rowId xmlns:a16="http://schemas.microsoft.com/office/drawing/2014/main" val="1042746033"/>
                  </a:ext>
                </a:extLst>
              </a:tr>
              <a:tr h="370840">
                <a:tc>
                  <a:txBody>
                    <a:bodyPr/>
                    <a:lstStyle/>
                    <a:p>
                      <a:pPr algn="l"/>
                      <a:r>
                        <a:rPr lang="en-US" sz="2400" b="1" dirty="0">
                          <a:solidFill>
                            <a:schemeClr val="accent3">
                              <a:lumMod val="90000"/>
                              <a:lumOff val="10000"/>
                            </a:schemeClr>
                          </a:solidFill>
                        </a:rPr>
                        <a:t>Decoding</a:t>
                      </a:r>
                      <a:r>
                        <a:rPr lang="en-US" sz="2400" dirty="0">
                          <a:solidFill>
                            <a:schemeClr val="accent3">
                              <a:lumMod val="90000"/>
                              <a:lumOff val="10000"/>
                            </a:schemeClr>
                          </a:solidFill>
                        </a:rPr>
                        <a:t> is using your knowledge of letter-sound relationships to sound out words.</a:t>
                      </a:r>
                    </a:p>
                  </a:txBody>
                  <a:tcPr>
                    <a:solidFill>
                      <a:schemeClr val="tx1">
                        <a:lumMod val="20000"/>
                        <a:lumOff val="80000"/>
                      </a:schemeClr>
                    </a:solidFill>
                  </a:tcPr>
                </a:tc>
                <a:extLst>
                  <a:ext uri="{0D108BD9-81ED-4DB2-BD59-A6C34878D82A}">
                    <a16:rowId xmlns:a16="http://schemas.microsoft.com/office/drawing/2014/main" val="354306618"/>
                  </a:ext>
                </a:extLst>
              </a:tr>
            </a:tbl>
          </a:graphicData>
        </a:graphic>
      </p:graphicFrame>
      <p:sp>
        <p:nvSpPr>
          <p:cNvPr id="4" name="TextBox 3">
            <a:extLst>
              <a:ext uri="{FF2B5EF4-FFF2-40B4-BE49-F238E27FC236}">
                <a16:creationId xmlns:a16="http://schemas.microsoft.com/office/drawing/2014/main" id="{BE8AF6A9-0E62-632D-7810-172441051A48}"/>
              </a:ext>
            </a:extLst>
          </p:cNvPr>
          <p:cNvSpPr txBox="1"/>
          <p:nvPr/>
        </p:nvSpPr>
        <p:spPr>
          <a:xfrm>
            <a:off x="6110332" y="4763658"/>
            <a:ext cx="2130339" cy="461665"/>
          </a:xfrm>
          <a:prstGeom prst="rect">
            <a:avLst/>
          </a:prstGeom>
          <a:solidFill>
            <a:schemeClr val="bg1"/>
          </a:solidFill>
          <a:ln w="28575">
            <a:solidFill>
              <a:schemeClr val="tx1">
                <a:lumMod val="7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solidFill>
                  <a:schemeClr val="tx2"/>
                </a:solidFill>
                <a:ea typeface="Calibri"/>
                <a:cs typeface="Calibri"/>
                <a:hlinkClick r:id="rId7">
                  <a:extLst>
                    <a:ext uri="{A12FA001-AC4F-418D-AE19-62706E023703}">
                      <ahyp:hlinkClr xmlns:ahyp="http://schemas.microsoft.com/office/drawing/2018/hyperlinkcolor" val="tx"/>
                    </a:ext>
                  </a:extLst>
                </a:hlinkClick>
              </a:rPr>
              <a:t>Watch Video</a:t>
            </a:r>
            <a:endParaRPr lang="en-US" sz="2400" b="1">
              <a:solidFill>
                <a:schemeClr val="tx2"/>
              </a:solidFill>
              <a:ea typeface="Calibri"/>
              <a:cs typeface="Calibri"/>
            </a:endParaRPr>
          </a:p>
        </p:txBody>
      </p:sp>
      <p:sp>
        <p:nvSpPr>
          <p:cNvPr id="9" name="TextBox 8">
            <a:extLst>
              <a:ext uri="{FF2B5EF4-FFF2-40B4-BE49-F238E27FC236}">
                <a16:creationId xmlns:a16="http://schemas.microsoft.com/office/drawing/2014/main" id="{3318CAC2-D795-ED87-61CE-ABC49A9491BB}"/>
              </a:ext>
            </a:extLst>
          </p:cNvPr>
          <p:cNvSpPr txBox="1"/>
          <p:nvPr/>
        </p:nvSpPr>
        <p:spPr>
          <a:xfrm>
            <a:off x="6111738" y="5292687"/>
            <a:ext cx="24209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Video provided by</a:t>
            </a:r>
            <a:endParaRPr lang="en-US"/>
          </a:p>
        </p:txBody>
      </p:sp>
      <p:pic>
        <p:nvPicPr>
          <p:cNvPr id="11" name="Picture 10" descr="National Center on Improving Literacy logo">
            <a:extLst>
              <a:ext uri="{FF2B5EF4-FFF2-40B4-BE49-F238E27FC236}">
                <a16:creationId xmlns:a16="http://schemas.microsoft.com/office/drawing/2014/main" id="{EA85F107-3462-7EDF-B740-3766E33EEBAE}"/>
              </a:ext>
            </a:extLst>
          </p:cNvPr>
          <p:cNvPicPr>
            <a:picLocks noChangeAspect="1"/>
          </p:cNvPicPr>
          <p:nvPr/>
        </p:nvPicPr>
        <p:blipFill>
          <a:blip r:embed="rId5"/>
          <a:stretch>
            <a:fillRect/>
          </a:stretch>
        </p:blipFill>
        <p:spPr>
          <a:xfrm>
            <a:off x="6109380" y="5664881"/>
            <a:ext cx="2105025" cy="533400"/>
          </a:xfrm>
          <a:prstGeom prst="rect">
            <a:avLst/>
          </a:prstGeom>
        </p:spPr>
      </p:pic>
      <p:sp>
        <p:nvSpPr>
          <p:cNvPr id="15" name="Rectangle 14">
            <a:extLst>
              <a:ext uri="{FF2B5EF4-FFF2-40B4-BE49-F238E27FC236}">
                <a16:creationId xmlns:a16="http://schemas.microsoft.com/office/drawing/2014/main" id="{00E0EA9F-8136-0D11-0A4B-F91114F077BD}"/>
              </a:ext>
            </a:extLst>
          </p:cNvPr>
          <p:cNvSpPr/>
          <p:nvPr/>
        </p:nvSpPr>
        <p:spPr>
          <a:xfrm>
            <a:off x="8868228" y="4765221"/>
            <a:ext cx="2297793" cy="77651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a:solidFill>
                  <a:schemeClr val="tx2"/>
                </a:solidFill>
                <a:ea typeface="Calibri"/>
                <a:cs typeface="Calibri"/>
                <a:hlinkClick r:id="rId8">
                  <a:extLst>
                    <a:ext uri="{A12FA001-AC4F-418D-AE19-62706E023703}">
                      <ahyp:hlinkClr xmlns:ahyp="http://schemas.microsoft.com/office/drawing/2018/hyperlinkcolor" val="tx"/>
                    </a:ext>
                  </a:extLst>
                </a:hlinkClick>
              </a:rPr>
              <a:t>Learn More Decoding</a:t>
            </a:r>
            <a:endParaRPr lang="en-US">
              <a:solidFill>
                <a:schemeClr val="tx2"/>
              </a:solidFill>
            </a:endParaRPr>
          </a:p>
        </p:txBody>
      </p:sp>
      <p:pic>
        <p:nvPicPr>
          <p:cNvPr id="10" name="Graphic 9" descr="Pink backpack">
            <a:extLst>
              <a:ext uri="{FF2B5EF4-FFF2-40B4-BE49-F238E27FC236}">
                <a16:creationId xmlns:a16="http://schemas.microsoft.com/office/drawing/2014/main" id="{1DA49D60-246F-A652-1A80-A739AD5A1D9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990493" y="5661323"/>
            <a:ext cx="1269221" cy="1269221"/>
          </a:xfrm>
          <a:prstGeom prst="rect">
            <a:avLst/>
          </a:prstGeom>
        </p:spPr>
      </p:pic>
    </p:spTree>
    <p:custDataLst>
      <p:tags r:id="rId1"/>
    </p:custDataLst>
    <p:extLst>
      <p:ext uri="{BB962C8B-B14F-4D97-AF65-F5344CB8AC3E}">
        <p14:creationId xmlns:p14="http://schemas.microsoft.com/office/powerpoint/2010/main" val="37749219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3CD44-892C-A171-9522-4C4ED72A3A5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F6E27F3-428D-D4A1-CCEE-C498D76553DA}"/>
              </a:ext>
              <a:ext uri="{C183D7F6-B498-43B3-948B-1728B52AA6E4}">
                <adec:decorative xmlns:adec="http://schemas.microsoft.com/office/drawing/2017/decorative" val="1"/>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Effect>
                      <a14:brightnessContrast bright="-65000"/>
                    </a14:imgEffect>
                  </a14:imgLayer>
                </a14:imgProps>
              </a:ext>
            </a:extLst>
          </a:blip>
          <a:stretch>
            <a:fillRect/>
          </a:stretch>
        </p:blipFill>
        <p:spPr>
          <a:xfrm>
            <a:off x="6848475" y="243114"/>
            <a:ext cx="5353050" cy="5867400"/>
          </a:xfrm>
          <a:prstGeom prst="rect">
            <a:avLst/>
          </a:prstGeom>
        </p:spPr>
      </p:pic>
      <p:sp>
        <p:nvSpPr>
          <p:cNvPr id="13" name="Rectangle 12">
            <a:extLst>
              <a:ext uri="{FF2B5EF4-FFF2-40B4-BE49-F238E27FC236}">
                <a16:creationId xmlns:a16="http://schemas.microsoft.com/office/drawing/2014/main" id="{7DC13A62-30A2-7D8A-77A6-CAC963584A30}"/>
              </a:ext>
            </a:extLst>
          </p:cNvPr>
          <p:cNvSpPr/>
          <p:nvPr/>
        </p:nvSpPr>
        <p:spPr>
          <a:xfrm>
            <a:off x="2913742" y="-2721"/>
            <a:ext cx="5848350" cy="514349"/>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b="1">
                <a:solidFill>
                  <a:srgbClr val="0A0000"/>
                </a:solidFill>
                <a:ea typeface="Calibri"/>
                <a:cs typeface="Calibri"/>
              </a:rPr>
              <a:t>Share Literacy Resources</a:t>
            </a:r>
          </a:p>
        </p:txBody>
      </p:sp>
      <p:sp>
        <p:nvSpPr>
          <p:cNvPr id="2" name="Title 1">
            <a:extLst>
              <a:ext uri="{FF2B5EF4-FFF2-40B4-BE49-F238E27FC236}">
                <a16:creationId xmlns:a16="http://schemas.microsoft.com/office/drawing/2014/main" id="{93BC1A78-D08B-A141-8A5E-5085F2222934}"/>
              </a:ext>
            </a:extLst>
          </p:cNvPr>
          <p:cNvSpPr>
            <a:spLocks noGrp="1"/>
          </p:cNvSpPr>
          <p:nvPr>
            <p:ph type="title"/>
          </p:nvPr>
        </p:nvSpPr>
        <p:spPr>
          <a:xfrm>
            <a:off x="1529442" y="642258"/>
            <a:ext cx="8623300" cy="476930"/>
          </a:xfrm>
          <a:solidFill>
            <a:schemeClr val="bg1">
              <a:lumMod val="60000"/>
              <a:lumOff val="40000"/>
            </a:schemeClr>
          </a:solidFill>
        </p:spPr>
        <p:txBody>
          <a:bodyPr lIns="91440" tIns="45720" rIns="91440" bIns="45720" anchor="t"/>
          <a:lstStyle/>
          <a:p>
            <a:pPr algn="ctr"/>
            <a:r>
              <a:rPr lang="en-US" sz="3200" b="1" dirty="0">
                <a:ea typeface="Calibri Light"/>
                <a:cs typeface="Calibri Light"/>
              </a:rPr>
              <a:t>Oral Language | Fluency | Reading Comprehension</a:t>
            </a:r>
          </a:p>
        </p:txBody>
      </p:sp>
      <p:graphicFrame>
        <p:nvGraphicFramePr>
          <p:cNvPr id="4" name="Table 3">
            <a:extLst>
              <a:ext uri="{FF2B5EF4-FFF2-40B4-BE49-F238E27FC236}">
                <a16:creationId xmlns:a16="http://schemas.microsoft.com/office/drawing/2014/main" id="{3406AF9B-3E13-ADDA-B458-3D7E1BA89DB4}"/>
              </a:ext>
            </a:extLst>
          </p:cNvPr>
          <p:cNvGraphicFramePr>
            <a:graphicFrameLocks noGrp="1"/>
          </p:cNvGraphicFramePr>
          <p:nvPr>
            <p:extLst>
              <p:ext uri="{D42A27DB-BD31-4B8C-83A1-F6EECF244321}">
                <p14:modId xmlns:p14="http://schemas.microsoft.com/office/powerpoint/2010/main" val="2591716592"/>
              </p:ext>
            </p:extLst>
          </p:nvPr>
        </p:nvGraphicFramePr>
        <p:xfrm>
          <a:off x="336187" y="1246251"/>
          <a:ext cx="6250887" cy="1280160"/>
        </p:xfrm>
        <a:graphic>
          <a:graphicData uri="http://schemas.openxmlformats.org/drawingml/2006/table">
            <a:tbl>
              <a:tblPr firstRow="1" bandRow="1">
                <a:tableStyleId>{5C22544A-7EE6-4342-B048-85BDC9FD1C3A}</a:tableStyleId>
              </a:tblPr>
              <a:tblGrid>
                <a:gridCol w="6250887">
                  <a:extLst>
                    <a:ext uri="{9D8B030D-6E8A-4147-A177-3AD203B41FA5}">
                      <a16:colId xmlns:a16="http://schemas.microsoft.com/office/drawing/2014/main" val="1555108632"/>
                    </a:ext>
                  </a:extLst>
                </a:gridCol>
              </a:tblGrid>
              <a:tr h="370702">
                <a:tc>
                  <a:txBody>
                    <a:bodyPr/>
                    <a:lstStyle/>
                    <a:p>
                      <a:pPr algn="ctr"/>
                      <a:r>
                        <a:rPr lang="en-US" sz="2400" b="0">
                          <a:solidFill>
                            <a:schemeClr val="tx2"/>
                          </a:solidFill>
                        </a:rPr>
                        <a:t>Oral Language</a:t>
                      </a:r>
                    </a:p>
                  </a:txBody>
                  <a:tcPr>
                    <a:solidFill>
                      <a:schemeClr val="bg1">
                        <a:lumMod val="75000"/>
                      </a:schemeClr>
                    </a:solidFill>
                  </a:tcPr>
                </a:tc>
                <a:extLst>
                  <a:ext uri="{0D108BD9-81ED-4DB2-BD59-A6C34878D82A}">
                    <a16:rowId xmlns:a16="http://schemas.microsoft.com/office/drawing/2014/main" val="2731184847"/>
                  </a:ext>
                </a:extLst>
              </a:tr>
              <a:tr h="370840">
                <a:tc>
                  <a:txBody>
                    <a:bodyPr/>
                    <a:lstStyle/>
                    <a:p>
                      <a:r>
                        <a:rPr lang="en-US" sz="2400" b="0" dirty="0">
                          <a:solidFill>
                            <a:srgbClr val="0A0000"/>
                          </a:solidFill>
                        </a:rPr>
                        <a:t>The way you communicate with others through speaking and listening.</a:t>
                      </a:r>
                    </a:p>
                  </a:txBody>
                  <a:tcPr/>
                </a:tc>
                <a:extLst>
                  <a:ext uri="{0D108BD9-81ED-4DB2-BD59-A6C34878D82A}">
                    <a16:rowId xmlns:a16="http://schemas.microsoft.com/office/drawing/2014/main" val="3785350438"/>
                  </a:ext>
                </a:extLst>
              </a:tr>
            </a:tbl>
          </a:graphicData>
        </a:graphic>
      </p:graphicFrame>
      <p:graphicFrame>
        <p:nvGraphicFramePr>
          <p:cNvPr id="3" name="Table 2">
            <a:extLst>
              <a:ext uri="{FF2B5EF4-FFF2-40B4-BE49-F238E27FC236}">
                <a16:creationId xmlns:a16="http://schemas.microsoft.com/office/drawing/2014/main" id="{3FDF16C1-8597-A736-0BCD-377DA7CCBA55}"/>
              </a:ext>
            </a:extLst>
          </p:cNvPr>
          <p:cNvGraphicFramePr>
            <a:graphicFrameLocks noGrp="1"/>
          </p:cNvGraphicFramePr>
          <p:nvPr>
            <p:extLst>
              <p:ext uri="{D42A27DB-BD31-4B8C-83A1-F6EECF244321}">
                <p14:modId xmlns:p14="http://schemas.microsoft.com/office/powerpoint/2010/main" val="3222540933"/>
              </p:ext>
            </p:extLst>
          </p:nvPr>
        </p:nvGraphicFramePr>
        <p:xfrm>
          <a:off x="333828" y="2786742"/>
          <a:ext cx="6250885" cy="1720321"/>
        </p:xfrm>
        <a:graphic>
          <a:graphicData uri="http://schemas.openxmlformats.org/drawingml/2006/table">
            <a:tbl>
              <a:tblPr firstRow="1" bandRow="1">
                <a:tableStyleId>{5C22544A-7EE6-4342-B048-85BDC9FD1C3A}</a:tableStyleId>
              </a:tblPr>
              <a:tblGrid>
                <a:gridCol w="6250885">
                  <a:extLst>
                    <a:ext uri="{9D8B030D-6E8A-4147-A177-3AD203B41FA5}">
                      <a16:colId xmlns:a16="http://schemas.microsoft.com/office/drawing/2014/main" val="1555108632"/>
                    </a:ext>
                  </a:extLst>
                </a:gridCol>
              </a:tblGrid>
              <a:tr h="393700">
                <a:tc>
                  <a:txBody>
                    <a:bodyPr/>
                    <a:lstStyle/>
                    <a:p>
                      <a:pPr algn="ctr"/>
                      <a:r>
                        <a:rPr lang="en-US" sz="2400" dirty="0">
                          <a:solidFill>
                            <a:schemeClr val="tx2"/>
                          </a:solidFill>
                        </a:rPr>
                        <a:t>Fluency</a:t>
                      </a:r>
                      <a:endParaRPr lang="en-US" sz="2400" dirty="0" err="1">
                        <a:solidFill>
                          <a:schemeClr val="tx2"/>
                        </a:solidFill>
                      </a:endParaRPr>
                    </a:p>
                  </a:txBody>
                  <a:tcPr>
                    <a:solidFill>
                      <a:schemeClr val="accent3">
                        <a:lumMod val="50000"/>
                        <a:lumOff val="50000"/>
                      </a:schemeClr>
                    </a:solidFill>
                  </a:tcPr>
                </a:tc>
                <a:extLst>
                  <a:ext uri="{0D108BD9-81ED-4DB2-BD59-A6C34878D82A}">
                    <a16:rowId xmlns:a16="http://schemas.microsoft.com/office/drawing/2014/main" val="2731184847"/>
                  </a:ext>
                </a:extLst>
              </a:tr>
              <a:tr h="1263121">
                <a:tc>
                  <a:txBody>
                    <a:bodyPr/>
                    <a:lstStyle/>
                    <a:p>
                      <a:r>
                        <a:rPr lang="en-US" sz="2400" dirty="0">
                          <a:solidFill>
                            <a:srgbClr val="0A0000"/>
                          </a:solidFill>
                          <a:latin typeface="Calibri"/>
                          <a:ea typeface="Calibri"/>
                          <a:cs typeface="Calibri"/>
                        </a:rPr>
                        <a:t>The ability to read words, phrases, sentences and stories correctly, with enough speed and expression.</a:t>
                      </a:r>
                    </a:p>
                  </a:txBody>
                  <a:tcPr/>
                </a:tc>
                <a:extLst>
                  <a:ext uri="{0D108BD9-81ED-4DB2-BD59-A6C34878D82A}">
                    <a16:rowId xmlns:a16="http://schemas.microsoft.com/office/drawing/2014/main" val="3785350438"/>
                  </a:ext>
                </a:extLst>
              </a:tr>
            </a:tbl>
          </a:graphicData>
        </a:graphic>
      </p:graphicFrame>
      <p:graphicFrame>
        <p:nvGraphicFramePr>
          <p:cNvPr id="5" name="Table 4">
            <a:extLst>
              <a:ext uri="{FF2B5EF4-FFF2-40B4-BE49-F238E27FC236}">
                <a16:creationId xmlns:a16="http://schemas.microsoft.com/office/drawing/2014/main" id="{DB23004D-2FD1-C1BA-96D1-F521D4F74CE9}"/>
              </a:ext>
            </a:extLst>
          </p:cNvPr>
          <p:cNvGraphicFramePr>
            <a:graphicFrameLocks noGrp="1"/>
          </p:cNvGraphicFramePr>
          <p:nvPr>
            <p:extLst>
              <p:ext uri="{D42A27DB-BD31-4B8C-83A1-F6EECF244321}">
                <p14:modId xmlns:p14="http://schemas.microsoft.com/office/powerpoint/2010/main" val="2654108675"/>
              </p:ext>
            </p:extLst>
          </p:nvPr>
        </p:nvGraphicFramePr>
        <p:xfrm>
          <a:off x="336187" y="4767779"/>
          <a:ext cx="6269937" cy="1047750"/>
        </p:xfrm>
        <a:graphic>
          <a:graphicData uri="http://schemas.openxmlformats.org/drawingml/2006/table">
            <a:tbl>
              <a:tblPr firstRow="1" bandRow="1">
                <a:tableStyleId>{5C22544A-7EE6-4342-B048-85BDC9FD1C3A}</a:tableStyleId>
              </a:tblPr>
              <a:tblGrid>
                <a:gridCol w="6269937">
                  <a:extLst>
                    <a:ext uri="{9D8B030D-6E8A-4147-A177-3AD203B41FA5}">
                      <a16:colId xmlns:a16="http://schemas.microsoft.com/office/drawing/2014/main" val="1555108632"/>
                    </a:ext>
                  </a:extLst>
                </a:gridCol>
              </a:tblGrid>
              <a:tr h="533400">
                <a:tc>
                  <a:txBody>
                    <a:bodyPr/>
                    <a:lstStyle/>
                    <a:p>
                      <a:pPr algn="ctr"/>
                      <a:r>
                        <a:rPr lang="en-US" sz="2400">
                          <a:solidFill>
                            <a:schemeClr val="tx2"/>
                          </a:solidFill>
                        </a:rPr>
                        <a:t>Reading Comprehension</a:t>
                      </a:r>
                      <a:endParaRPr lang="en-US" sz="2400" err="1">
                        <a:solidFill>
                          <a:schemeClr val="tx2"/>
                        </a:solidFill>
                      </a:endParaRPr>
                    </a:p>
                  </a:txBody>
                  <a:tcPr>
                    <a:solidFill>
                      <a:schemeClr val="bg2">
                        <a:lumMod val="50000"/>
                      </a:schemeClr>
                    </a:solidFill>
                  </a:tcPr>
                </a:tc>
                <a:extLst>
                  <a:ext uri="{0D108BD9-81ED-4DB2-BD59-A6C34878D82A}">
                    <a16:rowId xmlns:a16="http://schemas.microsoft.com/office/drawing/2014/main" val="2731184847"/>
                  </a:ext>
                </a:extLst>
              </a:tr>
              <a:tr h="514350">
                <a:tc>
                  <a:txBody>
                    <a:bodyPr/>
                    <a:lstStyle/>
                    <a:p>
                      <a:r>
                        <a:rPr lang="en-US" sz="2400" dirty="0">
                          <a:solidFill>
                            <a:srgbClr val="0A0000"/>
                          </a:solidFill>
                          <a:latin typeface="Calibri"/>
                          <a:ea typeface="Calibri"/>
                          <a:cs typeface="Calibri"/>
                        </a:rPr>
                        <a:t>The ability to understand what you're reading.</a:t>
                      </a:r>
                    </a:p>
                  </a:txBody>
                  <a:tcPr/>
                </a:tc>
                <a:extLst>
                  <a:ext uri="{0D108BD9-81ED-4DB2-BD59-A6C34878D82A}">
                    <a16:rowId xmlns:a16="http://schemas.microsoft.com/office/drawing/2014/main" val="3785350438"/>
                  </a:ext>
                </a:extLst>
              </a:tr>
            </a:tbl>
          </a:graphicData>
        </a:graphic>
      </p:graphicFrame>
      <p:sp>
        <p:nvSpPr>
          <p:cNvPr id="9" name="Content Placeholder 2">
            <a:extLst>
              <a:ext uri="{FF2B5EF4-FFF2-40B4-BE49-F238E27FC236}">
                <a16:creationId xmlns:a16="http://schemas.microsoft.com/office/drawing/2014/main" id="{7282A154-D0C1-E315-A1D2-8DF3CC99CBE7}"/>
              </a:ext>
            </a:extLst>
          </p:cNvPr>
          <p:cNvSpPr>
            <a:spLocks noGrp="1"/>
          </p:cNvSpPr>
          <p:nvPr/>
        </p:nvSpPr>
        <p:spPr>
          <a:xfrm>
            <a:off x="7238999" y="1246192"/>
            <a:ext cx="4554615" cy="549479"/>
          </a:xfrm>
          <a:prstGeom prst="rect">
            <a:avLst/>
          </a:prstGeom>
          <a:solidFill>
            <a:schemeClr val="bg1"/>
          </a:solidFill>
          <a:ln>
            <a:solidFill>
              <a:schemeClr val="tx2"/>
            </a:solidFill>
          </a:ln>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4999"/>
              </a:lnSpc>
              <a:spcBef>
                <a:spcPts val="0"/>
              </a:spcBef>
              <a:spcAft>
                <a:spcPts val="1000"/>
              </a:spcAft>
              <a:buNone/>
            </a:pPr>
            <a:r>
              <a:rPr lang="en-US" sz="2400" b="1">
                <a:solidFill>
                  <a:schemeClr val="tx2"/>
                </a:solidFill>
                <a:latin typeface="Calibri"/>
                <a:ea typeface="Calibri"/>
                <a:cs typeface="Calibri"/>
                <a:hlinkClick r:id="rId6">
                  <a:extLst>
                    <a:ext uri="{A12FA001-AC4F-418D-AE19-62706E023703}">
                      <ahyp:hlinkClr xmlns:ahyp="http://schemas.microsoft.com/office/drawing/2018/hyperlinkcolor" val="tx"/>
                    </a:ext>
                  </a:extLst>
                </a:hlinkClick>
              </a:rPr>
              <a:t>Learn More: Comprehension</a:t>
            </a:r>
            <a:endParaRPr lang="en-US" sz="2400">
              <a:solidFill>
                <a:schemeClr val="tx2"/>
              </a:solidFill>
              <a:ea typeface="Calibri"/>
              <a:cs typeface="Calibri"/>
            </a:endParaRPr>
          </a:p>
          <a:p>
            <a:pPr lvl="0"/>
            <a:endParaRPr lang="en-US" sz="2400"/>
          </a:p>
          <a:p>
            <a:pPr lvl="0"/>
            <a:endParaRPr lang="en-US" sz="2400"/>
          </a:p>
        </p:txBody>
      </p:sp>
      <p:pic>
        <p:nvPicPr>
          <p:cNvPr id="7" name="Picture 6" descr="Improving Reading Comprehension in Kindergarten Through 3rd Grade infographic">
            <a:extLst>
              <a:ext uri="{FF2B5EF4-FFF2-40B4-BE49-F238E27FC236}">
                <a16:creationId xmlns:a16="http://schemas.microsoft.com/office/drawing/2014/main" id="{D72C4FF9-1328-057A-6613-6449FA54841E}"/>
              </a:ext>
            </a:extLst>
          </p:cNvPr>
          <p:cNvPicPr>
            <a:picLocks noChangeAspect="1"/>
          </p:cNvPicPr>
          <p:nvPr/>
        </p:nvPicPr>
        <p:blipFill>
          <a:blip r:embed="rId7"/>
          <a:stretch>
            <a:fillRect/>
          </a:stretch>
        </p:blipFill>
        <p:spPr>
          <a:xfrm>
            <a:off x="8496641" y="1879599"/>
            <a:ext cx="2114774" cy="2888343"/>
          </a:xfrm>
          <a:prstGeom prst="rect">
            <a:avLst/>
          </a:prstGeom>
        </p:spPr>
      </p:pic>
      <p:sp>
        <p:nvSpPr>
          <p:cNvPr id="14" name="TextBox 15">
            <a:extLst>
              <a:ext uri="{FF2B5EF4-FFF2-40B4-BE49-F238E27FC236}">
                <a16:creationId xmlns:a16="http://schemas.microsoft.com/office/drawing/2014/main" id="{5DA5FFA6-9DF0-6E84-3166-55AA0E69AF34}"/>
              </a:ext>
            </a:extLst>
          </p:cNvPr>
          <p:cNvSpPr txBox="1"/>
          <p:nvPr/>
        </p:nvSpPr>
        <p:spPr>
          <a:xfrm>
            <a:off x="8490876" y="4909113"/>
            <a:ext cx="2058513" cy="461665"/>
          </a:xfrm>
          <a:prstGeom prst="rect">
            <a:avLst/>
          </a:prstGeom>
          <a:solidFill>
            <a:schemeClr val="bg1"/>
          </a:solidFill>
          <a:ln w="28575">
            <a:solidFill>
              <a:schemeClr val="tx2">
                <a:lumMod val="95000"/>
              </a:schemeClr>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chemeClr val="tx2">
                    <a:lumMod val="85000"/>
                  </a:schemeClr>
                </a:solidFill>
                <a:ea typeface="Calibri"/>
                <a:cs typeface="Calibri"/>
                <a:hlinkClick r:id="rId8">
                  <a:extLst>
                    <a:ext uri="{A12FA001-AC4F-418D-AE19-62706E023703}">
                      <ahyp:hlinkClr xmlns:ahyp="http://schemas.microsoft.com/office/drawing/2018/hyperlinkcolor" val="tx"/>
                    </a:ext>
                  </a:extLst>
                </a:hlinkClick>
              </a:rPr>
              <a:t>Watch Video</a:t>
            </a:r>
            <a:endParaRPr lang="en-US">
              <a:solidFill>
                <a:schemeClr val="tx2">
                  <a:lumMod val="85000"/>
                </a:schemeClr>
              </a:solidFill>
              <a:ea typeface="Calibri"/>
              <a:cs typeface="Calibri"/>
            </a:endParaRPr>
          </a:p>
        </p:txBody>
      </p:sp>
      <p:sp>
        <p:nvSpPr>
          <p:cNvPr id="11" name="TextBox 29">
            <a:extLst>
              <a:ext uri="{FF2B5EF4-FFF2-40B4-BE49-F238E27FC236}">
                <a16:creationId xmlns:a16="http://schemas.microsoft.com/office/drawing/2014/main" id="{75AF4513-95EC-8EDE-645E-C73903B5EE06}"/>
              </a:ext>
            </a:extLst>
          </p:cNvPr>
          <p:cNvSpPr txBox="1"/>
          <p:nvPr/>
        </p:nvSpPr>
        <p:spPr>
          <a:xfrm>
            <a:off x="6846384" y="5400185"/>
            <a:ext cx="5339579" cy="769441"/>
          </a:xfrm>
          <a:prstGeom prst="rect">
            <a:avLst/>
          </a:prstGeom>
          <a:solidFill>
            <a:schemeClr val="tx2">
              <a:lumMod val="95000"/>
            </a:schemeClr>
          </a:solidFill>
          <a:ln>
            <a:solidFill>
              <a:schemeClr val="bg1">
                <a:lumMod val="75000"/>
              </a:schemeClr>
            </a:solidFill>
            <a:extLst>
              <a:ext uri="{C807C97D-BFC1-408E-A445-0C87EB9F89A2}">
                <ask:lineSketchStyleProps xmlns:ask="http://schemas.microsoft.com/office/drawing/2018/sketchyshapes">
                  <ask:type>
                    <ask:lineSketchNone/>
                  </ask:type>
                </ask:lineSketchStyleProps>
              </a:ext>
            </a:extLst>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a:ea typeface="Calibri"/>
                <a:cs typeface="Calibri"/>
              </a:rPr>
              <a:t>Video provided by:</a:t>
            </a:r>
            <a:endParaRPr lang="en-US">
              <a:ea typeface="Calibri"/>
              <a:cs typeface="Calibri"/>
            </a:endParaRPr>
          </a:p>
          <a:p>
            <a:endParaRPr lang="en-US" sz="2800">
              <a:ea typeface="Calibri"/>
              <a:cs typeface="Calibri"/>
            </a:endParaRPr>
          </a:p>
        </p:txBody>
      </p:sp>
      <p:pic>
        <p:nvPicPr>
          <p:cNvPr id="12" name="Picture 11" descr="Understood.org logo">
            <a:extLst>
              <a:ext uri="{FF2B5EF4-FFF2-40B4-BE49-F238E27FC236}">
                <a16:creationId xmlns:a16="http://schemas.microsoft.com/office/drawing/2014/main" id="{C9100EB6-101F-3581-55D3-B2ECF8799328}"/>
              </a:ext>
            </a:extLst>
          </p:cNvPr>
          <p:cNvPicPr>
            <a:picLocks noChangeAspect="1"/>
          </p:cNvPicPr>
          <p:nvPr/>
        </p:nvPicPr>
        <p:blipFill>
          <a:blip r:embed="rId9"/>
          <a:stretch>
            <a:fillRect/>
          </a:stretch>
        </p:blipFill>
        <p:spPr>
          <a:xfrm>
            <a:off x="8591550" y="5753100"/>
            <a:ext cx="2019300" cy="457200"/>
          </a:xfrm>
          <a:prstGeom prst="rect">
            <a:avLst/>
          </a:prstGeom>
          <a:ln w="28575">
            <a:solidFill>
              <a:schemeClr val="tx2">
                <a:lumMod val="85000"/>
              </a:schemeClr>
            </a:solidFill>
          </a:ln>
        </p:spPr>
      </p:pic>
      <p:pic>
        <p:nvPicPr>
          <p:cNvPr id="10" name="Picture 9" descr="QR code">
            <a:extLst>
              <a:ext uri="{FF2B5EF4-FFF2-40B4-BE49-F238E27FC236}">
                <a16:creationId xmlns:a16="http://schemas.microsoft.com/office/drawing/2014/main" id="{5D14CB01-61A5-48A8-E827-F43BDFAE6327}"/>
              </a:ext>
            </a:extLst>
          </p:cNvPr>
          <p:cNvPicPr>
            <a:picLocks noChangeAspect="1"/>
          </p:cNvPicPr>
          <p:nvPr/>
        </p:nvPicPr>
        <p:blipFill>
          <a:blip r:embed="rId10"/>
          <a:stretch>
            <a:fillRect/>
          </a:stretch>
        </p:blipFill>
        <p:spPr>
          <a:xfrm>
            <a:off x="10794546" y="2931432"/>
            <a:ext cx="1009650" cy="995136"/>
          </a:xfrm>
          <a:prstGeom prst="rect">
            <a:avLst/>
          </a:prstGeom>
        </p:spPr>
      </p:pic>
      <p:pic>
        <p:nvPicPr>
          <p:cNvPr id="8" name="Graphic 7" descr="Pink backpack">
            <a:extLst>
              <a:ext uri="{FF2B5EF4-FFF2-40B4-BE49-F238E27FC236}">
                <a16:creationId xmlns:a16="http://schemas.microsoft.com/office/drawing/2014/main" id="{721E57A4-F025-08C0-95E4-89EA7A44342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990493" y="5661323"/>
            <a:ext cx="1269221" cy="1269221"/>
          </a:xfrm>
          <a:prstGeom prst="rect">
            <a:avLst/>
          </a:prstGeom>
        </p:spPr>
      </p:pic>
    </p:spTree>
    <p:custDataLst>
      <p:tags r:id="rId1"/>
    </p:custDataLst>
    <p:extLst>
      <p:ext uri="{BB962C8B-B14F-4D97-AF65-F5344CB8AC3E}">
        <p14:creationId xmlns:p14="http://schemas.microsoft.com/office/powerpoint/2010/main" val="37511201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1A9FE-9EAD-01BC-8003-020DDE892BB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0D706AD-EE0F-BF07-9732-181E9730B6B4}"/>
              </a:ext>
            </a:extLst>
          </p:cNvPr>
          <p:cNvSpPr/>
          <p:nvPr/>
        </p:nvSpPr>
        <p:spPr>
          <a:xfrm>
            <a:off x="2913742" y="-2721"/>
            <a:ext cx="5848350" cy="514349"/>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b="1">
                <a:solidFill>
                  <a:srgbClr val="0A0000"/>
                </a:solidFill>
                <a:ea typeface="Calibri"/>
                <a:cs typeface="Calibri"/>
              </a:rPr>
              <a:t>Share Literacy Resources</a:t>
            </a:r>
          </a:p>
        </p:txBody>
      </p:sp>
      <p:sp>
        <p:nvSpPr>
          <p:cNvPr id="6" name="Title 5">
            <a:extLst>
              <a:ext uri="{FF2B5EF4-FFF2-40B4-BE49-F238E27FC236}">
                <a16:creationId xmlns:a16="http://schemas.microsoft.com/office/drawing/2014/main" id="{54DA9FC9-DD85-2A7C-C979-4ABA39A0EC6A}"/>
              </a:ext>
            </a:extLst>
          </p:cNvPr>
          <p:cNvSpPr>
            <a:spLocks noGrp="1"/>
          </p:cNvSpPr>
          <p:nvPr>
            <p:ph type="title" idx="4294967295"/>
          </p:nvPr>
        </p:nvSpPr>
        <p:spPr>
          <a:xfrm>
            <a:off x="3985297" y="1423928"/>
            <a:ext cx="4417722" cy="4100423"/>
          </a:xfrm>
          <a:prstGeom prst="ellipse">
            <a:avLst/>
          </a:prstGeom>
          <a:solidFill>
            <a:schemeClr val="bg1">
              <a:lumMod val="20000"/>
              <a:lumOff val="80000"/>
            </a:schemeClr>
          </a:solidFill>
          <a:ln w="57150" cap="flat" cmpd="sng" algn="ctr">
            <a:solidFill>
              <a:schemeClr val="tx2">
                <a:lumMod val="50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50" b="0" i="0" u="none" strike="noStrike" kern="1200" cap="none" spc="0" normalizeH="0" baseline="0" noProof="0" dirty="0">
                <a:ln>
                  <a:noFill/>
                </a:ln>
                <a:solidFill>
                  <a:schemeClr val="lt1"/>
                </a:solidFill>
                <a:effectLst/>
                <a:uLnTx/>
                <a:uFillTx/>
                <a:latin typeface="Cooper Black"/>
                <a:ea typeface="Calibri"/>
                <a:cs typeface="Calibri"/>
              </a:rPr>
              <a:t>Questions</a:t>
            </a:r>
            <a:r>
              <a:rPr kumimoji="0" lang="en-US" sz="5000" b="0" i="0" u="none" strike="noStrike" kern="1200" cap="none" spc="0" normalizeH="0" baseline="0" noProof="0" dirty="0">
                <a:ln>
                  <a:noFill/>
                </a:ln>
                <a:solidFill>
                  <a:schemeClr val="lt1"/>
                </a:solidFill>
                <a:effectLst/>
                <a:uLnTx/>
                <a:uFillTx/>
                <a:latin typeface="Cooper Black"/>
                <a:ea typeface="Calibri"/>
                <a:cs typeface="Calibri"/>
              </a:rPr>
              <a:t>                         </a:t>
            </a:r>
            <a:r>
              <a:rPr kumimoji="0" lang="en-US" sz="9600" b="0" i="0" u="none" strike="noStrike" kern="1200" cap="none" spc="0" normalizeH="0" baseline="0" noProof="0" dirty="0">
                <a:ln>
                  <a:noFill/>
                </a:ln>
                <a:solidFill>
                  <a:schemeClr val="bg1">
                    <a:lumMod val="60000"/>
                    <a:lumOff val="40000"/>
                  </a:schemeClr>
                </a:solidFill>
                <a:effectLst/>
                <a:uLnTx/>
                <a:uFillTx/>
                <a:latin typeface="Cooper Black"/>
                <a:ea typeface="Calibri"/>
                <a:cs typeface="Calibri"/>
              </a:rPr>
              <a:t>?</a:t>
            </a:r>
            <a:endParaRPr kumimoji="0" lang="en-US" sz="9600" b="0" i="0" u="none" strike="noStrike" kern="1200" cap="none" spc="0" normalizeH="0" baseline="0" noProof="0" dirty="0">
              <a:ln>
                <a:noFill/>
              </a:ln>
              <a:solidFill>
                <a:schemeClr val="bg1">
                  <a:lumMod val="60000"/>
                  <a:lumOff val="40000"/>
                </a:schemeClr>
              </a:solidFill>
              <a:effectLst/>
              <a:uLnTx/>
              <a:uFillTx/>
              <a:latin typeface="Cooper Black"/>
              <a:ea typeface="+mn-ea"/>
              <a:cs typeface="+mn-cs"/>
            </a:endParaRPr>
          </a:p>
        </p:txBody>
      </p:sp>
    </p:spTree>
    <p:extLst>
      <p:ext uri="{BB962C8B-B14F-4D97-AF65-F5344CB8AC3E}">
        <p14:creationId xmlns:p14="http://schemas.microsoft.com/office/powerpoint/2010/main" val="34335182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3F71A-E590-A226-04C2-71FA76638FD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3830717-9858-A2B3-3715-93A734DDC995}"/>
              </a:ext>
            </a:extLst>
          </p:cNvPr>
          <p:cNvSpPr>
            <a:spLocks noGrp="1"/>
          </p:cNvSpPr>
          <p:nvPr>
            <p:ph type="title" idx="4294967295"/>
          </p:nvPr>
        </p:nvSpPr>
        <p:spPr>
          <a:xfrm>
            <a:off x="2913742" y="-2721"/>
            <a:ext cx="5848350" cy="514349"/>
          </a:xfrm>
          <a:prstGeom prst="rect">
            <a:avLst/>
          </a:prstGeom>
          <a:solidFill>
            <a:schemeClr val="accent4">
              <a:lumMod val="20000"/>
              <a:lumOff val="80000"/>
            </a:schemeClr>
          </a:solidFill>
          <a:ln w="1270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A0000"/>
                </a:solidFill>
                <a:effectLst/>
                <a:uLnTx/>
                <a:uFillTx/>
                <a:latin typeface="+mn-lt"/>
                <a:ea typeface="Calibri"/>
                <a:cs typeface="Calibri"/>
              </a:rPr>
              <a:t>Share Literacy Resources</a:t>
            </a:r>
          </a:p>
        </p:txBody>
      </p:sp>
      <p:sp>
        <p:nvSpPr>
          <p:cNvPr id="3" name="Content Placeholder 2">
            <a:extLst>
              <a:ext uri="{FF2B5EF4-FFF2-40B4-BE49-F238E27FC236}">
                <a16:creationId xmlns:a16="http://schemas.microsoft.com/office/drawing/2014/main" id="{9072AE6C-3593-E2BC-2AB5-0BFBA056B983}"/>
              </a:ext>
            </a:extLst>
          </p:cNvPr>
          <p:cNvSpPr>
            <a:spLocks noGrp="1"/>
          </p:cNvSpPr>
          <p:nvPr>
            <p:ph idx="1"/>
          </p:nvPr>
        </p:nvSpPr>
        <p:spPr>
          <a:xfrm>
            <a:off x="723900" y="912667"/>
            <a:ext cx="10515600" cy="5026170"/>
          </a:xfrm>
        </p:spPr>
        <p:txBody>
          <a:bodyPr lIns="91440" tIns="45720" rIns="91440" bIns="45720" anchor="t"/>
          <a:lstStyle/>
          <a:p>
            <a:pPr marL="0" indent="0">
              <a:lnSpc>
                <a:spcPct val="100000"/>
              </a:lnSpc>
              <a:spcBef>
                <a:spcPts val="0"/>
              </a:spcBef>
              <a:spcAft>
                <a:spcPts val="1000"/>
              </a:spcAft>
              <a:buNone/>
            </a:pPr>
            <a:r>
              <a:rPr lang="en-US" sz="3200" b="1" dirty="0">
                <a:solidFill>
                  <a:srgbClr val="444444"/>
                </a:solidFill>
                <a:latin typeface="Calibri"/>
                <a:ea typeface="Calibri"/>
                <a:cs typeface="Calibri"/>
              </a:rPr>
              <a:t>The big ideas...</a:t>
            </a:r>
            <a:endParaRPr lang="en-US" sz="3200" dirty="0">
              <a:latin typeface="Calibri"/>
              <a:ea typeface="Calibri"/>
              <a:cs typeface="Calibri"/>
            </a:endParaRPr>
          </a:p>
          <a:p>
            <a:pPr>
              <a:lnSpc>
                <a:spcPct val="100000"/>
              </a:lnSpc>
              <a:spcBef>
                <a:spcPts val="0"/>
              </a:spcBef>
              <a:spcAft>
                <a:spcPts val="1000"/>
              </a:spcAft>
              <a:buFont typeface="Arial"/>
              <a:buChar char="•"/>
            </a:pPr>
            <a:r>
              <a:rPr lang="en-US" dirty="0">
                <a:solidFill>
                  <a:srgbClr val="000000"/>
                </a:solidFill>
                <a:latin typeface="Calibri"/>
                <a:ea typeface="Calibri"/>
                <a:cs typeface="Calibri"/>
              </a:rPr>
              <a:t>Two important foundational skills in early reading instruction are phonemic awareness and phonics. </a:t>
            </a:r>
            <a:endParaRPr lang="en-US" dirty="0">
              <a:solidFill>
                <a:srgbClr val="444444"/>
              </a:solidFill>
              <a:latin typeface="Calibri"/>
              <a:ea typeface="Calibri"/>
              <a:cs typeface="Calibri"/>
            </a:endParaRPr>
          </a:p>
          <a:p>
            <a:pPr>
              <a:lnSpc>
                <a:spcPct val="100000"/>
              </a:lnSpc>
              <a:spcBef>
                <a:spcPts val="0"/>
              </a:spcBef>
              <a:spcAft>
                <a:spcPts val="1000"/>
              </a:spcAft>
              <a:buFont typeface="Arial"/>
              <a:buChar char="•"/>
            </a:pPr>
            <a:r>
              <a:rPr lang="en-US" dirty="0">
                <a:solidFill>
                  <a:srgbClr val="000000"/>
                </a:solidFill>
                <a:latin typeface="Calibri"/>
                <a:ea typeface="Calibri"/>
                <a:cs typeface="Calibri"/>
              </a:rPr>
              <a:t>For children who struggle to read, working with phonemes and decoding words can be especially difficult.</a:t>
            </a:r>
            <a:endParaRPr lang="en-US" dirty="0">
              <a:solidFill>
                <a:srgbClr val="444444"/>
              </a:solidFill>
              <a:latin typeface="Calibri"/>
              <a:ea typeface="Calibri"/>
              <a:cs typeface="Calibri"/>
            </a:endParaRPr>
          </a:p>
          <a:p>
            <a:pPr>
              <a:lnSpc>
                <a:spcPct val="100000"/>
              </a:lnSpc>
              <a:spcBef>
                <a:spcPts val="0"/>
              </a:spcBef>
              <a:spcAft>
                <a:spcPts val="1000"/>
              </a:spcAft>
              <a:buFont typeface="Arial"/>
              <a:buChar char="•"/>
            </a:pPr>
            <a:r>
              <a:rPr lang="en-US" dirty="0">
                <a:solidFill>
                  <a:srgbClr val="000000"/>
                </a:solidFill>
                <a:latin typeface="Calibri"/>
                <a:ea typeface="Calibri"/>
                <a:cs typeface="Calibri"/>
              </a:rPr>
              <a:t>Learning to listen, speak, read, and write well also includes developing oral language skills and reading fluently and with meaning.</a:t>
            </a:r>
            <a:endParaRPr lang="en-US" dirty="0">
              <a:solidFill>
                <a:srgbClr val="444444"/>
              </a:solidFill>
              <a:latin typeface="Calibri"/>
              <a:ea typeface="Calibri"/>
              <a:cs typeface="Calibri"/>
            </a:endParaRPr>
          </a:p>
          <a:p>
            <a:pPr marL="0" indent="0">
              <a:lnSpc>
                <a:spcPct val="114999"/>
              </a:lnSpc>
              <a:spcBef>
                <a:spcPts val="0"/>
              </a:spcBef>
              <a:spcAft>
                <a:spcPts val="1000"/>
              </a:spcAft>
              <a:buNone/>
            </a:pPr>
            <a:endParaRPr lang="en-US" sz="2400" dirty="0">
              <a:solidFill>
                <a:srgbClr val="08355F"/>
              </a:solidFill>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79090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0232-AD85-71BF-C6F7-BCE521FE31CA}"/>
              </a:ext>
            </a:extLst>
          </p:cNvPr>
          <p:cNvSpPr>
            <a:spLocks noGrp="1"/>
          </p:cNvSpPr>
          <p:nvPr>
            <p:ph type="title"/>
          </p:nvPr>
        </p:nvSpPr>
        <p:spPr>
          <a:xfrm>
            <a:off x="829413" y="572637"/>
            <a:ext cx="10049934" cy="1240897"/>
          </a:xfrm>
        </p:spPr>
        <p:txBody>
          <a:bodyPr lIns="91440" tIns="45720" rIns="91440" bIns="45720" anchor="t"/>
          <a:lstStyle/>
          <a:p>
            <a:r>
              <a:rPr lang="en-US" b="1" dirty="0">
                <a:ea typeface="Calibri Light"/>
                <a:cs typeface="Calibri Light"/>
              </a:rPr>
              <a:t>Agenda</a:t>
            </a:r>
            <a:endParaRPr lang="en-US" b="1" dirty="0"/>
          </a:p>
        </p:txBody>
      </p:sp>
      <p:sp>
        <p:nvSpPr>
          <p:cNvPr id="5" name="Content Placeholder 2">
            <a:extLst>
              <a:ext uri="{FF2B5EF4-FFF2-40B4-BE49-F238E27FC236}">
                <a16:creationId xmlns:a16="http://schemas.microsoft.com/office/drawing/2014/main" id="{D4CF1DDB-51A6-E602-0973-566D4696C34D}"/>
              </a:ext>
            </a:extLst>
          </p:cNvPr>
          <p:cNvSpPr txBox="1">
            <a:spLocks/>
          </p:cNvSpPr>
          <p:nvPr/>
        </p:nvSpPr>
        <p:spPr>
          <a:xfrm>
            <a:off x="1083413" y="1407702"/>
            <a:ext cx="9795934" cy="435133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00000"/>
              </a:lnSpc>
              <a:spcBef>
                <a:spcPts val="0"/>
              </a:spcBef>
            </a:pPr>
            <a:r>
              <a:rPr lang="en-US" dirty="0">
                <a:solidFill>
                  <a:srgbClr val="0A0000"/>
                </a:solidFill>
                <a:latin typeface="Calibri"/>
                <a:ea typeface="Calibri"/>
                <a:cs typeface="Times New Roman"/>
              </a:rPr>
              <a:t>Workshop Overview</a:t>
            </a:r>
            <a:endParaRPr lang="en-US" dirty="0">
              <a:ea typeface="Calibri" panose="020F0502020204030204"/>
              <a:cs typeface="Calibri" panose="020F0502020204030204"/>
            </a:endParaRPr>
          </a:p>
          <a:p>
            <a:pPr indent="0">
              <a:lnSpc>
                <a:spcPct val="100000"/>
              </a:lnSpc>
              <a:spcBef>
                <a:spcPts val="0"/>
              </a:spcBef>
            </a:pPr>
            <a:r>
              <a:rPr lang="en-US" dirty="0">
                <a:solidFill>
                  <a:srgbClr val="0A0000"/>
                </a:solidFill>
                <a:ea typeface="Calibri" panose="020F0502020204030204"/>
                <a:cs typeface="Calibri"/>
              </a:rPr>
              <a:t>Session 1</a:t>
            </a:r>
          </a:p>
          <a:p>
            <a:pPr lvl="1" indent="0">
              <a:lnSpc>
                <a:spcPct val="100000"/>
              </a:lnSpc>
              <a:spcBef>
                <a:spcPts val="0"/>
              </a:spcBef>
            </a:pPr>
            <a:r>
              <a:rPr lang="en-US" dirty="0">
                <a:solidFill>
                  <a:srgbClr val="0A0000"/>
                </a:solidFill>
                <a:ea typeface="Calibri" panose="020F0502020204030204"/>
                <a:cs typeface="Calibri"/>
              </a:rPr>
              <a:t>Family Engagement</a:t>
            </a:r>
            <a:endParaRPr lang="en-US" dirty="0">
              <a:ea typeface="Calibri"/>
              <a:cs typeface="Calibri"/>
            </a:endParaRPr>
          </a:p>
          <a:p>
            <a:pPr lvl="1" indent="0">
              <a:lnSpc>
                <a:spcPct val="100000"/>
              </a:lnSpc>
              <a:spcBef>
                <a:spcPts val="0"/>
              </a:spcBef>
            </a:pPr>
            <a:r>
              <a:rPr lang="en-US" dirty="0">
                <a:solidFill>
                  <a:srgbClr val="0A0000"/>
                </a:solidFill>
                <a:ea typeface="Calibri" panose="020F0502020204030204"/>
                <a:cs typeface="Calibri"/>
              </a:rPr>
              <a:t>Communicate and Interact Often</a:t>
            </a:r>
            <a:endParaRPr lang="en-US" dirty="0">
              <a:ea typeface="Calibri"/>
              <a:cs typeface="Calibri"/>
            </a:endParaRPr>
          </a:p>
          <a:p>
            <a:pPr indent="0">
              <a:lnSpc>
                <a:spcPct val="100000"/>
              </a:lnSpc>
              <a:spcBef>
                <a:spcPts val="0"/>
              </a:spcBef>
            </a:pPr>
            <a:r>
              <a:rPr lang="en-US" dirty="0">
                <a:solidFill>
                  <a:srgbClr val="0A0000"/>
                </a:solidFill>
                <a:ea typeface="Calibri" panose="020F0502020204030204"/>
                <a:cs typeface="Calibri"/>
              </a:rPr>
              <a:t>Session 2</a:t>
            </a:r>
          </a:p>
          <a:p>
            <a:pPr lvl="1" indent="0">
              <a:lnSpc>
                <a:spcPct val="100000"/>
              </a:lnSpc>
              <a:spcBef>
                <a:spcPts val="0"/>
              </a:spcBef>
            </a:pPr>
            <a:r>
              <a:rPr lang="en-US" dirty="0">
                <a:solidFill>
                  <a:srgbClr val="0A0000"/>
                </a:solidFill>
                <a:ea typeface="Calibri" panose="020F0502020204030204"/>
                <a:cs typeface="Calibri"/>
              </a:rPr>
              <a:t>Discuss Literacy Instruction and Intervention</a:t>
            </a:r>
            <a:endParaRPr lang="en-US" dirty="0">
              <a:ea typeface="Calibri" panose="020F0502020204030204"/>
              <a:cs typeface="Calibri" panose="020F0502020204030204"/>
            </a:endParaRPr>
          </a:p>
          <a:p>
            <a:pPr indent="0">
              <a:lnSpc>
                <a:spcPct val="100000"/>
              </a:lnSpc>
              <a:spcBef>
                <a:spcPts val="0"/>
              </a:spcBef>
            </a:pPr>
            <a:r>
              <a:rPr lang="en-US" dirty="0">
                <a:solidFill>
                  <a:srgbClr val="0A0000"/>
                </a:solidFill>
                <a:ea typeface="Calibri" panose="020F0502020204030204"/>
                <a:cs typeface="Calibri"/>
              </a:rPr>
              <a:t>Session 3</a:t>
            </a:r>
            <a:endParaRPr lang="en-US" dirty="0"/>
          </a:p>
          <a:p>
            <a:pPr lvl="1" indent="0">
              <a:lnSpc>
                <a:spcPct val="100000"/>
              </a:lnSpc>
              <a:spcBef>
                <a:spcPts val="0"/>
              </a:spcBef>
            </a:pPr>
            <a:r>
              <a:rPr lang="en-US" dirty="0">
                <a:solidFill>
                  <a:srgbClr val="0A0000"/>
                </a:solidFill>
                <a:ea typeface="Calibri" panose="020F0502020204030204"/>
                <a:cs typeface="Calibri"/>
              </a:rPr>
              <a:t>Share Literacy Resources</a:t>
            </a:r>
            <a:endParaRPr lang="en-US" dirty="0">
              <a:ea typeface="Calibri"/>
              <a:cs typeface="Calibri"/>
            </a:endParaRPr>
          </a:p>
          <a:p>
            <a:pPr indent="0">
              <a:lnSpc>
                <a:spcPct val="100000"/>
              </a:lnSpc>
              <a:spcBef>
                <a:spcPts val="0"/>
              </a:spcBef>
            </a:pPr>
            <a:r>
              <a:rPr lang="en-US" dirty="0">
                <a:solidFill>
                  <a:srgbClr val="0A0000"/>
                </a:solidFill>
                <a:ea typeface="Calibri" panose="020F0502020204030204"/>
                <a:cs typeface="Calibri"/>
              </a:rPr>
              <a:t>Session 4</a:t>
            </a:r>
          </a:p>
          <a:p>
            <a:pPr lvl="1" indent="0">
              <a:lnSpc>
                <a:spcPct val="100000"/>
              </a:lnSpc>
              <a:spcBef>
                <a:spcPts val="0"/>
              </a:spcBef>
            </a:pPr>
            <a:r>
              <a:rPr lang="en-US" dirty="0">
                <a:solidFill>
                  <a:srgbClr val="0A0000"/>
                </a:solidFill>
                <a:ea typeface="Calibri" panose="020F0502020204030204"/>
                <a:cs typeface="Calibri"/>
              </a:rPr>
              <a:t>Address Concerns Together</a:t>
            </a:r>
            <a:endParaRPr lang="en-US" dirty="0"/>
          </a:p>
          <a:p>
            <a:pPr marL="0" indent="0">
              <a:lnSpc>
                <a:spcPct val="100000"/>
              </a:lnSpc>
              <a:spcBef>
                <a:spcPts val="0"/>
              </a:spcBef>
              <a:buNone/>
            </a:pPr>
            <a:endParaRPr lang="en-US" sz="2400" dirty="0">
              <a:solidFill>
                <a:schemeClr val="bg1">
                  <a:lumMod val="49000"/>
                </a:schemeClr>
              </a:solidFill>
              <a:ea typeface="Calibri" panose="020F0502020204030204"/>
              <a:cs typeface="Times New Roman"/>
            </a:endParaRPr>
          </a:p>
          <a:p>
            <a:pPr indent="0">
              <a:lnSpc>
                <a:spcPct val="100000"/>
              </a:lnSpc>
              <a:spcBef>
                <a:spcPts val="0"/>
              </a:spcBef>
            </a:pPr>
            <a:endParaRPr lang="en-US" sz="2400" dirty="0">
              <a:solidFill>
                <a:schemeClr val="bg1">
                  <a:lumMod val="49000"/>
                </a:schemeClr>
              </a:solidFill>
              <a:ea typeface="Calibri" panose="020F0502020204030204"/>
              <a:cs typeface="Calibri" panose="020F0502020204030204"/>
            </a:endParaRPr>
          </a:p>
          <a:p>
            <a:pPr indent="0">
              <a:lnSpc>
                <a:spcPct val="100000"/>
              </a:lnSpc>
              <a:spcBef>
                <a:spcPts val="0"/>
              </a:spcBef>
            </a:pPr>
            <a:endParaRPr lang="en-US" sz="2400" dirty="0">
              <a:solidFill>
                <a:schemeClr val="bg1">
                  <a:lumMod val="49000"/>
                </a:schemeClr>
              </a:solidFill>
              <a:ea typeface="Calibri" panose="020F0502020204030204"/>
              <a:cs typeface="Calibri" panose="020F0502020204030204"/>
            </a:endParaRPr>
          </a:p>
        </p:txBody>
      </p:sp>
    </p:spTree>
    <p:extLst>
      <p:ext uri="{BB962C8B-B14F-4D97-AF65-F5344CB8AC3E}">
        <p14:creationId xmlns:p14="http://schemas.microsoft.com/office/powerpoint/2010/main" val="32828432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3FCAF-7D43-D69F-7AE6-4A6913AF2D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2B77DE-A021-4930-E239-DCB6211BECDD}"/>
              </a:ext>
            </a:extLst>
          </p:cNvPr>
          <p:cNvSpPr>
            <a:spLocks noGrp="1"/>
          </p:cNvSpPr>
          <p:nvPr>
            <p:ph type="title"/>
          </p:nvPr>
        </p:nvSpPr>
        <p:spPr>
          <a:xfrm>
            <a:off x="457095" y="2938931"/>
            <a:ext cx="11085331" cy="2852737"/>
          </a:xfrm>
        </p:spPr>
        <p:txBody>
          <a:bodyPr lIns="91440" tIns="45720" rIns="91440" bIns="45720" anchor="b"/>
          <a:lstStyle/>
          <a:p>
            <a:r>
              <a:rPr lang="en-US" b="1" dirty="0">
                <a:latin typeface="Calibri"/>
                <a:ea typeface="Calibri"/>
                <a:cs typeface="Times New Roman"/>
              </a:rPr>
              <a:t>Session 4: </a:t>
            </a:r>
            <a:br>
              <a:rPr lang="en-US" b="1" dirty="0">
                <a:latin typeface="Calibri"/>
                <a:ea typeface="Calibri"/>
                <a:cs typeface="Times New Roman"/>
              </a:rPr>
            </a:br>
            <a:r>
              <a:rPr lang="en-US" sz="4400" b="1" dirty="0">
                <a:latin typeface="Calibri"/>
                <a:ea typeface="Calibri"/>
                <a:cs typeface="Calibri"/>
              </a:rPr>
              <a:t>- Address Concerns Together</a:t>
            </a:r>
            <a:endParaRPr lang="en-US" dirty="0"/>
          </a:p>
        </p:txBody>
      </p:sp>
    </p:spTree>
    <p:extLst>
      <p:ext uri="{BB962C8B-B14F-4D97-AF65-F5344CB8AC3E}">
        <p14:creationId xmlns:p14="http://schemas.microsoft.com/office/powerpoint/2010/main" val="2348245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20858C4F-4BF5-0F81-5EF5-6BD3062E0760}"/>
              </a:ext>
            </a:extLst>
          </p:cNvPr>
          <p:cNvSpPr>
            <a:spLocks noGrp="1"/>
          </p:cNvSpPr>
          <p:nvPr/>
        </p:nvSpPr>
        <p:spPr>
          <a:xfrm>
            <a:off x="3711867" y="-1361"/>
            <a:ext cx="4762500" cy="611642"/>
          </a:xfrm>
          <a:prstGeom prst="rect">
            <a:avLst/>
          </a:prstGeom>
          <a:solidFill>
            <a:schemeClr val="accent5">
              <a:lumMod val="75000"/>
            </a:schemeClr>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0"/>
              </a:spcBef>
              <a:spcAft>
                <a:spcPts val="1000"/>
              </a:spcAft>
              <a:buNone/>
            </a:pPr>
            <a:r>
              <a:rPr lang="en-US" sz="3200" b="1">
                <a:solidFill>
                  <a:schemeClr val="tx2"/>
                </a:solidFill>
                <a:latin typeface="Calibri"/>
                <a:ea typeface="Calibri"/>
                <a:cs typeface="Times New Roman"/>
              </a:rPr>
              <a:t>Address Concerns Together</a:t>
            </a:r>
            <a:endParaRPr lang="en-US" sz="3200" b="1">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lvl="0"/>
            <a:endParaRPr lang="en-US" sz="1600"/>
          </a:p>
          <a:p>
            <a:pPr lvl="0"/>
            <a:endParaRPr lang="en-US"/>
          </a:p>
        </p:txBody>
      </p:sp>
      <p:sp>
        <p:nvSpPr>
          <p:cNvPr id="2" name="Title 1">
            <a:extLst>
              <a:ext uri="{FF2B5EF4-FFF2-40B4-BE49-F238E27FC236}">
                <a16:creationId xmlns:a16="http://schemas.microsoft.com/office/drawing/2014/main" id="{FBB66A6C-97CF-4CA0-806C-9ECFF40E1150}"/>
              </a:ext>
            </a:extLst>
          </p:cNvPr>
          <p:cNvSpPr>
            <a:spLocks noGrp="1"/>
          </p:cNvSpPr>
          <p:nvPr>
            <p:ph type="title"/>
          </p:nvPr>
        </p:nvSpPr>
        <p:spPr>
          <a:xfrm>
            <a:off x="838200" y="757599"/>
            <a:ext cx="10515600" cy="1325563"/>
          </a:xfrm>
        </p:spPr>
        <p:txBody>
          <a:bodyPr lIns="91440" tIns="45720" rIns="91440" bIns="45720" anchor="t"/>
          <a:lstStyle/>
          <a:p>
            <a:r>
              <a:rPr lang="en-US" b="1" dirty="0"/>
              <a:t>Session 4 Learning Objectives</a:t>
            </a:r>
          </a:p>
        </p:txBody>
      </p:sp>
      <p:sp>
        <p:nvSpPr>
          <p:cNvPr id="3" name="Content Placeholder 2">
            <a:extLst>
              <a:ext uri="{FF2B5EF4-FFF2-40B4-BE49-F238E27FC236}">
                <a16:creationId xmlns:a16="http://schemas.microsoft.com/office/drawing/2014/main" id="{E33B567F-B742-401E-813B-CECE63856DA5}"/>
              </a:ext>
            </a:extLst>
          </p:cNvPr>
          <p:cNvSpPr>
            <a:spLocks noGrp="1"/>
          </p:cNvSpPr>
          <p:nvPr>
            <p:ph idx="1"/>
          </p:nvPr>
        </p:nvSpPr>
        <p:spPr>
          <a:xfrm>
            <a:off x="838199" y="1796792"/>
            <a:ext cx="6804196" cy="3435909"/>
          </a:xfrm>
          <a:solidFill>
            <a:schemeClr val="tx2">
              <a:lumMod val="75000"/>
            </a:schemeClr>
          </a:solidFill>
        </p:spPr>
        <p:txBody>
          <a:bodyPr lIns="91440" tIns="45720" rIns="91440" bIns="45720" anchor="t"/>
          <a:lstStyle/>
          <a:p>
            <a:pPr>
              <a:lnSpc>
                <a:spcPct val="115000"/>
              </a:lnSpc>
              <a:spcBef>
                <a:spcPts val="0"/>
              </a:spcBef>
              <a:spcAft>
                <a:spcPts val="1000"/>
              </a:spcAft>
            </a:pPr>
            <a:r>
              <a:rPr lang="en-US" sz="2500">
                <a:latin typeface="Calibri"/>
                <a:ea typeface="Calibri"/>
                <a:cs typeface="Times New Roman"/>
              </a:rPr>
              <a:t>To learn what makes reading a complex and unnatural process</a:t>
            </a:r>
          </a:p>
          <a:p>
            <a:pPr>
              <a:lnSpc>
                <a:spcPct val="115000"/>
              </a:lnSpc>
              <a:spcBef>
                <a:spcPts val="0"/>
              </a:spcBef>
              <a:spcAft>
                <a:spcPts val="1000"/>
              </a:spcAft>
            </a:pPr>
            <a:r>
              <a:rPr lang="en-US" sz="2500">
                <a:latin typeface="Calibri"/>
                <a:ea typeface="Calibri"/>
                <a:cs typeface="Times New Roman"/>
              </a:rPr>
              <a:t>To learn how to appropriately address children’s literacy needs early</a:t>
            </a:r>
          </a:p>
          <a:p>
            <a:pPr>
              <a:lnSpc>
                <a:spcPct val="115000"/>
              </a:lnSpc>
              <a:spcBef>
                <a:spcPts val="0"/>
              </a:spcBef>
              <a:spcAft>
                <a:spcPts val="1000"/>
              </a:spcAft>
            </a:pPr>
            <a:r>
              <a:rPr lang="en-US" sz="2500">
                <a:latin typeface="Calibri"/>
                <a:ea typeface="Calibri"/>
                <a:cs typeface="Times New Roman"/>
              </a:rPr>
              <a:t>To learn about reading disabilities, including dyslexia</a:t>
            </a:r>
          </a:p>
          <a:p>
            <a:pPr marL="342900" marR="0" lvl="0" indent="-342900">
              <a:lnSpc>
                <a:spcPct val="115000"/>
              </a:lnSpc>
              <a:spcBef>
                <a:spcPts val="0"/>
              </a:spcBef>
              <a:spcAft>
                <a:spcPts val="1000"/>
              </a:spcAft>
              <a:buFont typeface="Symbol" panose="05050102010706020507" pitchFamily="18" charset="2"/>
              <a:buChar char=""/>
            </a:pPr>
            <a:endParaRPr lang="en-US" sz="2400">
              <a:latin typeface="Calibri" panose="020F0502020204030204" pitchFamily="34" charset="0"/>
              <a:ea typeface="Calibri" panose="020F0502020204030204" pitchFamily="34" charset="0"/>
              <a:cs typeface="Times New Roman" panose="02020603050405020304" pitchFamily="18" charset="0"/>
            </a:endParaRPr>
          </a:p>
          <a:p>
            <a:pPr lvl="0"/>
            <a:endParaRPr lang="en-US" sz="2400"/>
          </a:p>
          <a:p>
            <a:pPr lvl="0"/>
            <a:endParaRPr lang="en-US" sz="2400"/>
          </a:p>
        </p:txBody>
      </p:sp>
      <p:pic>
        <p:nvPicPr>
          <p:cNvPr id="4" name="Picture 3" descr="A group of children using computers&#10;&#10;">
            <a:extLst>
              <a:ext uri="{FF2B5EF4-FFF2-40B4-BE49-F238E27FC236}">
                <a16:creationId xmlns:a16="http://schemas.microsoft.com/office/drawing/2014/main" id="{715C8807-0636-71FC-23F3-5B4FDFE57568}"/>
              </a:ext>
            </a:extLst>
          </p:cNvPr>
          <p:cNvPicPr>
            <a:picLocks noChangeAspect="1"/>
          </p:cNvPicPr>
          <p:nvPr/>
        </p:nvPicPr>
        <p:blipFill>
          <a:blip r:embed="rId4"/>
          <a:stretch>
            <a:fillRect/>
          </a:stretch>
        </p:blipFill>
        <p:spPr>
          <a:xfrm>
            <a:off x="8071087" y="2362200"/>
            <a:ext cx="3528236" cy="2306595"/>
          </a:xfrm>
          <a:prstGeom prst="rect">
            <a:avLst/>
          </a:prstGeom>
        </p:spPr>
      </p:pic>
    </p:spTree>
    <p:custDataLst>
      <p:tags r:id="rId1"/>
    </p:custDataLst>
    <p:extLst>
      <p:ext uri="{BB962C8B-B14F-4D97-AF65-F5344CB8AC3E}">
        <p14:creationId xmlns:p14="http://schemas.microsoft.com/office/powerpoint/2010/main" val="18594904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F52F7-D19F-9FDD-F05E-1C970894C51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39B46F-8181-DB0F-90DF-8FB90E22F781}"/>
              </a:ext>
              <a:ext uri="{C183D7F6-B498-43B3-948B-1728B52AA6E4}">
                <adec:decorative xmlns:adec="http://schemas.microsoft.com/office/drawing/2017/decorative" val="1"/>
              </a:ext>
            </a:extLst>
          </p:cNvPr>
          <p:cNvSpPr>
            <a:spLocks noGrp="1"/>
          </p:cNvSpPr>
          <p:nvPr>
            <p:ph idx="1"/>
          </p:nvPr>
        </p:nvSpPr>
        <p:spPr>
          <a:xfrm>
            <a:off x="6712857" y="345364"/>
            <a:ext cx="5468881" cy="5926015"/>
          </a:xfrm>
          <a:solidFill>
            <a:schemeClr val="tx2">
              <a:lumMod val="75000"/>
            </a:schemeClr>
          </a:solidFill>
        </p:spPr>
        <p:txBody>
          <a:bodyPr lIns="91440" tIns="45720" rIns="91440" bIns="45720" anchor="t"/>
          <a:lstStyle/>
          <a:p>
            <a:pPr marL="0" indent="0" algn="ctr">
              <a:lnSpc>
                <a:spcPct val="115000"/>
              </a:lnSpc>
              <a:spcBef>
                <a:spcPts val="0"/>
              </a:spcBef>
              <a:spcAft>
                <a:spcPts val="1000"/>
              </a:spcAft>
              <a:buNone/>
            </a:pPr>
            <a:endParaRPr lang="en-US" sz="2500" dirty="0">
              <a:latin typeface="Calibri" panose="020F0502020204030204" pitchFamily="34" charset="0"/>
              <a:ea typeface="Calibri" panose="020F0502020204030204" pitchFamily="34" charset="0"/>
              <a:cs typeface="Times New Roman" panose="02020603050405020304" pitchFamily="18" charset="0"/>
            </a:endParaRPr>
          </a:p>
          <a:p>
            <a:pPr lvl="0"/>
            <a:endParaRPr lang="en-US" sz="2400" dirty="0"/>
          </a:p>
          <a:p>
            <a:pPr lvl="0"/>
            <a:endParaRPr lang="en-US" sz="2400" dirty="0"/>
          </a:p>
        </p:txBody>
      </p:sp>
      <p:sp>
        <p:nvSpPr>
          <p:cNvPr id="6" name="Content Placeholder 2">
            <a:extLst>
              <a:ext uri="{FF2B5EF4-FFF2-40B4-BE49-F238E27FC236}">
                <a16:creationId xmlns:a16="http://schemas.microsoft.com/office/drawing/2014/main" id="{61559A55-936A-8FD9-EF54-7E48115A257D}"/>
              </a:ext>
            </a:extLst>
          </p:cNvPr>
          <p:cNvSpPr>
            <a:spLocks noGrp="1"/>
          </p:cNvSpPr>
          <p:nvPr/>
        </p:nvSpPr>
        <p:spPr>
          <a:xfrm>
            <a:off x="3711867" y="-1361"/>
            <a:ext cx="4762500" cy="611642"/>
          </a:xfrm>
          <a:prstGeom prst="rect">
            <a:avLst/>
          </a:prstGeom>
          <a:solidFill>
            <a:schemeClr val="accent5">
              <a:lumMod val="75000"/>
            </a:schemeClr>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0"/>
              </a:spcBef>
              <a:spcAft>
                <a:spcPts val="1000"/>
              </a:spcAft>
              <a:buNone/>
            </a:pPr>
            <a:r>
              <a:rPr lang="en-US" sz="3200" b="1">
                <a:solidFill>
                  <a:schemeClr val="tx2"/>
                </a:solidFill>
                <a:latin typeface="Calibri"/>
                <a:ea typeface="Calibri"/>
                <a:cs typeface="Times New Roman"/>
              </a:rPr>
              <a:t>Address Concerns Together</a:t>
            </a:r>
            <a:endParaRPr lang="en-US" sz="3200" b="1">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lvl="0"/>
            <a:endParaRPr lang="en-US" sz="1600"/>
          </a:p>
          <a:p>
            <a:pPr lvl="0"/>
            <a:endParaRPr lang="en-US"/>
          </a:p>
        </p:txBody>
      </p:sp>
      <p:sp>
        <p:nvSpPr>
          <p:cNvPr id="2" name="Title 1">
            <a:extLst>
              <a:ext uri="{FF2B5EF4-FFF2-40B4-BE49-F238E27FC236}">
                <a16:creationId xmlns:a16="http://schemas.microsoft.com/office/drawing/2014/main" id="{38FB097B-1F03-C3A5-C683-65EA4520B194}"/>
              </a:ext>
            </a:extLst>
          </p:cNvPr>
          <p:cNvSpPr>
            <a:spLocks noGrp="1"/>
          </p:cNvSpPr>
          <p:nvPr>
            <p:ph type="title"/>
          </p:nvPr>
        </p:nvSpPr>
        <p:spPr>
          <a:xfrm>
            <a:off x="2186215" y="743085"/>
            <a:ext cx="7415892" cy="473302"/>
          </a:xfrm>
          <a:solidFill>
            <a:schemeClr val="bg1">
              <a:lumMod val="60000"/>
              <a:lumOff val="40000"/>
            </a:schemeClr>
          </a:solidFill>
          <a:ln>
            <a:solidFill>
              <a:srgbClr val="0A0000"/>
            </a:solidFill>
          </a:ln>
        </p:spPr>
        <p:txBody>
          <a:bodyPr lIns="91440" tIns="45720" rIns="91440" bIns="45720" anchor="t"/>
          <a:lstStyle/>
          <a:p>
            <a:pPr algn="ctr"/>
            <a:r>
              <a:rPr lang="en-US" sz="3200" b="1" dirty="0">
                <a:ea typeface="Calibri Light"/>
                <a:cs typeface="Calibri Light"/>
              </a:rPr>
              <a:t>A Complex and Unnatural Process</a:t>
            </a:r>
            <a:endParaRPr lang="en-US" dirty="0"/>
          </a:p>
        </p:txBody>
      </p:sp>
      <p:sp>
        <p:nvSpPr>
          <p:cNvPr id="8" name="Arrow: Pentagon 7">
            <a:extLst>
              <a:ext uri="{FF2B5EF4-FFF2-40B4-BE49-F238E27FC236}">
                <a16:creationId xmlns:a16="http://schemas.microsoft.com/office/drawing/2014/main" id="{DB402B57-CD5F-AD56-13F9-A8DD5CE7E564}"/>
              </a:ext>
            </a:extLst>
          </p:cNvPr>
          <p:cNvSpPr/>
          <p:nvPr/>
        </p:nvSpPr>
        <p:spPr>
          <a:xfrm>
            <a:off x="188592" y="1651582"/>
            <a:ext cx="2790072" cy="3801361"/>
          </a:xfrm>
          <a:prstGeom prst="homePlate">
            <a:avLst/>
          </a:prstGeom>
          <a:solidFill>
            <a:schemeClr val="bg1">
              <a:lumMod val="60000"/>
              <a:lumOff val="40000"/>
            </a:schemeClr>
          </a:solidFill>
          <a:ln w="57150">
            <a:solidFill>
              <a:schemeClr val="bg1">
                <a:lumMod val="7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ea typeface="Calibri"/>
                <a:cs typeface="Calibri"/>
              </a:rPr>
              <a:t>Explicit and Systematic Reading Instruction</a:t>
            </a:r>
            <a:endParaRPr lang="en-US" sz="2800" b="1"/>
          </a:p>
        </p:txBody>
      </p:sp>
      <p:pic>
        <p:nvPicPr>
          <p:cNvPr id="7" name="Picture 6" descr="A vertical list of five reading skill areas: Reading Comprehension, Vocabulary, Fluency, Phonics, and Phonemic Awareness.">
            <a:extLst>
              <a:ext uri="{FF2B5EF4-FFF2-40B4-BE49-F238E27FC236}">
                <a16:creationId xmlns:a16="http://schemas.microsoft.com/office/drawing/2014/main" id="{6B8747F0-9A62-7829-A0C7-EFBEE4ED1FE4}"/>
              </a:ext>
            </a:extLst>
          </p:cNvPr>
          <p:cNvPicPr>
            <a:picLocks noChangeAspect="1"/>
          </p:cNvPicPr>
          <p:nvPr/>
        </p:nvPicPr>
        <p:blipFill>
          <a:blip r:embed="rId4"/>
          <a:stretch>
            <a:fillRect/>
          </a:stretch>
        </p:blipFill>
        <p:spPr>
          <a:xfrm>
            <a:off x="2977618" y="1531146"/>
            <a:ext cx="3712947" cy="4039114"/>
          </a:xfrm>
          <a:prstGeom prst="rect">
            <a:avLst/>
          </a:prstGeom>
        </p:spPr>
      </p:pic>
      <p:sp>
        <p:nvSpPr>
          <p:cNvPr id="9" name="TextBox 15">
            <a:extLst>
              <a:ext uri="{FF2B5EF4-FFF2-40B4-BE49-F238E27FC236}">
                <a16:creationId xmlns:a16="http://schemas.microsoft.com/office/drawing/2014/main" id="{5874ACE6-6D7D-0223-E81E-EF03302B4FA5}"/>
              </a:ext>
            </a:extLst>
          </p:cNvPr>
          <p:cNvSpPr txBox="1"/>
          <p:nvPr/>
        </p:nvSpPr>
        <p:spPr>
          <a:xfrm>
            <a:off x="7184056" y="1417725"/>
            <a:ext cx="2581517" cy="584775"/>
          </a:xfrm>
          <a:prstGeom prst="rect">
            <a:avLst/>
          </a:prstGeom>
          <a:solidFill>
            <a:schemeClr val="bg1"/>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b="1" dirty="0">
                <a:solidFill>
                  <a:schemeClr val="tx2"/>
                </a:solidFill>
                <a:ea typeface="Calibri"/>
                <a:cs typeface="Calibri"/>
                <a:hlinkClick r:id="rId5">
                  <a:extLst>
                    <a:ext uri="{A12FA001-AC4F-418D-AE19-62706E023703}">
                      <ahyp:hlinkClr xmlns:ahyp="http://schemas.microsoft.com/office/drawing/2018/hyperlinkcolor" val="tx"/>
                    </a:ext>
                  </a:extLst>
                </a:hlinkClick>
              </a:rPr>
              <a:t>Watch Video</a:t>
            </a:r>
            <a:endParaRPr lang="en-US" dirty="0">
              <a:solidFill>
                <a:schemeClr val="tx2"/>
              </a:solidFill>
            </a:endParaRPr>
          </a:p>
        </p:txBody>
      </p:sp>
      <p:sp>
        <p:nvSpPr>
          <p:cNvPr id="14" name="TextBox 29">
            <a:extLst>
              <a:ext uri="{FF2B5EF4-FFF2-40B4-BE49-F238E27FC236}">
                <a16:creationId xmlns:a16="http://schemas.microsoft.com/office/drawing/2014/main" id="{3C683B45-C1D4-4D25-BFDA-34C6C7C25904}"/>
              </a:ext>
            </a:extLst>
          </p:cNvPr>
          <p:cNvSpPr txBox="1"/>
          <p:nvPr/>
        </p:nvSpPr>
        <p:spPr>
          <a:xfrm>
            <a:off x="9834966" y="1439600"/>
            <a:ext cx="2234883"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ea typeface="Calibri"/>
                <a:cs typeface="Calibri"/>
              </a:rPr>
              <a:t>Video provided by:</a:t>
            </a:r>
          </a:p>
        </p:txBody>
      </p:sp>
      <p:pic>
        <p:nvPicPr>
          <p:cNvPr id="13" name="Graphic 27" descr="Reading Rockets logo">
            <a:extLst>
              <a:ext uri="{FF2B5EF4-FFF2-40B4-BE49-F238E27FC236}">
                <a16:creationId xmlns:a16="http://schemas.microsoft.com/office/drawing/2014/main" id="{A9EC24C2-6A59-3878-9A1F-C8AE82A925C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81692" y="1809078"/>
            <a:ext cx="2028163" cy="766082"/>
          </a:xfrm>
          <a:prstGeom prst="rect">
            <a:avLst/>
          </a:prstGeom>
        </p:spPr>
      </p:pic>
      <p:sp>
        <p:nvSpPr>
          <p:cNvPr id="11" name="TextBox 15">
            <a:extLst>
              <a:ext uri="{FF2B5EF4-FFF2-40B4-BE49-F238E27FC236}">
                <a16:creationId xmlns:a16="http://schemas.microsoft.com/office/drawing/2014/main" id="{D797ACBE-5694-6080-58A5-2AD9430CDBF5}"/>
              </a:ext>
            </a:extLst>
          </p:cNvPr>
          <p:cNvSpPr txBox="1"/>
          <p:nvPr/>
        </p:nvSpPr>
        <p:spPr>
          <a:xfrm>
            <a:off x="7201611" y="2849441"/>
            <a:ext cx="2581517" cy="584775"/>
          </a:xfrm>
          <a:prstGeom prst="rect">
            <a:avLst/>
          </a:prstGeom>
          <a:solidFill>
            <a:schemeClr val="bg1"/>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b="1" dirty="0">
                <a:solidFill>
                  <a:schemeClr val="tx2"/>
                </a:solidFill>
                <a:ea typeface="Calibri"/>
                <a:cs typeface="Calibri"/>
                <a:hlinkClick r:id="rId8">
                  <a:extLst>
                    <a:ext uri="{A12FA001-AC4F-418D-AE19-62706E023703}">
                      <ahyp:hlinkClr xmlns:ahyp="http://schemas.microsoft.com/office/drawing/2018/hyperlinkcolor" val="tx"/>
                    </a:ext>
                  </a:extLst>
                </a:hlinkClick>
              </a:rPr>
              <a:t>Learn More</a:t>
            </a:r>
            <a:endParaRPr lang="en-US" dirty="0">
              <a:solidFill>
                <a:schemeClr val="tx2"/>
              </a:solidFill>
              <a:ea typeface="Calibri" panose="020F0502020204030204"/>
              <a:cs typeface="Calibri" panose="020F0502020204030204"/>
            </a:endParaRPr>
          </a:p>
        </p:txBody>
      </p:sp>
      <p:pic>
        <p:nvPicPr>
          <p:cNvPr id="12" name="Picture 11" descr="Growing Readers!">
            <a:extLst>
              <a:ext uri="{FF2B5EF4-FFF2-40B4-BE49-F238E27FC236}">
                <a16:creationId xmlns:a16="http://schemas.microsoft.com/office/drawing/2014/main" id="{CE749C64-5CFB-5AE4-F89C-A886F2BE6B56}"/>
              </a:ext>
            </a:extLst>
          </p:cNvPr>
          <p:cNvPicPr>
            <a:picLocks noChangeAspect="1"/>
          </p:cNvPicPr>
          <p:nvPr/>
        </p:nvPicPr>
        <p:blipFill>
          <a:blip r:embed="rId9"/>
          <a:stretch>
            <a:fillRect/>
          </a:stretch>
        </p:blipFill>
        <p:spPr>
          <a:xfrm>
            <a:off x="7198408" y="3722914"/>
            <a:ext cx="1721302" cy="2336799"/>
          </a:xfrm>
          <a:prstGeom prst="rect">
            <a:avLst/>
          </a:prstGeom>
        </p:spPr>
      </p:pic>
      <p:pic>
        <p:nvPicPr>
          <p:cNvPr id="4" name="Picture 3" descr="A QR code ">
            <a:extLst>
              <a:ext uri="{FF2B5EF4-FFF2-40B4-BE49-F238E27FC236}">
                <a16:creationId xmlns:a16="http://schemas.microsoft.com/office/drawing/2014/main" id="{6E8BB2CA-5F59-4292-17B9-FA51E0508B69}"/>
              </a:ext>
            </a:extLst>
          </p:cNvPr>
          <p:cNvPicPr>
            <a:picLocks noChangeAspect="1"/>
          </p:cNvPicPr>
          <p:nvPr/>
        </p:nvPicPr>
        <p:blipFill>
          <a:blip r:embed="rId10"/>
          <a:stretch>
            <a:fillRect/>
          </a:stretch>
        </p:blipFill>
        <p:spPr>
          <a:xfrm>
            <a:off x="9256033" y="4339319"/>
            <a:ext cx="1154793" cy="1111251"/>
          </a:xfrm>
          <a:prstGeom prst="rect">
            <a:avLst/>
          </a:prstGeom>
        </p:spPr>
      </p:pic>
      <p:pic>
        <p:nvPicPr>
          <p:cNvPr id="5" name="Graphic 4" descr="Pink backpack">
            <a:extLst>
              <a:ext uri="{FF2B5EF4-FFF2-40B4-BE49-F238E27FC236}">
                <a16:creationId xmlns:a16="http://schemas.microsoft.com/office/drawing/2014/main" id="{EB111C21-00B1-2AC2-654E-BA771C7D79E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990493" y="5661323"/>
            <a:ext cx="1269221" cy="1269221"/>
          </a:xfrm>
          <a:prstGeom prst="rect">
            <a:avLst/>
          </a:prstGeom>
        </p:spPr>
      </p:pic>
    </p:spTree>
    <p:custDataLst>
      <p:tags r:id="rId1"/>
    </p:custDataLst>
    <p:extLst>
      <p:ext uri="{BB962C8B-B14F-4D97-AF65-F5344CB8AC3E}">
        <p14:creationId xmlns:p14="http://schemas.microsoft.com/office/powerpoint/2010/main" val="36892160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3BD48-969D-7C8B-464A-75111D15B67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C72F155-8F16-F709-7859-DAAFAB2C3774}"/>
              </a:ext>
              <a:ext uri="{C183D7F6-B498-43B3-948B-1728B52AA6E4}">
                <adec:decorative xmlns:adec="http://schemas.microsoft.com/office/drawing/2017/decorative" val="1"/>
              </a:ext>
            </a:extLst>
          </p:cNvPr>
          <p:cNvSpPr/>
          <p:nvPr/>
        </p:nvSpPr>
        <p:spPr>
          <a:xfrm>
            <a:off x="6091348" y="421033"/>
            <a:ext cx="6096627" cy="5813314"/>
          </a:xfrm>
          <a:prstGeom prst="rect">
            <a:avLst/>
          </a:prstGeom>
          <a:solidFill>
            <a:schemeClr val="bg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1340E576-85A1-9E3A-05C0-35CD3F52B1BA}"/>
              </a:ext>
            </a:extLst>
          </p:cNvPr>
          <p:cNvSpPr>
            <a:spLocks noGrp="1"/>
          </p:cNvSpPr>
          <p:nvPr>
            <p:ph type="title" idx="4294967295"/>
          </p:nvPr>
        </p:nvSpPr>
        <p:spPr>
          <a:xfrm>
            <a:off x="3711867" y="-1361"/>
            <a:ext cx="4762500" cy="611642"/>
          </a:xfrm>
          <a:prstGeom prst="rect">
            <a:avLst/>
          </a:prstGeom>
          <a:solidFill>
            <a:schemeClr val="accent5">
              <a:lumMod val="75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tx2"/>
                </a:solidFill>
                <a:effectLst/>
                <a:uLnTx/>
                <a:uFillTx/>
                <a:latin typeface="Calibri"/>
                <a:ea typeface="Calibri"/>
                <a:cs typeface="Times New Roman"/>
              </a:rPr>
              <a:t>Address Concerns Together</a:t>
            </a:r>
            <a:endParaRPr kumimoji="0" lang="en-US" sz="32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Single Corner Snipped 4">
            <a:extLst>
              <a:ext uri="{FF2B5EF4-FFF2-40B4-BE49-F238E27FC236}">
                <a16:creationId xmlns:a16="http://schemas.microsoft.com/office/drawing/2014/main" id="{DA6F82BF-CD4F-E984-7298-4F1FA10FDCAD}"/>
              </a:ext>
            </a:extLst>
          </p:cNvPr>
          <p:cNvSpPr/>
          <p:nvPr/>
        </p:nvSpPr>
        <p:spPr>
          <a:xfrm>
            <a:off x="1088256" y="813166"/>
            <a:ext cx="3913703" cy="429601"/>
          </a:xfrm>
          <a:prstGeom prst="snip1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a:solidFill>
                  <a:schemeClr val="tx2"/>
                </a:solidFill>
                <a:ea typeface="Calibri"/>
                <a:cs typeface="Calibri"/>
              </a:rPr>
              <a:t>What is Dyslexia? </a:t>
            </a:r>
          </a:p>
        </p:txBody>
      </p:sp>
      <p:pic>
        <p:nvPicPr>
          <p:cNvPr id="13" name="Picture 12" descr="Facts about Dyslexia infographic">
            <a:hlinkClick r:id="rId4"/>
            <a:extLst>
              <a:ext uri="{FF2B5EF4-FFF2-40B4-BE49-F238E27FC236}">
                <a16:creationId xmlns:a16="http://schemas.microsoft.com/office/drawing/2014/main" id="{3F5B6624-2CB3-CFCE-F0B9-9BE7F17A515A}"/>
              </a:ext>
            </a:extLst>
          </p:cNvPr>
          <p:cNvPicPr>
            <a:picLocks noChangeAspect="1"/>
          </p:cNvPicPr>
          <p:nvPr/>
        </p:nvPicPr>
        <p:blipFill>
          <a:blip r:embed="rId5"/>
          <a:stretch>
            <a:fillRect/>
          </a:stretch>
        </p:blipFill>
        <p:spPr>
          <a:xfrm>
            <a:off x="657788" y="1417053"/>
            <a:ext cx="4593266" cy="4812632"/>
          </a:xfrm>
          <a:prstGeom prst="rect">
            <a:avLst/>
          </a:prstGeom>
        </p:spPr>
      </p:pic>
      <p:sp>
        <p:nvSpPr>
          <p:cNvPr id="16" name="TextBox 15">
            <a:extLst>
              <a:ext uri="{FF2B5EF4-FFF2-40B4-BE49-F238E27FC236}">
                <a16:creationId xmlns:a16="http://schemas.microsoft.com/office/drawing/2014/main" id="{23FE7993-43DD-097E-1095-851D42F33B84}"/>
              </a:ext>
            </a:extLst>
          </p:cNvPr>
          <p:cNvSpPr txBox="1"/>
          <p:nvPr/>
        </p:nvSpPr>
        <p:spPr>
          <a:xfrm>
            <a:off x="4585918" y="5173030"/>
            <a:ext cx="1237603" cy="911602"/>
          </a:xfrm>
          <a:prstGeom prst="rect">
            <a:avLst/>
          </a:prstGeom>
          <a:solidFill>
            <a:schemeClr val="tx2">
              <a:lumMod val="50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600" b="1" dirty="0">
                <a:solidFill>
                  <a:schemeClr val="tx2"/>
                </a:solidFill>
                <a:ea typeface="Calibri"/>
                <a:cs typeface="Calibri"/>
                <a:hlinkClick r:id="rId4">
                  <a:extLst>
                    <a:ext uri="{A12FA001-AC4F-418D-AE19-62706E023703}">
                      <ahyp:hlinkClr xmlns:ahyp="http://schemas.microsoft.com/office/drawing/2018/hyperlinkcolor" val="tx"/>
                    </a:ext>
                  </a:extLst>
                </a:hlinkClick>
              </a:rPr>
              <a:t>Learn More</a:t>
            </a:r>
            <a:endParaRPr lang="en-US" dirty="0">
              <a:solidFill>
                <a:schemeClr val="tx2"/>
              </a:solidFill>
            </a:endParaRPr>
          </a:p>
        </p:txBody>
      </p:sp>
      <p:pic>
        <p:nvPicPr>
          <p:cNvPr id="11" name="Picture 10" descr=" A QR code ">
            <a:extLst>
              <a:ext uri="{FF2B5EF4-FFF2-40B4-BE49-F238E27FC236}">
                <a16:creationId xmlns:a16="http://schemas.microsoft.com/office/drawing/2014/main" id="{E521BC51-F26D-6540-A231-3B3844DAA9DF}"/>
              </a:ext>
            </a:extLst>
          </p:cNvPr>
          <p:cNvPicPr>
            <a:picLocks noChangeAspect="1"/>
          </p:cNvPicPr>
          <p:nvPr/>
        </p:nvPicPr>
        <p:blipFill>
          <a:blip r:embed="rId6"/>
          <a:stretch>
            <a:fillRect/>
          </a:stretch>
        </p:blipFill>
        <p:spPr>
          <a:xfrm>
            <a:off x="843066" y="5224229"/>
            <a:ext cx="1018786" cy="1018786"/>
          </a:xfrm>
          <a:prstGeom prst="rect">
            <a:avLst/>
          </a:prstGeom>
        </p:spPr>
      </p:pic>
      <p:pic>
        <p:nvPicPr>
          <p:cNvPr id="9" name="Graphic 4" descr="Pink backpack">
            <a:extLst>
              <a:ext uri="{FF2B5EF4-FFF2-40B4-BE49-F238E27FC236}">
                <a16:creationId xmlns:a16="http://schemas.microsoft.com/office/drawing/2014/main" id="{AE1DE17D-7A12-97D0-0A59-241C6313280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5273117"/>
            <a:ext cx="968155" cy="968155"/>
          </a:xfrm>
          <a:prstGeom prst="rect">
            <a:avLst/>
          </a:prstGeom>
        </p:spPr>
      </p:pic>
      <p:sp>
        <p:nvSpPr>
          <p:cNvPr id="7" name="Rectangle: Single Corner Snipped 6">
            <a:extLst>
              <a:ext uri="{FF2B5EF4-FFF2-40B4-BE49-F238E27FC236}">
                <a16:creationId xmlns:a16="http://schemas.microsoft.com/office/drawing/2014/main" id="{B246B1B7-210B-A9D6-ACD1-4868AAE62250}"/>
              </a:ext>
            </a:extLst>
          </p:cNvPr>
          <p:cNvSpPr/>
          <p:nvPr/>
        </p:nvSpPr>
        <p:spPr>
          <a:xfrm>
            <a:off x="7264466" y="799797"/>
            <a:ext cx="3913704" cy="442969"/>
          </a:xfrm>
          <a:prstGeom prst="snip1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dirty="0">
                <a:solidFill>
                  <a:schemeClr val="tx2"/>
                </a:solidFill>
                <a:ea typeface="Calibri"/>
                <a:cs typeface="Calibri"/>
              </a:rPr>
              <a:t>Dyslexia Myths vs. Facts</a:t>
            </a:r>
          </a:p>
        </p:txBody>
      </p:sp>
      <p:pic>
        <p:nvPicPr>
          <p:cNvPr id="14" name="Picture 13" descr="Dyslexia Myths vs. Facts infographic">
            <a:hlinkClick r:id="rId9"/>
            <a:extLst>
              <a:ext uri="{FF2B5EF4-FFF2-40B4-BE49-F238E27FC236}">
                <a16:creationId xmlns:a16="http://schemas.microsoft.com/office/drawing/2014/main" id="{90906D1E-CCEC-48CD-BB36-EB11E346684B}"/>
              </a:ext>
            </a:extLst>
          </p:cNvPr>
          <p:cNvPicPr>
            <a:picLocks noChangeAspect="1"/>
          </p:cNvPicPr>
          <p:nvPr/>
        </p:nvPicPr>
        <p:blipFill>
          <a:blip r:embed="rId10"/>
          <a:stretch>
            <a:fillRect/>
          </a:stretch>
        </p:blipFill>
        <p:spPr>
          <a:xfrm>
            <a:off x="6914773" y="1339629"/>
            <a:ext cx="4609433" cy="4809958"/>
          </a:xfrm>
          <a:prstGeom prst="rect">
            <a:avLst/>
          </a:prstGeom>
        </p:spPr>
      </p:pic>
      <p:sp>
        <p:nvSpPr>
          <p:cNvPr id="2" name="TextBox 1">
            <a:extLst>
              <a:ext uri="{FF2B5EF4-FFF2-40B4-BE49-F238E27FC236}">
                <a16:creationId xmlns:a16="http://schemas.microsoft.com/office/drawing/2014/main" id="{859FEF77-7222-F714-4153-D692104A30A7}"/>
              </a:ext>
            </a:extLst>
          </p:cNvPr>
          <p:cNvSpPr txBox="1"/>
          <p:nvPr/>
        </p:nvSpPr>
        <p:spPr>
          <a:xfrm>
            <a:off x="6252793" y="5173029"/>
            <a:ext cx="1161403" cy="892552"/>
          </a:xfrm>
          <a:prstGeom prst="rect">
            <a:avLst/>
          </a:prstGeom>
          <a:solidFill>
            <a:schemeClr val="tx2">
              <a:lumMod val="50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600" b="1" dirty="0">
                <a:solidFill>
                  <a:schemeClr val="tx2"/>
                </a:solidFill>
                <a:ea typeface="Calibri"/>
                <a:cs typeface="Calibri"/>
                <a:hlinkClick r:id="rId9">
                  <a:extLst>
                    <a:ext uri="{A12FA001-AC4F-418D-AE19-62706E023703}">
                      <ahyp:hlinkClr xmlns:ahyp="http://schemas.microsoft.com/office/drawing/2018/hyperlinkcolor" val="tx"/>
                    </a:ext>
                  </a:extLst>
                </a:hlinkClick>
              </a:rPr>
              <a:t>Learn More</a:t>
            </a:r>
            <a:endParaRPr lang="en-US" dirty="0">
              <a:solidFill>
                <a:schemeClr val="tx2"/>
              </a:solidFill>
              <a:hlinkClick r:id="rId9">
                <a:extLst>
                  <a:ext uri="{A12FA001-AC4F-418D-AE19-62706E023703}">
                    <ahyp:hlinkClr xmlns:ahyp="http://schemas.microsoft.com/office/drawing/2018/hyperlinkcolor" val="tx"/>
                  </a:ext>
                </a:extLst>
              </a:hlinkClick>
            </a:endParaRPr>
          </a:p>
        </p:txBody>
      </p:sp>
      <p:pic>
        <p:nvPicPr>
          <p:cNvPr id="6" name="Picture 5" descr=" A QR code ">
            <a:extLst>
              <a:ext uri="{FF2B5EF4-FFF2-40B4-BE49-F238E27FC236}">
                <a16:creationId xmlns:a16="http://schemas.microsoft.com/office/drawing/2014/main" id="{82C01A61-7157-2690-E339-DB4563ACC830}"/>
              </a:ext>
            </a:extLst>
          </p:cNvPr>
          <p:cNvPicPr>
            <a:picLocks noChangeAspect="1"/>
          </p:cNvPicPr>
          <p:nvPr/>
        </p:nvPicPr>
        <p:blipFill>
          <a:blip r:embed="rId11"/>
          <a:stretch>
            <a:fillRect/>
          </a:stretch>
        </p:blipFill>
        <p:spPr>
          <a:xfrm>
            <a:off x="10363731" y="5184404"/>
            <a:ext cx="968155" cy="968155"/>
          </a:xfrm>
          <a:prstGeom prst="rect">
            <a:avLst/>
          </a:prstGeom>
        </p:spPr>
      </p:pic>
      <p:pic>
        <p:nvPicPr>
          <p:cNvPr id="3" name="Graphic 4" descr="Pink backpack">
            <a:extLst>
              <a:ext uri="{FF2B5EF4-FFF2-40B4-BE49-F238E27FC236}">
                <a16:creationId xmlns:a16="http://schemas.microsoft.com/office/drawing/2014/main" id="{3CAEF624-485B-41BB-CDFB-CA16A4268AE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26075" y="5278741"/>
            <a:ext cx="968155" cy="968155"/>
          </a:xfrm>
          <a:prstGeom prst="rect">
            <a:avLst/>
          </a:prstGeom>
        </p:spPr>
      </p:pic>
    </p:spTree>
    <p:custDataLst>
      <p:tags r:id="rId1"/>
    </p:custDataLst>
    <p:extLst>
      <p:ext uri="{BB962C8B-B14F-4D97-AF65-F5344CB8AC3E}">
        <p14:creationId xmlns:p14="http://schemas.microsoft.com/office/powerpoint/2010/main" val="38332539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BCFD3-B9C3-5301-A746-0D0540667B59}"/>
            </a:ext>
          </a:extLst>
        </p:cNvPr>
        <p:cNvGrpSpPr/>
        <p:nvPr/>
      </p:nvGrpSpPr>
      <p:grpSpPr>
        <a:xfrm>
          <a:off x="0" y="0"/>
          <a:ext cx="0" cy="0"/>
          <a:chOff x="0" y="0"/>
          <a:chExt cx="0" cy="0"/>
        </a:xfrm>
      </p:grpSpPr>
      <p:sp>
        <p:nvSpPr>
          <p:cNvPr id="9" name="Content Placeholder 2">
            <a:extLst>
              <a:ext uri="{FF2B5EF4-FFF2-40B4-BE49-F238E27FC236}">
                <a16:creationId xmlns:a16="http://schemas.microsoft.com/office/drawing/2014/main" id="{D5F0FDE6-7E6D-BD19-4EA9-845614025ABD}"/>
              </a:ext>
            </a:extLst>
          </p:cNvPr>
          <p:cNvSpPr>
            <a:spLocks noGrp="1"/>
          </p:cNvSpPr>
          <p:nvPr/>
        </p:nvSpPr>
        <p:spPr>
          <a:xfrm>
            <a:off x="3711867" y="-1361"/>
            <a:ext cx="4762500" cy="611642"/>
          </a:xfrm>
          <a:prstGeom prst="rect">
            <a:avLst/>
          </a:prstGeom>
          <a:solidFill>
            <a:schemeClr val="accent5">
              <a:lumMod val="75000"/>
            </a:schemeClr>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0"/>
              </a:spcBef>
              <a:spcAft>
                <a:spcPts val="1000"/>
              </a:spcAft>
              <a:buNone/>
            </a:pPr>
            <a:r>
              <a:rPr lang="en-US" sz="3200" b="1">
                <a:solidFill>
                  <a:schemeClr val="tx2"/>
                </a:solidFill>
                <a:latin typeface="Calibri"/>
                <a:ea typeface="Calibri"/>
                <a:cs typeface="Times New Roman"/>
              </a:rPr>
              <a:t>Address Concerns Together</a:t>
            </a:r>
            <a:endParaRPr lang="en-US" sz="3200" b="1">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lvl="0"/>
            <a:endParaRPr lang="en-US" sz="1600"/>
          </a:p>
          <a:p>
            <a:pPr lvl="0"/>
            <a:endParaRPr lang="en-US"/>
          </a:p>
        </p:txBody>
      </p:sp>
      <p:sp>
        <p:nvSpPr>
          <p:cNvPr id="2" name="Title 1">
            <a:extLst>
              <a:ext uri="{FF2B5EF4-FFF2-40B4-BE49-F238E27FC236}">
                <a16:creationId xmlns:a16="http://schemas.microsoft.com/office/drawing/2014/main" id="{7FCE7299-DEBE-C499-1C72-B6F5D8D2C8DA}"/>
              </a:ext>
            </a:extLst>
          </p:cNvPr>
          <p:cNvSpPr>
            <a:spLocks noGrp="1"/>
          </p:cNvSpPr>
          <p:nvPr>
            <p:ph type="title"/>
          </p:nvPr>
        </p:nvSpPr>
        <p:spPr>
          <a:xfrm>
            <a:off x="2512332" y="837428"/>
            <a:ext cx="7276646" cy="582159"/>
          </a:xfrm>
          <a:solidFill>
            <a:schemeClr val="bg1">
              <a:lumMod val="60000"/>
              <a:lumOff val="40000"/>
            </a:schemeClr>
          </a:solidFill>
          <a:ln>
            <a:solidFill>
              <a:srgbClr val="0A0000"/>
            </a:solidFill>
          </a:ln>
        </p:spPr>
        <p:txBody>
          <a:bodyPr lIns="91440" tIns="45720" rIns="91440" bIns="45720" anchor="t"/>
          <a:lstStyle/>
          <a:p>
            <a:pPr algn="ctr"/>
            <a:r>
              <a:rPr lang="en-US" sz="3200" b="1" dirty="0">
                <a:ea typeface="Calibri Light"/>
                <a:cs typeface="Calibri Light"/>
              </a:rPr>
              <a:t>Neurological Considerations for Dyslexia</a:t>
            </a:r>
          </a:p>
        </p:txBody>
      </p:sp>
      <p:pic>
        <p:nvPicPr>
          <p:cNvPr id="4" name="Picture 3" descr="A silhouette of a head with gears inside&#10;&#10;">
            <a:extLst>
              <a:ext uri="{FF2B5EF4-FFF2-40B4-BE49-F238E27FC236}">
                <a16:creationId xmlns:a16="http://schemas.microsoft.com/office/drawing/2014/main" id="{60F2D256-46A8-C487-1CB2-7C44D2371BC7}"/>
              </a:ext>
            </a:extLst>
          </p:cNvPr>
          <p:cNvPicPr>
            <a:picLocks noChangeAspect="1"/>
          </p:cNvPicPr>
          <p:nvPr/>
        </p:nvPicPr>
        <p:blipFill>
          <a:blip r:embed="rId4"/>
          <a:stretch>
            <a:fillRect/>
          </a:stretch>
        </p:blipFill>
        <p:spPr>
          <a:xfrm>
            <a:off x="706664" y="1718358"/>
            <a:ext cx="5387068" cy="4064907"/>
          </a:xfrm>
          <a:prstGeom prst="rect">
            <a:avLst/>
          </a:prstGeom>
          <a:ln w="28575">
            <a:solidFill>
              <a:schemeClr val="bg1">
                <a:lumMod val="75000"/>
              </a:schemeClr>
            </a:solidFill>
          </a:ln>
        </p:spPr>
      </p:pic>
      <p:pic>
        <p:nvPicPr>
          <p:cNvPr id="10" name="Picture 9" descr="Neurological Considerations for Dyslexia infographic ">
            <a:extLst>
              <a:ext uri="{FF2B5EF4-FFF2-40B4-BE49-F238E27FC236}">
                <a16:creationId xmlns:a16="http://schemas.microsoft.com/office/drawing/2014/main" id="{B54DA0F0-17AC-5977-64E6-85DF09C0EE0D}"/>
              </a:ext>
            </a:extLst>
          </p:cNvPr>
          <p:cNvPicPr>
            <a:picLocks noChangeAspect="1"/>
          </p:cNvPicPr>
          <p:nvPr/>
        </p:nvPicPr>
        <p:blipFill>
          <a:blip r:embed="rId5"/>
          <a:stretch>
            <a:fillRect/>
          </a:stretch>
        </p:blipFill>
        <p:spPr>
          <a:xfrm>
            <a:off x="6658862" y="1719943"/>
            <a:ext cx="3003588" cy="4165599"/>
          </a:xfrm>
          <a:prstGeom prst="rect">
            <a:avLst/>
          </a:prstGeom>
        </p:spPr>
      </p:pic>
      <p:sp>
        <p:nvSpPr>
          <p:cNvPr id="6" name="TextBox 15">
            <a:extLst>
              <a:ext uri="{FF2B5EF4-FFF2-40B4-BE49-F238E27FC236}">
                <a16:creationId xmlns:a16="http://schemas.microsoft.com/office/drawing/2014/main" id="{34ADB6B0-77AD-B9CE-4C5F-3F968448D0EA}"/>
              </a:ext>
            </a:extLst>
          </p:cNvPr>
          <p:cNvSpPr txBox="1"/>
          <p:nvPr/>
        </p:nvSpPr>
        <p:spPr>
          <a:xfrm>
            <a:off x="9789687" y="1716872"/>
            <a:ext cx="2305292" cy="584775"/>
          </a:xfrm>
          <a:prstGeom prst="rect">
            <a:avLst/>
          </a:prstGeom>
          <a:solidFill>
            <a:schemeClr val="bg1"/>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b="1">
                <a:solidFill>
                  <a:srgbClr val="FFFFFF"/>
                </a:solidFill>
                <a:ea typeface="Calibri"/>
                <a:cs typeface="Calibri"/>
                <a:hlinkClick r:id="rId6">
                  <a:extLst>
                    <a:ext uri="{A12FA001-AC4F-418D-AE19-62706E023703}">
                      <ahyp:hlinkClr xmlns:ahyp="http://schemas.microsoft.com/office/drawing/2018/hyperlinkcolor" val="tx"/>
                    </a:ext>
                  </a:extLst>
                </a:hlinkClick>
              </a:rPr>
              <a:t>Learn More</a:t>
            </a:r>
            <a:endParaRPr lang="en-US">
              <a:solidFill>
                <a:srgbClr val="FFFFFF"/>
              </a:solidFill>
            </a:endParaRPr>
          </a:p>
        </p:txBody>
      </p:sp>
      <p:pic>
        <p:nvPicPr>
          <p:cNvPr id="7" name="Picture 6" descr="A QR code">
            <a:extLst>
              <a:ext uri="{FF2B5EF4-FFF2-40B4-BE49-F238E27FC236}">
                <a16:creationId xmlns:a16="http://schemas.microsoft.com/office/drawing/2014/main" id="{365E0EF6-4A2E-38C3-59A6-46300CFF6927}"/>
              </a:ext>
            </a:extLst>
          </p:cNvPr>
          <p:cNvPicPr>
            <a:picLocks noChangeAspect="1"/>
          </p:cNvPicPr>
          <p:nvPr/>
        </p:nvPicPr>
        <p:blipFill>
          <a:blip r:embed="rId7"/>
          <a:stretch>
            <a:fillRect/>
          </a:stretch>
        </p:blipFill>
        <p:spPr>
          <a:xfrm>
            <a:off x="10194018" y="3027589"/>
            <a:ext cx="1499508" cy="1441452"/>
          </a:xfrm>
          <a:prstGeom prst="rect">
            <a:avLst/>
          </a:prstGeom>
        </p:spPr>
      </p:pic>
      <p:pic>
        <p:nvPicPr>
          <p:cNvPr id="8" name="Graphic 7" descr="Pink  backpack">
            <a:extLst>
              <a:ext uri="{FF2B5EF4-FFF2-40B4-BE49-F238E27FC236}">
                <a16:creationId xmlns:a16="http://schemas.microsoft.com/office/drawing/2014/main" id="{39E1B2AC-AD78-9DA7-7D8D-964189528CC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990493" y="5661323"/>
            <a:ext cx="1269221" cy="1269221"/>
          </a:xfrm>
          <a:prstGeom prst="rect">
            <a:avLst/>
          </a:prstGeom>
        </p:spPr>
      </p:pic>
    </p:spTree>
    <p:custDataLst>
      <p:tags r:id="rId1"/>
    </p:custDataLst>
    <p:extLst>
      <p:ext uri="{BB962C8B-B14F-4D97-AF65-F5344CB8AC3E}">
        <p14:creationId xmlns:p14="http://schemas.microsoft.com/office/powerpoint/2010/main" val="8084536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89838-EF4B-92F0-4BEF-9B5761120BF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4463B7-A460-BEE1-3D23-E9AAAF6720E3}"/>
              </a:ext>
            </a:extLst>
          </p:cNvPr>
          <p:cNvSpPr>
            <a:spLocks noGrp="1"/>
          </p:cNvSpPr>
          <p:nvPr>
            <p:ph type="title" idx="4294967295"/>
          </p:nvPr>
        </p:nvSpPr>
        <p:spPr>
          <a:xfrm>
            <a:off x="3711867" y="-1361"/>
            <a:ext cx="4762500" cy="611642"/>
          </a:xfrm>
          <a:prstGeom prst="rect">
            <a:avLst/>
          </a:prstGeom>
          <a:solidFill>
            <a:schemeClr val="accent5">
              <a:lumMod val="75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tx2"/>
                </a:solidFill>
                <a:effectLst/>
                <a:uLnTx/>
                <a:uFillTx/>
                <a:latin typeface="Calibri"/>
                <a:ea typeface="Calibri"/>
                <a:cs typeface="Times New Roman"/>
              </a:rPr>
              <a:t>Address Concerns Together</a:t>
            </a:r>
            <a:endParaRPr kumimoji="0" lang="en-US" sz="32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4">
            <a:extLst>
              <a:ext uri="{FF2B5EF4-FFF2-40B4-BE49-F238E27FC236}">
                <a16:creationId xmlns:a16="http://schemas.microsoft.com/office/drawing/2014/main" id="{A3027878-1282-6E6B-A9F3-CE2B03A6732C}"/>
              </a:ext>
            </a:extLst>
          </p:cNvPr>
          <p:cNvSpPr txBox="1"/>
          <p:nvPr/>
        </p:nvSpPr>
        <p:spPr>
          <a:xfrm>
            <a:off x="18138" y="823739"/>
            <a:ext cx="12169354" cy="52322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b="1"/>
              <a:t>Understanding Dyslexia: What Families Should Know </a:t>
            </a:r>
            <a:r>
              <a:rPr lang="en-US" sz="2400" b="1"/>
              <a:t>(IDA Definition 2025)</a:t>
            </a:r>
            <a:endParaRPr lang="en-US" sz="3200" b="1">
              <a:ea typeface="Calibri"/>
              <a:cs typeface="Calibri"/>
            </a:endParaRPr>
          </a:p>
        </p:txBody>
      </p:sp>
      <p:sp>
        <p:nvSpPr>
          <p:cNvPr id="10" name="TextBox 5">
            <a:extLst>
              <a:ext uri="{FF2B5EF4-FFF2-40B4-BE49-F238E27FC236}">
                <a16:creationId xmlns:a16="http://schemas.microsoft.com/office/drawing/2014/main" id="{50A7EEE6-C9A8-AA7A-A85B-DA2134434EB0}"/>
              </a:ext>
            </a:extLst>
          </p:cNvPr>
          <p:cNvSpPr txBox="1"/>
          <p:nvPr/>
        </p:nvSpPr>
        <p:spPr>
          <a:xfrm>
            <a:off x="264425" y="1471139"/>
            <a:ext cx="11534544" cy="390876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spcAft>
                <a:spcPts val="1200"/>
              </a:spcAft>
              <a:buFont typeface="Arial" panose="020B0604020202020204" pitchFamily="34" charset="0"/>
              <a:buChar char="•"/>
            </a:pPr>
            <a:r>
              <a:rPr lang="en-US" sz="2200" b="1"/>
              <a:t>What it means:</a:t>
            </a:r>
            <a:r>
              <a:rPr lang="en-US" sz="2200"/>
              <a:t> Dyslexia is a </a:t>
            </a:r>
            <a:r>
              <a:rPr lang="en-US" sz="2200" i="1"/>
              <a:t>learning difference</a:t>
            </a:r>
            <a:r>
              <a:rPr lang="en-US" sz="2200"/>
              <a:t> that makes reading and spelling harder.</a:t>
            </a:r>
            <a:endParaRPr lang="en-US" sz="2200">
              <a:ea typeface="Calibri" panose="020F0502020204030204"/>
              <a:cs typeface="Calibri" panose="020F0502020204030204"/>
            </a:endParaRPr>
          </a:p>
          <a:p>
            <a:pPr marL="228600" indent="-228600">
              <a:spcAft>
                <a:spcPts val="1200"/>
              </a:spcAft>
              <a:buFont typeface="Arial" panose="020B0604020202020204" pitchFamily="34" charset="0"/>
              <a:buChar char="•"/>
            </a:pPr>
            <a:r>
              <a:rPr lang="en-US" sz="2200" b="1"/>
              <a:t>It looks different for every child:</a:t>
            </a:r>
            <a:r>
              <a:rPr lang="en-US" sz="2200"/>
              <a:t> Challenges can vary depending on the </a:t>
            </a:r>
            <a:r>
              <a:rPr lang="en-US" sz="2200" b="1"/>
              <a:t>language</a:t>
            </a:r>
            <a:r>
              <a:rPr lang="en-US" sz="2200"/>
              <a:t> and </a:t>
            </a:r>
            <a:r>
              <a:rPr lang="en-US" sz="2200" b="1"/>
              <a:t>writing system</a:t>
            </a:r>
            <a:r>
              <a:rPr lang="en-US" sz="2200"/>
              <a:t>.</a:t>
            </a:r>
            <a:endParaRPr lang="en-US" sz="2200">
              <a:ea typeface="Calibri" panose="020F0502020204030204"/>
              <a:cs typeface="Calibri" panose="020F0502020204030204"/>
            </a:endParaRPr>
          </a:p>
          <a:p>
            <a:pPr marL="228600" indent="-228600">
              <a:spcAft>
                <a:spcPts val="1200"/>
              </a:spcAft>
              <a:buFont typeface="Arial" panose="020B0604020202020204" pitchFamily="34" charset="0"/>
              <a:buChar char="•"/>
            </a:pPr>
            <a:r>
              <a:rPr lang="en-US" sz="2200" b="1"/>
              <a:t>It’s not about effort:</a:t>
            </a:r>
            <a:r>
              <a:rPr lang="en-US" sz="2200"/>
              <a:t> Dyslexia happens because of a mix of </a:t>
            </a:r>
            <a:r>
              <a:rPr lang="en-US" sz="2200" b="1"/>
              <a:t>brain, genetic, and environmental factors</a:t>
            </a:r>
            <a:r>
              <a:rPr lang="en-US" sz="2200"/>
              <a:t>.</a:t>
            </a:r>
            <a:endParaRPr lang="en-US" sz="2200">
              <a:ea typeface="Calibri" panose="020F0502020204030204"/>
              <a:cs typeface="Calibri" panose="020F0502020204030204"/>
            </a:endParaRPr>
          </a:p>
          <a:p>
            <a:pPr marL="228600" indent="-228600">
              <a:spcAft>
                <a:spcPts val="1200"/>
              </a:spcAft>
              <a:buFont typeface="Arial" panose="020B0604020202020204" pitchFamily="34" charset="0"/>
              <a:buChar char="•"/>
            </a:pPr>
            <a:r>
              <a:rPr lang="en-US" sz="2200" b="1"/>
              <a:t>Common signs:</a:t>
            </a:r>
            <a:r>
              <a:rPr lang="en-US" sz="2200"/>
              <a:t> Trouble with </a:t>
            </a:r>
            <a:r>
              <a:rPr lang="en-US" sz="2200" b="1"/>
              <a:t>sounds in words</a:t>
            </a:r>
            <a:r>
              <a:rPr lang="en-US" sz="2200"/>
              <a:t> (phonological) or </a:t>
            </a:r>
            <a:r>
              <a:rPr lang="en-US" sz="2200" b="1"/>
              <a:t>word parts</a:t>
            </a:r>
            <a:r>
              <a:rPr lang="en-US" sz="2200"/>
              <a:t> (morphological).</a:t>
            </a:r>
            <a:endParaRPr lang="en-US" sz="2200">
              <a:ea typeface="Calibri" panose="020F0502020204030204"/>
              <a:cs typeface="Calibri" panose="020F0502020204030204"/>
            </a:endParaRPr>
          </a:p>
          <a:p>
            <a:pPr marL="228600" indent="-228600">
              <a:spcAft>
                <a:spcPts val="1200"/>
              </a:spcAft>
              <a:buFont typeface="Arial" panose="020B0604020202020204" pitchFamily="34" charset="0"/>
              <a:buChar char="•"/>
            </a:pPr>
            <a:r>
              <a:rPr lang="en-US" sz="2200" b="1"/>
              <a:t>Possible effects:</a:t>
            </a:r>
            <a:r>
              <a:rPr lang="en-US" sz="2200"/>
              <a:t> Reading may be slow or tiring, and this can affect </a:t>
            </a:r>
            <a:r>
              <a:rPr lang="en-US" sz="2200" b="1"/>
              <a:t>confidence</a:t>
            </a:r>
            <a:r>
              <a:rPr lang="en-US" sz="2200"/>
              <a:t> and </a:t>
            </a:r>
            <a:r>
              <a:rPr lang="en-US" sz="2200" b="1"/>
              <a:t>school success</a:t>
            </a:r>
            <a:r>
              <a:rPr lang="en-US" sz="2200"/>
              <a:t>.</a:t>
            </a:r>
            <a:endParaRPr lang="en-US" sz="2200">
              <a:ea typeface="Calibri" panose="020F0502020204030204"/>
              <a:cs typeface="Calibri" panose="020F0502020204030204"/>
            </a:endParaRPr>
          </a:p>
          <a:p>
            <a:pPr marL="228600" indent="-228600">
              <a:spcAft>
                <a:spcPts val="1200"/>
              </a:spcAft>
              <a:buFont typeface="Arial" panose="020B0604020202020204" pitchFamily="34" charset="0"/>
              <a:buChar char="•"/>
            </a:pPr>
            <a:r>
              <a:rPr lang="en-US" sz="2200" b="1"/>
              <a:t>The good news:</a:t>
            </a:r>
            <a:r>
              <a:rPr lang="en-US" sz="2200"/>
              <a:t> With the right </a:t>
            </a:r>
            <a:r>
              <a:rPr lang="en-US" sz="2200" b="1"/>
              <a:t>support and instruction</a:t>
            </a:r>
            <a:r>
              <a:rPr lang="en-US" sz="2200"/>
              <a:t>, children with dyslexia can become strong, joyful readers at any age.</a:t>
            </a:r>
            <a:endParaRPr lang="en-US" sz="2200">
              <a:ea typeface="Calibri" panose="020F0502020204030204"/>
              <a:cs typeface="Calibri" panose="020F0502020204030204"/>
            </a:endParaRPr>
          </a:p>
        </p:txBody>
      </p:sp>
      <p:sp>
        <p:nvSpPr>
          <p:cNvPr id="5" name="Rectangle 4">
            <a:hlinkClick r:id="rId4"/>
            <a:extLst>
              <a:ext uri="{FF2B5EF4-FFF2-40B4-BE49-F238E27FC236}">
                <a16:creationId xmlns:a16="http://schemas.microsoft.com/office/drawing/2014/main" id="{39C3AA0C-DADC-F54E-8C40-15AA15399AB9}"/>
              </a:ext>
            </a:extLst>
          </p:cNvPr>
          <p:cNvSpPr/>
          <p:nvPr/>
        </p:nvSpPr>
        <p:spPr>
          <a:xfrm>
            <a:off x="7937001" y="5268849"/>
            <a:ext cx="2717432" cy="681751"/>
          </a:xfrm>
          <a:prstGeom prst="rect">
            <a:avLst/>
          </a:prstGeom>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en-US" sz="2800" b="1">
                <a:solidFill>
                  <a:schemeClr val="tx2"/>
                </a:solidFill>
                <a:hlinkClick r:id="rId5">
                  <a:extLst>
                    <a:ext uri="{A12FA001-AC4F-418D-AE19-62706E023703}">
                      <ahyp:hlinkClr xmlns:ahyp="http://schemas.microsoft.com/office/drawing/2018/hyperlinkcolor" val="tx"/>
                    </a:ext>
                  </a:extLst>
                </a:hlinkClick>
              </a:rPr>
              <a:t>Watch Video</a:t>
            </a:r>
            <a:endParaRPr lang="en-US" sz="2800" b="1">
              <a:solidFill>
                <a:schemeClr val="tx2"/>
              </a:solidFill>
            </a:endParaRPr>
          </a:p>
        </p:txBody>
      </p:sp>
      <p:sp>
        <p:nvSpPr>
          <p:cNvPr id="6" name="TextBox 5">
            <a:extLst>
              <a:ext uri="{FF2B5EF4-FFF2-40B4-BE49-F238E27FC236}">
                <a16:creationId xmlns:a16="http://schemas.microsoft.com/office/drawing/2014/main" id="{62FCA6DC-696D-7C98-5130-5B5B1E4DD0C4}"/>
              </a:ext>
            </a:extLst>
          </p:cNvPr>
          <p:cNvSpPr txBox="1"/>
          <p:nvPr/>
        </p:nvSpPr>
        <p:spPr>
          <a:xfrm>
            <a:off x="8449392" y="5920412"/>
            <a:ext cx="2389042" cy="410127"/>
          </a:xfrm>
          <a:prstGeom prst="rect">
            <a:avLst/>
          </a:prstGeom>
          <a:noFill/>
        </p:spPr>
        <p:txBody>
          <a:bodyPr wrap="square" lIns="91440" tIns="45720" rIns="91440" bIns="45720" rtlCol="0" anchor="t">
            <a:spAutoFit/>
          </a:bodyPr>
          <a:lstStyle/>
          <a:p>
            <a:r>
              <a:rPr lang="en-US" sz="1600"/>
              <a:t>Video provided by:</a:t>
            </a:r>
            <a:endParaRPr lang="en-US" sz="1600">
              <a:ea typeface="Calibri"/>
              <a:cs typeface="Calibri"/>
            </a:endParaRPr>
          </a:p>
        </p:txBody>
      </p:sp>
      <p:pic>
        <p:nvPicPr>
          <p:cNvPr id="8" name="Picture 7" descr="The National Center on Improving Literacy boasts 1.41K subscribers.&#10;&#10;">
            <a:extLst>
              <a:ext uri="{FF2B5EF4-FFF2-40B4-BE49-F238E27FC236}">
                <a16:creationId xmlns:a16="http://schemas.microsoft.com/office/drawing/2014/main" id="{128157E4-49DA-C303-3E8D-0E641BC69C3F}"/>
              </a:ext>
            </a:extLst>
          </p:cNvPr>
          <p:cNvPicPr>
            <a:picLocks noChangeAspect="1"/>
          </p:cNvPicPr>
          <p:nvPr/>
        </p:nvPicPr>
        <p:blipFill>
          <a:blip r:embed="rId6"/>
          <a:stretch>
            <a:fillRect/>
          </a:stretch>
        </p:blipFill>
        <p:spPr>
          <a:xfrm>
            <a:off x="8131550" y="6293656"/>
            <a:ext cx="2362702" cy="392424"/>
          </a:xfrm>
          <a:prstGeom prst="rect">
            <a:avLst/>
          </a:prstGeom>
        </p:spPr>
      </p:pic>
      <p:pic>
        <p:nvPicPr>
          <p:cNvPr id="4" name="Graphic 3" descr="Pink backpack">
            <a:extLst>
              <a:ext uri="{FF2B5EF4-FFF2-40B4-BE49-F238E27FC236}">
                <a16:creationId xmlns:a16="http://schemas.microsoft.com/office/drawing/2014/main" id="{063AC7CC-CF75-F597-0AE1-378AA78AD31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38093" y="5414580"/>
            <a:ext cx="1269221" cy="1269221"/>
          </a:xfrm>
          <a:prstGeom prst="rect">
            <a:avLst/>
          </a:prstGeom>
        </p:spPr>
      </p:pic>
    </p:spTree>
    <p:custDataLst>
      <p:tags r:id="rId1"/>
    </p:custDataLst>
    <p:extLst>
      <p:ext uri="{BB962C8B-B14F-4D97-AF65-F5344CB8AC3E}">
        <p14:creationId xmlns:p14="http://schemas.microsoft.com/office/powerpoint/2010/main" val="15260970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8BEC2-0538-F8D2-5EF6-E8C403A41DDE}"/>
            </a:ext>
          </a:extLst>
        </p:cNvPr>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21EFC4FC-3FC5-C918-CDF2-B0172BEB625C}"/>
              </a:ext>
            </a:extLst>
          </p:cNvPr>
          <p:cNvSpPr>
            <a:spLocks noGrp="1"/>
          </p:cNvSpPr>
          <p:nvPr>
            <p:ph type="title" idx="4294967295"/>
          </p:nvPr>
        </p:nvSpPr>
        <p:spPr>
          <a:xfrm>
            <a:off x="3711867" y="-1361"/>
            <a:ext cx="4762500" cy="611642"/>
          </a:xfrm>
          <a:prstGeom prst="rect">
            <a:avLst/>
          </a:prstGeom>
          <a:solidFill>
            <a:schemeClr val="accent5">
              <a:lumMod val="75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tx2"/>
                </a:solidFill>
                <a:effectLst/>
                <a:uLnTx/>
                <a:uFillTx/>
                <a:latin typeface="Calibri"/>
                <a:ea typeface="Calibri"/>
                <a:cs typeface="Times New Roman"/>
              </a:rPr>
              <a:t>Address Concerns Together</a:t>
            </a:r>
            <a:endParaRPr kumimoji="0" lang="en-US" sz="32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7" name="Diagram 6" descr="A three-section graphic with headings “Looking at the Full Picture,” “The Role of Families,” and “The Goal.” Each section includes bullet points emphasizing informed decisions, family partnerships, understanding how students learn, and providing appropriate support for reading development.">
            <a:extLst>
              <a:ext uri="{FF2B5EF4-FFF2-40B4-BE49-F238E27FC236}">
                <a16:creationId xmlns:a16="http://schemas.microsoft.com/office/drawing/2014/main" id="{E8AA33B2-AFA1-036E-D358-68B7F39C3D80}"/>
              </a:ext>
            </a:extLst>
          </p:cNvPr>
          <p:cNvGraphicFramePr/>
          <p:nvPr>
            <p:extLst>
              <p:ext uri="{D42A27DB-BD31-4B8C-83A1-F6EECF244321}">
                <p14:modId xmlns:p14="http://schemas.microsoft.com/office/powerpoint/2010/main" val="873892085"/>
              </p:ext>
            </p:extLst>
          </p:nvPr>
        </p:nvGraphicFramePr>
        <p:xfrm>
          <a:off x="282053" y="748430"/>
          <a:ext cx="11627893" cy="53611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6" name="Rectangle: Rounded Corners 15" descr="Diagram">
            <a:extLst>
              <a:ext uri="{FF2B5EF4-FFF2-40B4-BE49-F238E27FC236}">
                <a16:creationId xmlns:a16="http://schemas.microsoft.com/office/drawing/2014/main" id="{9C558AEE-3877-FE53-4A10-4EB2ABDE2E8C}"/>
              </a:ext>
            </a:extLst>
          </p:cNvPr>
          <p:cNvSpPr/>
          <p:nvPr/>
        </p:nvSpPr>
        <p:spPr>
          <a:xfrm>
            <a:off x="828674" y="5614988"/>
            <a:ext cx="10279467" cy="1242504"/>
          </a:xfrm>
          <a:prstGeom prst="roundRect">
            <a:avLst/>
          </a:prstGeom>
          <a:solidFill>
            <a:schemeClr val="bg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600" b="1" dirty="0">
                <a:ea typeface="Calibri"/>
                <a:cs typeface="Calibri"/>
              </a:rPr>
              <a:t>What are the next steps if progress is not being made?</a:t>
            </a:r>
            <a:endParaRPr lang="en-US" sz="3600" dirty="0">
              <a:ea typeface="Calibri"/>
              <a:cs typeface="Calibri"/>
            </a:endParaRPr>
          </a:p>
        </p:txBody>
      </p:sp>
    </p:spTree>
    <p:custDataLst>
      <p:tags r:id="rId1"/>
    </p:custDataLst>
    <p:extLst>
      <p:ext uri="{BB962C8B-B14F-4D97-AF65-F5344CB8AC3E}">
        <p14:creationId xmlns:p14="http://schemas.microsoft.com/office/powerpoint/2010/main" val="3465526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03212-1DC8-89A1-832D-A0941C44ACA4}"/>
            </a:ext>
          </a:extLst>
        </p:cNvPr>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5E8F335-D549-5D18-6F9F-3E5450A53E1C}"/>
              </a:ext>
            </a:extLst>
          </p:cNvPr>
          <p:cNvSpPr>
            <a:spLocks noGrp="1"/>
          </p:cNvSpPr>
          <p:nvPr>
            <p:ph type="title" idx="4294967295"/>
          </p:nvPr>
        </p:nvSpPr>
        <p:spPr>
          <a:xfrm>
            <a:off x="3711867" y="-1361"/>
            <a:ext cx="4762500" cy="611642"/>
          </a:xfrm>
          <a:prstGeom prst="rect">
            <a:avLst/>
          </a:prstGeom>
          <a:solidFill>
            <a:schemeClr val="accent5">
              <a:lumMod val="75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tx2"/>
                </a:solidFill>
                <a:effectLst/>
                <a:uLnTx/>
                <a:uFillTx/>
                <a:latin typeface="Calibri"/>
                <a:ea typeface="Calibri"/>
                <a:cs typeface="Times New Roman"/>
              </a:rPr>
              <a:t>Address Concerns Together</a:t>
            </a:r>
            <a:endParaRPr kumimoji="0" lang="en-US" sz="32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 name="Arrow: Pentagon 1">
            <a:extLst>
              <a:ext uri="{FF2B5EF4-FFF2-40B4-BE49-F238E27FC236}">
                <a16:creationId xmlns:a16="http://schemas.microsoft.com/office/drawing/2014/main" id="{DCBF2228-4324-F7D8-A7AD-9B215029DB1B}"/>
              </a:ext>
              <a:ext uri="{C183D7F6-B498-43B3-948B-1728B52AA6E4}">
                <adec:decorative xmlns:adec="http://schemas.microsoft.com/office/drawing/2017/decorative" val="1"/>
              </a:ext>
            </a:extLst>
          </p:cNvPr>
          <p:cNvSpPr/>
          <p:nvPr/>
        </p:nvSpPr>
        <p:spPr>
          <a:xfrm>
            <a:off x="42238" y="799686"/>
            <a:ext cx="779887" cy="717215"/>
          </a:xfrm>
          <a:prstGeom prst="homePlate">
            <a:avLst/>
          </a:prstGeom>
          <a:solidFill>
            <a:schemeClr val="bg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5">
            <a:extLst>
              <a:ext uri="{FF2B5EF4-FFF2-40B4-BE49-F238E27FC236}">
                <a16:creationId xmlns:a16="http://schemas.microsoft.com/office/drawing/2014/main" id="{9FB1A19F-7981-4452-AB5F-2D61DBA5E339}"/>
              </a:ext>
            </a:extLst>
          </p:cNvPr>
          <p:cNvSpPr txBox="1"/>
          <p:nvPr/>
        </p:nvSpPr>
        <p:spPr>
          <a:xfrm>
            <a:off x="819860" y="779341"/>
            <a:ext cx="3415634" cy="707886"/>
          </a:xfrm>
          <a:prstGeom prst="rect">
            <a:avLst/>
          </a:prstGeom>
          <a:solidFill>
            <a:srgbClr val="FFC000"/>
          </a:solidFill>
          <a:ln>
            <a:solidFill>
              <a:schemeClr val="bg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000" b="1" dirty="0">
                <a:solidFill>
                  <a:srgbClr val="0A0000"/>
                </a:solidFill>
                <a:ea typeface="Calibri"/>
                <a:cs typeface="Calibri"/>
                <a:hlinkClick r:id="rId4">
                  <a:extLst>
                    <a:ext uri="{A12FA001-AC4F-418D-AE19-62706E023703}">
                      <ahyp:hlinkClr xmlns:ahyp="http://schemas.microsoft.com/office/drawing/2018/hyperlinkcolor" val="tx"/>
                    </a:ext>
                  </a:extLst>
                </a:hlinkClick>
              </a:rPr>
              <a:t>Child Find</a:t>
            </a:r>
            <a:endParaRPr lang="en-US" sz="4000">
              <a:solidFill>
                <a:srgbClr val="0A0000"/>
              </a:solidFill>
              <a:ea typeface="Calibri" panose="020F0502020204030204"/>
              <a:cs typeface="Calibri" panose="020F0502020204030204"/>
            </a:endParaRPr>
          </a:p>
        </p:txBody>
      </p:sp>
      <p:sp>
        <p:nvSpPr>
          <p:cNvPr id="18" name="TextBox 17">
            <a:extLst>
              <a:ext uri="{FF2B5EF4-FFF2-40B4-BE49-F238E27FC236}">
                <a16:creationId xmlns:a16="http://schemas.microsoft.com/office/drawing/2014/main" id="{86DC21A8-F826-CDED-A620-E395B366B76C}"/>
              </a:ext>
            </a:extLst>
          </p:cNvPr>
          <p:cNvSpPr txBox="1"/>
          <p:nvPr/>
        </p:nvSpPr>
        <p:spPr>
          <a:xfrm>
            <a:off x="-3499" y="1589567"/>
            <a:ext cx="9419005" cy="4755148"/>
          </a:xfrm>
          <a:prstGeom prst="rect">
            <a:avLst/>
          </a:prstGeom>
          <a:solidFill>
            <a:schemeClr val="bg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2400" b="1" dirty="0">
                <a:ea typeface="+mn-lt"/>
                <a:cs typeface="+mn-lt"/>
              </a:rPr>
              <a:t>Child Find: Key Points</a:t>
            </a:r>
          </a:p>
          <a:p>
            <a:pPr marL="342900" indent="-342900">
              <a:spcAft>
                <a:spcPts val="600"/>
              </a:spcAft>
              <a:buFont typeface="Arial"/>
              <a:buChar char="•"/>
            </a:pPr>
            <a:r>
              <a:rPr lang="en-US" sz="2400" b="1" dirty="0">
                <a:ea typeface="+mn-lt"/>
                <a:cs typeface="+mn-lt"/>
              </a:rPr>
              <a:t>F</a:t>
            </a:r>
            <a:r>
              <a:rPr lang="en-US" sz="2200" b="1" dirty="0">
                <a:ea typeface="+mn-lt"/>
                <a:cs typeface="+mn-lt"/>
              </a:rPr>
              <a:t>ederal IDEA mandate</a:t>
            </a:r>
            <a:r>
              <a:rPr lang="en-US" sz="2200" dirty="0">
                <a:ea typeface="+mn-lt"/>
                <a:cs typeface="+mn-lt"/>
              </a:rPr>
              <a:t>: districts must </a:t>
            </a:r>
            <a:r>
              <a:rPr lang="en-US" sz="2200" i="1" dirty="0">
                <a:ea typeface="+mn-lt"/>
                <a:cs typeface="+mn-lt"/>
              </a:rPr>
              <a:t>identify, locate, and evaluate</a:t>
            </a:r>
            <a:r>
              <a:rPr lang="en-US" sz="2200" dirty="0">
                <a:ea typeface="+mn-lt"/>
                <a:cs typeface="+mn-lt"/>
              </a:rPr>
              <a:t> all children who may have disabilities.</a:t>
            </a:r>
            <a:endParaRPr lang="en-US" sz="2200" dirty="0">
              <a:ea typeface="Calibri"/>
              <a:cs typeface="Calibri"/>
            </a:endParaRPr>
          </a:p>
          <a:p>
            <a:pPr marL="342900" indent="-342900">
              <a:spcAft>
                <a:spcPts val="600"/>
              </a:spcAft>
              <a:buFont typeface="Arial"/>
              <a:buChar char="•"/>
            </a:pPr>
            <a:r>
              <a:rPr lang="en-US" sz="2200" b="1" dirty="0">
                <a:ea typeface="+mn-lt"/>
                <a:cs typeface="+mn-lt"/>
              </a:rPr>
              <a:t>District responsibility</a:t>
            </a:r>
            <a:r>
              <a:rPr lang="en-US" sz="2200" dirty="0">
                <a:ea typeface="+mn-lt"/>
                <a:cs typeface="+mn-lt"/>
              </a:rPr>
              <a:t>: cannot wait for parent requests; obligation is proactive.</a:t>
            </a:r>
          </a:p>
          <a:p>
            <a:pPr marL="342900" indent="-342900">
              <a:spcAft>
                <a:spcPts val="600"/>
              </a:spcAft>
              <a:buFont typeface="Arial"/>
              <a:buChar char="•"/>
            </a:pPr>
            <a:r>
              <a:rPr lang="en-US" sz="2200" dirty="0">
                <a:ea typeface="+mn-lt"/>
                <a:cs typeface="+mn-lt"/>
              </a:rPr>
              <a:t>Applies to </a:t>
            </a:r>
            <a:r>
              <a:rPr lang="en-US" sz="2200" b="1" dirty="0">
                <a:ea typeface="+mn-lt"/>
                <a:cs typeface="+mn-lt"/>
              </a:rPr>
              <a:t>all children</a:t>
            </a:r>
            <a:r>
              <a:rPr lang="en-US" sz="2200" dirty="0">
                <a:ea typeface="+mn-lt"/>
                <a:cs typeface="+mn-lt"/>
              </a:rPr>
              <a:t>—any severity, any setting (public, private, homeschool).</a:t>
            </a:r>
          </a:p>
          <a:p>
            <a:pPr marL="342900" indent="-342900">
              <a:spcAft>
                <a:spcPts val="600"/>
              </a:spcAft>
              <a:buFont typeface="Arial"/>
              <a:buChar char="•"/>
            </a:pPr>
            <a:r>
              <a:rPr lang="en-US" sz="2200" dirty="0">
                <a:ea typeface="+mn-lt"/>
                <a:cs typeface="+mn-lt"/>
              </a:rPr>
              <a:t>States must maintain a </a:t>
            </a:r>
            <a:r>
              <a:rPr lang="en-US" sz="2200" b="1" dirty="0">
                <a:ea typeface="+mn-lt"/>
                <a:cs typeface="+mn-lt"/>
              </a:rPr>
              <a:t>practical method</a:t>
            </a:r>
            <a:r>
              <a:rPr lang="en-US" sz="2200" dirty="0">
                <a:ea typeface="+mn-lt"/>
                <a:cs typeface="+mn-lt"/>
              </a:rPr>
              <a:t> to ensure children with disabilities are identified (20 U.S.C. § 1412(a)(3)).</a:t>
            </a:r>
          </a:p>
          <a:p>
            <a:pPr marL="342900" indent="-342900">
              <a:spcAft>
                <a:spcPts val="600"/>
              </a:spcAft>
              <a:buFont typeface="Arial"/>
              <a:buChar char="•"/>
            </a:pPr>
            <a:r>
              <a:rPr lang="en-US" sz="2200" b="1" dirty="0">
                <a:ea typeface="+mn-lt"/>
                <a:cs typeface="+mn-lt"/>
              </a:rPr>
              <a:t>Referral triggers at suspicion</a:t>
            </a:r>
            <a:r>
              <a:rPr lang="en-US" sz="2200" dirty="0">
                <a:ea typeface="+mn-lt"/>
                <a:cs typeface="+mn-lt"/>
              </a:rPr>
              <a:t>, not after interventions are exhausted.</a:t>
            </a:r>
          </a:p>
          <a:p>
            <a:pPr marL="342900" indent="-342900">
              <a:spcAft>
                <a:spcPts val="600"/>
              </a:spcAft>
              <a:buFont typeface="Arial"/>
              <a:buChar char="•"/>
            </a:pPr>
            <a:r>
              <a:rPr lang="en-US" sz="2200" dirty="0">
                <a:ea typeface="+mn-lt"/>
                <a:cs typeface="+mn-lt"/>
              </a:rPr>
              <a:t>Knowing the process helps leaders spot </a:t>
            </a:r>
            <a:r>
              <a:rPr lang="en-US" sz="2200" b="1" dirty="0">
                <a:ea typeface="+mn-lt"/>
                <a:cs typeface="+mn-lt"/>
              </a:rPr>
              <a:t>delays, missteps, or stalled evaluations</a:t>
            </a:r>
            <a:r>
              <a:rPr lang="en-US" sz="2200" dirty="0">
                <a:ea typeface="+mn-lt"/>
                <a:cs typeface="+mn-lt"/>
              </a:rPr>
              <a:t>.</a:t>
            </a:r>
          </a:p>
          <a:p>
            <a:pPr marL="342900" indent="-342900">
              <a:spcAft>
                <a:spcPts val="600"/>
              </a:spcAft>
              <a:buFont typeface="Arial"/>
              <a:buChar char="•"/>
            </a:pPr>
            <a:r>
              <a:rPr lang="en-US" sz="2200" dirty="0">
                <a:ea typeface="+mn-lt"/>
                <a:cs typeface="+mn-lt"/>
              </a:rPr>
              <a:t>Families may use </a:t>
            </a:r>
            <a:r>
              <a:rPr lang="en-US" sz="2200" b="1" dirty="0">
                <a:ea typeface="+mn-lt"/>
                <a:cs typeface="+mn-lt"/>
              </a:rPr>
              <a:t>IDEA procedural safeguards</a:t>
            </a:r>
            <a:r>
              <a:rPr lang="en-US" sz="2200" dirty="0">
                <a:ea typeface="+mn-lt"/>
                <a:cs typeface="+mn-lt"/>
              </a:rPr>
              <a:t> when districts fail to act promptly.</a:t>
            </a:r>
          </a:p>
        </p:txBody>
      </p:sp>
      <p:sp>
        <p:nvSpPr>
          <p:cNvPr id="6" name="TextBox 15">
            <a:extLst>
              <a:ext uri="{FF2B5EF4-FFF2-40B4-BE49-F238E27FC236}">
                <a16:creationId xmlns:a16="http://schemas.microsoft.com/office/drawing/2014/main" id="{7BE04F97-BC35-06CE-AC8A-4498308149F2}"/>
              </a:ext>
            </a:extLst>
          </p:cNvPr>
          <p:cNvSpPr txBox="1"/>
          <p:nvPr/>
        </p:nvSpPr>
        <p:spPr>
          <a:xfrm>
            <a:off x="9586488" y="780701"/>
            <a:ext cx="2305292" cy="523220"/>
          </a:xfrm>
          <a:prstGeom prst="rect">
            <a:avLst/>
          </a:prstGeom>
          <a:solidFill>
            <a:schemeClr val="bg1"/>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b="1">
                <a:solidFill>
                  <a:schemeClr val="tx2"/>
                </a:solidFill>
                <a:ea typeface="Calibri"/>
                <a:cs typeface="Calibri"/>
                <a:hlinkClick r:id="rId5">
                  <a:extLst>
                    <a:ext uri="{A12FA001-AC4F-418D-AE19-62706E023703}">
                      <ahyp:hlinkClr xmlns:ahyp="http://schemas.microsoft.com/office/drawing/2018/hyperlinkcolor" val="tx"/>
                    </a:ext>
                  </a:extLst>
                </a:hlinkClick>
              </a:rPr>
              <a:t>Learn More</a:t>
            </a:r>
            <a:endParaRPr lang="en-US" sz="2800">
              <a:solidFill>
                <a:schemeClr val="tx2"/>
              </a:solidFill>
              <a:ea typeface="Calibri"/>
              <a:cs typeface="Calibri"/>
            </a:endParaRPr>
          </a:p>
        </p:txBody>
      </p:sp>
      <p:pic>
        <p:nvPicPr>
          <p:cNvPr id="15" name="Content Placeholder 14" descr="Child Find Duty Quick Guide">
            <a:extLst>
              <a:ext uri="{FF2B5EF4-FFF2-40B4-BE49-F238E27FC236}">
                <a16:creationId xmlns:a16="http://schemas.microsoft.com/office/drawing/2014/main" id="{9918B3BB-AD3C-70B4-30A5-47534D3A988D}"/>
              </a:ext>
            </a:extLst>
          </p:cNvPr>
          <p:cNvPicPr>
            <a:picLocks noGrp="1" noChangeAspect="1"/>
          </p:cNvPicPr>
          <p:nvPr>
            <p:ph idx="1"/>
          </p:nvPr>
        </p:nvPicPr>
        <p:blipFill>
          <a:blip r:embed="rId6"/>
          <a:stretch>
            <a:fillRect/>
          </a:stretch>
        </p:blipFill>
        <p:spPr>
          <a:xfrm>
            <a:off x="9522655" y="1586139"/>
            <a:ext cx="2668062" cy="3473224"/>
          </a:xfrm>
          <a:prstGeom prst="rect">
            <a:avLst/>
          </a:prstGeom>
        </p:spPr>
      </p:pic>
      <p:pic>
        <p:nvPicPr>
          <p:cNvPr id="16" name="Picture 15" descr="A QR code">
            <a:extLst>
              <a:ext uri="{FF2B5EF4-FFF2-40B4-BE49-F238E27FC236}">
                <a16:creationId xmlns:a16="http://schemas.microsoft.com/office/drawing/2014/main" id="{F1E72E4B-D3C4-8262-E865-6A6E907C9FD0}"/>
              </a:ext>
            </a:extLst>
          </p:cNvPr>
          <p:cNvPicPr>
            <a:picLocks noChangeAspect="1"/>
          </p:cNvPicPr>
          <p:nvPr/>
        </p:nvPicPr>
        <p:blipFill>
          <a:blip r:embed="rId7"/>
          <a:stretch>
            <a:fillRect/>
          </a:stretch>
        </p:blipFill>
        <p:spPr>
          <a:xfrm flipH="1">
            <a:off x="9630683" y="5039632"/>
            <a:ext cx="1225550" cy="1234622"/>
          </a:xfrm>
          <a:prstGeom prst="rect">
            <a:avLst/>
          </a:prstGeom>
        </p:spPr>
      </p:pic>
      <p:pic>
        <p:nvPicPr>
          <p:cNvPr id="8" name="Graphic 7" descr="Pink backpack">
            <a:extLst>
              <a:ext uri="{FF2B5EF4-FFF2-40B4-BE49-F238E27FC236}">
                <a16:creationId xmlns:a16="http://schemas.microsoft.com/office/drawing/2014/main" id="{C6429C68-3590-E95C-671C-4C72096966A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990493" y="5661323"/>
            <a:ext cx="1269221" cy="1269221"/>
          </a:xfrm>
          <a:prstGeom prst="rect">
            <a:avLst/>
          </a:prstGeom>
        </p:spPr>
      </p:pic>
    </p:spTree>
    <p:custDataLst>
      <p:tags r:id="rId1"/>
    </p:custDataLst>
    <p:extLst>
      <p:ext uri="{BB962C8B-B14F-4D97-AF65-F5344CB8AC3E}">
        <p14:creationId xmlns:p14="http://schemas.microsoft.com/office/powerpoint/2010/main" val="39810384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42FFF-1A64-84FF-D026-2FF1FCF9EA5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3E4EA47-C98F-E46D-D1F7-87F8B4CBAC22}"/>
              </a:ext>
            </a:extLst>
          </p:cNvPr>
          <p:cNvSpPr>
            <a:spLocks noGrp="1"/>
          </p:cNvSpPr>
          <p:nvPr/>
        </p:nvSpPr>
        <p:spPr>
          <a:xfrm>
            <a:off x="3711867" y="-1361"/>
            <a:ext cx="4762500" cy="611642"/>
          </a:xfrm>
          <a:prstGeom prst="rect">
            <a:avLst/>
          </a:prstGeom>
          <a:solidFill>
            <a:schemeClr val="accent5">
              <a:lumMod val="75000"/>
            </a:schemeClr>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0"/>
              </a:spcBef>
              <a:spcAft>
                <a:spcPts val="1000"/>
              </a:spcAft>
              <a:buNone/>
            </a:pPr>
            <a:r>
              <a:rPr lang="en-US" sz="3200" b="1">
                <a:solidFill>
                  <a:schemeClr val="tx2"/>
                </a:solidFill>
                <a:latin typeface="Calibri"/>
                <a:ea typeface="Calibri"/>
                <a:cs typeface="Times New Roman"/>
              </a:rPr>
              <a:t>Address Concerns Together</a:t>
            </a:r>
            <a:endParaRPr lang="en-US" sz="3200" b="1">
              <a:solidFill>
                <a:schemeClr val="tx2"/>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0" name="Title 1">
            <a:extLst>
              <a:ext uri="{FF2B5EF4-FFF2-40B4-BE49-F238E27FC236}">
                <a16:creationId xmlns:a16="http://schemas.microsoft.com/office/drawing/2014/main" id="{7D03DD90-3799-622A-AFE4-6DEC5400DF8E}"/>
              </a:ext>
            </a:extLst>
          </p:cNvPr>
          <p:cNvSpPr>
            <a:spLocks noGrp="1"/>
          </p:cNvSpPr>
          <p:nvPr>
            <p:ph type="title"/>
          </p:nvPr>
        </p:nvSpPr>
        <p:spPr>
          <a:xfrm>
            <a:off x="189396" y="849086"/>
            <a:ext cx="5457053" cy="611188"/>
          </a:xfrm>
          <a:solidFill>
            <a:schemeClr val="bg1">
              <a:lumMod val="60000"/>
              <a:lumOff val="40000"/>
            </a:schemeClr>
          </a:solidFill>
        </p:spPr>
        <p:txBody>
          <a:bodyPr lIns="91440" tIns="45720" rIns="91440" bIns="45720" anchor="t"/>
          <a:lstStyle/>
          <a:p>
            <a:r>
              <a:rPr lang="en-US" sz="4000" b="1" dirty="0">
                <a:ea typeface="Calibri Light"/>
                <a:cs typeface="Calibri Light"/>
              </a:rPr>
              <a:t>Think About and Respond</a:t>
            </a:r>
            <a:endParaRPr lang="en-US" sz="4000" b="1" dirty="0"/>
          </a:p>
        </p:txBody>
      </p:sp>
      <p:sp>
        <p:nvSpPr>
          <p:cNvPr id="11" name="Arrow: Pentagon 10">
            <a:extLst>
              <a:ext uri="{FF2B5EF4-FFF2-40B4-BE49-F238E27FC236}">
                <a16:creationId xmlns:a16="http://schemas.microsoft.com/office/drawing/2014/main" id="{6445848A-3CC5-00FA-7258-D3CEA2502725}"/>
              </a:ext>
            </a:extLst>
          </p:cNvPr>
          <p:cNvSpPr/>
          <p:nvPr/>
        </p:nvSpPr>
        <p:spPr>
          <a:xfrm>
            <a:off x="177706" y="1705584"/>
            <a:ext cx="6484043" cy="1128706"/>
          </a:xfrm>
          <a:prstGeom prst="homePlate">
            <a:avLst/>
          </a:prstGeom>
          <a:solidFill>
            <a:schemeClr val="tx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a:solidFill>
                  <a:schemeClr val="tx2">
                    <a:lumMod val="95000"/>
                  </a:schemeClr>
                </a:solidFill>
                <a:ea typeface="Calibri"/>
                <a:cs typeface="Calibri"/>
              </a:rPr>
              <a:t>How are all children's language and literacy learning being supported in your school's system of literacy services and support? </a:t>
            </a:r>
            <a:endParaRPr lang="en-US" sz="2400">
              <a:solidFill>
                <a:schemeClr val="tx2">
                  <a:lumMod val="95000"/>
                </a:schemeClr>
              </a:solidFill>
              <a:ea typeface="Calibri" panose="020F0502020204030204"/>
              <a:cs typeface="Calibri" panose="020F0502020204030204"/>
            </a:endParaRPr>
          </a:p>
        </p:txBody>
      </p:sp>
      <p:sp>
        <p:nvSpPr>
          <p:cNvPr id="12" name="Arrow: Pentagon 11">
            <a:extLst>
              <a:ext uri="{FF2B5EF4-FFF2-40B4-BE49-F238E27FC236}">
                <a16:creationId xmlns:a16="http://schemas.microsoft.com/office/drawing/2014/main" id="{220ACBFD-1B87-9FA1-D0A0-8A5B30923246}"/>
              </a:ext>
            </a:extLst>
          </p:cNvPr>
          <p:cNvSpPr/>
          <p:nvPr/>
        </p:nvSpPr>
        <p:spPr>
          <a:xfrm>
            <a:off x="184963" y="2849945"/>
            <a:ext cx="6462272" cy="1143220"/>
          </a:xfrm>
          <a:prstGeom prst="homePlate">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b="1">
                <a:ea typeface="Calibri"/>
                <a:cs typeface="Calibri"/>
              </a:rPr>
              <a:t>What types of support can be offered to children if they are struggling to read or write?</a:t>
            </a:r>
            <a:endParaRPr lang="en-US" sz="2400" b="1"/>
          </a:p>
        </p:txBody>
      </p:sp>
      <p:sp>
        <p:nvSpPr>
          <p:cNvPr id="13" name="Arrow: Pentagon 12">
            <a:extLst>
              <a:ext uri="{FF2B5EF4-FFF2-40B4-BE49-F238E27FC236}">
                <a16:creationId xmlns:a16="http://schemas.microsoft.com/office/drawing/2014/main" id="{C7C5017E-A8B6-EF92-B3F1-6FC618B354E1}"/>
              </a:ext>
            </a:extLst>
          </p:cNvPr>
          <p:cNvSpPr/>
          <p:nvPr/>
        </p:nvSpPr>
        <p:spPr>
          <a:xfrm>
            <a:off x="192221" y="3997027"/>
            <a:ext cx="6433241" cy="1106935"/>
          </a:xfrm>
          <a:prstGeom prst="homePlate">
            <a:avLst/>
          </a:prstGeom>
          <a:solidFill>
            <a:schemeClr val="bg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b="1">
                <a:ea typeface="Calibri"/>
                <a:cs typeface="Calibri"/>
              </a:rPr>
              <a:t>What accommodations does your school provide to help children read or write?</a:t>
            </a:r>
            <a:endParaRPr lang="en-US" sz="2400" b="1"/>
          </a:p>
        </p:txBody>
      </p:sp>
      <p:sp>
        <p:nvSpPr>
          <p:cNvPr id="14" name="Arrow: Pentagon 13">
            <a:extLst>
              <a:ext uri="{FF2B5EF4-FFF2-40B4-BE49-F238E27FC236}">
                <a16:creationId xmlns:a16="http://schemas.microsoft.com/office/drawing/2014/main" id="{84DF6857-0192-8AD3-DE49-1978F3C7DE72}"/>
              </a:ext>
            </a:extLst>
          </p:cNvPr>
          <p:cNvSpPr/>
          <p:nvPr/>
        </p:nvSpPr>
        <p:spPr>
          <a:xfrm>
            <a:off x="190156" y="5103976"/>
            <a:ext cx="6382442" cy="1106935"/>
          </a:xfrm>
          <a:prstGeom prst="homePlate">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b="1">
                <a:solidFill>
                  <a:schemeClr val="tx2"/>
                </a:solidFill>
                <a:ea typeface="Calibri"/>
                <a:cs typeface="Calibri"/>
              </a:rPr>
              <a:t>What might happen next if children continue to struggle?</a:t>
            </a:r>
            <a:r>
              <a:rPr lang="en-US" b="1">
                <a:solidFill>
                  <a:schemeClr val="tx2"/>
                </a:solidFill>
                <a:ea typeface="Calibri"/>
                <a:cs typeface="Calibri"/>
              </a:rPr>
              <a:t> </a:t>
            </a:r>
            <a:endParaRPr lang="en-US" b="1">
              <a:solidFill>
                <a:schemeClr val="tx2"/>
              </a:solidFill>
            </a:endParaRPr>
          </a:p>
        </p:txBody>
      </p:sp>
      <p:pic>
        <p:nvPicPr>
          <p:cNvPr id="15" name="Graphic 14">
            <a:extLst>
              <a:ext uri="{FF2B5EF4-FFF2-40B4-BE49-F238E27FC236}">
                <a16:creationId xmlns:a16="http://schemas.microsoft.com/office/drawing/2014/main" id="{EA5D5826-43F8-8DF0-F137-9F2B54101DB9}"/>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60003" y="1460954"/>
            <a:ext cx="1123950" cy="1123950"/>
          </a:xfrm>
          <a:prstGeom prst="rect">
            <a:avLst/>
          </a:prstGeom>
        </p:spPr>
      </p:pic>
      <p:pic>
        <p:nvPicPr>
          <p:cNvPr id="16" name="Graphic 15">
            <a:extLst>
              <a:ext uri="{FF2B5EF4-FFF2-40B4-BE49-F238E27FC236}">
                <a16:creationId xmlns:a16="http://schemas.microsoft.com/office/drawing/2014/main" id="{2D78C708-ED37-7720-AA34-995720CBFCB9}"/>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68861" y="2851604"/>
            <a:ext cx="1123950" cy="1123950"/>
          </a:xfrm>
          <a:prstGeom prst="rect">
            <a:avLst/>
          </a:prstGeom>
        </p:spPr>
      </p:pic>
      <p:pic>
        <p:nvPicPr>
          <p:cNvPr id="17" name="Graphic 16">
            <a:extLst>
              <a:ext uri="{FF2B5EF4-FFF2-40B4-BE49-F238E27FC236}">
                <a16:creationId xmlns:a16="http://schemas.microsoft.com/office/drawing/2014/main" id="{40320826-0B23-A782-669D-B309285B51EC}"/>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32575" y="4027714"/>
            <a:ext cx="1123950" cy="1095375"/>
          </a:xfrm>
          <a:prstGeom prst="rect">
            <a:avLst/>
          </a:prstGeom>
        </p:spPr>
      </p:pic>
      <p:pic>
        <p:nvPicPr>
          <p:cNvPr id="18" name="Graphic 17">
            <a:extLst>
              <a:ext uri="{FF2B5EF4-FFF2-40B4-BE49-F238E27FC236}">
                <a16:creationId xmlns:a16="http://schemas.microsoft.com/office/drawing/2014/main" id="{6395D509-F2D6-0066-AA23-BFB5A08B9712}"/>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560003" y="5126719"/>
            <a:ext cx="1123950" cy="1095375"/>
          </a:xfrm>
          <a:prstGeom prst="rect">
            <a:avLst/>
          </a:prstGeom>
        </p:spPr>
      </p:pic>
      <p:sp>
        <p:nvSpPr>
          <p:cNvPr id="2" name="Rectangle 1">
            <a:extLst>
              <a:ext uri="{FF2B5EF4-FFF2-40B4-BE49-F238E27FC236}">
                <a16:creationId xmlns:a16="http://schemas.microsoft.com/office/drawing/2014/main" id="{32453B5D-FD50-BD91-933F-57C708B86C57}"/>
              </a:ext>
            </a:extLst>
          </p:cNvPr>
          <p:cNvSpPr/>
          <p:nvPr/>
        </p:nvSpPr>
        <p:spPr>
          <a:xfrm>
            <a:off x="8047391" y="611449"/>
            <a:ext cx="2648857" cy="689428"/>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2"/>
                </a:solidFill>
                <a:ea typeface="Calibri"/>
                <a:cs typeface="Calibri"/>
                <a:hlinkClick r:id="rId12">
                  <a:extLst>
                    <a:ext uri="{A12FA001-AC4F-418D-AE19-62706E023703}">
                      <ahyp:hlinkClr xmlns:ahyp="http://schemas.microsoft.com/office/drawing/2018/hyperlinkcolor" val="tx"/>
                    </a:ext>
                  </a:extLst>
                </a:hlinkClick>
              </a:rPr>
              <a:t>Learn More</a:t>
            </a:r>
          </a:p>
        </p:txBody>
      </p:sp>
      <p:sp>
        <p:nvSpPr>
          <p:cNvPr id="9" name="TextBox 8">
            <a:extLst>
              <a:ext uri="{FF2B5EF4-FFF2-40B4-BE49-F238E27FC236}">
                <a16:creationId xmlns:a16="http://schemas.microsoft.com/office/drawing/2014/main" id="{94D73608-A376-97EC-1292-B7D14EFEF533}"/>
              </a:ext>
            </a:extLst>
          </p:cNvPr>
          <p:cNvSpPr txBox="1"/>
          <p:nvPr/>
        </p:nvSpPr>
        <p:spPr>
          <a:xfrm>
            <a:off x="8048077" y="1303231"/>
            <a:ext cx="414309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0A0000"/>
                </a:solidFill>
                <a:ea typeface="Calibri"/>
                <a:cs typeface="Calibri"/>
              </a:rPr>
              <a:t>Resource: Preparing for Challenging Conversations with Families</a:t>
            </a:r>
            <a:endParaRPr lang="en-US" b="1" dirty="0">
              <a:solidFill>
                <a:srgbClr val="0A0000"/>
              </a:solidFill>
            </a:endParaRPr>
          </a:p>
        </p:txBody>
      </p:sp>
      <p:pic>
        <p:nvPicPr>
          <p:cNvPr id="5" name="Content Placeholder 3" descr="Building Partnerships Series  - For Early Childhood Professionals ">
            <a:extLst>
              <a:ext uri="{FF2B5EF4-FFF2-40B4-BE49-F238E27FC236}">
                <a16:creationId xmlns:a16="http://schemas.microsoft.com/office/drawing/2014/main" id="{92012E60-00D5-24E5-140E-511582F30888}"/>
              </a:ext>
            </a:extLst>
          </p:cNvPr>
          <p:cNvPicPr>
            <a:picLocks noGrp="1" noChangeAspect="1"/>
          </p:cNvPicPr>
          <p:nvPr>
            <p:ph idx="1"/>
          </p:nvPr>
        </p:nvPicPr>
        <p:blipFill>
          <a:blip r:embed="rId13"/>
          <a:stretch>
            <a:fillRect/>
          </a:stretch>
        </p:blipFill>
        <p:spPr>
          <a:xfrm>
            <a:off x="8380597" y="2405063"/>
            <a:ext cx="3478058" cy="4452937"/>
          </a:xfrm>
          <a:prstGeom prst="rect">
            <a:avLst/>
          </a:prstGeom>
        </p:spPr>
      </p:pic>
      <p:pic>
        <p:nvPicPr>
          <p:cNvPr id="7" name="Picture 6" descr="A QR code ">
            <a:extLst>
              <a:ext uri="{FF2B5EF4-FFF2-40B4-BE49-F238E27FC236}">
                <a16:creationId xmlns:a16="http://schemas.microsoft.com/office/drawing/2014/main" id="{6EA9502C-E4A3-B2DA-BA42-6920714BA5DF}"/>
              </a:ext>
            </a:extLst>
          </p:cNvPr>
          <p:cNvPicPr>
            <a:picLocks noChangeAspect="1"/>
          </p:cNvPicPr>
          <p:nvPr/>
        </p:nvPicPr>
        <p:blipFill>
          <a:blip r:embed="rId14"/>
          <a:stretch>
            <a:fillRect/>
          </a:stretch>
        </p:blipFill>
        <p:spPr>
          <a:xfrm>
            <a:off x="10602460" y="5146294"/>
            <a:ext cx="1588178" cy="1713973"/>
          </a:xfrm>
          <a:prstGeom prst="rect">
            <a:avLst/>
          </a:prstGeom>
        </p:spPr>
      </p:pic>
      <p:sp>
        <p:nvSpPr>
          <p:cNvPr id="6" name="Rectangle 5">
            <a:extLst>
              <a:ext uri="{FF2B5EF4-FFF2-40B4-BE49-F238E27FC236}">
                <a16:creationId xmlns:a16="http://schemas.microsoft.com/office/drawing/2014/main" id="{4D751597-A71F-4D3F-2A58-F9FC8A2994C4}"/>
              </a:ext>
            </a:extLst>
          </p:cNvPr>
          <p:cNvSpPr/>
          <p:nvPr/>
        </p:nvSpPr>
        <p:spPr>
          <a:xfrm>
            <a:off x="7655164" y="6201373"/>
            <a:ext cx="2947296" cy="5871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2"/>
                </a:solidFill>
                <a:ea typeface="+mn-lt"/>
                <a:cs typeface="+mn-lt"/>
              </a:rPr>
              <a:t>https://bit.ly/4bgzGvS</a:t>
            </a:r>
            <a:endParaRPr lang="en-US" sz="2400">
              <a:solidFill>
                <a:schemeClr val="tx2"/>
              </a:solidFill>
              <a:ea typeface="Calibri"/>
              <a:cs typeface="Calibri"/>
            </a:endParaRPr>
          </a:p>
        </p:txBody>
      </p:sp>
    </p:spTree>
    <p:custDataLst>
      <p:tags r:id="rId1"/>
    </p:custDataLst>
    <p:extLst>
      <p:ext uri="{BB962C8B-B14F-4D97-AF65-F5344CB8AC3E}">
        <p14:creationId xmlns:p14="http://schemas.microsoft.com/office/powerpoint/2010/main" val="31932889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63C5B-DFD6-BB6D-30F3-93E080F27F1A}"/>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F09724DD-9C01-135E-BA7E-94CADEFA51C9}"/>
              </a:ext>
            </a:extLst>
          </p:cNvPr>
          <p:cNvSpPr>
            <a:spLocks noGrp="1"/>
          </p:cNvSpPr>
          <p:nvPr>
            <p:ph type="title" idx="4294967295"/>
          </p:nvPr>
        </p:nvSpPr>
        <p:spPr>
          <a:xfrm>
            <a:off x="3711867" y="-1361"/>
            <a:ext cx="4762500" cy="611642"/>
          </a:xfrm>
          <a:prstGeom prst="rect">
            <a:avLst/>
          </a:prstGeom>
          <a:solidFill>
            <a:schemeClr val="accent5">
              <a:lumMod val="75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tx2"/>
                </a:solidFill>
                <a:effectLst/>
                <a:uLnTx/>
                <a:uFillTx/>
                <a:latin typeface="Calibri"/>
                <a:ea typeface="Calibri"/>
                <a:cs typeface="Times New Roman"/>
              </a:rPr>
              <a:t>Address Concerns Together</a:t>
            </a:r>
            <a:endParaRPr kumimoji="0" lang="en-US" sz="32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Content Placeholder 2">
            <a:extLst>
              <a:ext uri="{FF2B5EF4-FFF2-40B4-BE49-F238E27FC236}">
                <a16:creationId xmlns:a16="http://schemas.microsoft.com/office/drawing/2014/main" id="{5ED6CE11-21D1-F0DB-DBDC-0B60F38602BA}"/>
              </a:ext>
            </a:extLst>
          </p:cNvPr>
          <p:cNvSpPr>
            <a:spLocks noGrp="1"/>
          </p:cNvSpPr>
          <p:nvPr>
            <p:ph idx="1"/>
          </p:nvPr>
        </p:nvSpPr>
        <p:spPr>
          <a:xfrm>
            <a:off x="723900" y="912667"/>
            <a:ext cx="10515600" cy="5026170"/>
          </a:xfrm>
        </p:spPr>
        <p:txBody>
          <a:bodyPr lIns="91440" tIns="45720" rIns="91440" bIns="45720" anchor="t"/>
          <a:lstStyle/>
          <a:p>
            <a:pPr marL="0" indent="0">
              <a:lnSpc>
                <a:spcPct val="100000"/>
              </a:lnSpc>
              <a:spcBef>
                <a:spcPts val="0"/>
              </a:spcBef>
              <a:spcAft>
                <a:spcPts val="1000"/>
              </a:spcAft>
              <a:buNone/>
            </a:pPr>
            <a:r>
              <a:rPr lang="en-US" sz="3200" b="1" dirty="0">
                <a:solidFill>
                  <a:srgbClr val="444444"/>
                </a:solidFill>
                <a:latin typeface="Calibri"/>
                <a:ea typeface="Calibri"/>
                <a:cs typeface="Calibri"/>
              </a:rPr>
              <a:t>The big ideas...</a:t>
            </a:r>
            <a:endParaRPr lang="en-US" sz="3200" dirty="0">
              <a:latin typeface="Calibri"/>
              <a:ea typeface="Calibri"/>
              <a:cs typeface="Calibri"/>
            </a:endParaRPr>
          </a:p>
          <a:p>
            <a:pPr>
              <a:lnSpc>
                <a:spcPct val="100000"/>
              </a:lnSpc>
              <a:spcBef>
                <a:spcPts val="0"/>
              </a:spcBef>
              <a:spcAft>
                <a:spcPts val="1000"/>
              </a:spcAft>
              <a:buFont typeface="Arial"/>
              <a:buChar char="•"/>
            </a:pPr>
            <a:r>
              <a:rPr lang="en-US" dirty="0">
                <a:solidFill>
                  <a:srgbClr val="000000"/>
                </a:solidFill>
                <a:latin typeface="Calibri"/>
                <a:ea typeface="Calibri"/>
                <a:cs typeface="Calibri"/>
              </a:rPr>
              <a:t>All children benefit from explicit, systematic reading instruction in phonemic awareness, phonics, fluency, vocabulary, and comprehension. </a:t>
            </a:r>
          </a:p>
          <a:p>
            <a:pPr>
              <a:lnSpc>
                <a:spcPct val="100000"/>
              </a:lnSpc>
              <a:spcBef>
                <a:spcPts val="0"/>
              </a:spcBef>
              <a:spcAft>
                <a:spcPts val="1000"/>
              </a:spcAft>
              <a:buFont typeface="Arial"/>
              <a:buChar char="•"/>
            </a:pPr>
            <a:r>
              <a:rPr lang="en-US" dirty="0">
                <a:solidFill>
                  <a:srgbClr val="000000"/>
                </a:solidFill>
                <a:latin typeface="Calibri"/>
                <a:ea typeface="Calibri"/>
                <a:cs typeface="Calibri"/>
              </a:rPr>
              <a:t>Some children continue to struggle with reading even with evidence-based classroom reading instruction.</a:t>
            </a:r>
          </a:p>
          <a:p>
            <a:pPr>
              <a:lnSpc>
                <a:spcPct val="100000"/>
              </a:lnSpc>
              <a:spcBef>
                <a:spcPts val="0"/>
              </a:spcBef>
              <a:spcAft>
                <a:spcPts val="1000"/>
              </a:spcAft>
              <a:buFont typeface="Arial"/>
              <a:buChar char="•"/>
            </a:pPr>
            <a:r>
              <a:rPr lang="en-US" dirty="0">
                <a:solidFill>
                  <a:srgbClr val="000000"/>
                </a:solidFill>
                <a:latin typeface="Calibri"/>
                <a:ea typeface="Calibri"/>
                <a:cs typeface="Calibri"/>
              </a:rPr>
              <a:t>If you or a family member is concerned that a child’s reading difficulties are unexpected or unusual, seek further information from the school and others about next steps.</a:t>
            </a:r>
          </a:p>
          <a:p>
            <a:pPr>
              <a:lnSpc>
                <a:spcPct val="100000"/>
              </a:lnSpc>
              <a:spcBef>
                <a:spcPts val="0"/>
              </a:spcBef>
              <a:spcAft>
                <a:spcPts val="1000"/>
              </a:spcAft>
              <a:buFont typeface="Arial"/>
              <a:buChar char="•"/>
            </a:pPr>
            <a:endParaRPr lang="en-US" dirty="0">
              <a:solidFill>
                <a:srgbClr val="000000"/>
              </a:solidFill>
              <a:latin typeface="Calibri"/>
              <a:ea typeface="Calibri"/>
              <a:cs typeface="Calibri"/>
            </a:endParaRPr>
          </a:p>
          <a:p>
            <a:pPr marL="0" indent="0">
              <a:lnSpc>
                <a:spcPct val="114999"/>
              </a:lnSpc>
              <a:spcBef>
                <a:spcPts val="0"/>
              </a:spcBef>
              <a:spcAft>
                <a:spcPts val="1000"/>
              </a:spcAft>
              <a:buNone/>
            </a:pPr>
            <a:endParaRPr lang="en-US" sz="2400" dirty="0">
              <a:solidFill>
                <a:srgbClr val="08355F"/>
              </a:solidFill>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382449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66A6C-97CF-4CA0-806C-9ECFF40E1150}"/>
              </a:ext>
            </a:extLst>
          </p:cNvPr>
          <p:cNvSpPr>
            <a:spLocks noGrp="1"/>
          </p:cNvSpPr>
          <p:nvPr>
            <p:ph type="title"/>
          </p:nvPr>
        </p:nvSpPr>
        <p:spPr>
          <a:xfrm>
            <a:off x="363747" y="673366"/>
            <a:ext cx="10515600" cy="1325563"/>
          </a:xfrm>
        </p:spPr>
        <p:txBody>
          <a:bodyPr/>
          <a:lstStyle/>
          <a:p>
            <a:r>
              <a:rPr lang="en-US" b="1" dirty="0"/>
              <a:t>Learning Objectives</a:t>
            </a:r>
          </a:p>
        </p:txBody>
      </p:sp>
      <p:sp>
        <p:nvSpPr>
          <p:cNvPr id="3" name="Content Placeholder 2">
            <a:extLst>
              <a:ext uri="{FF2B5EF4-FFF2-40B4-BE49-F238E27FC236}">
                <a16:creationId xmlns:a16="http://schemas.microsoft.com/office/drawing/2014/main" id="{E33B567F-B742-401E-813B-CECE63856DA5}"/>
              </a:ext>
            </a:extLst>
          </p:cNvPr>
          <p:cNvSpPr>
            <a:spLocks noGrp="1"/>
          </p:cNvSpPr>
          <p:nvPr>
            <p:ph idx="1"/>
          </p:nvPr>
        </p:nvSpPr>
        <p:spPr>
          <a:xfrm>
            <a:off x="434303" y="1510882"/>
            <a:ext cx="11317817" cy="4709407"/>
          </a:xfrm>
        </p:spPr>
        <p:txBody>
          <a:bodyPr lIns="91440" tIns="45720" rIns="91440" bIns="45720" anchor="t"/>
          <a:lstStyle/>
          <a:p>
            <a:pPr marL="0" indent="0">
              <a:lnSpc>
                <a:spcPct val="115000"/>
              </a:lnSpc>
              <a:spcBef>
                <a:spcPts val="0"/>
              </a:spcBef>
              <a:buNone/>
            </a:pPr>
            <a:r>
              <a:rPr lang="en-US" dirty="0">
                <a:solidFill>
                  <a:srgbClr val="0A0000"/>
                </a:solidFill>
                <a:ea typeface="Calibri"/>
                <a:cs typeface="Times New Roman"/>
              </a:rPr>
              <a:t>By the end of this workshop, participants will be able to:</a:t>
            </a:r>
          </a:p>
          <a:p>
            <a:r>
              <a:rPr lang="en-US" sz="2400" b="1" dirty="0">
                <a:solidFill>
                  <a:srgbClr val="0A0000"/>
                </a:solidFill>
                <a:ea typeface="+mn-lt"/>
                <a:cs typeface="+mn-lt"/>
              </a:rPr>
              <a:t>Communicate and interact effectively with the school</a:t>
            </a:r>
            <a:r>
              <a:rPr lang="en-US" sz="2400" dirty="0">
                <a:solidFill>
                  <a:srgbClr val="0A0000"/>
                </a:solidFill>
                <a:ea typeface="+mn-lt"/>
                <a:cs typeface="+mn-lt"/>
              </a:rPr>
              <a:t> by knowing how to ask questions, seek clarification, and stay informed about their child’s literacy progress.</a:t>
            </a:r>
          </a:p>
          <a:p>
            <a:r>
              <a:rPr lang="en-US" sz="2400" b="1" dirty="0">
                <a:solidFill>
                  <a:srgbClr val="0A0000"/>
                </a:solidFill>
                <a:ea typeface="+mn-lt"/>
                <a:cs typeface="+mn-lt"/>
              </a:rPr>
              <a:t>Discuss literacy instruction and intervention with confidence</a:t>
            </a:r>
            <a:r>
              <a:rPr lang="en-US" sz="2400" dirty="0">
                <a:solidFill>
                  <a:srgbClr val="0A0000"/>
                </a:solidFill>
                <a:ea typeface="+mn-lt"/>
                <a:cs typeface="+mn-lt"/>
              </a:rPr>
              <a:t> by understanding what their child is expected to learn and whether instruction and supports are evidence‑based and targeted to their needs.</a:t>
            </a:r>
            <a:endParaRPr lang="en-US" sz="2400" dirty="0">
              <a:solidFill>
                <a:srgbClr val="0A0000"/>
              </a:solidFill>
              <a:ea typeface="Calibri"/>
              <a:cs typeface="Calibri"/>
            </a:endParaRPr>
          </a:p>
          <a:p>
            <a:r>
              <a:rPr lang="en-US" sz="2400" b="1" dirty="0">
                <a:solidFill>
                  <a:srgbClr val="0A0000"/>
                </a:solidFill>
                <a:ea typeface="+mn-lt"/>
                <a:cs typeface="+mn-lt"/>
              </a:rPr>
              <a:t>Support literacy practice at home</a:t>
            </a:r>
            <a:r>
              <a:rPr lang="en-US" sz="2400" dirty="0">
                <a:solidFill>
                  <a:srgbClr val="0A0000"/>
                </a:solidFill>
                <a:ea typeface="+mn-lt"/>
                <a:cs typeface="+mn-lt"/>
              </a:rPr>
              <a:t> by identifying activities and strategies that match their child’s skill level and coordinating with the school to reinforce learning.</a:t>
            </a:r>
            <a:endParaRPr lang="en-US" sz="2400" dirty="0">
              <a:solidFill>
                <a:srgbClr val="0A0000"/>
              </a:solidFill>
              <a:ea typeface="Calibri"/>
              <a:cs typeface="Calibri"/>
            </a:endParaRPr>
          </a:p>
          <a:p>
            <a:r>
              <a:rPr lang="en-US" sz="2400" b="1" dirty="0">
                <a:solidFill>
                  <a:srgbClr val="0A0000"/>
                </a:solidFill>
                <a:ea typeface="+mn-lt"/>
                <a:cs typeface="+mn-lt"/>
              </a:rPr>
              <a:t>Address concerns collaboratively</a:t>
            </a:r>
            <a:r>
              <a:rPr lang="en-US" sz="2400" dirty="0">
                <a:solidFill>
                  <a:srgbClr val="0A0000"/>
                </a:solidFill>
                <a:ea typeface="+mn-lt"/>
                <a:cs typeface="+mn-lt"/>
              </a:rPr>
              <a:t> by sharing observations from home, understanding the school’s system of support, and working together to determine next steps when challenges arise.</a:t>
            </a:r>
            <a:endParaRPr lang="en-US" sz="2400" dirty="0">
              <a:solidFill>
                <a:srgbClr val="0A0000"/>
              </a:solidFill>
              <a:ea typeface="Calibri"/>
              <a:cs typeface="Calibri"/>
            </a:endParaRPr>
          </a:p>
          <a:p>
            <a:pPr marL="342900" marR="0" lvl="0" indent="-342900">
              <a:lnSpc>
                <a:spcPct val="115000"/>
              </a:lnSpc>
              <a:spcBef>
                <a:spcPts val="0"/>
              </a:spcBef>
              <a:spcAft>
                <a:spcPts val="1000"/>
              </a:spcAft>
              <a:buFont typeface="Symbol" panose="05050102010706020507" pitchFamily="18" charset="2"/>
              <a:buChar char=""/>
            </a:pPr>
            <a:endParaRPr lang="en-US" sz="2400" dirty="0">
              <a:solidFill>
                <a:srgbClr val="0A0000"/>
              </a:solidFill>
              <a:latin typeface="Calibri" panose="020F0502020204030204" pitchFamily="34" charset="0"/>
              <a:ea typeface="Calibri" panose="020F0502020204030204" pitchFamily="34" charset="0"/>
              <a:cs typeface="Times New Roman" panose="02020603050405020304" pitchFamily="18" charset="0"/>
            </a:endParaRPr>
          </a:p>
          <a:p>
            <a:pPr lvl="0"/>
            <a:endParaRPr lang="en-US" sz="1600" dirty="0">
              <a:solidFill>
                <a:srgbClr val="0A0000"/>
              </a:solidFill>
              <a:latin typeface="Calibri" panose="020F0502020204030204" pitchFamily="34" charset="0"/>
              <a:ea typeface="Calibri" panose="020F0502020204030204" pitchFamily="34" charset="0"/>
              <a:cs typeface="Calibri" panose="020F0502020204030204"/>
            </a:endParaRPr>
          </a:p>
          <a:p>
            <a:pPr lvl="0"/>
            <a:endParaRPr lang="en-US" dirty="0">
              <a:solidFill>
                <a:srgbClr val="0A0000"/>
              </a:solidFill>
              <a:ea typeface="Calibri" panose="020F0502020204030204"/>
              <a:cs typeface="Calibri" panose="020F0502020204030204"/>
            </a:endParaRPr>
          </a:p>
        </p:txBody>
      </p:sp>
    </p:spTree>
    <p:custDataLst>
      <p:tags r:id="rId1"/>
    </p:custDataLst>
    <p:extLst>
      <p:ext uri="{BB962C8B-B14F-4D97-AF65-F5344CB8AC3E}">
        <p14:creationId xmlns:p14="http://schemas.microsoft.com/office/powerpoint/2010/main" val="3718641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5F9BD-5E69-A050-927D-3CE5E3CD30BA}"/>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230EA57D-1433-95B2-1ACD-3621C2F04C79}"/>
              </a:ext>
            </a:extLst>
          </p:cNvPr>
          <p:cNvSpPr txBox="1">
            <a:spLocks noGrp="1"/>
          </p:cNvSpPr>
          <p:nvPr>
            <p:ph type="title" idx="4294967295"/>
          </p:nvPr>
        </p:nvSpPr>
        <p:spPr>
          <a:xfrm>
            <a:off x="3143250" y="-4401"/>
            <a:ext cx="5905500" cy="611188"/>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Calibri Light"/>
                <a:cs typeface="Calibri Light"/>
              </a:rPr>
              <a:t>Check for Understanding</a:t>
            </a:r>
          </a:p>
        </p:txBody>
      </p:sp>
      <p:sp>
        <p:nvSpPr>
          <p:cNvPr id="15" name="Rectangle 14">
            <a:extLst>
              <a:ext uri="{FF2B5EF4-FFF2-40B4-BE49-F238E27FC236}">
                <a16:creationId xmlns:a16="http://schemas.microsoft.com/office/drawing/2014/main" id="{14600C44-4020-B711-BDE5-4CDED3711024}"/>
              </a:ext>
              <a:ext uri="{C183D7F6-B498-43B3-948B-1728B52AA6E4}">
                <adec:decorative xmlns:adec="http://schemas.microsoft.com/office/drawing/2017/decorative" val="1"/>
              </a:ext>
            </a:extLst>
          </p:cNvPr>
          <p:cNvSpPr/>
          <p:nvPr/>
        </p:nvSpPr>
        <p:spPr>
          <a:xfrm>
            <a:off x="3489100" y="3169624"/>
            <a:ext cx="8692968" cy="3068388"/>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ea typeface="Calibri" panose="020F0502020204030204"/>
              <a:cs typeface="Calibri" panose="020F0502020204030204"/>
            </a:endParaRPr>
          </a:p>
        </p:txBody>
      </p:sp>
      <p:sp>
        <p:nvSpPr>
          <p:cNvPr id="26" name="Rectangle 25">
            <a:extLst>
              <a:ext uri="{FF2B5EF4-FFF2-40B4-BE49-F238E27FC236}">
                <a16:creationId xmlns:a16="http://schemas.microsoft.com/office/drawing/2014/main" id="{CEBC07D8-27F6-3F9A-AB17-705E89BD9508}"/>
              </a:ext>
            </a:extLst>
          </p:cNvPr>
          <p:cNvSpPr/>
          <p:nvPr/>
        </p:nvSpPr>
        <p:spPr>
          <a:xfrm>
            <a:off x="4012270" y="873062"/>
            <a:ext cx="8171843" cy="2282295"/>
          </a:xfrm>
          <a:prstGeom prst="rect">
            <a:avLst/>
          </a:prstGeom>
          <a:solidFill>
            <a:schemeClr val="bg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2450">
                <a:solidFill>
                  <a:schemeClr val="tx1">
                    <a:lumMod val="49000"/>
                  </a:schemeClr>
                </a:solidFill>
                <a:ea typeface="Calibri"/>
                <a:cs typeface="Calibri"/>
              </a:rPr>
              <a:t>Think about what you've learned about partnering with families to help Dave. He is interested in learning about his child's school system of literacy support and services and how his child is being supported within that system. What can Dave say or do to find out more? Choose the answer that best fits.</a:t>
            </a:r>
          </a:p>
        </p:txBody>
      </p:sp>
      <p:sp>
        <p:nvSpPr>
          <p:cNvPr id="16" name="Oval 15">
            <a:extLst>
              <a:ext uri="{FF2B5EF4-FFF2-40B4-BE49-F238E27FC236}">
                <a16:creationId xmlns:a16="http://schemas.microsoft.com/office/drawing/2014/main" id="{71205913-00FC-9FDD-494A-0833EB71C308}"/>
              </a:ext>
              <a:ext uri="{C183D7F6-B498-43B3-948B-1728B52AA6E4}">
                <adec:decorative xmlns:adec="http://schemas.microsoft.com/office/drawing/2017/decorative" val="1"/>
              </a:ext>
            </a:extLst>
          </p:cNvPr>
          <p:cNvSpPr/>
          <p:nvPr/>
        </p:nvSpPr>
        <p:spPr>
          <a:xfrm>
            <a:off x="3577682" y="3343670"/>
            <a:ext cx="330826" cy="321599"/>
          </a:xfrm>
          <a:prstGeom prst="ellipse">
            <a:avLst/>
          </a:prstGeom>
          <a:solidFill>
            <a:schemeClr val="tx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Oval 16">
            <a:extLst>
              <a:ext uri="{FF2B5EF4-FFF2-40B4-BE49-F238E27FC236}">
                <a16:creationId xmlns:a16="http://schemas.microsoft.com/office/drawing/2014/main" id="{63579056-4714-D51C-8EDE-ADA427CC8846}"/>
              </a:ext>
              <a:ext uri="{C183D7F6-B498-43B3-948B-1728B52AA6E4}">
                <adec:decorative xmlns:adec="http://schemas.microsoft.com/office/drawing/2017/decorative" val="1"/>
              </a:ext>
            </a:extLst>
          </p:cNvPr>
          <p:cNvSpPr/>
          <p:nvPr/>
        </p:nvSpPr>
        <p:spPr>
          <a:xfrm>
            <a:off x="3577682" y="3940235"/>
            <a:ext cx="330826" cy="321599"/>
          </a:xfrm>
          <a:prstGeom prst="ellipse">
            <a:avLst/>
          </a:prstGeom>
          <a:solidFill>
            <a:schemeClr val="tx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Oval 17">
            <a:extLst>
              <a:ext uri="{FF2B5EF4-FFF2-40B4-BE49-F238E27FC236}">
                <a16:creationId xmlns:a16="http://schemas.microsoft.com/office/drawing/2014/main" id="{2CEFA82A-C9E5-624E-418E-528A64A9F6C4}"/>
              </a:ext>
              <a:ext uri="{C183D7F6-B498-43B3-948B-1728B52AA6E4}">
                <adec:decorative xmlns:adec="http://schemas.microsoft.com/office/drawing/2017/decorative" val="1"/>
              </a:ext>
            </a:extLst>
          </p:cNvPr>
          <p:cNvSpPr/>
          <p:nvPr/>
        </p:nvSpPr>
        <p:spPr>
          <a:xfrm>
            <a:off x="3577681" y="4546827"/>
            <a:ext cx="330826" cy="321599"/>
          </a:xfrm>
          <a:prstGeom prst="ellipse">
            <a:avLst/>
          </a:prstGeom>
          <a:solidFill>
            <a:schemeClr val="tx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 name="Oval 18">
            <a:extLst>
              <a:ext uri="{FF2B5EF4-FFF2-40B4-BE49-F238E27FC236}">
                <a16:creationId xmlns:a16="http://schemas.microsoft.com/office/drawing/2014/main" id="{37016391-78F4-460F-2E98-353006165688}"/>
              </a:ext>
              <a:ext uri="{C183D7F6-B498-43B3-948B-1728B52AA6E4}">
                <adec:decorative xmlns:adec="http://schemas.microsoft.com/office/drawing/2017/decorative" val="1"/>
              </a:ext>
            </a:extLst>
          </p:cNvPr>
          <p:cNvSpPr/>
          <p:nvPr/>
        </p:nvSpPr>
        <p:spPr>
          <a:xfrm>
            <a:off x="3577681" y="5191019"/>
            <a:ext cx="330826" cy="321599"/>
          </a:xfrm>
          <a:prstGeom prst="ellipse">
            <a:avLst/>
          </a:prstGeom>
          <a:solidFill>
            <a:schemeClr val="tx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 name="Oval 19">
            <a:extLst>
              <a:ext uri="{FF2B5EF4-FFF2-40B4-BE49-F238E27FC236}">
                <a16:creationId xmlns:a16="http://schemas.microsoft.com/office/drawing/2014/main" id="{AFC39488-01DC-BD06-014A-3893B99306A6}"/>
              </a:ext>
              <a:ext uri="{C183D7F6-B498-43B3-948B-1728B52AA6E4}">
                <adec:decorative xmlns:adec="http://schemas.microsoft.com/office/drawing/2017/decorative" val="1"/>
              </a:ext>
            </a:extLst>
          </p:cNvPr>
          <p:cNvSpPr/>
          <p:nvPr/>
        </p:nvSpPr>
        <p:spPr>
          <a:xfrm>
            <a:off x="3577681" y="5815657"/>
            <a:ext cx="330826" cy="321599"/>
          </a:xfrm>
          <a:prstGeom prst="ellipse">
            <a:avLst/>
          </a:prstGeom>
          <a:solidFill>
            <a:schemeClr val="tx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1" name="TextBox 16">
            <a:extLst>
              <a:ext uri="{FF2B5EF4-FFF2-40B4-BE49-F238E27FC236}">
                <a16:creationId xmlns:a16="http://schemas.microsoft.com/office/drawing/2014/main" id="{16325DD7-49E4-8901-9142-D4EF713FC941}"/>
              </a:ext>
            </a:extLst>
          </p:cNvPr>
          <p:cNvSpPr txBox="1"/>
          <p:nvPr/>
        </p:nvSpPr>
        <p:spPr>
          <a:xfrm>
            <a:off x="3965645" y="3169980"/>
            <a:ext cx="8214596" cy="6617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50">
                <a:ea typeface="Calibri"/>
                <a:cs typeface="Calibri"/>
              </a:rPr>
              <a:t>Find out what opportunities are provided to help with literacy learning at the school.</a:t>
            </a:r>
          </a:p>
        </p:txBody>
      </p:sp>
      <p:sp>
        <p:nvSpPr>
          <p:cNvPr id="22" name="TextBox 17">
            <a:extLst>
              <a:ext uri="{FF2B5EF4-FFF2-40B4-BE49-F238E27FC236}">
                <a16:creationId xmlns:a16="http://schemas.microsoft.com/office/drawing/2014/main" id="{DA2C4A1D-FAAB-7452-F73D-02665AD29891}"/>
              </a:ext>
            </a:extLst>
          </p:cNvPr>
          <p:cNvSpPr txBox="1"/>
          <p:nvPr/>
        </p:nvSpPr>
        <p:spPr>
          <a:xfrm>
            <a:off x="3965645" y="3909420"/>
            <a:ext cx="8271746" cy="37702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50">
                <a:ea typeface="Calibri"/>
                <a:cs typeface="Calibri"/>
              </a:rPr>
              <a:t>Discuss what literacy skills his child has learned and what they are still working on.</a:t>
            </a:r>
            <a:endParaRPr lang="en-US" sz="1850"/>
          </a:p>
        </p:txBody>
      </p:sp>
      <p:sp>
        <p:nvSpPr>
          <p:cNvPr id="23" name="TextBox 18">
            <a:extLst>
              <a:ext uri="{FF2B5EF4-FFF2-40B4-BE49-F238E27FC236}">
                <a16:creationId xmlns:a16="http://schemas.microsoft.com/office/drawing/2014/main" id="{7A042063-ABE4-B529-48B8-BCDC740530E1}"/>
              </a:ext>
            </a:extLst>
          </p:cNvPr>
          <p:cNvSpPr txBox="1"/>
          <p:nvPr/>
        </p:nvSpPr>
        <p:spPr>
          <a:xfrm>
            <a:off x="3976172" y="4373137"/>
            <a:ext cx="8043146" cy="6617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50">
                <a:ea typeface="Calibri"/>
                <a:cs typeface="Calibri"/>
              </a:rPr>
              <a:t>Ask for literacy activities matched to his child's skill level and share what worked well and what did not.</a:t>
            </a:r>
          </a:p>
        </p:txBody>
      </p:sp>
      <p:sp>
        <p:nvSpPr>
          <p:cNvPr id="24" name="TextBox 19">
            <a:extLst>
              <a:ext uri="{FF2B5EF4-FFF2-40B4-BE49-F238E27FC236}">
                <a16:creationId xmlns:a16="http://schemas.microsoft.com/office/drawing/2014/main" id="{94EC2820-A620-2F3D-1F19-D15FE8058000}"/>
              </a:ext>
            </a:extLst>
          </p:cNvPr>
          <p:cNvSpPr txBox="1"/>
          <p:nvPr/>
        </p:nvSpPr>
        <p:spPr>
          <a:xfrm>
            <a:off x="3975170" y="5179253"/>
            <a:ext cx="8186021" cy="6617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50">
                <a:ea typeface="Calibri"/>
                <a:cs typeface="Calibri"/>
              </a:rPr>
              <a:t>Request information on his child's literacy progress and talk about what happens if he has concerns about the progress being made.</a:t>
            </a:r>
          </a:p>
        </p:txBody>
      </p:sp>
      <p:sp>
        <p:nvSpPr>
          <p:cNvPr id="25" name="TextBox 20">
            <a:extLst>
              <a:ext uri="{FF2B5EF4-FFF2-40B4-BE49-F238E27FC236}">
                <a16:creationId xmlns:a16="http://schemas.microsoft.com/office/drawing/2014/main" id="{14FBEF44-398F-F420-61DF-41A5EAB9F58D}"/>
              </a:ext>
            </a:extLst>
          </p:cNvPr>
          <p:cNvSpPr txBox="1"/>
          <p:nvPr/>
        </p:nvSpPr>
        <p:spPr>
          <a:xfrm>
            <a:off x="3975170" y="5861042"/>
            <a:ext cx="7947896" cy="37702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50">
                <a:ea typeface="Calibri"/>
                <a:cs typeface="Calibri"/>
              </a:rPr>
              <a:t>All of the above.</a:t>
            </a:r>
            <a:endParaRPr lang="en-US" sz="1850"/>
          </a:p>
        </p:txBody>
      </p:sp>
      <p:pic>
        <p:nvPicPr>
          <p:cNvPr id="27" name="Picture 26" descr="A person with his hand on his chin&#10;&#10;">
            <a:extLst>
              <a:ext uri="{FF2B5EF4-FFF2-40B4-BE49-F238E27FC236}">
                <a16:creationId xmlns:a16="http://schemas.microsoft.com/office/drawing/2014/main" id="{76ACA50F-225C-9DB9-CEC0-5A6EF3398A65}"/>
              </a:ext>
            </a:extLst>
          </p:cNvPr>
          <p:cNvPicPr>
            <a:picLocks noChangeAspect="1"/>
          </p:cNvPicPr>
          <p:nvPr/>
        </p:nvPicPr>
        <p:blipFill>
          <a:blip r:embed="rId4"/>
          <a:stretch>
            <a:fillRect/>
          </a:stretch>
        </p:blipFill>
        <p:spPr>
          <a:xfrm>
            <a:off x="-4345" y="1547427"/>
            <a:ext cx="3498187" cy="4752459"/>
          </a:xfrm>
          <a:prstGeom prst="rect">
            <a:avLst/>
          </a:prstGeom>
        </p:spPr>
      </p:pic>
      <p:sp>
        <p:nvSpPr>
          <p:cNvPr id="9" name="Thought Bubble: Cloud 8">
            <a:extLst>
              <a:ext uri="{FF2B5EF4-FFF2-40B4-BE49-F238E27FC236}">
                <a16:creationId xmlns:a16="http://schemas.microsoft.com/office/drawing/2014/main" id="{711BEDDB-F59A-8287-CDA2-11A47ED7CF84}"/>
              </a:ext>
            </a:extLst>
          </p:cNvPr>
          <p:cNvSpPr/>
          <p:nvPr/>
        </p:nvSpPr>
        <p:spPr>
          <a:xfrm>
            <a:off x="-158187" y="585765"/>
            <a:ext cx="4179188" cy="2297436"/>
          </a:xfrm>
          <a:prstGeom prst="cloudCallout">
            <a:avLst/>
          </a:prstGeom>
          <a:solidFill>
            <a:schemeClr val="tx2">
              <a:lumMod val="95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50">
                <a:ea typeface="Calibri"/>
                <a:cs typeface="Calibri"/>
              </a:rPr>
              <a:t>What can I say or do to find out more about my child's literacy supports and services at school?</a:t>
            </a:r>
          </a:p>
        </p:txBody>
      </p:sp>
      <p:sp>
        <p:nvSpPr>
          <p:cNvPr id="3" name="Oval 2" descr="Correct Answer">
            <a:extLst>
              <a:ext uri="{FF2B5EF4-FFF2-40B4-BE49-F238E27FC236}">
                <a16:creationId xmlns:a16="http://schemas.microsoft.com/office/drawing/2014/main" id="{D1827167-4D12-77B1-C11A-EFD1BBBB6776}"/>
              </a:ext>
            </a:extLst>
          </p:cNvPr>
          <p:cNvSpPr/>
          <p:nvPr/>
        </p:nvSpPr>
        <p:spPr>
          <a:xfrm>
            <a:off x="3576353" y="5820506"/>
            <a:ext cx="330826" cy="321599"/>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custDataLst>
      <p:tags r:id="rId1"/>
    </p:custDataLst>
    <p:extLst>
      <p:ext uri="{BB962C8B-B14F-4D97-AF65-F5344CB8AC3E}">
        <p14:creationId xmlns:p14="http://schemas.microsoft.com/office/powerpoint/2010/main" val="3137610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1726B-9B04-5408-0D06-99FBB8E04794}"/>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C1198D80-D5D8-8F54-60C6-24F654200165}"/>
              </a:ext>
            </a:extLst>
          </p:cNvPr>
          <p:cNvSpPr txBox="1">
            <a:spLocks noGrp="1"/>
          </p:cNvSpPr>
          <p:nvPr>
            <p:ph type="title" idx="4294967295"/>
          </p:nvPr>
        </p:nvSpPr>
        <p:spPr>
          <a:xfrm>
            <a:off x="3533775" y="-4401"/>
            <a:ext cx="5286375" cy="611188"/>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Calibri Light"/>
                <a:cs typeface="Calibri Light"/>
              </a:rPr>
              <a:t>How Can I Learn More? </a:t>
            </a:r>
          </a:p>
        </p:txBody>
      </p:sp>
      <p:pic>
        <p:nvPicPr>
          <p:cNvPr id="12" name="Picture 11" descr="National Center on Improving Literacy logo">
            <a:extLst>
              <a:ext uri="{FF2B5EF4-FFF2-40B4-BE49-F238E27FC236}">
                <a16:creationId xmlns:a16="http://schemas.microsoft.com/office/drawing/2014/main" id="{30617467-8A75-63C7-EB62-98F315A1AE30}"/>
              </a:ext>
            </a:extLst>
          </p:cNvPr>
          <p:cNvPicPr>
            <a:picLocks noChangeAspect="1"/>
          </p:cNvPicPr>
          <p:nvPr/>
        </p:nvPicPr>
        <p:blipFill>
          <a:blip r:embed="rId4"/>
          <a:stretch>
            <a:fillRect/>
          </a:stretch>
        </p:blipFill>
        <p:spPr>
          <a:xfrm>
            <a:off x="3762829" y="815643"/>
            <a:ext cx="4257675" cy="3102866"/>
          </a:xfrm>
          <a:prstGeom prst="rect">
            <a:avLst/>
          </a:prstGeom>
          <a:noFill/>
        </p:spPr>
      </p:pic>
      <p:sp>
        <p:nvSpPr>
          <p:cNvPr id="2" name="TextBox 1">
            <a:extLst>
              <a:ext uri="{FF2B5EF4-FFF2-40B4-BE49-F238E27FC236}">
                <a16:creationId xmlns:a16="http://schemas.microsoft.com/office/drawing/2014/main" id="{1827D51B-6752-8583-1DF9-72E030572776}"/>
              </a:ext>
            </a:extLst>
          </p:cNvPr>
          <p:cNvSpPr txBox="1"/>
          <p:nvPr/>
        </p:nvSpPr>
        <p:spPr>
          <a:xfrm>
            <a:off x="3759646" y="2907855"/>
            <a:ext cx="4565285" cy="1446550"/>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a:solidFill>
                  <a:srgbClr val="185C69"/>
                </a:solidFill>
                <a:ea typeface="Calibri"/>
                <a:cs typeface="Calibri"/>
                <a:hlinkClick r:id="rId5"/>
              </a:rPr>
              <a:t>National Center on Improving Literacy</a:t>
            </a:r>
            <a:endParaRPr lang="en-US" sz="4400">
              <a:solidFill>
                <a:srgbClr val="185C69"/>
              </a:solidFill>
              <a:ea typeface="Calibri"/>
              <a:cs typeface="Calibri"/>
            </a:endParaRPr>
          </a:p>
        </p:txBody>
      </p:sp>
      <p:sp>
        <p:nvSpPr>
          <p:cNvPr id="9" name="TextBox 3">
            <a:extLst>
              <a:ext uri="{FF2B5EF4-FFF2-40B4-BE49-F238E27FC236}">
                <a16:creationId xmlns:a16="http://schemas.microsoft.com/office/drawing/2014/main" id="{A9FD1FF0-135E-946B-3450-049D9123EC8E}"/>
              </a:ext>
            </a:extLst>
          </p:cNvPr>
          <p:cNvSpPr txBox="1"/>
          <p:nvPr/>
        </p:nvSpPr>
        <p:spPr>
          <a:xfrm>
            <a:off x="590550" y="4521200"/>
            <a:ext cx="11391900" cy="1655763"/>
          </a:xfrm>
          <a:prstGeom prst="rect">
            <a:avLst/>
          </a:prstGeom>
          <a:solidFill>
            <a:schemeClr val="tx2">
              <a:lumMod val="85000"/>
            </a:schemeClr>
          </a:solidFill>
        </p:spPr>
        <p:txBody>
          <a:bodyPr rot="0" spcFirstLastPara="0" vert="horz" lIns="91440" tIns="45720" rIns="91440" bIns="45720" numCol="1" spcCol="0" rtlCol="0" fromWordArt="0" anchor="t" anchorCtr="0" forceAA="0" compatLnSpc="1">
            <a:prstTxWarp prst="textNoShape">
              <a:avLst/>
            </a:prstTxWarp>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1000"/>
              </a:spcBef>
            </a:pPr>
            <a:r>
              <a:rPr lang="en-US" sz="2300"/>
              <a:t>The research reported here is funded by a grant to NCIL from the Office of Elementary and Secondary Education, in partnership with the Office of Special Education Programs (Award 3: S283D160003). The opinions expressed are those of the authors and do not represent views or policies of OESE, OSEP, or the U.S. Department of Education. You should not assume endorsement by the Federal government.</a:t>
            </a:r>
            <a:endParaRPr lang="en-US"/>
          </a:p>
        </p:txBody>
      </p:sp>
    </p:spTree>
    <p:custDataLst>
      <p:tags r:id="rId1"/>
    </p:custDataLst>
    <p:extLst>
      <p:ext uri="{BB962C8B-B14F-4D97-AF65-F5344CB8AC3E}">
        <p14:creationId xmlns:p14="http://schemas.microsoft.com/office/powerpoint/2010/main" val="23377330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1A9FE-9EAD-01BC-8003-020DDE892BB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4DA9FC9-DD85-2A7C-C979-4ABA39A0EC6A}"/>
              </a:ext>
            </a:extLst>
          </p:cNvPr>
          <p:cNvSpPr>
            <a:spLocks noGrp="1"/>
          </p:cNvSpPr>
          <p:nvPr>
            <p:ph type="title" idx="4294967295"/>
          </p:nvPr>
        </p:nvSpPr>
        <p:spPr>
          <a:xfrm>
            <a:off x="3985297" y="1423928"/>
            <a:ext cx="4417722" cy="4100423"/>
          </a:xfrm>
          <a:prstGeom prst="ellipse">
            <a:avLst/>
          </a:prstGeom>
          <a:solidFill>
            <a:schemeClr val="bg1">
              <a:lumMod val="20000"/>
              <a:lumOff val="80000"/>
            </a:schemeClr>
          </a:solidFill>
          <a:ln w="57150" cap="flat" cmpd="sng" algn="ctr">
            <a:solidFill>
              <a:schemeClr val="tx2">
                <a:lumMod val="50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50" b="0" i="0" u="none" strike="noStrike" kern="1200" cap="none" spc="0" normalizeH="0" baseline="0" noProof="0" dirty="0">
                <a:ln>
                  <a:noFill/>
                </a:ln>
                <a:solidFill>
                  <a:schemeClr val="lt1"/>
                </a:solidFill>
                <a:effectLst/>
                <a:uLnTx/>
                <a:uFillTx/>
                <a:latin typeface="Cooper Black"/>
                <a:ea typeface="Calibri"/>
                <a:cs typeface="Calibri"/>
              </a:rPr>
              <a:t>Questions</a:t>
            </a:r>
            <a:r>
              <a:rPr kumimoji="0" lang="en-US" sz="5000" b="0" i="0" u="none" strike="noStrike" kern="1200" cap="none" spc="0" normalizeH="0" baseline="0" noProof="0" dirty="0">
                <a:ln>
                  <a:noFill/>
                </a:ln>
                <a:solidFill>
                  <a:schemeClr val="lt1"/>
                </a:solidFill>
                <a:effectLst/>
                <a:uLnTx/>
                <a:uFillTx/>
                <a:latin typeface="Cooper Black"/>
                <a:ea typeface="Calibri"/>
                <a:cs typeface="Calibri"/>
              </a:rPr>
              <a:t>                         </a:t>
            </a:r>
            <a:r>
              <a:rPr kumimoji="0" lang="en-US" sz="9600" b="0" i="0" u="none" strike="noStrike" kern="1200" cap="none" spc="0" normalizeH="0" baseline="0" noProof="0" dirty="0">
                <a:ln>
                  <a:noFill/>
                </a:ln>
                <a:solidFill>
                  <a:schemeClr val="bg1">
                    <a:lumMod val="60000"/>
                    <a:lumOff val="40000"/>
                  </a:schemeClr>
                </a:solidFill>
                <a:effectLst/>
                <a:uLnTx/>
                <a:uFillTx/>
                <a:latin typeface="Cooper Black"/>
                <a:ea typeface="Calibri"/>
                <a:cs typeface="Calibri"/>
              </a:rPr>
              <a:t>?</a:t>
            </a:r>
            <a:endParaRPr kumimoji="0" lang="en-US" sz="9600" b="0" i="0" u="none" strike="noStrike" kern="1200" cap="none" spc="0" normalizeH="0" baseline="0" noProof="0" dirty="0">
              <a:ln>
                <a:noFill/>
              </a:ln>
              <a:solidFill>
                <a:schemeClr val="bg1">
                  <a:lumMod val="60000"/>
                  <a:lumOff val="40000"/>
                </a:schemeClr>
              </a:solidFill>
              <a:effectLst/>
              <a:uLnTx/>
              <a:uFillTx/>
              <a:latin typeface="Cooper Black"/>
              <a:ea typeface="+mn-ea"/>
              <a:cs typeface="+mn-cs"/>
            </a:endParaRPr>
          </a:p>
        </p:txBody>
      </p:sp>
    </p:spTree>
    <p:extLst>
      <p:ext uri="{BB962C8B-B14F-4D97-AF65-F5344CB8AC3E}">
        <p14:creationId xmlns:p14="http://schemas.microsoft.com/office/powerpoint/2010/main" val="6285560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8C480-43D2-D177-A15C-C87C8A0F3E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D6220F-C901-0FC5-7BEB-A86A6EA3275E}"/>
              </a:ext>
            </a:extLst>
          </p:cNvPr>
          <p:cNvSpPr>
            <a:spLocks noGrp="1"/>
          </p:cNvSpPr>
          <p:nvPr>
            <p:ph type="title"/>
          </p:nvPr>
        </p:nvSpPr>
        <p:spPr/>
        <p:txBody>
          <a:bodyPr/>
          <a:lstStyle/>
          <a:p>
            <a:r>
              <a:rPr lang="en-US"/>
              <a:t>Thank You!</a:t>
            </a:r>
          </a:p>
        </p:txBody>
      </p:sp>
      <p:sp>
        <p:nvSpPr>
          <p:cNvPr id="3" name="Content Placeholder 2">
            <a:extLst>
              <a:ext uri="{FF2B5EF4-FFF2-40B4-BE49-F238E27FC236}">
                <a16:creationId xmlns:a16="http://schemas.microsoft.com/office/drawing/2014/main" id="{C3C928FF-3E01-9D3D-B885-97FB95849F86}"/>
              </a:ext>
            </a:extLst>
          </p:cNvPr>
          <p:cNvSpPr>
            <a:spLocks noGrp="1"/>
          </p:cNvSpPr>
          <p:nvPr>
            <p:ph idx="1"/>
          </p:nvPr>
        </p:nvSpPr>
        <p:spPr/>
        <p:txBody>
          <a:bodyPr lIns="91440" tIns="45720" rIns="91440" bIns="45720" anchor="t"/>
          <a:lstStyle/>
          <a:p>
            <a:r>
              <a:rPr lang="en-US" dirty="0"/>
              <a:t>[</a:t>
            </a:r>
            <a:r>
              <a:rPr lang="en-US" dirty="0">
                <a:highlight>
                  <a:srgbClr val="FFFF00"/>
                </a:highlight>
              </a:rPr>
              <a:t>insert contact information</a:t>
            </a:r>
            <a:r>
              <a:rPr lang="en-US" dirty="0"/>
              <a:t>]</a:t>
            </a:r>
          </a:p>
        </p:txBody>
      </p:sp>
    </p:spTree>
    <p:custDataLst>
      <p:tags r:id="rId1"/>
    </p:custDataLst>
    <p:extLst>
      <p:ext uri="{BB962C8B-B14F-4D97-AF65-F5344CB8AC3E}">
        <p14:creationId xmlns:p14="http://schemas.microsoft.com/office/powerpoint/2010/main" val="2302660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B2E30-0460-9462-B645-30631E36F45D}"/>
              </a:ext>
            </a:extLst>
          </p:cNvPr>
          <p:cNvSpPr>
            <a:spLocks noGrp="1"/>
          </p:cNvSpPr>
          <p:nvPr>
            <p:ph type="title"/>
          </p:nvPr>
        </p:nvSpPr>
        <p:spPr>
          <a:xfrm>
            <a:off x="156029" y="495754"/>
            <a:ext cx="10515600" cy="469221"/>
          </a:xfrm>
        </p:spPr>
        <p:txBody>
          <a:bodyPr lIns="91440" tIns="45720" rIns="91440" bIns="45720" anchor="t"/>
          <a:lstStyle/>
          <a:p>
            <a:r>
              <a:rPr lang="en-US" sz="3200" b="1" dirty="0">
                <a:ea typeface="Calibri Light"/>
                <a:cs typeface="Calibri Light"/>
              </a:rPr>
              <a:t>Workshop Materials</a:t>
            </a:r>
          </a:p>
        </p:txBody>
      </p:sp>
      <p:sp>
        <p:nvSpPr>
          <p:cNvPr id="3" name="Content Placeholder 2">
            <a:extLst>
              <a:ext uri="{FF2B5EF4-FFF2-40B4-BE49-F238E27FC236}">
                <a16:creationId xmlns:a16="http://schemas.microsoft.com/office/drawing/2014/main" id="{985D634C-CB90-DC6A-3933-A060CA330B70}"/>
              </a:ext>
            </a:extLst>
          </p:cNvPr>
          <p:cNvSpPr>
            <a:spLocks noGrp="1"/>
          </p:cNvSpPr>
          <p:nvPr>
            <p:ph idx="1"/>
          </p:nvPr>
        </p:nvSpPr>
        <p:spPr>
          <a:xfrm>
            <a:off x="235857" y="969282"/>
            <a:ext cx="5406571" cy="5135109"/>
          </a:xfrm>
        </p:spPr>
        <p:txBody>
          <a:bodyPr lIns="91440" tIns="45720" rIns="91440" bIns="45720" anchor="t"/>
          <a:lstStyle/>
          <a:p>
            <a:pPr marL="0" indent="0">
              <a:lnSpc>
                <a:spcPct val="100000"/>
              </a:lnSpc>
              <a:spcBef>
                <a:spcPts val="0"/>
              </a:spcBef>
              <a:buNone/>
            </a:pPr>
            <a:r>
              <a:rPr lang="en-US" sz="1800" b="1" dirty="0">
                <a:latin typeface="Calibri"/>
                <a:ea typeface="+mn-lt"/>
                <a:cs typeface="+mn-lt"/>
              </a:rPr>
              <a:t>Session 1</a:t>
            </a:r>
            <a:endParaRPr lang="en-US" sz="1800" dirty="0">
              <a:latin typeface="Calibri"/>
              <a:ea typeface="Calibri" panose="020F0502020204030204"/>
              <a:cs typeface="Calibri" panose="020F0502020204030204"/>
            </a:endParaRPr>
          </a:p>
          <a:p>
            <a:pPr>
              <a:lnSpc>
                <a:spcPct val="100000"/>
              </a:lnSpc>
              <a:spcBef>
                <a:spcPts val="0"/>
              </a:spcBef>
            </a:pPr>
            <a:r>
              <a:rPr lang="en-US" sz="1600" dirty="0">
                <a:solidFill>
                  <a:srgbClr val="0A0000"/>
                </a:solidFill>
                <a:latin typeface="Calibri"/>
                <a:ea typeface="+mn-lt"/>
                <a:cs typeface="+mn-lt"/>
              </a:rPr>
              <a:t>Why Family Engagement Matters for School Success</a:t>
            </a:r>
            <a:endParaRPr lang="en-US" sz="1600" dirty="0">
              <a:solidFill>
                <a:srgbClr val="0A0000"/>
              </a:solidFill>
              <a:latin typeface="Calibri"/>
              <a:ea typeface="Calibri"/>
              <a:cs typeface="Calibri"/>
            </a:endParaRPr>
          </a:p>
          <a:p>
            <a:pPr>
              <a:lnSpc>
                <a:spcPct val="100000"/>
              </a:lnSpc>
              <a:spcBef>
                <a:spcPts val="0"/>
              </a:spcBef>
            </a:pPr>
            <a:r>
              <a:rPr lang="en-US" sz="1600" dirty="0">
                <a:solidFill>
                  <a:srgbClr val="0A0000"/>
                </a:solidFill>
                <a:latin typeface="Calibri"/>
                <a:ea typeface="+mn-lt"/>
                <a:cs typeface="+mn-lt"/>
              </a:rPr>
              <a:t>Bridging Families Culture and School</a:t>
            </a:r>
            <a:endParaRPr lang="en-US" sz="1600" dirty="0">
              <a:solidFill>
                <a:srgbClr val="0A0000"/>
              </a:solidFill>
              <a:latin typeface="Calibri"/>
              <a:ea typeface="Calibri"/>
              <a:cs typeface="Calibri"/>
            </a:endParaRPr>
          </a:p>
          <a:p>
            <a:pPr>
              <a:lnSpc>
                <a:spcPct val="100000"/>
              </a:lnSpc>
              <a:spcBef>
                <a:spcPts val="0"/>
              </a:spcBef>
            </a:pPr>
            <a:r>
              <a:rPr lang="en-US" sz="1600" dirty="0">
                <a:solidFill>
                  <a:srgbClr val="0A0000"/>
                </a:solidFill>
                <a:latin typeface="Calibri"/>
                <a:ea typeface="+mn-lt"/>
                <a:cs typeface="+mn-lt"/>
              </a:rPr>
              <a:t>Understanding Screening: Overall Screening and Assessment</a:t>
            </a:r>
            <a:endParaRPr lang="en-US" sz="1600" dirty="0">
              <a:solidFill>
                <a:srgbClr val="0A0000"/>
              </a:solidFill>
              <a:latin typeface="Calibri"/>
              <a:ea typeface="Calibri"/>
              <a:cs typeface="Calibri"/>
            </a:endParaRPr>
          </a:p>
          <a:p>
            <a:pPr>
              <a:lnSpc>
                <a:spcPct val="100000"/>
              </a:lnSpc>
              <a:spcBef>
                <a:spcPts val="0"/>
              </a:spcBef>
            </a:pPr>
            <a:r>
              <a:rPr lang="en-US" sz="1600" dirty="0">
                <a:solidFill>
                  <a:srgbClr val="0A0000"/>
                </a:solidFill>
                <a:latin typeface="Calibri"/>
                <a:ea typeface="+mn-lt"/>
                <a:cs typeface="+mn-lt"/>
              </a:rPr>
              <a:t>6 Strategies for Partnering with Families</a:t>
            </a:r>
            <a:endParaRPr lang="en-US" sz="1600" dirty="0">
              <a:solidFill>
                <a:srgbClr val="0A0000"/>
              </a:solidFill>
              <a:latin typeface="Calibri"/>
              <a:ea typeface="Calibri"/>
              <a:cs typeface="Calibri"/>
            </a:endParaRPr>
          </a:p>
          <a:p>
            <a:pPr>
              <a:lnSpc>
                <a:spcPct val="100000"/>
              </a:lnSpc>
              <a:spcBef>
                <a:spcPts val="0"/>
              </a:spcBef>
            </a:pPr>
            <a:r>
              <a:rPr lang="en-US" sz="1600" dirty="0">
                <a:solidFill>
                  <a:srgbClr val="0A0000"/>
                </a:solidFill>
                <a:latin typeface="Calibri"/>
                <a:ea typeface="+mn-lt"/>
                <a:cs typeface="+mn-lt"/>
              </a:rPr>
              <a:t>Creating Authentic Partnerships with Historically Marginalized Families and Other Stakeholders: Embracing an Equity Mindset</a:t>
            </a:r>
            <a:endParaRPr lang="en-US" sz="1600" dirty="0">
              <a:solidFill>
                <a:srgbClr val="0A0000"/>
              </a:solidFill>
              <a:latin typeface="Calibri"/>
              <a:ea typeface="Calibri"/>
              <a:cs typeface="Calibri"/>
            </a:endParaRPr>
          </a:p>
          <a:p>
            <a:pPr>
              <a:lnSpc>
                <a:spcPct val="100000"/>
              </a:lnSpc>
              <a:spcBef>
                <a:spcPts val="0"/>
              </a:spcBef>
            </a:pPr>
            <a:r>
              <a:rPr lang="en-US" sz="1600" dirty="0">
                <a:solidFill>
                  <a:srgbClr val="0A0000"/>
                </a:solidFill>
                <a:latin typeface="Calibri"/>
                <a:ea typeface="Calibri"/>
                <a:cs typeface="Calibri"/>
              </a:rPr>
              <a:t>Reading Milestones</a:t>
            </a:r>
          </a:p>
          <a:p>
            <a:pPr marL="0" indent="0">
              <a:lnSpc>
                <a:spcPct val="100000"/>
              </a:lnSpc>
              <a:spcBef>
                <a:spcPts val="0"/>
              </a:spcBef>
              <a:buNone/>
            </a:pPr>
            <a:endParaRPr lang="en-US" sz="1800" b="1" dirty="0">
              <a:solidFill>
                <a:schemeClr val="bg1">
                  <a:lumMod val="76000"/>
                </a:schemeClr>
              </a:solidFill>
              <a:latin typeface="Calibri"/>
              <a:ea typeface="Calibri"/>
              <a:cs typeface="Calibri"/>
            </a:endParaRPr>
          </a:p>
          <a:p>
            <a:pPr marL="0" indent="0">
              <a:lnSpc>
                <a:spcPct val="100000"/>
              </a:lnSpc>
              <a:spcBef>
                <a:spcPts val="0"/>
              </a:spcBef>
              <a:buNone/>
            </a:pPr>
            <a:r>
              <a:rPr lang="en-US" sz="1800" b="1" dirty="0">
                <a:solidFill>
                  <a:schemeClr val="bg1">
                    <a:lumMod val="76000"/>
                  </a:schemeClr>
                </a:solidFill>
                <a:latin typeface="Calibri"/>
                <a:ea typeface="Calibri"/>
                <a:cs typeface="Calibri"/>
              </a:rPr>
              <a:t>Session 2</a:t>
            </a:r>
            <a:r>
              <a:rPr lang="en-US" sz="1800" b="1" dirty="0">
                <a:solidFill>
                  <a:srgbClr val="0A0000"/>
                </a:solidFill>
                <a:latin typeface="Calibri"/>
                <a:ea typeface="Calibri"/>
                <a:cs typeface="Calibri"/>
              </a:rPr>
              <a:t> </a:t>
            </a:r>
            <a:endParaRPr lang="en-US" dirty="0"/>
          </a:p>
          <a:p>
            <a:pPr>
              <a:lnSpc>
                <a:spcPct val="100000"/>
              </a:lnSpc>
              <a:spcBef>
                <a:spcPts val="0"/>
              </a:spcBef>
            </a:pPr>
            <a:r>
              <a:rPr lang="en-US" sz="1600" dirty="0">
                <a:solidFill>
                  <a:srgbClr val="2C3335"/>
                </a:solidFill>
                <a:ea typeface="+mn-lt"/>
                <a:cs typeface="+mn-lt"/>
              </a:rPr>
              <a:t>What Do We Mean by Evidence-Based Literacy Resources?</a:t>
            </a:r>
            <a:endParaRPr lang="en-US" sz="1600" dirty="0">
              <a:solidFill>
                <a:srgbClr val="0A0000"/>
              </a:solidFill>
              <a:latin typeface="Calibri"/>
              <a:ea typeface="Calibri"/>
              <a:cs typeface="Calibri"/>
            </a:endParaRPr>
          </a:p>
          <a:p>
            <a:pPr>
              <a:lnSpc>
                <a:spcPct val="100000"/>
              </a:lnSpc>
              <a:spcBef>
                <a:spcPts val="0"/>
              </a:spcBef>
            </a:pPr>
            <a:r>
              <a:rPr lang="en-US" sz="1600" dirty="0">
                <a:solidFill>
                  <a:srgbClr val="2C3335"/>
                </a:solidFill>
                <a:ea typeface="+mn-lt"/>
                <a:cs typeface="+mn-lt"/>
              </a:rPr>
              <a:t>10 Key Reading Practices for All Elementary Schools</a:t>
            </a:r>
            <a:endParaRPr lang="en-US" sz="1600" dirty="0">
              <a:ea typeface="Calibri"/>
              <a:cs typeface="Calibri"/>
            </a:endParaRPr>
          </a:p>
          <a:p>
            <a:pPr>
              <a:lnSpc>
                <a:spcPct val="100000"/>
              </a:lnSpc>
              <a:spcBef>
                <a:spcPts val="0"/>
              </a:spcBef>
            </a:pPr>
            <a:r>
              <a:rPr lang="en-US" sz="1600" dirty="0">
                <a:solidFill>
                  <a:srgbClr val="2C3335"/>
                </a:solidFill>
                <a:ea typeface="+mn-lt"/>
                <a:cs typeface="+mn-lt"/>
              </a:rPr>
              <a:t>10 Key Reading Practices for All Middle and High Schools</a:t>
            </a:r>
            <a:endParaRPr lang="en-US" sz="1600" dirty="0">
              <a:ea typeface="Calibri"/>
              <a:cs typeface="Calibri"/>
            </a:endParaRPr>
          </a:p>
          <a:p>
            <a:pPr>
              <a:lnSpc>
                <a:spcPct val="100000"/>
              </a:lnSpc>
              <a:spcBef>
                <a:spcPts val="0"/>
              </a:spcBef>
            </a:pPr>
            <a:r>
              <a:rPr lang="en-US" sz="1600" dirty="0">
                <a:solidFill>
                  <a:srgbClr val="2C3335"/>
                </a:solidFill>
                <a:ea typeface="+mn-lt"/>
                <a:cs typeface="+mn-lt"/>
              </a:rPr>
              <a:t>10 Key Writing Policies and Practices for All  Schools</a:t>
            </a:r>
            <a:endParaRPr lang="en-US" sz="1600" dirty="0">
              <a:ea typeface="Calibri"/>
              <a:cs typeface="Calibri"/>
            </a:endParaRPr>
          </a:p>
          <a:p>
            <a:pPr>
              <a:lnSpc>
                <a:spcPct val="100000"/>
              </a:lnSpc>
              <a:spcBef>
                <a:spcPts val="0"/>
              </a:spcBef>
            </a:pPr>
            <a:r>
              <a:rPr lang="en-US" sz="1600" dirty="0">
                <a:solidFill>
                  <a:srgbClr val="2C3335"/>
                </a:solidFill>
                <a:ea typeface="+mn-lt"/>
                <a:cs typeface="+mn-lt"/>
              </a:rPr>
              <a:t>Evidence-based Teaching Practices</a:t>
            </a:r>
            <a:endParaRPr lang="en-US" sz="1600" dirty="0">
              <a:ea typeface="Calibri"/>
              <a:cs typeface="Calibri"/>
            </a:endParaRPr>
          </a:p>
          <a:p>
            <a:pPr>
              <a:lnSpc>
                <a:spcPct val="100000"/>
              </a:lnSpc>
              <a:spcBef>
                <a:spcPts val="0"/>
              </a:spcBef>
            </a:pPr>
            <a:r>
              <a:rPr lang="en-US" sz="1600" dirty="0">
                <a:solidFill>
                  <a:srgbClr val="0A0000"/>
                </a:solidFill>
                <a:ea typeface="+mn-lt"/>
                <a:cs typeface="+mn-lt"/>
              </a:rPr>
              <a:t>Tips for Administrators, Teachers, and Families: How to Share Data Effectively</a:t>
            </a:r>
            <a:endParaRPr lang="en-US" sz="1600" dirty="0">
              <a:ea typeface="Calibri"/>
              <a:cs typeface="Calibri"/>
            </a:endParaRPr>
          </a:p>
          <a:p>
            <a:pPr>
              <a:lnSpc>
                <a:spcPct val="100000"/>
              </a:lnSpc>
              <a:spcBef>
                <a:spcPts val="0"/>
              </a:spcBef>
            </a:pPr>
            <a:r>
              <a:rPr lang="en-US" sz="1600" dirty="0">
                <a:solidFill>
                  <a:srgbClr val="000000"/>
                </a:solidFill>
                <a:latin typeface="Calibri"/>
                <a:ea typeface="Calibri"/>
                <a:cs typeface="Calibri"/>
              </a:rPr>
              <a:t>Intensive Intervention: An Overview</a:t>
            </a:r>
            <a:endParaRPr lang="en-US" sz="1600" dirty="0">
              <a:latin typeface="Calibri"/>
              <a:ea typeface="Calibri"/>
              <a:cs typeface="Calibri"/>
            </a:endParaRPr>
          </a:p>
        </p:txBody>
      </p:sp>
      <p:sp>
        <p:nvSpPr>
          <p:cNvPr id="6" name="Content Placeholder 2">
            <a:extLst>
              <a:ext uri="{FF2B5EF4-FFF2-40B4-BE49-F238E27FC236}">
                <a16:creationId xmlns:a16="http://schemas.microsoft.com/office/drawing/2014/main" id="{47C72025-3620-62F5-797A-55B474DFBEB1}"/>
              </a:ext>
            </a:extLst>
          </p:cNvPr>
          <p:cNvSpPr txBox="1">
            <a:spLocks/>
          </p:cNvSpPr>
          <p:nvPr/>
        </p:nvSpPr>
        <p:spPr>
          <a:xfrm>
            <a:off x="6302828" y="969282"/>
            <a:ext cx="5384800" cy="435133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1800" b="1" dirty="0">
                <a:latin typeface="Calibri"/>
                <a:ea typeface="+mn-lt"/>
                <a:cs typeface="+mn-lt"/>
              </a:rPr>
              <a:t>Session 3</a:t>
            </a:r>
            <a:endParaRPr lang="en-US" sz="1800" dirty="0">
              <a:latin typeface="Calibri"/>
              <a:ea typeface="Calibri" panose="020F0502020204030204"/>
              <a:cs typeface="Calibri" panose="020F0502020204030204"/>
            </a:endParaRPr>
          </a:p>
          <a:p>
            <a:pPr>
              <a:lnSpc>
                <a:spcPct val="100000"/>
              </a:lnSpc>
              <a:spcBef>
                <a:spcPts val="0"/>
              </a:spcBef>
            </a:pPr>
            <a:r>
              <a:rPr lang="en-US" sz="1600" dirty="0">
                <a:solidFill>
                  <a:srgbClr val="000000"/>
                </a:solidFill>
                <a:ea typeface="+mn-lt"/>
                <a:cs typeface="+mn-lt"/>
              </a:rPr>
              <a:t>Tips for Teaching Your Child About Phonemes | Reading Rockets</a:t>
            </a:r>
            <a:endParaRPr lang="en-US" sz="1600">
              <a:solidFill>
                <a:srgbClr val="0A0000"/>
              </a:solidFill>
              <a:latin typeface="Calibri"/>
              <a:ea typeface="Calibri"/>
              <a:cs typeface="Calibri"/>
            </a:endParaRPr>
          </a:p>
          <a:p>
            <a:pPr>
              <a:lnSpc>
                <a:spcPct val="100000"/>
              </a:lnSpc>
              <a:spcBef>
                <a:spcPts val="0"/>
              </a:spcBef>
            </a:pPr>
            <a:r>
              <a:rPr lang="en-US" sz="1600" dirty="0">
                <a:solidFill>
                  <a:srgbClr val="0A0000"/>
                </a:solidFill>
                <a:ea typeface="+mn-lt"/>
                <a:cs typeface="+mn-lt"/>
              </a:rPr>
              <a:t>What is Decoding</a:t>
            </a:r>
            <a:endParaRPr lang="en-US" sz="1600">
              <a:ea typeface="Calibri"/>
              <a:cs typeface="Calibri"/>
            </a:endParaRPr>
          </a:p>
          <a:p>
            <a:pPr>
              <a:lnSpc>
                <a:spcPct val="100000"/>
              </a:lnSpc>
              <a:spcBef>
                <a:spcPts val="0"/>
              </a:spcBef>
            </a:pPr>
            <a:r>
              <a:rPr lang="en-US" sz="1600" dirty="0">
                <a:solidFill>
                  <a:srgbClr val="000000"/>
                </a:solidFill>
                <a:latin typeface="Calibri"/>
                <a:ea typeface="Calibri"/>
                <a:cs typeface="Calibri"/>
              </a:rPr>
              <a:t>Improving Reading Comprehension in Kindergarten Through 3rd Grad</a:t>
            </a:r>
            <a:r>
              <a:rPr lang="en-US" sz="1200" dirty="0">
                <a:solidFill>
                  <a:srgbClr val="000000"/>
                </a:solidFill>
                <a:latin typeface="Aptos"/>
                <a:ea typeface="Calibri"/>
                <a:cs typeface="Calibri"/>
              </a:rPr>
              <a:t>e</a:t>
            </a:r>
          </a:p>
          <a:p>
            <a:pPr marL="0" indent="0">
              <a:lnSpc>
                <a:spcPct val="100000"/>
              </a:lnSpc>
              <a:spcBef>
                <a:spcPts val="0"/>
              </a:spcBef>
              <a:buNone/>
            </a:pPr>
            <a:endParaRPr lang="en-US" sz="1200" dirty="0">
              <a:solidFill>
                <a:srgbClr val="000000"/>
              </a:solidFill>
              <a:latin typeface="Aptos"/>
              <a:ea typeface="Calibri"/>
              <a:cs typeface="Calibri"/>
            </a:endParaRPr>
          </a:p>
          <a:p>
            <a:pPr>
              <a:buNone/>
            </a:pPr>
            <a:r>
              <a:rPr lang="en-US" sz="1800" b="1" dirty="0">
                <a:solidFill>
                  <a:srgbClr val="08355F"/>
                </a:solidFill>
                <a:latin typeface="Calibri"/>
                <a:ea typeface="Calibri"/>
                <a:cs typeface="Calibri"/>
              </a:rPr>
              <a:t>Session 4</a:t>
            </a:r>
            <a:endParaRPr lang="en-US" sz="1800" dirty="0">
              <a:solidFill>
                <a:srgbClr val="000000"/>
              </a:solidFill>
              <a:latin typeface="Calibri"/>
              <a:ea typeface="Calibri"/>
              <a:cs typeface="Calibri"/>
            </a:endParaRPr>
          </a:p>
          <a:p>
            <a:pPr>
              <a:lnSpc>
                <a:spcPct val="100000"/>
              </a:lnSpc>
              <a:spcBef>
                <a:spcPts val="0"/>
              </a:spcBef>
              <a:buFont typeface="Arial"/>
              <a:buChar char="•"/>
            </a:pPr>
            <a:r>
              <a:rPr lang="en-US" sz="1600" dirty="0">
                <a:solidFill>
                  <a:srgbClr val="0A0000"/>
                </a:solidFill>
                <a:ea typeface="+mn-lt"/>
                <a:cs typeface="+mn-lt"/>
              </a:rPr>
              <a:t>Recognizing Reading Problems</a:t>
            </a:r>
            <a:endParaRPr lang="en-US" sz="1600">
              <a:solidFill>
                <a:srgbClr val="0A0000"/>
              </a:solidFill>
              <a:ea typeface="+mn-lt"/>
              <a:cs typeface="+mn-lt"/>
            </a:endParaRPr>
          </a:p>
          <a:p>
            <a:pPr>
              <a:lnSpc>
                <a:spcPct val="100000"/>
              </a:lnSpc>
              <a:spcBef>
                <a:spcPts val="0"/>
              </a:spcBef>
              <a:buFont typeface="Arial"/>
              <a:buChar char="•"/>
            </a:pPr>
            <a:r>
              <a:rPr lang="en-US" sz="1600" dirty="0">
                <a:solidFill>
                  <a:srgbClr val="0A0000"/>
                </a:solidFill>
                <a:ea typeface="+mn-lt"/>
                <a:cs typeface="+mn-lt"/>
              </a:rPr>
              <a:t>Defining Dyslexia</a:t>
            </a:r>
            <a:endParaRPr lang="en-US" sz="1600">
              <a:ea typeface="+mn-lt"/>
              <a:cs typeface="+mn-lt"/>
            </a:endParaRPr>
          </a:p>
          <a:p>
            <a:pPr>
              <a:lnSpc>
                <a:spcPct val="100000"/>
              </a:lnSpc>
              <a:spcBef>
                <a:spcPts val="0"/>
              </a:spcBef>
              <a:buFont typeface="Arial"/>
              <a:buChar char="•"/>
            </a:pPr>
            <a:r>
              <a:rPr lang="en-US" sz="1600" dirty="0">
                <a:solidFill>
                  <a:srgbClr val="0A0000"/>
                </a:solidFill>
                <a:ea typeface="+mn-lt"/>
                <a:cs typeface="+mn-lt"/>
              </a:rPr>
              <a:t>Understanding Dyslexia: Myth vs. Facts</a:t>
            </a:r>
            <a:endParaRPr lang="en-US" sz="1600">
              <a:ea typeface="+mn-lt"/>
              <a:cs typeface="+mn-lt"/>
            </a:endParaRPr>
          </a:p>
          <a:p>
            <a:pPr>
              <a:lnSpc>
                <a:spcPct val="100000"/>
              </a:lnSpc>
              <a:spcBef>
                <a:spcPts val="0"/>
              </a:spcBef>
              <a:buFont typeface="Arial"/>
              <a:buChar char="•"/>
            </a:pPr>
            <a:r>
              <a:rPr lang="en-US" sz="1600" dirty="0">
                <a:solidFill>
                  <a:srgbClr val="000000"/>
                </a:solidFill>
                <a:ea typeface="+mn-lt"/>
                <a:cs typeface="+mn-lt"/>
              </a:rPr>
              <a:t>Neurological Considerations for Dyslexia </a:t>
            </a:r>
            <a:r>
              <a:rPr lang="en-US" sz="1600" dirty="0">
                <a:solidFill>
                  <a:srgbClr val="000000"/>
                </a:solidFill>
                <a:latin typeface="Calibri"/>
                <a:ea typeface="Calibri"/>
                <a:cs typeface="Calibri"/>
              </a:rPr>
              <a:t> </a:t>
            </a:r>
            <a:endParaRPr lang="en-US" sz="1600">
              <a:latin typeface="Calibri"/>
              <a:ea typeface="Calibri"/>
              <a:cs typeface="Calibri"/>
            </a:endParaRPr>
          </a:p>
          <a:p>
            <a:pPr>
              <a:lnSpc>
                <a:spcPct val="100000"/>
              </a:lnSpc>
              <a:spcBef>
                <a:spcPts val="0"/>
              </a:spcBef>
              <a:buFont typeface="Arial"/>
              <a:buChar char="•"/>
            </a:pPr>
            <a:r>
              <a:rPr lang="en-US" sz="1600" dirty="0">
                <a:solidFill>
                  <a:srgbClr val="000000"/>
                </a:solidFill>
                <a:ea typeface="+mn-lt"/>
                <a:cs typeface="+mn-lt"/>
              </a:rPr>
              <a:t>Understanding the New IDA Dyslexia Definition</a:t>
            </a:r>
            <a:endParaRPr lang="en-US" sz="1600">
              <a:ea typeface="+mn-lt"/>
              <a:cs typeface="+mn-lt"/>
            </a:endParaRPr>
          </a:p>
          <a:p>
            <a:pPr>
              <a:lnSpc>
                <a:spcPct val="100000"/>
              </a:lnSpc>
              <a:spcBef>
                <a:spcPts val="0"/>
              </a:spcBef>
              <a:buFont typeface="Arial"/>
              <a:buChar char="•"/>
            </a:pPr>
            <a:r>
              <a:rPr lang="en-US" sz="1600" dirty="0">
                <a:solidFill>
                  <a:srgbClr val="0A0000"/>
                </a:solidFill>
                <a:latin typeface="Calibri"/>
                <a:ea typeface="Calibri"/>
                <a:cs typeface="Calibri"/>
              </a:rPr>
              <a:t>Child Find Duty Quick Guide</a:t>
            </a:r>
            <a:r>
              <a:rPr lang="en-US" sz="1600" dirty="0">
                <a:solidFill>
                  <a:srgbClr val="000000"/>
                </a:solidFill>
                <a:latin typeface="Calibri"/>
                <a:ea typeface="Calibri"/>
                <a:cs typeface="Calibri"/>
              </a:rPr>
              <a:t> </a:t>
            </a:r>
            <a:endParaRPr lang="en-US" sz="1600">
              <a:latin typeface="Calibri"/>
              <a:ea typeface="Calibri"/>
              <a:cs typeface="Calibri"/>
            </a:endParaRPr>
          </a:p>
          <a:p>
            <a:pPr marL="0" indent="0">
              <a:lnSpc>
                <a:spcPct val="100000"/>
              </a:lnSpc>
              <a:spcBef>
                <a:spcPts val="0"/>
              </a:spcBef>
              <a:buNone/>
            </a:pPr>
            <a:endParaRPr lang="en-US" sz="1200" dirty="0">
              <a:solidFill>
                <a:srgbClr val="000000"/>
              </a:solidFill>
              <a:latin typeface="Aptos"/>
              <a:ea typeface="Calibri"/>
              <a:cs typeface="Calibri"/>
            </a:endParaRPr>
          </a:p>
        </p:txBody>
      </p:sp>
    </p:spTree>
    <p:extLst>
      <p:ext uri="{BB962C8B-B14F-4D97-AF65-F5344CB8AC3E}">
        <p14:creationId xmlns:p14="http://schemas.microsoft.com/office/powerpoint/2010/main" val="3780433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A10DF-16B3-8E84-5A60-DD0303CEF0F9}"/>
              </a:ext>
            </a:extLst>
          </p:cNvPr>
          <p:cNvSpPr>
            <a:spLocks noGrp="1"/>
          </p:cNvSpPr>
          <p:nvPr>
            <p:ph type="title"/>
          </p:nvPr>
        </p:nvSpPr>
        <p:spPr>
          <a:xfrm>
            <a:off x="457095" y="2938931"/>
            <a:ext cx="11085331" cy="2852737"/>
          </a:xfrm>
        </p:spPr>
        <p:txBody>
          <a:bodyPr lIns="91440" tIns="45720" rIns="91440" bIns="45720" anchor="b"/>
          <a:lstStyle/>
          <a:p>
            <a:r>
              <a:rPr lang="en-US" b="1" dirty="0">
                <a:latin typeface="Calibri"/>
                <a:ea typeface="Calibri"/>
                <a:cs typeface="Times New Roman"/>
              </a:rPr>
              <a:t>Session 1:</a:t>
            </a:r>
            <a:br>
              <a:rPr lang="en-US" b="1" dirty="0">
                <a:latin typeface="Calibri"/>
                <a:ea typeface="Calibri"/>
                <a:cs typeface="Times New Roman"/>
              </a:rPr>
            </a:br>
            <a:r>
              <a:rPr lang="en-US" sz="4400" b="1" dirty="0">
                <a:latin typeface="Calibri"/>
                <a:ea typeface="Calibri"/>
                <a:cs typeface="Times New Roman"/>
              </a:rPr>
              <a:t>-</a:t>
            </a:r>
            <a:r>
              <a:rPr lang="en-US" sz="4400" b="1" dirty="0">
                <a:latin typeface="Calibri"/>
                <a:ea typeface="Calibri"/>
                <a:cs typeface="Calibri"/>
              </a:rPr>
              <a:t> Family Engagement</a:t>
            </a:r>
            <a:br>
              <a:rPr lang="en-US" sz="4400" b="1" dirty="0">
                <a:latin typeface="Calibri"/>
                <a:ea typeface="Calibri"/>
                <a:cs typeface="Calibri"/>
              </a:rPr>
            </a:br>
            <a:r>
              <a:rPr lang="en-US" sz="4400" b="1" dirty="0">
                <a:latin typeface="Calibri"/>
                <a:ea typeface="Calibri"/>
                <a:cs typeface="Calibri"/>
              </a:rPr>
              <a:t>- Communicate and Interact Often</a:t>
            </a:r>
            <a:endParaRPr lang="en-US" sz="4400" b="1" dirty="0">
              <a:latin typeface="Calibri"/>
              <a:ea typeface="Calibri"/>
              <a:cs typeface="Times New Roman"/>
            </a:endParaRPr>
          </a:p>
        </p:txBody>
      </p:sp>
    </p:spTree>
    <p:extLst>
      <p:ext uri="{BB962C8B-B14F-4D97-AF65-F5344CB8AC3E}">
        <p14:creationId xmlns:p14="http://schemas.microsoft.com/office/powerpoint/2010/main" val="4137622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BB66A6C-97CF-4CA0-806C-9ECFF40E1150}"/>
              </a:ext>
            </a:extLst>
          </p:cNvPr>
          <p:cNvSpPr>
            <a:spLocks noGrp="1"/>
          </p:cNvSpPr>
          <p:nvPr>
            <p:ph type="title" idx="4294967295"/>
          </p:nvPr>
        </p:nvSpPr>
        <p:spPr>
          <a:xfrm>
            <a:off x="700314" y="663256"/>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Session 1 Learning Objectives</a:t>
            </a:r>
          </a:p>
        </p:txBody>
      </p:sp>
      <p:sp>
        <p:nvSpPr>
          <p:cNvPr id="7" name="Content Placeholder 2">
            <a:extLst>
              <a:ext uri="{FF2B5EF4-FFF2-40B4-BE49-F238E27FC236}">
                <a16:creationId xmlns:a16="http://schemas.microsoft.com/office/drawing/2014/main" id="{E33B567F-B742-401E-813B-CECE63856DA5}"/>
              </a:ext>
            </a:extLst>
          </p:cNvPr>
          <p:cNvSpPr>
            <a:spLocks noGrp="1"/>
          </p:cNvSpPr>
          <p:nvPr/>
        </p:nvSpPr>
        <p:spPr>
          <a:xfrm>
            <a:off x="701430" y="1718638"/>
            <a:ext cx="7917886" cy="2957217"/>
          </a:xfrm>
          <a:prstGeom prst="rect">
            <a:avLst/>
          </a:prstGeom>
          <a:solidFill>
            <a:schemeClr val="tx2">
              <a:lumMod val="75000"/>
            </a:schemeClr>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Bef>
                <a:spcPts val="0"/>
              </a:spcBef>
              <a:spcAft>
                <a:spcPts val="1000"/>
              </a:spcAft>
            </a:pPr>
            <a:r>
              <a:rPr lang="en-US" sz="2500">
                <a:latin typeface="Calibri"/>
                <a:ea typeface="Calibri"/>
                <a:cs typeface="Times New Roman"/>
              </a:rPr>
              <a:t>To learn the characteristics of family engagement and the conditions that support effective home-school partnerships for literacy</a:t>
            </a:r>
          </a:p>
          <a:p>
            <a:pPr>
              <a:lnSpc>
                <a:spcPct val="114999"/>
              </a:lnSpc>
              <a:spcBef>
                <a:spcPts val="0"/>
              </a:spcBef>
              <a:spcAft>
                <a:spcPts val="1000"/>
              </a:spcAft>
            </a:pPr>
            <a:r>
              <a:rPr lang="en-US" sz="2500">
                <a:latin typeface="Calibri"/>
                <a:ea typeface="Calibri"/>
                <a:cs typeface="Times New Roman"/>
              </a:rPr>
              <a:t>To learn </a:t>
            </a:r>
            <a:r>
              <a:rPr lang="en-US" sz="2500">
                <a:latin typeface="Calibri"/>
                <a:ea typeface="Calibri"/>
                <a:cs typeface="Calibri"/>
              </a:rPr>
              <a:t>what family engagement may look like in a system of literacy support and services, like a Multi-tiered System of Support for Reading (MTSS-R)</a:t>
            </a:r>
            <a:endParaRPr lang="en-US" sz="250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spcAft>
                <a:spcPts val="1000"/>
              </a:spcAft>
              <a:buFont typeface="Symbol" panose="05050102010706020507" pitchFamily="18" charset="2"/>
              <a:buChar char=""/>
            </a:pPr>
            <a:endParaRPr lang="en-US" sz="2400">
              <a:latin typeface="Calibri" panose="020F0502020204030204" pitchFamily="34" charset="0"/>
              <a:ea typeface="Calibri" panose="020F0502020204030204" pitchFamily="34" charset="0"/>
              <a:cs typeface="Times New Roman" panose="02020603050405020304" pitchFamily="18" charset="0"/>
            </a:endParaRPr>
          </a:p>
          <a:p>
            <a:pPr lvl="0"/>
            <a:endParaRPr lang="en-US" sz="2400"/>
          </a:p>
          <a:p>
            <a:endParaRPr lang="en-US" sz="2400">
              <a:ea typeface="Calibri" panose="020F0502020204030204"/>
              <a:cs typeface="Calibri" panose="020F0502020204030204"/>
            </a:endParaRPr>
          </a:p>
        </p:txBody>
      </p:sp>
      <p:pic>
        <p:nvPicPr>
          <p:cNvPr id="10" name="Picture 9" descr="A person and a child posing for a picture&#10;">
            <a:extLst>
              <a:ext uri="{FF2B5EF4-FFF2-40B4-BE49-F238E27FC236}">
                <a16:creationId xmlns:a16="http://schemas.microsoft.com/office/drawing/2014/main" id="{E41E174E-DA35-E983-7844-697ABFD7D88B}"/>
              </a:ext>
            </a:extLst>
          </p:cNvPr>
          <p:cNvPicPr>
            <a:picLocks noChangeAspect="1"/>
          </p:cNvPicPr>
          <p:nvPr/>
        </p:nvPicPr>
        <p:blipFill>
          <a:blip r:embed="rId4"/>
          <a:stretch>
            <a:fillRect/>
          </a:stretch>
        </p:blipFill>
        <p:spPr>
          <a:xfrm>
            <a:off x="9085385" y="1328615"/>
            <a:ext cx="2754923" cy="4200769"/>
          </a:xfrm>
          <a:prstGeom prst="rect">
            <a:avLst/>
          </a:prstGeom>
        </p:spPr>
      </p:pic>
    </p:spTree>
    <p:custDataLst>
      <p:tags r:id="rId1"/>
    </p:custDataLst>
    <p:extLst>
      <p:ext uri="{BB962C8B-B14F-4D97-AF65-F5344CB8AC3E}">
        <p14:creationId xmlns:p14="http://schemas.microsoft.com/office/powerpoint/2010/main" val="1520540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C6F07-82F6-1E9A-788D-65B1E3D7C4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FB097B-1F03-C3A5-C683-65EA4520B194}"/>
              </a:ext>
            </a:extLst>
          </p:cNvPr>
          <p:cNvSpPr>
            <a:spLocks noGrp="1"/>
          </p:cNvSpPr>
          <p:nvPr>
            <p:ph type="title" idx="4294967295"/>
          </p:nvPr>
        </p:nvSpPr>
        <p:spPr>
          <a:xfrm>
            <a:off x="2509715" y="-4401"/>
            <a:ext cx="7167197" cy="611188"/>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Calibri Light"/>
                <a:cs typeface="Calibri Light"/>
              </a:rPr>
              <a:t>What is Family Engagement?</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7" name="Content Placeholder 2">
            <a:extLst>
              <a:ext uri="{FF2B5EF4-FFF2-40B4-BE49-F238E27FC236}">
                <a16:creationId xmlns:a16="http://schemas.microsoft.com/office/drawing/2014/main" id="{BE4CB6C5-8CA1-6CBA-CFAC-1E204BF9504D}"/>
              </a:ext>
            </a:extLst>
          </p:cNvPr>
          <p:cNvSpPr>
            <a:spLocks noGrp="1"/>
          </p:cNvSpPr>
          <p:nvPr/>
        </p:nvSpPr>
        <p:spPr>
          <a:xfrm>
            <a:off x="478972" y="1087268"/>
            <a:ext cx="7917887" cy="2410140"/>
          </a:xfrm>
          <a:prstGeom prst="rect">
            <a:avLst/>
          </a:prstGeom>
          <a:solidFill>
            <a:schemeClr val="tx2">
              <a:lumMod val="75000"/>
            </a:schemeClr>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Bef>
                <a:spcPts val="0"/>
              </a:spcBef>
              <a:spcAft>
                <a:spcPts val="1000"/>
              </a:spcAft>
              <a:buFont typeface="Wingdings" panose="020B0604020202020204" pitchFamily="34" charset="0"/>
              <a:buChar char="ü"/>
            </a:pPr>
            <a:r>
              <a:rPr lang="en-US" sz="2600" dirty="0">
                <a:latin typeface="Calibri"/>
                <a:ea typeface="Calibri"/>
                <a:cs typeface="Times New Roman"/>
              </a:rPr>
              <a:t> It is a</a:t>
            </a:r>
            <a:r>
              <a:rPr lang="en-US" sz="2600" b="1" dirty="0">
                <a:latin typeface="Calibri"/>
                <a:ea typeface="Calibri"/>
                <a:cs typeface="Times New Roman"/>
              </a:rPr>
              <a:t> shared responsibility </a:t>
            </a:r>
            <a:r>
              <a:rPr lang="en-US" sz="2600" dirty="0">
                <a:latin typeface="Calibri"/>
                <a:ea typeface="Calibri"/>
                <a:cs typeface="Times New Roman"/>
              </a:rPr>
              <a:t>among families, schools, and communities for student learning and achievement</a:t>
            </a:r>
            <a:endParaRPr lang="en-US" sz="2600" dirty="0">
              <a:latin typeface="Calibri" panose="020F0502020204030204" pitchFamily="34" charset="0"/>
              <a:ea typeface="Calibri" panose="020F0502020204030204" pitchFamily="34" charset="0"/>
              <a:cs typeface="Times New Roman" panose="02020603050405020304" pitchFamily="18" charset="0"/>
            </a:endParaRPr>
          </a:p>
          <a:p>
            <a:pPr>
              <a:lnSpc>
                <a:spcPct val="114999"/>
              </a:lnSpc>
              <a:spcBef>
                <a:spcPts val="0"/>
              </a:spcBef>
              <a:spcAft>
                <a:spcPts val="1000"/>
              </a:spcAft>
              <a:buFont typeface="Wingdings" panose="020B0604020202020204" pitchFamily="34" charset="0"/>
              <a:buChar char="ü"/>
            </a:pPr>
            <a:r>
              <a:rPr lang="en-US" sz="2600" dirty="0">
                <a:latin typeface="Calibri"/>
                <a:ea typeface="Calibri"/>
                <a:cs typeface="Times New Roman"/>
              </a:rPr>
              <a:t> It is </a:t>
            </a:r>
            <a:r>
              <a:rPr lang="en-US" sz="2600" b="1" dirty="0">
                <a:latin typeface="Calibri"/>
                <a:ea typeface="Calibri"/>
                <a:cs typeface="Times New Roman"/>
              </a:rPr>
              <a:t>continuous </a:t>
            </a:r>
            <a:r>
              <a:rPr lang="en-US" sz="2600" dirty="0">
                <a:latin typeface="Calibri"/>
                <a:ea typeface="Calibri"/>
                <a:cs typeface="Times New Roman"/>
              </a:rPr>
              <a:t>from birth to young adulthood</a:t>
            </a:r>
            <a:endParaRPr lang="en-US" sz="2600" dirty="0">
              <a:latin typeface="Calibri" panose="020F0502020204030204" pitchFamily="34" charset="0"/>
              <a:ea typeface="Calibri" panose="020F0502020204030204" pitchFamily="34" charset="0"/>
              <a:cs typeface="Times New Roman" panose="02020603050405020304" pitchFamily="18" charset="0"/>
            </a:endParaRPr>
          </a:p>
          <a:p>
            <a:pPr>
              <a:lnSpc>
                <a:spcPct val="114999"/>
              </a:lnSpc>
              <a:spcBef>
                <a:spcPts val="0"/>
              </a:spcBef>
              <a:spcAft>
                <a:spcPts val="1000"/>
              </a:spcAft>
              <a:buFont typeface="Wingdings" panose="020B0604020202020204" pitchFamily="34" charset="0"/>
              <a:buChar char="ü"/>
            </a:pPr>
            <a:r>
              <a:rPr lang="en-US" sz="2600" dirty="0">
                <a:latin typeface="Calibri"/>
                <a:ea typeface="Calibri"/>
                <a:cs typeface="Times New Roman"/>
              </a:rPr>
              <a:t> It occurs across </a:t>
            </a:r>
            <a:r>
              <a:rPr lang="en-US" sz="2600" b="1" dirty="0">
                <a:latin typeface="Calibri"/>
                <a:ea typeface="Calibri"/>
                <a:cs typeface="Times New Roman"/>
              </a:rPr>
              <a:t>multiple settings</a:t>
            </a:r>
            <a:r>
              <a:rPr lang="en-US" sz="2600" dirty="0">
                <a:latin typeface="Calibri"/>
                <a:ea typeface="Calibri"/>
                <a:cs typeface="Times New Roman"/>
              </a:rPr>
              <a:t> where children learn</a:t>
            </a:r>
            <a:endParaRPr lang="en-US" sz="26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Bef>
                <a:spcPts val="0"/>
              </a:spcBef>
              <a:spcAft>
                <a:spcPts val="1000"/>
              </a:spcAft>
              <a:buFont typeface="Wingdings" panose="05050102010706020507" pitchFamily="18" charset="2"/>
              <a:buChar char="ü"/>
            </a:pPr>
            <a:endParaRPr lang="en-US" sz="2400">
              <a:latin typeface="Calibri" panose="020F0502020204030204" pitchFamily="34" charset="0"/>
              <a:ea typeface="Calibri" panose="020F0502020204030204" pitchFamily="34" charset="0"/>
              <a:cs typeface="Times New Roman" panose="02020603050405020304" pitchFamily="18" charset="0"/>
            </a:endParaRPr>
          </a:p>
          <a:p>
            <a:pPr>
              <a:buFont typeface="Wingdings" panose="020B0604020202020204" pitchFamily="34" charset="0"/>
              <a:buChar char="ü"/>
            </a:pPr>
            <a:endParaRPr lang="en-US" sz="2400">
              <a:ea typeface="Calibri" panose="020F0502020204030204"/>
              <a:cs typeface="Calibri" panose="020F0502020204030204"/>
            </a:endParaRPr>
          </a:p>
          <a:p>
            <a:pPr marL="0" indent="0">
              <a:buNone/>
            </a:pPr>
            <a:endParaRPr lang="en-US" sz="2400">
              <a:ea typeface="Calibri" panose="020F0502020204030204"/>
              <a:cs typeface="Calibri" panose="020F0502020204030204"/>
            </a:endParaRPr>
          </a:p>
        </p:txBody>
      </p:sp>
      <p:pic>
        <p:nvPicPr>
          <p:cNvPr id="3" name="Picture 2" descr="A teacher and parents looking at papers on a table&#10;&#10;">
            <a:extLst>
              <a:ext uri="{FF2B5EF4-FFF2-40B4-BE49-F238E27FC236}">
                <a16:creationId xmlns:a16="http://schemas.microsoft.com/office/drawing/2014/main" id="{E09F3FB2-1CCF-B9CD-627F-17A8F550F8A2}"/>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476250" y="3719740"/>
            <a:ext cx="4584700" cy="2139950"/>
          </a:xfrm>
          <a:prstGeom prst="rect">
            <a:avLst/>
          </a:prstGeom>
        </p:spPr>
      </p:pic>
      <p:sp>
        <p:nvSpPr>
          <p:cNvPr id="5" name="TextBox 4">
            <a:extLst>
              <a:ext uri="{FF2B5EF4-FFF2-40B4-BE49-F238E27FC236}">
                <a16:creationId xmlns:a16="http://schemas.microsoft.com/office/drawing/2014/main" id="{96BEB7CE-AB56-D48F-6A32-049DB3469150}"/>
              </a:ext>
            </a:extLst>
          </p:cNvPr>
          <p:cNvSpPr txBox="1"/>
          <p:nvPr/>
        </p:nvSpPr>
        <p:spPr>
          <a:xfrm>
            <a:off x="476250" y="5852432"/>
            <a:ext cx="4584700" cy="201386"/>
          </a:xfrm>
          <a:prstGeom prst="rect">
            <a:avLst/>
          </a:prstGeom>
        </p:spPr>
        <p:txBody>
          <a:bodyPr>
            <a:normAutofit fontScale="40000" lnSpcReduction="20000"/>
          </a:bodyPr>
          <a:lstStyle/>
          <a:p>
            <a:r>
              <a:rPr lang="en-US"/>
              <a:t>ThePhoto by PhotoAuthor is licensed under CCYYSA.</a:t>
            </a:r>
          </a:p>
        </p:txBody>
      </p:sp>
      <p:sp>
        <p:nvSpPr>
          <p:cNvPr id="21" name="TextBox 15">
            <a:extLst>
              <a:ext uri="{FF2B5EF4-FFF2-40B4-BE49-F238E27FC236}">
                <a16:creationId xmlns:a16="http://schemas.microsoft.com/office/drawing/2014/main" id="{5874ACE6-6D7D-0223-E81E-EF03302B4FA5}"/>
              </a:ext>
            </a:extLst>
          </p:cNvPr>
          <p:cNvSpPr txBox="1"/>
          <p:nvPr/>
        </p:nvSpPr>
        <p:spPr>
          <a:xfrm>
            <a:off x="5311154" y="3801416"/>
            <a:ext cx="2987916" cy="584775"/>
          </a:xfrm>
          <a:prstGeom prst="rect">
            <a:avLst/>
          </a:prstGeom>
          <a:solidFill>
            <a:schemeClr val="bg1"/>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b="1" dirty="0">
                <a:solidFill>
                  <a:schemeClr val="tx2"/>
                </a:solidFill>
                <a:ea typeface="Calibri"/>
                <a:cs typeface="Calibri"/>
                <a:hlinkClick r:id="rId6">
                  <a:extLst>
                    <a:ext uri="{A12FA001-AC4F-418D-AE19-62706E023703}">
                      <ahyp:hlinkClr xmlns:ahyp="http://schemas.microsoft.com/office/drawing/2018/hyperlinkcolor" val="tx"/>
                    </a:ext>
                  </a:extLst>
                </a:hlinkClick>
              </a:rPr>
              <a:t>Watch Video</a:t>
            </a:r>
            <a:endParaRPr lang="en-US" dirty="0">
              <a:solidFill>
                <a:schemeClr val="tx2"/>
              </a:solidFill>
              <a:ea typeface="Calibri"/>
              <a:cs typeface="Calibri"/>
            </a:endParaRPr>
          </a:p>
        </p:txBody>
      </p:sp>
      <p:sp>
        <p:nvSpPr>
          <p:cNvPr id="24" name="TextBox 29">
            <a:extLst>
              <a:ext uri="{FF2B5EF4-FFF2-40B4-BE49-F238E27FC236}">
                <a16:creationId xmlns:a16="http://schemas.microsoft.com/office/drawing/2014/main" id="{3C683B45-C1D4-4D25-BFDA-34C6C7C25904}"/>
              </a:ext>
            </a:extLst>
          </p:cNvPr>
          <p:cNvSpPr txBox="1"/>
          <p:nvPr/>
        </p:nvSpPr>
        <p:spPr>
          <a:xfrm>
            <a:off x="5693895" y="4440732"/>
            <a:ext cx="2655797" cy="47705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500">
                <a:ea typeface="Calibri"/>
                <a:cs typeface="Calibri"/>
              </a:rPr>
              <a:t>Video provided by:</a:t>
            </a:r>
            <a:endParaRPr lang="en-US" sz="2500"/>
          </a:p>
        </p:txBody>
      </p:sp>
      <p:pic>
        <p:nvPicPr>
          <p:cNvPr id="6" name="Picture 5" descr="YouTube logo">
            <a:extLst>
              <a:ext uri="{FF2B5EF4-FFF2-40B4-BE49-F238E27FC236}">
                <a16:creationId xmlns:a16="http://schemas.microsoft.com/office/drawing/2014/main" id="{0A81EF48-11D6-50BF-52B4-381139DFDC17}"/>
              </a:ext>
            </a:extLst>
          </p:cNvPr>
          <p:cNvPicPr>
            <a:picLocks noChangeAspect="1"/>
          </p:cNvPicPr>
          <p:nvPr/>
        </p:nvPicPr>
        <p:blipFill>
          <a:blip r:embed="rId7"/>
          <a:stretch>
            <a:fillRect/>
          </a:stretch>
        </p:blipFill>
        <p:spPr>
          <a:xfrm>
            <a:off x="5770109" y="4919889"/>
            <a:ext cx="2074182" cy="625021"/>
          </a:xfrm>
          <a:prstGeom prst="rect">
            <a:avLst/>
          </a:prstGeom>
        </p:spPr>
      </p:pic>
      <p:sp>
        <p:nvSpPr>
          <p:cNvPr id="8" name="TextBox 15">
            <a:extLst>
              <a:ext uri="{FF2B5EF4-FFF2-40B4-BE49-F238E27FC236}">
                <a16:creationId xmlns:a16="http://schemas.microsoft.com/office/drawing/2014/main" id="{5874ACE6-6D7D-0223-E81E-EF03302B4FA5}"/>
              </a:ext>
            </a:extLst>
          </p:cNvPr>
          <p:cNvSpPr txBox="1"/>
          <p:nvPr/>
        </p:nvSpPr>
        <p:spPr>
          <a:xfrm>
            <a:off x="8645286" y="1085031"/>
            <a:ext cx="2981567" cy="584775"/>
          </a:xfrm>
          <a:prstGeom prst="rect">
            <a:avLst/>
          </a:prstGeom>
          <a:solidFill>
            <a:schemeClr val="bg1"/>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b="1" dirty="0">
                <a:solidFill>
                  <a:schemeClr val="tx2">
                    <a:lumMod val="85000"/>
                  </a:schemeClr>
                </a:solidFill>
                <a:ea typeface="Calibri"/>
                <a:cs typeface="Calibri"/>
                <a:hlinkClick r:id="rId8">
                  <a:extLst>
                    <a:ext uri="{A12FA001-AC4F-418D-AE19-62706E023703}">
                      <ahyp:hlinkClr xmlns:ahyp="http://schemas.microsoft.com/office/drawing/2018/hyperlinkcolor" val="tx"/>
                    </a:ext>
                  </a:extLst>
                </a:hlinkClick>
              </a:rPr>
              <a:t>Learn More</a:t>
            </a:r>
            <a:endParaRPr lang="en-US" sz="3200" b="1" dirty="0">
              <a:solidFill>
                <a:schemeClr val="tx2">
                  <a:lumMod val="85000"/>
                </a:schemeClr>
              </a:solidFill>
              <a:ea typeface="Calibri"/>
              <a:cs typeface="Calibri"/>
            </a:endParaRPr>
          </a:p>
        </p:txBody>
      </p:sp>
      <p:pic>
        <p:nvPicPr>
          <p:cNvPr id="10" name="Picture 9" descr="National Association for Family, School and Community Engagement logo">
            <a:extLst>
              <a:ext uri="{FF2B5EF4-FFF2-40B4-BE49-F238E27FC236}">
                <a16:creationId xmlns:a16="http://schemas.microsoft.com/office/drawing/2014/main" id="{13775500-B6CB-F77F-B9CF-7D14DA77545E}"/>
              </a:ext>
            </a:extLst>
          </p:cNvPr>
          <p:cNvPicPr>
            <a:picLocks noChangeAspect="1"/>
          </p:cNvPicPr>
          <p:nvPr/>
        </p:nvPicPr>
        <p:blipFill>
          <a:blip r:embed="rId9"/>
          <a:stretch>
            <a:fillRect/>
          </a:stretch>
        </p:blipFill>
        <p:spPr>
          <a:xfrm>
            <a:off x="8678183" y="1716314"/>
            <a:ext cx="1333500" cy="857250"/>
          </a:xfrm>
          <a:prstGeom prst="rect">
            <a:avLst/>
          </a:prstGeom>
        </p:spPr>
      </p:pic>
      <p:sp>
        <p:nvSpPr>
          <p:cNvPr id="11" name="TextBox 7">
            <a:extLst>
              <a:ext uri="{FF2B5EF4-FFF2-40B4-BE49-F238E27FC236}">
                <a16:creationId xmlns:a16="http://schemas.microsoft.com/office/drawing/2014/main" id="{1BC082B5-116D-1019-903B-469EC5D60089}"/>
              </a:ext>
            </a:extLst>
          </p:cNvPr>
          <p:cNvSpPr txBox="1"/>
          <p:nvPr/>
        </p:nvSpPr>
        <p:spPr>
          <a:xfrm>
            <a:off x="8646886" y="2579007"/>
            <a:ext cx="3305175"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2A65AF"/>
                </a:solidFill>
                <a:latin typeface="Calibri"/>
                <a:ea typeface="Calibri"/>
                <a:cs typeface="Calibri"/>
              </a:rPr>
              <a:t>The National Association for Family, School and Community Engagement</a:t>
            </a:r>
          </a:p>
        </p:txBody>
      </p:sp>
      <p:sp>
        <p:nvSpPr>
          <p:cNvPr id="12" name="TextBox 15">
            <a:extLst>
              <a:ext uri="{FF2B5EF4-FFF2-40B4-BE49-F238E27FC236}">
                <a16:creationId xmlns:a16="http://schemas.microsoft.com/office/drawing/2014/main" id="{259C810D-38BD-F261-6F06-A39A34A223BC}"/>
              </a:ext>
            </a:extLst>
          </p:cNvPr>
          <p:cNvSpPr txBox="1"/>
          <p:nvPr/>
        </p:nvSpPr>
        <p:spPr>
          <a:xfrm>
            <a:off x="8645285" y="3799201"/>
            <a:ext cx="2981567" cy="584775"/>
          </a:xfrm>
          <a:prstGeom prst="rect">
            <a:avLst/>
          </a:prstGeom>
          <a:solidFill>
            <a:schemeClr val="bg1"/>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b="1" dirty="0">
                <a:solidFill>
                  <a:schemeClr val="tx2">
                    <a:lumMod val="85000"/>
                  </a:schemeClr>
                </a:solidFill>
                <a:ea typeface="Calibri"/>
                <a:cs typeface="Calibri"/>
                <a:hlinkClick r:id="rId10">
                  <a:extLst>
                    <a:ext uri="{A12FA001-AC4F-418D-AE19-62706E023703}">
                      <ahyp:hlinkClr xmlns:ahyp="http://schemas.microsoft.com/office/drawing/2018/hyperlinkcolor" val="tx"/>
                    </a:ext>
                  </a:extLst>
                </a:hlinkClick>
              </a:rPr>
              <a:t>Try it Out</a:t>
            </a:r>
            <a:endParaRPr lang="en-US" sz="3200" b="1" dirty="0">
              <a:solidFill>
                <a:schemeClr val="tx2">
                  <a:lumMod val="85000"/>
                </a:schemeClr>
              </a:solidFill>
              <a:ea typeface="Calibri"/>
              <a:cs typeface="Calibri"/>
            </a:endParaRPr>
          </a:p>
        </p:txBody>
      </p:sp>
      <p:pic>
        <p:nvPicPr>
          <p:cNvPr id="13" name="Picture 12" descr="QR code">
            <a:extLst>
              <a:ext uri="{FF2B5EF4-FFF2-40B4-BE49-F238E27FC236}">
                <a16:creationId xmlns:a16="http://schemas.microsoft.com/office/drawing/2014/main" id="{C830D655-086D-D753-2AD5-F21BD423689A}"/>
              </a:ext>
            </a:extLst>
          </p:cNvPr>
          <p:cNvPicPr>
            <a:picLocks noChangeAspect="1"/>
          </p:cNvPicPr>
          <p:nvPr/>
        </p:nvPicPr>
        <p:blipFill>
          <a:blip r:embed="rId11"/>
          <a:stretch>
            <a:fillRect/>
          </a:stretch>
        </p:blipFill>
        <p:spPr>
          <a:xfrm>
            <a:off x="9326788" y="4381045"/>
            <a:ext cx="1368879" cy="1347108"/>
          </a:xfrm>
          <a:prstGeom prst="rect">
            <a:avLst/>
          </a:prstGeom>
        </p:spPr>
      </p:pic>
      <p:sp>
        <p:nvSpPr>
          <p:cNvPr id="15" name="TextBox 14">
            <a:extLst>
              <a:ext uri="{FF2B5EF4-FFF2-40B4-BE49-F238E27FC236}">
                <a16:creationId xmlns:a16="http://schemas.microsoft.com/office/drawing/2014/main" id="{1CD2BC92-0F84-339B-B0EE-40FE1ADDFCDA}"/>
              </a:ext>
            </a:extLst>
          </p:cNvPr>
          <p:cNvSpPr txBox="1"/>
          <p:nvPr/>
        </p:nvSpPr>
        <p:spPr>
          <a:xfrm>
            <a:off x="8831943" y="5773057"/>
            <a:ext cx="292462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hlinkClick r:id="rId12"/>
              </a:rPr>
              <a:t>http://bit.ly/4eJYJIW</a:t>
            </a:r>
            <a:r>
              <a:rPr lang="en-US" sz="2400" dirty="0"/>
              <a:t> </a:t>
            </a:r>
          </a:p>
        </p:txBody>
      </p:sp>
    </p:spTree>
    <p:custDataLst>
      <p:tags r:id="rId1"/>
    </p:custDataLst>
    <p:extLst>
      <p:ext uri="{BB962C8B-B14F-4D97-AF65-F5344CB8AC3E}">
        <p14:creationId xmlns:p14="http://schemas.microsoft.com/office/powerpoint/2010/main" val="7441134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4"/>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NCIL 3">
      <a:dk1>
        <a:srgbClr val="185C69"/>
      </a:dk1>
      <a:lt1>
        <a:srgbClr val="08355F"/>
      </a:lt1>
      <a:dk2>
        <a:srgbClr val="08355F"/>
      </a:dk2>
      <a:lt2>
        <a:srgbClr val="FFFFFF"/>
      </a:lt2>
      <a:accent1>
        <a:srgbClr val="330033"/>
      </a:accent1>
      <a:accent2>
        <a:srgbClr val="F7057A"/>
      </a:accent2>
      <a:accent3>
        <a:srgbClr val="041B30"/>
      </a:accent3>
      <a:accent4>
        <a:srgbClr val="21298A"/>
      </a:accent4>
      <a:accent5>
        <a:srgbClr val="0A4477"/>
      </a:accent5>
      <a:accent6>
        <a:srgbClr val="4F693D"/>
      </a:accent6>
      <a:hlink>
        <a:srgbClr val="0563C1"/>
      </a:hlink>
      <a:folHlink>
        <a:srgbClr val="FF5B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IL Template 1" id="{5F3A21AE-3D70-4D8D-9A77-58F87E4C362D}" vid="{63288A13-C1E9-4386-A1C2-DD7279B1D586}"/>
    </a:ext>
  </a:extLst>
</a:theme>
</file>

<file path=ppt/theme/theme2.xml><?xml version="1.0" encoding="utf-8"?>
<a:theme xmlns:a="http://schemas.openxmlformats.org/drawingml/2006/main" name="2_Office Theme">
  <a:themeElements>
    <a:clrScheme name="NCIL 3">
      <a:dk1>
        <a:srgbClr val="185C69"/>
      </a:dk1>
      <a:lt1>
        <a:srgbClr val="08355F"/>
      </a:lt1>
      <a:dk2>
        <a:srgbClr val="08355F"/>
      </a:dk2>
      <a:lt2>
        <a:srgbClr val="FFFFFF"/>
      </a:lt2>
      <a:accent1>
        <a:srgbClr val="330033"/>
      </a:accent1>
      <a:accent2>
        <a:srgbClr val="F7057A"/>
      </a:accent2>
      <a:accent3>
        <a:srgbClr val="041B30"/>
      </a:accent3>
      <a:accent4>
        <a:srgbClr val="21298A"/>
      </a:accent4>
      <a:accent5>
        <a:srgbClr val="0A4477"/>
      </a:accent5>
      <a:accent6>
        <a:srgbClr val="4F693D"/>
      </a:accent6>
      <a:hlink>
        <a:srgbClr val="0563C1"/>
      </a:hlink>
      <a:folHlink>
        <a:srgbClr val="FF5B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IL Template 1" id="{5F3A21AE-3D70-4D8D-9A77-58F87E4C362D}" vid="{63288A13-C1E9-4386-A1C2-DD7279B1D58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D7B20CE780F8F4AB5BDB31B02B4C9D4" ma:contentTypeVersion="4" ma:contentTypeDescription="Create a new document." ma:contentTypeScope="" ma:versionID="27953dc61cbed082db0eb1ec0d704dbe">
  <xsd:schema xmlns:xsd="http://www.w3.org/2001/XMLSchema" xmlns:xs="http://www.w3.org/2001/XMLSchema" xmlns:p="http://schemas.microsoft.com/office/2006/metadata/properties" xmlns:ns2="b5fc2347-26be-43fd-8b3b-7388f581d7ec" targetNamespace="http://schemas.microsoft.com/office/2006/metadata/properties" ma:root="true" ma:fieldsID="28e88fdac8637324bbd45146f86f153c" ns2:_="">
    <xsd:import namespace="b5fc2347-26be-43fd-8b3b-7388f581d7e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fc2347-26be-43fd-8b3b-7388f581d7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451207-0822-49C4-B498-27636465F52A}">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07FA880F-96F0-4371-A84E-B2D8DC6F25EC}">
  <ds:schemaRefs>
    <ds:schemaRef ds:uri="http://schemas.microsoft.com/sharepoint/v3/contenttype/forms"/>
  </ds:schemaRefs>
</ds:datastoreItem>
</file>

<file path=customXml/itemProps3.xml><?xml version="1.0" encoding="utf-8"?>
<ds:datastoreItem xmlns:ds="http://schemas.openxmlformats.org/officeDocument/2006/customXml" ds:itemID="{2EE0D4DC-E7CE-4ABC-AB47-62F704A940EC}">
  <ds:schemaRefs>
    <ds:schemaRef ds:uri="b5fc2347-26be-43fd-8b3b-7388f581d7e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86</TotalTime>
  <Words>18293</Words>
  <Application>Microsoft Office PowerPoint</Application>
  <PresentationFormat>Widescreen</PresentationFormat>
  <Paragraphs>964</Paragraphs>
  <Slides>53</Slides>
  <Notes>51</Notes>
  <HiddenSlides>0</HiddenSlides>
  <MMClips>1</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53</vt:i4>
      </vt:variant>
    </vt:vector>
  </HeadingPairs>
  <TitlesOfParts>
    <vt:vector size="64" baseType="lpstr">
      <vt:lpstr>Aptos</vt:lpstr>
      <vt:lpstr>Arial</vt:lpstr>
      <vt:lpstr>Arial,Sans-Serif</vt:lpstr>
      <vt:lpstr>Calibri</vt:lpstr>
      <vt:lpstr>Calibri Light</vt:lpstr>
      <vt:lpstr>Cooper Black</vt:lpstr>
      <vt:lpstr>Symbol</vt:lpstr>
      <vt:lpstr>Tahoma</vt:lpstr>
      <vt:lpstr>Wingdings</vt:lpstr>
      <vt:lpstr>1_Office Theme</vt:lpstr>
      <vt:lpstr>2_Office Theme</vt:lpstr>
      <vt:lpstr>Families and Schools Partnering for Children’s Literacy Success School Track</vt:lpstr>
      <vt:lpstr>The National Center on Improving Literacy (NCIL) is a partnership among literacy experts, university researchers, and technical assistance providers, with funding from the United States Department of Education.  </vt:lpstr>
      <vt:lpstr>Learn About Families and Schools Partnering for Children's Literacy Success</vt:lpstr>
      <vt:lpstr>Agenda</vt:lpstr>
      <vt:lpstr>Learning Objectives</vt:lpstr>
      <vt:lpstr>Workshop Materials</vt:lpstr>
      <vt:lpstr>Session 1: - Family Engagement - Communicate and Interact Often</vt:lpstr>
      <vt:lpstr>Session 1 Learning Objectives</vt:lpstr>
      <vt:lpstr>What is Family Engagement?</vt:lpstr>
      <vt:lpstr>A System of Literacy Services and Supports</vt:lpstr>
      <vt:lpstr>A System of Literacy Services and Supports</vt:lpstr>
      <vt:lpstr>Family Engagement in a System of Literacy Support and Services: Multi-tiered System of Support for Reading (MTSS-R) </vt:lpstr>
      <vt:lpstr>A Multi-tiered System of Support for Reading</vt:lpstr>
      <vt:lpstr>A Multi-tiered System of Support for Reading</vt:lpstr>
      <vt:lpstr>A Multi-tiered System of Support for Reading</vt:lpstr>
      <vt:lpstr>Equitable and Meaningful Family Engagement</vt:lpstr>
      <vt:lpstr>Think About and Respond</vt:lpstr>
      <vt:lpstr>Communicate and Interact Often</vt:lpstr>
      <vt:lpstr>Communicate and Interact Often</vt:lpstr>
      <vt:lpstr>Questions                         ?</vt:lpstr>
      <vt:lpstr>Communicate and Interact Often</vt:lpstr>
      <vt:lpstr>Session 2:  - Discuss Literacy Instruction and Intervention</vt:lpstr>
      <vt:lpstr>Session 2 Learning Objectives</vt:lpstr>
      <vt:lpstr>Discuss Literacy Instruction and Intervention</vt:lpstr>
      <vt:lpstr>Key Discussion Topics: Evidence-Based Instruction</vt:lpstr>
      <vt:lpstr>Discuss Literacy Instruction and Intervention</vt:lpstr>
      <vt:lpstr>Discuss Literacy Instruction and Intervention</vt:lpstr>
      <vt:lpstr>Discuss Literacy Instruction and Intervention</vt:lpstr>
      <vt:lpstr>Discuss Literacy Instruction and Intervention</vt:lpstr>
      <vt:lpstr>Discuss Literacy Instruction and Intervention</vt:lpstr>
      <vt:lpstr>Discuss Literacy Instruction and Intervention</vt:lpstr>
      <vt:lpstr>Questions                         ?</vt:lpstr>
      <vt:lpstr>Discuss Literacy Instruction and Intervention</vt:lpstr>
      <vt:lpstr>Session 3:  - Share Literacy Resources</vt:lpstr>
      <vt:lpstr>Session 3 Learning Objectives</vt:lpstr>
      <vt:lpstr>Foundational Skills in Early Reading Instruction </vt:lpstr>
      <vt:lpstr>Oral Language | Fluency | Reading Comprehension</vt:lpstr>
      <vt:lpstr>Questions                         ?</vt:lpstr>
      <vt:lpstr>Share Literacy Resources</vt:lpstr>
      <vt:lpstr>Session 4:  - Address Concerns Together</vt:lpstr>
      <vt:lpstr>Session 4 Learning Objectives</vt:lpstr>
      <vt:lpstr>A Complex and Unnatural Process</vt:lpstr>
      <vt:lpstr>Address Concerns Together  </vt:lpstr>
      <vt:lpstr>Neurological Considerations for Dyslexia</vt:lpstr>
      <vt:lpstr>Address Concerns Together  </vt:lpstr>
      <vt:lpstr>Address Concerns Together  </vt:lpstr>
      <vt:lpstr>Address Concerns Together</vt:lpstr>
      <vt:lpstr>Think About and Respond</vt:lpstr>
      <vt:lpstr>Address Concerns Together  </vt:lpstr>
      <vt:lpstr>Check for Understanding</vt:lpstr>
      <vt:lpstr>How Can I Learn More? </vt:lpstr>
      <vt:lpstr>Questions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Sayko</dc:creator>
  <cp:lastModifiedBy>Taveras Cabrera, Wilsi</cp:lastModifiedBy>
  <cp:revision>458</cp:revision>
  <dcterms:created xsi:type="dcterms:W3CDTF">2020-10-19T18:57:22Z</dcterms:created>
  <dcterms:modified xsi:type="dcterms:W3CDTF">2026-08-18T20:42:21Z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2BF4B23A-72C7-4248-86C5-ABEBD89299A4</vt:lpwstr>
  </property>
  <property fmtid="{D5CDD505-2E9C-101B-9397-08002B2CF9AE}" pid="3" name="ArticulatePath">
    <vt:lpwstr>Partner Tutorial PPT with Notes MASTER</vt:lpwstr>
  </property>
  <property fmtid="{D5CDD505-2E9C-101B-9397-08002B2CF9AE}" pid="4" name="ContentTypeId">
    <vt:lpwstr>0x0101009D7B20CE780F8F4AB5BDB31B02B4C9D4</vt:lpwstr>
  </property>
  <property fmtid="{D5CDD505-2E9C-101B-9397-08002B2CF9AE}" pid="5" name="Order">
    <vt:r8>881600</vt:r8>
  </property>
</Properties>
</file>