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ppt/tags/tag5.xml" ContentType="application/vnd.openxmlformats-officedocument.presentationml.tags+xml"/>
  <Override PartName="/ppt/notesSlides/notesSlide7.xml" ContentType="application/vnd.openxmlformats-officedocument.presentationml.notesSlide+xml"/>
  <Override PartName="/ppt/tags/tag6.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7.xml" ContentType="application/vnd.openxmlformats-officedocument.presentationml.tags+xml"/>
  <Override PartName="/ppt/notesSlides/notesSlide10.xml" ContentType="application/vnd.openxmlformats-officedocument.presentationml.notesSlide+xml"/>
  <Override PartName="/ppt/tags/tag8.xml" ContentType="application/vnd.openxmlformats-officedocument.presentationml.tags+xml"/>
  <Override PartName="/ppt/notesSlides/notesSlide11.xml" ContentType="application/vnd.openxmlformats-officedocument.presentationml.notesSlide+xml"/>
  <Override PartName="/ppt/tags/tag9.xml" ContentType="application/vnd.openxmlformats-officedocument.presentationml.tags+xml"/>
  <Override PartName="/ppt/notesSlides/notesSlide12.xml" ContentType="application/vnd.openxmlformats-officedocument.presentationml.notesSlide+xml"/>
  <Override PartName="/ppt/tags/tag10.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1.xml" ContentType="application/vnd.openxmlformats-officedocument.presentationml.tags+xml"/>
  <Override PartName="/ppt/notesSlides/notesSlide17.xml" ContentType="application/vnd.openxmlformats-officedocument.presentationml.notesSlide+xml"/>
  <Override PartName="/ppt/tags/tag12.xml" ContentType="application/vnd.openxmlformats-officedocument.presentationml.tags+xml"/>
  <Override PartName="/ppt/notesSlides/notesSlide18.xml" ContentType="application/vnd.openxmlformats-officedocument.presentationml.notesSlide+xml"/>
  <Override PartName="/ppt/tags/tag13.xml" ContentType="application/vnd.openxmlformats-officedocument.presentationml.tags+xml"/>
  <Override PartName="/ppt/notesSlides/notesSlide19.xml" ContentType="application/vnd.openxmlformats-officedocument.presentationml.notesSlide+xml"/>
  <Override PartName="/ppt/tags/tag14.xml" ContentType="application/vnd.openxmlformats-officedocument.presentationml.tags+xml"/>
  <Override PartName="/ppt/notesSlides/notesSlide20.xml" ContentType="application/vnd.openxmlformats-officedocument.presentationml.notesSlide+xml"/>
  <Override PartName="/ppt/tags/tag15.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16.xml" ContentType="application/vnd.openxmlformats-officedocument.presentationml.tags+xml"/>
  <Override PartName="/ppt/notesSlides/notesSlide23.xml" ContentType="application/vnd.openxmlformats-officedocument.presentationml.notesSlide+xml"/>
  <Override PartName="/ppt/tags/tag17.xml" ContentType="application/vnd.openxmlformats-officedocument.presentationml.tags+xml"/>
  <Override PartName="/ppt/notesSlides/notesSlide24.xml" ContentType="application/vnd.openxmlformats-officedocument.presentationml.notesSlide+xml"/>
  <Override PartName="/ppt/tags/tag18.xml" ContentType="application/vnd.openxmlformats-officedocument.presentationml.tags+xml"/>
  <Override PartName="/ppt/notesSlides/notesSlide25.xml" ContentType="application/vnd.openxmlformats-officedocument.presentationml.notesSlide+xml"/>
  <Override PartName="/ppt/tags/tag19.xml" ContentType="application/vnd.openxmlformats-officedocument.presentationml.tags+xml"/>
  <Override PartName="/ppt/notesSlides/notesSlide26.xml" ContentType="application/vnd.openxmlformats-officedocument.presentationml.notesSlide+xml"/>
  <Override PartName="/ppt/tags/tag20.xml" ContentType="application/vnd.openxmlformats-officedocument.presentationml.tags+xml"/>
  <Override PartName="/ppt/notesSlides/notesSlide27.xml" ContentType="application/vnd.openxmlformats-officedocument.presentationml.notesSlide+xml"/>
  <Override PartName="/ppt/tags/tag21.xml" ContentType="application/vnd.openxmlformats-officedocument.presentationml.tags+xml"/>
  <Override PartName="/ppt/notesSlides/notesSlide28.xml" ContentType="application/vnd.openxmlformats-officedocument.presentationml.notesSlide+xml"/>
  <Override PartName="/ppt/tags/tag22.xml" ContentType="application/vnd.openxmlformats-officedocument.presentationml.tags+xml"/>
  <Override PartName="/ppt/notesSlides/notesSlide29.xml" ContentType="application/vnd.openxmlformats-officedocument.presentationml.notesSlide+xml"/>
  <Override PartName="/ppt/tags/tag23.xml" ContentType="application/vnd.openxmlformats-officedocument.presentationml.tags+xml"/>
  <Override PartName="/ppt/notesSlides/notesSlide30.xml" ContentType="application/vnd.openxmlformats-officedocument.presentationml.notesSlide+xml"/>
  <Override PartName="/ppt/tags/tag24.xml" ContentType="application/vnd.openxmlformats-officedocument.presentationml.tags+xml"/>
  <Override PartName="/ppt/notesSlides/notesSlide31.xml" ContentType="application/vnd.openxmlformats-officedocument.presentationml.notesSlide+xml"/>
  <Override PartName="/ppt/tags/tag25.xml" ContentType="application/vnd.openxmlformats-officedocument.presentationml.tag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26.xml" ContentType="application/vnd.openxmlformats-officedocument.presentationml.tags+xml"/>
  <Override PartName="/ppt/notesSlides/notesSlide35.xml" ContentType="application/vnd.openxmlformats-officedocument.presentationml.notesSlide+xml"/>
  <Override PartName="/ppt/tags/tag27.xml" ContentType="application/vnd.openxmlformats-officedocument.presentationml.tags+xml"/>
  <Override PartName="/ppt/notesSlides/notesSlide36.xml" ContentType="application/vnd.openxmlformats-officedocument.presentationml.notesSlide+xml"/>
  <Override PartName="/ppt/tags/tag28.xml" ContentType="application/vnd.openxmlformats-officedocument.presentationml.tags+xml"/>
  <Override PartName="/ppt/notesSlides/notesSlide37.xml" ContentType="application/vnd.openxmlformats-officedocument.presentationml.notesSlide+xml"/>
  <Override PartName="/ppt/tags/tag29.xml" ContentType="application/vnd.openxmlformats-officedocument.presentationml.tags+xml"/>
  <Override PartName="/ppt/notesSlides/notesSlide38.xml" ContentType="application/vnd.openxmlformats-officedocument.presentationml.notesSlide+xml"/>
  <Override PartName="/ppt/tags/tag30.xml" ContentType="application/vnd.openxmlformats-officedocument.presentationml.tags+xml"/>
  <Override PartName="/ppt/notesSlides/notesSlide39.xml" ContentType="application/vnd.openxmlformats-officedocument.presentationml.notesSlide+xml"/>
  <Override PartName="/ppt/tags/tag31.xml" ContentType="application/vnd.openxmlformats-officedocument.presentationml.tags+xml"/>
  <Override PartName="/ppt/notesSlides/notesSlide40.xml" ContentType="application/vnd.openxmlformats-officedocument.presentationml.notesSlide+xml"/>
  <Override PartName="/ppt/tags/tag32.xml" ContentType="application/vnd.openxmlformats-officedocument.presentationml.tags+xml"/>
  <Override PartName="/ppt/notesSlides/notesSlide41.xml" ContentType="application/vnd.openxmlformats-officedocument.presentationml.notesSlide+xml"/>
  <Override PartName="/ppt/tags/tag33.xml" ContentType="application/vnd.openxmlformats-officedocument.presentationml.tags+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34.xml" ContentType="application/vnd.openxmlformats-officedocument.presentationml.tags+xml"/>
  <Override PartName="/ppt/notesSlides/notesSlide44.xml" ContentType="application/vnd.openxmlformats-officedocument.presentationml.notesSlide+xml"/>
  <Override PartName="/ppt/tags/tag35.xml" ContentType="application/vnd.openxmlformats-officedocument.presentationml.tags+xml"/>
  <Override PartName="/ppt/notesSlides/notesSlide45.xml" ContentType="application/vnd.openxmlformats-officedocument.presentationml.notesSlide+xml"/>
  <Override PartName="/ppt/tags/tag36.xml" ContentType="application/vnd.openxmlformats-officedocument.presentationml.tags+xml"/>
  <Override PartName="/ppt/notesSlides/notesSlide46.xml" ContentType="application/vnd.openxmlformats-officedocument.presentationml.notesSlide+xml"/>
  <Override PartName="/ppt/tags/tag37.xml" ContentType="application/vnd.openxmlformats-officedocument.presentationml.tags+xml"/>
  <Override PartName="/ppt/notesSlides/notesSlide47.xml" ContentType="application/vnd.openxmlformats-officedocument.presentationml.notesSlide+xml"/>
  <Override PartName="/ppt/tags/tag38.xml" ContentType="application/vnd.openxmlformats-officedocument.presentationml.tags+xml"/>
  <Override PartName="/ppt/notesSlides/notesSlide48.xml" ContentType="application/vnd.openxmlformats-officedocument.presentationml.notesSlide+xml"/>
  <Override PartName="/ppt/tags/tag39.xml" ContentType="application/vnd.openxmlformats-officedocument.presentationml.tags+xml"/>
  <Override PartName="/ppt/notesSlides/notesSlide49.xml" ContentType="application/vnd.openxmlformats-officedocument.presentationml.notesSlide+xml"/>
  <Override PartName="/ppt/tags/tag40.xml" ContentType="application/vnd.openxmlformats-officedocument.presentationml.tags+xml"/>
  <Override PartName="/ppt/notesSlides/notesSlide50.xml" ContentType="application/vnd.openxmlformats-officedocument.presentationml.notesSlide+xml"/>
  <Override PartName="/ppt/tags/tag41.xml" ContentType="application/vnd.openxmlformats-officedocument.presentationml.tags+xml"/>
  <Override PartName="/ppt/notesSlides/notesSlide51.xml" ContentType="application/vnd.openxmlformats-officedocument.presentationml.notesSlide+xml"/>
  <Override PartName="/ppt/tags/tag42.xml" ContentType="application/vnd.openxmlformats-officedocument.presentationml.tags+xml"/>
  <Override PartName="/ppt/notesSlides/notesSlide52.xml" ContentType="application/vnd.openxmlformats-officedocument.presentationml.notesSlide+xml"/>
  <Override PartName="/ppt/tags/tag43.xml" ContentType="application/vnd.openxmlformats-officedocument.presentationml.tags+xml"/>
  <Override PartName="/ppt/notesSlides/notesSlide5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9" r:id="rId5"/>
  </p:sldMasterIdLst>
  <p:notesMasterIdLst>
    <p:notesMasterId r:id="rId64"/>
  </p:notesMasterIdLst>
  <p:handoutMasterIdLst>
    <p:handoutMasterId r:id="rId65"/>
  </p:handoutMasterIdLst>
  <p:sldIdLst>
    <p:sldId id="483" r:id="rId6"/>
    <p:sldId id="468" r:id="rId7"/>
    <p:sldId id="484" r:id="rId8"/>
    <p:sldId id="469" r:id="rId9"/>
    <p:sldId id="485" r:id="rId10"/>
    <p:sldId id="491" r:id="rId11"/>
    <p:sldId id="482" r:id="rId12"/>
    <p:sldId id="507" r:id="rId13"/>
    <p:sldId id="505" r:id="rId14"/>
    <p:sldId id="380" r:id="rId15"/>
    <p:sldId id="381" r:id="rId16"/>
    <p:sldId id="506" r:id="rId17"/>
    <p:sldId id="383" r:id="rId18"/>
    <p:sldId id="384" r:id="rId19"/>
    <p:sldId id="385" r:id="rId20"/>
    <p:sldId id="387" r:id="rId21"/>
    <p:sldId id="479" r:id="rId22"/>
    <p:sldId id="496" r:id="rId23"/>
    <p:sldId id="495" r:id="rId24"/>
    <p:sldId id="498" r:id="rId25"/>
    <p:sldId id="500" r:id="rId26"/>
    <p:sldId id="501" r:id="rId27"/>
    <p:sldId id="424" r:id="rId28"/>
    <p:sldId id="511" r:id="rId29"/>
    <p:sldId id="508" r:id="rId30"/>
    <p:sldId id="492" r:id="rId31"/>
    <p:sldId id="425" r:id="rId32"/>
    <p:sldId id="516" r:id="rId33"/>
    <p:sldId id="517" r:id="rId34"/>
    <p:sldId id="532" r:id="rId35"/>
    <p:sldId id="519" r:id="rId36"/>
    <p:sldId id="518" r:id="rId37"/>
    <p:sldId id="533" r:id="rId38"/>
    <p:sldId id="534" r:id="rId39"/>
    <p:sldId id="512" r:id="rId40"/>
    <p:sldId id="515" r:id="rId41"/>
    <p:sldId id="509" r:id="rId42"/>
    <p:sldId id="493" r:id="rId43"/>
    <p:sldId id="427" r:id="rId44"/>
    <p:sldId id="523" r:id="rId45"/>
    <p:sldId id="525" r:id="rId46"/>
    <p:sldId id="527" r:id="rId47"/>
    <p:sldId id="526" r:id="rId48"/>
    <p:sldId id="530" r:id="rId49"/>
    <p:sldId id="524" r:id="rId50"/>
    <p:sldId id="513" r:id="rId51"/>
    <p:sldId id="510" r:id="rId52"/>
    <p:sldId id="494" r:id="rId53"/>
    <p:sldId id="435" r:id="rId54"/>
    <p:sldId id="436" r:id="rId55"/>
    <p:sldId id="437" r:id="rId56"/>
    <p:sldId id="382" r:id="rId57"/>
    <p:sldId id="439" r:id="rId58"/>
    <p:sldId id="531" r:id="rId59"/>
    <p:sldId id="514" r:id="rId60"/>
    <p:sldId id="441" r:id="rId61"/>
    <p:sldId id="442" r:id="rId62"/>
    <p:sldId id="444" r:id="rId63"/>
  </p:sldIdLst>
  <p:sldSz cx="12192000" cy="6858000"/>
  <p:notesSz cx="7010400" cy="9296400"/>
  <p:custDataLst>
    <p:tags r:id="rId6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B047B0D-BA8A-B050-5389-BE342CF63183}" name="Allison Andreola" initials="AA" userId="awko6JiC/KZ27eTawpnsK+9DjWrE/yXZykpZhnC6Cp0=" providerId="None"/>
  <p188:author id="{C5C8BCAB-65A5-1093-8CD0-2931435D470F}" name="Karen Shaffer" initials="KS" userId="TBjdAIoiwjqc8/3lYAX9F/iLR7USMPR6z6LqvKgAsQ4=" providerId="None"/>
  <p188:author id="{260046D8-3AB1-279C-9010-875F396D3095}" name="Sen Wang" initials="SW" userId="5Kfd3VoL/92ySW8mXmeRHG4tyYe/d7qdCtEarKo7Z1A="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0000"/>
    <a:srgbClr val="FAD4C8"/>
    <a:srgbClr val="185C69"/>
    <a:srgbClr val="F5A289"/>
    <a:srgbClr val="E35B5D"/>
    <a:srgbClr val="6B036B"/>
    <a:srgbClr val="E36B46"/>
    <a:srgbClr val="0FA3D9"/>
    <a:srgbClr val="FFC000"/>
    <a:srgbClr val="0070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77391D-6DC9-4E7E-B524-C9F5C96D7E71}" v="1" dt="2026-07-28T17:06:13.699"/>
    <p1510:client id="{41367C0D-E352-4BAC-8AFA-1530984849BE}" v="3" dt="2026-07-28T16:39:22.958"/>
    <p1510:client id="{5DE9F1E2-A805-4D1E-BA9A-DAEF92D0E8D9}" v="1" dt="2026-07-28T17:11:02.414"/>
    <p1510:client id="{78B39D18-76DD-4B17-A065-425530EE10BE}" v="46" dt="2026-07-27T15:31:40.40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60" autoAdjust="0"/>
    <p:restoredTop sz="86326" autoAdjust="0"/>
  </p:normalViewPr>
  <p:slideViewPr>
    <p:cSldViewPr snapToGrid="0">
      <p:cViewPr varScale="1">
        <p:scale>
          <a:sx n="45" d="100"/>
          <a:sy n="45" d="100"/>
        </p:scale>
        <p:origin x="56" y="292"/>
      </p:cViewPr>
      <p:guideLst/>
    </p:cSldViewPr>
  </p:slideViewPr>
  <p:outlineViewPr>
    <p:cViewPr>
      <p:scale>
        <a:sx n="33" d="100"/>
        <a:sy n="33" d="100"/>
      </p:scale>
      <p:origin x="0" y="-22392"/>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tags" Target="tags/tag1.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notesMaster" Target="notesMasters/notesMaster1.xml"/><Relationship Id="rId69"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slide" Target="slides/slide46.xml"/><Relationship Id="rId72"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presProps" Target="presProp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handoutMaster" Target="handoutMasters/handoutMaster1.xml"/><Relationship Id="rId73"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en Wang" userId="5Kfd3VoL/92ySW8mXmeRHG4tyYe/d7qdCtEarKo7Z1A=" providerId="None" clId="Web-{AD070565-2FDA-4AA9-B673-F8DFB01D964C}"/>
    <pc:docChg chg="mod modSld">
      <pc:chgData name="Sen Wang" userId="5Kfd3VoL/92ySW8mXmeRHG4tyYe/d7qdCtEarKo7Z1A=" providerId="None" clId="Web-{AD070565-2FDA-4AA9-B673-F8DFB01D964C}" dt="2026-07-21T19:36:42.281" v="1" actId="14100"/>
      <pc:docMkLst>
        <pc:docMk/>
      </pc:docMkLst>
      <pc:sldChg chg="modSp">
        <pc:chgData name="Sen Wang" userId="5Kfd3VoL/92ySW8mXmeRHG4tyYe/d7qdCtEarKo7Z1A=" providerId="None" clId="Web-{AD070565-2FDA-4AA9-B673-F8DFB01D964C}" dt="2026-07-21T19:36:42.281" v="1" actId="14100"/>
        <pc:sldMkLst>
          <pc:docMk/>
          <pc:sldMk cId="4181195670" sldId="525"/>
        </pc:sldMkLst>
        <pc:spChg chg="mod">
          <ac:chgData name="Sen Wang" userId="5Kfd3VoL/92ySW8mXmeRHG4tyYe/d7qdCtEarKo7Z1A=" providerId="None" clId="Web-{AD070565-2FDA-4AA9-B673-F8DFB01D964C}" dt="2026-07-21T19:36:42.281" v="1" actId="14100"/>
          <ac:spMkLst>
            <pc:docMk/>
            <pc:sldMk cId="4181195670" sldId="525"/>
            <ac:spMk id="6" creationId="{2C3E7108-7E08-6CF7-F162-3A62941BAB82}"/>
          </ac:spMkLst>
        </pc:spChg>
      </pc:sldChg>
    </pc:docChg>
  </pc:docChgLst>
  <pc:docChgLst>
    <pc:chgData name="Allison Andreola" userId="awko6JiC/KZ27eTawpnsK+9DjWrE/yXZykpZhnC6Cp0=" providerId="None" clId="Web-{78B39D18-76DD-4B17-A065-425530EE10BE}"/>
    <pc:docChg chg="modSld">
      <pc:chgData name="Allison Andreola" userId="awko6JiC/KZ27eTawpnsK+9DjWrE/yXZykpZhnC6Cp0=" providerId="None" clId="Web-{78B39D18-76DD-4B17-A065-425530EE10BE}" dt="2026-07-27T15:31:40.028" v="61" actId="20577"/>
      <pc:docMkLst>
        <pc:docMk/>
      </pc:docMkLst>
      <pc:sldChg chg="modSp modCm">
        <pc:chgData name="Allison Andreola" userId="awko6JiC/KZ27eTawpnsK+9DjWrE/yXZykpZhnC6Cp0=" providerId="None" clId="Web-{78B39D18-76DD-4B17-A065-425530EE10BE}" dt="2026-07-27T15:31:40.028" v="61" actId="20577"/>
        <pc:sldMkLst>
          <pc:docMk/>
          <pc:sldMk cId="3193288940" sldId="382"/>
        </pc:sldMkLst>
        <pc:spChg chg="mod">
          <ac:chgData name="Allison Andreola" userId="awko6JiC/KZ27eTawpnsK+9DjWrE/yXZykpZhnC6Cp0=" providerId="None" clId="Web-{78B39D18-76DD-4B17-A065-425530EE10BE}" dt="2026-07-27T15:31:40.028" v="61" actId="20577"/>
          <ac:spMkLst>
            <pc:docMk/>
            <pc:sldMk cId="3193288940" sldId="382"/>
            <ac:spMk id="14" creationId="{84DF6857-0192-8AD3-DE49-1978F3C7DE72}"/>
          </ac:spMkLst>
        </pc:spChg>
        <pc:extLst>
          <p:ext xmlns:p="http://schemas.openxmlformats.org/presentationml/2006/main" uri="{D6D511B9-2390-475A-947B-AFAB55BFBCF1}">
            <pc226:cmChg xmlns="" xmlns:pc226="http://schemas.microsoft.com/office/powerpoint/2022/06/main/command" chg="mod">
              <pc226:chgData name="Allison Andreola" userId="awko6JiC/KZ27eTawpnsK+9DjWrE/yXZykpZhnC6Cp0=" providerId="None" clId="Web-{78B39D18-76DD-4B17-A065-425530EE10BE}" dt="2026-07-27T15:31:38.043" v="60" actId="20577"/>
              <pc2:cmMkLst xmlns:pc2="http://schemas.microsoft.com/office/powerpoint/2019/9/main/command">
                <pc:docMk/>
                <pc:sldMk cId="3193288940" sldId="382"/>
                <pc2:cmMk id="{D799D3CF-B5CB-4CA4-8CF5-74BC07D07EE2}"/>
              </pc2:cmMkLst>
            </pc226:cmChg>
          </p:ext>
        </pc:extLst>
      </pc:sldChg>
      <pc:sldChg chg="modSp modCm">
        <pc:chgData name="Allison Andreola" userId="awko6JiC/KZ27eTawpnsK+9DjWrE/yXZykpZhnC6Cp0=" providerId="None" clId="Web-{78B39D18-76DD-4B17-A065-425530EE10BE}" dt="2026-07-27T15:24:18.480" v="0" actId="20577"/>
        <pc:sldMkLst>
          <pc:docMk/>
          <pc:sldMk cId="1959314744" sldId="383"/>
        </pc:sldMkLst>
        <pc:spChg chg="mod">
          <ac:chgData name="Allison Andreola" userId="awko6JiC/KZ27eTawpnsK+9DjWrE/yXZykpZhnC6Cp0=" providerId="None" clId="Web-{78B39D18-76DD-4B17-A065-425530EE10BE}" dt="2026-07-27T15:24:18.480" v="0" actId="20577"/>
          <ac:spMkLst>
            <pc:docMk/>
            <pc:sldMk cId="1959314744" sldId="383"/>
            <ac:spMk id="14" creationId="{5EB92CAB-015F-43D8-A15E-AD28447CF75E}"/>
          </ac:spMkLst>
        </pc:spChg>
        <pc:extLst>
          <p:ext xmlns:p="http://schemas.openxmlformats.org/presentationml/2006/main" uri="{D6D511B9-2390-475A-947B-AFAB55BFBCF1}">
            <pc226:cmChg xmlns="" xmlns:pc226="http://schemas.microsoft.com/office/powerpoint/2022/06/main/command" chg="mod">
              <pc226:chgData name="Allison Andreola" userId="awko6JiC/KZ27eTawpnsK+9DjWrE/yXZykpZhnC6Cp0=" providerId="None" clId="Web-{78B39D18-76DD-4B17-A065-425530EE10BE}" dt="2026-07-27T15:24:18.480" v="0" actId="20577"/>
              <pc2:cmMkLst xmlns:pc2="http://schemas.microsoft.com/office/powerpoint/2019/9/main/command">
                <pc:docMk/>
                <pc:sldMk cId="1959314744" sldId="383"/>
                <pc2:cmMk id="{7F06A77F-89B8-4FAB-BC9B-D6AEDA41AC89}"/>
              </pc2:cmMkLst>
            </pc226:cmChg>
          </p:ext>
        </pc:extLst>
      </pc:sldChg>
      <pc:sldChg chg="delSp">
        <pc:chgData name="Allison Andreola" userId="awko6JiC/KZ27eTawpnsK+9DjWrE/yXZykpZhnC6Cp0=" providerId="None" clId="Web-{78B39D18-76DD-4B17-A065-425530EE10BE}" dt="2026-07-27T15:24:35.308" v="1"/>
        <pc:sldMkLst>
          <pc:docMk/>
          <pc:sldMk cId="1007711306" sldId="387"/>
        </pc:sldMkLst>
        <pc:spChg chg="del">
          <ac:chgData name="Allison Andreola" userId="awko6JiC/KZ27eTawpnsK+9DjWrE/yXZykpZhnC6Cp0=" providerId="None" clId="Web-{78B39D18-76DD-4B17-A065-425530EE10BE}" dt="2026-07-27T15:24:35.308" v="1"/>
          <ac:spMkLst>
            <pc:docMk/>
            <pc:sldMk cId="1007711306" sldId="387"/>
            <ac:spMk id="24" creationId="{494C2EB4-2B25-3DDD-2854-1466EEC84779}"/>
          </ac:spMkLst>
        </pc:spChg>
      </pc:sldChg>
      <pc:sldChg chg="modSp modCm">
        <pc:chgData name="Allison Andreola" userId="awko6JiC/KZ27eTawpnsK+9DjWrE/yXZykpZhnC6Cp0=" providerId="None" clId="Web-{78B39D18-76DD-4B17-A065-425530EE10BE}" dt="2026-07-27T15:25:47.686" v="22" actId="1076"/>
        <pc:sldMkLst>
          <pc:docMk/>
          <pc:sldMk cId="1339152683" sldId="424"/>
        </pc:sldMkLst>
        <pc:spChg chg="mod">
          <ac:chgData name="Allison Andreola" userId="awko6JiC/KZ27eTawpnsK+9DjWrE/yXZykpZhnC6Cp0=" providerId="None" clId="Web-{78B39D18-76DD-4B17-A065-425530EE10BE}" dt="2026-07-27T15:25:47.686" v="22" actId="1076"/>
          <ac:spMkLst>
            <pc:docMk/>
            <pc:sldMk cId="1339152683" sldId="424"/>
            <ac:spMk id="20" creationId="{2791D04F-27EC-BC9E-B348-59E2102B4377}"/>
          </ac:spMkLst>
        </pc:spChg>
        <pc:extLst>
          <p:ext xmlns:p="http://schemas.openxmlformats.org/presentationml/2006/main" uri="{D6D511B9-2390-475A-947B-AFAB55BFBCF1}">
            <pc226:cmChg xmlns="" xmlns:pc226="http://schemas.microsoft.com/office/powerpoint/2022/06/main/command" chg="mod">
              <pc226:chgData name="Allison Andreola" userId="awko6JiC/KZ27eTawpnsK+9DjWrE/yXZykpZhnC6Cp0=" providerId="None" clId="Web-{78B39D18-76DD-4B17-A065-425530EE10BE}" dt="2026-07-27T15:25:40.342" v="19" actId="20577"/>
              <pc2:cmMkLst xmlns:pc2="http://schemas.microsoft.com/office/powerpoint/2019/9/main/command">
                <pc:docMk/>
                <pc:sldMk cId="1339152683" sldId="424"/>
                <pc2:cmMk id="{33EE69AC-5749-457E-950C-1EFDA60A09A0}"/>
              </pc2:cmMkLst>
            </pc226:cmChg>
          </p:ext>
        </pc:extLst>
      </pc:sldChg>
      <pc:sldChg chg="modSp modCm">
        <pc:chgData name="Allison Andreola" userId="awko6JiC/KZ27eTawpnsK+9DjWrE/yXZykpZhnC6Cp0=" providerId="None" clId="Web-{78B39D18-76DD-4B17-A065-425530EE10BE}" dt="2026-07-27T15:28:30.927" v="40" actId="20577"/>
        <pc:sldMkLst>
          <pc:docMk/>
          <pc:sldMk cId="3265818637" sldId="425"/>
        </pc:sldMkLst>
        <pc:spChg chg="mod">
          <ac:chgData name="Allison Andreola" userId="awko6JiC/KZ27eTawpnsK+9DjWrE/yXZykpZhnC6Cp0=" providerId="None" clId="Web-{78B39D18-76DD-4B17-A065-425530EE10BE}" dt="2026-07-27T15:28:30.927" v="40" actId="20577"/>
          <ac:spMkLst>
            <pc:docMk/>
            <pc:sldMk cId="3265818637" sldId="425"/>
            <ac:spMk id="18" creationId="{D708652C-D6E6-319C-9690-F7BEB92206E2}"/>
          </ac:spMkLst>
        </pc:spChg>
        <pc:extLst>
          <p:ext xmlns:p="http://schemas.openxmlformats.org/presentationml/2006/main" uri="{D6D511B9-2390-475A-947B-AFAB55BFBCF1}">
            <pc226:cmChg xmlns="" xmlns:pc226="http://schemas.microsoft.com/office/powerpoint/2022/06/main/command" chg="mod">
              <pc226:chgData name="Allison Andreola" userId="awko6JiC/KZ27eTawpnsK+9DjWrE/yXZykpZhnC6Cp0=" providerId="None" clId="Web-{78B39D18-76DD-4B17-A065-425530EE10BE}" dt="2026-07-27T15:28:28.130" v="39" actId="20577"/>
              <pc2:cmMkLst xmlns:pc2="http://schemas.microsoft.com/office/powerpoint/2019/9/main/command">
                <pc:docMk/>
                <pc:sldMk cId="3265818637" sldId="425"/>
                <pc2:cmMk id="{C01DE31A-FF90-4494-B302-6D853FC6AC15}"/>
              </pc2:cmMkLst>
            </pc226:cmChg>
          </p:ext>
        </pc:extLst>
      </pc:sldChg>
      <pc:sldChg chg="modSp modCm">
        <pc:chgData name="Allison Andreola" userId="awko6JiC/KZ27eTawpnsK+9DjWrE/yXZykpZhnC6Cp0=" providerId="None" clId="Web-{78B39D18-76DD-4B17-A065-425530EE10BE}" dt="2026-07-27T15:25:12.122" v="10" actId="20577"/>
        <pc:sldMkLst>
          <pc:docMk/>
          <pc:sldMk cId="2631220299" sldId="479"/>
        </pc:sldMkLst>
        <pc:graphicFrameChg chg="modGraphic">
          <ac:chgData name="Allison Andreola" userId="awko6JiC/KZ27eTawpnsK+9DjWrE/yXZykpZhnC6Cp0=" providerId="None" clId="Web-{78B39D18-76DD-4B17-A065-425530EE10BE}" dt="2026-07-27T15:25:12.122" v="10" actId="20577"/>
          <ac:graphicFrameMkLst>
            <pc:docMk/>
            <pc:sldMk cId="2631220299" sldId="479"/>
            <ac:graphicFrameMk id="9" creationId="{C0604DF0-F300-CD61-4020-FCC8E2708927}"/>
          </ac:graphicFrameMkLst>
        </pc:graphicFrameChg>
        <pc:extLst>
          <p:ext xmlns:p="http://schemas.openxmlformats.org/presentationml/2006/main" uri="{D6D511B9-2390-475A-947B-AFAB55BFBCF1}">
            <pc226:cmChg xmlns="" xmlns:pc226="http://schemas.microsoft.com/office/powerpoint/2022/06/main/command" chg="mod">
              <pc226:chgData name="Allison Andreola" userId="awko6JiC/KZ27eTawpnsK+9DjWrE/yXZykpZhnC6Cp0=" providerId="None" clId="Web-{78B39D18-76DD-4B17-A065-425530EE10BE}" dt="2026-07-27T15:25:10.091" v="9" actId="20577"/>
              <pc2:cmMkLst xmlns:pc2="http://schemas.microsoft.com/office/powerpoint/2019/9/main/command">
                <pc:docMk/>
                <pc:sldMk cId="2631220299" sldId="479"/>
                <pc2:cmMk id="{890B645C-40FB-46F7-8E39-0B0EEB0C7337}"/>
              </pc2:cmMkLst>
            </pc226:cmChg>
          </p:ext>
        </pc:extLst>
      </pc:sldChg>
      <pc:sldChg chg="modSp modCm">
        <pc:chgData name="Allison Andreola" userId="awko6JiC/KZ27eTawpnsK+9DjWrE/yXZykpZhnC6Cp0=" providerId="None" clId="Web-{78B39D18-76DD-4B17-A065-425530EE10BE}" dt="2026-07-27T15:28:00.473" v="38" actId="20577"/>
        <pc:sldMkLst>
          <pc:docMk/>
          <pc:sldMk cId="919285935" sldId="492"/>
        </pc:sldMkLst>
        <pc:graphicFrameChg chg="modGraphic">
          <ac:chgData name="Allison Andreola" userId="awko6JiC/KZ27eTawpnsK+9DjWrE/yXZykpZhnC6Cp0=" providerId="None" clId="Web-{78B39D18-76DD-4B17-A065-425530EE10BE}" dt="2026-07-27T15:28:00.473" v="38" actId="20577"/>
          <ac:graphicFrameMkLst>
            <pc:docMk/>
            <pc:sldMk cId="919285935" sldId="492"/>
            <ac:graphicFrameMk id="9" creationId="{36708449-B3D6-F169-0B1A-3A930048CEB1}"/>
          </ac:graphicFrameMkLst>
        </pc:graphicFrameChg>
        <pc:extLst>
          <p:ext xmlns:p="http://schemas.openxmlformats.org/presentationml/2006/main" uri="{D6D511B9-2390-475A-947B-AFAB55BFBCF1}">
            <pc226:cmChg xmlns="" xmlns:pc226="http://schemas.microsoft.com/office/powerpoint/2022/06/main/command" chg="mod">
              <pc226:chgData name="Allison Andreola" userId="awko6JiC/KZ27eTawpnsK+9DjWrE/yXZykpZhnC6Cp0=" providerId="None" clId="Web-{78B39D18-76DD-4B17-A065-425530EE10BE}" dt="2026-07-27T15:28:00.082" v="37" actId="20577"/>
              <pc2:cmMkLst xmlns:pc2="http://schemas.microsoft.com/office/powerpoint/2019/9/main/command">
                <pc:docMk/>
                <pc:sldMk cId="919285935" sldId="492"/>
                <pc2:cmMk id="{DAF44BF9-E2CD-4E27-93EA-E4E01653B10F}"/>
              </pc2:cmMkLst>
            </pc226:cmChg>
          </p:ext>
        </pc:extLst>
      </pc:sldChg>
      <pc:sldChg chg="modSp modCm">
        <pc:chgData name="Allison Andreola" userId="awko6JiC/KZ27eTawpnsK+9DjWrE/yXZykpZhnC6Cp0=" providerId="None" clId="Web-{78B39D18-76DD-4B17-A065-425530EE10BE}" dt="2026-07-27T15:30:38.588" v="51" actId="20577"/>
        <pc:sldMkLst>
          <pc:docMk/>
          <pc:sldMk cId="402255385" sldId="493"/>
        </pc:sldMkLst>
        <pc:graphicFrameChg chg="modGraphic">
          <ac:chgData name="Allison Andreola" userId="awko6JiC/KZ27eTawpnsK+9DjWrE/yXZykpZhnC6Cp0=" providerId="None" clId="Web-{78B39D18-76DD-4B17-A065-425530EE10BE}" dt="2026-07-27T15:30:38.588" v="51" actId="20577"/>
          <ac:graphicFrameMkLst>
            <pc:docMk/>
            <pc:sldMk cId="402255385" sldId="493"/>
            <ac:graphicFrameMk id="9" creationId="{A873B72E-6AD9-A00D-B64E-32272268EAF0}"/>
          </ac:graphicFrameMkLst>
        </pc:graphicFrameChg>
        <pc:extLst>
          <p:ext xmlns:p="http://schemas.openxmlformats.org/presentationml/2006/main" uri="{D6D511B9-2390-475A-947B-AFAB55BFBCF1}">
            <pc226:cmChg xmlns="" xmlns:pc226="http://schemas.microsoft.com/office/powerpoint/2022/06/main/command" chg="mod">
              <pc226:chgData name="Allison Andreola" userId="awko6JiC/KZ27eTawpnsK+9DjWrE/yXZykpZhnC6Cp0=" providerId="None" clId="Web-{78B39D18-76DD-4B17-A065-425530EE10BE}" dt="2026-07-27T15:30:38.588" v="51" actId="20577"/>
              <pc2:cmMkLst xmlns:pc2="http://schemas.microsoft.com/office/powerpoint/2019/9/main/command">
                <pc:docMk/>
                <pc:sldMk cId="402255385" sldId="493"/>
                <pc2:cmMk id="{C065A1C0-68D3-4DAD-BF61-1B72855B0B31}"/>
              </pc2:cmMkLst>
            </pc226:cmChg>
          </p:ext>
        </pc:extLst>
      </pc:sldChg>
      <pc:sldChg chg="modSp modCm">
        <pc:chgData name="Allison Andreola" userId="awko6JiC/KZ27eTawpnsK+9DjWrE/yXZykpZhnC6Cp0=" providerId="None" clId="Web-{78B39D18-76DD-4B17-A065-425530EE10BE}" dt="2026-07-27T15:31:32.107" v="59" actId="20577"/>
        <pc:sldMkLst>
          <pc:docMk/>
          <pc:sldMk cId="3586150202" sldId="494"/>
        </pc:sldMkLst>
        <pc:graphicFrameChg chg="modGraphic">
          <ac:chgData name="Allison Andreola" userId="awko6JiC/KZ27eTawpnsK+9DjWrE/yXZykpZhnC6Cp0=" providerId="None" clId="Web-{78B39D18-76DD-4B17-A065-425530EE10BE}" dt="2026-07-27T15:31:32.107" v="59" actId="20577"/>
          <ac:graphicFrameMkLst>
            <pc:docMk/>
            <pc:sldMk cId="3586150202" sldId="494"/>
            <ac:graphicFrameMk id="9" creationId="{56887E4E-F70A-613B-CC81-E9DDA14DD0BA}"/>
          </ac:graphicFrameMkLst>
        </pc:graphicFrameChg>
        <pc:extLst>
          <p:ext xmlns:p="http://schemas.openxmlformats.org/presentationml/2006/main" uri="{D6D511B9-2390-475A-947B-AFAB55BFBCF1}">
            <pc226:cmChg xmlns="" xmlns:pc226="http://schemas.microsoft.com/office/powerpoint/2022/06/main/command" chg="mod">
              <pc226:chgData name="Allison Andreola" userId="awko6JiC/KZ27eTawpnsK+9DjWrE/yXZykpZhnC6Cp0=" providerId="None" clId="Web-{78B39D18-76DD-4B17-A065-425530EE10BE}" dt="2026-07-27T15:31:29.715" v="58" actId="20577"/>
              <pc2:cmMkLst xmlns:pc2="http://schemas.microsoft.com/office/powerpoint/2019/9/main/command">
                <pc:docMk/>
                <pc:sldMk cId="3586150202" sldId="494"/>
                <pc2:cmMk id="{B116691D-6634-43EF-BD46-9BE996BC8511}"/>
              </pc2:cmMkLst>
            </pc226:cmChg>
          </p:ext>
        </pc:extLst>
      </pc:sldChg>
      <pc:sldChg chg="modSp modCm">
        <pc:chgData name="Allison Andreola" userId="awko6JiC/KZ27eTawpnsK+9DjWrE/yXZykpZhnC6Cp0=" providerId="None" clId="Web-{78B39D18-76DD-4B17-A065-425530EE10BE}" dt="2026-07-27T15:25:22.748" v="12" actId="20577"/>
        <pc:sldMkLst>
          <pc:docMk/>
          <pc:sldMk cId="933638937" sldId="495"/>
        </pc:sldMkLst>
        <pc:graphicFrameChg chg="modGraphic">
          <ac:chgData name="Allison Andreola" userId="awko6JiC/KZ27eTawpnsK+9DjWrE/yXZykpZhnC6Cp0=" providerId="None" clId="Web-{78B39D18-76DD-4B17-A065-425530EE10BE}" dt="2026-07-27T15:25:22.748" v="12" actId="20577"/>
          <ac:graphicFrameMkLst>
            <pc:docMk/>
            <pc:sldMk cId="933638937" sldId="495"/>
            <ac:graphicFrameMk id="9" creationId="{567D569B-4678-3CD0-1B89-A002C44AE1C4}"/>
          </ac:graphicFrameMkLst>
        </pc:graphicFrameChg>
        <pc:extLst>
          <p:ext xmlns:p="http://schemas.openxmlformats.org/presentationml/2006/main" uri="{D6D511B9-2390-475A-947B-AFAB55BFBCF1}">
            <pc226:cmChg xmlns="" xmlns:pc226="http://schemas.microsoft.com/office/powerpoint/2022/06/main/command" chg="mod">
              <pc226:chgData name="Allison Andreola" userId="awko6JiC/KZ27eTawpnsK+9DjWrE/yXZykpZhnC6Cp0=" providerId="None" clId="Web-{78B39D18-76DD-4B17-A065-425530EE10BE}" dt="2026-07-27T15:25:22.310" v="11" actId="20577"/>
              <pc2:cmMkLst xmlns:pc2="http://schemas.microsoft.com/office/powerpoint/2019/9/main/command">
                <pc:docMk/>
                <pc:sldMk cId="933638937" sldId="495"/>
                <pc2:cmMk id="{7F3CEEFD-65D4-4CF4-B909-B32B5639E912}"/>
              </pc2:cmMkLst>
            </pc226:cmChg>
          </p:ext>
        </pc:extLst>
      </pc:sldChg>
      <pc:sldChg chg="modSp modCm">
        <pc:chgData name="Allison Andreola" userId="awko6JiC/KZ27eTawpnsK+9DjWrE/yXZykpZhnC6Cp0=" providerId="None" clId="Web-{78B39D18-76DD-4B17-A065-425530EE10BE}" dt="2026-07-27T15:25:30.123" v="13" actId="20577"/>
        <pc:sldMkLst>
          <pc:docMk/>
          <pc:sldMk cId="2349464251" sldId="501"/>
        </pc:sldMkLst>
        <pc:spChg chg="mod">
          <ac:chgData name="Allison Andreola" userId="awko6JiC/KZ27eTawpnsK+9DjWrE/yXZykpZhnC6Cp0=" providerId="None" clId="Web-{78B39D18-76DD-4B17-A065-425530EE10BE}" dt="2026-07-27T15:25:30.123" v="13" actId="20577"/>
          <ac:spMkLst>
            <pc:docMk/>
            <pc:sldMk cId="2349464251" sldId="501"/>
            <ac:spMk id="2" creationId="{156D31A5-CECB-A91A-7737-EC471E5A00AB}"/>
          </ac:spMkLst>
        </pc:spChg>
        <pc:extLst>
          <p:ext xmlns:p="http://schemas.openxmlformats.org/presentationml/2006/main" uri="{D6D511B9-2390-475A-947B-AFAB55BFBCF1}">
            <pc226:cmChg xmlns="" xmlns:pc226="http://schemas.microsoft.com/office/powerpoint/2022/06/main/command" chg="mod">
              <pc226:chgData name="Allison Andreola" userId="awko6JiC/KZ27eTawpnsK+9DjWrE/yXZykpZhnC6Cp0=" providerId="None" clId="Web-{78B39D18-76DD-4B17-A065-425530EE10BE}" dt="2026-07-27T15:25:30.123" v="13" actId="20577"/>
              <pc2:cmMkLst xmlns:pc2="http://schemas.microsoft.com/office/powerpoint/2019/9/main/command">
                <pc:docMk/>
                <pc:sldMk cId="2349464251" sldId="501"/>
                <pc2:cmMk id="{DCD4A4F2-E29F-4ADB-9AED-4020E3C991F7}"/>
              </pc2:cmMkLst>
            </pc226:cmChg>
          </p:ext>
        </pc:extLst>
      </pc:sldChg>
      <pc:sldChg chg="modSp modCm">
        <pc:chgData name="Allison Andreola" userId="awko6JiC/KZ27eTawpnsK+9DjWrE/yXZykpZhnC6Cp0=" providerId="None" clId="Web-{78B39D18-76DD-4B17-A065-425530EE10BE}" dt="2026-07-27T15:26:10.204" v="31" actId="14100"/>
        <pc:sldMkLst>
          <pc:docMk/>
          <pc:sldMk cId="821758338" sldId="511"/>
        </pc:sldMkLst>
        <pc:spChg chg="mod">
          <ac:chgData name="Allison Andreola" userId="awko6JiC/KZ27eTawpnsK+9DjWrE/yXZykpZhnC6Cp0=" providerId="None" clId="Web-{78B39D18-76DD-4B17-A065-425530EE10BE}" dt="2026-07-27T15:26:10.204" v="31" actId="14100"/>
          <ac:spMkLst>
            <pc:docMk/>
            <pc:sldMk cId="821758338" sldId="511"/>
            <ac:spMk id="20" creationId="{488DD106-9109-C4B3-A962-355141CD7ACC}"/>
          </ac:spMkLst>
        </pc:spChg>
        <pc:extLst>
          <p:ext xmlns:p="http://schemas.openxmlformats.org/presentationml/2006/main" uri="{D6D511B9-2390-475A-947B-AFAB55BFBCF1}">
            <pc226:cmChg xmlns="" xmlns:pc226="http://schemas.microsoft.com/office/powerpoint/2022/06/main/command" chg="mod">
              <pc226:chgData name="Allison Andreola" userId="awko6JiC/KZ27eTawpnsK+9DjWrE/yXZykpZhnC6Cp0=" providerId="None" clId="Web-{78B39D18-76DD-4B17-A065-425530EE10BE}" dt="2026-07-27T15:26:07.281" v="30" actId="20577"/>
              <pc2:cmMkLst xmlns:pc2="http://schemas.microsoft.com/office/powerpoint/2019/9/main/command">
                <pc:docMk/>
                <pc:sldMk cId="821758338" sldId="511"/>
                <pc2:cmMk id="{50445E54-6441-48C3-A9C8-4A5CA7F71F76}"/>
              </pc2:cmMkLst>
            </pc226:cmChg>
          </p:ext>
        </pc:extLst>
      </pc:sldChg>
      <pc:sldChg chg="modSp modCm">
        <pc:chgData name="Allison Andreola" userId="awko6JiC/KZ27eTawpnsK+9DjWrE/yXZykpZhnC6Cp0=" providerId="None" clId="Web-{78B39D18-76DD-4B17-A065-425530EE10BE}" dt="2026-07-27T15:30:25.728" v="47" actId="20577"/>
        <pc:sldMkLst>
          <pc:docMk/>
          <pc:sldMk cId="198740520" sldId="515"/>
        </pc:sldMkLst>
        <pc:spChg chg="mod">
          <ac:chgData name="Allison Andreola" userId="awko6JiC/KZ27eTawpnsK+9DjWrE/yXZykpZhnC6Cp0=" providerId="None" clId="Web-{78B39D18-76DD-4B17-A065-425530EE10BE}" dt="2026-07-27T15:30:25.728" v="47" actId="20577"/>
          <ac:spMkLst>
            <pc:docMk/>
            <pc:sldMk cId="198740520" sldId="515"/>
            <ac:spMk id="3" creationId="{E5F72AB0-248A-2FEB-F8F6-2638EED8A79C}"/>
          </ac:spMkLst>
        </pc:spChg>
        <pc:extLst>
          <p:ext xmlns:p="http://schemas.openxmlformats.org/presentationml/2006/main" uri="{D6D511B9-2390-475A-947B-AFAB55BFBCF1}">
            <pc226:cmChg xmlns="" xmlns:pc226="http://schemas.microsoft.com/office/powerpoint/2022/06/main/command" chg="mod">
              <pc226:chgData name="Allison Andreola" userId="awko6JiC/KZ27eTawpnsK+9DjWrE/yXZykpZhnC6Cp0=" providerId="None" clId="Web-{78B39D18-76DD-4B17-A065-425530EE10BE}" dt="2026-07-27T15:30:25.728" v="47" actId="20577"/>
              <pc2:cmMkLst xmlns:pc2="http://schemas.microsoft.com/office/powerpoint/2019/9/main/command">
                <pc:docMk/>
                <pc:sldMk cId="198740520" sldId="515"/>
                <pc2:cmMk id="{BC36D92D-C053-4B2B-97BC-ABBB3FD30D3E}"/>
              </pc2:cmMkLst>
            </pc226:cmChg>
          </p:ext>
        </pc:extLst>
      </pc:sldChg>
      <pc:sldChg chg="modSp">
        <pc:chgData name="Allison Andreola" userId="awko6JiC/KZ27eTawpnsK+9DjWrE/yXZykpZhnC6Cp0=" providerId="None" clId="Web-{78B39D18-76DD-4B17-A065-425530EE10BE}" dt="2026-07-27T15:29:54.446" v="45" actId="20577"/>
        <pc:sldMkLst>
          <pc:docMk/>
          <pc:sldMk cId="626551456" sldId="516"/>
        </pc:sldMkLst>
        <pc:spChg chg="mod">
          <ac:chgData name="Allison Andreola" userId="awko6JiC/KZ27eTawpnsK+9DjWrE/yXZykpZhnC6Cp0=" providerId="None" clId="Web-{78B39D18-76DD-4B17-A065-425530EE10BE}" dt="2026-07-27T15:29:54.446" v="45" actId="20577"/>
          <ac:spMkLst>
            <pc:docMk/>
            <pc:sldMk cId="626551456" sldId="516"/>
            <ac:spMk id="15" creationId="{9E69CFC1-8BDC-C7B2-2B74-B38BBEEFB0DB}"/>
          </ac:spMkLst>
        </pc:spChg>
      </pc:sldChg>
      <pc:sldChg chg="modSp">
        <pc:chgData name="Allison Andreola" userId="awko6JiC/KZ27eTawpnsK+9DjWrE/yXZykpZhnC6Cp0=" providerId="None" clId="Web-{78B39D18-76DD-4B17-A065-425530EE10BE}" dt="2026-07-27T15:31:15.636" v="54" actId="1076"/>
        <pc:sldMkLst>
          <pc:docMk/>
          <pc:sldMk cId="4181195670" sldId="525"/>
        </pc:sldMkLst>
        <pc:spChg chg="mod">
          <ac:chgData name="Allison Andreola" userId="awko6JiC/KZ27eTawpnsK+9DjWrE/yXZykpZhnC6Cp0=" providerId="None" clId="Web-{78B39D18-76DD-4B17-A065-425530EE10BE}" dt="2026-07-27T15:31:15.636" v="54" actId="1076"/>
          <ac:spMkLst>
            <pc:docMk/>
            <pc:sldMk cId="4181195670" sldId="525"/>
            <ac:spMk id="6" creationId="{2C3E7108-7E08-6CF7-F162-3A62941BAB82}"/>
          </ac:spMkLst>
        </pc:spChg>
      </pc:sldChg>
      <pc:sldChg chg="modSp modCm">
        <pc:chgData name="Allison Andreola" userId="awko6JiC/KZ27eTawpnsK+9DjWrE/yXZykpZhnC6Cp0=" providerId="None" clId="Web-{78B39D18-76DD-4B17-A065-425530EE10BE}" dt="2026-07-27T15:30:17.587" v="46" actId="20577"/>
        <pc:sldMkLst>
          <pc:docMk/>
          <pc:sldMk cId="1162425456" sldId="533"/>
        </pc:sldMkLst>
        <pc:spChg chg="mod">
          <ac:chgData name="Allison Andreola" userId="awko6JiC/KZ27eTawpnsK+9DjWrE/yXZykpZhnC6Cp0=" providerId="None" clId="Web-{78B39D18-76DD-4B17-A065-425530EE10BE}" dt="2026-07-27T15:30:17.587" v="46" actId="20577"/>
          <ac:spMkLst>
            <pc:docMk/>
            <pc:sldMk cId="1162425456" sldId="533"/>
            <ac:spMk id="120" creationId="{1B07D6AB-9781-689E-FEB9-033CBBD50486}"/>
          </ac:spMkLst>
        </pc:spChg>
        <pc:extLst>
          <p:ext xmlns:p="http://schemas.openxmlformats.org/presentationml/2006/main" uri="{D6D511B9-2390-475A-947B-AFAB55BFBCF1}">
            <pc226:cmChg xmlns="" xmlns:pc226="http://schemas.microsoft.com/office/powerpoint/2022/06/main/command" chg="mod">
              <pc226:chgData name="Allison Andreola" userId="awko6JiC/KZ27eTawpnsK+9DjWrE/yXZykpZhnC6Cp0=" providerId="None" clId="Web-{78B39D18-76DD-4B17-A065-425530EE10BE}" dt="2026-07-27T15:30:17.587" v="46" actId="20577"/>
              <pc2:cmMkLst xmlns:pc2="http://schemas.microsoft.com/office/powerpoint/2019/9/main/command">
                <pc:docMk/>
                <pc:sldMk cId="1162425456" sldId="533"/>
                <pc2:cmMk id="{4AC71ACA-3D38-4163-ADF8-F6B15EBF38A9}"/>
              </pc2:cmMkLst>
            </pc226:cmChg>
          </p:ext>
        </pc:extLst>
      </pc:sldChg>
    </pc:docChg>
  </pc:docChgLst>
  <pc:docChgLst>
    <pc:chgData name="Allison Andreola" userId="awko6JiC/KZ27eTawpnsK+9DjWrE/yXZykpZhnC6Cp0=" providerId="None" clId="Web-{C0D83ACC-756C-46E1-B36F-062FEEC4DEA6}"/>
    <pc:docChg chg="modSld">
      <pc:chgData name="Allison Andreola" userId="awko6JiC/KZ27eTawpnsK+9DjWrE/yXZykpZhnC6Cp0=" providerId="None" clId="Web-{C0D83ACC-756C-46E1-B36F-062FEEC4DEA6}" dt="2026-07-23T20:46:26.763" v="31" actId="20577"/>
      <pc:docMkLst>
        <pc:docMk/>
      </pc:docMkLst>
      <pc:sldChg chg="modSp">
        <pc:chgData name="Allison Andreola" userId="awko6JiC/KZ27eTawpnsK+9DjWrE/yXZykpZhnC6Cp0=" providerId="None" clId="Web-{C0D83ACC-756C-46E1-B36F-062FEEC4DEA6}" dt="2026-07-23T20:46:26.763" v="31" actId="20577"/>
        <pc:sldMkLst>
          <pc:docMk/>
          <pc:sldMk cId="3282843252" sldId="469"/>
        </pc:sldMkLst>
        <pc:spChg chg="mod">
          <ac:chgData name="Allison Andreola" userId="awko6JiC/KZ27eTawpnsK+9DjWrE/yXZykpZhnC6Cp0=" providerId="None" clId="Web-{C0D83ACC-756C-46E1-B36F-062FEEC4DEA6}" dt="2026-07-23T20:46:26.763" v="31" actId="20577"/>
          <ac:spMkLst>
            <pc:docMk/>
            <pc:sldMk cId="3282843252" sldId="469"/>
            <ac:spMk id="5" creationId="{D4CF1DDB-51A6-E602-0973-566D4696C34D}"/>
          </ac:spMkLst>
        </pc:spChg>
      </pc:sldChg>
    </pc:docChg>
  </pc:docChgLst>
  <pc:docChgLst>
    <pc:chgData name="Karen Shaffer" userId="TBjdAIoiwjqc8/3lYAX9F/iLR7USMPR6z6LqvKgAsQ4=" providerId="None" clId="Web-{41367C0D-E352-4BAC-8AFA-1530984849BE}"/>
    <pc:docChg chg="modSld">
      <pc:chgData name="Karen Shaffer" userId="TBjdAIoiwjqc8/3lYAX9F/iLR7USMPR6z6LqvKgAsQ4=" providerId="None" clId="Web-{41367C0D-E352-4BAC-8AFA-1530984849BE}" dt="2026-07-28T16:41:41.885" v="14"/>
      <pc:docMkLst>
        <pc:docMk/>
      </pc:docMkLst>
      <pc:sldChg chg="modSp modCm modNotes">
        <pc:chgData name="Karen Shaffer" userId="TBjdAIoiwjqc8/3lYAX9F/iLR7USMPR6z6LqvKgAsQ4=" providerId="None" clId="Web-{41367C0D-E352-4BAC-8AFA-1530984849BE}" dt="2026-07-28T16:41:41.885" v="14"/>
        <pc:sldMkLst>
          <pc:docMk/>
          <pc:sldMk cId="4057690079" sldId="532"/>
        </pc:sldMkLst>
        <pc:spChg chg="mod">
          <ac:chgData name="Karen Shaffer" userId="TBjdAIoiwjqc8/3lYAX9F/iLR7USMPR6z6LqvKgAsQ4=" providerId="None" clId="Web-{41367C0D-E352-4BAC-8AFA-1530984849BE}" dt="2026-07-28T16:39:22.865" v="4" actId="20577"/>
          <ac:spMkLst>
            <pc:docMk/>
            <pc:sldMk cId="4057690079" sldId="532"/>
            <ac:spMk id="22" creationId="{82EE6919-E159-7A79-2DBC-BE3BC347C68C}"/>
          </ac:spMkLst>
        </pc:spChg>
        <pc:extLst>
          <p:ext xmlns:p="http://schemas.openxmlformats.org/presentationml/2006/main" uri="{D6D511B9-2390-475A-947B-AFAB55BFBCF1}">
            <pc226:cmChg xmlns="" xmlns:pc226="http://schemas.microsoft.com/office/powerpoint/2022/06/main/command" chg="mod">
              <pc226:chgData name="Karen Shaffer" userId="TBjdAIoiwjqc8/3lYAX9F/iLR7USMPR6z6LqvKgAsQ4=" providerId="None" clId="Web-{41367C0D-E352-4BAC-8AFA-1530984849BE}" dt="2026-07-28T16:39:17.896" v="3" actId="20577"/>
              <pc2:cmMkLst xmlns:pc2="http://schemas.microsoft.com/office/powerpoint/2019/9/main/command">
                <pc:docMk/>
                <pc:sldMk cId="4057690079" sldId="532"/>
                <pc2:cmMk id="{0F5D6396-0002-4EDE-BB0F-26E264EE8F53}"/>
              </pc2:cmMkLst>
            </pc226:cmChg>
          </p:ext>
        </pc:extLst>
      </pc:sldChg>
    </pc:docChg>
  </pc:docChgLst>
  <pc:docChgLst>
    <pc:chgData name="Karen Shaffer" userId="TBjdAIoiwjqc8/3lYAX9F/iLR7USMPR6z6LqvKgAsQ4=" providerId="None" clId="Web-{4A1D3D48-7B3F-4751-BEE3-A1106F7EEC0B}"/>
    <pc:docChg chg="delSld modSld sldOrd">
      <pc:chgData name="Karen Shaffer" userId="TBjdAIoiwjqc8/3lYAX9F/iLR7USMPR6z6LqvKgAsQ4=" providerId="None" clId="Web-{4A1D3D48-7B3F-4751-BEE3-A1106F7EEC0B}" dt="2026-06-30T17:32:46.355" v="142" actId="14100"/>
      <pc:docMkLst>
        <pc:docMk/>
      </pc:docMkLst>
      <pc:sldChg chg="modNotes">
        <pc:chgData name="Karen Shaffer" userId="TBjdAIoiwjqc8/3lYAX9F/iLR7USMPR6z6LqvKgAsQ4=" providerId="None" clId="Web-{4A1D3D48-7B3F-4751-BEE3-A1106F7EEC0B}" dt="2026-06-30T17:15:21.739" v="51"/>
        <pc:sldMkLst>
          <pc:docMk/>
          <pc:sldMk cId="3193288940" sldId="382"/>
        </pc:sldMkLst>
      </pc:sldChg>
      <pc:sldChg chg="modNotes">
        <pc:chgData name="Karen Shaffer" userId="TBjdAIoiwjqc8/3lYAX9F/iLR7USMPR6z6LqvKgAsQ4=" providerId="None" clId="Web-{4A1D3D48-7B3F-4751-BEE3-A1106F7EEC0B}" dt="2026-06-30T16:56:32.606" v="2"/>
        <pc:sldMkLst>
          <pc:docMk/>
          <pc:sldMk cId="1959314744" sldId="383"/>
        </pc:sldMkLst>
      </pc:sldChg>
      <pc:sldChg chg="modNotes">
        <pc:chgData name="Karen Shaffer" userId="TBjdAIoiwjqc8/3lYAX9F/iLR7USMPR6z6LqvKgAsQ4=" providerId="None" clId="Web-{4A1D3D48-7B3F-4751-BEE3-A1106F7EEC0B}" dt="2026-06-30T16:57:29.685" v="5"/>
        <pc:sldMkLst>
          <pc:docMk/>
          <pc:sldMk cId="3616313120" sldId="384"/>
        </pc:sldMkLst>
      </pc:sldChg>
      <pc:sldChg chg="modNotes">
        <pc:chgData name="Karen Shaffer" userId="TBjdAIoiwjqc8/3lYAX9F/iLR7USMPR6z6LqvKgAsQ4=" providerId="None" clId="Web-{4A1D3D48-7B3F-4751-BEE3-A1106F7EEC0B}" dt="2026-06-30T17:27:51.376" v="87"/>
        <pc:sldMkLst>
          <pc:docMk/>
          <pc:sldMk cId="808453659" sldId="437"/>
        </pc:sldMkLst>
      </pc:sldChg>
      <pc:sldChg chg="addSp ord modNotes">
        <pc:chgData name="Karen Shaffer" userId="TBjdAIoiwjqc8/3lYAX9F/iLR7USMPR6z6LqvKgAsQ4=" providerId="None" clId="Web-{4A1D3D48-7B3F-4751-BEE3-A1106F7EEC0B}" dt="2026-06-30T17:04:24.528" v="47"/>
        <pc:sldMkLst>
          <pc:docMk/>
          <pc:sldMk cId="2631220299" sldId="479"/>
        </pc:sldMkLst>
        <pc:picChg chg="add">
          <ac:chgData name="Karen Shaffer" userId="TBjdAIoiwjqc8/3lYAX9F/iLR7USMPR6z6LqvKgAsQ4=" providerId="None" clId="Web-{4A1D3D48-7B3F-4751-BEE3-A1106F7EEC0B}" dt="2026-06-30T17:02:28.602" v="8"/>
          <ac:picMkLst>
            <pc:docMk/>
            <pc:sldMk cId="2631220299" sldId="479"/>
            <ac:picMk id="15" creationId="{FCE9E84D-35D4-B30E-0472-1F4C3754C1A5}"/>
          </ac:picMkLst>
        </pc:picChg>
      </pc:sldChg>
      <pc:sldChg chg="addSp modSp">
        <pc:chgData name="Karen Shaffer" userId="TBjdAIoiwjqc8/3lYAX9F/iLR7USMPR6z6LqvKgAsQ4=" providerId="None" clId="Web-{4A1D3D48-7B3F-4751-BEE3-A1106F7EEC0B}" dt="2026-06-30T17:32:46.355" v="142" actId="14100"/>
        <pc:sldMkLst>
          <pc:docMk/>
          <pc:sldMk cId="751872770" sldId="491"/>
        </pc:sldMkLst>
        <pc:spChg chg="mod">
          <ac:chgData name="Karen Shaffer" userId="TBjdAIoiwjqc8/3lYAX9F/iLR7USMPR6z6LqvKgAsQ4=" providerId="None" clId="Web-{4A1D3D48-7B3F-4751-BEE3-A1106F7EEC0B}" dt="2026-06-30T17:32:46.355" v="142" actId="14100"/>
          <ac:spMkLst>
            <pc:docMk/>
            <pc:sldMk cId="751872770" sldId="491"/>
            <ac:spMk id="3" creationId="{768CD240-1BF0-7C7A-3BC0-BEBA7B2E6E39}"/>
          </ac:spMkLst>
        </pc:spChg>
        <pc:spChg chg="add mod">
          <ac:chgData name="Karen Shaffer" userId="TBjdAIoiwjqc8/3lYAX9F/iLR7USMPR6z6LqvKgAsQ4=" providerId="None" clId="Web-{4A1D3D48-7B3F-4751-BEE3-A1106F7EEC0B}" dt="2026-06-30T17:32:35.136" v="141" actId="1076"/>
          <ac:spMkLst>
            <pc:docMk/>
            <pc:sldMk cId="751872770" sldId="491"/>
            <ac:spMk id="4" creationId="{1047E32E-10D0-5A56-CE90-7041AF04E33A}"/>
          </ac:spMkLst>
        </pc:spChg>
      </pc:sldChg>
      <pc:sldChg chg="modNotes">
        <pc:chgData name="Karen Shaffer" userId="TBjdAIoiwjqc8/3lYAX9F/iLR7USMPR6z6LqvKgAsQ4=" providerId="None" clId="Web-{4A1D3D48-7B3F-4751-BEE3-A1106F7EEC0B}" dt="2026-06-30T17:08:27.224" v="50"/>
        <pc:sldMkLst>
          <pc:docMk/>
          <pc:sldMk cId="626551456" sldId="516"/>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5F381D-59CD-49C6-8B1D-7E1EBB818235}" type="doc">
      <dgm:prSet loTypeId="urn:microsoft.com/office/officeart/2005/8/layout/hList1" loCatId="list" qsTypeId="urn:microsoft.com/office/officeart/2005/8/quickstyle/simple1" qsCatId="simple" csTypeId="urn:microsoft.com/office/officeart/2005/8/colors/accent0_2" csCatId="mainScheme" phldr="1"/>
      <dgm:spPr/>
      <dgm:t>
        <a:bodyPr/>
        <a:lstStyle/>
        <a:p>
          <a:endParaRPr lang="en-US"/>
        </a:p>
      </dgm:t>
    </dgm:pt>
    <dgm:pt modelId="{2BDDD92E-A4D8-47EA-BA07-971A2EE3696C}">
      <dgm:prSet phldr="0" custT="1"/>
      <dgm:spPr/>
      <dgm:t>
        <a:bodyPr/>
        <a:lstStyle/>
        <a:p>
          <a:pPr algn="l" rtl="0"/>
          <a:r>
            <a:rPr lang="en-US" sz="2000" b="1" dirty="0">
              <a:solidFill>
                <a:schemeClr val="tx2"/>
              </a:solidFill>
              <a:latin typeface="Calibri Light" panose="020F0302020204030204"/>
            </a:rPr>
            <a:t>Communicate and Interact Often</a:t>
          </a:r>
        </a:p>
      </dgm:t>
    </dgm:pt>
    <dgm:pt modelId="{9EE6FEE2-7814-4DE3-95A0-3889BF6194AA}" type="parTrans" cxnId="{B1D55DEF-87B1-4ECD-9DF2-9FB515818FF2}">
      <dgm:prSet/>
      <dgm:spPr/>
      <dgm:t>
        <a:bodyPr/>
        <a:lstStyle/>
        <a:p>
          <a:endParaRPr lang="en-US"/>
        </a:p>
      </dgm:t>
    </dgm:pt>
    <dgm:pt modelId="{1D851230-E969-4782-9463-1D60465DB988}" type="sibTrans" cxnId="{B1D55DEF-87B1-4ECD-9DF2-9FB515818FF2}">
      <dgm:prSet/>
      <dgm:spPr/>
      <dgm:t>
        <a:bodyPr/>
        <a:lstStyle/>
        <a:p>
          <a:endParaRPr lang="en-US"/>
        </a:p>
      </dgm:t>
    </dgm:pt>
    <dgm:pt modelId="{FECF59CE-021E-4041-8C7B-2E5827C1229A}">
      <dgm:prSet phldr="0" custT="1"/>
      <dgm:spPr/>
      <dgm:t>
        <a:bodyPr/>
        <a:lstStyle/>
        <a:p>
          <a:pPr algn="l"/>
          <a:r>
            <a:rPr lang="en-US" sz="2000" b="1" dirty="0">
              <a:solidFill>
                <a:schemeClr val="tx2"/>
              </a:solidFill>
              <a:latin typeface="Calibri Light" panose="020F0302020204030204"/>
            </a:rPr>
            <a:t>Discuss Literacy Instruction and Intervention</a:t>
          </a:r>
        </a:p>
      </dgm:t>
      <dgm:extLst>
        <a:ext uri="{E40237B7-FDA0-4F09-8148-C483321AD2D9}">
          <dgm14:cNvPr xmlns:dgm14="http://schemas.microsoft.com/office/drawing/2010/diagram" id="0" name="" descr="Panel outlining ways families can support their child’s literacy development: “Discuss Literacy Instruction and Intervention”"/>
        </a:ext>
      </dgm:extLst>
    </dgm:pt>
    <dgm:pt modelId="{9D2D8D70-5FBF-4980-BA31-DF651B6D69CC}" type="parTrans" cxnId="{E2E900D6-B92A-49EA-9221-993C95F8C29B}">
      <dgm:prSet/>
      <dgm:spPr/>
      <dgm:t>
        <a:bodyPr/>
        <a:lstStyle/>
        <a:p>
          <a:endParaRPr lang="en-US"/>
        </a:p>
      </dgm:t>
    </dgm:pt>
    <dgm:pt modelId="{98067F9A-A42A-4EB9-907E-3870E8B56F39}" type="sibTrans" cxnId="{E2E900D6-B92A-49EA-9221-993C95F8C29B}">
      <dgm:prSet/>
      <dgm:spPr/>
      <dgm:t>
        <a:bodyPr/>
        <a:lstStyle/>
        <a:p>
          <a:endParaRPr lang="en-US"/>
        </a:p>
      </dgm:t>
    </dgm:pt>
    <dgm:pt modelId="{2244D8CA-03A7-4189-8636-F2F44460228E}">
      <dgm:prSet phldr="0" custT="1"/>
      <dgm:spPr/>
      <dgm:t>
        <a:bodyPr/>
        <a:lstStyle/>
        <a:p>
          <a:pPr algn="l"/>
          <a:r>
            <a:rPr lang="en-US" sz="2000" b="1" dirty="0">
              <a:solidFill>
                <a:schemeClr val="tx2"/>
              </a:solidFill>
              <a:latin typeface="Calibri Light" panose="020F0302020204030204"/>
            </a:rPr>
            <a:t>Practice Literacy Skills at Home</a:t>
          </a:r>
        </a:p>
      </dgm:t>
      <dgm:extLst>
        <a:ext uri="{E40237B7-FDA0-4F09-8148-C483321AD2D9}">
          <dgm14:cNvPr xmlns:dgm14="http://schemas.microsoft.com/office/drawing/2010/diagram" id="0" name="" descr="Panel outlining ways families can support their child’s literacy development: “Practice Literacy Skills at Home”"/>
        </a:ext>
      </dgm:extLst>
    </dgm:pt>
    <dgm:pt modelId="{89BD5ACB-26A7-47BE-8041-FE3FC1CC6790}" type="parTrans" cxnId="{5C590A67-8B49-4D3E-BC5C-80CF65BB11E8}">
      <dgm:prSet/>
      <dgm:spPr/>
      <dgm:t>
        <a:bodyPr/>
        <a:lstStyle/>
        <a:p>
          <a:endParaRPr lang="en-US"/>
        </a:p>
      </dgm:t>
    </dgm:pt>
    <dgm:pt modelId="{F67C8F29-C3FF-4883-9CA4-FF335E1C197A}" type="sibTrans" cxnId="{5C590A67-8B49-4D3E-BC5C-80CF65BB11E8}">
      <dgm:prSet/>
      <dgm:spPr/>
      <dgm:t>
        <a:bodyPr/>
        <a:lstStyle/>
        <a:p>
          <a:endParaRPr lang="en-US"/>
        </a:p>
      </dgm:t>
    </dgm:pt>
    <dgm:pt modelId="{C77A6087-ECA4-46F5-A510-2ACD6D4A45FD}">
      <dgm:prSet phldr="0" custT="1"/>
      <dgm:spPr/>
      <dgm:t>
        <a:bodyPr/>
        <a:lstStyle/>
        <a:p>
          <a:pPr algn="l"/>
          <a:r>
            <a:rPr lang="en-US" sz="2000" b="1" dirty="0">
              <a:solidFill>
                <a:schemeClr val="tx2"/>
              </a:solidFill>
              <a:latin typeface="Calibri Light" panose="020F0302020204030204"/>
            </a:rPr>
            <a:t>Address Concerns Together</a:t>
          </a:r>
        </a:p>
      </dgm:t>
      <dgm:extLst>
        <a:ext uri="{E40237B7-FDA0-4F09-8148-C483321AD2D9}">
          <dgm14:cNvPr xmlns:dgm14="http://schemas.microsoft.com/office/drawing/2010/diagram" id="0" name="" descr="Address Concerns Together"/>
        </a:ext>
      </dgm:extLst>
    </dgm:pt>
    <dgm:pt modelId="{494840A6-33E4-448C-8727-794182BA45A2}" type="parTrans" cxnId="{20833200-F3FA-468E-8C85-F0C6BB11D657}">
      <dgm:prSet/>
      <dgm:spPr/>
      <dgm:t>
        <a:bodyPr/>
        <a:lstStyle/>
        <a:p>
          <a:endParaRPr lang="en-US"/>
        </a:p>
      </dgm:t>
    </dgm:pt>
    <dgm:pt modelId="{DF367748-08C6-4853-B4CE-99DE1DAC0BF3}" type="sibTrans" cxnId="{20833200-F3FA-468E-8C85-F0C6BB11D657}">
      <dgm:prSet/>
      <dgm:spPr/>
      <dgm:t>
        <a:bodyPr/>
        <a:lstStyle/>
        <a:p>
          <a:endParaRPr lang="en-US"/>
        </a:p>
      </dgm:t>
    </dgm:pt>
    <dgm:pt modelId="{CCD08C0E-10FB-46BB-8CD2-D63D24DB339C}">
      <dgm:prSet phldr="0" custT="1"/>
      <dgm:spPr/>
      <dgm:t>
        <a:bodyPr/>
        <a:lstStyle/>
        <a:p>
          <a:pPr algn="l" rtl="0"/>
          <a:r>
            <a:rPr lang="en-US" sz="1800" dirty="0">
              <a:solidFill>
                <a:schemeClr val="bg2"/>
              </a:solidFill>
            </a:rPr>
            <a:t>Families should ask the school how best to communicate with each other, and should feel comfortable</a:t>
          </a:r>
          <a:r>
            <a:rPr lang="en-US" sz="1800" dirty="0">
              <a:solidFill>
                <a:schemeClr val="bg2"/>
              </a:solidFill>
              <a:latin typeface="Calibri Light" panose="020F0302020204030204"/>
            </a:rPr>
            <a:t> asking</a:t>
          </a:r>
          <a:r>
            <a:rPr lang="en-US" sz="1800" dirty="0">
              <a:solidFill>
                <a:schemeClr val="bg2"/>
              </a:solidFill>
            </a:rPr>
            <a:t> questions if more information is needed.</a:t>
          </a:r>
          <a:endParaRPr lang="en-US" sz="1800" dirty="0">
            <a:solidFill>
              <a:schemeClr val="bg2"/>
            </a:solidFill>
            <a:latin typeface="Calibri Light" panose="020F0302020204030204"/>
          </a:endParaRPr>
        </a:p>
      </dgm:t>
    </dgm:pt>
    <dgm:pt modelId="{16989533-D5E8-4B64-83A2-8C19A262353A}" type="parTrans" cxnId="{6C2A401C-F7EE-4E32-B27B-87F57B105F66}">
      <dgm:prSet/>
      <dgm:spPr/>
      <dgm:t>
        <a:bodyPr/>
        <a:lstStyle/>
        <a:p>
          <a:endParaRPr lang="en-US"/>
        </a:p>
      </dgm:t>
    </dgm:pt>
    <dgm:pt modelId="{0BF0E7D7-EFF3-4411-8100-585ECDEB85C5}" type="sibTrans" cxnId="{6C2A401C-F7EE-4E32-B27B-87F57B105F66}">
      <dgm:prSet/>
      <dgm:spPr/>
      <dgm:t>
        <a:bodyPr/>
        <a:lstStyle/>
        <a:p>
          <a:endParaRPr lang="en-US"/>
        </a:p>
      </dgm:t>
    </dgm:pt>
    <dgm:pt modelId="{8C3343C9-34C2-4BD7-B245-0B592540B46D}">
      <dgm:prSet phldr="0" custT="1"/>
      <dgm:spPr/>
      <dgm:t>
        <a:bodyPr/>
        <a:lstStyle/>
        <a:p>
          <a:pPr algn="l"/>
          <a:r>
            <a:rPr lang="en-US" sz="1800" dirty="0"/>
            <a:t>Families should know what literacy standards their child is working on, review whether those expectations are appropriate, and ask whether the instruction and interventions are evidence‑based and focused on the skills their child needs most.</a:t>
          </a:r>
        </a:p>
      </dgm:t>
    </dgm:pt>
    <dgm:pt modelId="{35F39BCB-1217-4AD3-8B6E-C3C10075D20E}" type="parTrans" cxnId="{657B902C-A8C0-46FD-9ABD-BAD395EF617A}">
      <dgm:prSet/>
      <dgm:spPr/>
      <dgm:t>
        <a:bodyPr/>
        <a:lstStyle/>
        <a:p>
          <a:endParaRPr lang="en-US"/>
        </a:p>
      </dgm:t>
    </dgm:pt>
    <dgm:pt modelId="{B3E84D01-EA18-4899-8782-3989FE48DCA4}" type="sibTrans" cxnId="{657B902C-A8C0-46FD-9ABD-BAD395EF617A}">
      <dgm:prSet/>
      <dgm:spPr/>
      <dgm:t>
        <a:bodyPr/>
        <a:lstStyle/>
        <a:p>
          <a:endParaRPr lang="en-US"/>
        </a:p>
      </dgm:t>
    </dgm:pt>
    <dgm:pt modelId="{86974E19-5DC2-4936-9810-7930A60CFA89}">
      <dgm:prSet phldr="0" custT="1"/>
      <dgm:spPr/>
      <dgm:t>
        <a:bodyPr/>
        <a:lstStyle/>
        <a:p>
          <a:pPr algn="l" rtl="0"/>
          <a:r>
            <a:rPr lang="en-US" sz="1800" dirty="0">
              <a:solidFill>
                <a:schemeClr val="bg2"/>
              </a:solidFill>
            </a:rPr>
            <a:t>Families should talk with the school about home literacy activities that match the child’s skill level.</a:t>
          </a:r>
          <a:endParaRPr lang="en-US" sz="1800" dirty="0">
            <a:solidFill>
              <a:schemeClr val="bg2"/>
            </a:solidFill>
            <a:latin typeface="Calibri Light" panose="020F0302020204030204"/>
          </a:endParaRPr>
        </a:p>
      </dgm:t>
    </dgm:pt>
    <dgm:pt modelId="{A24FE5CA-1B97-4003-9041-590E3D203542}" type="parTrans" cxnId="{EE4AF1D0-0A36-48B3-9FA8-75053EA8AB4E}">
      <dgm:prSet/>
      <dgm:spPr/>
      <dgm:t>
        <a:bodyPr/>
        <a:lstStyle/>
        <a:p>
          <a:endParaRPr lang="en-US"/>
        </a:p>
      </dgm:t>
    </dgm:pt>
    <dgm:pt modelId="{DFBA7DE7-BBA2-49AD-A2FC-A134A608FE0C}" type="sibTrans" cxnId="{EE4AF1D0-0A36-48B3-9FA8-75053EA8AB4E}">
      <dgm:prSet/>
      <dgm:spPr/>
      <dgm:t>
        <a:bodyPr/>
        <a:lstStyle/>
        <a:p>
          <a:endParaRPr lang="en-US"/>
        </a:p>
      </dgm:t>
    </dgm:pt>
    <dgm:pt modelId="{3823BD38-8A8E-43DA-A586-563BA8F9A00D}">
      <dgm:prSet phldr="0" custT="1"/>
      <dgm:spPr/>
      <dgm:t>
        <a:bodyPr/>
        <a:lstStyle/>
        <a:p>
          <a:pPr algn="l" rtl="0"/>
          <a:r>
            <a:rPr lang="en-US" sz="1800" dirty="0">
              <a:solidFill>
                <a:schemeClr val="bg2"/>
              </a:solidFill>
            </a:rPr>
            <a:t>Families should discuss with the school which activities or tasks the child has trouble with at home, and how you helped. Learn about the school’s system of learning support.</a:t>
          </a:r>
          <a:endParaRPr lang="en-US" sz="1800" dirty="0">
            <a:solidFill>
              <a:schemeClr val="bg2"/>
            </a:solidFill>
            <a:latin typeface="Calibri Light" panose="020F0302020204030204"/>
          </a:endParaRPr>
        </a:p>
      </dgm:t>
    </dgm:pt>
    <dgm:pt modelId="{019707D1-B5AB-47B5-8BB1-C3153F1FDEBE}" type="parTrans" cxnId="{F9AADDD8-0C8F-4E37-AEAE-86BB0012411A}">
      <dgm:prSet/>
      <dgm:spPr/>
      <dgm:t>
        <a:bodyPr/>
        <a:lstStyle/>
        <a:p>
          <a:endParaRPr lang="en-US"/>
        </a:p>
      </dgm:t>
    </dgm:pt>
    <dgm:pt modelId="{30635B58-120C-4F8D-8467-2849E89F11DB}" type="sibTrans" cxnId="{F9AADDD8-0C8F-4E37-AEAE-86BB0012411A}">
      <dgm:prSet/>
      <dgm:spPr/>
      <dgm:t>
        <a:bodyPr/>
        <a:lstStyle/>
        <a:p>
          <a:endParaRPr lang="en-US"/>
        </a:p>
      </dgm:t>
    </dgm:pt>
    <dgm:pt modelId="{DA86C453-BA2F-4ADA-AD62-040FEF484B16}" type="pres">
      <dgm:prSet presAssocID="{005F381D-59CD-49C6-8B1D-7E1EBB818235}" presName="Name0" presStyleCnt="0">
        <dgm:presLayoutVars>
          <dgm:dir/>
          <dgm:animLvl val="lvl"/>
          <dgm:resizeHandles val="exact"/>
        </dgm:presLayoutVars>
      </dgm:prSet>
      <dgm:spPr/>
    </dgm:pt>
    <dgm:pt modelId="{2E3A11B4-957F-4CC0-843E-43228CCB98B1}" type="pres">
      <dgm:prSet presAssocID="{2BDDD92E-A4D8-47EA-BA07-971A2EE3696C}" presName="composite" presStyleCnt="0"/>
      <dgm:spPr/>
    </dgm:pt>
    <dgm:pt modelId="{0A2A80A7-48CF-4762-B9F7-C70DC52D8633}" type="pres">
      <dgm:prSet presAssocID="{2BDDD92E-A4D8-47EA-BA07-971A2EE3696C}" presName="parTx" presStyleLbl="alignNode1" presStyleIdx="0" presStyleCnt="4">
        <dgm:presLayoutVars>
          <dgm:chMax val="0"/>
          <dgm:chPref val="0"/>
          <dgm:bulletEnabled val="1"/>
        </dgm:presLayoutVars>
      </dgm:prSet>
      <dgm:spPr/>
    </dgm:pt>
    <dgm:pt modelId="{CBE9EBF4-558D-4C80-A020-43400799E164}" type="pres">
      <dgm:prSet presAssocID="{2BDDD92E-A4D8-47EA-BA07-971A2EE3696C}" presName="desTx" presStyleLbl="alignAccFollowNode1" presStyleIdx="0" presStyleCnt="4">
        <dgm:presLayoutVars>
          <dgm:bulletEnabled val="1"/>
        </dgm:presLayoutVars>
      </dgm:prSet>
      <dgm:spPr/>
    </dgm:pt>
    <dgm:pt modelId="{CE37CDC7-4C6D-4338-A620-C361239C231A}" type="pres">
      <dgm:prSet presAssocID="{1D851230-E969-4782-9463-1D60465DB988}" presName="space" presStyleCnt="0"/>
      <dgm:spPr/>
    </dgm:pt>
    <dgm:pt modelId="{D328D63A-3B56-46A4-A4C9-62D103F1BCB8}" type="pres">
      <dgm:prSet presAssocID="{FECF59CE-021E-4041-8C7B-2E5827C1229A}" presName="composite" presStyleCnt="0"/>
      <dgm:spPr/>
    </dgm:pt>
    <dgm:pt modelId="{1CC8A4A6-51E5-4B0B-94CE-C140DB0D3D9E}" type="pres">
      <dgm:prSet presAssocID="{FECF59CE-021E-4041-8C7B-2E5827C1229A}" presName="parTx" presStyleLbl="alignNode1" presStyleIdx="1" presStyleCnt="4">
        <dgm:presLayoutVars>
          <dgm:chMax val="0"/>
          <dgm:chPref val="0"/>
          <dgm:bulletEnabled val="1"/>
        </dgm:presLayoutVars>
      </dgm:prSet>
      <dgm:spPr/>
    </dgm:pt>
    <dgm:pt modelId="{77B8737F-4B4A-40C2-9E3E-4ABC4909DC91}" type="pres">
      <dgm:prSet presAssocID="{FECF59CE-021E-4041-8C7B-2E5827C1229A}" presName="desTx" presStyleLbl="alignAccFollowNode1" presStyleIdx="1" presStyleCnt="4">
        <dgm:presLayoutVars>
          <dgm:bulletEnabled val="1"/>
        </dgm:presLayoutVars>
      </dgm:prSet>
      <dgm:spPr/>
    </dgm:pt>
    <dgm:pt modelId="{DBC83803-B857-4AD2-AA70-254E4F062DE6}" type="pres">
      <dgm:prSet presAssocID="{98067F9A-A42A-4EB9-907E-3870E8B56F39}" presName="space" presStyleCnt="0"/>
      <dgm:spPr/>
    </dgm:pt>
    <dgm:pt modelId="{DA134157-A8DA-4F4A-87E2-3A347C1E8CD7}" type="pres">
      <dgm:prSet presAssocID="{2244D8CA-03A7-4189-8636-F2F44460228E}" presName="composite" presStyleCnt="0"/>
      <dgm:spPr/>
    </dgm:pt>
    <dgm:pt modelId="{59F3C434-138A-484C-A93B-05C4EB8F93DE}" type="pres">
      <dgm:prSet presAssocID="{2244D8CA-03A7-4189-8636-F2F44460228E}" presName="parTx" presStyleLbl="alignNode1" presStyleIdx="2" presStyleCnt="4">
        <dgm:presLayoutVars>
          <dgm:chMax val="0"/>
          <dgm:chPref val="0"/>
          <dgm:bulletEnabled val="1"/>
        </dgm:presLayoutVars>
      </dgm:prSet>
      <dgm:spPr/>
    </dgm:pt>
    <dgm:pt modelId="{B5826B9F-8E0C-47F2-9C34-4B03007E31FE}" type="pres">
      <dgm:prSet presAssocID="{2244D8CA-03A7-4189-8636-F2F44460228E}" presName="desTx" presStyleLbl="alignAccFollowNode1" presStyleIdx="2" presStyleCnt="4">
        <dgm:presLayoutVars>
          <dgm:bulletEnabled val="1"/>
        </dgm:presLayoutVars>
      </dgm:prSet>
      <dgm:spPr/>
    </dgm:pt>
    <dgm:pt modelId="{2B58E92F-C7EE-4068-BC90-1295C2C13F9C}" type="pres">
      <dgm:prSet presAssocID="{F67C8F29-C3FF-4883-9CA4-FF335E1C197A}" presName="space" presStyleCnt="0"/>
      <dgm:spPr/>
    </dgm:pt>
    <dgm:pt modelId="{5585C2CA-2432-45E2-A275-35E41B7DEDEC}" type="pres">
      <dgm:prSet presAssocID="{C77A6087-ECA4-46F5-A510-2ACD6D4A45FD}" presName="composite" presStyleCnt="0"/>
      <dgm:spPr/>
    </dgm:pt>
    <dgm:pt modelId="{536BBE97-0F50-47D8-B0DB-196697732735}" type="pres">
      <dgm:prSet presAssocID="{C77A6087-ECA4-46F5-A510-2ACD6D4A45FD}" presName="parTx" presStyleLbl="alignNode1" presStyleIdx="3" presStyleCnt="4">
        <dgm:presLayoutVars>
          <dgm:chMax val="0"/>
          <dgm:chPref val="0"/>
          <dgm:bulletEnabled val="1"/>
        </dgm:presLayoutVars>
      </dgm:prSet>
      <dgm:spPr/>
    </dgm:pt>
    <dgm:pt modelId="{47BB62FC-ED0C-4EC1-89A6-14DB406F31F2}" type="pres">
      <dgm:prSet presAssocID="{C77A6087-ECA4-46F5-A510-2ACD6D4A45FD}" presName="desTx" presStyleLbl="alignAccFollowNode1" presStyleIdx="3" presStyleCnt="4">
        <dgm:presLayoutVars>
          <dgm:bulletEnabled val="1"/>
        </dgm:presLayoutVars>
      </dgm:prSet>
      <dgm:spPr/>
    </dgm:pt>
  </dgm:ptLst>
  <dgm:cxnLst>
    <dgm:cxn modelId="{20833200-F3FA-468E-8C85-F0C6BB11D657}" srcId="{005F381D-59CD-49C6-8B1D-7E1EBB818235}" destId="{C77A6087-ECA4-46F5-A510-2ACD6D4A45FD}" srcOrd="3" destOrd="0" parTransId="{494840A6-33E4-448C-8727-794182BA45A2}" sibTransId="{DF367748-08C6-4853-B4CE-99DE1DAC0BF3}"/>
    <dgm:cxn modelId="{6C2A401C-F7EE-4E32-B27B-87F57B105F66}" srcId="{2BDDD92E-A4D8-47EA-BA07-971A2EE3696C}" destId="{CCD08C0E-10FB-46BB-8CD2-D63D24DB339C}" srcOrd="0" destOrd="0" parTransId="{16989533-D5E8-4B64-83A2-8C19A262353A}" sibTransId="{0BF0E7D7-EFF3-4411-8100-585ECDEB85C5}"/>
    <dgm:cxn modelId="{657B902C-A8C0-46FD-9ABD-BAD395EF617A}" srcId="{FECF59CE-021E-4041-8C7B-2E5827C1229A}" destId="{8C3343C9-34C2-4BD7-B245-0B592540B46D}" srcOrd="0" destOrd="0" parTransId="{35F39BCB-1217-4AD3-8B6E-C3C10075D20E}" sibTransId="{B3E84D01-EA18-4899-8782-3989FE48DCA4}"/>
    <dgm:cxn modelId="{5C590A67-8B49-4D3E-BC5C-80CF65BB11E8}" srcId="{005F381D-59CD-49C6-8B1D-7E1EBB818235}" destId="{2244D8CA-03A7-4189-8636-F2F44460228E}" srcOrd="2" destOrd="0" parTransId="{89BD5ACB-26A7-47BE-8041-FE3FC1CC6790}" sibTransId="{F67C8F29-C3FF-4883-9CA4-FF335E1C197A}"/>
    <dgm:cxn modelId="{E840B067-E83A-43AF-9598-9C342820DEB1}" type="presOf" srcId="{86974E19-5DC2-4936-9810-7930A60CFA89}" destId="{B5826B9F-8E0C-47F2-9C34-4B03007E31FE}" srcOrd="0" destOrd="0" presId="urn:microsoft.com/office/officeart/2005/8/layout/hList1"/>
    <dgm:cxn modelId="{A48C864C-FAE3-4653-936B-0CE3230A8813}" type="presOf" srcId="{CCD08C0E-10FB-46BB-8CD2-D63D24DB339C}" destId="{CBE9EBF4-558D-4C80-A020-43400799E164}" srcOrd="0" destOrd="0" presId="urn:microsoft.com/office/officeart/2005/8/layout/hList1"/>
    <dgm:cxn modelId="{32F6EB6C-A293-49A3-AD4C-41AF2943765E}" type="presOf" srcId="{2BDDD92E-A4D8-47EA-BA07-971A2EE3696C}" destId="{0A2A80A7-48CF-4762-B9F7-C70DC52D8633}" srcOrd="0" destOrd="0" presId="urn:microsoft.com/office/officeart/2005/8/layout/hList1"/>
    <dgm:cxn modelId="{E9CB8F72-A133-4896-9048-AE7DD07C73AB}" type="presOf" srcId="{8C3343C9-34C2-4BD7-B245-0B592540B46D}" destId="{77B8737F-4B4A-40C2-9E3E-4ABC4909DC91}" srcOrd="0" destOrd="0" presId="urn:microsoft.com/office/officeart/2005/8/layout/hList1"/>
    <dgm:cxn modelId="{8F944BA2-A379-4019-A897-C44176B50D53}" type="presOf" srcId="{FECF59CE-021E-4041-8C7B-2E5827C1229A}" destId="{1CC8A4A6-51E5-4B0B-94CE-C140DB0D3D9E}" srcOrd="0" destOrd="0" presId="urn:microsoft.com/office/officeart/2005/8/layout/hList1"/>
    <dgm:cxn modelId="{A1827CAA-CC3E-480D-9F2B-E723E3023DE5}" type="presOf" srcId="{3823BD38-8A8E-43DA-A586-563BA8F9A00D}" destId="{47BB62FC-ED0C-4EC1-89A6-14DB406F31F2}" srcOrd="0" destOrd="0" presId="urn:microsoft.com/office/officeart/2005/8/layout/hList1"/>
    <dgm:cxn modelId="{3AE310BD-AAD0-49BF-8DDC-E24044D23A54}" type="presOf" srcId="{005F381D-59CD-49C6-8B1D-7E1EBB818235}" destId="{DA86C453-BA2F-4ADA-AD62-040FEF484B16}" srcOrd="0" destOrd="0" presId="urn:microsoft.com/office/officeart/2005/8/layout/hList1"/>
    <dgm:cxn modelId="{B4AE78D0-8D4B-4D75-B753-15BBD593E4AF}" type="presOf" srcId="{2244D8CA-03A7-4189-8636-F2F44460228E}" destId="{59F3C434-138A-484C-A93B-05C4EB8F93DE}" srcOrd="0" destOrd="0" presId="urn:microsoft.com/office/officeart/2005/8/layout/hList1"/>
    <dgm:cxn modelId="{EE4AF1D0-0A36-48B3-9FA8-75053EA8AB4E}" srcId="{2244D8CA-03A7-4189-8636-F2F44460228E}" destId="{86974E19-5DC2-4936-9810-7930A60CFA89}" srcOrd="0" destOrd="0" parTransId="{A24FE5CA-1B97-4003-9041-590E3D203542}" sibTransId="{DFBA7DE7-BBA2-49AD-A2FC-A134A608FE0C}"/>
    <dgm:cxn modelId="{E2E900D6-B92A-49EA-9221-993C95F8C29B}" srcId="{005F381D-59CD-49C6-8B1D-7E1EBB818235}" destId="{FECF59CE-021E-4041-8C7B-2E5827C1229A}" srcOrd="1" destOrd="0" parTransId="{9D2D8D70-5FBF-4980-BA31-DF651B6D69CC}" sibTransId="{98067F9A-A42A-4EB9-907E-3870E8B56F39}"/>
    <dgm:cxn modelId="{F9AADDD8-0C8F-4E37-AEAE-86BB0012411A}" srcId="{C77A6087-ECA4-46F5-A510-2ACD6D4A45FD}" destId="{3823BD38-8A8E-43DA-A586-563BA8F9A00D}" srcOrd="0" destOrd="0" parTransId="{019707D1-B5AB-47B5-8BB1-C3153F1FDEBE}" sibTransId="{30635B58-120C-4F8D-8467-2849E89F11DB}"/>
    <dgm:cxn modelId="{B1D55DEF-87B1-4ECD-9DF2-9FB515818FF2}" srcId="{005F381D-59CD-49C6-8B1D-7E1EBB818235}" destId="{2BDDD92E-A4D8-47EA-BA07-971A2EE3696C}" srcOrd="0" destOrd="0" parTransId="{9EE6FEE2-7814-4DE3-95A0-3889BF6194AA}" sibTransId="{1D851230-E969-4782-9463-1D60465DB988}"/>
    <dgm:cxn modelId="{8DB472EF-D397-4A69-8FAA-6DBE33571C5F}" type="presOf" srcId="{C77A6087-ECA4-46F5-A510-2ACD6D4A45FD}" destId="{536BBE97-0F50-47D8-B0DB-196697732735}" srcOrd="0" destOrd="0" presId="urn:microsoft.com/office/officeart/2005/8/layout/hList1"/>
    <dgm:cxn modelId="{9A9292FB-962A-4686-B857-CCBAB74CFA62}" type="presParOf" srcId="{DA86C453-BA2F-4ADA-AD62-040FEF484B16}" destId="{2E3A11B4-957F-4CC0-843E-43228CCB98B1}" srcOrd="0" destOrd="0" presId="urn:microsoft.com/office/officeart/2005/8/layout/hList1"/>
    <dgm:cxn modelId="{1D8FE033-452A-4808-B7F2-38631EB93DA0}" type="presParOf" srcId="{2E3A11B4-957F-4CC0-843E-43228CCB98B1}" destId="{0A2A80A7-48CF-4762-B9F7-C70DC52D8633}" srcOrd="0" destOrd="0" presId="urn:microsoft.com/office/officeart/2005/8/layout/hList1"/>
    <dgm:cxn modelId="{1F6ADD84-6A49-43F5-870F-053334D350D0}" type="presParOf" srcId="{2E3A11B4-957F-4CC0-843E-43228CCB98B1}" destId="{CBE9EBF4-558D-4C80-A020-43400799E164}" srcOrd="1" destOrd="0" presId="urn:microsoft.com/office/officeart/2005/8/layout/hList1"/>
    <dgm:cxn modelId="{1F45D236-4836-454C-BEA7-500F6E6F7F08}" type="presParOf" srcId="{DA86C453-BA2F-4ADA-AD62-040FEF484B16}" destId="{CE37CDC7-4C6D-4338-A620-C361239C231A}" srcOrd="1" destOrd="0" presId="urn:microsoft.com/office/officeart/2005/8/layout/hList1"/>
    <dgm:cxn modelId="{0CE67571-3B32-4EAD-9068-B68D06690733}" type="presParOf" srcId="{DA86C453-BA2F-4ADA-AD62-040FEF484B16}" destId="{D328D63A-3B56-46A4-A4C9-62D103F1BCB8}" srcOrd="2" destOrd="0" presId="urn:microsoft.com/office/officeart/2005/8/layout/hList1"/>
    <dgm:cxn modelId="{0994F098-2439-40F1-A6A8-017B4C1502C3}" type="presParOf" srcId="{D328D63A-3B56-46A4-A4C9-62D103F1BCB8}" destId="{1CC8A4A6-51E5-4B0B-94CE-C140DB0D3D9E}" srcOrd="0" destOrd="0" presId="urn:microsoft.com/office/officeart/2005/8/layout/hList1"/>
    <dgm:cxn modelId="{DFECF940-809B-421E-826D-D91315C1D016}" type="presParOf" srcId="{D328D63A-3B56-46A4-A4C9-62D103F1BCB8}" destId="{77B8737F-4B4A-40C2-9E3E-4ABC4909DC91}" srcOrd="1" destOrd="0" presId="urn:microsoft.com/office/officeart/2005/8/layout/hList1"/>
    <dgm:cxn modelId="{1465FC5E-F116-4A37-98F2-7EE9F97ECEA4}" type="presParOf" srcId="{DA86C453-BA2F-4ADA-AD62-040FEF484B16}" destId="{DBC83803-B857-4AD2-AA70-254E4F062DE6}" srcOrd="3" destOrd="0" presId="urn:microsoft.com/office/officeart/2005/8/layout/hList1"/>
    <dgm:cxn modelId="{B6686F30-44AA-4AD9-9312-D85ACD7FC8E0}" type="presParOf" srcId="{DA86C453-BA2F-4ADA-AD62-040FEF484B16}" destId="{DA134157-A8DA-4F4A-87E2-3A347C1E8CD7}" srcOrd="4" destOrd="0" presId="urn:microsoft.com/office/officeart/2005/8/layout/hList1"/>
    <dgm:cxn modelId="{F5DA11AD-75CF-4BF5-823A-35CD2333A30B}" type="presParOf" srcId="{DA134157-A8DA-4F4A-87E2-3A347C1E8CD7}" destId="{59F3C434-138A-484C-A93B-05C4EB8F93DE}" srcOrd="0" destOrd="0" presId="urn:microsoft.com/office/officeart/2005/8/layout/hList1"/>
    <dgm:cxn modelId="{142EA979-EC70-4DB3-A01F-5ADEB1C235DE}" type="presParOf" srcId="{DA134157-A8DA-4F4A-87E2-3A347C1E8CD7}" destId="{B5826B9F-8E0C-47F2-9C34-4B03007E31FE}" srcOrd="1" destOrd="0" presId="urn:microsoft.com/office/officeart/2005/8/layout/hList1"/>
    <dgm:cxn modelId="{DFDA81BC-F2F2-43A5-BD73-D76EB57E07DA}" type="presParOf" srcId="{DA86C453-BA2F-4ADA-AD62-040FEF484B16}" destId="{2B58E92F-C7EE-4068-BC90-1295C2C13F9C}" srcOrd="5" destOrd="0" presId="urn:microsoft.com/office/officeart/2005/8/layout/hList1"/>
    <dgm:cxn modelId="{21AE7062-8120-4FA0-9CA2-C3D3174CFE3A}" type="presParOf" srcId="{DA86C453-BA2F-4ADA-AD62-040FEF484B16}" destId="{5585C2CA-2432-45E2-A275-35E41B7DEDEC}" srcOrd="6" destOrd="0" presId="urn:microsoft.com/office/officeart/2005/8/layout/hList1"/>
    <dgm:cxn modelId="{8F1684D9-772E-4356-854F-F91D0C67BCC4}" type="presParOf" srcId="{5585C2CA-2432-45E2-A275-35E41B7DEDEC}" destId="{536BBE97-0F50-47D8-B0DB-196697732735}" srcOrd="0" destOrd="0" presId="urn:microsoft.com/office/officeart/2005/8/layout/hList1"/>
    <dgm:cxn modelId="{1CB0A06B-AA34-4165-9046-8D565701CA84}" type="presParOf" srcId="{5585C2CA-2432-45E2-A275-35E41B7DEDEC}" destId="{47BB62FC-ED0C-4EC1-89A6-14DB406F31F2}"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05F381D-59CD-49C6-8B1D-7E1EBB818235}" type="doc">
      <dgm:prSet loTypeId="urn:microsoft.com/office/officeart/2005/8/layout/hList1" loCatId="list" qsTypeId="urn:microsoft.com/office/officeart/2005/8/quickstyle/simple1" qsCatId="simple" csTypeId="urn:microsoft.com/office/officeart/2005/8/colors/accent0_2" csCatId="mainScheme" phldr="1"/>
      <dgm:spPr/>
      <dgm:t>
        <a:bodyPr/>
        <a:lstStyle/>
        <a:p>
          <a:endParaRPr lang="en-US"/>
        </a:p>
      </dgm:t>
    </dgm:pt>
    <dgm:pt modelId="{2BDDD92E-A4D8-47EA-BA07-971A2EE3696C}">
      <dgm:prSet phldr="0" custT="1"/>
      <dgm:spPr/>
      <dgm:t>
        <a:bodyPr/>
        <a:lstStyle/>
        <a:p>
          <a:pPr algn="l" rtl="0"/>
          <a:r>
            <a:rPr lang="en-US" sz="2000" b="1" dirty="0">
              <a:solidFill>
                <a:schemeClr val="tx2"/>
              </a:solidFill>
              <a:latin typeface="Calibri Light" panose="020F0302020204030204"/>
            </a:rPr>
            <a:t>Communicate and Interact Often</a:t>
          </a:r>
        </a:p>
      </dgm:t>
    </dgm:pt>
    <dgm:pt modelId="{9EE6FEE2-7814-4DE3-95A0-3889BF6194AA}" type="parTrans" cxnId="{B1D55DEF-87B1-4ECD-9DF2-9FB515818FF2}">
      <dgm:prSet/>
      <dgm:spPr/>
      <dgm:t>
        <a:bodyPr/>
        <a:lstStyle/>
        <a:p>
          <a:endParaRPr lang="en-US"/>
        </a:p>
      </dgm:t>
    </dgm:pt>
    <dgm:pt modelId="{1D851230-E969-4782-9463-1D60465DB988}" type="sibTrans" cxnId="{B1D55DEF-87B1-4ECD-9DF2-9FB515818FF2}">
      <dgm:prSet/>
      <dgm:spPr/>
      <dgm:t>
        <a:bodyPr/>
        <a:lstStyle/>
        <a:p>
          <a:endParaRPr lang="en-US"/>
        </a:p>
      </dgm:t>
    </dgm:pt>
    <dgm:pt modelId="{FECF59CE-021E-4041-8C7B-2E5827C1229A}">
      <dgm:prSet phldr="0" custT="1"/>
      <dgm:spPr/>
      <dgm:t>
        <a:bodyPr/>
        <a:lstStyle/>
        <a:p>
          <a:pPr algn="l"/>
          <a:r>
            <a:rPr lang="en-US" sz="2000" b="1" dirty="0">
              <a:solidFill>
                <a:schemeClr val="tx2"/>
              </a:solidFill>
              <a:latin typeface="Calibri Light" panose="020F0302020204030204"/>
            </a:rPr>
            <a:t>Discuss Literacy Instruction and Intervention</a:t>
          </a:r>
        </a:p>
      </dgm:t>
    </dgm:pt>
    <dgm:pt modelId="{9D2D8D70-5FBF-4980-BA31-DF651B6D69CC}" type="parTrans" cxnId="{E2E900D6-B92A-49EA-9221-993C95F8C29B}">
      <dgm:prSet/>
      <dgm:spPr/>
      <dgm:t>
        <a:bodyPr/>
        <a:lstStyle/>
        <a:p>
          <a:endParaRPr lang="en-US"/>
        </a:p>
      </dgm:t>
    </dgm:pt>
    <dgm:pt modelId="{98067F9A-A42A-4EB9-907E-3870E8B56F39}" type="sibTrans" cxnId="{E2E900D6-B92A-49EA-9221-993C95F8C29B}">
      <dgm:prSet/>
      <dgm:spPr/>
      <dgm:t>
        <a:bodyPr/>
        <a:lstStyle/>
        <a:p>
          <a:endParaRPr lang="en-US"/>
        </a:p>
      </dgm:t>
    </dgm:pt>
    <dgm:pt modelId="{2244D8CA-03A7-4189-8636-F2F44460228E}">
      <dgm:prSet phldr="0" custT="1"/>
      <dgm:spPr/>
      <dgm:t>
        <a:bodyPr/>
        <a:lstStyle/>
        <a:p>
          <a:pPr algn="l"/>
          <a:r>
            <a:rPr lang="en-US" sz="2000" b="1" dirty="0">
              <a:solidFill>
                <a:schemeClr val="tx2"/>
              </a:solidFill>
              <a:latin typeface="Calibri Light" panose="020F0302020204030204"/>
            </a:rPr>
            <a:t>Practice Literacy Skills at Home</a:t>
          </a:r>
        </a:p>
      </dgm:t>
    </dgm:pt>
    <dgm:pt modelId="{89BD5ACB-26A7-47BE-8041-FE3FC1CC6790}" type="parTrans" cxnId="{5C590A67-8B49-4D3E-BC5C-80CF65BB11E8}">
      <dgm:prSet/>
      <dgm:spPr/>
      <dgm:t>
        <a:bodyPr/>
        <a:lstStyle/>
        <a:p>
          <a:endParaRPr lang="en-US"/>
        </a:p>
      </dgm:t>
    </dgm:pt>
    <dgm:pt modelId="{F67C8F29-C3FF-4883-9CA4-FF335E1C197A}" type="sibTrans" cxnId="{5C590A67-8B49-4D3E-BC5C-80CF65BB11E8}">
      <dgm:prSet/>
      <dgm:spPr/>
      <dgm:t>
        <a:bodyPr/>
        <a:lstStyle/>
        <a:p>
          <a:endParaRPr lang="en-US"/>
        </a:p>
      </dgm:t>
    </dgm:pt>
    <dgm:pt modelId="{C77A6087-ECA4-46F5-A510-2ACD6D4A45FD}">
      <dgm:prSet phldr="0" custT="1"/>
      <dgm:spPr/>
      <dgm:t>
        <a:bodyPr/>
        <a:lstStyle/>
        <a:p>
          <a:pPr algn="l"/>
          <a:r>
            <a:rPr lang="en-US" sz="2000" b="1" dirty="0">
              <a:solidFill>
                <a:schemeClr val="tx2"/>
              </a:solidFill>
              <a:latin typeface="Calibri Light" panose="020F0302020204030204"/>
            </a:rPr>
            <a:t>Address Concerns Together</a:t>
          </a:r>
        </a:p>
      </dgm:t>
    </dgm:pt>
    <dgm:pt modelId="{494840A6-33E4-448C-8727-794182BA45A2}" type="parTrans" cxnId="{20833200-F3FA-468E-8C85-F0C6BB11D657}">
      <dgm:prSet/>
      <dgm:spPr/>
      <dgm:t>
        <a:bodyPr/>
        <a:lstStyle/>
        <a:p>
          <a:endParaRPr lang="en-US"/>
        </a:p>
      </dgm:t>
    </dgm:pt>
    <dgm:pt modelId="{DF367748-08C6-4853-B4CE-99DE1DAC0BF3}" type="sibTrans" cxnId="{20833200-F3FA-468E-8C85-F0C6BB11D657}">
      <dgm:prSet/>
      <dgm:spPr/>
      <dgm:t>
        <a:bodyPr/>
        <a:lstStyle/>
        <a:p>
          <a:endParaRPr lang="en-US"/>
        </a:p>
      </dgm:t>
    </dgm:pt>
    <dgm:pt modelId="{CCD08C0E-10FB-46BB-8CD2-D63D24DB339C}">
      <dgm:prSet phldr="0" custT="1"/>
      <dgm:spPr/>
      <dgm:t>
        <a:bodyPr/>
        <a:lstStyle/>
        <a:p>
          <a:pPr algn="l" rtl="0"/>
          <a:r>
            <a:rPr lang="en-US" sz="1800" dirty="0">
              <a:solidFill>
                <a:schemeClr val="bg2"/>
              </a:solidFill>
            </a:rPr>
            <a:t>Families should ask the school how best to communicate with each other, and should feel comfortable </a:t>
          </a:r>
          <a:r>
            <a:rPr lang="en-US" sz="1800" dirty="0">
              <a:solidFill>
                <a:schemeClr val="bg2"/>
              </a:solidFill>
              <a:latin typeface="Calibri Light" panose="020F0302020204030204"/>
            </a:rPr>
            <a:t>asking</a:t>
          </a:r>
          <a:r>
            <a:rPr lang="en-US" sz="1800" dirty="0">
              <a:solidFill>
                <a:schemeClr val="bg2"/>
              </a:solidFill>
            </a:rPr>
            <a:t> questions if more information is needed.</a:t>
          </a:r>
          <a:endParaRPr lang="en-US" sz="1800" dirty="0">
            <a:solidFill>
              <a:schemeClr val="bg2"/>
            </a:solidFill>
            <a:latin typeface="Calibri Light" panose="020F0302020204030204"/>
          </a:endParaRPr>
        </a:p>
      </dgm:t>
    </dgm:pt>
    <dgm:pt modelId="{16989533-D5E8-4B64-83A2-8C19A262353A}" type="parTrans" cxnId="{6C2A401C-F7EE-4E32-B27B-87F57B105F66}">
      <dgm:prSet/>
      <dgm:spPr/>
      <dgm:t>
        <a:bodyPr/>
        <a:lstStyle/>
        <a:p>
          <a:endParaRPr lang="en-US"/>
        </a:p>
      </dgm:t>
    </dgm:pt>
    <dgm:pt modelId="{0BF0E7D7-EFF3-4411-8100-585ECDEB85C5}" type="sibTrans" cxnId="{6C2A401C-F7EE-4E32-B27B-87F57B105F66}">
      <dgm:prSet/>
      <dgm:spPr/>
      <dgm:t>
        <a:bodyPr/>
        <a:lstStyle/>
        <a:p>
          <a:endParaRPr lang="en-US"/>
        </a:p>
      </dgm:t>
    </dgm:pt>
    <dgm:pt modelId="{8C3343C9-34C2-4BD7-B245-0B592540B46D}">
      <dgm:prSet phldr="0" custT="1"/>
      <dgm:spPr/>
      <dgm:t>
        <a:bodyPr/>
        <a:lstStyle/>
        <a:p>
          <a:pPr algn="l"/>
          <a:r>
            <a:rPr lang="en-US" sz="1800" dirty="0"/>
            <a:t>Families should know what literacy standards their child is working on, review whether those expectations are appropriate, and ask whether the instruction and interventions are evidence‑based and focused on the skills their child needs most.</a:t>
          </a:r>
        </a:p>
      </dgm:t>
    </dgm:pt>
    <dgm:pt modelId="{35F39BCB-1217-4AD3-8B6E-C3C10075D20E}" type="parTrans" cxnId="{657B902C-A8C0-46FD-9ABD-BAD395EF617A}">
      <dgm:prSet/>
      <dgm:spPr/>
      <dgm:t>
        <a:bodyPr/>
        <a:lstStyle/>
        <a:p>
          <a:endParaRPr lang="en-US"/>
        </a:p>
      </dgm:t>
    </dgm:pt>
    <dgm:pt modelId="{B3E84D01-EA18-4899-8782-3989FE48DCA4}" type="sibTrans" cxnId="{657B902C-A8C0-46FD-9ABD-BAD395EF617A}">
      <dgm:prSet/>
      <dgm:spPr/>
      <dgm:t>
        <a:bodyPr/>
        <a:lstStyle/>
        <a:p>
          <a:endParaRPr lang="en-US"/>
        </a:p>
      </dgm:t>
    </dgm:pt>
    <dgm:pt modelId="{86974E19-5DC2-4936-9810-7930A60CFA89}">
      <dgm:prSet phldr="0" custT="1"/>
      <dgm:spPr/>
      <dgm:t>
        <a:bodyPr/>
        <a:lstStyle/>
        <a:p>
          <a:pPr algn="l" rtl="0"/>
          <a:r>
            <a:rPr lang="en-US" sz="1800" dirty="0">
              <a:solidFill>
                <a:schemeClr val="bg2"/>
              </a:solidFill>
            </a:rPr>
            <a:t>Families should talk with the school about home literacy activities that match the child’s skill level.</a:t>
          </a:r>
          <a:endParaRPr lang="en-US" sz="1800" dirty="0">
            <a:solidFill>
              <a:schemeClr val="bg2"/>
            </a:solidFill>
            <a:latin typeface="Calibri Light" panose="020F0302020204030204"/>
          </a:endParaRPr>
        </a:p>
      </dgm:t>
    </dgm:pt>
    <dgm:pt modelId="{A24FE5CA-1B97-4003-9041-590E3D203542}" type="parTrans" cxnId="{EE4AF1D0-0A36-48B3-9FA8-75053EA8AB4E}">
      <dgm:prSet/>
      <dgm:spPr/>
      <dgm:t>
        <a:bodyPr/>
        <a:lstStyle/>
        <a:p>
          <a:endParaRPr lang="en-US"/>
        </a:p>
      </dgm:t>
    </dgm:pt>
    <dgm:pt modelId="{DFBA7DE7-BBA2-49AD-A2FC-A134A608FE0C}" type="sibTrans" cxnId="{EE4AF1D0-0A36-48B3-9FA8-75053EA8AB4E}">
      <dgm:prSet/>
      <dgm:spPr/>
      <dgm:t>
        <a:bodyPr/>
        <a:lstStyle/>
        <a:p>
          <a:endParaRPr lang="en-US"/>
        </a:p>
      </dgm:t>
    </dgm:pt>
    <dgm:pt modelId="{3823BD38-8A8E-43DA-A586-563BA8F9A00D}">
      <dgm:prSet phldr="0" custT="1"/>
      <dgm:spPr/>
      <dgm:t>
        <a:bodyPr/>
        <a:lstStyle/>
        <a:p>
          <a:pPr algn="l" rtl="0"/>
          <a:r>
            <a:rPr lang="en-US" sz="1800" dirty="0">
              <a:solidFill>
                <a:schemeClr val="bg2"/>
              </a:solidFill>
            </a:rPr>
            <a:t>Families should discuss with the school which activities or tasks the child has trouble with at home, and how you helped. Learn about the school’s system of learning support.</a:t>
          </a:r>
          <a:endParaRPr lang="en-US" sz="1800" dirty="0">
            <a:solidFill>
              <a:schemeClr val="bg2"/>
            </a:solidFill>
            <a:latin typeface="Calibri Light" panose="020F0302020204030204"/>
          </a:endParaRPr>
        </a:p>
      </dgm:t>
    </dgm:pt>
    <dgm:pt modelId="{019707D1-B5AB-47B5-8BB1-C3153F1FDEBE}" type="parTrans" cxnId="{F9AADDD8-0C8F-4E37-AEAE-86BB0012411A}">
      <dgm:prSet/>
      <dgm:spPr/>
      <dgm:t>
        <a:bodyPr/>
        <a:lstStyle/>
        <a:p>
          <a:endParaRPr lang="en-US"/>
        </a:p>
      </dgm:t>
    </dgm:pt>
    <dgm:pt modelId="{30635B58-120C-4F8D-8467-2849E89F11DB}" type="sibTrans" cxnId="{F9AADDD8-0C8F-4E37-AEAE-86BB0012411A}">
      <dgm:prSet/>
      <dgm:spPr/>
      <dgm:t>
        <a:bodyPr/>
        <a:lstStyle/>
        <a:p>
          <a:endParaRPr lang="en-US"/>
        </a:p>
      </dgm:t>
    </dgm:pt>
    <dgm:pt modelId="{DA86C453-BA2F-4ADA-AD62-040FEF484B16}" type="pres">
      <dgm:prSet presAssocID="{005F381D-59CD-49C6-8B1D-7E1EBB818235}" presName="Name0" presStyleCnt="0">
        <dgm:presLayoutVars>
          <dgm:dir/>
          <dgm:animLvl val="lvl"/>
          <dgm:resizeHandles val="exact"/>
        </dgm:presLayoutVars>
      </dgm:prSet>
      <dgm:spPr/>
    </dgm:pt>
    <dgm:pt modelId="{2E3A11B4-957F-4CC0-843E-43228CCB98B1}" type="pres">
      <dgm:prSet presAssocID="{2BDDD92E-A4D8-47EA-BA07-971A2EE3696C}" presName="composite" presStyleCnt="0"/>
      <dgm:spPr/>
    </dgm:pt>
    <dgm:pt modelId="{0A2A80A7-48CF-4762-B9F7-C70DC52D8633}" type="pres">
      <dgm:prSet presAssocID="{2BDDD92E-A4D8-47EA-BA07-971A2EE3696C}" presName="parTx" presStyleLbl="alignNode1" presStyleIdx="0" presStyleCnt="4">
        <dgm:presLayoutVars>
          <dgm:chMax val="0"/>
          <dgm:chPref val="0"/>
          <dgm:bulletEnabled val="1"/>
        </dgm:presLayoutVars>
      </dgm:prSet>
      <dgm:spPr/>
    </dgm:pt>
    <dgm:pt modelId="{CBE9EBF4-558D-4C80-A020-43400799E164}" type="pres">
      <dgm:prSet presAssocID="{2BDDD92E-A4D8-47EA-BA07-971A2EE3696C}" presName="desTx" presStyleLbl="alignAccFollowNode1" presStyleIdx="0" presStyleCnt="4">
        <dgm:presLayoutVars>
          <dgm:bulletEnabled val="1"/>
        </dgm:presLayoutVars>
      </dgm:prSet>
      <dgm:spPr/>
    </dgm:pt>
    <dgm:pt modelId="{CE37CDC7-4C6D-4338-A620-C361239C231A}" type="pres">
      <dgm:prSet presAssocID="{1D851230-E969-4782-9463-1D60465DB988}" presName="space" presStyleCnt="0"/>
      <dgm:spPr/>
    </dgm:pt>
    <dgm:pt modelId="{D328D63A-3B56-46A4-A4C9-62D103F1BCB8}" type="pres">
      <dgm:prSet presAssocID="{FECF59CE-021E-4041-8C7B-2E5827C1229A}" presName="composite" presStyleCnt="0"/>
      <dgm:spPr/>
    </dgm:pt>
    <dgm:pt modelId="{1CC8A4A6-51E5-4B0B-94CE-C140DB0D3D9E}" type="pres">
      <dgm:prSet presAssocID="{FECF59CE-021E-4041-8C7B-2E5827C1229A}" presName="parTx" presStyleLbl="alignNode1" presStyleIdx="1" presStyleCnt="4">
        <dgm:presLayoutVars>
          <dgm:chMax val="0"/>
          <dgm:chPref val="0"/>
          <dgm:bulletEnabled val="1"/>
        </dgm:presLayoutVars>
      </dgm:prSet>
      <dgm:spPr/>
    </dgm:pt>
    <dgm:pt modelId="{77B8737F-4B4A-40C2-9E3E-4ABC4909DC91}" type="pres">
      <dgm:prSet presAssocID="{FECF59CE-021E-4041-8C7B-2E5827C1229A}" presName="desTx" presStyleLbl="alignAccFollowNode1" presStyleIdx="1" presStyleCnt="4">
        <dgm:presLayoutVars>
          <dgm:bulletEnabled val="1"/>
        </dgm:presLayoutVars>
      </dgm:prSet>
      <dgm:spPr/>
    </dgm:pt>
    <dgm:pt modelId="{DBC83803-B857-4AD2-AA70-254E4F062DE6}" type="pres">
      <dgm:prSet presAssocID="{98067F9A-A42A-4EB9-907E-3870E8B56F39}" presName="space" presStyleCnt="0"/>
      <dgm:spPr/>
    </dgm:pt>
    <dgm:pt modelId="{DA134157-A8DA-4F4A-87E2-3A347C1E8CD7}" type="pres">
      <dgm:prSet presAssocID="{2244D8CA-03A7-4189-8636-F2F44460228E}" presName="composite" presStyleCnt="0"/>
      <dgm:spPr/>
    </dgm:pt>
    <dgm:pt modelId="{59F3C434-138A-484C-A93B-05C4EB8F93DE}" type="pres">
      <dgm:prSet presAssocID="{2244D8CA-03A7-4189-8636-F2F44460228E}" presName="parTx" presStyleLbl="alignNode1" presStyleIdx="2" presStyleCnt="4">
        <dgm:presLayoutVars>
          <dgm:chMax val="0"/>
          <dgm:chPref val="0"/>
          <dgm:bulletEnabled val="1"/>
        </dgm:presLayoutVars>
      </dgm:prSet>
      <dgm:spPr/>
    </dgm:pt>
    <dgm:pt modelId="{B5826B9F-8E0C-47F2-9C34-4B03007E31FE}" type="pres">
      <dgm:prSet presAssocID="{2244D8CA-03A7-4189-8636-F2F44460228E}" presName="desTx" presStyleLbl="alignAccFollowNode1" presStyleIdx="2" presStyleCnt="4">
        <dgm:presLayoutVars>
          <dgm:bulletEnabled val="1"/>
        </dgm:presLayoutVars>
      </dgm:prSet>
      <dgm:spPr/>
    </dgm:pt>
    <dgm:pt modelId="{2B58E92F-C7EE-4068-BC90-1295C2C13F9C}" type="pres">
      <dgm:prSet presAssocID="{F67C8F29-C3FF-4883-9CA4-FF335E1C197A}" presName="space" presStyleCnt="0"/>
      <dgm:spPr/>
    </dgm:pt>
    <dgm:pt modelId="{5585C2CA-2432-45E2-A275-35E41B7DEDEC}" type="pres">
      <dgm:prSet presAssocID="{C77A6087-ECA4-46F5-A510-2ACD6D4A45FD}" presName="composite" presStyleCnt="0"/>
      <dgm:spPr/>
    </dgm:pt>
    <dgm:pt modelId="{536BBE97-0F50-47D8-B0DB-196697732735}" type="pres">
      <dgm:prSet presAssocID="{C77A6087-ECA4-46F5-A510-2ACD6D4A45FD}" presName="parTx" presStyleLbl="alignNode1" presStyleIdx="3" presStyleCnt="4">
        <dgm:presLayoutVars>
          <dgm:chMax val="0"/>
          <dgm:chPref val="0"/>
          <dgm:bulletEnabled val="1"/>
        </dgm:presLayoutVars>
      </dgm:prSet>
      <dgm:spPr/>
    </dgm:pt>
    <dgm:pt modelId="{47BB62FC-ED0C-4EC1-89A6-14DB406F31F2}" type="pres">
      <dgm:prSet presAssocID="{C77A6087-ECA4-46F5-A510-2ACD6D4A45FD}" presName="desTx" presStyleLbl="alignAccFollowNode1" presStyleIdx="3" presStyleCnt="4">
        <dgm:presLayoutVars>
          <dgm:bulletEnabled val="1"/>
        </dgm:presLayoutVars>
      </dgm:prSet>
      <dgm:spPr/>
    </dgm:pt>
  </dgm:ptLst>
  <dgm:cxnLst>
    <dgm:cxn modelId="{20833200-F3FA-468E-8C85-F0C6BB11D657}" srcId="{005F381D-59CD-49C6-8B1D-7E1EBB818235}" destId="{C77A6087-ECA4-46F5-A510-2ACD6D4A45FD}" srcOrd="3" destOrd="0" parTransId="{494840A6-33E4-448C-8727-794182BA45A2}" sibTransId="{DF367748-08C6-4853-B4CE-99DE1DAC0BF3}"/>
    <dgm:cxn modelId="{6C2A401C-F7EE-4E32-B27B-87F57B105F66}" srcId="{2BDDD92E-A4D8-47EA-BA07-971A2EE3696C}" destId="{CCD08C0E-10FB-46BB-8CD2-D63D24DB339C}" srcOrd="0" destOrd="0" parTransId="{16989533-D5E8-4B64-83A2-8C19A262353A}" sibTransId="{0BF0E7D7-EFF3-4411-8100-585ECDEB85C5}"/>
    <dgm:cxn modelId="{657B902C-A8C0-46FD-9ABD-BAD395EF617A}" srcId="{FECF59CE-021E-4041-8C7B-2E5827C1229A}" destId="{8C3343C9-34C2-4BD7-B245-0B592540B46D}" srcOrd="0" destOrd="0" parTransId="{35F39BCB-1217-4AD3-8B6E-C3C10075D20E}" sibTransId="{B3E84D01-EA18-4899-8782-3989FE48DCA4}"/>
    <dgm:cxn modelId="{5C590A67-8B49-4D3E-BC5C-80CF65BB11E8}" srcId="{005F381D-59CD-49C6-8B1D-7E1EBB818235}" destId="{2244D8CA-03A7-4189-8636-F2F44460228E}" srcOrd="2" destOrd="0" parTransId="{89BD5ACB-26A7-47BE-8041-FE3FC1CC6790}" sibTransId="{F67C8F29-C3FF-4883-9CA4-FF335E1C197A}"/>
    <dgm:cxn modelId="{E840B067-E83A-43AF-9598-9C342820DEB1}" type="presOf" srcId="{86974E19-5DC2-4936-9810-7930A60CFA89}" destId="{B5826B9F-8E0C-47F2-9C34-4B03007E31FE}" srcOrd="0" destOrd="0" presId="urn:microsoft.com/office/officeart/2005/8/layout/hList1"/>
    <dgm:cxn modelId="{A48C864C-FAE3-4653-936B-0CE3230A8813}" type="presOf" srcId="{CCD08C0E-10FB-46BB-8CD2-D63D24DB339C}" destId="{CBE9EBF4-558D-4C80-A020-43400799E164}" srcOrd="0" destOrd="0" presId="urn:microsoft.com/office/officeart/2005/8/layout/hList1"/>
    <dgm:cxn modelId="{32F6EB6C-A293-49A3-AD4C-41AF2943765E}" type="presOf" srcId="{2BDDD92E-A4D8-47EA-BA07-971A2EE3696C}" destId="{0A2A80A7-48CF-4762-B9F7-C70DC52D8633}" srcOrd="0" destOrd="0" presId="urn:microsoft.com/office/officeart/2005/8/layout/hList1"/>
    <dgm:cxn modelId="{E9CB8F72-A133-4896-9048-AE7DD07C73AB}" type="presOf" srcId="{8C3343C9-34C2-4BD7-B245-0B592540B46D}" destId="{77B8737F-4B4A-40C2-9E3E-4ABC4909DC91}" srcOrd="0" destOrd="0" presId="urn:microsoft.com/office/officeart/2005/8/layout/hList1"/>
    <dgm:cxn modelId="{8F944BA2-A379-4019-A897-C44176B50D53}" type="presOf" srcId="{FECF59CE-021E-4041-8C7B-2E5827C1229A}" destId="{1CC8A4A6-51E5-4B0B-94CE-C140DB0D3D9E}" srcOrd="0" destOrd="0" presId="urn:microsoft.com/office/officeart/2005/8/layout/hList1"/>
    <dgm:cxn modelId="{A1827CAA-CC3E-480D-9F2B-E723E3023DE5}" type="presOf" srcId="{3823BD38-8A8E-43DA-A586-563BA8F9A00D}" destId="{47BB62FC-ED0C-4EC1-89A6-14DB406F31F2}" srcOrd="0" destOrd="0" presId="urn:microsoft.com/office/officeart/2005/8/layout/hList1"/>
    <dgm:cxn modelId="{3AE310BD-AAD0-49BF-8DDC-E24044D23A54}" type="presOf" srcId="{005F381D-59CD-49C6-8B1D-7E1EBB818235}" destId="{DA86C453-BA2F-4ADA-AD62-040FEF484B16}" srcOrd="0" destOrd="0" presId="urn:microsoft.com/office/officeart/2005/8/layout/hList1"/>
    <dgm:cxn modelId="{B4AE78D0-8D4B-4D75-B753-15BBD593E4AF}" type="presOf" srcId="{2244D8CA-03A7-4189-8636-F2F44460228E}" destId="{59F3C434-138A-484C-A93B-05C4EB8F93DE}" srcOrd="0" destOrd="0" presId="urn:microsoft.com/office/officeart/2005/8/layout/hList1"/>
    <dgm:cxn modelId="{EE4AF1D0-0A36-48B3-9FA8-75053EA8AB4E}" srcId="{2244D8CA-03A7-4189-8636-F2F44460228E}" destId="{86974E19-5DC2-4936-9810-7930A60CFA89}" srcOrd="0" destOrd="0" parTransId="{A24FE5CA-1B97-4003-9041-590E3D203542}" sibTransId="{DFBA7DE7-BBA2-49AD-A2FC-A134A608FE0C}"/>
    <dgm:cxn modelId="{E2E900D6-B92A-49EA-9221-993C95F8C29B}" srcId="{005F381D-59CD-49C6-8B1D-7E1EBB818235}" destId="{FECF59CE-021E-4041-8C7B-2E5827C1229A}" srcOrd="1" destOrd="0" parTransId="{9D2D8D70-5FBF-4980-BA31-DF651B6D69CC}" sibTransId="{98067F9A-A42A-4EB9-907E-3870E8B56F39}"/>
    <dgm:cxn modelId="{F9AADDD8-0C8F-4E37-AEAE-86BB0012411A}" srcId="{C77A6087-ECA4-46F5-A510-2ACD6D4A45FD}" destId="{3823BD38-8A8E-43DA-A586-563BA8F9A00D}" srcOrd="0" destOrd="0" parTransId="{019707D1-B5AB-47B5-8BB1-C3153F1FDEBE}" sibTransId="{30635B58-120C-4F8D-8467-2849E89F11DB}"/>
    <dgm:cxn modelId="{B1D55DEF-87B1-4ECD-9DF2-9FB515818FF2}" srcId="{005F381D-59CD-49C6-8B1D-7E1EBB818235}" destId="{2BDDD92E-A4D8-47EA-BA07-971A2EE3696C}" srcOrd="0" destOrd="0" parTransId="{9EE6FEE2-7814-4DE3-95A0-3889BF6194AA}" sibTransId="{1D851230-E969-4782-9463-1D60465DB988}"/>
    <dgm:cxn modelId="{8DB472EF-D397-4A69-8FAA-6DBE33571C5F}" type="presOf" srcId="{C77A6087-ECA4-46F5-A510-2ACD6D4A45FD}" destId="{536BBE97-0F50-47D8-B0DB-196697732735}" srcOrd="0" destOrd="0" presId="urn:microsoft.com/office/officeart/2005/8/layout/hList1"/>
    <dgm:cxn modelId="{9A9292FB-962A-4686-B857-CCBAB74CFA62}" type="presParOf" srcId="{DA86C453-BA2F-4ADA-AD62-040FEF484B16}" destId="{2E3A11B4-957F-4CC0-843E-43228CCB98B1}" srcOrd="0" destOrd="0" presId="urn:microsoft.com/office/officeart/2005/8/layout/hList1"/>
    <dgm:cxn modelId="{1D8FE033-452A-4808-B7F2-38631EB93DA0}" type="presParOf" srcId="{2E3A11B4-957F-4CC0-843E-43228CCB98B1}" destId="{0A2A80A7-48CF-4762-B9F7-C70DC52D8633}" srcOrd="0" destOrd="0" presId="urn:microsoft.com/office/officeart/2005/8/layout/hList1"/>
    <dgm:cxn modelId="{1F6ADD84-6A49-43F5-870F-053334D350D0}" type="presParOf" srcId="{2E3A11B4-957F-4CC0-843E-43228CCB98B1}" destId="{CBE9EBF4-558D-4C80-A020-43400799E164}" srcOrd="1" destOrd="0" presId="urn:microsoft.com/office/officeart/2005/8/layout/hList1"/>
    <dgm:cxn modelId="{1F45D236-4836-454C-BEA7-500F6E6F7F08}" type="presParOf" srcId="{DA86C453-BA2F-4ADA-AD62-040FEF484B16}" destId="{CE37CDC7-4C6D-4338-A620-C361239C231A}" srcOrd="1" destOrd="0" presId="urn:microsoft.com/office/officeart/2005/8/layout/hList1"/>
    <dgm:cxn modelId="{0CE67571-3B32-4EAD-9068-B68D06690733}" type="presParOf" srcId="{DA86C453-BA2F-4ADA-AD62-040FEF484B16}" destId="{D328D63A-3B56-46A4-A4C9-62D103F1BCB8}" srcOrd="2" destOrd="0" presId="urn:microsoft.com/office/officeart/2005/8/layout/hList1"/>
    <dgm:cxn modelId="{0994F098-2439-40F1-A6A8-017B4C1502C3}" type="presParOf" srcId="{D328D63A-3B56-46A4-A4C9-62D103F1BCB8}" destId="{1CC8A4A6-51E5-4B0B-94CE-C140DB0D3D9E}" srcOrd="0" destOrd="0" presId="urn:microsoft.com/office/officeart/2005/8/layout/hList1"/>
    <dgm:cxn modelId="{DFECF940-809B-421E-826D-D91315C1D016}" type="presParOf" srcId="{D328D63A-3B56-46A4-A4C9-62D103F1BCB8}" destId="{77B8737F-4B4A-40C2-9E3E-4ABC4909DC91}" srcOrd="1" destOrd="0" presId="urn:microsoft.com/office/officeart/2005/8/layout/hList1"/>
    <dgm:cxn modelId="{1465FC5E-F116-4A37-98F2-7EE9F97ECEA4}" type="presParOf" srcId="{DA86C453-BA2F-4ADA-AD62-040FEF484B16}" destId="{DBC83803-B857-4AD2-AA70-254E4F062DE6}" srcOrd="3" destOrd="0" presId="urn:microsoft.com/office/officeart/2005/8/layout/hList1"/>
    <dgm:cxn modelId="{B6686F30-44AA-4AD9-9312-D85ACD7FC8E0}" type="presParOf" srcId="{DA86C453-BA2F-4ADA-AD62-040FEF484B16}" destId="{DA134157-A8DA-4F4A-87E2-3A347C1E8CD7}" srcOrd="4" destOrd="0" presId="urn:microsoft.com/office/officeart/2005/8/layout/hList1"/>
    <dgm:cxn modelId="{F5DA11AD-75CF-4BF5-823A-35CD2333A30B}" type="presParOf" srcId="{DA134157-A8DA-4F4A-87E2-3A347C1E8CD7}" destId="{59F3C434-138A-484C-A93B-05C4EB8F93DE}" srcOrd="0" destOrd="0" presId="urn:microsoft.com/office/officeart/2005/8/layout/hList1"/>
    <dgm:cxn modelId="{142EA979-EC70-4DB3-A01F-5ADEB1C235DE}" type="presParOf" srcId="{DA134157-A8DA-4F4A-87E2-3A347C1E8CD7}" destId="{B5826B9F-8E0C-47F2-9C34-4B03007E31FE}" srcOrd="1" destOrd="0" presId="urn:microsoft.com/office/officeart/2005/8/layout/hList1"/>
    <dgm:cxn modelId="{DFDA81BC-F2F2-43A5-BD73-D76EB57E07DA}" type="presParOf" srcId="{DA86C453-BA2F-4ADA-AD62-040FEF484B16}" destId="{2B58E92F-C7EE-4068-BC90-1295C2C13F9C}" srcOrd="5" destOrd="0" presId="urn:microsoft.com/office/officeart/2005/8/layout/hList1"/>
    <dgm:cxn modelId="{21AE7062-8120-4FA0-9CA2-C3D3174CFE3A}" type="presParOf" srcId="{DA86C453-BA2F-4ADA-AD62-040FEF484B16}" destId="{5585C2CA-2432-45E2-A275-35E41B7DEDEC}" srcOrd="6" destOrd="0" presId="urn:microsoft.com/office/officeart/2005/8/layout/hList1"/>
    <dgm:cxn modelId="{8F1684D9-772E-4356-854F-F91D0C67BCC4}" type="presParOf" srcId="{5585C2CA-2432-45E2-A275-35E41B7DEDEC}" destId="{536BBE97-0F50-47D8-B0DB-196697732735}" srcOrd="0" destOrd="0" presId="urn:microsoft.com/office/officeart/2005/8/layout/hList1"/>
    <dgm:cxn modelId="{1CB0A06B-AA34-4165-9046-8D565701CA84}" type="presParOf" srcId="{5585C2CA-2432-45E2-A275-35E41B7DEDEC}" destId="{47BB62FC-ED0C-4EC1-89A6-14DB406F31F2}"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05F381D-59CD-49C6-8B1D-7E1EBB818235}" type="doc">
      <dgm:prSet loTypeId="urn:microsoft.com/office/officeart/2005/8/layout/hList1" loCatId="list" qsTypeId="urn:microsoft.com/office/officeart/2005/8/quickstyle/simple1" qsCatId="simple" csTypeId="urn:microsoft.com/office/officeart/2005/8/colors/accent0_2" csCatId="mainScheme" phldr="1"/>
      <dgm:spPr/>
      <dgm:t>
        <a:bodyPr/>
        <a:lstStyle/>
        <a:p>
          <a:endParaRPr lang="en-US"/>
        </a:p>
      </dgm:t>
    </dgm:pt>
    <dgm:pt modelId="{2BDDD92E-A4D8-47EA-BA07-971A2EE3696C}">
      <dgm:prSet phldr="0" custT="1"/>
      <dgm:spPr/>
      <dgm:t>
        <a:bodyPr/>
        <a:lstStyle/>
        <a:p>
          <a:pPr algn="l" rtl="0"/>
          <a:r>
            <a:rPr lang="en-US" sz="2000" b="1" dirty="0">
              <a:solidFill>
                <a:schemeClr val="tx2"/>
              </a:solidFill>
              <a:latin typeface="Calibri Light" panose="020F0302020204030204"/>
            </a:rPr>
            <a:t>Communicate and Interact Often</a:t>
          </a:r>
        </a:p>
      </dgm:t>
    </dgm:pt>
    <dgm:pt modelId="{9EE6FEE2-7814-4DE3-95A0-3889BF6194AA}" type="parTrans" cxnId="{B1D55DEF-87B1-4ECD-9DF2-9FB515818FF2}">
      <dgm:prSet/>
      <dgm:spPr/>
      <dgm:t>
        <a:bodyPr/>
        <a:lstStyle/>
        <a:p>
          <a:endParaRPr lang="en-US"/>
        </a:p>
      </dgm:t>
    </dgm:pt>
    <dgm:pt modelId="{1D851230-E969-4782-9463-1D60465DB988}" type="sibTrans" cxnId="{B1D55DEF-87B1-4ECD-9DF2-9FB515818FF2}">
      <dgm:prSet/>
      <dgm:spPr/>
      <dgm:t>
        <a:bodyPr/>
        <a:lstStyle/>
        <a:p>
          <a:endParaRPr lang="en-US"/>
        </a:p>
      </dgm:t>
    </dgm:pt>
    <dgm:pt modelId="{FECF59CE-021E-4041-8C7B-2E5827C1229A}">
      <dgm:prSet phldr="0" custT="1"/>
      <dgm:spPr/>
      <dgm:t>
        <a:bodyPr/>
        <a:lstStyle/>
        <a:p>
          <a:pPr algn="l"/>
          <a:r>
            <a:rPr lang="en-US" sz="2000" b="1" dirty="0">
              <a:solidFill>
                <a:schemeClr val="tx2"/>
              </a:solidFill>
              <a:latin typeface="Calibri Light" panose="020F0302020204030204"/>
            </a:rPr>
            <a:t>Discuss Literacy Instruction and Intervention</a:t>
          </a:r>
        </a:p>
      </dgm:t>
    </dgm:pt>
    <dgm:pt modelId="{9D2D8D70-5FBF-4980-BA31-DF651B6D69CC}" type="parTrans" cxnId="{E2E900D6-B92A-49EA-9221-993C95F8C29B}">
      <dgm:prSet/>
      <dgm:spPr/>
      <dgm:t>
        <a:bodyPr/>
        <a:lstStyle/>
        <a:p>
          <a:endParaRPr lang="en-US"/>
        </a:p>
      </dgm:t>
    </dgm:pt>
    <dgm:pt modelId="{98067F9A-A42A-4EB9-907E-3870E8B56F39}" type="sibTrans" cxnId="{E2E900D6-B92A-49EA-9221-993C95F8C29B}">
      <dgm:prSet/>
      <dgm:spPr/>
      <dgm:t>
        <a:bodyPr/>
        <a:lstStyle/>
        <a:p>
          <a:endParaRPr lang="en-US"/>
        </a:p>
      </dgm:t>
    </dgm:pt>
    <dgm:pt modelId="{2244D8CA-03A7-4189-8636-F2F44460228E}">
      <dgm:prSet phldr="0" custT="1"/>
      <dgm:spPr/>
      <dgm:t>
        <a:bodyPr/>
        <a:lstStyle/>
        <a:p>
          <a:pPr algn="l"/>
          <a:r>
            <a:rPr lang="en-US" sz="2000" b="1" dirty="0">
              <a:solidFill>
                <a:schemeClr val="tx2"/>
              </a:solidFill>
              <a:latin typeface="Calibri Light" panose="020F0302020204030204"/>
            </a:rPr>
            <a:t>Practice Literacy Skills at Home</a:t>
          </a:r>
        </a:p>
      </dgm:t>
    </dgm:pt>
    <dgm:pt modelId="{89BD5ACB-26A7-47BE-8041-FE3FC1CC6790}" type="parTrans" cxnId="{5C590A67-8B49-4D3E-BC5C-80CF65BB11E8}">
      <dgm:prSet/>
      <dgm:spPr/>
      <dgm:t>
        <a:bodyPr/>
        <a:lstStyle/>
        <a:p>
          <a:endParaRPr lang="en-US"/>
        </a:p>
      </dgm:t>
    </dgm:pt>
    <dgm:pt modelId="{F67C8F29-C3FF-4883-9CA4-FF335E1C197A}" type="sibTrans" cxnId="{5C590A67-8B49-4D3E-BC5C-80CF65BB11E8}">
      <dgm:prSet/>
      <dgm:spPr/>
      <dgm:t>
        <a:bodyPr/>
        <a:lstStyle/>
        <a:p>
          <a:endParaRPr lang="en-US"/>
        </a:p>
      </dgm:t>
    </dgm:pt>
    <dgm:pt modelId="{C77A6087-ECA4-46F5-A510-2ACD6D4A45FD}">
      <dgm:prSet phldr="0" custT="1"/>
      <dgm:spPr/>
      <dgm:t>
        <a:bodyPr/>
        <a:lstStyle/>
        <a:p>
          <a:pPr algn="l"/>
          <a:r>
            <a:rPr lang="en-US" sz="2000" b="1" dirty="0">
              <a:solidFill>
                <a:schemeClr val="tx2"/>
              </a:solidFill>
              <a:latin typeface="Calibri Light" panose="020F0302020204030204"/>
            </a:rPr>
            <a:t>Address Concerns Together</a:t>
          </a:r>
        </a:p>
      </dgm:t>
    </dgm:pt>
    <dgm:pt modelId="{494840A6-33E4-448C-8727-794182BA45A2}" type="parTrans" cxnId="{20833200-F3FA-468E-8C85-F0C6BB11D657}">
      <dgm:prSet/>
      <dgm:spPr/>
      <dgm:t>
        <a:bodyPr/>
        <a:lstStyle/>
        <a:p>
          <a:endParaRPr lang="en-US"/>
        </a:p>
      </dgm:t>
    </dgm:pt>
    <dgm:pt modelId="{DF367748-08C6-4853-B4CE-99DE1DAC0BF3}" type="sibTrans" cxnId="{20833200-F3FA-468E-8C85-F0C6BB11D657}">
      <dgm:prSet/>
      <dgm:spPr/>
      <dgm:t>
        <a:bodyPr/>
        <a:lstStyle/>
        <a:p>
          <a:endParaRPr lang="en-US"/>
        </a:p>
      </dgm:t>
    </dgm:pt>
    <dgm:pt modelId="{CCD08C0E-10FB-46BB-8CD2-D63D24DB339C}">
      <dgm:prSet phldr="0" custT="1"/>
      <dgm:spPr/>
      <dgm:t>
        <a:bodyPr/>
        <a:lstStyle/>
        <a:p>
          <a:pPr algn="l" rtl="0"/>
          <a:r>
            <a:rPr lang="en-US" sz="1800" dirty="0">
              <a:solidFill>
                <a:schemeClr val="bg2"/>
              </a:solidFill>
            </a:rPr>
            <a:t>Families should ask the school how best to communicate with each other, and should feel comfortable </a:t>
          </a:r>
          <a:r>
            <a:rPr lang="en-US" sz="1800" dirty="0">
              <a:solidFill>
                <a:schemeClr val="bg2"/>
              </a:solidFill>
              <a:latin typeface="Calibri Light" panose="020F0302020204030204"/>
            </a:rPr>
            <a:t>asking</a:t>
          </a:r>
          <a:r>
            <a:rPr lang="en-US" sz="1800" dirty="0">
              <a:solidFill>
                <a:schemeClr val="bg2"/>
              </a:solidFill>
            </a:rPr>
            <a:t> questions if more information is needed.</a:t>
          </a:r>
          <a:endParaRPr lang="en-US" sz="1800" dirty="0">
            <a:solidFill>
              <a:schemeClr val="bg2"/>
            </a:solidFill>
            <a:latin typeface="Calibri Light" panose="020F0302020204030204"/>
          </a:endParaRPr>
        </a:p>
      </dgm:t>
    </dgm:pt>
    <dgm:pt modelId="{16989533-D5E8-4B64-83A2-8C19A262353A}" type="parTrans" cxnId="{6C2A401C-F7EE-4E32-B27B-87F57B105F66}">
      <dgm:prSet/>
      <dgm:spPr/>
      <dgm:t>
        <a:bodyPr/>
        <a:lstStyle/>
        <a:p>
          <a:endParaRPr lang="en-US"/>
        </a:p>
      </dgm:t>
    </dgm:pt>
    <dgm:pt modelId="{0BF0E7D7-EFF3-4411-8100-585ECDEB85C5}" type="sibTrans" cxnId="{6C2A401C-F7EE-4E32-B27B-87F57B105F66}">
      <dgm:prSet/>
      <dgm:spPr/>
      <dgm:t>
        <a:bodyPr/>
        <a:lstStyle/>
        <a:p>
          <a:endParaRPr lang="en-US"/>
        </a:p>
      </dgm:t>
    </dgm:pt>
    <dgm:pt modelId="{8C3343C9-34C2-4BD7-B245-0B592540B46D}">
      <dgm:prSet phldr="0" custT="1"/>
      <dgm:spPr/>
      <dgm:t>
        <a:bodyPr/>
        <a:lstStyle/>
        <a:p>
          <a:pPr algn="l"/>
          <a:r>
            <a:rPr lang="en-US" sz="1800" dirty="0"/>
            <a:t>Families should know what literacy standards their child is working on, review whether those expectations are appropriate, and ask whether the instruction and interventions are evidence‑based and focused on the skills their child needs most.</a:t>
          </a:r>
        </a:p>
      </dgm:t>
    </dgm:pt>
    <dgm:pt modelId="{35F39BCB-1217-4AD3-8B6E-C3C10075D20E}" type="parTrans" cxnId="{657B902C-A8C0-46FD-9ABD-BAD395EF617A}">
      <dgm:prSet/>
      <dgm:spPr/>
      <dgm:t>
        <a:bodyPr/>
        <a:lstStyle/>
        <a:p>
          <a:endParaRPr lang="en-US"/>
        </a:p>
      </dgm:t>
    </dgm:pt>
    <dgm:pt modelId="{B3E84D01-EA18-4899-8782-3989FE48DCA4}" type="sibTrans" cxnId="{657B902C-A8C0-46FD-9ABD-BAD395EF617A}">
      <dgm:prSet/>
      <dgm:spPr/>
      <dgm:t>
        <a:bodyPr/>
        <a:lstStyle/>
        <a:p>
          <a:endParaRPr lang="en-US"/>
        </a:p>
      </dgm:t>
    </dgm:pt>
    <dgm:pt modelId="{86974E19-5DC2-4936-9810-7930A60CFA89}">
      <dgm:prSet phldr="0" custT="1"/>
      <dgm:spPr/>
      <dgm:t>
        <a:bodyPr/>
        <a:lstStyle/>
        <a:p>
          <a:pPr algn="l" rtl="0"/>
          <a:r>
            <a:rPr lang="en-US" sz="1800" dirty="0">
              <a:solidFill>
                <a:schemeClr val="bg2"/>
              </a:solidFill>
            </a:rPr>
            <a:t>Families should talk with the school about home literacy activities that match the child’s skill level.</a:t>
          </a:r>
          <a:endParaRPr lang="en-US" sz="1800" dirty="0">
            <a:solidFill>
              <a:schemeClr val="bg2"/>
            </a:solidFill>
            <a:latin typeface="Calibri Light" panose="020F0302020204030204"/>
          </a:endParaRPr>
        </a:p>
      </dgm:t>
    </dgm:pt>
    <dgm:pt modelId="{A24FE5CA-1B97-4003-9041-590E3D203542}" type="parTrans" cxnId="{EE4AF1D0-0A36-48B3-9FA8-75053EA8AB4E}">
      <dgm:prSet/>
      <dgm:spPr/>
      <dgm:t>
        <a:bodyPr/>
        <a:lstStyle/>
        <a:p>
          <a:endParaRPr lang="en-US"/>
        </a:p>
      </dgm:t>
    </dgm:pt>
    <dgm:pt modelId="{DFBA7DE7-BBA2-49AD-A2FC-A134A608FE0C}" type="sibTrans" cxnId="{EE4AF1D0-0A36-48B3-9FA8-75053EA8AB4E}">
      <dgm:prSet/>
      <dgm:spPr/>
      <dgm:t>
        <a:bodyPr/>
        <a:lstStyle/>
        <a:p>
          <a:endParaRPr lang="en-US"/>
        </a:p>
      </dgm:t>
    </dgm:pt>
    <dgm:pt modelId="{3823BD38-8A8E-43DA-A586-563BA8F9A00D}">
      <dgm:prSet phldr="0" custT="1"/>
      <dgm:spPr/>
      <dgm:t>
        <a:bodyPr/>
        <a:lstStyle/>
        <a:p>
          <a:pPr algn="l" rtl="0"/>
          <a:r>
            <a:rPr lang="en-US" sz="1800" dirty="0">
              <a:solidFill>
                <a:schemeClr val="bg2"/>
              </a:solidFill>
            </a:rPr>
            <a:t>Families should discuss with the school which activities or tasks the child has trouble with at home, and how you helped. Learn about the school’s system of learning support.</a:t>
          </a:r>
          <a:endParaRPr lang="en-US" sz="1800" dirty="0">
            <a:solidFill>
              <a:schemeClr val="bg2"/>
            </a:solidFill>
            <a:latin typeface="Calibri Light" panose="020F0302020204030204"/>
          </a:endParaRPr>
        </a:p>
      </dgm:t>
    </dgm:pt>
    <dgm:pt modelId="{019707D1-B5AB-47B5-8BB1-C3153F1FDEBE}" type="parTrans" cxnId="{F9AADDD8-0C8F-4E37-AEAE-86BB0012411A}">
      <dgm:prSet/>
      <dgm:spPr/>
      <dgm:t>
        <a:bodyPr/>
        <a:lstStyle/>
        <a:p>
          <a:endParaRPr lang="en-US"/>
        </a:p>
      </dgm:t>
    </dgm:pt>
    <dgm:pt modelId="{30635B58-120C-4F8D-8467-2849E89F11DB}" type="sibTrans" cxnId="{F9AADDD8-0C8F-4E37-AEAE-86BB0012411A}">
      <dgm:prSet/>
      <dgm:spPr/>
      <dgm:t>
        <a:bodyPr/>
        <a:lstStyle/>
        <a:p>
          <a:endParaRPr lang="en-US"/>
        </a:p>
      </dgm:t>
    </dgm:pt>
    <dgm:pt modelId="{DA86C453-BA2F-4ADA-AD62-040FEF484B16}" type="pres">
      <dgm:prSet presAssocID="{005F381D-59CD-49C6-8B1D-7E1EBB818235}" presName="Name0" presStyleCnt="0">
        <dgm:presLayoutVars>
          <dgm:dir/>
          <dgm:animLvl val="lvl"/>
          <dgm:resizeHandles val="exact"/>
        </dgm:presLayoutVars>
      </dgm:prSet>
      <dgm:spPr/>
    </dgm:pt>
    <dgm:pt modelId="{2E3A11B4-957F-4CC0-843E-43228CCB98B1}" type="pres">
      <dgm:prSet presAssocID="{2BDDD92E-A4D8-47EA-BA07-971A2EE3696C}" presName="composite" presStyleCnt="0"/>
      <dgm:spPr/>
    </dgm:pt>
    <dgm:pt modelId="{0A2A80A7-48CF-4762-B9F7-C70DC52D8633}" type="pres">
      <dgm:prSet presAssocID="{2BDDD92E-A4D8-47EA-BA07-971A2EE3696C}" presName="parTx" presStyleLbl="alignNode1" presStyleIdx="0" presStyleCnt="4">
        <dgm:presLayoutVars>
          <dgm:chMax val="0"/>
          <dgm:chPref val="0"/>
          <dgm:bulletEnabled val="1"/>
        </dgm:presLayoutVars>
      </dgm:prSet>
      <dgm:spPr/>
    </dgm:pt>
    <dgm:pt modelId="{CBE9EBF4-558D-4C80-A020-43400799E164}" type="pres">
      <dgm:prSet presAssocID="{2BDDD92E-A4D8-47EA-BA07-971A2EE3696C}" presName="desTx" presStyleLbl="alignAccFollowNode1" presStyleIdx="0" presStyleCnt="4">
        <dgm:presLayoutVars>
          <dgm:bulletEnabled val="1"/>
        </dgm:presLayoutVars>
      </dgm:prSet>
      <dgm:spPr/>
    </dgm:pt>
    <dgm:pt modelId="{CE37CDC7-4C6D-4338-A620-C361239C231A}" type="pres">
      <dgm:prSet presAssocID="{1D851230-E969-4782-9463-1D60465DB988}" presName="space" presStyleCnt="0"/>
      <dgm:spPr/>
    </dgm:pt>
    <dgm:pt modelId="{D328D63A-3B56-46A4-A4C9-62D103F1BCB8}" type="pres">
      <dgm:prSet presAssocID="{FECF59CE-021E-4041-8C7B-2E5827C1229A}" presName="composite" presStyleCnt="0"/>
      <dgm:spPr/>
    </dgm:pt>
    <dgm:pt modelId="{1CC8A4A6-51E5-4B0B-94CE-C140DB0D3D9E}" type="pres">
      <dgm:prSet presAssocID="{FECF59CE-021E-4041-8C7B-2E5827C1229A}" presName="parTx" presStyleLbl="alignNode1" presStyleIdx="1" presStyleCnt="4">
        <dgm:presLayoutVars>
          <dgm:chMax val="0"/>
          <dgm:chPref val="0"/>
          <dgm:bulletEnabled val="1"/>
        </dgm:presLayoutVars>
      </dgm:prSet>
      <dgm:spPr/>
    </dgm:pt>
    <dgm:pt modelId="{77B8737F-4B4A-40C2-9E3E-4ABC4909DC91}" type="pres">
      <dgm:prSet presAssocID="{FECF59CE-021E-4041-8C7B-2E5827C1229A}" presName="desTx" presStyleLbl="alignAccFollowNode1" presStyleIdx="1" presStyleCnt="4">
        <dgm:presLayoutVars>
          <dgm:bulletEnabled val="1"/>
        </dgm:presLayoutVars>
      </dgm:prSet>
      <dgm:spPr/>
    </dgm:pt>
    <dgm:pt modelId="{DBC83803-B857-4AD2-AA70-254E4F062DE6}" type="pres">
      <dgm:prSet presAssocID="{98067F9A-A42A-4EB9-907E-3870E8B56F39}" presName="space" presStyleCnt="0"/>
      <dgm:spPr/>
    </dgm:pt>
    <dgm:pt modelId="{DA134157-A8DA-4F4A-87E2-3A347C1E8CD7}" type="pres">
      <dgm:prSet presAssocID="{2244D8CA-03A7-4189-8636-F2F44460228E}" presName="composite" presStyleCnt="0"/>
      <dgm:spPr/>
    </dgm:pt>
    <dgm:pt modelId="{59F3C434-138A-484C-A93B-05C4EB8F93DE}" type="pres">
      <dgm:prSet presAssocID="{2244D8CA-03A7-4189-8636-F2F44460228E}" presName="parTx" presStyleLbl="alignNode1" presStyleIdx="2" presStyleCnt="4">
        <dgm:presLayoutVars>
          <dgm:chMax val="0"/>
          <dgm:chPref val="0"/>
          <dgm:bulletEnabled val="1"/>
        </dgm:presLayoutVars>
      </dgm:prSet>
      <dgm:spPr/>
    </dgm:pt>
    <dgm:pt modelId="{B5826B9F-8E0C-47F2-9C34-4B03007E31FE}" type="pres">
      <dgm:prSet presAssocID="{2244D8CA-03A7-4189-8636-F2F44460228E}" presName="desTx" presStyleLbl="alignAccFollowNode1" presStyleIdx="2" presStyleCnt="4">
        <dgm:presLayoutVars>
          <dgm:bulletEnabled val="1"/>
        </dgm:presLayoutVars>
      </dgm:prSet>
      <dgm:spPr/>
    </dgm:pt>
    <dgm:pt modelId="{2B58E92F-C7EE-4068-BC90-1295C2C13F9C}" type="pres">
      <dgm:prSet presAssocID="{F67C8F29-C3FF-4883-9CA4-FF335E1C197A}" presName="space" presStyleCnt="0"/>
      <dgm:spPr/>
    </dgm:pt>
    <dgm:pt modelId="{5585C2CA-2432-45E2-A275-35E41B7DEDEC}" type="pres">
      <dgm:prSet presAssocID="{C77A6087-ECA4-46F5-A510-2ACD6D4A45FD}" presName="composite" presStyleCnt="0"/>
      <dgm:spPr/>
    </dgm:pt>
    <dgm:pt modelId="{536BBE97-0F50-47D8-B0DB-196697732735}" type="pres">
      <dgm:prSet presAssocID="{C77A6087-ECA4-46F5-A510-2ACD6D4A45FD}" presName="parTx" presStyleLbl="alignNode1" presStyleIdx="3" presStyleCnt="4">
        <dgm:presLayoutVars>
          <dgm:chMax val="0"/>
          <dgm:chPref val="0"/>
          <dgm:bulletEnabled val="1"/>
        </dgm:presLayoutVars>
      </dgm:prSet>
      <dgm:spPr/>
    </dgm:pt>
    <dgm:pt modelId="{47BB62FC-ED0C-4EC1-89A6-14DB406F31F2}" type="pres">
      <dgm:prSet presAssocID="{C77A6087-ECA4-46F5-A510-2ACD6D4A45FD}" presName="desTx" presStyleLbl="alignAccFollowNode1" presStyleIdx="3" presStyleCnt="4">
        <dgm:presLayoutVars>
          <dgm:bulletEnabled val="1"/>
        </dgm:presLayoutVars>
      </dgm:prSet>
      <dgm:spPr/>
    </dgm:pt>
  </dgm:ptLst>
  <dgm:cxnLst>
    <dgm:cxn modelId="{20833200-F3FA-468E-8C85-F0C6BB11D657}" srcId="{005F381D-59CD-49C6-8B1D-7E1EBB818235}" destId="{C77A6087-ECA4-46F5-A510-2ACD6D4A45FD}" srcOrd="3" destOrd="0" parTransId="{494840A6-33E4-448C-8727-794182BA45A2}" sibTransId="{DF367748-08C6-4853-B4CE-99DE1DAC0BF3}"/>
    <dgm:cxn modelId="{6C2A401C-F7EE-4E32-B27B-87F57B105F66}" srcId="{2BDDD92E-A4D8-47EA-BA07-971A2EE3696C}" destId="{CCD08C0E-10FB-46BB-8CD2-D63D24DB339C}" srcOrd="0" destOrd="0" parTransId="{16989533-D5E8-4B64-83A2-8C19A262353A}" sibTransId="{0BF0E7D7-EFF3-4411-8100-585ECDEB85C5}"/>
    <dgm:cxn modelId="{657B902C-A8C0-46FD-9ABD-BAD395EF617A}" srcId="{FECF59CE-021E-4041-8C7B-2E5827C1229A}" destId="{8C3343C9-34C2-4BD7-B245-0B592540B46D}" srcOrd="0" destOrd="0" parTransId="{35F39BCB-1217-4AD3-8B6E-C3C10075D20E}" sibTransId="{B3E84D01-EA18-4899-8782-3989FE48DCA4}"/>
    <dgm:cxn modelId="{5C590A67-8B49-4D3E-BC5C-80CF65BB11E8}" srcId="{005F381D-59CD-49C6-8B1D-7E1EBB818235}" destId="{2244D8CA-03A7-4189-8636-F2F44460228E}" srcOrd="2" destOrd="0" parTransId="{89BD5ACB-26A7-47BE-8041-FE3FC1CC6790}" sibTransId="{F67C8F29-C3FF-4883-9CA4-FF335E1C197A}"/>
    <dgm:cxn modelId="{E840B067-E83A-43AF-9598-9C342820DEB1}" type="presOf" srcId="{86974E19-5DC2-4936-9810-7930A60CFA89}" destId="{B5826B9F-8E0C-47F2-9C34-4B03007E31FE}" srcOrd="0" destOrd="0" presId="urn:microsoft.com/office/officeart/2005/8/layout/hList1"/>
    <dgm:cxn modelId="{A48C864C-FAE3-4653-936B-0CE3230A8813}" type="presOf" srcId="{CCD08C0E-10FB-46BB-8CD2-D63D24DB339C}" destId="{CBE9EBF4-558D-4C80-A020-43400799E164}" srcOrd="0" destOrd="0" presId="urn:microsoft.com/office/officeart/2005/8/layout/hList1"/>
    <dgm:cxn modelId="{32F6EB6C-A293-49A3-AD4C-41AF2943765E}" type="presOf" srcId="{2BDDD92E-A4D8-47EA-BA07-971A2EE3696C}" destId="{0A2A80A7-48CF-4762-B9F7-C70DC52D8633}" srcOrd="0" destOrd="0" presId="urn:microsoft.com/office/officeart/2005/8/layout/hList1"/>
    <dgm:cxn modelId="{E9CB8F72-A133-4896-9048-AE7DD07C73AB}" type="presOf" srcId="{8C3343C9-34C2-4BD7-B245-0B592540B46D}" destId="{77B8737F-4B4A-40C2-9E3E-4ABC4909DC91}" srcOrd="0" destOrd="0" presId="urn:microsoft.com/office/officeart/2005/8/layout/hList1"/>
    <dgm:cxn modelId="{8F944BA2-A379-4019-A897-C44176B50D53}" type="presOf" srcId="{FECF59CE-021E-4041-8C7B-2E5827C1229A}" destId="{1CC8A4A6-51E5-4B0B-94CE-C140DB0D3D9E}" srcOrd="0" destOrd="0" presId="urn:microsoft.com/office/officeart/2005/8/layout/hList1"/>
    <dgm:cxn modelId="{A1827CAA-CC3E-480D-9F2B-E723E3023DE5}" type="presOf" srcId="{3823BD38-8A8E-43DA-A586-563BA8F9A00D}" destId="{47BB62FC-ED0C-4EC1-89A6-14DB406F31F2}" srcOrd="0" destOrd="0" presId="urn:microsoft.com/office/officeart/2005/8/layout/hList1"/>
    <dgm:cxn modelId="{3AE310BD-AAD0-49BF-8DDC-E24044D23A54}" type="presOf" srcId="{005F381D-59CD-49C6-8B1D-7E1EBB818235}" destId="{DA86C453-BA2F-4ADA-AD62-040FEF484B16}" srcOrd="0" destOrd="0" presId="urn:microsoft.com/office/officeart/2005/8/layout/hList1"/>
    <dgm:cxn modelId="{B4AE78D0-8D4B-4D75-B753-15BBD593E4AF}" type="presOf" srcId="{2244D8CA-03A7-4189-8636-F2F44460228E}" destId="{59F3C434-138A-484C-A93B-05C4EB8F93DE}" srcOrd="0" destOrd="0" presId="urn:microsoft.com/office/officeart/2005/8/layout/hList1"/>
    <dgm:cxn modelId="{EE4AF1D0-0A36-48B3-9FA8-75053EA8AB4E}" srcId="{2244D8CA-03A7-4189-8636-F2F44460228E}" destId="{86974E19-5DC2-4936-9810-7930A60CFA89}" srcOrd="0" destOrd="0" parTransId="{A24FE5CA-1B97-4003-9041-590E3D203542}" sibTransId="{DFBA7DE7-BBA2-49AD-A2FC-A134A608FE0C}"/>
    <dgm:cxn modelId="{E2E900D6-B92A-49EA-9221-993C95F8C29B}" srcId="{005F381D-59CD-49C6-8B1D-7E1EBB818235}" destId="{FECF59CE-021E-4041-8C7B-2E5827C1229A}" srcOrd="1" destOrd="0" parTransId="{9D2D8D70-5FBF-4980-BA31-DF651B6D69CC}" sibTransId="{98067F9A-A42A-4EB9-907E-3870E8B56F39}"/>
    <dgm:cxn modelId="{F9AADDD8-0C8F-4E37-AEAE-86BB0012411A}" srcId="{C77A6087-ECA4-46F5-A510-2ACD6D4A45FD}" destId="{3823BD38-8A8E-43DA-A586-563BA8F9A00D}" srcOrd="0" destOrd="0" parTransId="{019707D1-B5AB-47B5-8BB1-C3153F1FDEBE}" sibTransId="{30635B58-120C-4F8D-8467-2849E89F11DB}"/>
    <dgm:cxn modelId="{B1D55DEF-87B1-4ECD-9DF2-9FB515818FF2}" srcId="{005F381D-59CD-49C6-8B1D-7E1EBB818235}" destId="{2BDDD92E-A4D8-47EA-BA07-971A2EE3696C}" srcOrd="0" destOrd="0" parTransId="{9EE6FEE2-7814-4DE3-95A0-3889BF6194AA}" sibTransId="{1D851230-E969-4782-9463-1D60465DB988}"/>
    <dgm:cxn modelId="{8DB472EF-D397-4A69-8FAA-6DBE33571C5F}" type="presOf" srcId="{C77A6087-ECA4-46F5-A510-2ACD6D4A45FD}" destId="{536BBE97-0F50-47D8-B0DB-196697732735}" srcOrd="0" destOrd="0" presId="urn:microsoft.com/office/officeart/2005/8/layout/hList1"/>
    <dgm:cxn modelId="{9A9292FB-962A-4686-B857-CCBAB74CFA62}" type="presParOf" srcId="{DA86C453-BA2F-4ADA-AD62-040FEF484B16}" destId="{2E3A11B4-957F-4CC0-843E-43228CCB98B1}" srcOrd="0" destOrd="0" presId="urn:microsoft.com/office/officeart/2005/8/layout/hList1"/>
    <dgm:cxn modelId="{1D8FE033-452A-4808-B7F2-38631EB93DA0}" type="presParOf" srcId="{2E3A11B4-957F-4CC0-843E-43228CCB98B1}" destId="{0A2A80A7-48CF-4762-B9F7-C70DC52D8633}" srcOrd="0" destOrd="0" presId="urn:microsoft.com/office/officeart/2005/8/layout/hList1"/>
    <dgm:cxn modelId="{1F6ADD84-6A49-43F5-870F-053334D350D0}" type="presParOf" srcId="{2E3A11B4-957F-4CC0-843E-43228CCB98B1}" destId="{CBE9EBF4-558D-4C80-A020-43400799E164}" srcOrd="1" destOrd="0" presId="urn:microsoft.com/office/officeart/2005/8/layout/hList1"/>
    <dgm:cxn modelId="{1F45D236-4836-454C-BEA7-500F6E6F7F08}" type="presParOf" srcId="{DA86C453-BA2F-4ADA-AD62-040FEF484B16}" destId="{CE37CDC7-4C6D-4338-A620-C361239C231A}" srcOrd="1" destOrd="0" presId="urn:microsoft.com/office/officeart/2005/8/layout/hList1"/>
    <dgm:cxn modelId="{0CE67571-3B32-4EAD-9068-B68D06690733}" type="presParOf" srcId="{DA86C453-BA2F-4ADA-AD62-040FEF484B16}" destId="{D328D63A-3B56-46A4-A4C9-62D103F1BCB8}" srcOrd="2" destOrd="0" presId="urn:microsoft.com/office/officeart/2005/8/layout/hList1"/>
    <dgm:cxn modelId="{0994F098-2439-40F1-A6A8-017B4C1502C3}" type="presParOf" srcId="{D328D63A-3B56-46A4-A4C9-62D103F1BCB8}" destId="{1CC8A4A6-51E5-4B0B-94CE-C140DB0D3D9E}" srcOrd="0" destOrd="0" presId="urn:microsoft.com/office/officeart/2005/8/layout/hList1"/>
    <dgm:cxn modelId="{DFECF940-809B-421E-826D-D91315C1D016}" type="presParOf" srcId="{D328D63A-3B56-46A4-A4C9-62D103F1BCB8}" destId="{77B8737F-4B4A-40C2-9E3E-4ABC4909DC91}" srcOrd="1" destOrd="0" presId="urn:microsoft.com/office/officeart/2005/8/layout/hList1"/>
    <dgm:cxn modelId="{1465FC5E-F116-4A37-98F2-7EE9F97ECEA4}" type="presParOf" srcId="{DA86C453-BA2F-4ADA-AD62-040FEF484B16}" destId="{DBC83803-B857-4AD2-AA70-254E4F062DE6}" srcOrd="3" destOrd="0" presId="urn:microsoft.com/office/officeart/2005/8/layout/hList1"/>
    <dgm:cxn modelId="{B6686F30-44AA-4AD9-9312-D85ACD7FC8E0}" type="presParOf" srcId="{DA86C453-BA2F-4ADA-AD62-040FEF484B16}" destId="{DA134157-A8DA-4F4A-87E2-3A347C1E8CD7}" srcOrd="4" destOrd="0" presId="urn:microsoft.com/office/officeart/2005/8/layout/hList1"/>
    <dgm:cxn modelId="{F5DA11AD-75CF-4BF5-823A-35CD2333A30B}" type="presParOf" srcId="{DA134157-A8DA-4F4A-87E2-3A347C1E8CD7}" destId="{59F3C434-138A-484C-A93B-05C4EB8F93DE}" srcOrd="0" destOrd="0" presId="urn:microsoft.com/office/officeart/2005/8/layout/hList1"/>
    <dgm:cxn modelId="{142EA979-EC70-4DB3-A01F-5ADEB1C235DE}" type="presParOf" srcId="{DA134157-A8DA-4F4A-87E2-3A347C1E8CD7}" destId="{B5826B9F-8E0C-47F2-9C34-4B03007E31FE}" srcOrd="1" destOrd="0" presId="urn:microsoft.com/office/officeart/2005/8/layout/hList1"/>
    <dgm:cxn modelId="{DFDA81BC-F2F2-43A5-BD73-D76EB57E07DA}" type="presParOf" srcId="{DA86C453-BA2F-4ADA-AD62-040FEF484B16}" destId="{2B58E92F-C7EE-4068-BC90-1295C2C13F9C}" srcOrd="5" destOrd="0" presId="urn:microsoft.com/office/officeart/2005/8/layout/hList1"/>
    <dgm:cxn modelId="{21AE7062-8120-4FA0-9CA2-C3D3174CFE3A}" type="presParOf" srcId="{DA86C453-BA2F-4ADA-AD62-040FEF484B16}" destId="{5585C2CA-2432-45E2-A275-35E41B7DEDEC}" srcOrd="6" destOrd="0" presId="urn:microsoft.com/office/officeart/2005/8/layout/hList1"/>
    <dgm:cxn modelId="{8F1684D9-772E-4356-854F-F91D0C67BCC4}" type="presParOf" srcId="{5585C2CA-2432-45E2-A275-35E41B7DEDEC}" destId="{536BBE97-0F50-47D8-B0DB-196697732735}" srcOrd="0" destOrd="0" presId="urn:microsoft.com/office/officeart/2005/8/layout/hList1"/>
    <dgm:cxn modelId="{1CB0A06B-AA34-4165-9046-8D565701CA84}" type="presParOf" srcId="{5585C2CA-2432-45E2-A275-35E41B7DEDEC}" destId="{47BB62FC-ED0C-4EC1-89A6-14DB406F31F2}"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05F381D-59CD-49C6-8B1D-7E1EBB818235}" type="doc">
      <dgm:prSet loTypeId="urn:microsoft.com/office/officeart/2005/8/layout/hList1" loCatId="list" qsTypeId="urn:microsoft.com/office/officeart/2005/8/quickstyle/simple1" qsCatId="simple" csTypeId="urn:microsoft.com/office/officeart/2005/8/colors/accent0_2" csCatId="mainScheme" phldr="1"/>
      <dgm:spPr/>
      <dgm:t>
        <a:bodyPr/>
        <a:lstStyle/>
        <a:p>
          <a:endParaRPr lang="en-US"/>
        </a:p>
      </dgm:t>
    </dgm:pt>
    <dgm:pt modelId="{2BDDD92E-A4D8-47EA-BA07-971A2EE3696C}">
      <dgm:prSet phldr="0" custT="1"/>
      <dgm:spPr/>
      <dgm:t>
        <a:bodyPr/>
        <a:lstStyle/>
        <a:p>
          <a:pPr algn="l" rtl="0"/>
          <a:r>
            <a:rPr lang="en-US" sz="2000" b="1" dirty="0">
              <a:solidFill>
                <a:schemeClr val="tx2"/>
              </a:solidFill>
              <a:latin typeface="Calibri Light" panose="020F0302020204030204"/>
            </a:rPr>
            <a:t>Communicate and Interact Often</a:t>
          </a:r>
        </a:p>
      </dgm:t>
    </dgm:pt>
    <dgm:pt modelId="{9EE6FEE2-7814-4DE3-95A0-3889BF6194AA}" type="parTrans" cxnId="{B1D55DEF-87B1-4ECD-9DF2-9FB515818FF2}">
      <dgm:prSet/>
      <dgm:spPr/>
      <dgm:t>
        <a:bodyPr/>
        <a:lstStyle/>
        <a:p>
          <a:endParaRPr lang="en-US"/>
        </a:p>
      </dgm:t>
    </dgm:pt>
    <dgm:pt modelId="{1D851230-E969-4782-9463-1D60465DB988}" type="sibTrans" cxnId="{B1D55DEF-87B1-4ECD-9DF2-9FB515818FF2}">
      <dgm:prSet/>
      <dgm:spPr/>
      <dgm:t>
        <a:bodyPr/>
        <a:lstStyle/>
        <a:p>
          <a:endParaRPr lang="en-US"/>
        </a:p>
      </dgm:t>
    </dgm:pt>
    <dgm:pt modelId="{FECF59CE-021E-4041-8C7B-2E5827C1229A}">
      <dgm:prSet phldr="0" custT="1"/>
      <dgm:spPr/>
      <dgm:t>
        <a:bodyPr/>
        <a:lstStyle/>
        <a:p>
          <a:pPr algn="l"/>
          <a:r>
            <a:rPr lang="en-US" sz="2000" b="1" dirty="0">
              <a:solidFill>
                <a:schemeClr val="tx2"/>
              </a:solidFill>
              <a:latin typeface="Calibri Light" panose="020F0302020204030204"/>
            </a:rPr>
            <a:t>Discuss Literacy Instruction and Intervention</a:t>
          </a:r>
        </a:p>
      </dgm:t>
    </dgm:pt>
    <dgm:pt modelId="{9D2D8D70-5FBF-4980-BA31-DF651B6D69CC}" type="parTrans" cxnId="{E2E900D6-B92A-49EA-9221-993C95F8C29B}">
      <dgm:prSet/>
      <dgm:spPr/>
      <dgm:t>
        <a:bodyPr/>
        <a:lstStyle/>
        <a:p>
          <a:endParaRPr lang="en-US"/>
        </a:p>
      </dgm:t>
    </dgm:pt>
    <dgm:pt modelId="{98067F9A-A42A-4EB9-907E-3870E8B56F39}" type="sibTrans" cxnId="{E2E900D6-B92A-49EA-9221-993C95F8C29B}">
      <dgm:prSet/>
      <dgm:spPr/>
      <dgm:t>
        <a:bodyPr/>
        <a:lstStyle/>
        <a:p>
          <a:endParaRPr lang="en-US"/>
        </a:p>
      </dgm:t>
    </dgm:pt>
    <dgm:pt modelId="{2244D8CA-03A7-4189-8636-F2F44460228E}">
      <dgm:prSet phldr="0" custT="1"/>
      <dgm:spPr/>
      <dgm:t>
        <a:bodyPr/>
        <a:lstStyle/>
        <a:p>
          <a:pPr algn="l"/>
          <a:r>
            <a:rPr lang="en-US" sz="2000" b="1" dirty="0">
              <a:solidFill>
                <a:schemeClr val="tx2"/>
              </a:solidFill>
              <a:latin typeface="Calibri Light" panose="020F0302020204030204"/>
            </a:rPr>
            <a:t>Practice Literacy Skills at Home</a:t>
          </a:r>
        </a:p>
      </dgm:t>
    </dgm:pt>
    <dgm:pt modelId="{89BD5ACB-26A7-47BE-8041-FE3FC1CC6790}" type="parTrans" cxnId="{5C590A67-8B49-4D3E-BC5C-80CF65BB11E8}">
      <dgm:prSet/>
      <dgm:spPr/>
      <dgm:t>
        <a:bodyPr/>
        <a:lstStyle/>
        <a:p>
          <a:endParaRPr lang="en-US"/>
        </a:p>
      </dgm:t>
    </dgm:pt>
    <dgm:pt modelId="{F67C8F29-C3FF-4883-9CA4-FF335E1C197A}" type="sibTrans" cxnId="{5C590A67-8B49-4D3E-BC5C-80CF65BB11E8}">
      <dgm:prSet/>
      <dgm:spPr/>
      <dgm:t>
        <a:bodyPr/>
        <a:lstStyle/>
        <a:p>
          <a:endParaRPr lang="en-US"/>
        </a:p>
      </dgm:t>
    </dgm:pt>
    <dgm:pt modelId="{C77A6087-ECA4-46F5-A510-2ACD6D4A45FD}">
      <dgm:prSet phldr="0" custT="1"/>
      <dgm:spPr/>
      <dgm:t>
        <a:bodyPr/>
        <a:lstStyle/>
        <a:p>
          <a:pPr algn="l"/>
          <a:r>
            <a:rPr lang="en-US" sz="2000" b="1" dirty="0">
              <a:solidFill>
                <a:schemeClr val="tx2"/>
              </a:solidFill>
              <a:latin typeface="Calibri Light" panose="020F0302020204030204"/>
            </a:rPr>
            <a:t>Address Concerns Together</a:t>
          </a:r>
        </a:p>
      </dgm:t>
    </dgm:pt>
    <dgm:pt modelId="{494840A6-33E4-448C-8727-794182BA45A2}" type="parTrans" cxnId="{20833200-F3FA-468E-8C85-F0C6BB11D657}">
      <dgm:prSet/>
      <dgm:spPr/>
      <dgm:t>
        <a:bodyPr/>
        <a:lstStyle/>
        <a:p>
          <a:endParaRPr lang="en-US"/>
        </a:p>
      </dgm:t>
    </dgm:pt>
    <dgm:pt modelId="{DF367748-08C6-4853-B4CE-99DE1DAC0BF3}" type="sibTrans" cxnId="{20833200-F3FA-468E-8C85-F0C6BB11D657}">
      <dgm:prSet/>
      <dgm:spPr/>
      <dgm:t>
        <a:bodyPr/>
        <a:lstStyle/>
        <a:p>
          <a:endParaRPr lang="en-US"/>
        </a:p>
      </dgm:t>
    </dgm:pt>
    <dgm:pt modelId="{CCD08C0E-10FB-46BB-8CD2-D63D24DB339C}">
      <dgm:prSet phldr="0" custT="1"/>
      <dgm:spPr/>
      <dgm:t>
        <a:bodyPr/>
        <a:lstStyle/>
        <a:p>
          <a:pPr algn="l" rtl="0"/>
          <a:r>
            <a:rPr lang="en-US" sz="1800" dirty="0">
              <a:solidFill>
                <a:schemeClr val="bg2"/>
              </a:solidFill>
            </a:rPr>
            <a:t>Families should ask the school how best to communicate with each other, and should feel comfortable </a:t>
          </a:r>
          <a:r>
            <a:rPr lang="en-US" sz="1800" dirty="0">
              <a:solidFill>
                <a:schemeClr val="bg2"/>
              </a:solidFill>
              <a:latin typeface="Calibri Light" panose="020F0302020204030204"/>
            </a:rPr>
            <a:t>asking</a:t>
          </a:r>
          <a:r>
            <a:rPr lang="en-US" sz="1800" dirty="0">
              <a:solidFill>
                <a:schemeClr val="bg2"/>
              </a:solidFill>
            </a:rPr>
            <a:t> questions if more information is needed.</a:t>
          </a:r>
          <a:endParaRPr lang="en-US" sz="1800" dirty="0">
            <a:solidFill>
              <a:schemeClr val="bg2"/>
            </a:solidFill>
            <a:latin typeface="Calibri Light" panose="020F0302020204030204"/>
          </a:endParaRPr>
        </a:p>
      </dgm:t>
    </dgm:pt>
    <dgm:pt modelId="{16989533-D5E8-4B64-83A2-8C19A262353A}" type="parTrans" cxnId="{6C2A401C-F7EE-4E32-B27B-87F57B105F66}">
      <dgm:prSet/>
      <dgm:spPr/>
      <dgm:t>
        <a:bodyPr/>
        <a:lstStyle/>
        <a:p>
          <a:endParaRPr lang="en-US"/>
        </a:p>
      </dgm:t>
    </dgm:pt>
    <dgm:pt modelId="{0BF0E7D7-EFF3-4411-8100-585ECDEB85C5}" type="sibTrans" cxnId="{6C2A401C-F7EE-4E32-B27B-87F57B105F66}">
      <dgm:prSet/>
      <dgm:spPr/>
      <dgm:t>
        <a:bodyPr/>
        <a:lstStyle/>
        <a:p>
          <a:endParaRPr lang="en-US"/>
        </a:p>
      </dgm:t>
    </dgm:pt>
    <dgm:pt modelId="{8C3343C9-34C2-4BD7-B245-0B592540B46D}">
      <dgm:prSet phldr="0" custT="1"/>
      <dgm:spPr/>
      <dgm:t>
        <a:bodyPr/>
        <a:lstStyle/>
        <a:p>
          <a:pPr algn="l"/>
          <a:r>
            <a:rPr lang="en-US" sz="1800" dirty="0"/>
            <a:t>Families should know what literacy standards their child is working on, review whether those expectations are appropriate, and ask whether the instruction and interventions are evidence‑based and focused on the skills their child needs most.</a:t>
          </a:r>
        </a:p>
      </dgm:t>
    </dgm:pt>
    <dgm:pt modelId="{35F39BCB-1217-4AD3-8B6E-C3C10075D20E}" type="parTrans" cxnId="{657B902C-A8C0-46FD-9ABD-BAD395EF617A}">
      <dgm:prSet/>
      <dgm:spPr/>
      <dgm:t>
        <a:bodyPr/>
        <a:lstStyle/>
        <a:p>
          <a:endParaRPr lang="en-US"/>
        </a:p>
      </dgm:t>
    </dgm:pt>
    <dgm:pt modelId="{B3E84D01-EA18-4899-8782-3989FE48DCA4}" type="sibTrans" cxnId="{657B902C-A8C0-46FD-9ABD-BAD395EF617A}">
      <dgm:prSet/>
      <dgm:spPr/>
      <dgm:t>
        <a:bodyPr/>
        <a:lstStyle/>
        <a:p>
          <a:endParaRPr lang="en-US"/>
        </a:p>
      </dgm:t>
    </dgm:pt>
    <dgm:pt modelId="{86974E19-5DC2-4936-9810-7930A60CFA89}">
      <dgm:prSet phldr="0" custT="1"/>
      <dgm:spPr/>
      <dgm:t>
        <a:bodyPr/>
        <a:lstStyle/>
        <a:p>
          <a:pPr algn="l" rtl="0"/>
          <a:r>
            <a:rPr lang="en-US" sz="1800" dirty="0">
              <a:solidFill>
                <a:schemeClr val="bg2"/>
              </a:solidFill>
            </a:rPr>
            <a:t>Families should talk with the school about home literacy activities that match the child’s skill level.</a:t>
          </a:r>
          <a:endParaRPr lang="en-US" sz="1800" dirty="0">
            <a:solidFill>
              <a:schemeClr val="bg2"/>
            </a:solidFill>
            <a:latin typeface="Calibri Light" panose="020F0302020204030204"/>
          </a:endParaRPr>
        </a:p>
      </dgm:t>
    </dgm:pt>
    <dgm:pt modelId="{A24FE5CA-1B97-4003-9041-590E3D203542}" type="parTrans" cxnId="{EE4AF1D0-0A36-48B3-9FA8-75053EA8AB4E}">
      <dgm:prSet/>
      <dgm:spPr/>
      <dgm:t>
        <a:bodyPr/>
        <a:lstStyle/>
        <a:p>
          <a:endParaRPr lang="en-US"/>
        </a:p>
      </dgm:t>
    </dgm:pt>
    <dgm:pt modelId="{DFBA7DE7-BBA2-49AD-A2FC-A134A608FE0C}" type="sibTrans" cxnId="{EE4AF1D0-0A36-48B3-9FA8-75053EA8AB4E}">
      <dgm:prSet/>
      <dgm:spPr/>
      <dgm:t>
        <a:bodyPr/>
        <a:lstStyle/>
        <a:p>
          <a:endParaRPr lang="en-US"/>
        </a:p>
      </dgm:t>
    </dgm:pt>
    <dgm:pt modelId="{3823BD38-8A8E-43DA-A586-563BA8F9A00D}">
      <dgm:prSet phldr="0" custT="1"/>
      <dgm:spPr/>
      <dgm:t>
        <a:bodyPr/>
        <a:lstStyle/>
        <a:p>
          <a:pPr algn="l" rtl="0"/>
          <a:r>
            <a:rPr lang="en-US" sz="1800" dirty="0">
              <a:solidFill>
                <a:schemeClr val="bg2"/>
              </a:solidFill>
            </a:rPr>
            <a:t>Families should discuss with the school which activities or tasks the child has trouble with at home, and how you helped. Learn about the school’s system of learning support.</a:t>
          </a:r>
          <a:endParaRPr lang="en-US" sz="1800" dirty="0">
            <a:solidFill>
              <a:schemeClr val="bg2"/>
            </a:solidFill>
            <a:latin typeface="Calibri Light" panose="020F0302020204030204"/>
          </a:endParaRPr>
        </a:p>
      </dgm:t>
    </dgm:pt>
    <dgm:pt modelId="{019707D1-B5AB-47B5-8BB1-C3153F1FDEBE}" type="parTrans" cxnId="{F9AADDD8-0C8F-4E37-AEAE-86BB0012411A}">
      <dgm:prSet/>
      <dgm:spPr/>
      <dgm:t>
        <a:bodyPr/>
        <a:lstStyle/>
        <a:p>
          <a:endParaRPr lang="en-US"/>
        </a:p>
      </dgm:t>
    </dgm:pt>
    <dgm:pt modelId="{30635B58-120C-4F8D-8467-2849E89F11DB}" type="sibTrans" cxnId="{F9AADDD8-0C8F-4E37-AEAE-86BB0012411A}">
      <dgm:prSet/>
      <dgm:spPr/>
      <dgm:t>
        <a:bodyPr/>
        <a:lstStyle/>
        <a:p>
          <a:endParaRPr lang="en-US"/>
        </a:p>
      </dgm:t>
    </dgm:pt>
    <dgm:pt modelId="{DA86C453-BA2F-4ADA-AD62-040FEF484B16}" type="pres">
      <dgm:prSet presAssocID="{005F381D-59CD-49C6-8B1D-7E1EBB818235}" presName="Name0" presStyleCnt="0">
        <dgm:presLayoutVars>
          <dgm:dir/>
          <dgm:animLvl val="lvl"/>
          <dgm:resizeHandles val="exact"/>
        </dgm:presLayoutVars>
      </dgm:prSet>
      <dgm:spPr/>
    </dgm:pt>
    <dgm:pt modelId="{2E3A11B4-957F-4CC0-843E-43228CCB98B1}" type="pres">
      <dgm:prSet presAssocID="{2BDDD92E-A4D8-47EA-BA07-971A2EE3696C}" presName="composite" presStyleCnt="0"/>
      <dgm:spPr/>
    </dgm:pt>
    <dgm:pt modelId="{0A2A80A7-48CF-4762-B9F7-C70DC52D8633}" type="pres">
      <dgm:prSet presAssocID="{2BDDD92E-A4D8-47EA-BA07-971A2EE3696C}" presName="parTx" presStyleLbl="alignNode1" presStyleIdx="0" presStyleCnt="4">
        <dgm:presLayoutVars>
          <dgm:chMax val="0"/>
          <dgm:chPref val="0"/>
          <dgm:bulletEnabled val="1"/>
        </dgm:presLayoutVars>
      </dgm:prSet>
      <dgm:spPr/>
    </dgm:pt>
    <dgm:pt modelId="{CBE9EBF4-558D-4C80-A020-43400799E164}" type="pres">
      <dgm:prSet presAssocID="{2BDDD92E-A4D8-47EA-BA07-971A2EE3696C}" presName="desTx" presStyleLbl="alignAccFollowNode1" presStyleIdx="0" presStyleCnt="4">
        <dgm:presLayoutVars>
          <dgm:bulletEnabled val="1"/>
        </dgm:presLayoutVars>
      </dgm:prSet>
      <dgm:spPr/>
    </dgm:pt>
    <dgm:pt modelId="{CE37CDC7-4C6D-4338-A620-C361239C231A}" type="pres">
      <dgm:prSet presAssocID="{1D851230-E969-4782-9463-1D60465DB988}" presName="space" presStyleCnt="0"/>
      <dgm:spPr/>
    </dgm:pt>
    <dgm:pt modelId="{D328D63A-3B56-46A4-A4C9-62D103F1BCB8}" type="pres">
      <dgm:prSet presAssocID="{FECF59CE-021E-4041-8C7B-2E5827C1229A}" presName="composite" presStyleCnt="0"/>
      <dgm:spPr/>
    </dgm:pt>
    <dgm:pt modelId="{1CC8A4A6-51E5-4B0B-94CE-C140DB0D3D9E}" type="pres">
      <dgm:prSet presAssocID="{FECF59CE-021E-4041-8C7B-2E5827C1229A}" presName="parTx" presStyleLbl="alignNode1" presStyleIdx="1" presStyleCnt="4">
        <dgm:presLayoutVars>
          <dgm:chMax val="0"/>
          <dgm:chPref val="0"/>
          <dgm:bulletEnabled val="1"/>
        </dgm:presLayoutVars>
      </dgm:prSet>
      <dgm:spPr/>
    </dgm:pt>
    <dgm:pt modelId="{77B8737F-4B4A-40C2-9E3E-4ABC4909DC91}" type="pres">
      <dgm:prSet presAssocID="{FECF59CE-021E-4041-8C7B-2E5827C1229A}" presName="desTx" presStyleLbl="alignAccFollowNode1" presStyleIdx="1" presStyleCnt="4">
        <dgm:presLayoutVars>
          <dgm:bulletEnabled val="1"/>
        </dgm:presLayoutVars>
      </dgm:prSet>
      <dgm:spPr/>
    </dgm:pt>
    <dgm:pt modelId="{DBC83803-B857-4AD2-AA70-254E4F062DE6}" type="pres">
      <dgm:prSet presAssocID="{98067F9A-A42A-4EB9-907E-3870E8B56F39}" presName="space" presStyleCnt="0"/>
      <dgm:spPr/>
    </dgm:pt>
    <dgm:pt modelId="{DA134157-A8DA-4F4A-87E2-3A347C1E8CD7}" type="pres">
      <dgm:prSet presAssocID="{2244D8CA-03A7-4189-8636-F2F44460228E}" presName="composite" presStyleCnt="0"/>
      <dgm:spPr/>
    </dgm:pt>
    <dgm:pt modelId="{59F3C434-138A-484C-A93B-05C4EB8F93DE}" type="pres">
      <dgm:prSet presAssocID="{2244D8CA-03A7-4189-8636-F2F44460228E}" presName="parTx" presStyleLbl="alignNode1" presStyleIdx="2" presStyleCnt="4">
        <dgm:presLayoutVars>
          <dgm:chMax val="0"/>
          <dgm:chPref val="0"/>
          <dgm:bulletEnabled val="1"/>
        </dgm:presLayoutVars>
      </dgm:prSet>
      <dgm:spPr/>
    </dgm:pt>
    <dgm:pt modelId="{B5826B9F-8E0C-47F2-9C34-4B03007E31FE}" type="pres">
      <dgm:prSet presAssocID="{2244D8CA-03A7-4189-8636-F2F44460228E}" presName="desTx" presStyleLbl="alignAccFollowNode1" presStyleIdx="2" presStyleCnt="4">
        <dgm:presLayoutVars>
          <dgm:bulletEnabled val="1"/>
        </dgm:presLayoutVars>
      </dgm:prSet>
      <dgm:spPr/>
    </dgm:pt>
    <dgm:pt modelId="{2B58E92F-C7EE-4068-BC90-1295C2C13F9C}" type="pres">
      <dgm:prSet presAssocID="{F67C8F29-C3FF-4883-9CA4-FF335E1C197A}" presName="space" presStyleCnt="0"/>
      <dgm:spPr/>
    </dgm:pt>
    <dgm:pt modelId="{5585C2CA-2432-45E2-A275-35E41B7DEDEC}" type="pres">
      <dgm:prSet presAssocID="{C77A6087-ECA4-46F5-A510-2ACD6D4A45FD}" presName="composite" presStyleCnt="0"/>
      <dgm:spPr/>
    </dgm:pt>
    <dgm:pt modelId="{536BBE97-0F50-47D8-B0DB-196697732735}" type="pres">
      <dgm:prSet presAssocID="{C77A6087-ECA4-46F5-A510-2ACD6D4A45FD}" presName="parTx" presStyleLbl="alignNode1" presStyleIdx="3" presStyleCnt="4">
        <dgm:presLayoutVars>
          <dgm:chMax val="0"/>
          <dgm:chPref val="0"/>
          <dgm:bulletEnabled val="1"/>
        </dgm:presLayoutVars>
      </dgm:prSet>
      <dgm:spPr/>
    </dgm:pt>
    <dgm:pt modelId="{47BB62FC-ED0C-4EC1-89A6-14DB406F31F2}" type="pres">
      <dgm:prSet presAssocID="{C77A6087-ECA4-46F5-A510-2ACD6D4A45FD}" presName="desTx" presStyleLbl="alignAccFollowNode1" presStyleIdx="3" presStyleCnt="4">
        <dgm:presLayoutVars>
          <dgm:bulletEnabled val="1"/>
        </dgm:presLayoutVars>
      </dgm:prSet>
      <dgm:spPr/>
    </dgm:pt>
  </dgm:ptLst>
  <dgm:cxnLst>
    <dgm:cxn modelId="{20833200-F3FA-468E-8C85-F0C6BB11D657}" srcId="{005F381D-59CD-49C6-8B1D-7E1EBB818235}" destId="{C77A6087-ECA4-46F5-A510-2ACD6D4A45FD}" srcOrd="3" destOrd="0" parTransId="{494840A6-33E4-448C-8727-794182BA45A2}" sibTransId="{DF367748-08C6-4853-B4CE-99DE1DAC0BF3}"/>
    <dgm:cxn modelId="{6C2A401C-F7EE-4E32-B27B-87F57B105F66}" srcId="{2BDDD92E-A4D8-47EA-BA07-971A2EE3696C}" destId="{CCD08C0E-10FB-46BB-8CD2-D63D24DB339C}" srcOrd="0" destOrd="0" parTransId="{16989533-D5E8-4B64-83A2-8C19A262353A}" sibTransId="{0BF0E7D7-EFF3-4411-8100-585ECDEB85C5}"/>
    <dgm:cxn modelId="{657B902C-A8C0-46FD-9ABD-BAD395EF617A}" srcId="{FECF59CE-021E-4041-8C7B-2E5827C1229A}" destId="{8C3343C9-34C2-4BD7-B245-0B592540B46D}" srcOrd="0" destOrd="0" parTransId="{35F39BCB-1217-4AD3-8B6E-C3C10075D20E}" sibTransId="{B3E84D01-EA18-4899-8782-3989FE48DCA4}"/>
    <dgm:cxn modelId="{5C590A67-8B49-4D3E-BC5C-80CF65BB11E8}" srcId="{005F381D-59CD-49C6-8B1D-7E1EBB818235}" destId="{2244D8CA-03A7-4189-8636-F2F44460228E}" srcOrd="2" destOrd="0" parTransId="{89BD5ACB-26A7-47BE-8041-FE3FC1CC6790}" sibTransId="{F67C8F29-C3FF-4883-9CA4-FF335E1C197A}"/>
    <dgm:cxn modelId="{E840B067-E83A-43AF-9598-9C342820DEB1}" type="presOf" srcId="{86974E19-5DC2-4936-9810-7930A60CFA89}" destId="{B5826B9F-8E0C-47F2-9C34-4B03007E31FE}" srcOrd="0" destOrd="0" presId="urn:microsoft.com/office/officeart/2005/8/layout/hList1"/>
    <dgm:cxn modelId="{A48C864C-FAE3-4653-936B-0CE3230A8813}" type="presOf" srcId="{CCD08C0E-10FB-46BB-8CD2-D63D24DB339C}" destId="{CBE9EBF4-558D-4C80-A020-43400799E164}" srcOrd="0" destOrd="0" presId="urn:microsoft.com/office/officeart/2005/8/layout/hList1"/>
    <dgm:cxn modelId="{32F6EB6C-A293-49A3-AD4C-41AF2943765E}" type="presOf" srcId="{2BDDD92E-A4D8-47EA-BA07-971A2EE3696C}" destId="{0A2A80A7-48CF-4762-B9F7-C70DC52D8633}" srcOrd="0" destOrd="0" presId="urn:microsoft.com/office/officeart/2005/8/layout/hList1"/>
    <dgm:cxn modelId="{E9CB8F72-A133-4896-9048-AE7DD07C73AB}" type="presOf" srcId="{8C3343C9-34C2-4BD7-B245-0B592540B46D}" destId="{77B8737F-4B4A-40C2-9E3E-4ABC4909DC91}" srcOrd="0" destOrd="0" presId="urn:microsoft.com/office/officeart/2005/8/layout/hList1"/>
    <dgm:cxn modelId="{8F944BA2-A379-4019-A897-C44176B50D53}" type="presOf" srcId="{FECF59CE-021E-4041-8C7B-2E5827C1229A}" destId="{1CC8A4A6-51E5-4B0B-94CE-C140DB0D3D9E}" srcOrd="0" destOrd="0" presId="urn:microsoft.com/office/officeart/2005/8/layout/hList1"/>
    <dgm:cxn modelId="{A1827CAA-CC3E-480D-9F2B-E723E3023DE5}" type="presOf" srcId="{3823BD38-8A8E-43DA-A586-563BA8F9A00D}" destId="{47BB62FC-ED0C-4EC1-89A6-14DB406F31F2}" srcOrd="0" destOrd="0" presId="urn:microsoft.com/office/officeart/2005/8/layout/hList1"/>
    <dgm:cxn modelId="{3AE310BD-AAD0-49BF-8DDC-E24044D23A54}" type="presOf" srcId="{005F381D-59CD-49C6-8B1D-7E1EBB818235}" destId="{DA86C453-BA2F-4ADA-AD62-040FEF484B16}" srcOrd="0" destOrd="0" presId="urn:microsoft.com/office/officeart/2005/8/layout/hList1"/>
    <dgm:cxn modelId="{B4AE78D0-8D4B-4D75-B753-15BBD593E4AF}" type="presOf" srcId="{2244D8CA-03A7-4189-8636-F2F44460228E}" destId="{59F3C434-138A-484C-A93B-05C4EB8F93DE}" srcOrd="0" destOrd="0" presId="urn:microsoft.com/office/officeart/2005/8/layout/hList1"/>
    <dgm:cxn modelId="{EE4AF1D0-0A36-48B3-9FA8-75053EA8AB4E}" srcId="{2244D8CA-03A7-4189-8636-F2F44460228E}" destId="{86974E19-5DC2-4936-9810-7930A60CFA89}" srcOrd="0" destOrd="0" parTransId="{A24FE5CA-1B97-4003-9041-590E3D203542}" sibTransId="{DFBA7DE7-BBA2-49AD-A2FC-A134A608FE0C}"/>
    <dgm:cxn modelId="{E2E900D6-B92A-49EA-9221-993C95F8C29B}" srcId="{005F381D-59CD-49C6-8B1D-7E1EBB818235}" destId="{FECF59CE-021E-4041-8C7B-2E5827C1229A}" srcOrd="1" destOrd="0" parTransId="{9D2D8D70-5FBF-4980-BA31-DF651B6D69CC}" sibTransId="{98067F9A-A42A-4EB9-907E-3870E8B56F39}"/>
    <dgm:cxn modelId="{F9AADDD8-0C8F-4E37-AEAE-86BB0012411A}" srcId="{C77A6087-ECA4-46F5-A510-2ACD6D4A45FD}" destId="{3823BD38-8A8E-43DA-A586-563BA8F9A00D}" srcOrd="0" destOrd="0" parTransId="{019707D1-B5AB-47B5-8BB1-C3153F1FDEBE}" sibTransId="{30635B58-120C-4F8D-8467-2849E89F11DB}"/>
    <dgm:cxn modelId="{B1D55DEF-87B1-4ECD-9DF2-9FB515818FF2}" srcId="{005F381D-59CD-49C6-8B1D-7E1EBB818235}" destId="{2BDDD92E-A4D8-47EA-BA07-971A2EE3696C}" srcOrd="0" destOrd="0" parTransId="{9EE6FEE2-7814-4DE3-95A0-3889BF6194AA}" sibTransId="{1D851230-E969-4782-9463-1D60465DB988}"/>
    <dgm:cxn modelId="{8DB472EF-D397-4A69-8FAA-6DBE33571C5F}" type="presOf" srcId="{C77A6087-ECA4-46F5-A510-2ACD6D4A45FD}" destId="{536BBE97-0F50-47D8-B0DB-196697732735}" srcOrd="0" destOrd="0" presId="urn:microsoft.com/office/officeart/2005/8/layout/hList1"/>
    <dgm:cxn modelId="{9A9292FB-962A-4686-B857-CCBAB74CFA62}" type="presParOf" srcId="{DA86C453-BA2F-4ADA-AD62-040FEF484B16}" destId="{2E3A11B4-957F-4CC0-843E-43228CCB98B1}" srcOrd="0" destOrd="0" presId="urn:microsoft.com/office/officeart/2005/8/layout/hList1"/>
    <dgm:cxn modelId="{1D8FE033-452A-4808-B7F2-38631EB93DA0}" type="presParOf" srcId="{2E3A11B4-957F-4CC0-843E-43228CCB98B1}" destId="{0A2A80A7-48CF-4762-B9F7-C70DC52D8633}" srcOrd="0" destOrd="0" presId="urn:microsoft.com/office/officeart/2005/8/layout/hList1"/>
    <dgm:cxn modelId="{1F6ADD84-6A49-43F5-870F-053334D350D0}" type="presParOf" srcId="{2E3A11B4-957F-4CC0-843E-43228CCB98B1}" destId="{CBE9EBF4-558D-4C80-A020-43400799E164}" srcOrd="1" destOrd="0" presId="urn:microsoft.com/office/officeart/2005/8/layout/hList1"/>
    <dgm:cxn modelId="{1F45D236-4836-454C-BEA7-500F6E6F7F08}" type="presParOf" srcId="{DA86C453-BA2F-4ADA-AD62-040FEF484B16}" destId="{CE37CDC7-4C6D-4338-A620-C361239C231A}" srcOrd="1" destOrd="0" presId="urn:microsoft.com/office/officeart/2005/8/layout/hList1"/>
    <dgm:cxn modelId="{0CE67571-3B32-4EAD-9068-B68D06690733}" type="presParOf" srcId="{DA86C453-BA2F-4ADA-AD62-040FEF484B16}" destId="{D328D63A-3B56-46A4-A4C9-62D103F1BCB8}" srcOrd="2" destOrd="0" presId="urn:microsoft.com/office/officeart/2005/8/layout/hList1"/>
    <dgm:cxn modelId="{0994F098-2439-40F1-A6A8-017B4C1502C3}" type="presParOf" srcId="{D328D63A-3B56-46A4-A4C9-62D103F1BCB8}" destId="{1CC8A4A6-51E5-4B0B-94CE-C140DB0D3D9E}" srcOrd="0" destOrd="0" presId="urn:microsoft.com/office/officeart/2005/8/layout/hList1"/>
    <dgm:cxn modelId="{DFECF940-809B-421E-826D-D91315C1D016}" type="presParOf" srcId="{D328D63A-3B56-46A4-A4C9-62D103F1BCB8}" destId="{77B8737F-4B4A-40C2-9E3E-4ABC4909DC91}" srcOrd="1" destOrd="0" presId="urn:microsoft.com/office/officeart/2005/8/layout/hList1"/>
    <dgm:cxn modelId="{1465FC5E-F116-4A37-98F2-7EE9F97ECEA4}" type="presParOf" srcId="{DA86C453-BA2F-4ADA-AD62-040FEF484B16}" destId="{DBC83803-B857-4AD2-AA70-254E4F062DE6}" srcOrd="3" destOrd="0" presId="urn:microsoft.com/office/officeart/2005/8/layout/hList1"/>
    <dgm:cxn modelId="{B6686F30-44AA-4AD9-9312-D85ACD7FC8E0}" type="presParOf" srcId="{DA86C453-BA2F-4ADA-AD62-040FEF484B16}" destId="{DA134157-A8DA-4F4A-87E2-3A347C1E8CD7}" srcOrd="4" destOrd="0" presId="urn:microsoft.com/office/officeart/2005/8/layout/hList1"/>
    <dgm:cxn modelId="{F5DA11AD-75CF-4BF5-823A-35CD2333A30B}" type="presParOf" srcId="{DA134157-A8DA-4F4A-87E2-3A347C1E8CD7}" destId="{59F3C434-138A-484C-A93B-05C4EB8F93DE}" srcOrd="0" destOrd="0" presId="urn:microsoft.com/office/officeart/2005/8/layout/hList1"/>
    <dgm:cxn modelId="{142EA979-EC70-4DB3-A01F-5ADEB1C235DE}" type="presParOf" srcId="{DA134157-A8DA-4F4A-87E2-3A347C1E8CD7}" destId="{B5826B9F-8E0C-47F2-9C34-4B03007E31FE}" srcOrd="1" destOrd="0" presId="urn:microsoft.com/office/officeart/2005/8/layout/hList1"/>
    <dgm:cxn modelId="{DFDA81BC-F2F2-43A5-BD73-D76EB57E07DA}" type="presParOf" srcId="{DA86C453-BA2F-4ADA-AD62-040FEF484B16}" destId="{2B58E92F-C7EE-4068-BC90-1295C2C13F9C}" srcOrd="5" destOrd="0" presId="urn:microsoft.com/office/officeart/2005/8/layout/hList1"/>
    <dgm:cxn modelId="{21AE7062-8120-4FA0-9CA2-C3D3174CFE3A}" type="presParOf" srcId="{DA86C453-BA2F-4ADA-AD62-040FEF484B16}" destId="{5585C2CA-2432-45E2-A275-35E41B7DEDEC}" srcOrd="6" destOrd="0" presId="urn:microsoft.com/office/officeart/2005/8/layout/hList1"/>
    <dgm:cxn modelId="{8F1684D9-772E-4356-854F-F91D0C67BCC4}" type="presParOf" srcId="{5585C2CA-2432-45E2-A275-35E41B7DEDEC}" destId="{536BBE97-0F50-47D8-B0DB-196697732735}" srcOrd="0" destOrd="0" presId="urn:microsoft.com/office/officeart/2005/8/layout/hList1"/>
    <dgm:cxn modelId="{1CB0A06B-AA34-4165-9046-8D565701CA84}" type="presParOf" srcId="{5585C2CA-2432-45E2-A275-35E41B7DEDEC}" destId="{47BB62FC-ED0C-4EC1-89A6-14DB406F31F2}"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05F381D-59CD-49C6-8B1D-7E1EBB818235}" type="doc">
      <dgm:prSet loTypeId="urn:microsoft.com/office/officeart/2005/8/layout/hList1" loCatId="list" qsTypeId="urn:microsoft.com/office/officeart/2005/8/quickstyle/simple1" qsCatId="simple" csTypeId="urn:microsoft.com/office/officeart/2005/8/colors/accent0_2" csCatId="mainScheme" phldr="1"/>
      <dgm:spPr/>
      <dgm:t>
        <a:bodyPr/>
        <a:lstStyle/>
        <a:p>
          <a:endParaRPr lang="en-US"/>
        </a:p>
      </dgm:t>
    </dgm:pt>
    <dgm:pt modelId="{2BDDD92E-A4D8-47EA-BA07-971A2EE3696C}">
      <dgm:prSet phldr="0" custT="1"/>
      <dgm:spPr/>
      <dgm:t>
        <a:bodyPr/>
        <a:lstStyle/>
        <a:p>
          <a:pPr algn="l" rtl="0"/>
          <a:r>
            <a:rPr lang="en-US" sz="2000" b="1" dirty="0">
              <a:solidFill>
                <a:schemeClr val="tx2"/>
              </a:solidFill>
              <a:latin typeface="Calibri Light" panose="020F0302020204030204"/>
            </a:rPr>
            <a:t>Communicate and Interact Often</a:t>
          </a:r>
        </a:p>
      </dgm:t>
    </dgm:pt>
    <dgm:pt modelId="{9EE6FEE2-7814-4DE3-95A0-3889BF6194AA}" type="parTrans" cxnId="{B1D55DEF-87B1-4ECD-9DF2-9FB515818FF2}">
      <dgm:prSet/>
      <dgm:spPr/>
      <dgm:t>
        <a:bodyPr/>
        <a:lstStyle/>
        <a:p>
          <a:endParaRPr lang="en-US"/>
        </a:p>
      </dgm:t>
    </dgm:pt>
    <dgm:pt modelId="{1D851230-E969-4782-9463-1D60465DB988}" type="sibTrans" cxnId="{B1D55DEF-87B1-4ECD-9DF2-9FB515818FF2}">
      <dgm:prSet/>
      <dgm:spPr/>
      <dgm:t>
        <a:bodyPr/>
        <a:lstStyle/>
        <a:p>
          <a:endParaRPr lang="en-US"/>
        </a:p>
      </dgm:t>
    </dgm:pt>
    <dgm:pt modelId="{FECF59CE-021E-4041-8C7B-2E5827C1229A}">
      <dgm:prSet phldr="0" custT="1"/>
      <dgm:spPr/>
      <dgm:t>
        <a:bodyPr/>
        <a:lstStyle/>
        <a:p>
          <a:pPr algn="l"/>
          <a:r>
            <a:rPr lang="en-US" sz="2000" b="1" dirty="0">
              <a:solidFill>
                <a:schemeClr val="tx2"/>
              </a:solidFill>
              <a:latin typeface="Calibri Light" panose="020F0302020204030204"/>
            </a:rPr>
            <a:t>Discuss Literacy Instruction and Intervention</a:t>
          </a:r>
        </a:p>
      </dgm:t>
    </dgm:pt>
    <dgm:pt modelId="{9D2D8D70-5FBF-4980-BA31-DF651B6D69CC}" type="parTrans" cxnId="{E2E900D6-B92A-49EA-9221-993C95F8C29B}">
      <dgm:prSet/>
      <dgm:spPr/>
      <dgm:t>
        <a:bodyPr/>
        <a:lstStyle/>
        <a:p>
          <a:endParaRPr lang="en-US"/>
        </a:p>
      </dgm:t>
    </dgm:pt>
    <dgm:pt modelId="{98067F9A-A42A-4EB9-907E-3870E8B56F39}" type="sibTrans" cxnId="{E2E900D6-B92A-49EA-9221-993C95F8C29B}">
      <dgm:prSet/>
      <dgm:spPr/>
      <dgm:t>
        <a:bodyPr/>
        <a:lstStyle/>
        <a:p>
          <a:endParaRPr lang="en-US"/>
        </a:p>
      </dgm:t>
    </dgm:pt>
    <dgm:pt modelId="{2244D8CA-03A7-4189-8636-F2F44460228E}">
      <dgm:prSet phldr="0" custT="1"/>
      <dgm:spPr/>
      <dgm:t>
        <a:bodyPr/>
        <a:lstStyle/>
        <a:p>
          <a:pPr algn="l"/>
          <a:r>
            <a:rPr lang="en-US" sz="2000" b="1" dirty="0">
              <a:solidFill>
                <a:schemeClr val="tx2"/>
              </a:solidFill>
              <a:latin typeface="Calibri Light" panose="020F0302020204030204"/>
            </a:rPr>
            <a:t>Practice Literacy Skills at Home</a:t>
          </a:r>
        </a:p>
      </dgm:t>
    </dgm:pt>
    <dgm:pt modelId="{89BD5ACB-26A7-47BE-8041-FE3FC1CC6790}" type="parTrans" cxnId="{5C590A67-8B49-4D3E-BC5C-80CF65BB11E8}">
      <dgm:prSet/>
      <dgm:spPr/>
      <dgm:t>
        <a:bodyPr/>
        <a:lstStyle/>
        <a:p>
          <a:endParaRPr lang="en-US"/>
        </a:p>
      </dgm:t>
    </dgm:pt>
    <dgm:pt modelId="{F67C8F29-C3FF-4883-9CA4-FF335E1C197A}" type="sibTrans" cxnId="{5C590A67-8B49-4D3E-BC5C-80CF65BB11E8}">
      <dgm:prSet/>
      <dgm:spPr/>
      <dgm:t>
        <a:bodyPr/>
        <a:lstStyle/>
        <a:p>
          <a:endParaRPr lang="en-US"/>
        </a:p>
      </dgm:t>
    </dgm:pt>
    <dgm:pt modelId="{C77A6087-ECA4-46F5-A510-2ACD6D4A45FD}">
      <dgm:prSet phldr="0" custT="1"/>
      <dgm:spPr/>
      <dgm:t>
        <a:bodyPr/>
        <a:lstStyle/>
        <a:p>
          <a:pPr algn="l"/>
          <a:r>
            <a:rPr lang="en-US" sz="2000" b="1" dirty="0">
              <a:solidFill>
                <a:schemeClr val="tx2"/>
              </a:solidFill>
              <a:latin typeface="Calibri Light" panose="020F0302020204030204"/>
            </a:rPr>
            <a:t>Address Concerns Together</a:t>
          </a:r>
        </a:p>
      </dgm:t>
    </dgm:pt>
    <dgm:pt modelId="{494840A6-33E4-448C-8727-794182BA45A2}" type="parTrans" cxnId="{20833200-F3FA-468E-8C85-F0C6BB11D657}">
      <dgm:prSet/>
      <dgm:spPr/>
      <dgm:t>
        <a:bodyPr/>
        <a:lstStyle/>
        <a:p>
          <a:endParaRPr lang="en-US"/>
        </a:p>
      </dgm:t>
    </dgm:pt>
    <dgm:pt modelId="{DF367748-08C6-4853-B4CE-99DE1DAC0BF3}" type="sibTrans" cxnId="{20833200-F3FA-468E-8C85-F0C6BB11D657}">
      <dgm:prSet/>
      <dgm:spPr/>
      <dgm:t>
        <a:bodyPr/>
        <a:lstStyle/>
        <a:p>
          <a:endParaRPr lang="en-US"/>
        </a:p>
      </dgm:t>
    </dgm:pt>
    <dgm:pt modelId="{CCD08C0E-10FB-46BB-8CD2-D63D24DB339C}">
      <dgm:prSet phldr="0" custT="1"/>
      <dgm:spPr/>
      <dgm:t>
        <a:bodyPr/>
        <a:lstStyle/>
        <a:p>
          <a:pPr algn="l" rtl="0"/>
          <a:r>
            <a:rPr lang="en-US" sz="1800" dirty="0">
              <a:solidFill>
                <a:schemeClr val="bg2"/>
              </a:solidFill>
            </a:rPr>
            <a:t>Families should ask the school how best to communicate with each other, and should feel comfortable </a:t>
          </a:r>
          <a:r>
            <a:rPr lang="en-US" sz="1800" dirty="0">
              <a:solidFill>
                <a:schemeClr val="bg2"/>
              </a:solidFill>
              <a:latin typeface="Calibri Light" panose="020F0302020204030204"/>
            </a:rPr>
            <a:t>asking</a:t>
          </a:r>
          <a:r>
            <a:rPr lang="en-US" sz="1800" dirty="0">
              <a:solidFill>
                <a:schemeClr val="bg2"/>
              </a:solidFill>
            </a:rPr>
            <a:t> questions if more information is needed.</a:t>
          </a:r>
          <a:endParaRPr lang="en-US" sz="1800" dirty="0">
            <a:solidFill>
              <a:schemeClr val="bg2"/>
            </a:solidFill>
            <a:latin typeface="Calibri Light" panose="020F0302020204030204"/>
          </a:endParaRPr>
        </a:p>
      </dgm:t>
    </dgm:pt>
    <dgm:pt modelId="{16989533-D5E8-4B64-83A2-8C19A262353A}" type="parTrans" cxnId="{6C2A401C-F7EE-4E32-B27B-87F57B105F66}">
      <dgm:prSet/>
      <dgm:spPr/>
      <dgm:t>
        <a:bodyPr/>
        <a:lstStyle/>
        <a:p>
          <a:endParaRPr lang="en-US"/>
        </a:p>
      </dgm:t>
    </dgm:pt>
    <dgm:pt modelId="{0BF0E7D7-EFF3-4411-8100-585ECDEB85C5}" type="sibTrans" cxnId="{6C2A401C-F7EE-4E32-B27B-87F57B105F66}">
      <dgm:prSet/>
      <dgm:spPr/>
      <dgm:t>
        <a:bodyPr/>
        <a:lstStyle/>
        <a:p>
          <a:endParaRPr lang="en-US"/>
        </a:p>
      </dgm:t>
    </dgm:pt>
    <dgm:pt modelId="{8C3343C9-34C2-4BD7-B245-0B592540B46D}">
      <dgm:prSet phldr="0" custT="1"/>
      <dgm:spPr/>
      <dgm:t>
        <a:bodyPr/>
        <a:lstStyle/>
        <a:p>
          <a:pPr algn="l"/>
          <a:r>
            <a:rPr lang="en-US" sz="1800" dirty="0"/>
            <a:t>Families should know what literacy standards their child is working on, review whether those expectations are appropriate, and ask whether the instruction and interventions are evidence‑based and focused on the skills their child needs most.</a:t>
          </a:r>
        </a:p>
      </dgm:t>
    </dgm:pt>
    <dgm:pt modelId="{35F39BCB-1217-4AD3-8B6E-C3C10075D20E}" type="parTrans" cxnId="{657B902C-A8C0-46FD-9ABD-BAD395EF617A}">
      <dgm:prSet/>
      <dgm:spPr/>
      <dgm:t>
        <a:bodyPr/>
        <a:lstStyle/>
        <a:p>
          <a:endParaRPr lang="en-US"/>
        </a:p>
      </dgm:t>
    </dgm:pt>
    <dgm:pt modelId="{B3E84D01-EA18-4899-8782-3989FE48DCA4}" type="sibTrans" cxnId="{657B902C-A8C0-46FD-9ABD-BAD395EF617A}">
      <dgm:prSet/>
      <dgm:spPr/>
      <dgm:t>
        <a:bodyPr/>
        <a:lstStyle/>
        <a:p>
          <a:endParaRPr lang="en-US"/>
        </a:p>
      </dgm:t>
    </dgm:pt>
    <dgm:pt modelId="{86974E19-5DC2-4936-9810-7930A60CFA89}">
      <dgm:prSet phldr="0" custT="1"/>
      <dgm:spPr/>
      <dgm:t>
        <a:bodyPr/>
        <a:lstStyle/>
        <a:p>
          <a:pPr algn="l" rtl="0"/>
          <a:r>
            <a:rPr lang="en-US" sz="1800" dirty="0">
              <a:solidFill>
                <a:schemeClr val="bg2"/>
              </a:solidFill>
            </a:rPr>
            <a:t>Families should talk with the school about home literacy activities that match the child’s skill level.</a:t>
          </a:r>
          <a:endParaRPr lang="en-US" sz="1800" dirty="0">
            <a:solidFill>
              <a:schemeClr val="bg2"/>
            </a:solidFill>
            <a:latin typeface="Calibri Light" panose="020F0302020204030204"/>
          </a:endParaRPr>
        </a:p>
      </dgm:t>
    </dgm:pt>
    <dgm:pt modelId="{A24FE5CA-1B97-4003-9041-590E3D203542}" type="parTrans" cxnId="{EE4AF1D0-0A36-48B3-9FA8-75053EA8AB4E}">
      <dgm:prSet/>
      <dgm:spPr/>
      <dgm:t>
        <a:bodyPr/>
        <a:lstStyle/>
        <a:p>
          <a:endParaRPr lang="en-US"/>
        </a:p>
      </dgm:t>
    </dgm:pt>
    <dgm:pt modelId="{DFBA7DE7-BBA2-49AD-A2FC-A134A608FE0C}" type="sibTrans" cxnId="{EE4AF1D0-0A36-48B3-9FA8-75053EA8AB4E}">
      <dgm:prSet/>
      <dgm:spPr/>
      <dgm:t>
        <a:bodyPr/>
        <a:lstStyle/>
        <a:p>
          <a:endParaRPr lang="en-US"/>
        </a:p>
      </dgm:t>
    </dgm:pt>
    <dgm:pt modelId="{3823BD38-8A8E-43DA-A586-563BA8F9A00D}">
      <dgm:prSet phldr="0" custT="1"/>
      <dgm:spPr/>
      <dgm:t>
        <a:bodyPr/>
        <a:lstStyle/>
        <a:p>
          <a:pPr algn="l" rtl="0"/>
          <a:r>
            <a:rPr lang="en-US" sz="1800" dirty="0">
              <a:solidFill>
                <a:schemeClr val="bg2"/>
              </a:solidFill>
            </a:rPr>
            <a:t>Families should discuss with the school which activities or tasks the child has trouble with at home, and how you helped. Learn about the school’s system of learning support.</a:t>
          </a:r>
          <a:endParaRPr lang="en-US" sz="1800" dirty="0">
            <a:solidFill>
              <a:schemeClr val="bg2"/>
            </a:solidFill>
            <a:latin typeface="Calibri Light" panose="020F0302020204030204"/>
          </a:endParaRPr>
        </a:p>
      </dgm:t>
    </dgm:pt>
    <dgm:pt modelId="{019707D1-B5AB-47B5-8BB1-C3153F1FDEBE}" type="parTrans" cxnId="{F9AADDD8-0C8F-4E37-AEAE-86BB0012411A}">
      <dgm:prSet/>
      <dgm:spPr/>
      <dgm:t>
        <a:bodyPr/>
        <a:lstStyle/>
        <a:p>
          <a:endParaRPr lang="en-US"/>
        </a:p>
      </dgm:t>
    </dgm:pt>
    <dgm:pt modelId="{30635B58-120C-4F8D-8467-2849E89F11DB}" type="sibTrans" cxnId="{F9AADDD8-0C8F-4E37-AEAE-86BB0012411A}">
      <dgm:prSet/>
      <dgm:spPr/>
      <dgm:t>
        <a:bodyPr/>
        <a:lstStyle/>
        <a:p>
          <a:endParaRPr lang="en-US"/>
        </a:p>
      </dgm:t>
    </dgm:pt>
    <dgm:pt modelId="{DA86C453-BA2F-4ADA-AD62-040FEF484B16}" type="pres">
      <dgm:prSet presAssocID="{005F381D-59CD-49C6-8B1D-7E1EBB818235}" presName="Name0" presStyleCnt="0">
        <dgm:presLayoutVars>
          <dgm:dir/>
          <dgm:animLvl val="lvl"/>
          <dgm:resizeHandles val="exact"/>
        </dgm:presLayoutVars>
      </dgm:prSet>
      <dgm:spPr/>
    </dgm:pt>
    <dgm:pt modelId="{2E3A11B4-957F-4CC0-843E-43228CCB98B1}" type="pres">
      <dgm:prSet presAssocID="{2BDDD92E-A4D8-47EA-BA07-971A2EE3696C}" presName="composite" presStyleCnt="0"/>
      <dgm:spPr/>
    </dgm:pt>
    <dgm:pt modelId="{0A2A80A7-48CF-4762-B9F7-C70DC52D8633}" type="pres">
      <dgm:prSet presAssocID="{2BDDD92E-A4D8-47EA-BA07-971A2EE3696C}" presName="parTx" presStyleLbl="alignNode1" presStyleIdx="0" presStyleCnt="4">
        <dgm:presLayoutVars>
          <dgm:chMax val="0"/>
          <dgm:chPref val="0"/>
          <dgm:bulletEnabled val="1"/>
        </dgm:presLayoutVars>
      </dgm:prSet>
      <dgm:spPr/>
    </dgm:pt>
    <dgm:pt modelId="{CBE9EBF4-558D-4C80-A020-43400799E164}" type="pres">
      <dgm:prSet presAssocID="{2BDDD92E-A4D8-47EA-BA07-971A2EE3696C}" presName="desTx" presStyleLbl="alignAccFollowNode1" presStyleIdx="0" presStyleCnt="4">
        <dgm:presLayoutVars>
          <dgm:bulletEnabled val="1"/>
        </dgm:presLayoutVars>
      </dgm:prSet>
      <dgm:spPr/>
    </dgm:pt>
    <dgm:pt modelId="{CE37CDC7-4C6D-4338-A620-C361239C231A}" type="pres">
      <dgm:prSet presAssocID="{1D851230-E969-4782-9463-1D60465DB988}" presName="space" presStyleCnt="0"/>
      <dgm:spPr/>
    </dgm:pt>
    <dgm:pt modelId="{D328D63A-3B56-46A4-A4C9-62D103F1BCB8}" type="pres">
      <dgm:prSet presAssocID="{FECF59CE-021E-4041-8C7B-2E5827C1229A}" presName="composite" presStyleCnt="0"/>
      <dgm:spPr/>
    </dgm:pt>
    <dgm:pt modelId="{1CC8A4A6-51E5-4B0B-94CE-C140DB0D3D9E}" type="pres">
      <dgm:prSet presAssocID="{FECF59CE-021E-4041-8C7B-2E5827C1229A}" presName="parTx" presStyleLbl="alignNode1" presStyleIdx="1" presStyleCnt="4">
        <dgm:presLayoutVars>
          <dgm:chMax val="0"/>
          <dgm:chPref val="0"/>
          <dgm:bulletEnabled val="1"/>
        </dgm:presLayoutVars>
      </dgm:prSet>
      <dgm:spPr/>
    </dgm:pt>
    <dgm:pt modelId="{77B8737F-4B4A-40C2-9E3E-4ABC4909DC91}" type="pres">
      <dgm:prSet presAssocID="{FECF59CE-021E-4041-8C7B-2E5827C1229A}" presName="desTx" presStyleLbl="alignAccFollowNode1" presStyleIdx="1" presStyleCnt="4">
        <dgm:presLayoutVars>
          <dgm:bulletEnabled val="1"/>
        </dgm:presLayoutVars>
      </dgm:prSet>
      <dgm:spPr/>
    </dgm:pt>
    <dgm:pt modelId="{DBC83803-B857-4AD2-AA70-254E4F062DE6}" type="pres">
      <dgm:prSet presAssocID="{98067F9A-A42A-4EB9-907E-3870E8B56F39}" presName="space" presStyleCnt="0"/>
      <dgm:spPr/>
    </dgm:pt>
    <dgm:pt modelId="{DA134157-A8DA-4F4A-87E2-3A347C1E8CD7}" type="pres">
      <dgm:prSet presAssocID="{2244D8CA-03A7-4189-8636-F2F44460228E}" presName="composite" presStyleCnt="0"/>
      <dgm:spPr/>
    </dgm:pt>
    <dgm:pt modelId="{59F3C434-138A-484C-A93B-05C4EB8F93DE}" type="pres">
      <dgm:prSet presAssocID="{2244D8CA-03A7-4189-8636-F2F44460228E}" presName="parTx" presStyleLbl="alignNode1" presStyleIdx="2" presStyleCnt="4">
        <dgm:presLayoutVars>
          <dgm:chMax val="0"/>
          <dgm:chPref val="0"/>
          <dgm:bulletEnabled val="1"/>
        </dgm:presLayoutVars>
      </dgm:prSet>
      <dgm:spPr/>
    </dgm:pt>
    <dgm:pt modelId="{B5826B9F-8E0C-47F2-9C34-4B03007E31FE}" type="pres">
      <dgm:prSet presAssocID="{2244D8CA-03A7-4189-8636-F2F44460228E}" presName="desTx" presStyleLbl="alignAccFollowNode1" presStyleIdx="2" presStyleCnt="4">
        <dgm:presLayoutVars>
          <dgm:bulletEnabled val="1"/>
        </dgm:presLayoutVars>
      </dgm:prSet>
      <dgm:spPr/>
    </dgm:pt>
    <dgm:pt modelId="{2B58E92F-C7EE-4068-BC90-1295C2C13F9C}" type="pres">
      <dgm:prSet presAssocID="{F67C8F29-C3FF-4883-9CA4-FF335E1C197A}" presName="space" presStyleCnt="0"/>
      <dgm:spPr/>
    </dgm:pt>
    <dgm:pt modelId="{5585C2CA-2432-45E2-A275-35E41B7DEDEC}" type="pres">
      <dgm:prSet presAssocID="{C77A6087-ECA4-46F5-A510-2ACD6D4A45FD}" presName="composite" presStyleCnt="0"/>
      <dgm:spPr/>
    </dgm:pt>
    <dgm:pt modelId="{536BBE97-0F50-47D8-B0DB-196697732735}" type="pres">
      <dgm:prSet presAssocID="{C77A6087-ECA4-46F5-A510-2ACD6D4A45FD}" presName="parTx" presStyleLbl="alignNode1" presStyleIdx="3" presStyleCnt="4">
        <dgm:presLayoutVars>
          <dgm:chMax val="0"/>
          <dgm:chPref val="0"/>
          <dgm:bulletEnabled val="1"/>
        </dgm:presLayoutVars>
      </dgm:prSet>
      <dgm:spPr/>
    </dgm:pt>
    <dgm:pt modelId="{47BB62FC-ED0C-4EC1-89A6-14DB406F31F2}" type="pres">
      <dgm:prSet presAssocID="{C77A6087-ECA4-46F5-A510-2ACD6D4A45FD}" presName="desTx" presStyleLbl="alignAccFollowNode1" presStyleIdx="3" presStyleCnt="4">
        <dgm:presLayoutVars>
          <dgm:bulletEnabled val="1"/>
        </dgm:presLayoutVars>
      </dgm:prSet>
      <dgm:spPr/>
    </dgm:pt>
  </dgm:ptLst>
  <dgm:cxnLst>
    <dgm:cxn modelId="{20833200-F3FA-468E-8C85-F0C6BB11D657}" srcId="{005F381D-59CD-49C6-8B1D-7E1EBB818235}" destId="{C77A6087-ECA4-46F5-A510-2ACD6D4A45FD}" srcOrd="3" destOrd="0" parTransId="{494840A6-33E4-448C-8727-794182BA45A2}" sibTransId="{DF367748-08C6-4853-B4CE-99DE1DAC0BF3}"/>
    <dgm:cxn modelId="{6C2A401C-F7EE-4E32-B27B-87F57B105F66}" srcId="{2BDDD92E-A4D8-47EA-BA07-971A2EE3696C}" destId="{CCD08C0E-10FB-46BB-8CD2-D63D24DB339C}" srcOrd="0" destOrd="0" parTransId="{16989533-D5E8-4B64-83A2-8C19A262353A}" sibTransId="{0BF0E7D7-EFF3-4411-8100-585ECDEB85C5}"/>
    <dgm:cxn modelId="{657B902C-A8C0-46FD-9ABD-BAD395EF617A}" srcId="{FECF59CE-021E-4041-8C7B-2E5827C1229A}" destId="{8C3343C9-34C2-4BD7-B245-0B592540B46D}" srcOrd="0" destOrd="0" parTransId="{35F39BCB-1217-4AD3-8B6E-C3C10075D20E}" sibTransId="{B3E84D01-EA18-4899-8782-3989FE48DCA4}"/>
    <dgm:cxn modelId="{5C590A67-8B49-4D3E-BC5C-80CF65BB11E8}" srcId="{005F381D-59CD-49C6-8B1D-7E1EBB818235}" destId="{2244D8CA-03A7-4189-8636-F2F44460228E}" srcOrd="2" destOrd="0" parTransId="{89BD5ACB-26A7-47BE-8041-FE3FC1CC6790}" sibTransId="{F67C8F29-C3FF-4883-9CA4-FF335E1C197A}"/>
    <dgm:cxn modelId="{E840B067-E83A-43AF-9598-9C342820DEB1}" type="presOf" srcId="{86974E19-5DC2-4936-9810-7930A60CFA89}" destId="{B5826B9F-8E0C-47F2-9C34-4B03007E31FE}" srcOrd="0" destOrd="0" presId="urn:microsoft.com/office/officeart/2005/8/layout/hList1"/>
    <dgm:cxn modelId="{A48C864C-FAE3-4653-936B-0CE3230A8813}" type="presOf" srcId="{CCD08C0E-10FB-46BB-8CD2-D63D24DB339C}" destId="{CBE9EBF4-558D-4C80-A020-43400799E164}" srcOrd="0" destOrd="0" presId="urn:microsoft.com/office/officeart/2005/8/layout/hList1"/>
    <dgm:cxn modelId="{32F6EB6C-A293-49A3-AD4C-41AF2943765E}" type="presOf" srcId="{2BDDD92E-A4D8-47EA-BA07-971A2EE3696C}" destId="{0A2A80A7-48CF-4762-B9F7-C70DC52D8633}" srcOrd="0" destOrd="0" presId="urn:microsoft.com/office/officeart/2005/8/layout/hList1"/>
    <dgm:cxn modelId="{E9CB8F72-A133-4896-9048-AE7DD07C73AB}" type="presOf" srcId="{8C3343C9-34C2-4BD7-B245-0B592540B46D}" destId="{77B8737F-4B4A-40C2-9E3E-4ABC4909DC91}" srcOrd="0" destOrd="0" presId="urn:microsoft.com/office/officeart/2005/8/layout/hList1"/>
    <dgm:cxn modelId="{8F944BA2-A379-4019-A897-C44176B50D53}" type="presOf" srcId="{FECF59CE-021E-4041-8C7B-2E5827C1229A}" destId="{1CC8A4A6-51E5-4B0B-94CE-C140DB0D3D9E}" srcOrd="0" destOrd="0" presId="urn:microsoft.com/office/officeart/2005/8/layout/hList1"/>
    <dgm:cxn modelId="{A1827CAA-CC3E-480D-9F2B-E723E3023DE5}" type="presOf" srcId="{3823BD38-8A8E-43DA-A586-563BA8F9A00D}" destId="{47BB62FC-ED0C-4EC1-89A6-14DB406F31F2}" srcOrd="0" destOrd="0" presId="urn:microsoft.com/office/officeart/2005/8/layout/hList1"/>
    <dgm:cxn modelId="{3AE310BD-AAD0-49BF-8DDC-E24044D23A54}" type="presOf" srcId="{005F381D-59CD-49C6-8B1D-7E1EBB818235}" destId="{DA86C453-BA2F-4ADA-AD62-040FEF484B16}" srcOrd="0" destOrd="0" presId="urn:microsoft.com/office/officeart/2005/8/layout/hList1"/>
    <dgm:cxn modelId="{B4AE78D0-8D4B-4D75-B753-15BBD593E4AF}" type="presOf" srcId="{2244D8CA-03A7-4189-8636-F2F44460228E}" destId="{59F3C434-138A-484C-A93B-05C4EB8F93DE}" srcOrd="0" destOrd="0" presId="urn:microsoft.com/office/officeart/2005/8/layout/hList1"/>
    <dgm:cxn modelId="{EE4AF1D0-0A36-48B3-9FA8-75053EA8AB4E}" srcId="{2244D8CA-03A7-4189-8636-F2F44460228E}" destId="{86974E19-5DC2-4936-9810-7930A60CFA89}" srcOrd="0" destOrd="0" parTransId="{A24FE5CA-1B97-4003-9041-590E3D203542}" sibTransId="{DFBA7DE7-BBA2-49AD-A2FC-A134A608FE0C}"/>
    <dgm:cxn modelId="{E2E900D6-B92A-49EA-9221-993C95F8C29B}" srcId="{005F381D-59CD-49C6-8B1D-7E1EBB818235}" destId="{FECF59CE-021E-4041-8C7B-2E5827C1229A}" srcOrd="1" destOrd="0" parTransId="{9D2D8D70-5FBF-4980-BA31-DF651B6D69CC}" sibTransId="{98067F9A-A42A-4EB9-907E-3870E8B56F39}"/>
    <dgm:cxn modelId="{F9AADDD8-0C8F-4E37-AEAE-86BB0012411A}" srcId="{C77A6087-ECA4-46F5-A510-2ACD6D4A45FD}" destId="{3823BD38-8A8E-43DA-A586-563BA8F9A00D}" srcOrd="0" destOrd="0" parTransId="{019707D1-B5AB-47B5-8BB1-C3153F1FDEBE}" sibTransId="{30635B58-120C-4F8D-8467-2849E89F11DB}"/>
    <dgm:cxn modelId="{B1D55DEF-87B1-4ECD-9DF2-9FB515818FF2}" srcId="{005F381D-59CD-49C6-8B1D-7E1EBB818235}" destId="{2BDDD92E-A4D8-47EA-BA07-971A2EE3696C}" srcOrd="0" destOrd="0" parTransId="{9EE6FEE2-7814-4DE3-95A0-3889BF6194AA}" sibTransId="{1D851230-E969-4782-9463-1D60465DB988}"/>
    <dgm:cxn modelId="{8DB472EF-D397-4A69-8FAA-6DBE33571C5F}" type="presOf" srcId="{C77A6087-ECA4-46F5-A510-2ACD6D4A45FD}" destId="{536BBE97-0F50-47D8-B0DB-196697732735}" srcOrd="0" destOrd="0" presId="urn:microsoft.com/office/officeart/2005/8/layout/hList1"/>
    <dgm:cxn modelId="{9A9292FB-962A-4686-B857-CCBAB74CFA62}" type="presParOf" srcId="{DA86C453-BA2F-4ADA-AD62-040FEF484B16}" destId="{2E3A11B4-957F-4CC0-843E-43228CCB98B1}" srcOrd="0" destOrd="0" presId="urn:microsoft.com/office/officeart/2005/8/layout/hList1"/>
    <dgm:cxn modelId="{1D8FE033-452A-4808-B7F2-38631EB93DA0}" type="presParOf" srcId="{2E3A11B4-957F-4CC0-843E-43228CCB98B1}" destId="{0A2A80A7-48CF-4762-B9F7-C70DC52D8633}" srcOrd="0" destOrd="0" presId="urn:microsoft.com/office/officeart/2005/8/layout/hList1"/>
    <dgm:cxn modelId="{1F6ADD84-6A49-43F5-870F-053334D350D0}" type="presParOf" srcId="{2E3A11B4-957F-4CC0-843E-43228CCB98B1}" destId="{CBE9EBF4-558D-4C80-A020-43400799E164}" srcOrd="1" destOrd="0" presId="urn:microsoft.com/office/officeart/2005/8/layout/hList1"/>
    <dgm:cxn modelId="{1F45D236-4836-454C-BEA7-500F6E6F7F08}" type="presParOf" srcId="{DA86C453-BA2F-4ADA-AD62-040FEF484B16}" destId="{CE37CDC7-4C6D-4338-A620-C361239C231A}" srcOrd="1" destOrd="0" presId="urn:microsoft.com/office/officeart/2005/8/layout/hList1"/>
    <dgm:cxn modelId="{0CE67571-3B32-4EAD-9068-B68D06690733}" type="presParOf" srcId="{DA86C453-BA2F-4ADA-AD62-040FEF484B16}" destId="{D328D63A-3B56-46A4-A4C9-62D103F1BCB8}" srcOrd="2" destOrd="0" presId="urn:microsoft.com/office/officeart/2005/8/layout/hList1"/>
    <dgm:cxn modelId="{0994F098-2439-40F1-A6A8-017B4C1502C3}" type="presParOf" srcId="{D328D63A-3B56-46A4-A4C9-62D103F1BCB8}" destId="{1CC8A4A6-51E5-4B0B-94CE-C140DB0D3D9E}" srcOrd="0" destOrd="0" presId="urn:microsoft.com/office/officeart/2005/8/layout/hList1"/>
    <dgm:cxn modelId="{DFECF940-809B-421E-826D-D91315C1D016}" type="presParOf" srcId="{D328D63A-3B56-46A4-A4C9-62D103F1BCB8}" destId="{77B8737F-4B4A-40C2-9E3E-4ABC4909DC91}" srcOrd="1" destOrd="0" presId="urn:microsoft.com/office/officeart/2005/8/layout/hList1"/>
    <dgm:cxn modelId="{1465FC5E-F116-4A37-98F2-7EE9F97ECEA4}" type="presParOf" srcId="{DA86C453-BA2F-4ADA-AD62-040FEF484B16}" destId="{DBC83803-B857-4AD2-AA70-254E4F062DE6}" srcOrd="3" destOrd="0" presId="urn:microsoft.com/office/officeart/2005/8/layout/hList1"/>
    <dgm:cxn modelId="{B6686F30-44AA-4AD9-9312-D85ACD7FC8E0}" type="presParOf" srcId="{DA86C453-BA2F-4ADA-AD62-040FEF484B16}" destId="{DA134157-A8DA-4F4A-87E2-3A347C1E8CD7}" srcOrd="4" destOrd="0" presId="urn:microsoft.com/office/officeart/2005/8/layout/hList1"/>
    <dgm:cxn modelId="{F5DA11AD-75CF-4BF5-823A-35CD2333A30B}" type="presParOf" srcId="{DA134157-A8DA-4F4A-87E2-3A347C1E8CD7}" destId="{59F3C434-138A-484C-A93B-05C4EB8F93DE}" srcOrd="0" destOrd="0" presId="urn:microsoft.com/office/officeart/2005/8/layout/hList1"/>
    <dgm:cxn modelId="{142EA979-EC70-4DB3-A01F-5ADEB1C235DE}" type="presParOf" srcId="{DA134157-A8DA-4F4A-87E2-3A347C1E8CD7}" destId="{B5826B9F-8E0C-47F2-9C34-4B03007E31FE}" srcOrd="1" destOrd="0" presId="urn:microsoft.com/office/officeart/2005/8/layout/hList1"/>
    <dgm:cxn modelId="{DFDA81BC-F2F2-43A5-BD73-D76EB57E07DA}" type="presParOf" srcId="{DA86C453-BA2F-4ADA-AD62-040FEF484B16}" destId="{2B58E92F-C7EE-4068-BC90-1295C2C13F9C}" srcOrd="5" destOrd="0" presId="urn:microsoft.com/office/officeart/2005/8/layout/hList1"/>
    <dgm:cxn modelId="{21AE7062-8120-4FA0-9CA2-C3D3174CFE3A}" type="presParOf" srcId="{DA86C453-BA2F-4ADA-AD62-040FEF484B16}" destId="{5585C2CA-2432-45E2-A275-35E41B7DEDEC}" srcOrd="6" destOrd="0" presId="urn:microsoft.com/office/officeart/2005/8/layout/hList1"/>
    <dgm:cxn modelId="{8F1684D9-772E-4356-854F-F91D0C67BCC4}" type="presParOf" srcId="{5585C2CA-2432-45E2-A275-35E41B7DEDEC}" destId="{536BBE97-0F50-47D8-B0DB-196697732735}" srcOrd="0" destOrd="0" presId="urn:microsoft.com/office/officeart/2005/8/layout/hList1"/>
    <dgm:cxn modelId="{1CB0A06B-AA34-4165-9046-8D565701CA84}" type="presParOf" srcId="{5585C2CA-2432-45E2-A275-35E41B7DEDEC}" destId="{47BB62FC-ED0C-4EC1-89A6-14DB406F31F2}"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2A80A7-48CF-4762-B9F7-C70DC52D8633}">
      <dsp:nvSpPr>
        <dsp:cNvPr id="0" name=""/>
        <dsp:cNvSpPr/>
      </dsp:nvSpPr>
      <dsp:spPr>
        <a:xfrm>
          <a:off x="4426" y="947292"/>
          <a:ext cx="2661417" cy="1064567"/>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l" defTabSz="889000" rtl="0">
            <a:lnSpc>
              <a:spcPct val="90000"/>
            </a:lnSpc>
            <a:spcBef>
              <a:spcPct val="0"/>
            </a:spcBef>
            <a:spcAft>
              <a:spcPct val="35000"/>
            </a:spcAft>
            <a:buNone/>
          </a:pPr>
          <a:r>
            <a:rPr lang="en-US" sz="2000" b="1" kern="1200" dirty="0">
              <a:solidFill>
                <a:schemeClr val="tx2"/>
              </a:solidFill>
              <a:latin typeface="Calibri Light" panose="020F0302020204030204"/>
            </a:rPr>
            <a:t>Communicate and Interact Often</a:t>
          </a:r>
        </a:p>
      </dsp:txBody>
      <dsp:txXfrm>
        <a:off x="4426" y="947292"/>
        <a:ext cx="2661417" cy="1064567"/>
      </dsp:txXfrm>
    </dsp:sp>
    <dsp:sp modelId="{CBE9EBF4-558D-4C80-A020-43400799E164}">
      <dsp:nvSpPr>
        <dsp:cNvPr id="0" name=""/>
        <dsp:cNvSpPr/>
      </dsp:nvSpPr>
      <dsp:spPr>
        <a:xfrm>
          <a:off x="4426" y="2011860"/>
          <a:ext cx="2661417" cy="3033224"/>
        </a:xfrm>
        <a:prstGeom prst="rect">
          <a:avLst/>
        </a:prstGeom>
        <a:solidFill>
          <a:schemeClr val="lt1">
            <a:alpha val="90000"/>
            <a:tint val="40000"/>
            <a:hueOff val="0"/>
            <a:satOff val="0"/>
            <a:lumOff val="0"/>
            <a:alphaOff val="0"/>
          </a:schemeClr>
        </a:solidFill>
        <a:ln w="12700" cap="flat" cmpd="sng" algn="ctr">
          <a:solidFill>
            <a:schemeClr val="dk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rtl="0">
            <a:lnSpc>
              <a:spcPct val="90000"/>
            </a:lnSpc>
            <a:spcBef>
              <a:spcPct val="0"/>
            </a:spcBef>
            <a:spcAft>
              <a:spcPct val="15000"/>
            </a:spcAft>
            <a:buChar char="•"/>
          </a:pPr>
          <a:r>
            <a:rPr lang="en-US" sz="1800" kern="1200" dirty="0">
              <a:solidFill>
                <a:schemeClr val="bg2"/>
              </a:solidFill>
            </a:rPr>
            <a:t>Families should ask the school how best to communicate with each other, and should feel comfortable</a:t>
          </a:r>
          <a:r>
            <a:rPr lang="en-US" sz="1800" kern="1200" dirty="0">
              <a:solidFill>
                <a:schemeClr val="bg2"/>
              </a:solidFill>
              <a:latin typeface="Calibri Light" panose="020F0302020204030204"/>
            </a:rPr>
            <a:t> asking</a:t>
          </a:r>
          <a:r>
            <a:rPr lang="en-US" sz="1800" kern="1200" dirty="0">
              <a:solidFill>
                <a:schemeClr val="bg2"/>
              </a:solidFill>
            </a:rPr>
            <a:t> questions if more information is needed.</a:t>
          </a:r>
          <a:endParaRPr lang="en-US" sz="1800" kern="1200" dirty="0">
            <a:solidFill>
              <a:schemeClr val="bg2"/>
            </a:solidFill>
            <a:latin typeface="Calibri Light" panose="020F0302020204030204"/>
          </a:endParaRPr>
        </a:p>
      </dsp:txBody>
      <dsp:txXfrm>
        <a:off x="4426" y="2011860"/>
        <a:ext cx="2661417" cy="3033224"/>
      </dsp:txXfrm>
    </dsp:sp>
    <dsp:sp modelId="{1CC8A4A6-51E5-4B0B-94CE-C140DB0D3D9E}">
      <dsp:nvSpPr>
        <dsp:cNvPr id="0" name=""/>
        <dsp:cNvSpPr/>
      </dsp:nvSpPr>
      <dsp:spPr>
        <a:xfrm>
          <a:off x="3038442" y="947292"/>
          <a:ext cx="2661417" cy="1064567"/>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l" defTabSz="889000">
            <a:lnSpc>
              <a:spcPct val="90000"/>
            </a:lnSpc>
            <a:spcBef>
              <a:spcPct val="0"/>
            </a:spcBef>
            <a:spcAft>
              <a:spcPct val="35000"/>
            </a:spcAft>
            <a:buNone/>
          </a:pPr>
          <a:r>
            <a:rPr lang="en-US" sz="2000" b="1" kern="1200" dirty="0">
              <a:solidFill>
                <a:schemeClr val="tx2"/>
              </a:solidFill>
              <a:latin typeface="Calibri Light" panose="020F0302020204030204"/>
            </a:rPr>
            <a:t>Discuss Literacy Instruction and Intervention</a:t>
          </a:r>
        </a:p>
      </dsp:txBody>
      <dsp:txXfrm>
        <a:off x="3038442" y="947292"/>
        <a:ext cx="2661417" cy="1064567"/>
      </dsp:txXfrm>
    </dsp:sp>
    <dsp:sp modelId="{77B8737F-4B4A-40C2-9E3E-4ABC4909DC91}">
      <dsp:nvSpPr>
        <dsp:cNvPr id="0" name=""/>
        <dsp:cNvSpPr/>
      </dsp:nvSpPr>
      <dsp:spPr>
        <a:xfrm>
          <a:off x="3038442" y="2011860"/>
          <a:ext cx="2661417" cy="3033224"/>
        </a:xfrm>
        <a:prstGeom prst="rect">
          <a:avLst/>
        </a:prstGeom>
        <a:solidFill>
          <a:schemeClr val="lt1">
            <a:alpha val="90000"/>
            <a:tint val="40000"/>
            <a:hueOff val="0"/>
            <a:satOff val="0"/>
            <a:lumOff val="0"/>
            <a:alphaOff val="0"/>
          </a:schemeClr>
        </a:solidFill>
        <a:ln w="12700" cap="flat" cmpd="sng" algn="ctr">
          <a:solidFill>
            <a:schemeClr val="dk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Families should know what literacy standards their child is working on, review whether those expectations are appropriate, and ask whether the instruction and interventions are evidence‑based and focused on the skills their child needs most.</a:t>
          </a:r>
        </a:p>
      </dsp:txBody>
      <dsp:txXfrm>
        <a:off x="3038442" y="2011860"/>
        <a:ext cx="2661417" cy="3033224"/>
      </dsp:txXfrm>
    </dsp:sp>
    <dsp:sp modelId="{59F3C434-138A-484C-A93B-05C4EB8F93DE}">
      <dsp:nvSpPr>
        <dsp:cNvPr id="0" name=""/>
        <dsp:cNvSpPr/>
      </dsp:nvSpPr>
      <dsp:spPr>
        <a:xfrm>
          <a:off x="6072458" y="947292"/>
          <a:ext cx="2661417" cy="1064567"/>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l" defTabSz="889000">
            <a:lnSpc>
              <a:spcPct val="90000"/>
            </a:lnSpc>
            <a:spcBef>
              <a:spcPct val="0"/>
            </a:spcBef>
            <a:spcAft>
              <a:spcPct val="35000"/>
            </a:spcAft>
            <a:buNone/>
          </a:pPr>
          <a:r>
            <a:rPr lang="en-US" sz="2000" b="1" kern="1200" dirty="0">
              <a:solidFill>
                <a:schemeClr val="tx2"/>
              </a:solidFill>
              <a:latin typeface="Calibri Light" panose="020F0302020204030204"/>
            </a:rPr>
            <a:t>Practice Literacy Skills at Home</a:t>
          </a:r>
        </a:p>
      </dsp:txBody>
      <dsp:txXfrm>
        <a:off x="6072458" y="947292"/>
        <a:ext cx="2661417" cy="1064567"/>
      </dsp:txXfrm>
    </dsp:sp>
    <dsp:sp modelId="{B5826B9F-8E0C-47F2-9C34-4B03007E31FE}">
      <dsp:nvSpPr>
        <dsp:cNvPr id="0" name=""/>
        <dsp:cNvSpPr/>
      </dsp:nvSpPr>
      <dsp:spPr>
        <a:xfrm>
          <a:off x="6072458" y="2011860"/>
          <a:ext cx="2661417" cy="3033224"/>
        </a:xfrm>
        <a:prstGeom prst="rect">
          <a:avLst/>
        </a:prstGeom>
        <a:solidFill>
          <a:schemeClr val="lt1">
            <a:alpha val="90000"/>
            <a:tint val="40000"/>
            <a:hueOff val="0"/>
            <a:satOff val="0"/>
            <a:lumOff val="0"/>
            <a:alphaOff val="0"/>
          </a:schemeClr>
        </a:solidFill>
        <a:ln w="12700" cap="flat" cmpd="sng" algn="ctr">
          <a:solidFill>
            <a:schemeClr val="dk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rtl="0">
            <a:lnSpc>
              <a:spcPct val="90000"/>
            </a:lnSpc>
            <a:spcBef>
              <a:spcPct val="0"/>
            </a:spcBef>
            <a:spcAft>
              <a:spcPct val="15000"/>
            </a:spcAft>
            <a:buChar char="•"/>
          </a:pPr>
          <a:r>
            <a:rPr lang="en-US" sz="1800" kern="1200" dirty="0">
              <a:solidFill>
                <a:schemeClr val="bg2"/>
              </a:solidFill>
            </a:rPr>
            <a:t>Families should talk with the school about home literacy activities that match the child’s skill level.</a:t>
          </a:r>
          <a:endParaRPr lang="en-US" sz="1800" kern="1200" dirty="0">
            <a:solidFill>
              <a:schemeClr val="bg2"/>
            </a:solidFill>
            <a:latin typeface="Calibri Light" panose="020F0302020204030204"/>
          </a:endParaRPr>
        </a:p>
      </dsp:txBody>
      <dsp:txXfrm>
        <a:off x="6072458" y="2011860"/>
        <a:ext cx="2661417" cy="3033224"/>
      </dsp:txXfrm>
    </dsp:sp>
    <dsp:sp modelId="{536BBE97-0F50-47D8-B0DB-196697732735}">
      <dsp:nvSpPr>
        <dsp:cNvPr id="0" name=""/>
        <dsp:cNvSpPr/>
      </dsp:nvSpPr>
      <dsp:spPr>
        <a:xfrm>
          <a:off x="9106475" y="947292"/>
          <a:ext cx="2661417" cy="1064567"/>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l" defTabSz="889000">
            <a:lnSpc>
              <a:spcPct val="90000"/>
            </a:lnSpc>
            <a:spcBef>
              <a:spcPct val="0"/>
            </a:spcBef>
            <a:spcAft>
              <a:spcPct val="35000"/>
            </a:spcAft>
            <a:buNone/>
          </a:pPr>
          <a:r>
            <a:rPr lang="en-US" sz="2000" b="1" kern="1200" dirty="0">
              <a:solidFill>
                <a:schemeClr val="tx2"/>
              </a:solidFill>
              <a:latin typeface="Calibri Light" panose="020F0302020204030204"/>
            </a:rPr>
            <a:t>Address Concerns Together</a:t>
          </a:r>
        </a:p>
      </dsp:txBody>
      <dsp:txXfrm>
        <a:off x="9106475" y="947292"/>
        <a:ext cx="2661417" cy="1064567"/>
      </dsp:txXfrm>
    </dsp:sp>
    <dsp:sp modelId="{47BB62FC-ED0C-4EC1-89A6-14DB406F31F2}">
      <dsp:nvSpPr>
        <dsp:cNvPr id="0" name=""/>
        <dsp:cNvSpPr/>
      </dsp:nvSpPr>
      <dsp:spPr>
        <a:xfrm>
          <a:off x="9106475" y="2011860"/>
          <a:ext cx="2661417" cy="3033224"/>
        </a:xfrm>
        <a:prstGeom prst="rect">
          <a:avLst/>
        </a:prstGeom>
        <a:solidFill>
          <a:schemeClr val="lt1">
            <a:alpha val="90000"/>
            <a:tint val="40000"/>
            <a:hueOff val="0"/>
            <a:satOff val="0"/>
            <a:lumOff val="0"/>
            <a:alphaOff val="0"/>
          </a:schemeClr>
        </a:solidFill>
        <a:ln w="12700" cap="flat" cmpd="sng" algn="ctr">
          <a:solidFill>
            <a:schemeClr val="dk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rtl="0">
            <a:lnSpc>
              <a:spcPct val="90000"/>
            </a:lnSpc>
            <a:spcBef>
              <a:spcPct val="0"/>
            </a:spcBef>
            <a:spcAft>
              <a:spcPct val="15000"/>
            </a:spcAft>
            <a:buChar char="•"/>
          </a:pPr>
          <a:r>
            <a:rPr lang="en-US" sz="1800" kern="1200" dirty="0">
              <a:solidFill>
                <a:schemeClr val="bg2"/>
              </a:solidFill>
            </a:rPr>
            <a:t>Families should discuss with the school which activities or tasks the child has trouble with at home, and how you helped. Learn about the school’s system of learning support.</a:t>
          </a:r>
          <a:endParaRPr lang="en-US" sz="1800" kern="1200" dirty="0">
            <a:solidFill>
              <a:schemeClr val="bg2"/>
            </a:solidFill>
            <a:latin typeface="Calibri Light" panose="020F0302020204030204"/>
          </a:endParaRPr>
        </a:p>
      </dsp:txBody>
      <dsp:txXfrm>
        <a:off x="9106475" y="2011860"/>
        <a:ext cx="2661417" cy="303322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2A80A7-48CF-4762-B9F7-C70DC52D8633}">
      <dsp:nvSpPr>
        <dsp:cNvPr id="0" name=""/>
        <dsp:cNvSpPr/>
      </dsp:nvSpPr>
      <dsp:spPr>
        <a:xfrm>
          <a:off x="4426" y="947292"/>
          <a:ext cx="2661417" cy="1064567"/>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l" defTabSz="889000" rtl="0">
            <a:lnSpc>
              <a:spcPct val="90000"/>
            </a:lnSpc>
            <a:spcBef>
              <a:spcPct val="0"/>
            </a:spcBef>
            <a:spcAft>
              <a:spcPct val="35000"/>
            </a:spcAft>
            <a:buNone/>
          </a:pPr>
          <a:r>
            <a:rPr lang="en-US" sz="2000" b="1" kern="1200" dirty="0">
              <a:solidFill>
                <a:schemeClr val="tx2"/>
              </a:solidFill>
              <a:latin typeface="Calibri Light" panose="020F0302020204030204"/>
            </a:rPr>
            <a:t>Communicate and Interact Often</a:t>
          </a:r>
        </a:p>
      </dsp:txBody>
      <dsp:txXfrm>
        <a:off x="4426" y="947292"/>
        <a:ext cx="2661417" cy="1064567"/>
      </dsp:txXfrm>
    </dsp:sp>
    <dsp:sp modelId="{CBE9EBF4-558D-4C80-A020-43400799E164}">
      <dsp:nvSpPr>
        <dsp:cNvPr id="0" name=""/>
        <dsp:cNvSpPr/>
      </dsp:nvSpPr>
      <dsp:spPr>
        <a:xfrm>
          <a:off x="4426" y="2011860"/>
          <a:ext cx="2661417" cy="3033224"/>
        </a:xfrm>
        <a:prstGeom prst="rect">
          <a:avLst/>
        </a:prstGeom>
        <a:solidFill>
          <a:schemeClr val="lt1">
            <a:alpha val="90000"/>
            <a:tint val="40000"/>
            <a:hueOff val="0"/>
            <a:satOff val="0"/>
            <a:lumOff val="0"/>
            <a:alphaOff val="0"/>
          </a:schemeClr>
        </a:solidFill>
        <a:ln w="12700" cap="flat" cmpd="sng" algn="ctr">
          <a:solidFill>
            <a:schemeClr val="dk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rtl="0">
            <a:lnSpc>
              <a:spcPct val="90000"/>
            </a:lnSpc>
            <a:spcBef>
              <a:spcPct val="0"/>
            </a:spcBef>
            <a:spcAft>
              <a:spcPct val="15000"/>
            </a:spcAft>
            <a:buChar char="•"/>
          </a:pPr>
          <a:r>
            <a:rPr lang="en-US" sz="1800" kern="1200" dirty="0">
              <a:solidFill>
                <a:schemeClr val="bg2"/>
              </a:solidFill>
            </a:rPr>
            <a:t>Families should ask the school how best to communicate with each other, and should feel comfortable </a:t>
          </a:r>
          <a:r>
            <a:rPr lang="en-US" sz="1800" kern="1200" dirty="0">
              <a:solidFill>
                <a:schemeClr val="bg2"/>
              </a:solidFill>
              <a:latin typeface="Calibri Light" panose="020F0302020204030204"/>
            </a:rPr>
            <a:t>asking</a:t>
          </a:r>
          <a:r>
            <a:rPr lang="en-US" sz="1800" kern="1200" dirty="0">
              <a:solidFill>
                <a:schemeClr val="bg2"/>
              </a:solidFill>
            </a:rPr>
            <a:t> questions if more information is needed.</a:t>
          </a:r>
          <a:endParaRPr lang="en-US" sz="1800" kern="1200" dirty="0">
            <a:solidFill>
              <a:schemeClr val="bg2"/>
            </a:solidFill>
            <a:latin typeface="Calibri Light" panose="020F0302020204030204"/>
          </a:endParaRPr>
        </a:p>
      </dsp:txBody>
      <dsp:txXfrm>
        <a:off x="4426" y="2011860"/>
        <a:ext cx="2661417" cy="3033224"/>
      </dsp:txXfrm>
    </dsp:sp>
    <dsp:sp modelId="{1CC8A4A6-51E5-4B0B-94CE-C140DB0D3D9E}">
      <dsp:nvSpPr>
        <dsp:cNvPr id="0" name=""/>
        <dsp:cNvSpPr/>
      </dsp:nvSpPr>
      <dsp:spPr>
        <a:xfrm>
          <a:off x="3038442" y="947292"/>
          <a:ext cx="2661417" cy="1064567"/>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l" defTabSz="889000">
            <a:lnSpc>
              <a:spcPct val="90000"/>
            </a:lnSpc>
            <a:spcBef>
              <a:spcPct val="0"/>
            </a:spcBef>
            <a:spcAft>
              <a:spcPct val="35000"/>
            </a:spcAft>
            <a:buNone/>
          </a:pPr>
          <a:r>
            <a:rPr lang="en-US" sz="2000" b="1" kern="1200" dirty="0">
              <a:solidFill>
                <a:schemeClr val="tx2"/>
              </a:solidFill>
              <a:latin typeface="Calibri Light" panose="020F0302020204030204"/>
            </a:rPr>
            <a:t>Discuss Literacy Instruction and Intervention</a:t>
          </a:r>
        </a:p>
      </dsp:txBody>
      <dsp:txXfrm>
        <a:off x="3038442" y="947292"/>
        <a:ext cx="2661417" cy="1064567"/>
      </dsp:txXfrm>
    </dsp:sp>
    <dsp:sp modelId="{77B8737F-4B4A-40C2-9E3E-4ABC4909DC91}">
      <dsp:nvSpPr>
        <dsp:cNvPr id="0" name=""/>
        <dsp:cNvSpPr/>
      </dsp:nvSpPr>
      <dsp:spPr>
        <a:xfrm>
          <a:off x="3038442" y="2011860"/>
          <a:ext cx="2661417" cy="3033224"/>
        </a:xfrm>
        <a:prstGeom prst="rect">
          <a:avLst/>
        </a:prstGeom>
        <a:solidFill>
          <a:schemeClr val="lt1">
            <a:alpha val="90000"/>
            <a:tint val="40000"/>
            <a:hueOff val="0"/>
            <a:satOff val="0"/>
            <a:lumOff val="0"/>
            <a:alphaOff val="0"/>
          </a:schemeClr>
        </a:solidFill>
        <a:ln w="12700" cap="flat" cmpd="sng" algn="ctr">
          <a:solidFill>
            <a:schemeClr val="dk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Families should know what literacy standards their child is working on, review whether those expectations are appropriate, and ask whether the instruction and interventions are evidence‑based and focused on the skills their child needs most.</a:t>
          </a:r>
        </a:p>
      </dsp:txBody>
      <dsp:txXfrm>
        <a:off x="3038442" y="2011860"/>
        <a:ext cx="2661417" cy="3033224"/>
      </dsp:txXfrm>
    </dsp:sp>
    <dsp:sp modelId="{59F3C434-138A-484C-A93B-05C4EB8F93DE}">
      <dsp:nvSpPr>
        <dsp:cNvPr id="0" name=""/>
        <dsp:cNvSpPr/>
      </dsp:nvSpPr>
      <dsp:spPr>
        <a:xfrm>
          <a:off x="6072458" y="947292"/>
          <a:ext cx="2661417" cy="1064567"/>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l" defTabSz="889000">
            <a:lnSpc>
              <a:spcPct val="90000"/>
            </a:lnSpc>
            <a:spcBef>
              <a:spcPct val="0"/>
            </a:spcBef>
            <a:spcAft>
              <a:spcPct val="35000"/>
            </a:spcAft>
            <a:buNone/>
          </a:pPr>
          <a:r>
            <a:rPr lang="en-US" sz="2000" b="1" kern="1200" dirty="0">
              <a:solidFill>
                <a:schemeClr val="tx2"/>
              </a:solidFill>
              <a:latin typeface="Calibri Light" panose="020F0302020204030204"/>
            </a:rPr>
            <a:t>Practice Literacy Skills at Home</a:t>
          </a:r>
        </a:p>
      </dsp:txBody>
      <dsp:txXfrm>
        <a:off x="6072458" y="947292"/>
        <a:ext cx="2661417" cy="1064567"/>
      </dsp:txXfrm>
    </dsp:sp>
    <dsp:sp modelId="{B5826B9F-8E0C-47F2-9C34-4B03007E31FE}">
      <dsp:nvSpPr>
        <dsp:cNvPr id="0" name=""/>
        <dsp:cNvSpPr/>
      </dsp:nvSpPr>
      <dsp:spPr>
        <a:xfrm>
          <a:off x="6072458" y="2011860"/>
          <a:ext cx="2661417" cy="3033224"/>
        </a:xfrm>
        <a:prstGeom prst="rect">
          <a:avLst/>
        </a:prstGeom>
        <a:solidFill>
          <a:schemeClr val="lt1">
            <a:alpha val="90000"/>
            <a:tint val="40000"/>
            <a:hueOff val="0"/>
            <a:satOff val="0"/>
            <a:lumOff val="0"/>
            <a:alphaOff val="0"/>
          </a:schemeClr>
        </a:solidFill>
        <a:ln w="12700" cap="flat" cmpd="sng" algn="ctr">
          <a:solidFill>
            <a:schemeClr val="dk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rtl="0">
            <a:lnSpc>
              <a:spcPct val="90000"/>
            </a:lnSpc>
            <a:spcBef>
              <a:spcPct val="0"/>
            </a:spcBef>
            <a:spcAft>
              <a:spcPct val="15000"/>
            </a:spcAft>
            <a:buChar char="•"/>
          </a:pPr>
          <a:r>
            <a:rPr lang="en-US" sz="1800" kern="1200" dirty="0">
              <a:solidFill>
                <a:schemeClr val="bg2"/>
              </a:solidFill>
            </a:rPr>
            <a:t>Families should talk with the school about home literacy activities that match the child’s skill level.</a:t>
          </a:r>
          <a:endParaRPr lang="en-US" sz="1800" kern="1200" dirty="0">
            <a:solidFill>
              <a:schemeClr val="bg2"/>
            </a:solidFill>
            <a:latin typeface="Calibri Light" panose="020F0302020204030204"/>
          </a:endParaRPr>
        </a:p>
      </dsp:txBody>
      <dsp:txXfrm>
        <a:off x="6072458" y="2011860"/>
        <a:ext cx="2661417" cy="3033224"/>
      </dsp:txXfrm>
    </dsp:sp>
    <dsp:sp modelId="{536BBE97-0F50-47D8-B0DB-196697732735}">
      <dsp:nvSpPr>
        <dsp:cNvPr id="0" name=""/>
        <dsp:cNvSpPr/>
      </dsp:nvSpPr>
      <dsp:spPr>
        <a:xfrm>
          <a:off x="9106475" y="947292"/>
          <a:ext cx="2661417" cy="1064567"/>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l" defTabSz="889000">
            <a:lnSpc>
              <a:spcPct val="90000"/>
            </a:lnSpc>
            <a:spcBef>
              <a:spcPct val="0"/>
            </a:spcBef>
            <a:spcAft>
              <a:spcPct val="35000"/>
            </a:spcAft>
            <a:buNone/>
          </a:pPr>
          <a:r>
            <a:rPr lang="en-US" sz="2000" b="1" kern="1200" dirty="0">
              <a:solidFill>
                <a:schemeClr val="tx2"/>
              </a:solidFill>
              <a:latin typeface="Calibri Light" panose="020F0302020204030204"/>
            </a:rPr>
            <a:t>Address Concerns Together</a:t>
          </a:r>
        </a:p>
      </dsp:txBody>
      <dsp:txXfrm>
        <a:off x="9106475" y="947292"/>
        <a:ext cx="2661417" cy="1064567"/>
      </dsp:txXfrm>
    </dsp:sp>
    <dsp:sp modelId="{47BB62FC-ED0C-4EC1-89A6-14DB406F31F2}">
      <dsp:nvSpPr>
        <dsp:cNvPr id="0" name=""/>
        <dsp:cNvSpPr/>
      </dsp:nvSpPr>
      <dsp:spPr>
        <a:xfrm>
          <a:off x="9106475" y="2011860"/>
          <a:ext cx="2661417" cy="3033224"/>
        </a:xfrm>
        <a:prstGeom prst="rect">
          <a:avLst/>
        </a:prstGeom>
        <a:solidFill>
          <a:schemeClr val="lt1">
            <a:alpha val="90000"/>
            <a:tint val="40000"/>
            <a:hueOff val="0"/>
            <a:satOff val="0"/>
            <a:lumOff val="0"/>
            <a:alphaOff val="0"/>
          </a:schemeClr>
        </a:solidFill>
        <a:ln w="12700" cap="flat" cmpd="sng" algn="ctr">
          <a:solidFill>
            <a:schemeClr val="dk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rtl="0">
            <a:lnSpc>
              <a:spcPct val="90000"/>
            </a:lnSpc>
            <a:spcBef>
              <a:spcPct val="0"/>
            </a:spcBef>
            <a:spcAft>
              <a:spcPct val="15000"/>
            </a:spcAft>
            <a:buChar char="•"/>
          </a:pPr>
          <a:r>
            <a:rPr lang="en-US" sz="1800" kern="1200" dirty="0">
              <a:solidFill>
                <a:schemeClr val="bg2"/>
              </a:solidFill>
            </a:rPr>
            <a:t>Families should discuss with the school which activities or tasks the child has trouble with at home, and how you helped. Learn about the school’s system of learning support.</a:t>
          </a:r>
          <a:endParaRPr lang="en-US" sz="1800" kern="1200" dirty="0">
            <a:solidFill>
              <a:schemeClr val="bg2"/>
            </a:solidFill>
            <a:latin typeface="Calibri Light" panose="020F0302020204030204"/>
          </a:endParaRPr>
        </a:p>
      </dsp:txBody>
      <dsp:txXfrm>
        <a:off x="9106475" y="2011860"/>
        <a:ext cx="2661417" cy="303322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2A80A7-48CF-4762-B9F7-C70DC52D8633}">
      <dsp:nvSpPr>
        <dsp:cNvPr id="0" name=""/>
        <dsp:cNvSpPr/>
      </dsp:nvSpPr>
      <dsp:spPr>
        <a:xfrm>
          <a:off x="4426" y="947292"/>
          <a:ext cx="2661417" cy="1064567"/>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l" defTabSz="889000" rtl="0">
            <a:lnSpc>
              <a:spcPct val="90000"/>
            </a:lnSpc>
            <a:spcBef>
              <a:spcPct val="0"/>
            </a:spcBef>
            <a:spcAft>
              <a:spcPct val="35000"/>
            </a:spcAft>
            <a:buNone/>
          </a:pPr>
          <a:r>
            <a:rPr lang="en-US" sz="2000" b="1" kern="1200" dirty="0">
              <a:solidFill>
                <a:schemeClr val="tx2"/>
              </a:solidFill>
              <a:latin typeface="Calibri Light" panose="020F0302020204030204"/>
            </a:rPr>
            <a:t>Communicate and Interact Often</a:t>
          </a:r>
        </a:p>
      </dsp:txBody>
      <dsp:txXfrm>
        <a:off x="4426" y="947292"/>
        <a:ext cx="2661417" cy="1064567"/>
      </dsp:txXfrm>
    </dsp:sp>
    <dsp:sp modelId="{CBE9EBF4-558D-4C80-A020-43400799E164}">
      <dsp:nvSpPr>
        <dsp:cNvPr id="0" name=""/>
        <dsp:cNvSpPr/>
      </dsp:nvSpPr>
      <dsp:spPr>
        <a:xfrm>
          <a:off x="4426" y="2011860"/>
          <a:ext cx="2661417" cy="3033224"/>
        </a:xfrm>
        <a:prstGeom prst="rect">
          <a:avLst/>
        </a:prstGeom>
        <a:solidFill>
          <a:schemeClr val="lt1">
            <a:alpha val="90000"/>
            <a:tint val="40000"/>
            <a:hueOff val="0"/>
            <a:satOff val="0"/>
            <a:lumOff val="0"/>
            <a:alphaOff val="0"/>
          </a:schemeClr>
        </a:solidFill>
        <a:ln w="12700" cap="flat" cmpd="sng" algn="ctr">
          <a:solidFill>
            <a:schemeClr val="dk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rtl="0">
            <a:lnSpc>
              <a:spcPct val="90000"/>
            </a:lnSpc>
            <a:spcBef>
              <a:spcPct val="0"/>
            </a:spcBef>
            <a:spcAft>
              <a:spcPct val="15000"/>
            </a:spcAft>
            <a:buChar char="•"/>
          </a:pPr>
          <a:r>
            <a:rPr lang="en-US" sz="1800" kern="1200" dirty="0">
              <a:solidFill>
                <a:schemeClr val="bg2"/>
              </a:solidFill>
            </a:rPr>
            <a:t>Families should ask the school how best to communicate with each other, and should feel comfortable </a:t>
          </a:r>
          <a:r>
            <a:rPr lang="en-US" sz="1800" kern="1200" dirty="0">
              <a:solidFill>
                <a:schemeClr val="bg2"/>
              </a:solidFill>
              <a:latin typeface="Calibri Light" panose="020F0302020204030204"/>
            </a:rPr>
            <a:t>asking</a:t>
          </a:r>
          <a:r>
            <a:rPr lang="en-US" sz="1800" kern="1200" dirty="0">
              <a:solidFill>
                <a:schemeClr val="bg2"/>
              </a:solidFill>
            </a:rPr>
            <a:t> questions if more information is needed.</a:t>
          </a:r>
          <a:endParaRPr lang="en-US" sz="1800" kern="1200" dirty="0">
            <a:solidFill>
              <a:schemeClr val="bg2"/>
            </a:solidFill>
            <a:latin typeface="Calibri Light" panose="020F0302020204030204"/>
          </a:endParaRPr>
        </a:p>
      </dsp:txBody>
      <dsp:txXfrm>
        <a:off x="4426" y="2011860"/>
        <a:ext cx="2661417" cy="3033224"/>
      </dsp:txXfrm>
    </dsp:sp>
    <dsp:sp modelId="{1CC8A4A6-51E5-4B0B-94CE-C140DB0D3D9E}">
      <dsp:nvSpPr>
        <dsp:cNvPr id="0" name=""/>
        <dsp:cNvSpPr/>
      </dsp:nvSpPr>
      <dsp:spPr>
        <a:xfrm>
          <a:off x="3038442" y="947292"/>
          <a:ext cx="2661417" cy="1064567"/>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l" defTabSz="889000">
            <a:lnSpc>
              <a:spcPct val="90000"/>
            </a:lnSpc>
            <a:spcBef>
              <a:spcPct val="0"/>
            </a:spcBef>
            <a:spcAft>
              <a:spcPct val="35000"/>
            </a:spcAft>
            <a:buNone/>
          </a:pPr>
          <a:r>
            <a:rPr lang="en-US" sz="2000" b="1" kern="1200" dirty="0">
              <a:solidFill>
                <a:schemeClr val="tx2"/>
              </a:solidFill>
              <a:latin typeface="Calibri Light" panose="020F0302020204030204"/>
            </a:rPr>
            <a:t>Discuss Literacy Instruction and Intervention</a:t>
          </a:r>
        </a:p>
      </dsp:txBody>
      <dsp:txXfrm>
        <a:off x="3038442" y="947292"/>
        <a:ext cx="2661417" cy="1064567"/>
      </dsp:txXfrm>
    </dsp:sp>
    <dsp:sp modelId="{77B8737F-4B4A-40C2-9E3E-4ABC4909DC91}">
      <dsp:nvSpPr>
        <dsp:cNvPr id="0" name=""/>
        <dsp:cNvSpPr/>
      </dsp:nvSpPr>
      <dsp:spPr>
        <a:xfrm>
          <a:off x="3038442" y="2011860"/>
          <a:ext cx="2661417" cy="3033224"/>
        </a:xfrm>
        <a:prstGeom prst="rect">
          <a:avLst/>
        </a:prstGeom>
        <a:solidFill>
          <a:schemeClr val="lt1">
            <a:alpha val="90000"/>
            <a:tint val="40000"/>
            <a:hueOff val="0"/>
            <a:satOff val="0"/>
            <a:lumOff val="0"/>
            <a:alphaOff val="0"/>
          </a:schemeClr>
        </a:solidFill>
        <a:ln w="12700" cap="flat" cmpd="sng" algn="ctr">
          <a:solidFill>
            <a:schemeClr val="dk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Families should know what literacy standards their child is working on, review whether those expectations are appropriate, and ask whether the instruction and interventions are evidence‑based and focused on the skills their child needs most.</a:t>
          </a:r>
        </a:p>
      </dsp:txBody>
      <dsp:txXfrm>
        <a:off x="3038442" y="2011860"/>
        <a:ext cx="2661417" cy="3033224"/>
      </dsp:txXfrm>
    </dsp:sp>
    <dsp:sp modelId="{59F3C434-138A-484C-A93B-05C4EB8F93DE}">
      <dsp:nvSpPr>
        <dsp:cNvPr id="0" name=""/>
        <dsp:cNvSpPr/>
      </dsp:nvSpPr>
      <dsp:spPr>
        <a:xfrm>
          <a:off x="6072458" y="947292"/>
          <a:ext cx="2661417" cy="1064567"/>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l" defTabSz="889000">
            <a:lnSpc>
              <a:spcPct val="90000"/>
            </a:lnSpc>
            <a:spcBef>
              <a:spcPct val="0"/>
            </a:spcBef>
            <a:spcAft>
              <a:spcPct val="35000"/>
            </a:spcAft>
            <a:buNone/>
          </a:pPr>
          <a:r>
            <a:rPr lang="en-US" sz="2000" b="1" kern="1200" dirty="0">
              <a:solidFill>
                <a:schemeClr val="tx2"/>
              </a:solidFill>
              <a:latin typeface="Calibri Light" panose="020F0302020204030204"/>
            </a:rPr>
            <a:t>Practice Literacy Skills at Home</a:t>
          </a:r>
        </a:p>
      </dsp:txBody>
      <dsp:txXfrm>
        <a:off x="6072458" y="947292"/>
        <a:ext cx="2661417" cy="1064567"/>
      </dsp:txXfrm>
    </dsp:sp>
    <dsp:sp modelId="{B5826B9F-8E0C-47F2-9C34-4B03007E31FE}">
      <dsp:nvSpPr>
        <dsp:cNvPr id="0" name=""/>
        <dsp:cNvSpPr/>
      </dsp:nvSpPr>
      <dsp:spPr>
        <a:xfrm>
          <a:off x="6072458" y="2011860"/>
          <a:ext cx="2661417" cy="3033224"/>
        </a:xfrm>
        <a:prstGeom prst="rect">
          <a:avLst/>
        </a:prstGeom>
        <a:solidFill>
          <a:schemeClr val="lt1">
            <a:alpha val="90000"/>
            <a:tint val="40000"/>
            <a:hueOff val="0"/>
            <a:satOff val="0"/>
            <a:lumOff val="0"/>
            <a:alphaOff val="0"/>
          </a:schemeClr>
        </a:solidFill>
        <a:ln w="12700" cap="flat" cmpd="sng" algn="ctr">
          <a:solidFill>
            <a:schemeClr val="dk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rtl="0">
            <a:lnSpc>
              <a:spcPct val="90000"/>
            </a:lnSpc>
            <a:spcBef>
              <a:spcPct val="0"/>
            </a:spcBef>
            <a:spcAft>
              <a:spcPct val="15000"/>
            </a:spcAft>
            <a:buChar char="•"/>
          </a:pPr>
          <a:r>
            <a:rPr lang="en-US" sz="1800" kern="1200" dirty="0">
              <a:solidFill>
                <a:schemeClr val="bg2"/>
              </a:solidFill>
            </a:rPr>
            <a:t>Families should talk with the school about home literacy activities that match the child’s skill level.</a:t>
          </a:r>
          <a:endParaRPr lang="en-US" sz="1800" kern="1200" dirty="0">
            <a:solidFill>
              <a:schemeClr val="bg2"/>
            </a:solidFill>
            <a:latin typeface="Calibri Light" panose="020F0302020204030204"/>
          </a:endParaRPr>
        </a:p>
      </dsp:txBody>
      <dsp:txXfrm>
        <a:off x="6072458" y="2011860"/>
        <a:ext cx="2661417" cy="3033224"/>
      </dsp:txXfrm>
    </dsp:sp>
    <dsp:sp modelId="{536BBE97-0F50-47D8-B0DB-196697732735}">
      <dsp:nvSpPr>
        <dsp:cNvPr id="0" name=""/>
        <dsp:cNvSpPr/>
      </dsp:nvSpPr>
      <dsp:spPr>
        <a:xfrm>
          <a:off x="9106475" y="947292"/>
          <a:ext cx="2661417" cy="1064567"/>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l" defTabSz="889000">
            <a:lnSpc>
              <a:spcPct val="90000"/>
            </a:lnSpc>
            <a:spcBef>
              <a:spcPct val="0"/>
            </a:spcBef>
            <a:spcAft>
              <a:spcPct val="35000"/>
            </a:spcAft>
            <a:buNone/>
          </a:pPr>
          <a:r>
            <a:rPr lang="en-US" sz="2000" b="1" kern="1200" dirty="0">
              <a:solidFill>
                <a:schemeClr val="tx2"/>
              </a:solidFill>
              <a:latin typeface="Calibri Light" panose="020F0302020204030204"/>
            </a:rPr>
            <a:t>Address Concerns Together</a:t>
          </a:r>
        </a:p>
      </dsp:txBody>
      <dsp:txXfrm>
        <a:off x="9106475" y="947292"/>
        <a:ext cx="2661417" cy="1064567"/>
      </dsp:txXfrm>
    </dsp:sp>
    <dsp:sp modelId="{47BB62FC-ED0C-4EC1-89A6-14DB406F31F2}">
      <dsp:nvSpPr>
        <dsp:cNvPr id="0" name=""/>
        <dsp:cNvSpPr/>
      </dsp:nvSpPr>
      <dsp:spPr>
        <a:xfrm>
          <a:off x="9106475" y="2011860"/>
          <a:ext cx="2661417" cy="3033224"/>
        </a:xfrm>
        <a:prstGeom prst="rect">
          <a:avLst/>
        </a:prstGeom>
        <a:solidFill>
          <a:schemeClr val="lt1">
            <a:alpha val="90000"/>
            <a:tint val="40000"/>
            <a:hueOff val="0"/>
            <a:satOff val="0"/>
            <a:lumOff val="0"/>
            <a:alphaOff val="0"/>
          </a:schemeClr>
        </a:solidFill>
        <a:ln w="12700" cap="flat" cmpd="sng" algn="ctr">
          <a:solidFill>
            <a:schemeClr val="dk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rtl="0">
            <a:lnSpc>
              <a:spcPct val="90000"/>
            </a:lnSpc>
            <a:spcBef>
              <a:spcPct val="0"/>
            </a:spcBef>
            <a:spcAft>
              <a:spcPct val="15000"/>
            </a:spcAft>
            <a:buChar char="•"/>
          </a:pPr>
          <a:r>
            <a:rPr lang="en-US" sz="1800" kern="1200" dirty="0">
              <a:solidFill>
                <a:schemeClr val="bg2"/>
              </a:solidFill>
            </a:rPr>
            <a:t>Families should discuss with the school which activities or tasks the child has trouble with at home, and how you helped. Learn about the school’s system of learning support.</a:t>
          </a:r>
          <a:endParaRPr lang="en-US" sz="1800" kern="1200" dirty="0">
            <a:solidFill>
              <a:schemeClr val="bg2"/>
            </a:solidFill>
            <a:latin typeface="Calibri Light" panose="020F0302020204030204"/>
          </a:endParaRPr>
        </a:p>
      </dsp:txBody>
      <dsp:txXfrm>
        <a:off x="9106475" y="2011860"/>
        <a:ext cx="2661417" cy="303322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2A80A7-48CF-4762-B9F7-C70DC52D8633}">
      <dsp:nvSpPr>
        <dsp:cNvPr id="0" name=""/>
        <dsp:cNvSpPr/>
      </dsp:nvSpPr>
      <dsp:spPr>
        <a:xfrm>
          <a:off x="4426" y="947292"/>
          <a:ext cx="2661417" cy="1064567"/>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l" defTabSz="889000" rtl="0">
            <a:lnSpc>
              <a:spcPct val="90000"/>
            </a:lnSpc>
            <a:spcBef>
              <a:spcPct val="0"/>
            </a:spcBef>
            <a:spcAft>
              <a:spcPct val="35000"/>
            </a:spcAft>
            <a:buNone/>
          </a:pPr>
          <a:r>
            <a:rPr lang="en-US" sz="2000" b="1" kern="1200" dirty="0">
              <a:solidFill>
                <a:schemeClr val="tx2"/>
              </a:solidFill>
              <a:latin typeface="Calibri Light" panose="020F0302020204030204"/>
            </a:rPr>
            <a:t>Communicate and Interact Often</a:t>
          </a:r>
        </a:p>
      </dsp:txBody>
      <dsp:txXfrm>
        <a:off x="4426" y="947292"/>
        <a:ext cx="2661417" cy="1064567"/>
      </dsp:txXfrm>
    </dsp:sp>
    <dsp:sp modelId="{CBE9EBF4-558D-4C80-A020-43400799E164}">
      <dsp:nvSpPr>
        <dsp:cNvPr id="0" name=""/>
        <dsp:cNvSpPr/>
      </dsp:nvSpPr>
      <dsp:spPr>
        <a:xfrm>
          <a:off x="4426" y="2011860"/>
          <a:ext cx="2661417" cy="3033224"/>
        </a:xfrm>
        <a:prstGeom prst="rect">
          <a:avLst/>
        </a:prstGeom>
        <a:solidFill>
          <a:schemeClr val="lt1">
            <a:alpha val="90000"/>
            <a:tint val="40000"/>
            <a:hueOff val="0"/>
            <a:satOff val="0"/>
            <a:lumOff val="0"/>
            <a:alphaOff val="0"/>
          </a:schemeClr>
        </a:solidFill>
        <a:ln w="12700" cap="flat" cmpd="sng" algn="ctr">
          <a:solidFill>
            <a:schemeClr val="dk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rtl="0">
            <a:lnSpc>
              <a:spcPct val="90000"/>
            </a:lnSpc>
            <a:spcBef>
              <a:spcPct val="0"/>
            </a:spcBef>
            <a:spcAft>
              <a:spcPct val="15000"/>
            </a:spcAft>
            <a:buChar char="•"/>
          </a:pPr>
          <a:r>
            <a:rPr lang="en-US" sz="1800" kern="1200" dirty="0">
              <a:solidFill>
                <a:schemeClr val="bg2"/>
              </a:solidFill>
            </a:rPr>
            <a:t>Families should ask the school how best to communicate with each other, and should feel comfortable </a:t>
          </a:r>
          <a:r>
            <a:rPr lang="en-US" sz="1800" kern="1200" dirty="0">
              <a:solidFill>
                <a:schemeClr val="bg2"/>
              </a:solidFill>
              <a:latin typeface="Calibri Light" panose="020F0302020204030204"/>
            </a:rPr>
            <a:t>asking</a:t>
          </a:r>
          <a:r>
            <a:rPr lang="en-US" sz="1800" kern="1200" dirty="0">
              <a:solidFill>
                <a:schemeClr val="bg2"/>
              </a:solidFill>
            </a:rPr>
            <a:t> questions if more information is needed.</a:t>
          </a:r>
          <a:endParaRPr lang="en-US" sz="1800" kern="1200" dirty="0">
            <a:solidFill>
              <a:schemeClr val="bg2"/>
            </a:solidFill>
            <a:latin typeface="Calibri Light" panose="020F0302020204030204"/>
          </a:endParaRPr>
        </a:p>
      </dsp:txBody>
      <dsp:txXfrm>
        <a:off x="4426" y="2011860"/>
        <a:ext cx="2661417" cy="3033224"/>
      </dsp:txXfrm>
    </dsp:sp>
    <dsp:sp modelId="{1CC8A4A6-51E5-4B0B-94CE-C140DB0D3D9E}">
      <dsp:nvSpPr>
        <dsp:cNvPr id="0" name=""/>
        <dsp:cNvSpPr/>
      </dsp:nvSpPr>
      <dsp:spPr>
        <a:xfrm>
          <a:off x="3038442" y="947292"/>
          <a:ext cx="2661417" cy="1064567"/>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l" defTabSz="889000">
            <a:lnSpc>
              <a:spcPct val="90000"/>
            </a:lnSpc>
            <a:spcBef>
              <a:spcPct val="0"/>
            </a:spcBef>
            <a:spcAft>
              <a:spcPct val="35000"/>
            </a:spcAft>
            <a:buNone/>
          </a:pPr>
          <a:r>
            <a:rPr lang="en-US" sz="2000" b="1" kern="1200" dirty="0">
              <a:solidFill>
                <a:schemeClr val="tx2"/>
              </a:solidFill>
              <a:latin typeface="Calibri Light" panose="020F0302020204030204"/>
            </a:rPr>
            <a:t>Discuss Literacy Instruction and Intervention</a:t>
          </a:r>
        </a:p>
      </dsp:txBody>
      <dsp:txXfrm>
        <a:off x="3038442" y="947292"/>
        <a:ext cx="2661417" cy="1064567"/>
      </dsp:txXfrm>
    </dsp:sp>
    <dsp:sp modelId="{77B8737F-4B4A-40C2-9E3E-4ABC4909DC91}">
      <dsp:nvSpPr>
        <dsp:cNvPr id="0" name=""/>
        <dsp:cNvSpPr/>
      </dsp:nvSpPr>
      <dsp:spPr>
        <a:xfrm>
          <a:off x="3038442" y="2011860"/>
          <a:ext cx="2661417" cy="3033224"/>
        </a:xfrm>
        <a:prstGeom prst="rect">
          <a:avLst/>
        </a:prstGeom>
        <a:solidFill>
          <a:schemeClr val="lt1">
            <a:alpha val="90000"/>
            <a:tint val="40000"/>
            <a:hueOff val="0"/>
            <a:satOff val="0"/>
            <a:lumOff val="0"/>
            <a:alphaOff val="0"/>
          </a:schemeClr>
        </a:solidFill>
        <a:ln w="12700" cap="flat" cmpd="sng" algn="ctr">
          <a:solidFill>
            <a:schemeClr val="dk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Families should know what literacy standards their child is working on, review whether those expectations are appropriate, and ask whether the instruction and interventions are evidence‑based and focused on the skills their child needs most.</a:t>
          </a:r>
        </a:p>
      </dsp:txBody>
      <dsp:txXfrm>
        <a:off x="3038442" y="2011860"/>
        <a:ext cx="2661417" cy="3033224"/>
      </dsp:txXfrm>
    </dsp:sp>
    <dsp:sp modelId="{59F3C434-138A-484C-A93B-05C4EB8F93DE}">
      <dsp:nvSpPr>
        <dsp:cNvPr id="0" name=""/>
        <dsp:cNvSpPr/>
      </dsp:nvSpPr>
      <dsp:spPr>
        <a:xfrm>
          <a:off x="6072458" y="947292"/>
          <a:ext cx="2661417" cy="1064567"/>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l" defTabSz="889000">
            <a:lnSpc>
              <a:spcPct val="90000"/>
            </a:lnSpc>
            <a:spcBef>
              <a:spcPct val="0"/>
            </a:spcBef>
            <a:spcAft>
              <a:spcPct val="35000"/>
            </a:spcAft>
            <a:buNone/>
          </a:pPr>
          <a:r>
            <a:rPr lang="en-US" sz="2000" b="1" kern="1200" dirty="0">
              <a:solidFill>
                <a:schemeClr val="tx2"/>
              </a:solidFill>
              <a:latin typeface="Calibri Light" panose="020F0302020204030204"/>
            </a:rPr>
            <a:t>Practice Literacy Skills at Home</a:t>
          </a:r>
        </a:p>
      </dsp:txBody>
      <dsp:txXfrm>
        <a:off x="6072458" y="947292"/>
        <a:ext cx="2661417" cy="1064567"/>
      </dsp:txXfrm>
    </dsp:sp>
    <dsp:sp modelId="{B5826B9F-8E0C-47F2-9C34-4B03007E31FE}">
      <dsp:nvSpPr>
        <dsp:cNvPr id="0" name=""/>
        <dsp:cNvSpPr/>
      </dsp:nvSpPr>
      <dsp:spPr>
        <a:xfrm>
          <a:off x="6072458" y="2011860"/>
          <a:ext cx="2661417" cy="3033224"/>
        </a:xfrm>
        <a:prstGeom prst="rect">
          <a:avLst/>
        </a:prstGeom>
        <a:solidFill>
          <a:schemeClr val="lt1">
            <a:alpha val="90000"/>
            <a:tint val="40000"/>
            <a:hueOff val="0"/>
            <a:satOff val="0"/>
            <a:lumOff val="0"/>
            <a:alphaOff val="0"/>
          </a:schemeClr>
        </a:solidFill>
        <a:ln w="12700" cap="flat" cmpd="sng" algn="ctr">
          <a:solidFill>
            <a:schemeClr val="dk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rtl="0">
            <a:lnSpc>
              <a:spcPct val="90000"/>
            </a:lnSpc>
            <a:spcBef>
              <a:spcPct val="0"/>
            </a:spcBef>
            <a:spcAft>
              <a:spcPct val="15000"/>
            </a:spcAft>
            <a:buChar char="•"/>
          </a:pPr>
          <a:r>
            <a:rPr lang="en-US" sz="1800" kern="1200" dirty="0">
              <a:solidFill>
                <a:schemeClr val="bg2"/>
              </a:solidFill>
            </a:rPr>
            <a:t>Families should talk with the school about home literacy activities that match the child’s skill level.</a:t>
          </a:r>
          <a:endParaRPr lang="en-US" sz="1800" kern="1200" dirty="0">
            <a:solidFill>
              <a:schemeClr val="bg2"/>
            </a:solidFill>
            <a:latin typeface="Calibri Light" panose="020F0302020204030204"/>
          </a:endParaRPr>
        </a:p>
      </dsp:txBody>
      <dsp:txXfrm>
        <a:off x="6072458" y="2011860"/>
        <a:ext cx="2661417" cy="3033224"/>
      </dsp:txXfrm>
    </dsp:sp>
    <dsp:sp modelId="{536BBE97-0F50-47D8-B0DB-196697732735}">
      <dsp:nvSpPr>
        <dsp:cNvPr id="0" name=""/>
        <dsp:cNvSpPr/>
      </dsp:nvSpPr>
      <dsp:spPr>
        <a:xfrm>
          <a:off x="9106475" y="947292"/>
          <a:ext cx="2661417" cy="1064567"/>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l" defTabSz="889000">
            <a:lnSpc>
              <a:spcPct val="90000"/>
            </a:lnSpc>
            <a:spcBef>
              <a:spcPct val="0"/>
            </a:spcBef>
            <a:spcAft>
              <a:spcPct val="35000"/>
            </a:spcAft>
            <a:buNone/>
          </a:pPr>
          <a:r>
            <a:rPr lang="en-US" sz="2000" b="1" kern="1200" dirty="0">
              <a:solidFill>
                <a:schemeClr val="tx2"/>
              </a:solidFill>
              <a:latin typeface="Calibri Light" panose="020F0302020204030204"/>
            </a:rPr>
            <a:t>Address Concerns Together</a:t>
          </a:r>
        </a:p>
      </dsp:txBody>
      <dsp:txXfrm>
        <a:off x="9106475" y="947292"/>
        <a:ext cx="2661417" cy="1064567"/>
      </dsp:txXfrm>
    </dsp:sp>
    <dsp:sp modelId="{47BB62FC-ED0C-4EC1-89A6-14DB406F31F2}">
      <dsp:nvSpPr>
        <dsp:cNvPr id="0" name=""/>
        <dsp:cNvSpPr/>
      </dsp:nvSpPr>
      <dsp:spPr>
        <a:xfrm>
          <a:off x="9106475" y="2011860"/>
          <a:ext cx="2661417" cy="3033224"/>
        </a:xfrm>
        <a:prstGeom prst="rect">
          <a:avLst/>
        </a:prstGeom>
        <a:solidFill>
          <a:schemeClr val="lt1">
            <a:alpha val="90000"/>
            <a:tint val="40000"/>
            <a:hueOff val="0"/>
            <a:satOff val="0"/>
            <a:lumOff val="0"/>
            <a:alphaOff val="0"/>
          </a:schemeClr>
        </a:solidFill>
        <a:ln w="12700" cap="flat" cmpd="sng" algn="ctr">
          <a:solidFill>
            <a:schemeClr val="dk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rtl="0">
            <a:lnSpc>
              <a:spcPct val="90000"/>
            </a:lnSpc>
            <a:spcBef>
              <a:spcPct val="0"/>
            </a:spcBef>
            <a:spcAft>
              <a:spcPct val="15000"/>
            </a:spcAft>
            <a:buChar char="•"/>
          </a:pPr>
          <a:r>
            <a:rPr lang="en-US" sz="1800" kern="1200" dirty="0">
              <a:solidFill>
                <a:schemeClr val="bg2"/>
              </a:solidFill>
            </a:rPr>
            <a:t>Families should discuss with the school which activities or tasks the child has trouble with at home, and how you helped. Learn about the school’s system of learning support.</a:t>
          </a:r>
          <a:endParaRPr lang="en-US" sz="1800" kern="1200" dirty="0">
            <a:solidFill>
              <a:schemeClr val="bg2"/>
            </a:solidFill>
            <a:latin typeface="Calibri Light" panose="020F0302020204030204"/>
          </a:endParaRPr>
        </a:p>
      </dsp:txBody>
      <dsp:txXfrm>
        <a:off x="9106475" y="2011860"/>
        <a:ext cx="2661417" cy="303322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2A80A7-48CF-4762-B9F7-C70DC52D8633}">
      <dsp:nvSpPr>
        <dsp:cNvPr id="0" name=""/>
        <dsp:cNvSpPr/>
      </dsp:nvSpPr>
      <dsp:spPr>
        <a:xfrm>
          <a:off x="4426" y="947292"/>
          <a:ext cx="2661417" cy="1064567"/>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l" defTabSz="889000" rtl="0">
            <a:lnSpc>
              <a:spcPct val="90000"/>
            </a:lnSpc>
            <a:spcBef>
              <a:spcPct val="0"/>
            </a:spcBef>
            <a:spcAft>
              <a:spcPct val="35000"/>
            </a:spcAft>
            <a:buNone/>
          </a:pPr>
          <a:r>
            <a:rPr lang="en-US" sz="2000" b="1" kern="1200" dirty="0">
              <a:solidFill>
                <a:schemeClr val="tx2"/>
              </a:solidFill>
              <a:latin typeface="Calibri Light" panose="020F0302020204030204"/>
            </a:rPr>
            <a:t>Communicate and Interact Often</a:t>
          </a:r>
        </a:p>
      </dsp:txBody>
      <dsp:txXfrm>
        <a:off x="4426" y="947292"/>
        <a:ext cx="2661417" cy="1064567"/>
      </dsp:txXfrm>
    </dsp:sp>
    <dsp:sp modelId="{CBE9EBF4-558D-4C80-A020-43400799E164}">
      <dsp:nvSpPr>
        <dsp:cNvPr id="0" name=""/>
        <dsp:cNvSpPr/>
      </dsp:nvSpPr>
      <dsp:spPr>
        <a:xfrm>
          <a:off x="4426" y="2011860"/>
          <a:ext cx="2661417" cy="3033224"/>
        </a:xfrm>
        <a:prstGeom prst="rect">
          <a:avLst/>
        </a:prstGeom>
        <a:solidFill>
          <a:schemeClr val="lt1">
            <a:alpha val="90000"/>
            <a:tint val="40000"/>
            <a:hueOff val="0"/>
            <a:satOff val="0"/>
            <a:lumOff val="0"/>
            <a:alphaOff val="0"/>
          </a:schemeClr>
        </a:solidFill>
        <a:ln w="12700" cap="flat" cmpd="sng" algn="ctr">
          <a:solidFill>
            <a:schemeClr val="dk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rtl="0">
            <a:lnSpc>
              <a:spcPct val="90000"/>
            </a:lnSpc>
            <a:spcBef>
              <a:spcPct val="0"/>
            </a:spcBef>
            <a:spcAft>
              <a:spcPct val="15000"/>
            </a:spcAft>
            <a:buChar char="•"/>
          </a:pPr>
          <a:r>
            <a:rPr lang="en-US" sz="1800" kern="1200" dirty="0">
              <a:solidFill>
                <a:schemeClr val="bg2"/>
              </a:solidFill>
            </a:rPr>
            <a:t>Families should ask the school how best to communicate with each other, and should feel comfortable </a:t>
          </a:r>
          <a:r>
            <a:rPr lang="en-US" sz="1800" kern="1200" dirty="0">
              <a:solidFill>
                <a:schemeClr val="bg2"/>
              </a:solidFill>
              <a:latin typeface="Calibri Light" panose="020F0302020204030204"/>
            </a:rPr>
            <a:t>asking</a:t>
          </a:r>
          <a:r>
            <a:rPr lang="en-US" sz="1800" kern="1200" dirty="0">
              <a:solidFill>
                <a:schemeClr val="bg2"/>
              </a:solidFill>
            </a:rPr>
            <a:t> questions if more information is needed.</a:t>
          </a:r>
          <a:endParaRPr lang="en-US" sz="1800" kern="1200" dirty="0">
            <a:solidFill>
              <a:schemeClr val="bg2"/>
            </a:solidFill>
            <a:latin typeface="Calibri Light" panose="020F0302020204030204"/>
          </a:endParaRPr>
        </a:p>
      </dsp:txBody>
      <dsp:txXfrm>
        <a:off x="4426" y="2011860"/>
        <a:ext cx="2661417" cy="3033224"/>
      </dsp:txXfrm>
    </dsp:sp>
    <dsp:sp modelId="{1CC8A4A6-51E5-4B0B-94CE-C140DB0D3D9E}">
      <dsp:nvSpPr>
        <dsp:cNvPr id="0" name=""/>
        <dsp:cNvSpPr/>
      </dsp:nvSpPr>
      <dsp:spPr>
        <a:xfrm>
          <a:off x="3038442" y="947292"/>
          <a:ext cx="2661417" cy="1064567"/>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l" defTabSz="889000">
            <a:lnSpc>
              <a:spcPct val="90000"/>
            </a:lnSpc>
            <a:spcBef>
              <a:spcPct val="0"/>
            </a:spcBef>
            <a:spcAft>
              <a:spcPct val="35000"/>
            </a:spcAft>
            <a:buNone/>
          </a:pPr>
          <a:r>
            <a:rPr lang="en-US" sz="2000" b="1" kern="1200" dirty="0">
              <a:solidFill>
                <a:schemeClr val="tx2"/>
              </a:solidFill>
              <a:latin typeface="Calibri Light" panose="020F0302020204030204"/>
            </a:rPr>
            <a:t>Discuss Literacy Instruction and Intervention</a:t>
          </a:r>
        </a:p>
      </dsp:txBody>
      <dsp:txXfrm>
        <a:off x="3038442" y="947292"/>
        <a:ext cx="2661417" cy="1064567"/>
      </dsp:txXfrm>
    </dsp:sp>
    <dsp:sp modelId="{77B8737F-4B4A-40C2-9E3E-4ABC4909DC91}">
      <dsp:nvSpPr>
        <dsp:cNvPr id="0" name=""/>
        <dsp:cNvSpPr/>
      </dsp:nvSpPr>
      <dsp:spPr>
        <a:xfrm>
          <a:off x="3038442" y="2011860"/>
          <a:ext cx="2661417" cy="3033224"/>
        </a:xfrm>
        <a:prstGeom prst="rect">
          <a:avLst/>
        </a:prstGeom>
        <a:solidFill>
          <a:schemeClr val="lt1">
            <a:alpha val="90000"/>
            <a:tint val="40000"/>
            <a:hueOff val="0"/>
            <a:satOff val="0"/>
            <a:lumOff val="0"/>
            <a:alphaOff val="0"/>
          </a:schemeClr>
        </a:solidFill>
        <a:ln w="12700" cap="flat" cmpd="sng" algn="ctr">
          <a:solidFill>
            <a:schemeClr val="dk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Families should know what literacy standards their child is working on, review whether those expectations are appropriate, and ask whether the instruction and interventions are evidence‑based and focused on the skills their child needs most.</a:t>
          </a:r>
        </a:p>
      </dsp:txBody>
      <dsp:txXfrm>
        <a:off x="3038442" y="2011860"/>
        <a:ext cx="2661417" cy="3033224"/>
      </dsp:txXfrm>
    </dsp:sp>
    <dsp:sp modelId="{59F3C434-138A-484C-A93B-05C4EB8F93DE}">
      <dsp:nvSpPr>
        <dsp:cNvPr id="0" name=""/>
        <dsp:cNvSpPr/>
      </dsp:nvSpPr>
      <dsp:spPr>
        <a:xfrm>
          <a:off x="6072458" y="947292"/>
          <a:ext cx="2661417" cy="1064567"/>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l" defTabSz="889000">
            <a:lnSpc>
              <a:spcPct val="90000"/>
            </a:lnSpc>
            <a:spcBef>
              <a:spcPct val="0"/>
            </a:spcBef>
            <a:spcAft>
              <a:spcPct val="35000"/>
            </a:spcAft>
            <a:buNone/>
          </a:pPr>
          <a:r>
            <a:rPr lang="en-US" sz="2000" b="1" kern="1200" dirty="0">
              <a:solidFill>
                <a:schemeClr val="tx2"/>
              </a:solidFill>
              <a:latin typeface="Calibri Light" panose="020F0302020204030204"/>
            </a:rPr>
            <a:t>Practice Literacy Skills at Home</a:t>
          </a:r>
        </a:p>
      </dsp:txBody>
      <dsp:txXfrm>
        <a:off x="6072458" y="947292"/>
        <a:ext cx="2661417" cy="1064567"/>
      </dsp:txXfrm>
    </dsp:sp>
    <dsp:sp modelId="{B5826B9F-8E0C-47F2-9C34-4B03007E31FE}">
      <dsp:nvSpPr>
        <dsp:cNvPr id="0" name=""/>
        <dsp:cNvSpPr/>
      </dsp:nvSpPr>
      <dsp:spPr>
        <a:xfrm>
          <a:off x="6072458" y="2011860"/>
          <a:ext cx="2661417" cy="3033224"/>
        </a:xfrm>
        <a:prstGeom prst="rect">
          <a:avLst/>
        </a:prstGeom>
        <a:solidFill>
          <a:schemeClr val="lt1">
            <a:alpha val="90000"/>
            <a:tint val="40000"/>
            <a:hueOff val="0"/>
            <a:satOff val="0"/>
            <a:lumOff val="0"/>
            <a:alphaOff val="0"/>
          </a:schemeClr>
        </a:solidFill>
        <a:ln w="12700" cap="flat" cmpd="sng" algn="ctr">
          <a:solidFill>
            <a:schemeClr val="dk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rtl="0">
            <a:lnSpc>
              <a:spcPct val="90000"/>
            </a:lnSpc>
            <a:spcBef>
              <a:spcPct val="0"/>
            </a:spcBef>
            <a:spcAft>
              <a:spcPct val="15000"/>
            </a:spcAft>
            <a:buChar char="•"/>
          </a:pPr>
          <a:r>
            <a:rPr lang="en-US" sz="1800" kern="1200" dirty="0">
              <a:solidFill>
                <a:schemeClr val="bg2"/>
              </a:solidFill>
            </a:rPr>
            <a:t>Families should talk with the school about home literacy activities that match the child’s skill level.</a:t>
          </a:r>
          <a:endParaRPr lang="en-US" sz="1800" kern="1200" dirty="0">
            <a:solidFill>
              <a:schemeClr val="bg2"/>
            </a:solidFill>
            <a:latin typeface="Calibri Light" panose="020F0302020204030204"/>
          </a:endParaRPr>
        </a:p>
      </dsp:txBody>
      <dsp:txXfrm>
        <a:off x="6072458" y="2011860"/>
        <a:ext cx="2661417" cy="3033224"/>
      </dsp:txXfrm>
    </dsp:sp>
    <dsp:sp modelId="{536BBE97-0F50-47D8-B0DB-196697732735}">
      <dsp:nvSpPr>
        <dsp:cNvPr id="0" name=""/>
        <dsp:cNvSpPr/>
      </dsp:nvSpPr>
      <dsp:spPr>
        <a:xfrm>
          <a:off x="9106475" y="947292"/>
          <a:ext cx="2661417" cy="1064567"/>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l" defTabSz="889000">
            <a:lnSpc>
              <a:spcPct val="90000"/>
            </a:lnSpc>
            <a:spcBef>
              <a:spcPct val="0"/>
            </a:spcBef>
            <a:spcAft>
              <a:spcPct val="35000"/>
            </a:spcAft>
            <a:buNone/>
          </a:pPr>
          <a:r>
            <a:rPr lang="en-US" sz="2000" b="1" kern="1200" dirty="0">
              <a:solidFill>
                <a:schemeClr val="tx2"/>
              </a:solidFill>
              <a:latin typeface="Calibri Light" panose="020F0302020204030204"/>
            </a:rPr>
            <a:t>Address Concerns Together</a:t>
          </a:r>
        </a:p>
      </dsp:txBody>
      <dsp:txXfrm>
        <a:off x="9106475" y="947292"/>
        <a:ext cx="2661417" cy="1064567"/>
      </dsp:txXfrm>
    </dsp:sp>
    <dsp:sp modelId="{47BB62FC-ED0C-4EC1-89A6-14DB406F31F2}">
      <dsp:nvSpPr>
        <dsp:cNvPr id="0" name=""/>
        <dsp:cNvSpPr/>
      </dsp:nvSpPr>
      <dsp:spPr>
        <a:xfrm>
          <a:off x="9106475" y="2011860"/>
          <a:ext cx="2661417" cy="3033224"/>
        </a:xfrm>
        <a:prstGeom prst="rect">
          <a:avLst/>
        </a:prstGeom>
        <a:solidFill>
          <a:schemeClr val="lt1">
            <a:alpha val="90000"/>
            <a:tint val="40000"/>
            <a:hueOff val="0"/>
            <a:satOff val="0"/>
            <a:lumOff val="0"/>
            <a:alphaOff val="0"/>
          </a:schemeClr>
        </a:solidFill>
        <a:ln w="12700" cap="flat" cmpd="sng" algn="ctr">
          <a:solidFill>
            <a:schemeClr val="dk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rtl="0">
            <a:lnSpc>
              <a:spcPct val="90000"/>
            </a:lnSpc>
            <a:spcBef>
              <a:spcPct val="0"/>
            </a:spcBef>
            <a:spcAft>
              <a:spcPct val="15000"/>
            </a:spcAft>
            <a:buChar char="•"/>
          </a:pPr>
          <a:r>
            <a:rPr lang="en-US" sz="1800" kern="1200" dirty="0">
              <a:solidFill>
                <a:schemeClr val="bg2"/>
              </a:solidFill>
            </a:rPr>
            <a:t>Families should discuss with the school which activities or tasks the child has trouble with at home, and how you helped. Learn about the school’s system of learning support.</a:t>
          </a:r>
          <a:endParaRPr lang="en-US" sz="1800" kern="1200" dirty="0">
            <a:solidFill>
              <a:schemeClr val="bg2"/>
            </a:solidFill>
            <a:latin typeface="Calibri Light" panose="020F0302020204030204"/>
          </a:endParaRPr>
        </a:p>
      </dsp:txBody>
      <dsp:txXfrm>
        <a:off x="9106475" y="2011860"/>
        <a:ext cx="2661417" cy="3033224"/>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DC2FC7D-D6B4-4F3A-838D-5E33B4464B1F}"/>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FED457D-6242-450F-A9D1-D16F17296014}"/>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467CCF2B-AC21-4D01-B093-21E717881CF7}" type="datetimeFigureOut">
              <a:rPr lang="en-US" smtClean="0"/>
              <a:t>8/19/2026</a:t>
            </a:fld>
            <a:endParaRPr lang="en-US"/>
          </a:p>
        </p:txBody>
      </p:sp>
      <p:sp>
        <p:nvSpPr>
          <p:cNvPr id="4" name="Footer Placeholder 3">
            <a:extLst>
              <a:ext uri="{FF2B5EF4-FFF2-40B4-BE49-F238E27FC236}">
                <a16:creationId xmlns:a16="http://schemas.microsoft.com/office/drawing/2014/main" id="{E8FFCAB3-DD0A-4521-9859-416A13C8169B}"/>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138E6D6-D651-4B1B-A08B-A894F1F9657F}"/>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C7D062DE-990C-4880-B6F7-14B7D6D053D8}" type="slidenum">
              <a:rPr lang="en-US" smtClean="0"/>
              <a:t>‹#›</a:t>
            </a:fld>
            <a:endParaRPr lang="en-US"/>
          </a:p>
        </p:txBody>
      </p:sp>
    </p:spTree>
    <p:extLst>
      <p:ext uri="{BB962C8B-B14F-4D97-AF65-F5344CB8AC3E}">
        <p14:creationId xmlns:p14="http://schemas.microsoft.com/office/powerpoint/2010/main" val="6193722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2BE1A54-9622-4608-8A94-0B2551530DED}" type="datetimeFigureOut">
              <a:rPr lang="en-US" smtClean="0"/>
              <a:t>8/19/2026</a:t>
            </a:fld>
            <a:endParaRPr lang="en-US"/>
          </a:p>
        </p:txBody>
      </p:sp>
      <p:sp>
        <p:nvSpPr>
          <p:cNvPr id="4" name="Slide Image Placeholder 3"/>
          <p:cNvSpPr>
            <a:spLocks noGrp="1" noRot="1" noChangeAspect="1"/>
          </p:cNvSpPr>
          <p:nvPr>
            <p:ph type="sldImg" idx="2"/>
          </p:nvPr>
        </p:nvSpPr>
        <p:spPr>
          <a:xfrm>
            <a:off x="734060" y="663114"/>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3996694"/>
            <a:ext cx="5608320" cy="4137656"/>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B1D499D3-6930-49CF-8119-D2C5A3421AFD}" type="slidenum">
              <a:rPr lang="en-US" smtClean="0"/>
              <a:t>‹#›</a:t>
            </a:fld>
            <a:endParaRPr lang="en-US"/>
          </a:p>
        </p:txBody>
      </p:sp>
    </p:spTree>
    <p:extLst>
      <p:ext uri="{BB962C8B-B14F-4D97-AF65-F5344CB8AC3E}">
        <p14:creationId xmlns:p14="http://schemas.microsoft.com/office/powerpoint/2010/main" val="9968541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improvingliteracy.org/resource/understanding-screening-overall-screening-and-assessment/"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www.youtube.com/watch?v=2sC_PB-ldRE&amp;t=81s"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cpacinc.org/docs/LDorg_RTIquestions.pdf"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kidshealth.org/en/parents/milestones.html?view=ptr&amp;WT.ac=p-ptr"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ies.ed.gov/use-work/resource-library/resource/other-resource/supporting-your-childs-reading-home#third-grade"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improvingliteracy.org/sites/improvingliteracy2.uoregon.edu/files/briefs/what-do-we-mean-by-evidence-based.pdf" TargetMode="External"/><Relationship Id="rId2" Type="http://schemas.openxmlformats.org/officeDocument/2006/relationships/slide" Target="../slides/slide28.xml"/><Relationship Id="rId1" Type="http://schemas.openxmlformats.org/officeDocument/2006/relationships/notesMaster" Target="../notesMasters/notesMaster1.xml"/><Relationship Id="rId4" Type="http://schemas.openxmlformats.org/officeDocument/2006/relationships/hyperlink" Target="https://www.edweek.org/teaching-learning/video-what-the-science-says-about-how-kids-learn-to-read/2019/12" TargetMode="Externa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meadowscenter.org/resource/10-key-reading-practices-for-all-elementary-schools-with-strong-evidence-of-effectiveness-from-high-quality-research/" TargetMode="External"/><Relationship Id="rId2" Type="http://schemas.openxmlformats.org/officeDocument/2006/relationships/slide" Target="../slides/slide29.xml"/><Relationship Id="rId1" Type="http://schemas.openxmlformats.org/officeDocument/2006/relationships/notesMaster" Target="../notesMasters/notesMaster1.xml"/><Relationship Id="rId5" Type="http://schemas.openxmlformats.org/officeDocument/2006/relationships/hyperlink" Target="https://meadowscenter.org/resource/10-key-writing-policies-and-practices-for-all-schools-with-strong-evidence-of-effectiveness-from-high-quality-research/" TargetMode="External"/><Relationship Id="rId4" Type="http://schemas.openxmlformats.org/officeDocument/2006/relationships/hyperlink" Target="https://meadowscenter.org/resource/10-key-reading-practices-for-all-middle-and-high-schools-with-strong-evidence-of-effectiveness-from-high-quality-research/" TargetMode="Externa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youtube.com/watch?v=ZO5tsmIp138&amp;t=14s" TargetMode="External"/><Relationship Id="rId2" Type="http://schemas.openxmlformats.org/officeDocument/2006/relationships/slide" Target="../slides/slide30.xml"/><Relationship Id="rId1" Type="http://schemas.openxmlformats.org/officeDocument/2006/relationships/notesMaster" Target="../notesMasters/notesMaster1.xml"/><Relationship Id="rId4" Type="http://schemas.openxmlformats.org/officeDocument/2006/relationships/hyperlink" Target="https://ies.ed.gov/rel-southeast/2025/01/infographic-21" TargetMode="Externa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intensiveintervention.org/sites/default/files/17-3324_NCII-Family-Overview-508.pdf"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intensiveintervention.org/sites/default/files/17-3324_NCII-Family-Questions-508.pdf" TargetMode="External"/><Relationship Id="rId2" Type="http://schemas.openxmlformats.org/officeDocument/2006/relationships/slide" Target="../slides/slide34.xml"/><Relationship Id="rId1" Type="http://schemas.openxmlformats.org/officeDocument/2006/relationships/notesMaster" Target="../notesMasters/notesMaster1.xml"/><Relationship Id="rId4" Type="http://schemas.openxmlformats.org/officeDocument/2006/relationships/hyperlink" Target="https://intensiveintervention.org/sites/default/files/17-3324_NCII-Family-Tips-508.pdf" TargetMode="Externa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improvingliteracy.org/resource/how-families-can-partner-with-schools-on-literacy-development/"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meadowscenter.org/resource/helping-your-kid-with/" TargetMode="External"/><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improvingliteracy.org/resource/how-families-can-partner-with-schools-on-literacy-development/" TargetMode="External"/><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s://www.youtube.com/watch?v=0FEjOInQHto" TargetMode="External"/><Relationship Id="rId2" Type="http://schemas.openxmlformats.org/officeDocument/2006/relationships/slide" Target="../slides/slide50.xml"/><Relationship Id="rId1" Type="http://schemas.openxmlformats.org/officeDocument/2006/relationships/notesMaster" Target="../notesMasters/notesMaster1.xml"/><Relationship Id="rId4" Type="http://schemas.openxmlformats.org/officeDocument/2006/relationships/hyperlink" Target="https://www.readingrockets.org/topics/assessment-and-evaluation/articles/recognizing-reading-problems" TargetMode="Externa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s://youtu.be/KaoWhLPlh3k" TargetMode="External"/><Relationship Id="rId2" Type="http://schemas.openxmlformats.org/officeDocument/2006/relationships/slide" Target="../slides/slide51.xml"/><Relationship Id="rId1" Type="http://schemas.openxmlformats.org/officeDocument/2006/relationships/notesMaster" Target="../notesMasters/notesMaster1.xml"/><Relationship Id="rId4" Type="http://schemas.openxmlformats.org/officeDocument/2006/relationships/hyperlink" Target="https://core-docs.s3.amazonaws.com/documents/asset/uploaded_file/581296/What_Is_Child_Find__Child_Find_Law_and_Evaluation_Process.pdf" TargetMode="Externa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improvingliteracy.org/resource/how-families-can-partner-with-schools-on-literacy-development/"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understood.org/en/articles/family-engagement-and-student-success"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pta.org/docs/default-source/files/cfe/family-engagement-matters.pdf"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vtss-resources.vcu.edu/media/resources-vtss-ric/implementation-resources/student-family-community/FamilyEngagementinMTSS,WhatResearchSays11_2024.pdf"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a:extLst>
            <a:ext uri="{FF2B5EF4-FFF2-40B4-BE49-F238E27FC236}">
              <a16:creationId xmlns:a16="http://schemas.microsoft.com/office/drawing/2014/main" id="{C3BD6BEC-965B-7EA1-187A-3347B9B09851}"/>
            </a:ext>
          </a:extLst>
        </p:cNvPr>
        <p:cNvGrpSpPr/>
        <p:nvPr/>
      </p:nvGrpSpPr>
      <p:grpSpPr>
        <a:xfrm>
          <a:off x="0" y="0"/>
          <a:ext cx="0" cy="0"/>
          <a:chOff x="0" y="0"/>
          <a:chExt cx="0" cy="0"/>
        </a:xfrm>
      </p:grpSpPr>
      <p:sp>
        <p:nvSpPr>
          <p:cNvPr id="196" name="Google Shape;196;g2ca57039fec_1_43:notes">
            <a:extLst>
              <a:ext uri="{FF2B5EF4-FFF2-40B4-BE49-F238E27FC236}">
                <a16:creationId xmlns:a16="http://schemas.microsoft.com/office/drawing/2014/main" id="{979C265E-4552-50B7-2BF1-4E8FC347AB7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g2ca57039fec_1_43:notes">
            <a:extLst>
              <a:ext uri="{FF2B5EF4-FFF2-40B4-BE49-F238E27FC236}">
                <a16:creationId xmlns:a16="http://schemas.microsoft.com/office/drawing/2014/main" id="{666D98E8-CAE0-B7B1-2BD4-6EC676416658}"/>
              </a:ext>
            </a:extLst>
          </p:cNvPr>
          <p:cNvSpPr txBox="1">
            <a:spLocks noGrp="1"/>
          </p:cNvSpPr>
          <p:nvPr>
            <p:ph type="body" idx="1"/>
          </p:nvPr>
        </p:nvSpPr>
        <p:spPr>
          <a:xfrm>
            <a:off x="685800" y="4400550"/>
            <a:ext cx="5486400" cy="3600300"/>
          </a:xfrm>
          <a:prstGeom prst="rect">
            <a:avLst/>
          </a:prstGeom>
          <a:noFill/>
          <a:ln>
            <a:noFill/>
          </a:ln>
        </p:spPr>
        <p:txBody>
          <a:bodyPr spcFirstLastPara="1" wrap="square" lIns="91275" tIns="45650" rIns="91275" bIns="45650" anchor="t" anchorCtr="0">
            <a:noAutofit/>
          </a:bodyPr>
          <a:lstStyle/>
          <a:p>
            <a:pPr marL="0" lvl="0" indent="0" algn="l" rtl="0">
              <a:spcBef>
                <a:spcPts val="0"/>
              </a:spcBef>
              <a:spcAft>
                <a:spcPts val="0"/>
              </a:spcAft>
              <a:buNone/>
            </a:pPr>
            <a:r>
              <a:rPr lang="en-US" dirty="0"/>
              <a:t>How to present this slide deck:</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This slide deck is intended to be use and modified to meet the needs of your organization. The following information should be used to assist you, the presenter, as you modify the slides to meet the needs of your audience. At the bottom of the notes on this slide is the script to introduce this presentation. </a:t>
            </a:r>
          </a:p>
          <a:p>
            <a:endParaRPr lang="en-US" b="0" dirty="0"/>
          </a:p>
          <a:p>
            <a:r>
              <a:rPr lang="en-US" b="0" u="sng" dirty="0"/>
              <a:t>Text coding: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i="0" dirty="0"/>
              <a:t>Bold text = </a:t>
            </a:r>
            <a:r>
              <a:rPr lang="en-US" b="1" dirty="0"/>
              <a:t>Presenter Script (what the presenter should say)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1" i="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1" dirty="0"/>
              <a:t>Italic text = Ideas for activity or interaction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0" u="sng"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u="sng" dirty="0"/>
              <a:t>Underlined text</a:t>
            </a:r>
            <a:r>
              <a:rPr lang="en-US" b="0" u="none" dirty="0"/>
              <a:t> = specific contexts (e.g., zoom vs in-person)</a:t>
            </a:r>
            <a:endParaRPr lang="en-US" b="0" u="sng"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0" i="1"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0" dirty="0"/>
              <a:t>Yellow highlighted text </a:t>
            </a:r>
            <a:r>
              <a:rPr lang="en-US" b="0" i="0" dirty="0">
                <a:highlight>
                  <a:srgbClr val="FFFF00"/>
                </a:highlight>
              </a:rPr>
              <a:t>is for you to customize based on your state/grade for the presentation</a:t>
            </a:r>
            <a:endParaRPr lang="en-US" b="0" i="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0" u="sng" dirty="0"/>
          </a:p>
          <a:p>
            <a:pPr marL="171450" indent="-171450">
              <a:buFont typeface="Arial" panose="020B0604020202020204" pitchFamily="34" charset="0"/>
              <a:buChar char="•"/>
            </a:pPr>
            <a:r>
              <a:rPr lang="en-US" b="0" dirty="0"/>
              <a:t>Regular text = Presenter notes (reminders or instructions)</a:t>
            </a:r>
          </a:p>
          <a:p>
            <a:pPr marL="0" indent="0">
              <a:buFont typeface="Arial" panose="020B0604020202020204" pitchFamily="34" charset="0"/>
              <a:buNone/>
            </a:pPr>
            <a:endParaRPr lang="en-US" b="0" dirty="0"/>
          </a:p>
          <a:p>
            <a:pPr marL="171450" indent="-171450">
              <a:buFont typeface="Arial" panose="020B0604020202020204" pitchFamily="34" charset="0"/>
              <a:buChar char="•"/>
            </a:pPr>
            <a:r>
              <a:rPr lang="en-US" b="0" dirty="0"/>
              <a:t>Regular text with bullet = specific instruction</a:t>
            </a:r>
          </a:p>
          <a:p>
            <a:pPr marL="0" indent="0">
              <a:buFont typeface="Arial" panose="020B0604020202020204" pitchFamily="34" charset="0"/>
              <a:buNone/>
            </a:pPr>
            <a:endParaRPr lang="en-US" b="0" dirty="0"/>
          </a:p>
          <a:p>
            <a:pPr marL="0" indent="0">
              <a:buFont typeface="Arial" panose="020B0604020202020204" pitchFamily="34" charset="0"/>
              <a:buNone/>
            </a:pPr>
            <a:r>
              <a:rPr lang="en-US" b="0" dirty="0"/>
              <a:t>Information in Notes:</a:t>
            </a:r>
          </a:p>
          <a:p>
            <a:pPr marL="171450" indent="-171450">
              <a:buFont typeface="Arial" panose="020B0604020202020204" pitchFamily="34" charset="0"/>
              <a:buChar char="•"/>
            </a:pPr>
            <a:r>
              <a:rPr lang="en-US" b="0" dirty="0"/>
              <a:t>* Asterisks indicate hints or ideas for customization</a:t>
            </a:r>
            <a:endParaRPr lang="en-US" b="0" u="sng" dirty="0"/>
          </a:p>
          <a:p>
            <a:endParaRPr lang="en-US" b="0" dirty="0"/>
          </a:p>
          <a:p>
            <a:pPr marL="171450" indent="-171450">
              <a:buFont typeface="Arial" panose="020B0604020202020204" pitchFamily="34" charset="0"/>
              <a:buChar char="•"/>
            </a:pPr>
            <a:r>
              <a:rPr lang="en-US" b="0" dirty="0"/>
              <a:t>If there is a video, the link will be provided in the slide notes. The transcript for the video is provided so that you can decide if you want to show the video, or if you want to cover the topic through a discussion.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0" dirty="0"/>
          </a:p>
          <a:p>
            <a:pPr marL="171450" indent="-171450">
              <a:buFont typeface="Arial" panose="020B0604020202020204" pitchFamily="34" charset="0"/>
              <a:buChar char="•"/>
            </a:pPr>
            <a:r>
              <a:rPr lang="en-US" b="0" dirty="0"/>
              <a:t>CLICK, directions for animated slides</a:t>
            </a:r>
            <a:r>
              <a:rPr lang="en-US" b="0" i="1" dirty="0">
                <a:highlight>
                  <a:srgbClr val="FFFF00"/>
                </a:highlight>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1" dirty="0">
              <a:highlight>
                <a:srgbClr val="FF00FF"/>
              </a:highligh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highlight>
                  <a:srgbClr val="FF00FF"/>
                </a:highlight>
              </a:rPr>
              <a:t>Slides Information: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t>Hidden slides are optional and may be used at the presenter's discretion based on the needs of the audience. </a:t>
            </a:r>
          </a:p>
          <a:p>
            <a:pPr marL="171450" indent="-171450">
              <a:buFont typeface="Arial" panose="020B0604020202020204" pitchFamily="34" charset="0"/>
              <a:buChar char="•"/>
            </a:pPr>
            <a:endParaRPr lang="en-US" b="0" i="0" dirty="0"/>
          </a:p>
          <a:p>
            <a:pPr marL="171450" indent="-171450">
              <a:buFont typeface="Arial" panose="020B0604020202020204" pitchFamily="34" charset="0"/>
              <a:buChar char="•"/>
            </a:pPr>
            <a:r>
              <a:rPr lang="en-US" b="0" i="0" dirty="0"/>
              <a:t>The </a:t>
            </a:r>
            <a:r>
              <a:rPr lang="en-US" b="0" i="0" dirty="0">
                <a:highlight>
                  <a:srgbClr val="FF00FF"/>
                </a:highlight>
              </a:rPr>
              <a:t>pink backpack </a:t>
            </a:r>
            <a:r>
              <a:rPr lang="en-US" b="0" i="0" dirty="0"/>
              <a:t>on a slide </a:t>
            </a:r>
            <a:r>
              <a:rPr lang="en-US" sz="1200" kern="1200" dirty="0">
                <a:solidFill>
                  <a:schemeClr val="tx1"/>
                </a:solidFill>
                <a:effectLst/>
                <a:latin typeface="+mn-lt"/>
                <a:ea typeface="+mn-ea"/>
                <a:cs typeface="+mn-cs"/>
              </a:rPr>
              <a:t>indicates there are resources to either be distributed during the workshop, or to provide for participants to review later. You can click on the icon directly from the slide to access the online version.  The URL is included in the speaker notes. If the training is in person, you may choose to print some out and distribute as handouts.</a:t>
            </a:r>
            <a:endParaRPr lang="en-US" b="1" dirty="0"/>
          </a:p>
          <a:p>
            <a:endParaRPr lang="en-US" b="1" dirty="0"/>
          </a:p>
          <a:p>
            <a:r>
              <a:rPr lang="en-US" b="1" dirty="0"/>
              <a:t>---</a:t>
            </a:r>
          </a:p>
          <a:p>
            <a:endParaRPr lang="en-US" b="1" dirty="0"/>
          </a:p>
          <a:p>
            <a:pPr marL="171450" indent="-171450">
              <a:buFont typeface="Arial" panose="020B0604020202020204" pitchFamily="34" charset="0"/>
              <a:buChar char="•"/>
            </a:pPr>
            <a:r>
              <a:rPr lang="en-US" dirty="0"/>
              <a:t>Greet participants and begin workshop with introductions as needed. Follow the facilitation procedure notes appropriate for the workshop session.</a:t>
            </a:r>
            <a:endParaRPr lang="en-US" dirty="0">
              <a:solidFill>
                <a:srgbClr val="444444"/>
              </a:solidFill>
            </a:endParaRPr>
          </a:p>
          <a:p>
            <a:endParaRPr lang="en-US" dirty="0">
              <a:solidFill>
                <a:srgbClr val="444444"/>
              </a:solidFill>
            </a:endParaRPr>
          </a:p>
          <a:p>
            <a:r>
              <a:rPr lang="en-US" b="1" dirty="0"/>
              <a:t>Welcome to the National Center on Improving Literacy’s workshop on learning about your child’s reading development. Children who struggle learning early literacy skills are at risk for reading and academic difficulties later. As a parent or caregiver, being informed about the parts of literacy, how your child learns to read, and why he or she might struggle can help you make better decisions about your child’s education. This workshop is part two of a four-part series on key roles that families can play for children’s literacy success. </a:t>
            </a:r>
            <a:endParaRPr lang="en-US" b="1" dirty="0">
              <a:solidFill>
                <a:srgbClr val="444444"/>
              </a:solidFill>
            </a:endParaRPr>
          </a:p>
          <a:p>
            <a:endParaRPr lang="en-US" dirty="0">
              <a:solidFill>
                <a:srgbClr val="444444"/>
              </a:solidFill>
            </a:endParaRPr>
          </a:p>
          <a:p>
            <a:endParaRPr lang="en-US" dirty="0">
              <a:ea typeface="Calibri"/>
              <a:cs typeface="Calibri"/>
            </a:endParaRPr>
          </a:p>
          <a:p>
            <a:pPr marL="0" lvl="0" indent="0" algn="l" rtl="0">
              <a:spcBef>
                <a:spcPts val="0"/>
              </a:spcBef>
              <a:spcAft>
                <a:spcPts val="0"/>
              </a:spcAft>
              <a:buNone/>
            </a:pPr>
            <a:endParaRPr dirty="0"/>
          </a:p>
        </p:txBody>
      </p:sp>
      <p:sp>
        <p:nvSpPr>
          <p:cNvPr id="198" name="Google Shape;198;g2ca57039fec_1_43:notes">
            <a:extLst>
              <a:ext uri="{FF2B5EF4-FFF2-40B4-BE49-F238E27FC236}">
                <a16:creationId xmlns:a16="http://schemas.microsoft.com/office/drawing/2014/main" id="{11DE1E01-DB68-9405-B1D6-F93F1C78F74D}"/>
              </a:ext>
            </a:extLst>
          </p:cNvPr>
          <p:cNvSpPr txBox="1">
            <a:spLocks noGrp="1"/>
          </p:cNvSpPr>
          <p:nvPr>
            <p:ph type="sldNum" idx="12"/>
          </p:nvPr>
        </p:nvSpPr>
        <p:spPr>
          <a:xfrm>
            <a:off x="3884614" y="8685214"/>
            <a:ext cx="2971800" cy="458700"/>
          </a:xfrm>
          <a:prstGeom prst="rect">
            <a:avLst/>
          </a:prstGeom>
          <a:noFill/>
          <a:ln>
            <a:noFill/>
          </a:ln>
        </p:spPr>
        <p:txBody>
          <a:bodyPr spcFirstLastPara="1" wrap="square" lIns="91275" tIns="45650" rIns="91275" bIns="456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168682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C77ECD-A30F-C155-1F5C-EBE180053BAA}"/>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7FFFCB65-0D51-61C5-67C0-AA8420A874F7}"/>
              </a:ext>
            </a:extLst>
          </p:cNvPr>
          <p:cNvSpPr>
            <a:spLocks noGrp="1"/>
          </p:cNvSpPr>
          <p:nvPr>
            <p:ph type="body" idx="1"/>
          </p:nvPr>
        </p:nvSpPr>
        <p:spPr/>
        <p:txBody>
          <a:bodyPr/>
          <a:lstStyle/>
          <a:p>
            <a:pPr rtl="0" fontAlgn="base"/>
            <a:r>
              <a:rPr lang="en-US" sz="1200" b="1" i="0" u="none" strike="noStrike" kern="1200" dirty="0">
                <a:solidFill>
                  <a:schemeClr val="tx1"/>
                </a:solidFill>
                <a:effectLst/>
                <a:latin typeface="+mn-lt"/>
                <a:ea typeface="+mn-ea"/>
                <a:cs typeface="+mn-cs"/>
              </a:rPr>
              <a:t>During the school day, the system of services and support for your child’s literacy development is often called a multi-tiered systems of support for reading or MTSS-R. MTSS-R is a school-wide framework for instruction and intervention so all children meet essential literacy goals. Intervention is a team-based process that uses student data to help teachers figure out when and how to change instruction to help students be more successful. In MTSS—R, multiple tiers of instruction and intervention are linked together and get increasingly more intensive so all children get the knowledge and skills they need to reach grade-level literacy goals. Assessments and data are used at all tiers to track progress and guide decisions about children’s response to instruction and intervention.</a:t>
            </a:r>
            <a:r>
              <a:rPr lang="en-US" sz="1200" b="1" i="0" kern="1200" dirty="0">
                <a:solidFill>
                  <a:schemeClr val="tx1"/>
                </a:solidFill>
                <a:effectLst/>
                <a:latin typeface="+mn-lt"/>
                <a:ea typeface="+mn-ea"/>
                <a:cs typeface="+mn-cs"/>
              </a:rPr>
              <a:t>​</a:t>
            </a:r>
            <a:endParaRPr lang="en-US" b="1">
              <a:ea typeface="Calibri"/>
              <a:cs typeface="Calibri"/>
            </a:endParaRPr>
          </a:p>
          <a:p>
            <a:pPr rtl="0" fontAlgn="base"/>
            <a:r>
              <a:rPr lang="en-US" sz="1200" b="1" i="0" kern="1200" dirty="0">
                <a:solidFill>
                  <a:schemeClr val="tx1"/>
                </a:solidFill>
                <a:effectLst/>
                <a:latin typeface="+mn-lt"/>
                <a:ea typeface="+mn-ea"/>
                <a:cs typeface="+mn-cs"/>
              </a:rPr>
              <a:t>​</a:t>
            </a:r>
            <a:endParaRPr lang="en-US" sz="1200" b="1" i="0" kern="1200" dirty="0">
              <a:solidFill>
                <a:schemeClr val="tx1"/>
              </a:solidFill>
              <a:effectLst/>
              <a:latin typeface="+mn-lt"/>
              <a:ea typeface="Calibri"/>
              <a:cs typeface="Calibri"/>
            </a:endParaRPr>
          </a:p>
          <a:p>
            <a:pPr fontAlgn="base"/>
            <a:r>
              <a:rPr lang="en-US" sz="1200" b="1" i="0" u="none" strike="noStrike" kern="1200" dirty="0">
                <a:solidFill>
                  <a:schemeClr val="tx1"/>
                </a:solidFill>
                <a:effectLst/>
                <a:latin typeface="+mn-lt"/>
                <a:ea typeface="+mn-ea"/>
                <a:cs typeface="+mn-cs"/>
              </a:rPr>
              <a:t>In MTSS-R, schools first identify what children need to know and do to succeed in each grade. Then, schools often screen all children to identify who may be at risk for reading difficulties. Screening is an assessment process that helps teachers identify students who are at risk for not meeting grade-level learning goals. Next, schools teach and assess children so they meet literacy goals. Tier one is high-quality classroom literacy instruction for all children in each grade. Children who need only this support read and write well and are on track to meet grade level literacy goals. Tier two is additional small group instruction for some children in each grade. These children need a boost with extra instruction in targeted skills to be on track to meet grade level literacy goals. Tier three is specialized small group instruction for fewer children in each grade. These children need intensive, individualized instruction or intervention to be on track to meet grade level literacy goals. </a:t>
            </a:r>
            <a:endParaRPr lang="en-US" b="1" dirty="0">
              <a:ea typeface="Calibri"/>
              <a:cs typeface="Calibri"/>
            </a:endParaRPr>
          </a:p>
          <a:p>
            <a:endParaRPr lang="en-US" dirty="0"/>
          </a:p>
          <a:p>
            <a:r>
              <a:rPr lang="en-US" sz="1200" b="0" i="0" u="none" strike="noStrike" kern="1200" dirty="0">
                <a:solidFill>
                  <a:schemeClr val="tx1"/>
                </a:solidFill>
                <a:effectLst/>
                <a:latin typeface="+mn-lt"/>
                <a:ea typeface="+mn-ea"/>
                <a:cs typeface="+mn-cs"/>
              </a:rPr>
              <a:t>Click Learn More for information on assessment and screening. </a:t>
            </a:r>
            <a:r>
              <a:rPr lang="en-US" sz="1200" b="0" i="0" kern="1200" dirty="0">
                <a:solidFill>
                  <a:schemeClr val="tx1"/>
                </a:solidFill>
                <a:effectLst/>
                <a:latin typeface="+mn-lt"/>
                <a:ea typeface="+mn-ea"/>
                <a:cs typeface="+mn-cs"/>
              </a:rPr>
              <a:t>​</a:t>
            </a:r>
            <a:endParaRPr lang="en-US" sz="1200" b="0" i="0" kern="1200" dirty="0">
              <a:solidFill>
                <a:schemeClr val="tx1"/>
              </a:solidFill>
              <a:effectLst/>
              <a:latin typeface="+mn-lt"/>
              <a:ea typeface="Calibri" panose="020F0502020204030204"/>
              <a:cs typeface="Calibri" panose="020F0502020204030204"/>
            </a:endParaRPr>
          </a:p>
          <a:p>
            <a:pPr rtl="0" fontAlgn="base"/>
            <a:r>
              <a:rPr lang="en-US" sz="1200" b="1" i="0" u="none" strike="noStrike" kern="1200" dirty="0">
                <a:solidFill>
                  <a:schemeClr val="tx1"/>
                </a:solidFill>
                <a:effectLst/>
                <a:latin typeface="+mn-lt"/>
                <a:ea typeface="+mn-ea"/>
                <a:cs typeface="+mn-cs"/>
              </a:rPr>
              <a:t>Resource: Distribute, review, and discuss </a:t>
            </a:r>
            <a:r>
              <a:rPr lang="en-US" sz="1200" b="0" i="0" u="none" strike="noStrike" kern="1200" dirty="0">
                <a:solidFill>
                  <a:schemeClr val="tx1"/>
                </a:solidFill>
                <a:effectLst/>
                <a:latin typeface="+mn-lt"/>
                <a:ea typeface="+mn-ea"/>
                <a:cs typeface="+mn-cs"/>
              </a:rPr>
              <a:t>Understanding Screening: Overall Screening and Assessment with participants. Have participants share if they know whether their child’s school does universal screening. If so, do they know what screening tool the school uses? Do they get the results and do they make sense? </a:t>
            </a:r>
            <a:r>
              <a:rPr lang="en-US" sz="1200" b="0" i="0" kern="1200" dirty="0">
                <a:solidFill>
                  <a:schemeClr val="tx1"/>
                </a:solidFill>
                <a:effectLst/>
                <a:latin typeface="+mn-lt"/>
                <a:ea typeface="+mn-ea"/>
                <a:cs typeface="+mn-cs"/>
              </a:rPr>
              <a:t>​</a:t>
            </a:r>
          </a:p>
          <a:p>
            <a:pPr fontAlgn="base"/>
            <a:r>
              <a:rPr lang="en-US" sz="1200" b="0" i="0" kern="1200" dirty="0">
                <a:solidFill>
                  <a:schemeClr val="tx1"/>
                </a:solidFill>
                <a:effectLst/>
                <a:latin typeface="+mn-lt"/>
                <a:ea typeface="+mn-ea"/>
                <a:cs typeface="+mn-cs"/>
              </a:rPr>
              <a:t>​</a:t>
            </a:r>
            <a:r>
              <a:rPr lang="en-US" dirty="0"/>
              <a:t>Link: </a:t>
            </a:r>
            <a:r>
              <a:rPr lang="en-US" dirty="0">
                <a:hlinkClick r:id="rId3">
                  <a:extLst>
                    <a:ext uri="{A12FA001-AC4F-418D-AE19-62706E023703}">
                      <ahyp:hlinkClr xmlns:ahyp="http://schemas.microsoft.com/office/drawing/2018/hyperlinkcolor" val="tx"/>
                    </a:ext>
                  </a:extLst>
                </a:hlinkClick>
              </a:rPr>
              <a:t>Understanding Screening: Overall Screening and Assessment - NCIL</a:t>
            </a:r>
            <a:r>
              <a:rPr lang="en-US" dirty="0"/>
              <a:t>  </a:t>
            </a:r>
            <a:r>
              <a:rPr lang="en-US" dirty="0">
                <a:hlinkClick r:id="rId3"/>
              </a:rPr>
              <a:t>https://improvingliteracy.org/resource/understanding-screening-overall-screening-and-assessment/</a:t>
            </a:r>
            <a:endParaRPr lang="en-US" b="0" i="0" kern="1200" dirty="0">
              <a:effectLst/>
              <a:hlinkClick r:id="rId3"/>
            </a:endParaRPr>
          </a:p>
          <a:p>
            <a:endParaRPr lang="en-US" dirty="0"/>
          </a:p>
          <a:p>
            <a:r>
              <a:rPr lang="en-US" b="1" dirty="0">
                <a:ea typeface="Calibri"/>
                <a:cs typeface="Calibri"/>
              </a:rPr>
              <a:t>We're going to watch a short video on how teachers use data to inform instruction. Before we watch however, I want you to know this video is from the Job Success Network and provides information for education professionals preparing for teacher interviews, however, the information is relative to what we are talking about today. </a:t>
            </a:r>
            <a:endParaRPr lang="en-US" dirty="0"/>
          </a:p>
          <a:p>
            <a:r>
              <a:rPr lang="en-US" dirty="0"/>
              <a:t>Click Watch Video to hear about how data is used to inform instruction. </a:t>
            </a:r>
            <a:endParaRPr lang="en-US" dirty="0">
              <a:ea typeface="Calibri" panose="020F0502020204030204"/>
              <a:cs typeface="Calibri" panose="020F0502020204030204"/>
            </a:endParaRPr>
          </a:p>
          <a:p>
            <a:pPr rtl="0" fontAlgn="base"/>
            <a:r>
              <a:rPr lang="en-US" sz="1200" b="1" i="0" u="none" strike="noStrike" kern="1200" dirty="0">
                <a:solidFill>
                  <a:schemeClr val="tx1"/>
                </a:solidFill>
                <a:effectLst/>
                <a:latin typeface="+mn-lt"/>
                <a:ea typeface="+mn-ea"/>
                <a:cs typeface="+mn-cs"/>
              </a:rPr>
              <a:t>Video: Play Watch Video </a:t>
            </a:r>
            <a:r>
              <a:rPr lang="en-US" sz="1200" b="0" i="0" u="none" strike="noStrike" kern="1200" dirty="0">
                <a:solidFill>
                  <a:schemeClr val="tx1"/>
                </a:solidFill>
                <a:effectLst/>
                <a:latin typeface="+mn-lt"/>
                <a:ea typeface="+mn-ea"/>
                <a:cs typeface="+mn-cs"/>
              </a:rPr>
              <a:t>The 74 (1:32)</a:t>
            </a:r>
            <a:r>
              <a:rPr lang="en-US" sz="1200" b="0" i="0" kern="1200" dirty="0">
                <a:solidFill>
                  <a:schemeClr val="tx1"/>
                </a:solidFill>
                <a:effectLst/>
                <a:latin typeface="+mn-lt"/>
                <a:ea typeface="+mn-ea"/>
                <a:cs typeface="+mn-cs"/>
              </a:rPr>
              <a:t>​</a:t>
            </a:r>
            <a:endParaRPr lang="en-US" sz="1200" b="0" i="0" kern="1200" dirty="0">
              <a:solidFill>
                <a:schemeClr val="tx1"/>
              </a:solidFill>
              <a:effectLst/>
              <a:latin typeface="+mn-lt"/>
              <a:ea typeface="Calibri"/>
              <a:cs typeface="Calibri"/>
            </a:endParaRPr>
          </a:p>
          <a:p>
            <a:r>
              <a:rPr lang="en-US" dirty="0">
                <a:ea typeface="Calibri"/>
                <a:cs typeface="Calibri"/>
              </a:rPr>
              <a:t>Video link: </a:t>
            </a:r>
            <a:r>
              <a:rPr lang="en-US" dirty="0">
                <a:hlinkClick r:id="rId4"/>
              </a:rPr>
              <a:t>How Do You Use Data To Inform Instruction? - Job Success Network</a:t>
            </a:r>
            <a:r>
              <a:rPr lang="en-US" dirty="0"/>
              <a:t> </a:t>
            </a:r>
          </a:p>
          <a:p>
            <a:pPr fontAlgn="base"/>
            <a:endParaRPr lang="en-US" dirty="0">
              <a:ea typeface="Calibri" panose="020F0502020204030204"/>
              <a:cs typeface="Calibri" panose="020F0502020204030204"/>
            </a:endParaRPr>
          </a:p>
          <a:p>
            <a:r>
              <a:rPr lang="en-US" b="1" dirty="0"/>
              <a:t>Guiding</a:t>
            </a:r>
            <a:r>
              <a:rPr lang="en-US" sz="1200" b="1" i="0" u="none" strike="noStrike" kern="1200" dirty="0">
                <a:solidFill>
                  <a:schemeClr val="tx1"/>
                </a:solidFill>
                <a:effectLst/>
                <a:latin typeface="+mn-lt"/>
                <a:ea typeface="+mn-ea"/>
                <a:cs typeface="+mn-cs"/>
              </a:rPr>
              <a:t> question to check for understanding: </a:t>
            </a:r>
            <a:r>
              <a:rPr lang="en-US" sz="1200" b="0" i="0" u="none" strike="noStrike" kern="1200" dirty="0">
                <a:solidFill>
                  <a:schemeClr val="tx1"/>
                </a:solidFill>
                <a:effectLst/>
                <a:latin typeface="+mn-lt"/>
                <a:ea typeface="+mn-ea"/>
                <a:cs typeface="+mn-cs"/>
              </a:rPr>
              <a:t>What are some types of formative assessments and how are they used? </a:t>
            </a:r>
            <a:r>
              <a:rPr lang="en-US" sz="1200" b="0" i="0" kern="1200" dirty="0">
                <a:solidFill>
                  <a:schemeClr val="tx1"/>
                </a:solidFill>
                <a:effectLst/>
                <a:latin typeface="+mn-lt"/>
                <a:ea typeface="+mn-ea"/>
                <a:cs typeface="+mn-cs"/>
              </a:rPr>
              <a:t>​</a:t>
            </a:r>
            <a:endParaRPr lang="en-US" dirty="0">
              <a:ea typeface="Calibri"/>
              <a:cs typeface="Calibri"/>
            </a:endParaRPr>
          </a:p>
          <a:p>
            <a:pPr rtl="0" fontAlgn="base"/>
            <a:r>
              <a:rPr lang="en-US" sz="1200" b="0" i="0" u="none" strike="noStrike" kern="1200" dirty="0">
                <a:solidFill>
                  <a:schemeClr val="tx1"/>
                </a:solidFill>
                <a:effectLst/>
                <a:latin typeface="+mn-lt"/>
                <a:ea typeface="+mn-ea"/>
                <a:cs typeface="+mn-cs"/>
              </a:rPr>
              <a:t>(Formative assessments: Taking notes, asking questions in individual conferences, listening to students read, administering a more formal assessment)</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(How they’re used: look at data and analyze patterns, identify strengthens and needs, make informed decisions to address needs, creating an instructional plan)</a:t>
            </a:r>
            <a:endParaRPr lang="en-US" sz="1200" b="0" i="0" kern="1200" dirty="0">
              <a:solidFill>
                <a:schemeClr val="tx1"/>
              </a:solidFill>
              <a:effectLst/>
              <a:latin typeface="+mn-lt"/>
              <a:ea typeface="+mn-ea"/>
              <a:cs typeface="+mn-cs"/>
            </a:endParaRPr>
          </a:p>
          <a:p>
            <a:pPr lvl="0"/>
            <a:endParaRPr lang="en-US" dirty="0"/>
          </a:p>
        </p:txBody>
      </p:sp>
      <p:sp>
        <p:nvSpPr>
          <p:cNvPr id="4" name="Slide Number Placeholder 3">
            <a:extLst>
              <a:ext uri="{FF2B5EF4-FFF2-40B4-BE49-F238E27FC236}">
                <a16:creationId xmlns:a16="http://schemas.microsoft.com/office/drawing/2014/main" id="{172F9D51-CD23-D551-9CEF-49282729E36F}"/>
              </a:ext>
            </a:extLst>
          </p:cNvPr>
          <p:cNvSpPr>
            <a:spLocks noGrp="1"/>
          </p:cNvSpPr>
          <p:nvPr>
            <p:ph type="sldNum" sz="quarter" idx="5"/>
          </p:nvPr>
        </p:nvSpPr>
        <p:spPr/>
        <p:txBody>
          <a:bodyPr/>
          <a:lstStyle/>
          <a:p>
            <a:pPr lvl="0"/>
            <a:fld id="{86F7765D-052D-44C5-8A7A-F36F5B11C37D}" type="slidenum">
              <a:rPr lang="en-US" noProof="0" smtClean="0"/>
              <a:pPr lvl="0"/>
              <a:t>13</a:t>
            </a:fld>
            <a:endParaRPr lang="en-US" noProof="0"/>
          </a:p>
        </p:txBody>
      </p:sp>
      <p:sp>
        <p:nvSpPr>
          <p:cNvPr id="8" name="Slide Image Placeholder 7">
            <a:extLst>
              <a:ext uri="{FF2B5EF4-FFF2-40B4-BE49-F238E27FC236}">
                <a16:creationId xmlns:a16="http://schemas.microsoft.com/office/drawing/2014/main" id="{21DED19D-8BD5-4A39-520D-FA248683BCE1}"/>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36048225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E00E6-2C87-B2FD-49C9-2ABCA7DE6156}"/>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96430847-3E00-1819-776F-2E16A0CB7EBF}"/>
              </a:ext>
            </a:extLst>
          </p:cNvPr>
          <p:cNvSpPr>
            <a:spLocks noGrp="1"/>
          </p:cNvSpPr>
          <p:nvPr>
            <p:ph type="body" idx="1"/>
          </p:nvPr>
        </p:nvSpPr>
        <p:spPr/>
        <p:txBody>
          <a:bodyPr/>
          <a:lstStyle/>
          <a:p>
            <a:pPr rtl="0" fontAlgn="base"/>
            <a:r>
              <a:rPr lang="en-US" sz="1200" b="1" i="0" u="none" strike="noStrike" kern="1200" dirty="0">
                <a:solidFill>
                  <a:schemeClr val="tx1"/>
                </a:solidFill>
                <a:effectLst/>
                <a:latin typeface="+mn-lt"/>
                <a:ea typeface="+mn-ea"/>
                <a:cs typeface="+mn-cs"/>
              </a:rPr>
              <a:t>You may want to ask your child’s school how you can learn about its MTSS–R, why it is being used, and how your child is being supported within the system. Ask questions if something is unclear. You are important to the MTSS-R problem-solving process. Together with the school, you can review your child’s data and make data-based decisions for your child’s literacy learning. Your child’s school may use the term “progress monitoring”. If screening showed your child was at risk for reading difficulties, progress monitoring is often used to see if your child has made expected growth in literacy skills and is benefiting from the instruction. If the school does not appear to have a MTSS-R, then ask what its process is to identify and provide support for children off-track for meeting grade-level literacy goals. </a:t>
            </a:r>
            <a:r>
              <a:rPr lang="en-US" sz="1200" b="1" i="0" kern="1200" dirty="0">
                <a:solidFill>
                  <a:schemeClr val="tx1"/>
                </a:solidFill>
                <a:effectLst/>
                <a:latin typeface="+mn-lt"/>
                <a:ea typeface="+mn-ea"/>
                <a:cs typeface="+mn-cs"/>
              </a:rPr>
              <a:t>​</a:t>
            </a:r>
            <a:endParaRPr lang="en-US" sz="1200" b="1" i="0" kern="1200" dirty="0">
              <a:solidFill>
                <a:schemeClr val="tx1"/>
              </a:solidFill>
              <a:effectLst/>
              <a:latin typeface="+mn-lt"/>
              <a:ea typeface="Calibri"/>
              <a:cs typeface="Calibri"/>
            </a:endParaRPr>
          </a:p>
          <a:p>
            <a:pPr rtl="0" fontAlgn="base"/>
            <a:r>
              <a:rPr lang="en-US" sz="1200" b="1" i="0" kern="1200" dirty="0">
                <a:solidFill>
                  <a:schemeClr val="tx1"/>
                </a:solidFill>
                <a:effectLst/>
                <a:latin typeface="+mn-lt"/>
                <a:ea typeface="+mn-ea"/>
                <a:cs typeface="+mn-cs"/>
              </a:rPr>
              <a:t>​</a:t>
            </a:r>
            <a:endParaRPr lang="en-US" sz="1200" b="1" i="0" kern="1200" dirty="0">
              <a:solidFill>
                <a:schemeClr val="tx1"/>
              </a:solidFill>
              <a:effectLst/>
              <a:latin typeface="+mn-lt"/>
              <a:ea typeface="Calibri"/>
              <a:cs typeface="Calibri"/>
            </a:endParaRPr>
          </a:p>
          <a:p>
            <a:pPr rtl="0" fontAlgn="base"/>
            <a:r>
              <a:rPr lang="en-US" sz="1200" b="1" i="0" u="none" strike="noStrike" kern="1200" dirty="0">
                <a:solidFill>
                  <a:schemeClr val="tx1"/>
                </a:solidFill>
                <a:effectLst/>
                <a:latin typeface="+mn-lt"/>
                <a:ea typeface="+mn-ea"/>
                <a:cs typeface="+mn-cs"/>
              </a:rPr>
              <a:t>There are many ways that you can participate in MTSS-R to support your child in all tiers. The key is to find the way that is comfortable for you. For example, you can help the school understand your family’s background, culture, and goals for your child. You can also provide the school with information to address the needs and interests of other families like yours. Perhaps you’re seeking information or training offered by the school on specific literacy topics or want to know how to best support your child’s literacy development at home. Or, maybe you’re interested in volunteering at the school or organizing help and support from other families. You may want to help make school literacy decisions that benefit all children by participating on school improvement teams, committees, or in other groups. Or, perhaps you want help develop home literacy lending kits, afterschool literacy programs, or link families to community resources to support literacy learning. If the opportunities offered by the school to participate do not match your interests or needs, share it with the school and others. </a:t>
            </a:r>
            <a:r>
              <a:rPr lang="en-US" sz="1200" b="1" i="0" kern="1200" dirty="0">
                <a:solidFill>
                  <a:schemeClr val="tx1"/>
                </a:solidFill>
                <a:effectLst/>
                <a:latin typeface="+mn-lt"/>
                <a:ea typeface="+mn-ea"/>
                <a:cs typeface="+mn-cs"/>
              </a:rPr>
              <a:t>​</a:t>
            </a:r>
            <a:endParaRPr lang="en-US" sz="1200" b="1" i="0" kern="1200" dirty="0">
              <a:solidFill>
                <a:schemeClr val="tx1"/>
              </a:solidFill>
              <a:effectLst/>
              <a:latin typeface="+mn-lt"/>
              <a:ea typeface="Calibri"/>
              <a:cs typeface="Calibri"/>
            </a:endParaRPr>
          </a:p>
          <a:p>
            <a:pPr rtl="0" fontAlgn="base"/>
            <a:r>
              <a:rPr lang="en-US" sz="1200" b="1" i="0" kern="1200" dirty="0">
                <a:solidFill>
                  <a:schemeClr val="tx1"/>
                </a:solidFill>
                <a:effectLst/>
                <a:latin typeface="+mn-lt"/>
                <a:ea typeface="+mn-ea"/>
                <a:cs typeface="+mn-cs"/>
              </a:rPr>
              <a:t>​</a:t>
            </a:r>
            <a:r>
              <a:rPr lang="en-US" sz="1200" b="1" i="0" u="none" strike="noStrike" kern="1200" dirty="0">
                <a:solidFill>
                  <a:schemeClr val="tx1"/>
                </a:solidFill>
                <a:effectLst/>
                <a:latin typeface="+mn-lt"/>
                <a:ea typeface="+mn-ea"/>
                <a:cs typeface="+mn-cs"/>
              </a:rPr>
              <a:t>You are a key decision-maker in your child’s literacy learning. Look for ways in the school to provide feedback on your child’s literacy goals, instruction, and support</a:t>
            </a:r>
            <a:r>
              <a:rPr lang="en-US" sz="1200" b="0" i="0" u="none" strike="noStrike" kern="1200" dirty="0">
                <a:solidFill>
                  <a:schemeClr val="tx1"/>
                </a:solidFill>
                <a:effectLst/>
                <a:latin typeface="+mn-lt"/>
                <a:ea typeface="+mn-ea"/>
                <a:cs typeface="+mn-cs"/>
              </a:rPr>
              <a:t>. </a:t>
            </a:r>
            <a:endParaRPr lang="en-US" b="1" dirty="0">
              <a:ea typeface="Calibri"/>
              <a:cs typeface="Calibri"/>
            </a:endParaRPr>
          </a:p>
          <a:p>
            <a:endParaRPr lang="en-US" dirty="0"/>
          </a:p>
          <a:p>
            <a:r>
              <a:rPr lang="en-US" b="1" dirty="0"/>
              <a:t>Resource: Distribute, review, and discuss </a:t>
            </a:r>
            <a:r>
              <a:rPr lang="en-US" dirty="0"/>
              <a:t>Questions to Ask Your Child’s School About RTI with participants. Have participants identify which questions they know the answers to and which ones they may need to ask or have clarified.</a:t>
            </a:r>
            <a:r>
              <a:rPr lang="en-US" sz="1200" b="0" i="0" u="none" strike="noStrike" kern="1200" dirty="0">
                <a:solidFill>
                  <a:schemeClr val="tx1"/>
                </a:solidFill>
                <a:effectLst/>
                <a:latin typeface="+mn-lt"/>
                <a:ea typeface="+mn-ea"/>
                <a:cs typeface="+mn-cs"/>
              </a:rPr>
              <a:t>Click Try It Out for questions to ask your child’s school about Response to Intervention (RTI) and MTSS-R. </a:t>
            </a:r>
            <a:endParaRPr lang="en-US" dirty="0">
              <a:ea typeface="Calibri"/>
              <a:cs typeface="Calibri"/>
            </a:endParaRPr>
          </a:p>
          <a:p>
            <a:r>
              <a:rPr lang="en-US" dirty="0">
                <a:ea typeface="Calibri" panose="020F0502020204030204"/>
                <a:cs typeface="Calibri" panose="020F0502020204030204"/>
                <a:hlinkClick r:id="rId3"/>
              </a:rPr>
              <a:t>https:/</a:t>
            </a:r>
            <a:r>
              <a:rPr lang="en-US" dirty="0">
                <a:hlinkClick r:id="rId3"/>
              </a:rPr>
              <a:t>/cpacinc.org/docs/LDorg_RTIquestions.pdf</a:t>
            </a:r>
            <a:r>
              <a:rPr lang="en-US" dirty="0"/>
              <a:t> </a:t>
            </a:r>
            <a:endParaRPr lang="en-US" dirty="0">
              <a:ea typeface="Calibri" panose="020F0502020204030204"/>
              <a:cs typeface="Calibri" panose="020F0502020204030204"/>
            </a:endParaRPr>
          </a:p>
          <a:p>
            <a:endParaRPr lang="en-US" b="1" dirty="0"/>
          </a:p>
          <a:p>
            <a:r>
              <a:rPr lang="en-US" b="1" dirty="0"/>
              <a:t>Display</a:t>
            </a:r>
            <a:r>
              <a:rPr lang="en-US" dirty="0"/>
              <a:t> Talk With Your Child’s Teacher link and review and discuss for families of English language learners, as needed. </a:t>
            </a:r>
          </a:p>
          <a:p>
            <a:endParaRPr lang="en-US" dirty="0"/>
          </a:p>
          <a:p>
            <a:r>
              <a:rPr lang="en-US" sz="1200" b="0" i="0" u="none" strike="noStrike" kern="1200" dirty="0">
                <a:solidFill>
                  <a:schemeClr val="tx1"/>
                </a:solidFill>
                <a:effectLst/>
                <a:latin typeface="+mn-lt"/>
                <a:ea typeface="+mn-ea"/>
                <a:cs typeface="+mn-cs"/>
              </a:rPr>
              <a:t>Click Learn More for information on talking with your child’s teacher. </a:t>
            </a:r>
            <a:r>
              <a:rPr lang="en-US" sz="1200" b="0" i="0" kern="1200" dirty="0">
                <a:solidFill>
                  <a:schemeClr val="tx1"/>
                </a:solidFill>
                <a:effectLst/>
                <a:latin typeface="+mn-lt"/>
                <a:ea typeface="+mn-ea"/>
                <a:cs typeface="+mn-cs"/>
              </a:rPr>
              <a:t>​</a:t>
            </a:r>
            <a:endParaRPr lang="en-US" dirty="0">
              <a:ea typeface="Calibri"/>
              <a:cs typeface="Calibri"/>
            </a:endParaRPr>
          </a:p>
          <a:p>
            <a:pPr fontAlgn="base"/>
            <a:r>
              <a:rPr lang="en-US" sz="1200" b="0" i="0" kern="1200" dirty="0">
                <a:solidFill>
                  <a:schemeClr val="tx1"/>
                </a:solidFill>
                <a:effectLst/>
                <a:latin typeface="+mn-lt"/>
                <a:ea typeface="+mn-ea"/>
                <a:cs typeface="+mn-cs"/>
              </a:rPr>
              <a:t>​</a:t>
            </a:r>
            <a:r>
              <a:rPr lang="en-US" dirty="0"/>
              <a:t>link: </a:t>
            </a:r>
            <a:r>
              <a:rPr lang="en-US" dirty="0">
                <a:highlight>
                  <a:srgbClr val="FFFFFF"/>
                </a:highlight>
              </a:rPr>
              <a:t>https://www.colorincolorado.org/article/talk-your-childs-teacher</a:t>
            </a:r>
            <a:endParaRPr lang="en-US" sz="1200" b="0" i="0" kern="1200">
              <a:solidFill>
                <a:schemeClr val="tx1"/>
              </a:solidFill>
              <a:effectLst/>
              <a:latin typeface="+mn-lt"/>
              <a:ea typeface="Calibri"/>
              <a:cs typeface="Calibri"/>
            </a:endParaRPr>
          </a:p>
          <a:p>
            <a:endParaRPr lang="en-US" dirty="0"/>
          </a:p>
          <a:p>
            <a:pPr rtl="0"/>
            <a:endParaRPr lang="en-US" dirty="0"/>
          </a:p>
        </p:txBody>
      </p:sp>
      <p:sp>
        <p:nvSpPr>
          <p:cNvPr id="4" name="Slide Number Placeholder 3">
            <a:extLst>
              <a:ext uri="{FF2B5EF4-FFF2-40B4-BE49-F238E27FC236}">
                <a16:creationId xmlns:a16="http://schemas.microsoft.com/office/drawing/2014/main" id="{8070EEF3-7C0F-CE72-2FF9-59BBEE4685D6}"/>
              </a:ext>
            </a:extLst>
          </p:cNvPr>
          <p:cNvSpPr>
            <a:spLocks noGrp="1"/>
          </p:cNvSpPr>
          <p:nvPr>
            <p:ph type="sldNum" sz="quarter" idx="5"/>
          </p:nvPr>
        </p:nvSpPr>
        <p:spPr/>
        <p:txBody>
          <a:bodyPr/>
          <a:lstStyle/>
          <a:p>
            <a:pPr lvl="0"/>
            <a:fld id="{86F7765D-052D-44C5-8A7A-F36F5B11C37D}" type="slidenum">
              <a:rPr lang="en-US" noProof="0" smtClean="0"/>
              <a:pPr lvl="0"/>
              <a:t>14</a:t>
            </a:fld>
            <a:endParaRPr lang="en-US" noProof="0"/>
          </a:p>
        </p:txBody>
      </p:sp>
      <p:sp>
        <p:nvSpPr>
          <p:cNvPr id="8" name="Slide Image Placeholder 7">
            <a:extLst>
              <a:ext uri="{FF2B5EF4-FFF2-40B4-BE49-F238E27FC236}">
                <a16:creationId xmlns:a16="http://schemas.microsoft.com/office/drawing/2014/main" id="{A14BAE42-56ED-E259-585B-1DACE75098C0}"/>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18686815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B6BE1-636D-269D-D55E-4F106533377F}"/>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615E3080-9234-2DDD-59D2-6A9AACE1EB91}"/>
              </a:ext>
            </a:extLst>
          </p:cNvPr>
          <p:cNvSpPr>
            <a:spLocks noGrp="1"/>
          </p:cNvSpPr>
          <p:nvPr>
            <p:ph type="body" idx="1"/>
          </p:nvPr>
        </p:nvSpPr>
        <p:spPr/>
        <p:txBody>
          <a:bodyPr/>
          <a:lstStyle/>
          <a:p>
            <a:pPr rtl="0" fontAlgn="base"/>
            <a:r>
              <a:rPr lang="en-US" sz="1200" b="1" i="0" u="none" strike="noStrike" kern="1200" dirty="0">
                <a:solidFill>
                  <a:schemeClr val="tx1"/>
                </a:solidFill>
                <a:effectLst/>
                <a:latin typeface="+mn-lt"/>
                <a:ea typeface="+mn-ea"/>
                <a:cs typeface="+mn-cs"/>
              </a:rPr>
              <a:t>What might family engagement look like in each tier of MTSS-R? It will likely depend on the setting within your child’s school and the needs of families. Since each tier involves a greater level of services and support for children, a greater level of communication and collaboration is also needed between families and schools. For example,</a:t>
            </a:r>
            <a:r>
              <a:rPr lang="en-US" sz="1200" b="1" i="0" kern="1200" dirty="0">
                <a:solidFill>
                  <a:schemeClr val="tx1"/>
                </a:solidFill>
                <a:effectLst/>
                <a:latin typeface="+mn-lt"/>
                <a:ea typeface="+mn-ea"/>
                <a:cs typeface="+mn-cs"/>
              </a:rPr>
              <a:t>​</a:t>
            </a:r>
            <a:endParaRPr lang="en-US" sz="1200" b="1" i="0" kern="1200" dirty="0">
              <a:solidFill>
                <a:schemeClr val="tx1"/>
              </a:solidFill>
              <a:effectLst/>
              <a:latin typeface="+mn-lt"/>
              <a:ea typeface="Calibri"/>
              <a:cs typeface="Calibri"/>
            </a:endParaRPr>
          </a:p>
          <a:p>
            <a:pPr rtl="0" fontAlgn="base"/>
            <a:r>
              <a:rPr lang="en-US" sz="1200" b="1" i="0" kern="1200" dirty="0">
                <a:solidFill>
                  <a:schemeClr val="tx1"/>
                </a:solidFill>
                <a:effectLst/>
                <a:latin typeface="+mn-lt"/>
                <a:ea typeface="+mn-ea"/>
                <a:cs typeface="+mn-cs"/>
              </a:rPr>
              <a:t>​</a:t>
            </a:r>
            <a:endParaRPr lang="en-US" sz="1200" b="1" i="0" kern="1200" dirty="0">
              <a:solidFill>
                <a:schemeClr val="tx1"/>
              </a:solidFill>
              <a:effectLst/>
              <a:latin typeface="+mn-lt"/>
              <a:ea typeface="Calibri"/>
              <a:cs typeface="Calibri"/>
            </a:endParaRPr>
          </a:p>
          <a:p>
            <a:pPr rtl="0" fontAlgn="base"/>
            <a:r>
              <a:rPr lang="en-US" sz="1200" b="1" i="0" u="none" strike="noStrike" kern="1200" dirty="0">
                <a:solidFill>
                  <a:schemeClr val="tx1"/>
                </a:solidFill>
                <a:effectLst/>
                <a:latin typeface="+mn-lt"/>
                <a:ea typeface="+mn-ea"/>
                <a:cs typeface="+mn-cs"/>
              </a:rPr>
              <a:t>In tier 1, you may receive information, materials, and announcements about events that focus on the school’s approach to literacy teaching and learning, literacy curricula, literacy goals, screening data, and ways that you can support your child’s literacy development at home. For instance, family literacy nights, group literacy discussions, and guest speakers on family requested literacy topics. </a:t>
            </a:r>
            <a:r>
              <a:rPr lang="en-US" sz="1200" b="1" i="0" kern="1200" dirty="0">
                <a:solidFill>
                  <a:schemeClr val="tx1"/>
                </a:solidFill>
                <a:effectLst/>
                <a:latin typeface="+mn-lt"/>
                <a:ea typeface="+mn-ea"/>
                <a:cs typeface="+mn-cs"/>
              </a:rPr>
              <a:t>​</a:t>
            </a:r>
            <a:endParaRPr lang="en-US" sz="1200" b="1" i="0" kern="1200" dirty="0">
              <a:solidFill>
                <a:schemeClr val="tx1"/>
              </a:solidFill>
              <a:effectLst/>
              <a:latin typeface="+mn-lt"/>
              <a:ea typeface="Calibri"/>
              <a:cs typeface="Calibri"/>
            </a:endParaRPr>
          </a:p>
          <a:p>
            <a:pPr rtl="0" fontAlgn="base"/>
            <a:r>
              <a:rPr lang="en-US" sz="1200" b="1" i="0" kern="1200" dirty="0">
                <a:solidFill>
                  <a:schemeClr val="tx1"/>
                </a:solidFill>
                <a:effectLst/>
                <a:latin typeface="+mn-lt"/>
                <a:ea typeface="+mn-ea"/>
                <a:cs typeface="+mn-cs"/>
              </a:rPr>
              <a:t>​</a:t>
            </a:r>
            <a:endParaRPr lang="en-US" sz="1200" b="1" i="0" kern="1200" dirty="0">
              <a:solidFill>
                <a:schemeClr val="tx1"/>
              </a:solidFill>
              <a:effectLst/>
              <a:latin typeface="+mn-lt"/>
              <a:ea typeface="Calibri"/>
              <a:cs typeface="Calibri"/>
            </a:endParaRPr>
          </a:p>
          <a:p>
            <a:pPr rtl="0" fontAlgn="base"/>
            <a:r>
              <a:rPr lang="en-US" sz="1200" b="1" i="0" u="none" strike="noStrike" kern="1200" dirty="0">
                <a:solidFill>
                  <a:schemeClr val="tx1"/>
                </a:solidFill>
                <a:effectLst/>
                <a:latin typeface="+mn-lt"/>
                <a:ea typeface="+mn-ea"/>
                <a:cs typeface="+mn-cs"/>
              </a:rPr>
              <a:t>In tier 2, you may receive information, materials, progress monitoring data, and announcements about events matched to the literacy needs of your child and that of others with similar needs, along with ways to support your child’s literacy needs at home. Engagement at this tier is meant to prevent further literacy difficulties by coordinating and aligning activities between home and school.</a:t>
            </a:r>
            <a:r>
              <a:rPr lang="en-US" sz="1200" b="1" i="0" kern="1200" dirty="0">
                <a:solidFill>
                  <a:schemeClr val="tx1"/>
                </a:solidFill>
                <a:effectLst/>
                <a:latin typeface="+mn-lt"/>
                <a:ea typeface="+mn-ea"/>
                <a:cs typeface="+mn-cs"/>
              </a:rPr>
              <a:t>​</a:t>
            </a:r>
            <a:endParaRPr lang="en-US" sz="1200" b="1" i="0" kern="1200" dirty="0">
              <a:solidFill>
                <a:schemeClr val="tx1"/>
              </a:solidFill>
              <a:effectLst/>
              <a:latin typeface="+mn-lt"/>
              <a:ea typeface="Calibri"/>
              <a:cs typeface="Calibri"/>
            </a:endParaRPr>
          </a:p>
          <a:p>
            <a:pPr rtl="0" fontAlgn="base"/>
            <a:r>
              <a:rPr lang="en-US" sz="1200" b="1" i="0" kern="1200" dirty="0">
                <a:solidFill>
                  <a:schemeClr val="tx1"/>
                </a:solidFill>
                <a:effectLst/>
                <a:latin typeface="+mn-lt"/>
                <a:ea typeface="+mn-ea"/>
                <a:cs typeface="+mn-cs"/>
              </a:rPr>
              <a:t>​</a:t>
            </a:r>
            <a:endParaRPr lang="en-US" sz="1200" b="1" i="0" kern="1200" dirty="0">
              <a:solidFill>
                <a:schemeClr val="tx1"/>
              </a:solidFill>
              <a:effectLst/>
              <a:latin typeface="+mn-lt"/>
              <a:ea typeface="Calibri"/>
              <a:cs typeface="Calibri"/>
            </a:endParaRPr>
          </a:p>
          <a:p>
            <a:pPr rtl="0" fontAlgn="base"/>
            <a:r>
              <a:rPr lang="en-US" sz="1200" b="1" i="0" u="none" strike="noStrike" kern="1200" dirty="0">
                <a:solidFill>
                  <a:schemeClr val="tx1"/>
                </a:solidFill>
                <a:effectLst/>
                <a:latin typeface="+mn-lt"/>
                <a:ea typeface="+mn-ea"/>
                <a:cs typeface="+mn-cs"/>
              </a:rPr>
              <a:t>In tier 3, you may receive information, materials, progressing monitoring data, and training matched to the individual literacy needs of your child, including ways to deepen support of your child’s literacy needs at home. The school should help you learn intervention strategies and activities that you can do and practice at home that are linked to your child’s literacy goals.</a:t>
            </a:r>
            <a:endParaRPr lang="en-US" sz="1200" b="1" i="0" kern="1200" dirty="0">
              <a:solidFill>
                <a:schemeClr val="tx1"/>
              </a:solidFill>
              <a:effectLst/>
              <a:latin typeface="+mn-lt"/>
              <a:ea typeface="Calibri"/>
              <a:cs typeface="Calibri"/>
            </a:endParaRPr>
          </a:p>
          <a:p>
            <a:endParaRPr lang="en-US" b="1" dirty="0">
              <a:ea typeface="Calibri"/>
              <a:cs typeface="Calibri"/>
            </a:endParaRPr>
          </a:p>
        </p:txBody>
      </p:sp>
      <p:sp>
        <p:nvSpPr>
          <p:cNvPr id="4" name="Slide Number Placeholder 3">
            <a:extLst>
              <a:ext uri="{FF2B5EF4-FFF2-40B4-BE49-F238E27FC236}">
                <a16:creationId xmlns:a16="http://schemas.microsoft.com/office/drawing/2014/main" id="{582C81CF-70AC-94D8-D241-D3B418789DC6}"/>
              </a:ext>
            </a:extLst>
          </p:cNvPr>
          <p:cNvSpPr>
            <a:spLocks noGrp="1"/>
          </p:cNvSpPr>
          <p:nvPr>
            <p:ph type="sldNum" sz="quarter" idx="5"/>
          </p:nvPr>
        </p:nvSpPr>
        <p:spPr/>
        <p:txBody>
          <a:bodyPr/>
          <a:lstStyle/>
          <a:p>
            <a:pPr lvl="0"/>
            <a:fld id="{86F7765D-052D-44C5-8A7A-F36F5B11C37D}" type="slidenum">
              <a:rPr lang="en-US" noProof="0" smtClean="0"/>
              <a:pPr lvl="0"/>
              <a:t>15</a:t>
            </a:fld>
            <a:endParaRPr lang="en-US" noProof="0"/>
          </a:p>
        </p:txBody>
      </p:sp>
      <p:sp>
        <p:nvSpPr>
          <p:cNvPr id="8" name="Slide Image Placeholder 7">
            <a:extLst>
              <a:ext uri="{FF2B5EF4-FFF2-40B4-BE49-F238E27FC236}">
                <a16:creationId xmlns:a16="http://schemas.microsoft.com/office/drawing/2014/main" id="{F4DCA81A-E180-A5BF-E07B-AC87ABCB84BD}"/>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40557690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F23194-0C37-EA86-9EB1-D5D4BFCC78FB}"/>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D17D00D9-D803-E718-1538-D1AE5239F872}"/>
              </a:ext>
            </a:extLst>
          </p:cNvPr>
          <p:cNvSpPr>
            <a:spLocks noGrp="1"/>
          </p:cNvSpPr>
          <p:nvPr>
            <p:ph type="body" idx="1"/>
          </p:nvPr>
        </p:nvSpPr>
        <p:spPr/>
        <p:txBody>
          <a:bodyPr/>
          <a:lstStyle/>
          <a:p>
            <a:pPr rtl="0" fontAlgn="base"/>
            <a:r>
              <a:rPr lang="en-US" sz="1200" b="1" i="0" u="none" strike="noStrike" kern="1200" dirty="0">
                <a:solidFill>
                  <a:schemeClr val="tx1"/>
                </a:solidFill>
                <a:effectLst/>
                <a:latin typeface="+mn-lt"/>
                <a:ea typeface="+mn-ea"/>
                <a:cs typeface="+mn-cs"/>
              </a:rPr>
              <a:t>To start talking and interacting often with your child’s school, think about what your literacy goals might be for your child. If you’re unsure, Click Learn More for typical milestones in reading. Then ask the school:</a:t>
            </a:r>
            <a:r>
              <a:rPr lang="en-US" sz="1200" b="1" i="0" kern="1200" dirty="0">
                <a:solidFill>
                  <a:schemeClr val="tx1"/>
                </a:solidFill>
                <a:effectLst/>
                <a:latin typeface="+mn-lt"/>
                <a:ea typeface="+mn-ea"/>
                <a:cs typeface="+mn-cs"/>
              </a:rPr>
              <a:t>​</a:t>
            </a:r>
            <a:endParaRPr lang="en-US" b="1">
              <a:ea typeface="Calibri"/>
              <a:cs typeface="Calibri"/>
            </a:endParaRPr>
          </a:p>
          <a:p>
            <a:endParaRPr lang="en-US" b="1" dirty="0"/>
          </a:p>
          <a:p>
            <a:pPr marL="285750" indent="-285750" rtl="0" fontAlgn="base">
              <a:buFont typeface="Arial"/>
              <a:buChar char="•"/>
            </a:pPr>
            <a:r>
              <a:rPr lang="en-US" sz="1200" b="1" i="0" u="none" strike="noStrike" kern="1200" dirty="0">
                <a:solidFill>
                  <a:schemeClr val="tx1"/>
                </a:solidFill>
                <a:effectLst/>
                <a:latin typeface="+mn-lt"/>
                <a:ea typeface="+mn-ea"/>
                <a:cs typeface="+mn-cs"/>
              </a:rPr>
              <a:t>What are your language and literacy goals for my child and family?</a:t>
            </a:r>
            <a:r>
              <a:rPr lang="en-US" sz="1200" b="1" i="0" kern="1200" dirty="0">
                <a:solidFill>
                  <a:schemeClr val="tx1"/>
                </a:solidFill>
                <a:effectLst/>
                <a:latin typeface="+mn-lt"/>
                <a:ea typeface="+mn-ea"/>
                <a:cs typeface="+mn-cs"/>
              </a:rPr>
              <a:t>​</a:t>
            </a:r>
            <a:endParaRPr lang="en-US" sz="1200" b="1" i="0" kern="1200" dirty="0">
              <a:solidFill>
                <a:schemeClr val="tx1"/>
              </a:solidFill>
              <a:effectLst/>
              <a:latin typeface="+mn-lt"/>
              <a:ea typeface="Calibri"/>
              <a:cs typeface="Calibri"/>
            </a:endParaRPr>
          </a:p>
          <a:p>
            <a:pPr marL="285750" indent="-285750" rtl="0" fontAlgn="base">
              <a:buFont typeface="Arial"/>
              <a:buChar char="•"/>
            </a:pPr>
            <a:r>
              <a:rPr lang="en-US" sz="1200" b="1" i="0" u="none" strike="noStrike" kern="1200" dirty="0">
                <a:solidFill>
                  <a:schemeClr val="tx1"/>
                </a:solidFill>
                <a:effectLst/>
                <a:latin typeface="+mn-lt"/>
                <a:ea typeface="+mn-ea"/>
                <a:cs typeface="+mn-cs"/>
              </a:rPr>
              <a:t>How is my child doing in language and literacy development?</a:t>
            </a:r>
            <a:r>
              <a:rPr lang="en-US" sz="1200" b="1" i="0" kern="1200" dirty="0">
                <a:solidFill>
                  <a:schemeClr val="tx1"/>
                </a:solidFill>
                <a:effectLst/>
                <a:latin typeface="+mn-lt"/>
                <a:ea typeface="+mn-ea"/>
                <a:cs typeface="+mn-cs"/>
              </a:rPr>
              <a:t>​</a:t>
            </a:r>
            <a:endParaRPr lang="en-US" sz="1200" b="1" i="0" kern="1200" dirty="0">
              <a:solidFill>
                <a:schemeClr val="tx1"/>
              </a:solidFill>
              <a:effectLst/>
              <a:latin typeface="+mn-lt"/>
              <a:ea typeface="Calibri"/>
              <a:cs typeface="Calibri"/>
            </a:endParaRPr>
          </a:p>
          <a:p>
            <a:pPr marL="285750" indent="-285750" rtl="0" fontAlgn="base">
              <a:buFont typeface="Arial"/>
              <a:buChar char="•"/>
            </a:pPr>
            <a:r>
              <a:rPr lang="en-US" sz="1200" b="1" i="0" u="none" strike="noStrike" kern="1200" dirty="0">
                <a:solidFill>
                  <a:schemeClr val="tx1"/>
                </a:solidFill>
                <a:effectLst/>
                <a:latin typeface="+mn-lt"/>
                <a:ea typeface="+mn-ea"/>
                <a:cs typeface="+mn-cs"/>
              </a:rPr>
              <a:t>What are the ways I can share information with you about my child’s language and literacy learning?</a:t>
            </a:r>
            <a:r>
              <a:rPr lang="en-US" sz="1200" b="1" i="0" kern="1200" dirty="0">
                <a:solidFill>
                  <a:schemeClr val="tx1"/>
                </a:solidFill>
                <a:effectLst/>
                <a:latin typeface="+mn-lt"/>
                <a:ea typeface="+mn-ea"/>
                <a:cs typeface="+mn-cs"/>
              </a:rPr>
              <a:t>​</a:t>
            </a:r>
            <a:endParaRPr lang="en-US" sz="1200" b="1" i="0" kern="1200" dirty="0">
              <a:solidFill>
                <a:schemeClr val="tx1"/>
              </a:solidFill>
              <a:effectLst/>
              <a:latin typeface="+mn-lt"/>
              <a:ea typeface="Calibri"/>
              <a:cs typeface="Calibri"/>
            </a:endParaRPr>
          </a:p>
          <a:p>
            <a:pPr marL="285750" indent="-285750" rtl="0" fontAlgn="base">
              <a:buFont typeface="Arial"/>
              <a:buChar char="•"/>
            </a:pPr>
            <a:r>
              <a:rPr lang="en-US" sz="1200" b="1" i="0" u="none" strike="noStrike" kern="1200" dirty="0">
                <a:solidFill>
                  <a:schemeClr val="tx1"/>
                </a:solidFill>
                <a:effectLst/>
                <a:latin typeface="+mn-lt"/>
                <a:ea typeface="+mn-ea"/>
                <a:cs typeface="+mn-cs"/>
              </a:rPr>
              <a:t>How can I partner with you to develop language and literacy goals for children?</a:t>
            </a:r>
            <a:r>
              <a:rPr lang="en-US" sz="1200" b="1" i="0" kern="1200" dirty="0">
                <a:solidFill>
                  <a:schemeClr val="tx1"/>
                </a:solidFill>
                <a:effectLst/>
                <a:latin typeface="+mn-lt"/>
                <a:ea typeface="+mn-ea"/>
                <a:cs typeface="+mn-cs"/>
              </a:rPr>
              <a:t>​</a:t>
            </a:r>
            <a:endParaRPr lang="en-US" sz="1200" b="1" i="0" kern="1200" dirty="0">
              <a:solidFill>
                <a:schemeClr val="tx1"/>
              </a:solidFill>
              <a:effectLst/>
              <a:latin typeface="+mn-lt"/>
              <a:ea typeface="Calibri"/>
              <a:cs typeface="Calibri"/>
            </a:endParaRPr>
          </a:p>
          <a:p>
            <a:pPr marL="285750" indent="-285750" rtl="0" fontAlgn="base">
              <a:buFont typeface="Arial"/>
              <a:buChar char="•"/>
            </a:pPr>
            <a:r>
              <a:rPr lang="en-US" sz="1200" b="1" i="0" u="none" strike="noStrike" kern="1200" dirty="0">
                <a:solidFill>
                  <a:schemeClr val="tx1"/>
                </a:solidFill>
                <a:effectLst/>
                <a:latin typeface="+mn-lt"/>
                <a:ea typeface="+mn-ea"/>
                <a:cs typeface="+mn-cs"/>
              </a:rPr>
              <a:t>How can I support my child’s language and literacy goals?</a:t>
            </a:r>
            <a:r>
              <a:rPr lang="en-US" sz="1200" b="1" i="0" kern="1200" dirty="0">
                <a:solidFill>
                  <a:schemeClr val="tx1"/>
                </a:solidFill>
                <a:effectLst/>
                <a:latin typeface="+mn-lt"/>
                <a:ea typeface="+mn-ea"/>
                <a:cs typeface="+mn-cs"/>
              </a:rPr>
              <a:t>​</a:t>
            </a:r>
            <a:endParaRPr lang="en-US" sz="1200" b="1" i="0" kern="1200" dirty="0">
              <a:solidFill>
                <a:schemeClr val="tx1"/>
              </a:solidFill>
              <a:effectLst/>
              <a:latin typeface="+mn-lt"/>
              <a:ea typeface="Calibri"/>
              <a:cs typeface="Calibri"/>
            </a:endParaRPr>
          </a:p>
          <a:p>
            <a:pPr marL="285750" indent="-285750" rtl="0" fontAlgn="base">
              <a:buFont typeface="Arial"/>
              <a:buChar char="•"/>
            </a:pPr>
            <a:r>
              <a:rPr lang="en-US" sz="1200" b="1" i="0" u="none" strike="noStrike" kern="1200" dirty="0">
                <a:solidFill>
                  <a:schemeClr val="tx1"/>
                </a:solidFill>
                <a:effectLst/>
                <a:latin typeface="+mn-lt"/>
                <a:ea typeface="+mn-ea"/>
                <a:cs typeface="+mn-cs"/>
              </a:rPr>
              <a:t>What does my child need to know and be able to do?</a:t>
            </a:r>
            <a:r>
              <a:rPr lang="en-US" sz="1200" b="1" i="0" kern="1200" dirty="0">
                <a:solidFill>
                  <a:schemeClr val="tx1"/>
                </a:solidFill>
                <a:effectLst/>
                <a:latin typeface="+mn-lt"/>
                <a:ea typeface="+mn-ea"/>
                <a:cs typeface="+mn-cs"/>
              </a:rPr>
              <a:t>​</a:t>
            </a:r>
            <a:endParaRPr lang="en-US" sz="1200" b="1" i="0" kern="1200" dirty="0">
              <a:solidFill>
                <a:schemeClr val="tx1"/>
              </a:solidFill>
              <a:effectLst/>
              <a:latin typeface="+mn-lt"/>
              <a:ea typeface="Calibri"/>
              <a:cs typeface="Calibri"/>
            </a:endParaRPr>
          </a:p>
          <a:p>
            <a:pPr rtl="0" fontAlgn="base"/>
            <a:r>
              <a:rPr lang="en-US" sz="1200" b="1" i="0" kern="1200" dirty="0">
                <a:solidFill>
                  <a:schemeClr val="tx1"/>
                </a:solidFill>
                <a:effectLst/>
                <a:latin typeface="+mn-lt"/>
                <a:ea typeface="+mn-ea"/>
                <a:cs typeface="+mn-cs"/>
              </a:rPr>
              <a:t>​</a:t>
            </a:r>
            <a:endParaRPr lang="en-US" sz="1200" b="1" i="0" kern="1200" dirty="0">
              <a:solidFill>
                <a:schemeClr val="tx1"/>
              </a:solidFill>
              <a:effectLst/>
              <a:latin typeface="+mn-lt"/>
              <a:ea typeface="Calibri"/>
              <a:cs typeface="Calibri"/>
            </a:endParaRPr>
          </a:p>
          <a:p>
            <a:pPr rtl="0" fontAlgn="base"/>
            <a:r>
              <a:rPr lang="en-US" sz="1200" b="1" i="0" u="none" strike="noStrike" kern="1200" dirty="0">
                <a:solidFill>
                  <a:schemeClr val="tx1"/>
                </a:solidFill>
                <a:effectLst/>
                <a:latin typeface="+mn-lt"/>
                <a:ea typeface="+mn-ea"/>
                <a:cs typeface="+mn-cs"/>
              </a:rPr>
              <a:t>The idea is to build common understanding and promote joint action between home and school.</a:t>
            </a:r>
            <a:r>
              <a:rPr lang="en-US" sz="1200" b="1" i="0" kern="1200" dirty="0">
                <a:solidFill>
                  <a:schemeClr val="tx1"/>
                </a:solidFill>
                <a:effectLst/>
                <a:latin typeface="+mn-lt"/>
                <a:ea typeface="+mn-ea"/>
                <a:cs typeface="+mn-cs"/>
              </a:rPr>
              <a:t>​</a:t>
            </a:r>
            <a:endParaRPr lang="en-US" sz="1200" b="1" i="0" kern="1200" dirty="0">
              <a:solidFill>
                <a:schemeClr val="tx1"/>
              </a:solidFill>
              <a:effectLst/>
              <a:latin typeface="+mn-lt"/>
              <a:ea typeface="Calibri"/>
              <a:cs typeface="Calibri"/>
            </a:endParaRPr>
          </a:p>
          <a:p>
            <a:pPr rtl="0" fontAlgn="base"/>
            <a:r>
              <a:rPr lang="en-US" sz="1200" b="0" i="0" kern="1200" dirty="0">
                <a:solidFill>
                  <a:schemeClr val="tx1"/>
                </a:solidFill>
                <a:effectLst/>
                <a:latin typeface="+mn-lt"/>
                <a:ea typeface="+mn-ea"/>
                <a:cs typeface="+mn-cs"/>
              </a:rPr>
              <a:t>​</a:t>
            </a:r>
          </a:p>
          <a:p>
            <a:pPr rtl="0" fontAlgn="base"/>
            <a:r>
              <a:rPr lang="en-US" sz="1200" b="1" i="0" u="none" strike="noStrike" kern="1200" dirty="0">
                <a:solidFill>
                  <a:schemeClr val="tx1"/>
                </a:solidFill>
                <a:effectLst/>
                <a:latin typeface="+mn-lt"/>
                <a:ea typeface="+mn-ea"/>
                <a:cs typeface="+mn-cs"/>
              </a:rPr>
              <a:t>Resource: Distribute, review, and discuss </a:t>
            </a:r>
            <a:r>
              <a:rPr lang="en-US" sz="1200" b="0" i="0" u="none" strike="noStrike" kern="1200" dirty="0">
                <a:solidFill>
                  <a:schemeClr val="tx1"/>
                </a:solidFill>
                <a:effectLst/>
                <a:latin typeface="+mn-lt"/>
                <a:ea typeface="+mn-ea"/>
                <a:cs typeface="+mn-cs"/>
              </a:rPr>
              <a:t>Reading Milestones with participants. Tell participants they can use the milestones to think about their child’s literacy development and prepare for goal-setting conversations.</a:t>
            </a:r>
            <a:r>
              <a:rPr lang="en-US" sz="1200" b="0" i="0" kern="1200" dirty="0">
                <a:solidFill>
                  <a:schemeClr val="tx1"/>
                </a:solidFill>
                <a:effectLst/>
                <a:latin typeface="+mn-lt"/>
                <a:ea typeface="+mn-ea"/>
                <a:cs typeface="+mn-cs"/>
              </a:rPr>
              <a:t>​</a:t>
            </a:r>
          </a:p>
          <a:p>
            <a:r>
              <a:rPr lang="en-US" dirty="0">
                <a:ea typeface="Calibri"/>
                <a:cs typeface="Calibri"/>
              </a:rPr>
              <a:t>Resource link: </a:t>
            </a:r>
            <a:r>
              <a:rPr lang="en-US" dirty="0">
                <a:highlight>
                  <a:srgbClr val="FFFFFF"/>
                </a:highlight>
                <a:hlinkClick r:id="rId3"/>
              </a:rPr>
              <a:t>https://kidshealth.org/en/parents/milestones.html?view=ptr&amp;WT.ac=p-ptr</a:t>
            </a:r>
            <a:r>
              <a:rPr lang="en-US" dirty="0">
                <a:highlight>
                  <a:srgbClr val="FFFFFF"/>
                </a:highlight>
              </a:rPr>
              <a:t> </a:t>
            </a:r>
            <a:endParaRPr lang="en-US" dirty="0"/>
          </a:p>
          <a:p>
            <a:pPr rtl="0" fontAlgn="base"/>
            <a:r>
              <a:rPr lang="en-US" dirty="0"/>
              <a:t>​​</a:t>
            </a:r>
            <a:endParaRPr lang="en-US" sz="1200" b="0" i="0" kern="1200" dirty="0">
              <a:solidFill>
                <a:schemeClr val="tx1"/>
              </a:solidFill>
              <a:effectLst/>
              <a:latin typeface="+mn-lt"/>
              <a:ea typeface="Calibri"/>
              <a:cs typeface="Calibri"/>
            </a:endParaRPr>
          </a:p>
          <a:p>
            <a:pPr rtl="0" fontAlgn="base"/>
            <a:r>
              <a:rPr lang="en-US" sz="1200" b="0" i="0" kern="1200" dirty="0">
                <a:solidFill>
                  <a:schemeClr val="tx1"/>
                </a:solidFill>
                <a:effectLst/>
                <a:latin typeface="+mn-lt"/>
                <a:ea typeface="+mn-ea"/>
                <a:cs typeface="+mn-cs"/>
              </a:rPr>
              <a:t>​</a:t>
            </a:r>
          </a:p>
          <a:p>
            <a:endParaRPr lang="en-US" dirty="0"/>
          </a:p>
        </p:txBody>
      </p:sp>
      <p:sp>
        <p:nvSpPr>
          <p:cNvPr id="4" name="Slide Number Placeholder 3">
            <a:extLst>
              <a:ext uri="{FF2B5EF4-FFF2-40B4-BE49-F238E27FC236}">
                <a16:creationId xmlns:a16="http://schemas.microsoft.com/office/drawing/2014/main" id="{C4BA900F-0AAD-DCCC-7C7F-33CA3713A885}"/>
              </a:ext>
            </a:extLst>
          </p:cNvPr>
          <p:cNvSpPr>
            <a:spLocks noGrp="1"/>
          </p:cNvSpPr>
          <p:nvPr>
            <p:ph type="sldNum" sz="quarter" idx="5"/>
          </p:nvPr>
        </p:nvSpPr>
        <p:spPr/>
        <p:txBody>
          <a:bodyPr/>
          <a:lstStyle/>
          <a:p>
            <a:pPr lvl="0"/>
            <a:fld id="{86F7765D-052D-44C5-8A7A-F36F5B11C37D}" type="slidenum">
              <a:rPr lang="en-US" noProof="0" smtClean="0"/>
              <a:pPr lvl="0"/>
              <a:t>16</a:t>
            </a:fld>
            <a:endParaRPr lang="en-US" noProof="0"/>
          </a:p>
        </p:txBody>
      </p:sp>
      <p:sp>
        <p:nvSpPr>
          <p:cNvPr id="8" name="Slide Image Placeholder 7">
            <a:extLst>
              <a:ext uri="{FF2B5EF4-FFF2-40B4-BE49-F238E27FC236}">
                <a16:creationId xmlns:a16="http://schemas.microsoft.com/office/drawing/2014/main" id="{396B2484-273C-AC7D-6ADE-047C07C93656}"/>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4564596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83927-F3DF-9AC1-1067-2030CE71B1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ABEAA2-57BE-1461-E631-45D93E73BA46}"/>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E0B4E596-057D-4E61-9AFF-6DE4D119B92B}"/>
              </a:ext>
            </a:extLst>
          </p:cNvPr>
          <p:cNvSpPr>
            <a:spLocks noGrp="1"/>
          </p:cNvSpPr>
          <p:nvPr>
            <p:ph type="body" idx="1"/>
          </p:nvPr>
        </p:nvSpPr>
        <p:spPr/>
        <p:txBody>
          <a:bodyPr/>
          <a:lstStyle/>
          <a:p>
            <a:r>
              <a:rPr lang="en-US" b="1" dirty="0">
                <a:solidFill>
                  <a:srgbClr val="2C3335"/>
                </a:solidFill>
                <a:highlight>
                  <a:srgbClr val="F9F8F6"/>
                </a:highlight>
              </a:rPr>
              <a:t>So now that you're familiar with family engagement, we're going to explore four things families do to partner with their child's school on literacy development.</a:t>
            </a:r>
            <a:endParaRPr lang="en-US" dirty="0"/>
          </a:p>
          <a:p>
            <a:endParaRPr lang="en-US" b="1" dirty="0">
              <a:solidFill>
                <a:srgbClr val="2C3335"/>
              </a:solidFill>
              <a:highlight>
                <a:srgbClr val="F9F8F6"/>
              </a:highlight>
              <a:ea typeface="Calibri"/>
              <a:cs typeface="Calibri"/>
            </a:endParaRPr>
          </a:p>
          <a:p>
            <a:r>
              <a:rPr lang="en-US" b="1" dirty="0">
                <a:solidFill>
                  <a:srgbClr val="2C3335"/>
                </a:solidFill>
                <a:highlight>
                  <a:srgbClr val="F9F8F6"/>
                </a:highlight>
                <a:ea typeface="Calibri"/>
                <a:cs typeface="Calibri"/>
              </a:rPr>
              <a:t>Distribute resource: </a:t>
            </a:r>
            <a:r>
              <a:rPr lang="en-US" dirty="0">
                <a:solidFill>
                  <a:srgbClr val="2C3335"/>
                </a:solidFill>
                <a:highlight>
                  <a:srgbClr val="F9F8F6"/>
                </a:highlight>
                <a:ea typeface="Calibri"/>
                <a:cs typeface="Calibri"/>
              </a:rPr>
              <a:t>How Families can Partner with Schools on Literacy Development</a:t>
            </a:r>
            <a:endParaRPr lang="en-US" b="1" dirty="0">
              <a:solidFill>
                <a:srgbClr val="2C3335"/>
              </a:solidFill>
              <a:highlight>
                <a:srgbClr val="F9F8F6"/>
              </a:highlight>
              <a:ea typeface="Calibri"/>
              <a:cs typeface="Calibri"/>
            </a:endParaRPr>
          </a:p>
          <a:p>
            <a:r>
              <a:rPr lang="en-US" dirty="0">
                <a:solidFill>
                  <a:srgbClr val="2C3335"/>
                </a:solidFill>
                <a:highlight>
                  <a:srgbClr val="F9F8F6"/>
                </a:highlight>
                <a:ea typeface="Calibri"/>
                <a:cs typeface="Calibri"/>
              </a:rPr>
              <a:t>Click for animated box to appear.</a:t>
            </a:r>
            <a:endParaRPr lang="en-US" b="1" dirty="0">
              <a:solidFill>
                <a:srgbClr val="2C3335"/>
              </a:solidFill>
              <a:highlight>
                <a:srgbClr val="F9F8F6"/>
              </a:highlight>
            </a:endParaRPr>
          </a:p>
          <a:p>
            <a:pPr marL="285750" indent="-285750">
              <a:buFont typeface="Arial"/>
              <a:buChar char="•"/>
            </a:pPr>
            <a:r>
              <a:rPr lang="en-US" b="1" dirty="0">
                <a:solidFill>
                  <a:srgbClr val="2C3335"/>
                </a:solidFill>
                <a:highlight>
                  <a:srgbClr val="F9F8F6"/>
                </a:highlight>
              </a:rPr>
              <a:t>Communicate and Interact Often – we'll look at some ways families can share experiences and thoughts with the school.</a:t>
            </a:r>
            <a:endParaRPr lang="en-US" b="1" dirty="0">
              <a:ea typeface="Calibri" panose="020F0502020204030204"/>
              <a:cs typeface="Calibri" panose="020F0502020204030204"/>
            </a:endParaRPr>
          </a:p>
          <a:p>
            <a:r>
              <a:rPr lang="en-US" dirty="0">
                <a:solidFill>
                  <a:srgbClr val="2C3335"/>
                </a:solidFill>
                <a:highlight>
                  <a:srgbClr val="F9F8F6"/>
                </a:highlight>
              </a:rPr>
              <a:t>Click for animated box to appear.</a:t>
            </a:r>
            <a:endParaRPr lang="en-US" dirty="0"/>
          </a:p>
          <a:p>
            <a:pPr marL="285750" indent="-285750">
              <a:buFont typeface="Arial"/>
              <a:buChar char="•"/>
            </a:pPr>
            <a:r>
              <a:rPr lang="en-US" b="1" dirty="0">
                <a:solidFill>
                  <a:srgbClr val="2C3335"/>
                </a:solidFill>
                <a:highlight>
                  <a:srgbClr val="F9F8F6"/>
                </a:highlight>
              </a:rPr>
              <a:t>Next we will explore Discussing Literacy Instruction and Intervention by looking at what you need to know such as literacy standards to support your child. </a:t>
            </a:r>
            <a:endParaRPr lang="en-US">
              <a:solidFill>
                <a:srgbClr val="000000"/>
              </a:solidFill>
            </a:endParaRPr>
          </a:p>
          <a:p>
            <a:r>
              <a:rPr lang="en-US" dirty="0">
                <a:solidFill>
                  <a:srgbClr val="2C3335"/>
                </a:solidFill>
                <a:highlight>
                  <a:srgbClr val="F9F8F6"/>
                </a:highlight>
              </a:rPr>
              <a:t>Click for animated box to appear.</a:t>
            </a:r>
            <a:endParaRPr lang="en-US" dirty="0">
              <a:ea typeface="Calibri"/>
              <a:cs typeface="Calibri"/>
            </a:endParaRPr>
          </a:p>
          <a:p>
            <a:pPr marL="285750" indent="-285750">
              <a:buFont typeface="Arial"/>
              <a:buChar char="•"/>
            </a:pPr>
            <a:r>
              <a:rPr lang="en-US" b="1" dirty="0">
                <a:solidFill>
                  <a:srgbClr val="2C3335"/>
                </a:solidFill>
                <a:highlight>
                  <a:srgbClr val="F9F8F6"/>
                </a:highlight>
              </a:rPr>
              <a:t>Then we'll examine how to Practice Literacy Skills at Home</a:t>
            </a:r>
            <a:endParaRPr lang="en-US" dirty="0">
              <a:solidFill>
                <a:srgbClr val="000000"/>
              </a:solidFill>
            </a:endParaRPr>
          </a:p>
          <a:p>
            <a:r>
              <a:rPr lang="en-US" dirty="0">
                <a:solidFill>
                  <a:srgbClr val="2C3335"/>
                </a:solidFill>
                <a:highlight>
                  <a:srgbClr val="F9F8F6"/>
                </a:highlight>
              </a:rPr>
              <a:t>Click for animated box to appear.</a:t>
            </a:r>
            <a:endParaRPr lang="en-US" dirty="0">
              <a:ea typeface="Calibri"/>
              <a:cs typeface="Calibri"/>
            </a:endParaRPr>
          </a:p>
          <a:p>
            <a:pPr marL="285750" indent="-285750">
              <a:buFont typeface="Arial"/>
              <a:buChar char="•"/>
            </a:pPr>
            <a:r>
              <a:rPr lang="en-US" b="1" dirty="0">
                <a:solidFill>
                  <a:srgbClr val="2C3335"/>
                </a:solidFill>
                <a:highlight>
                  <a:srgbClr val="F9F8F6"/>
                </a:highlight>
              </a:rPr>
              <a:t>Finally, we will examine how to Address Concerns Together – </a:t>
            </a:r>
            <a:r>
              <a:rPr lang="en-US" b="1" dirty="0">
                <a:highlight>
                  <a:srgbClr val="F9F8F6"/>
                </a:highlight>
              </a:rPr>
              <a:t>learning</a:t>
            </a:r>
            <a:r>
              <a:rPr lang="en-US" sz="1200" b="1" i="0" kern="1200" dirty="0">
                <a:solidFill>
                  <a:schemeClr val="tx1"/>
                </a:solidFill>
                <a:effectLst/>
                <a:highlight>
                  <a:srgbClr val="F9F8F6"/>
                </a:highlight>
                <a:latin typeface="+mn-lt"/>
                <a:ea typeface="+mn-ea"/>
                <a:cs typeface="+mn-cs"/>
              </a:rPr>
              <a:t> </a:t>
            </a:r>
            <a:r>
              <a:rPr lang="en-US" b="1" dirty="0">
                <a:highlight>
                  <a:srgbClr val="F9F8F6"/>
                </a:highlight>
              </a:rPr>
              <a:t>how </a:t>
            </a:r>
            <a:r>
              <a:rPr lang="en-US" sz="1200" b="1" i="0" kern="1200" dirty="0">
                <a:solidFill>
                  <a:schemeClr val="tx1"/>
                </a:solidFill>
                <a:effectLst/>
                <a:highlight>
                  <a:srgbClr val="F9F8F6"/>
                </a:highlight>
                <a:latin typeface="+mn-lt"/>
                <a:ea typeface="+mn-ea"/>
                <a:cs typeface="+mn-cs"/>
              </a:rPr>
              <a:t>to understand the school’s position and openly communicate your view. </a:t>
            </a:r>
            <a:endParaRPr lang="en-US" sz="1200" b="1" i="0" kern="1200" dirty="0">
              <a:solidFill>
                <a:schemeClr val="tx1"/>
              </a:solidFill>
              <a:effectLst/>
              <a:highlight>
                <a:srgbClr val="F9F8F6"/>
              </a:highlight>
              <a:latin typeface="+mn-lt"/>
              <a:ea typeface="Calibri" panose="020F0502020204030204"/>
              <a:cs typeface="Calibri" panose="020F0502020204030204"/>
            </a:endParaRPr>
          </a:p>
          <a:p>
            <a:pPr marL="285750" indent="-285750">
              <a:buFont typeface="Arial"/>
              <a:buChar char="•"/>
            </a:pPr>
            <a:endParaRPr lang="en-US" sz="1200" b="0" i="0" kern="1200" dirty="0">
              <a:solidFill>
                <a:schemeClr val="tx1"/>
              </a:solidFill>
              <a:effectLst/>
              <a:highlight>
                <a:srgbClr val="F9F8F6"/>
              </a:highlight>
              <a:latin typeface="+mn-lt"/>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9D60C741-47A1-9344-56DD-5DC199937A79}"/>
              </a:ext>
            </a:extLst>
          </p:cNvPr>
          <p:cNvSpPr>
            <a:spLocks noGrp="1"/>
          </p:cNvSpPr>
          <p:nvPr>
            <p:ph type="sldNum" sz="quarter" idx="5"/>
          </p:nvPr>
        </p:nvSpPr>
        <p:spPr/>
        <p:txBody>
          <a:bodyPr/>
          <a:lstStyle/>
          <a:p>
            <a:fld id="{B1D499D3-6930-49CF-8119-D2C5A3421AFD}" type="slidenum">
              <a:rPr lang="en-US" smtClean="0"/>
              <a:t>17</a:t>
            </a:fld>
            <a:endParaRPr lang="en-US"/>
          </a:p>
        </p:txBody>
      </p:sp>
    </p:spTree>
    <p:extLst>
      <p:ext uri="{BB962C8B-B14F-4D97-AF65-F5344CB8AC3E}">
        <p14:creationId xmlns:p14="http://schemas.microsoft.com/office/powerpoint/2010/main" val="3996191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Learning to read can be joyful and fun, but it can also be upsetting and hard for your child and you. You and your child’ school can work together to support your child’s reading success and it begins with forming a good relationship. </a:t>
            </a:r>
            <a:endParaRPr lang="en-US" dirty="0">
              <a:solidFill>
                <a:srgbClr val="444444"/>
              </a:solidFill>
            </a:endParaRPr>
          </a:p>
          <a:p>
            <a:r>
              <a:rPr lang="en-US" b="1" dirty="0"/>
              <a:t> </a:t>
            </a:r>
            <a:endParaRPr lang="en-US" dirty="0">
              <a:solidFill>
                <a:srgbClr val="444444"/>
              </a:solidFill>
            </a:endParaRPr>
          </a:p>
          <a:p>
            <a:r>
              <a:rPr lang="en-US" b="1" dirty="0"/>
              <a:t>Trust is the foundation of strong home–school relationships. When families and schools trust one another, communication feels open, respectful, and supportive. And when communication is strong, it becomes much easier to work together in ways that help children thrive.</a:t>
            </a:r>
            <a:endParaRPr lang="en-US" b="1">
              <a:solidFill>
                <a:srgbClr val="444444"/>
              </a:solidFill>
              <a:ea typeface="Calibri"/>
              <a:cs typeface="Calibri"/>
            </a:endParaRPr>
          </a:p>
          <a:p>
            <a:endParaRPr lang="en-US" b="1" dirty="0">
              <a:ea typeface="Calibri"/>
              <a:cs typeface="Calibri"/>
            </a:endParaRPr>
          </a:p>
          <a:p>
            <a:r>
              <a:rPr lang="en-US" b="1" dirty="0"/>
              <a:t>As trust builds, so does the sense that you’re all on the same team, working toward the same goal: your child’s success and well‑being.</a:t>
            </a:r>
            <a:endParaRPr lang="en-US" b="1" dirty="0">
              <a:ea typeface="Calibri"/>
              <a:cs typeface="Calibri"/>
            </a:endParaRPr>
          </a:p>
          <a:p>
            <a:endParaRPr lang="en-US" b="1" dirty="0">
              <a:solidFill>
                <a:srgbClr val="000000"/>
              </a:solidFill>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18</a:t>
            </a:fld>
            <a:endParaRPr lang="en-US"/>
          </a:p>
        </p:txBody>
      </p:sp>
    </p:spTree>
    <p:extLst>
      <p:ext uri="{BB962C8B-B14F-4D97-AF65-F5344CB8AC3E}">
        <p14:creationId xmlns:p14="http://schemas.microsoft.com/office/powerpoint/2010/main" val="30781614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6FD5BE-F1C1-2015-862A-D5E2CFD6DE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01B69B-8892-1D60-3DBF-24AF33160304}"/>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0A3BA1FD-2C20-2F48-59DD-934F749EDF57}"/>
              </a:ext>
            </a:extLst>
          </p:cNvPr>
          <p:cNvSpPr>
            <a:spLocks noGrp="1"/>
          </p:cNvSpPr>
          <p:nvPr>
            <p:ph type="body" idx="1"/>
          </p:nvPr>
        </p:nvSpPr>
        <p:spPr/>
        <p:txBody>
          <a:bodyPr/>
          <a:lstStyle/>
          <a:p>
            <a:r>
              <a:rPr lang="en-US" b="1" dirty="0">
                <a:solidFill>
                  <a:srgbClr val="2C3335"/>
                </a:solidFill>
              </a:rPr>
              <a:t>The first way families can partner with schools on their child's literacy development is by Communicating and Interacting Often. In this session, we will explore </a:t>
            </a:r>
            <a:r>
              <a:rPr lang="en-US" b="1" dirty="0">
                <a:solidFill>
                  <a:srgbClr val="000000"/>
                </a:solidFill>
              </a:rPr>
              <a:t>the characteristics of family engagement and the conditions that support effective home-school partnerships for literacy as well as what family engagement may look like in a system of literacy support and services, like a Multi-tiered System of Support for Reading (MTSS-R). </a:t>
            </a:r>
            <a:endParaRPr lang="en-US" b="1" dirty="0">
              <a:solidFill>
                <a:srgbClr val="000000"/>
              </a:solidFill>
              <a:ea typeface="Calibri"/>
              <a:cs typeface="Calibri"/>
            </a:endParaRPr>
          </a:p>
          <a:p>
            <a:endParaRPr lang="en-US" b="1" dirty="0">
              <a:solidFill>
                <a:srgbClr val="2C3335"/>
              </a:solidFill>
              <a:ea typeface="Calibri"/>
              <a:cs typeface="Calibri"/>
            </a:endParaRPr>
          </a:p>
          <a:p>
            <a:endParaRPr lang="en-US" b="1" dirty="0">
              <a:solidFill>
                <a:srgbClr val="FF0000"/>
              </a:solidFill>
              <a:ea typeface="Calibri"/>
              <a:cs typeface="Calibri"/>
            </a:endParaRPr>
          </a:p>
        </p:txBody>
      </p:sp>
      <p:sp>
        <p:nvSpPr>
          <p:cNvPr id="4" name="Slide Number Placeholder 3">
            <a:extLst>
              <a:ext uri="{FF2B5EF4-FFF2-40B4-BE49-F238E27FC236}">
                <a16:creationId xmlns:a16="http://schemas.microsoft.com/office/drawing/2014/main" id="{9BA174F5-5C9F-2944-F358-D2D6DD37A75D}"/>
              </a:ext>
            </a:extLst>
          </p:cNvPr>
          <p:cNvSpPr>
            <a:spLocks noGrp="1"/>
          </p:cNvSpPr>
          <p:nvPr>
            <p:ph type="sldNum" sz="quarter" idx="5"/>
          </p:nvPr>
        </p:nvSpPr>
        <p:spPr/>
        <p:txBody>
          <a:bodyPr/>
          <a:lstStyle/>
          <a:p>
            <a:fld id="{B1D499D3-6930-49CF-8119-D2C5A3421AFD}" type="slidenum">
              <a:rPr lang="en-US" smtClean="0"/>
              <a:t>19</a:t>
            </a:fld>
            <a:endParaRPr lang="en-US"/>
          </a:p>
        </p:txBody>
      </p:sp>
    </p:spTree>
    <p:extLst>
      <p:ext uri="{BB962C8B-B14F-4D97-AF65-F5344CB8AC3E}">
        <p14:creationId xmlns:p14="http://schemas.microsoft.com/office/powerpoint/2010/main" val="5412293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2D7C0-8448-507E-685C-8B86B940E39A}"/>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A620DD3E-9E21-701C-FE82-9B7F326A2F23}"/>
              </a:ext>
            </a:extLst>
          </p:cNvPr>
          <p:cNvSpPr>
            <a:spLocks noGrp="1"/>
          </p:cNvSpPr>
          <p:nvPr>
            <p:ph type="body" idx="1"/>
          </p:nvPr>
        </p:nvSpPr>
        <p:spPr/>
        <p:txBody>
          <a:bodyPr/>
          <a:lstStyle/>
          <a:p>
            <a:r>
              <a:rPr lang="en-US" b="1" dirty="0"/>
              <a:t>Families and schools work best when we stay connected, and this slide highlights three simple ways to build that partnership. First, strong communication matters—ask how your child’s school prefers to share updates and feel confident reaching out with questions. Next, stay involved in ways that work for your schedule, whether that’s helping in the classroom or attending events. And finally, ask meaningful questions about how the school supports your child’s literacy. These conversations build trust and keep everyone working toward the same goals.</a:t>
            </a:r>
          </a:p>
          <a:p>
            <a:endParaRPr lang="en-US" b="1" dirty="0">
              <a:ea typeface="Calibri"/>
              <a:cs typeface="Calibri"/>
            </a:endParaRPr>
          </a:p>
          <a:p>
            <a:r>
              <a:rPr lang="en-US" b="1" dirty="0"/>
              <a:t>Staying connected is one of the most powerful ways families and schools can support a child’s learning. Strong communication helps everyone understand how your child is doing and what they need. Ask your school how they prefer to share updates, and never hesitate to reach out with questions. You can also stay involved by helping in the classroom, attending meetings, joining school groups, or sharing what you notice at home. Every interaction strengthens the partnership around your child.</a:t>
            </a:r>
            <a:endParaRPr lang="en-US" dirty="0"/>
          </a:p>
          <a:p>
            <a:endParaRPr lang="en-US" b="1" dirty="0">
              <a:ea typeface="Calibri"/>
              <a:cs typeface="Calibri"/>
            </a:endParaRPr>
          </a:p>
        </p:txBody>
      </p:sp>
      <p:sp>
        <p:nvSpPr>
          <p:cNvPr id="4" name="Slide Number Placeholder 3">
            <a:extLst>
              <a:ext uri="{FF2B5EF4-FFF2-40B4-BE49-F238E27FC236}">
                <a16:creationId xmlns:a16="http://schemas.microsoft.com/office/drawing/2014/main" id="{2E4CBF8B-F3E1-E399-A423-42300FB53063}"/>
              </a:ext>
            </a:extLst>
          </p:cNvPr>
          <p:cNvSpPr>
            <a:spLocks noGrp="1"/>
          </p:cNvSpPr>
          <p:nvPr>
            <p:ph type="sldNum" sz="quarter" idx="5"/>
          </p:nvPr>
        </p:nvSpPr>
        <p:spPr/>
        <p:txBody>
          <a:bodyPr/>
          <a:lstStyle/>
          <a:p>
            <a:pPr lvl="0"/>
            <a:fld id="{86F7765D-052D-44C5-8A7A-F36F5B11C37D}" type="slidenum">
              <a:rPr lang="en-US" noProof="0" smtClean="0"/>
              <a:pPr lvl="0"/>
              <a:t>20</a:t>
            </a:fld>
            <a:endParaRPr lang="en-US" noProof="0"/>
          </a:p>
        </p:txBody>
      </p:sp>
      <p:sp>
        <p:nvSpPr>
          <p:cNvPr id="8" name="Slide Image Placeholder 7">
            <a:extLst>
              <a:ext uri="{FF2B5EF4-FFF2-40B4-BE49-F238E27FC236}">
                <a16:creationId xmlns:a16="http://schemas.microsoft.com/office/drawing/2014/main" id="{6A4AE1AD-9065-0B41-79D5-D6B8655647B1}"/>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2591598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AD823-7B17-8A96-2AA6-941DAFF58ABC}"/>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3AF9DF1A-0111-EADC-2BEB-E05D6E3E00E1}"/>
              </a:ext>
            </a:extLst>
          </p:cNvPr>
          <p:cNvSpPr>
            <a:spLocks noGrp="1"/>
          </p:cNvSpPr>
          <p:nvPr>
            <p:ph type="body" idx="1"/>
          </p:nvPr>
        </p:nvSpPr>
        <p:spPr/>
        <p:txBody>
          <a:bodyPr/>
          <a:lstStyle/>
          <a:p>
            <a:r>
              <a:rPr lang="en-US" b="1" dirty="0"/>
              <a:t>Families and schools work best when they stay connected, and one of the most powerful ways to do that is by asking questions that matter. Thoughtful questions help you understand how the school supports your child’s literacy and how you can be part of that process. Asking about literacy goals, how the school partners with families, or what you can do at home builds trust and keeps everyone working toward the same goals for your child.</a:t>
            </a:r>
            <a:endParaRPr lang="en-US" b="1" dirty="0">
              <a:ea typeface="Calibri"/>
              <a:cs typeface="Calibri"/>
            </a:endParaRPr>
          </a:p>
        </p:txBody>
      </p:sp>
      <p:sp>
        <p:nvSpPr>
          <p:cNvPr id="4" name="Slide Number Placeholder 3">
            <a:extLst>
              <a:ext uri="{FF2B5EF4-FFF2-40B4-BE49-F238E27FC236}">
                <a16:creationId xmlns:a16="http://schemas.microsoft.com/office/drawing/2014/main" id="{98A93522-07C6-8C4A-55E3-8EB4BEBB9949}"/>
              </a:ext>
            </a:extLst>
          </p:cNvPr>
          <p:cNvSpPr>
            <a:spLocks noGrp="1"/>
          </p:cNvSpPr>
          <p:nvPr>
            <p:ph type="sldNum" sz="quarter" idx="5"/>
          </p:nvPr>
        </p:nvSpPr>
        <p:spPr/>
        <p:txBody>
          <a:bodyPr/>
          <a:lstStyle/>
          <a:p>
            <a:pPr lvl="0"/>
            <a:fld id="{86F7765D-052D-44C5-8A7A-F36F5B11C37D}" type="slidenum">
              <a:rPr lang="en-US" noProof="0" smtClean="0"/>
              <a:pPr lvl="0"/>
              <a:t>21</a:t>
            </a:fld>
            <a:endParaRPr lang="en-US" noProof="0"/>
          </a:p>
        </p:txBody>
      </p:sp>
      <p:sp>
        <p:nvSpPr>
          <p:cNvPr id="8" name="Slide Image Placeholder 7">
            <a:extLst>
              <a:ext uri="{FF2B5EF4-FFF2-40B4-BE49-F238E27FC236}">
                <a16:creationId xmlns:a16="http://schemas.microsoft.com/office/drawing/2014/main" id="{B6C8A173-2DCF-20F2-E477-C4BE813F52B3}"/>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22232435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5FE63A-6EE1-6DFE-131B-16450A52E6B2}"/>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D2E7F0A7-E481-5066-92C1-DC4A5E921FF6}"/>
              </a:ext>
            </a:extLst>
          </p:cNvPr>
          <p:cNvSpPr>
            <a:spLocks noGrp="1"/>
          </p:cNvSpPr>
          <p:nvPr>
            <p:ph type="body" idx="1"/>
          </p:nvPr>
        </p:nvSpPr>
        <p:spPr/>
        <p:txBody>
          <a:bodyPr/>
          <a:lstStyle/>
          <a:p>
            <a:r>
              <a:rPr lang="en-US" b="1" dirty="0"/>
              <a:t>One of the most meaningful ways to strengthen that connection is by sharing your experiences from home. You know your child best—what motivates them, what challenges them, and what helps them thrive. When you share what works well, what’s difficult, or when you ask for clarification, it helps teachers tailor support and better understand your child. These conversations build a true partnership centered on your child’s success.</a:t>
            </a:r>
            <a:endParaRPr lang="en-US" b="1" dirty="0">
              <a:ea typeface="Calibri"/>
              <a:cs typeface="Calibri"/>
            </a:endParaRPr>
          </a:p>
        </p:txBody>
      </p:sp>
      <p:sp>
        <p:nvSpPr>
          <p:cNvPr id="4" name="Slide Number Placeholder 3">
            <a:extLst>
              <a:ext uri="{FF2B5EF4-FFF2-40B4-BE49-F238E27FC236}">
                <a16:creationId xmlns:a16="http://schemas.microsoft.com/office/drawing/2014/main" id="{F88A08D0-797F-DD81-CDAC-F52A5A6C31F9}"/>
              </a:ext>
            </a:extLst>
          </p:cNvPr>
          <p:cNvSpPr>
            <a:spLocks noGrp="1"/>
          </p:cNvSpPr>
          <p:nvPr>
            <p:ph type="sldNum" sz="quarter" idx="5"/>
          </p:nvPr>
        </p:nvSpPr>
        <p:spPr/>
        <p:txBody>
          <a:bodyPr/>
          <a:lstStyle/>
          <a:p>
            <a:pPr lvl="0"/>
            <a:fld id="{86F7765D-052D-44C5-8A7A-F36F5B11C37D}" type="slidenum">
              <a:rPr lang="en-US" noProof="0" smtClean="0"/>
              <a:pPr lvl="0"/>
              <a:t>22</a:t>
            </a:fld>
            <a:endParaRPr lang="en-US" noProof="0"/>
          </a:p>
        </p:txBody>
      </p:sp>
      <p:sp>
        <p:nvSpPr>
          <p:cNvPr id="8" name="Slide Image Placeholder 7">
            <a:extLst>
              <a:ext uri="{FF2B5EF4-FFF2-40B4-BE49-F238E27FC236}">
                <a16:creationId xmlns:a16="http://schemas.microsoft.com/office/drawing/2014/main" id="{CF111D2B-48E6-CAB2-E322-33B2F74FB5B0}"/>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26688663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444444"/>
                </a:solidFill>
              </a:rPr>
              <a:t>Today’s workshop was created by </a:t>
            </a:r>
            <a:r>
              <a:rPr lang="en-US" b="1" dirty="0"/>
              <a:t>the National Center on Improving Literacy. The National Center on Improving Literacy’s mission is to increase access to, and use of, evidence-based approaches to screen, identify, and teach pre-K to grade 12 students with literacy-related disabilities, including dyslexia. </a:t>
            </a:r>
          </a:p>
          <a:p>
            <a:endParaRPr lang="en-US" dirty="0">
              <a:solidFill>
                <a:srgbClr val="444444"/>
              </a:solidFill>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2</a:t>
            </a:fld>
            <a:endParaRPr lang="en-US"/>
          </a:p>
        </p:txBody>
      </p:sp>
    </p:spTree>
    <p:extLst>
      <p:ext uri="{BB962C8B-B14F-4D97-AF65-F5344CB8AC3E}">
        <p14:creationId xmlns:p14="http://schemas.microsoft.com/office/powerpoint/2010/main" val="39620336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F25496-CB6C-77DB-33CE-0378C4372649}"/>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9100CCC0-DFCC-61B0-955F-E07EB147B843}"/>
              </a:ext>
            </a:extLst>
          </p:cNvPr>
          <p:cNvSpPr>
            <a:spLocks noGrp="1"/>
          </p:cNvSpPr>
          <p:nvPr>
            <p:ph type="body" idx="1"/>
          </p:nvPr>
        </p:nvSpPr>
        <p:spPr/>
        <p:txBody>
          <a:bodyPr/>
          <a:lstStyle/>
          <a:p>
            <a:r>
              <a:rPr lang="en-US" b="1" dirty="0">
                <a:ea typeface="Calibri"/>
                <a:cs typeface="Calibri"/>
              </a:rPr>
              <a:t>Before we wrap up this session, are there any questions?</a:t>
            </a:r>
            <a:endParaRPr lang="en-US" dirty="0"/>
          </a:p>
        </p:txBody>
      </p:sp>
      <p:sp>
        <p:nvSpPr>
          <p:cNvPr id="4" name="Slide Number Placeholder 3">
            <a:extLst>
              <a:ext uri="{FF2B5EF4-FFF2-40B4-BE49-F238E27FC236}">
                <a16:creationId xmlns:a16="http://schemas.microsoft.com/office/drawing/2014/main" id="{6489BB3F-5886-045E-2ECF-920923CBEAE3}"/>
              </a:ext>
            </a:extLst>
          </p:cNvPr>
          <p:cNvSpPr>
            <a:spLocks noGrp="1"/>
          </p:cNvSpPr>
          <p:nvPr>
            <p:ph type="sldNum" sz="quarter" idx="5"/>
          </p:nvPr>
        </p:nvSpPr>
        <p:spPr/>
        <p:txBody>
          <a:bodyPr/>
          <a:lstStyle/>
          <a:p>
            <a:pPr lvl="0"/>
            <a:fld id="{86F7765D-052D-44C5-8A7A-F36F5B11C37D}" type="slidenum">
              <a:rPr lang="en-US" noProof="0" smtClean="0"/>
              <a:pPr lvl="0"/>
              <a:t>23</a:t>
            </a:fld>
            <a:endParaRPr lang="en-US" noProof="0"/>
          </a:p>
        </p:txBody>
      </p:sp>
      <p:sp>
        <p:nvSpPr>
          <p:cNvPr id="8" name="Slide Image Placeholder 7">
            <a:extLst>
              <a:ext uri="{FF2B5EF4-FFF2-40B4-BE49-F238E27FC236}">
                <a16:creationId xmlns:a16="http://schemas.microsoft.com/office/drawing/2014/main" id="{47AD3576-7C09-DCD5-6140-E994B8C6599B}"/>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3965091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B80B43-96FD-C8F0-C435-2AA6952CA19A}"/>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F6C5210D-9FC7-141C-693F-91B26986C58A}"/>
              </a:ext>
            </a:extLst>
          </p:cNvPr>
          <p:cNvSpPr>
            <a:spLocks noGrp="1"/>
          </p:cNvSpPr>
          <p:nvPr>
            <p:ph type="body" idx="1"/>
          </p:nvPr>
        </p:nvSpPr>
        <p:spPr/>
        <p:txBody>
          <a:bodyPr/>
          <a:lstStyle/>
          <a:p>
            <a:pPr rtl="0" fontAlgn="base"/>
            <a:r>
              <a:rPr lang="en-US" b="1" dirty="0"/>
              <a:t>The</a:t>
            </a:r>
            <a:r>
              <a:rPr lang="en-US" sz="1200" b="1" i="0" u="none" strike="noStrike" kern="1200" dirty="0">
                <a:solidFill>
                  <a:schemeClr val="tx1"/>
                </a:solidFill>
                <a:effectLst/>
                <a:latin typeface="+mn-lt"/>
                <a:ea typeface="+mn-ea"/>
                <a:cs typeface="+mn-cs"/>
              </a:rPr>
              <a:t> big ideas from this section </a:t>
            </a:r>
            <a:r>
              <a:rPr lang="en-US" b="1" dirty="0"/>
              <a:t>include</a:t>
            </a:r>
            <a:r>
              <a:rPr lang="en-US" sz="1200" b="1" i="0" u="none" strike="noStrike" kern="1200" dirty="0">
                <a:solidFill>
                  <a:schemeClr val="tx1"/>
                </a:solidFill>
                <a:effectLst/>
                <a:latin typeface="+mn-lt"/>
                <a:ea typeface="+mn-ea"/>
                <a:cs typeface="+mn-cs"/>
              </a:rPr>
              <a:t>:</a:t>
            </a:r>
            <a:r>
              <a:rPr lang="en-US" sz="1200" b="1" i="0" kern="1200" dirty="0">
                <a:solidFill>
                  <a:schemeClr val="tx1"/>
                </a:solidFill>
                <a:effectLst/>
                <a:latin typeface="+mn-lt"/>
                <a:ea typeface="+mn-ea"/>
                <a:cs typeface="+mn-cs"/>
              </a:rPr>
              <a:t>​</a:t>
            </a:r>
            <a:endParaRPr lang="en-US" sz="1200" b="1" i="0" kern="1200" dirty="0">
              <a:solidFill>
                <a:schemeClr val="tx1"/>
              </a:solidFill>
              <a:effectLst/>
              <a:latin typeface="+mn-lt"/>
              <a:ea typeface="Calibri"/>
              <a:cs typeface="Calibri"/>
            </a:endParaRPr>
          </a:p>
          <a:p>
            <a:pPr rtl="0" fontAlgn="base"/>
            <a:r>
              <a:rPr lang="en-US" sz="1200" b="1" i="0" u="none" strike="noStrike" kern="1200" dirty="0">
                <a:solidFill>
                  <a:schemeClr val="tx1"/>
                </a:solidFill>
                <a:effectLst/>
                <a:latin typeface="+mn-lt"/>
                <a:ea typeface="+mn-ea"/>
                <a:cs typeface="+mn-cs"/>
              </a:rPr>
              <a:t>• Family engagement for children’s literacy learning and achievement is a shared responsibility among families, schools, and communities. </a:t>
            </a:r>
            <a:r>
              <a:rPr lang="en-US" sz="1200" b="1" i="0" kern="1200" dirty="0">
                <a:solidFill>
                  <a:schemeClr val="tx1"/>
                </a:solidFill>
                <a:effectLst/>
                <a:latin typeface="+mn-lt"/>
                <a:ea typeface="+mn-ea"/>
                <a:cs typeface="+mn-cs"/>
              </a:rPr>
              <a:t>​</a:t>
            </a:r>
            <a:endParaRPr lang="en-US" sz="1200" b="1" i="0" kern="1200" dirty="0">
              <a:solidFill>
                <a:schemeClr val="tx1"/>
              </a:solidFill>
              <a:effectLst/>
              <a:latin typeface="+mn-lt"/>
              <a:ea typeface="Calibri"/>
              <a:cs typeface="Calibri"/>
            </a:endParaRPr>
          </a:p>
          <a:p>
            <a:pPr rtl="0" fontAlgn="base"/>
            <a:r>
              <a:rPr lang="en-US" sz="1200" b="1" i="0" u="none" strike="noStrike" kern="1200" dirty="0">
                <a:solidFill>
                  <a:schemeClr val="tx1"/>
                </a:solidFill>
                <a:effectLst/>
                <a:latin typeface="+mn-lt"/>
                <a:ea typeface="+mn-ea"/>
                <a:cs typeface="+mn-cs"/>
              </a:rPr>
              <a:t>• Trust is the primary ingredient for strong home-school relationships for children’s literacy learning and achievement. Strong home-school relationships rely on open, two-way communication.</a:t>
            </a:r>
            <a:r>
              <a:rPr lang="en-US" sz="1200" b="1" i="0" kern="1200" dirty="0">
                <a:solidFill>
                  <a:schemeClr val="tx1"/>
                </a:solidFill>
                <a:effectLst/>
                <a:latin typeface="+mn-lt"/>
                <a:ea typeface="+mn-ea"/>
                <a:cs typeface="+mn-cs"/>
              </a:rPr>
              <a:t>​</a:t>
            </a:r>
            <a:endParaRPr lang="en-US" sz="1200" b="1" i="0" kern="1200" dirty="0">
              <a:solidFill>
                <a:schemeClr val="tx1"/>
              </a:solidFill>
              <a:effectLst/>
              <a:latin typeface="+mn-lt"/>
              <a:ea typeface="Calibri"/>
              <a:cs typeface="Calibri"/>
            </a:endParaRPr>
          </a:p>
          <a:p>
            <a:pPr rtl="0" fontAlgn="base"/>
            <a:r>
              <a:rPr lang="en-US" sz="1200" b="1" i="0" u="none" strike="noStrike" kern="1200" dirty="0">
                <a:solidFill>
                  <a:schemeClr val="tx1"/>
                </a:solidFill>
                <a:effectLst/>
                <a:latin typeface="+mn-lt"/>
                <a:ea typeface="+mn-ea"/>
                <a:cs typeface="+mn-cs"/>
              </a:rPr>
              <a:t>• An effective system of support and services for children’s literacy learning involves home and school partnering together.</a:t>
            </a:r>
            <a:r>
              <a:rPr lang="en-US" sz="1200" b="1" i="0" kern="1200" dirty="0">
                <a:solidFill>
                  <a:schemeClr val="tx1"/>
                </a:solidFill>
                <a:effectLst/>
                <a:latin typeface="+mn-lt"/>
                <a:ea typeface="+mn-ea"/>
                <a:cs typeface="+mn-cs"/>
              </a:rPr>
              <a:t>​</a:t>
            </a:r>
            <a:endParaRPr lang="en-US" sz="1200" b="1" i="0" kern="1200" dirty="0">
              <a:solidFill>
                <a:schemeClr val="tx1"/>
              </a:solidFill>
              <a:effectLst/>
              <a:latin typeface="+mn-lt"/>
              <a:ea typeface="Calibri"/>
              <a:cs typeface="Calibri"/>
            </a:endParaRPr>
          </a:p>
          <a:p>
            <a:pPr rtl="0" fontAlgn="base"/>
            <a:r>
              <a:rPr lang="en-US" sz="1200" b="1" i="0" kern="1200" dirty="0">
                <a:solidFill>
                  <a:schemeClr val="tx1"/>
                </a:solidFill>
                <a:effectLst/>
                <a:latin typeface="+mn-lt"/>
                <a:ea typeface="+mn-ea"/>
                <a:cs typeface="+mn-cs"/>
              </a:rPr>
              <a:t>​</a:t>
            </a:r>
            <a:endParaRPr lang="en-US" sz="1200" b="1" i="0" kern="1200" dirty="0">
              <a:solidFill>
                <a:schemeClr val="tx1"/>
              </a:solidFill>
              <a:effectLst/>
              <a:latin typeface="+mn-lt"/>
              <a:ea typeface="Calibri"/>
              <a:cs typeface="Calibri"/>
            </a:endParaRPr>
          </a:p>
          <a:p>
            <a:pPr fontAlgn="base"/>
            <a:r>
              <a:rPr lang="en-US" b="1"/>
              <a:t>We</a:t>
            </a:r>
            <a:r>
              <a:rPr lang="en-US" sz="1200" b="1" i="0" u="none" strike="noStrike" kern="1200">
                <a:solidFill>
                  <a:schemeClr val="tx1"/>
                </a:solidFill>
                <a:effectLst/>
                <a:latin typeface="+mn-lt"/>
                <a:ea typeface="+mn-ea"/>
                <a:cs typeface="+mn-cs"/>
              </a:rPr>
              <a:t> have now completed the section on talking and interacting often. </a:t>
            </a:r>
            <a:endParaRPr lang="en-US" b="1">
              <a:ea typeface="Calibri"/>
              <a:cs typeface="Calibri"/>
            </a:endParaRPr>
          </a:p>
          <a:p>
            <a:r>
              <a:rPr lang="en-US" sz="1200" b="0" i="0" kern="1200" dirty="0">
                <a:solidFill>
                  <a:schemeClr val="tx1"/>
                </a:solidFill>
                <a:effectLst/>
                <a:latin typeface="+mn-lt"/>
                <a:ea typeface="+mn-ea"/>
                <a:cs typeface="+mn-cs"/>
              </a:rPr>
              <a:t>​</a:t>
            </a:r>
            <a:endParaRPr lang="en-US" sz="1200" b="0" i="0" kern="1200" dirty="0">
              <a:solidFill>
                <a:schemeClr val="tx1"/>
              </a:solidFill>
              <a:effectLst/>
              <a:latin typeface="+mn-lt"/>
              <a:ea typeface="Calibri"/>
              <a:cs typeface="Calibri"/>
            </a:endParaRPr>
          </a:p>
          <a:p>
            <a:pPr rtl="0" fontAlgn="base"/>
            <a:r>
              <a:rPr lang="en-US" sz="1200" b="1" i="0" u="none" strike="noStrike" kern="1200" dirty="0">
                <a:solidFill>
                  <a:schemeClr val="tx1"/>
                </a:solidFill>
                <a:effectLst/>
                <a:latin typeface="+mn-lt"/>
                <a:ea typeface="+mn-ea"/>
                <a:cs typeface="+mn-cs"/>
              </a:rPr>
              <a:t>Note: </a:t>
            </a:r>
            <a:r>
              <a:rPr lang="en-US" sz="1200" b="0" i="0" u="none" strike="noStrike" kern="1200" dirty="0">
                <a:solidFill>
                  <a:schemeClr val="tx1"/>
                </a:solidFill>
                <a:effectLst/>
                <a:latin typeface="+mn-lt"/>
                <a:ea typeface="+mn-ea"/>
                <a:cs typeface="+mn-cs"/>
              </a:rPr>
              <a:t>This completes Session 1: Talk and Interact Often.</a:t>
            </a:r>
            <a:endParaRPr lang="en-US" sz="1200" b="0" i="0" kern="1200" dirty="0">
              <a:solidFill>
                <a:schemeClr val="tx1"/>
              </a:solidFill>
              <a:effectLst/>
              <a:latin typeface="+mn-lt"/>
              <a:ea typeface="+mn-ea"/>
              <a:cs typeface="+mn-cs"/>
            </a:endParaRPr>
          </a:p>
          <a:p>
            <a:endParaRPr lang="en-US" dirty="0">
              <a:ea typeface="Calibri"/>
              <a:cs typeface="Calibri"/>
            </a:endParaRPr>
          </a:p>
        </p:txBody>
      </p:sp>
      <p:sp>
        <p:nvSpPr>
          <p:cNvPr id="4" name="Slide Number Placeholder 3">
            <a:extLst>
              <a:ext uri="{FF2B5EF4-FFF2-40B4-BE49-F238E27FC236}">
                <a16:creationId xmlns:a16="http://schemas.microsoft.com/office/drawing/2014/main" id="{21FFB19A-380D-9027-8A91-32BAA4FC83B8}"/>
              </a:ext>
            </a:extLst>
          </p:cNvPr>
          <p:cNvSpPr>
            <a:spLocks noGrp="1"/>
          </p:cNvSpPr>
          <p:nvPr>
            <p:ph type="sldNum" sz="quarter" idx="5"/>
          </p:nvPr>
        </p:nvSpPr>
        <p:spPr/>
        <p:txBody>
          <a:bodyPr/>
          <a:lstStyle/>
          <a:p>
            <a:pPr lvl="0"/>
            <a:fld id="{86F7765D-052D-44C5-8A7A-F36F5B11C37D}" type="slidenum">
              <a:rPr lang="en-US" noProof="0" smtClean="0"/>
              <a:pPr lvl="0"/>
              <a:t>24</a:t>
            </a:fld>
            <a:endParaRPr lang="en-US" noProof="0"/>
          </a:p>
        </p:txBody>
      </p:sp>
      <p:sp>
        <p:nvSpPr>
          <p:cNvPr id="8" name="Slide Image Placeholder 7">
            <a:extLst>
              <a:ext uri="{FF2B5EF4-FFF2-40B4-BE49-F238E27FC236}">
                <a16:creationId xmlns:a16="http://schemas.microsoft.com/office/drawing/2014/main" id="{3CCAF434-9A49-309E-0310-BBD3F7F7B2D0}"/>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22384887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650B81-30F0-6F7C-CD50-088FBE2409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472182-26CD-BF1F-A880-1D2E640270F8}"/>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1A843A48-F6DC-1A8C-8AF2-B762D48F0330}"/>
              </a:ext>
            </a:extLst>
          </p:cNvPr>
          <p:cNvSpPr>
            <a:spLocks noGrp="1"/>
          </p:cNvSpPr>
          <p:nvPr>
            <p:ph type="body" idx="1"/>
          </p:nvPr>
        </p:nvSpPr>
        <p:spPr/>
        <p:txBody>
          <a:bodyPr/>
          <a:lstStyle/>
          <a:p>
            <a:r>
              <a:rPr lang="en-US" b="1" dirty="0">
                <a:solidFill>
                  <a:srgbClr val="2C3335"/>
                </a:solidFill>
                <a:highlight>
                  <a:srgbClr val="F9F8F6"/>
                </a:highlight>
              </a:rPr>
              <a:t>In this next session, we will explore Discuss Literacy Instruction and Int</a:t>
            </a:r>
            <a:r>
              <a:rPr lang="en-US" b="1" dirty="0">
                <a:solidFill>
                  <a:srgbClr val="2C3335"/>
                </a:solidFill>
              </a:rPr>
              <a:t>ervention. We will focus on </a:t>
            </a:r>
            <a:r>
              <a:rPr lang="en-US" b="1" dirty="0">
                <a:solidFill>
                  <a:srgbClr val="000000"/>
                </a:solidFill>
              </a:rPr>
              <a:t>how families and schools can partner to help children get evidence-based literacy instruction and intervention and learn what to talk about when discussing literacy instruction and intervention. </a:t>
            </a:r>
            <a:endParaRPr lang="en-US" b="1">
              <a:ea typeface="Calibri"/>
              <a:cs typeface="Calibri"/>
            </a:endParaRPr>
          </a:p>
          <a:p>
            <a:endParaRPr lang="en-US" b="1" dirty="0">
              <a:solidFill>
                <a:srgbClr val="2C3335"/>
              </a:solidFill>
              <a:ea typeface="Calibri"/>
              <a:cs typeface="Calibri"/>
            </a:endParaRPr>
          </a:p>
          <a:p>
            <a:endParaRPr lang="en-US" b="1" dirty="0">
              <a:solidFill>
                <a:srgbClr val="000000"/>
              </a:solidFill>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1D0A8EBB-9C28-C803-A09C-F0985AC984AB}"/>
              </a:ext>
            </a:extLst>
          </p:cNvPr>
          <p:cNvSpPr>
            <a:spLocks noGrp="1"/>
          </p:cNvSpPr>
          <p:nvPr>
            <p:ph type="sldNum" sz="quarter" idx="5"/>
          </p:nvPr>
        </p:nvSpPr>
        <p:spPr/>
        <p:txBody>
          <a:bodyPr/>
          <a:lstStyle/>
          <a:p>
            <a:fld id="{B1D499D3-6930-49CF-8119-D2C5A3421AFD}" type="slidenum">
              <a:rPr lang="en-US" smtClean="0"/>
              <a:t>26</a:t>
            </a:fld>
            <a:endParaRPr lang="en-US"/>
          </a:p>
        </p:txBody>
      </p:sp>
    </p:spTree>
    <p:extLst>
      <p:ext uri="{BB962C8B-B14F-4D97-AF65-F5344CB8AC3E}">
        <p14:creationId xmlns:p14="http://schemas.microsoft.com/office/powerpoint/2010/main" val="21922084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b="1" dirty="0"/>
              <a:t>You and the school can start by talking about what your child is expected to learn in reading this year, how the school’s literacy program supports those skills, and what your child’s current reading data means. It helps to keep checking in about your child’s literacy goals, since they often change over time. If you’d like help setting goals, let the school know—they can guide you. Sharing this information builds a clear picture of your child as a reader so the right supports can be put in place.</a:t>
            </a:r>
            <a:endParaRPr lang="en-US" b="1" dirty="0">
              <a:ea typeface="Calibri"/>
              <a:cs typeface="Calibri"/>
            </a:endParaRPr>
          </a:p>
          <a:p>
            <a:endParaRPr lang="en-US" b="1" dirty="0">
              <a:ea typeface="Calibri"/>
              <a:cs typeface="Calibri"/>
            </a:endParaRPr>
          </a:p>
          <a:p>
            <a:r>
              <a:rPr lang="en-US" b="1" dirty="0"/>
              <a:t>Schools can also help families understand how children are learning by sharing important materials, projects, and assessments in different ways—at open houses, during school events, on the website, or through email, text, or communication apps.</a:t>
            </a:r>
            <a:endParaRPr lang="en-US" b="1">
              <a:ea typeface="Calibri"/>
              <a:cs typeface="Calibri"/>
            </a:endParaRPr>
          </a:p>
          <a:p>
            <a:endParaRPr lang="en-US" b="1" dirty="0">
              <a:ea typeface="Calibri"/>
              <a:cs typeface="Calibri"/>
            </a:endParaRPr>
          </a:p>
          <a:p>
            <a:r>
              <a:rPr lang="en-US" b="1" dirty="0"/>
              <a:t>You can ask the school for simple activities and strategies to use at home that connect to your child’s reading goals. Start with one easy activity and ask for an example if you need it. Some schools offer literacy kits for families to borrow, with clear directions and materials tied to classroom learning. After trying an activity, you can share how it went so the school can offer more support. Throughout the year, families may also be invited to join literacy activities at school events, giving everyone a chance to learn together.</a:t>
            </a:r>
            <a:endParaRPr lang="en-US" b="1" dirty="0">
              <a:ea typeface="Calibri"/>
              <a:cs typeface="Calibri"/>
            </a:endParaRPr>
          </a:p>
          <a:p>
            <a:endParaRPr lang="en-US" b="1" dirty="0">
              <a:ea typeface="Calibri"/>
              <a:cs typeface="Calibri"/>
            </a:endParaRPr>
          </a:p>
          <a:p>
            <a:r>
              <a:rPr lang="en-US" dirty="0"/>
              <a:t>Click Learn More to see Supporting Your Child’s Reading at Home. Show the website to participants, selecting one grade level to highlight. Review the four recommendations in the left side introduction column and select one as an example. </a:t>
            </a:r>
            <a:endParaRPr lang="en-US" dirty="0">
              <a:solidFill>
                <a:srgbClr val="444444"/>
              </a:solidFill>
              <a:ea typeface="Calibri" panose="020F0502020204030204"/>
              <a:cs typeface="Calibri" panose="020F0502020204030204"/>
            </a:endParaRPr>
          </a:p>
          <a:p>
            <a:r>
              <a:rPr lang="en-US" dirty="0">
                <a:ea typeface="Calibri"/>
                <a:cs typeface="Calibri"/>
              </a:rPr>
              <a:t>Resource Link: </a:t>
            </a:r>
            <a:r>
              <a:rPr lang="en-US" dirty="0">
                <a:hlinkClick r:id="rId3"/>
              </a:rPr>
              <a:t>Supporting Your Child's Reading at Home | IES</a:t>
            </a:r>
            <a:r>
              <a:rPr lang="en-US" dirty="0"/>
              <a:t> </a:t>
            </a:r>
          </a:p>
          <a:p>
            <a:r>
              <a:rPr lang="en-US" dirty="0">
                <a:hlinkClick r:id="rId3"/>
              </a:rPr>
              <a:t>https://ies.ed.gov/use-work/resource-library/resource/other-resource/supporting-your-childs-reading-home#third-grade</a:t>
            </a:r>
            <a:r>
              <a:rPr lang="en-US" dirty="0"/>
              <a:t> </a:t>
            </a:r>
            <a:endParaRPr lang="en-US" dirty="0">
              <a:ea typeface="Calibri"/>
              <a:cs typeface="Calibri"/>
            </a:endParaRPr>
          </a:p>
        </p:txBody>
      </p:sp>
      <p:sp>
        <p:nvSpPr>
          <p:cNvPr id="4" name="Slide Number Placeholder 3"/>
          <p:cNvSpPr>
            <a:spLocks noGrp="1"/>
          </p:cNvSpPr>
          <p:nvPr>
            <p:ph type="sldNum" sz="quarter" idx="5"/>
          </p:nvPr>
        </p:nvSpPr>
        <p:spPr/>
        <p:txBody>
          <a:bodyPr/>
          <a:lstStyle/>
          <a:p>
            <a:pPr lvl="0"/>
            <a:fld id="{86F7765D-052D-44C5-8A7A-F36F5B11C37D}" type="slidenum">
              <a:rPr lang="en-US" noProof="0" smtClean="0"/>
              <a:pPr lvl="0"/>
              <a:t>27</a:t>
            </a:fld>
            <a:endParaRPr lang="en-US" noProof="0"/>
          </a:p>
        </p:txBody>
      </p:sp>
      <p:sp>
        <p:nvSpPr>
          <p:cNvPr id="8" name="Slide Image Placeholder 7">
            <a:extLst>
              <a:ext uri="{FF2B5EF4-FFF2-40B4-BE49-F238E27FC236}">
                <a16:creationId xmlns:a16="http://schemas.microsoft.com/office/drawing/2014/main" id="{E333339A-F7DF-41DA-BACD-C6F6E2172D1F}"/>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20584879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EC175E-9EC7-36E5-0670-E0DA9CC267D3}"/>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6E42F7F2-A9B5-90AD-DB95-6D5C90BB179D}"/>
              </a:ext>
            </a:extLst>
          </p:cNvPr>
          <p:cNvSpPr>
            <a:spLocks noGrp="1"/>
          </p:cNvSpPr>
          <p:nvPr>
            <p:ph type="body" idx="1"/>
          </p:nvPr>
        </p:nvSpPr>
        <p:spPr/>
        <p:txBody>
          <a:bodyPr/>
          <a:lstStyle/>
          <a:p>
            <a:r>
              <a:rPr lang="en-US" b="1" dirty="0"/>
              <a:t>There are a few key topics to raise when you and your child’s teacher are discussing literacy instruction and intervention. First, find out if the literacy approach, strategy, or program being used with your child is evidence-based. Evidence-based instruction is a teaching strategy or program that research shows there is reasonable evidence that the teaching strategy or program will result in academic gains. </a:t>
            </a:r>
            <a:endParaRPr lang="en-US" b="1" dirty="0">
              <a:solidFill>
                <a:srgbClr val="000000"/>
              </a:solidFill>
              <a:ea typeface="Calibri"/>
              <a:cs typeface="Calibri"/>
            </a:endParaRPr>
          </a:p>
          <a:p>
            <a:endParaRPr lang="en-US" b="1" dirty="0">
              <a:ea typeface="Calibri"/>
              <a:cs typeface="Calibri"/>
            </a:endParaRPr>
          </a:p>
          <a:p>
            <a:r>
              <a:rPr lang="en-US" dirty="0"/>
              <a:t>Click "Learn More" to access the infographic </a:t>
            </a:r>
            <a:r>
              <a:rPr lang="en-US" b="1" dirty="0"/>
              <a:t>"</a:t>
            </a:r>
            <a:r>
              <a:rPr lang="en-US" dirty="0">
                <a:solidFill>
                  <a:srgbClr val="2C3335"/>
                </a:solidFill>
                <a:highlight>
                  <a:srgbClr val="F9F8F6"/>
                </a:highlight>
              </a:rPr>
              <a:t>What Do We Mean by Evidence-Based Literacy Resources?" </a:t>
            </a:r>
            <a:r>
              <a:rPr lang="en-US" dirty="0"/>
              <a:t>Review the information on what evidence-based means </a:t>
            </a:r>
            <a:r>
              <a:rPr lang="en-US" dirty="0">
                <a:solidFill>
                  <a:srgbClr val="000000"/>
                </a:solidFill>
              </a:rPr>
              <a:t>with participants. </a:t>
            </a:r>
            <a:endParaRPr lang="en-US">
              <a:solidFill>
                <a:srgbClr val="444444"/>
              </a:solidFill>
              <a:ea typeface="Calibri" panose="020F0502020204030204"/>
              <a:cs typeface="Calibri" panose="020F0502020204030204"/>
            </a:endParaRPr>
          </a:p>
          <a:p>
            <a:pPr lvl="1"/>
            <a:r>
              <a:rPr lang="en-US" dirty="0">
                <a:solidFill>
                  <a:srgbClr val="000000"/>
                </a:solidFill>
              </a:rPr>
              <a:t>Link: </a:t>
            </a:r>
            <a:r>
              <a:rPr lang="en-US" dirty="0">
                <a:solidFill>
                  <a:srgbClr val="444444"/>
                </a:solidFill>
                <a:hlinkClick r:id="rId3"/>
              </a:rPr>
              <a:t>https://improvingliteracy.org/sites/improvingliteracy2.uoregon.edu/files/briefs/what-do-we-mean-by-evidence-based.pdf</a:t>
            </a:r>
            <a:endParaRPr lang="en-US">
              <a:solidFill>
                <a:srgbClr val="444444"/>
              </a:solidFill>
              <a:ea typeface="Calibri"/>
              <a:cs typeface="Calibri"/>
            </a:endParaRPr>
          </a:p>
          <a:p>
            <a:endParaRPr lang="en-US" dirty="0">
              <a:solidFill>
                <a:srgbClr val="444444"/>
              </a:solidFill>
            </a:endParaRPr>
          </a:p>
          <a:p>
            <a:r>
              <a:rPr lang="en-US" b="1" dirty="0"/>
              <a:t>Knowing what scientific research says about how kids learn to read can help you determine if the literacy approach, strategy, or program being used with your child is evidence-based. What does science say about how kids learn to read? </a:t>
            </a:r>
            <a:endParaRPr lang="en-US" b="1" dirty="0">
              <a:solidFill>
                <a:srgbClr val="000000"/>
              </a:solidFill>
              <a:ea typeface="Calibri"/>
              <a:cs typeface="Calibri"/>
            </a:endParaRPr>
          </a:p>
          <a:p>
            <a:endParaRPr lang="en-US" dirty="0"/>
          </a:p>
          <a:p>
            <a:r>
              <a:rPr lang="en-US" dirty="0"/>
              <a:t>Click Watch Video </a:t>
            </a:r>
            <a:r>
              <a:rPr lang="en-US" dirty="0">
                <a:solidFill>
                  <a:srgbClr val="1F1F1F"/>
                </a:solidFill>
                <a:highlight>
                  <a:srgbClr val="FFFFFF"/>
                </a:highlight>
              </a:rPr>
              <a:t>What the Science Says About How Kids Learn to Read </a:t>
            </a:r>
            <a:r>
              <a:rPr lang="en-US" dirty="0"/>
              <a:t>to learn more. For more information on how children learn to read, see NCIL’s Learning About Your Child’s Reading Development tutorial.</a:t>
            </a:r>
            <a:endParaRPr lang="en-US" dirty="0">
              <a:solidFill>
                <a:srgbClr val="444444"/>
              </a:solidFill>
              <a:ea typeface="Calibri"/>
              <a:cs typeface="Calibri"/>
            </a:endParaRPr>
          </a:p>
          <a:p>
            <a:pPr lvl="1"/>
            <a:r>
              <a:rPr lang="en-US" b="1" dirty="0"/>
              <a:t>Video: Play Watch Video </a:t>
            </a:r>
            <a:r>
              <a:rPr lang="en-US" dirty="0"/>
              <a:t>Education Week (3.55) </a:t>
            </a:r>
            <a:endParaRPr lang="en-US" dirty="0">
              <a:solidFill>
                <a:srgbClr val="444444"/>
              </a:solidFill>
              <a:ea typeface="Calibri" panose="020F0502020204030204"/>
              <a:cs typeface="Calibri" panose="020F0502020204030204"/>
            </a:endParaRPr>
          </a:p>
          <a:p>
            <a:pPr lvl="1"/>
            <a:r>
              <a:rPr lang="en-US" dirty="0">
                <a:ea typeface="Calibri"/>
                <a:cs typeface="Calibri"/>
              </a:rPr>
              <a:t>Video link: </a:t>
            </a:r>
            <a:r>
              <a:rPr lang="en-US" dirty="0">
                <a:highlight>
                  <a:srgbClr val="FFFFFF"/>
                </a:highlight>
                <a:hlinkClick r:id="rId4"/>
              </a:rPr>
              <a:t>https://www.edweek.org/teaching-learning/video-what-the-science-says-about-how-kids-learn-to-read/2019/12</a:t>
            </a:r>
            <a:r>
              <a:rPr lang="en-US" dirty="0">
                <a:highlight>
                  <a:srgbClr val="FFFFFF"/>
                </a:highlight>
              </a:rPr>
              <a:t> </a:t>
            </a:r>
            <a:endParaRPr lang="en-US" dirty="0">
              <a:ea typeface="Calibri" panose="020F0502020204030204"/>
              <a:cs typeface="Calibri" panose="020F0502020204030204"/>
            </a:endParaRPr>
          </a:p>
          <a:p>
            <a:pPr lvl="1"/>
            <a:r>
              <a:rPr lang="en-US" dirty="0"/>
              <a:t>Transcript: For over a century, researchers have argued about how do children learn to read? But for the last few decades, the research has actually been pretty clear. Written language is a code. Certain combinations of letters predictably represent certain sounds. Teaching young children how to crack the code is the most reliable way to make sure that they learn how to read words. This kind of instruction is called systematic phonics. Connecting printed letters on a page to written sounds isn’t intuitive. While some young children may make those connections on their own, most don’t. The research shows that explicit phonics instruction benefits early readers but particularly those who struggle to read. That’s because small strengthens or deficits at the start of reading compound over time. Of course, there is more to reading than seeing the words on a page and pronouncing it out loud. Children need to make meaning out of the words they read. That means they need deep background and vocabulary knowledge and eventually, they need to be able to recognize most words automatically and read connected text fluently. But knowing how to decode is an essential step in becoming a reader. If children can’t decipher the precise words on a page, they’ll never become fluent readers. In a systematic phonics program, teachers don’t just address the letter-sound connections that students stumble over. They teach all of them in a sequence and teachers explicitly tell students which sounds correspond to which letter patterns rather than ask students to figure it out. Two decades ago, the U.S. government brought together a panel to evaluate reading research. The panel’s report found that among students in kindergarten and first grade, phonics instruction led to improvements in decoding ability and reading comprehension across the board. Children at risk of developing future reading problems, children with disabilities, and children from all socioeconomic backgrounds all benefited. Neuroscience research has since confirmed that explicitly teaching these skills helps people learn how to read new languages more quickly. Of course, phonics instruction, like all teaching, can and should be differentiated to meet the needs of individual students. Once a student knows or learns a phonics skill, he should move on. Many early reading classrooms teach students strategies to identify a word by guessing using context clues and pictures. Neuroscience studies have found that guessing is a much less efficient way to identify a new word. It’s what struggling readers do, not proficient ones. Phonics is essential, but understanding the alphabetic code doesn’t automatically make students good readers. There are five components of reading: phonemic awareness, phonics, fluency, vocabulary, and comprehension. A framework called the simple view of reading explains how comprehension works. It says that reading comprehension is the product of decoding ability and language comprehension. A student needs both good decoding and good language skills to understand what’s on the page. If either one of those is low, then comprehension will be low as well. Many people point out that research show that children who read more are better readers. That’s true, but it’s important to remember that those studies are correlational. It’s unclear if students become better readers because they read more or whether good readers are just more likely to pick up books. </a:t>
            </a:r>
            <a:endParaRPr lang="en-US" dirty="0">
              <a:solidFill>
                <a:srgbClr val="444444"/>
              </a:solidFill>
              <a:ea typeface="Calibri" panose="020F0502020204030204"/>
              <a:cs typeface="Calibri" panose="020F0502020204030204"/>
            </a:endParaRPr>
          </a:p>
          <a:p>
            <a:r>
              <a:rPr lang="en-US" b="1" dirty="0"/>
              <a:t>Guiding question to check for understanding: </a:t>
            </a:r>
            <a:r>
              <a:rPr lang="en-US" dirty="0"/>
              <a:t>What did you learn about the process of learning to read? What kind of instruction works best?</a:t>
            </a:r>
            <a:endParaRPr lang="en-US" dirty="0">
              <a:solidFill>
                <a:srgbClr val="444444"/>
              </a:solidFill>
            </a:endParaRPr>
          </a:p>
          <a:p>
            <a:endParaRPr lang="en-US" dirty="0">
              <a:solidFill>
                <a:srgbClr val="444444"/>
              </a:solidFill>
            </a:endParaRPr>
          </a:p>
          <a:p>
            <a:endParaRPr lang="en-US" dirty="0">
              <a:solidFill>
                <a:srgbClr val="000000"/>
              </a:solidFill>
              <a:ea typeface="Calibri"/>
              <a:cs typeface="Calibri"/>
            </a:endParaRPr>
          </a:p>
        </p:txBody>
      </p:sp>
      <p:sp>
        <p:nvSpPr>
          <p:cNvPr id="4" name="Slide Number Placeholder 3">
            <a:extLst>
              <a:ext uri="{FF2B5EF4-FFF2-40B4-BE49-F238E27FC236}">
                <a16:creationId xmlns:a16="http://schemas.microsoft.com/office/drawing/2014/main" id="{6C0025A3-CEC6-9CDB-833F-83405FB769AA}"/>
              </a:ext>
            </a:extLst>
          </p:cNvPr>
          <p:cNvSpPr>
            <a:spLocks noGrp="1"/>
          </p:cNvSpPr>
          <p:nvPr>
            <p:ph type="sldNum" sz="quarter" idx="5"/>
          </p:nvPr>
        </p:nvSpPr>
        <p:spPr/>
        <p:txBody>
          <a:bodyPr/>
          <a:lstStyle/>
          <a:p>
            <a:pPr lvl="0"/>
            <a:fld id="{86F7765D-052D-44C5-8A7A-F36F5B11C37D}" type="slidenum">
              <a:rPr lang="en-US" noProof="0" smtClean="0"/>
              <a:pPr lvl="0"/>
              <a:t>28</a:t>
            </a:fld>
            <a:endParaRPr lang="en-US" noProof="0"/>
          </a:p>
        </p:txBody>
      </p:sp>
      <p:sp>
        <p:nvSpPr>
          <p:cNvPr id="8" name="Slide Image Placeholder 7">
            <a:extLst>
              <a:ext uri="{FF2B5EF4-FFF2-40B4-BE49-F238E27FC236}">
                <a16:creationId xmlns:a16="http://schemas.microsoft.com/office/drawing/2014/main" id="{31D7B031-EB3B-4068-0E3A-F1476AC43400}"/>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38883271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A2D18E-475C-C381-0C1F-E2354F7FB73E}"/>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70DDEBD2-F623-4BC8-8132-937EA7291EDB}"/>
              </a:ext>
            </a:extLst>
          </p:cNvPr>
          <p:cNvSpPr>
            <a:spLocks noGrp="1"/>
          </p:cNvSpPr>
          <p:nvPr>
            <p:ph type="body" idx="1"/>
          </p:nvPr>
        </p:nvSpPr>
        <p:spPr/>
        <p:txBody>
          <a:bodyPr/>
          <a:lstStyle/>
          <a:p>
            <a:r>
              <a:rPr lang="en-US" b="1" dirty="0"/>
              <a:t>Second, it is important to identify if the evidence-based literacy practices are appropriate for your child’s grade-level or if any key practices are missing. To better understand what children need to know and be able to do to be successful readers and writers – and the evidence-based practices that can help them get there</a:t>
            </a:r>
            <a:r>
              <a:rPr lang="en-US" dirty="0"/>
              <a:t>, </a:t>
            </a:r>
            <a:r>
              <a:rPr lang="en-US" b="1" dirty="0"/>
              <a:t>let's look at some information from the Meadows Center to help us.</a:t>
            </a:r>
            <a:endParaRPr lang="en-US" dirty="0">
              <a:solidFill>
                <a:srgbClr val="000000"/>
              </a:solidFill>
              <a:ea typeface="Calibri"/>
              <a:cs typeface="Calibri"/>
            </a:endParaRPr>
          </a:p>
          <a:p>
            <a:endParaRPr lang="en-US" dirty="0"/>
          </a:p>
          <a:p>
            <a:r>
              <a:rPr lang="en-US" dirty="0"/>
              <a:t>Click 10 Key Reading Practices – K-5.</a:t>
            </a:r>
            <a:endParaRPr lang="en-US" dirty="0">
              <a:solidFill>
                <a:srgbClr val="444444"/>
              </a:solidFill>
              <a:ea typeface="Calibri"/>
              <a:cs typeface="Calibri"/>
            </a:endParaRPr>
          </a:p>
          <a:p>
            <a:r>
              <a:rPr lang="en-US" dirty="0"/>
              <a:t>Click 10 Key Reading Practices – 6-12. </a:t>
            </a:r>
            <a:endParaRPr lang="en-US" dirty="0">
              <a:solidFill>
                <a:srgbClr val="444444"/>
              </a:solidFill>
            </a:endParaRPr>
          </a:p>
          <a:p>
            <a:r>
              <a:rPr lang="en-US" dirty="0"/>
              <a:t>Click 10 Key Writing policies and practices for K-12.</a:t>
            </a:r>
            <a:endParaRPr lang="en-US" dirty="0">
              <a:solidFill>
                <a:srgbClr val="444444"/>
              </a:solidFill>
              <a:ea typeface="Calibri"/>
              <a:cs typeface="Calibri"/>
            </a:endParaRPr>
          </a:p>
          <a:p>
            <a:endParaRPr lang="en-US" dirty="0">
              <a:solidFill>
                <a:srgbClr val="444444"/>
              </a:solidFill>
            </a:endParaRPr>
          </a:p>
          <a:p>
            <a:r>
              <a:rPr lang="en-US" b="1" dirty="0"/>
              <a:t>Use these materials as conversation starters with your child’s teacher to discuss the ways in which the school’s literacy curriculum addresses these practices and the progress your child is making in these grade-level skills.  Know that you are not expected to take the place of teachers, especially when learning remotely. Instead, help your child practice learned skills and using them in new ways.</a:t>
            </a:r>
            <a:endParaRPr lang="en-US" b="1" dirty="0">
              <a:solidFill>
                <a:srgbClr val="444444"/>
              </a:solidFill>
              <a:ea typeface="Calibri"/>
              <a:cs typeface="Calibri"/>
            </a:endParaRPr>
          </a:p>
          <a:p>
            <a:endParaRPr lang="en-US" dirty="0">
              <a:solidFill>
                <a:srgbClr val="444444"/>
              </a:solidFill>
            </a:endParaRPr>
          </a:p>
          <a:p>
            <a:r>
              <a:rPr lang="en-US" b="1" dirty="0"/>
              <a:t>Resource: Distribute, review, and discuss </a:t>
            </a:r>
            <a:r>
              <a:rPr lang="en-US" dirty="0"/>
              <a:t>the three documents with participants. Tell participants they can use the documents to reflect on the ways in which their child’s school literacy curriculum addresses these practices and how they would use this resource with school staff. If time permits, see activity below.</a:t>
            </a:r>
            <a:endParaRPr lang="en-US" dirty="0">
              <a:solidFill>
                <a:srgbClr val="444444"/>
              </a:solidFill>
            </a:endParaRPr>
          </a:p>
          <a:p>
            <a:endParaRPr lang="en-US" dirty="0">
              <a:solidFill>
                <a:srgbClr val="444444"/>
              </a:solidFill>
            </a:endParaRPr>
          </a:p>
          <a:p>
            <a:r>
              <a:rPr lang="en-US" b="1" dirty="0"/>
              <a:t>Activity: </a:t>
            </a:r>
            <a:r>
              <a:rPr lang="en-US" dirty="0"/>
              <a:t>Provide time for participants to select one of the documents to reflect on the ways in which their child’s school’s literacy curriculum addresses these practices, noting any gaps. Encourage participants to discuss how they would use this resource with school staff and what they would say (see resource below to use with this activity). Encourage participants to use it to engage others in the community.</a:t>
            </a:r>
            <a:endParaRPr lang="en-US" dirty="0">
              <a:solidFill>
                <a:srgbClr val="444444"/>
              </a:solidFill>
            </a:endParaRPr>
          </a:p>
          <a:p>
            <a:endParaRPr lang="en-US" dirty="0">
              <a:solidFill>
                <a:srgbClr val="444444"/>
              </a:solidFill>
            </a:endParaRPr>
          </a:p>
          <a:p>
            <a:r>
              <a:rPr lang="en-US" b="1" dirty="0"/>
              <a:t>Resource: Distribute, review, and discuss </a:t>
            </a:r>
            <a:r>
              <a:rPr lang="en-US" dirty="0"/>
              <a:t>Conversation Starters to Use with Your Child’s Teacher with participants. Tell participants they can use the document to prepare for conversations with school staff. </a:t>
            </a:r>
            <a:endParaRPr lang="en-US" dirty="0">
              <a:solidFill>
                <a:srgbClr val="444444"/>
              </a:solidFill>
            </a:endParaRPr>
          </a:p>
          <a:p>
            <a:r>
              <a:rPr lang="en-US" i="1" u="sng" dirty="0">
                <a:highlight>
                  <a:srgbClr val="FFFFFF"/>
                </a:highlight>
                <a:hlinkClick r:id="rId3"/>
              </a:rPr>
              <a:t>10 Key Reading Practices for All Elementary Schools</a:t>
            </a:r>
            <a:r>
              <a:rPr lang="en-US" dirty="0">
                <a:highlight>
                  <a:srgbClr val="FFFFFF"/>
                </a:highlight>
              </a:rPr>
              <a:t> - </a:t>
            </a:r>
            <a:r>
              <a:rPr lang="en-US" dirty="0">
                <a:highlight>
                  <a:srgbClr val="FFFFFF"/>
                </a:highlight>
                <a:hlinkClick r:id="rId3"/>
              </a:rPr>
              <a:t>https://meadowscenter.org/resource/10-key-reading-practices-for-all-elementary-schools-with-strong-evidence-of-effectiveness-from-high-quality-research/</a:t>
            </a:r>
            <a:endParaRPr lang="en-US" dirty="0">
              <a:highlight>
                <a:srgbClr val="FFFFFF"/>
              </a:highlight>
              <a:ea typeface="Calibri"/>
              <a:cs typeface="Calibri"/>
            </a:endParaRPr>
          </a:p>
          <a:p>
            <a:endParaRPr lang="en-US" dirty="0">
              <a:highlight>
                <a:srgbClr val="FFFFFF"/>
              </a:highlight>
              <a:ea typeface="Calibri"/>
              <a:cs typeface="Calibri"/>
            </a:endParaRPr>
          </a:p>
          <a:p>
            <a:r>
              <a:rPr lang="en-US" i="1" u="sng" dirty="0">
                <a:highlight>
                  <a:srgbClr val="FFFFFF"/>
                </a:highlight>
                <a:hlinkClick r:id="rId4"/>
              </a:rPr>
              <a:t>10 Key Reading Practices for All Middle and High Schools</a:t>
            </a:r>
            <a:r>
              <a:rPr lang="en-US" dirty="0">
                <a:highlight>
                  <a:srgbClr val="FFFFFF"/>
                </a:highlight>
              </a:rPr>
              <a:t> - </a:t>
            </a:r>
            <a:r>
              <a:rPr lang="en-US" dirty="0">
                <a:highlight>
                  <a:srgbClr val="FFFFFF"/>
                </a:highlight>
                <a:hlinkClick r:id="rId4"/>
              </a:rPr>
              <a:t>https://meadowscenter.org/resource/10-key-reading-practices-for-all-middle-and-high-schools-with-strong-evidence-of-effectiveness-from-high-quality-research/</a:t>
            </a:r>
            <a:r>
              <a:rPr lang="en-US" dirty="0">
                <a:highlight>
                  <a:srgbClr val="FFFFFF"/>
                </a:highlight>
              </a:rPr>
              <a:t> </a:t>
            </a:r>
            <a:endParaRPr lang="en-US" dirty="0">
              <a:highlight>
                <a:srgbClr val="FFFFFF"/>
              </a:highlight>
              <a:ea typeface="Calibri" panose="020F0502020204030204"/>
              <a:cs typeface="Calibri" panose="020F0502020204030204"/>
            </a:endParaRPr>
          </a:p>
          <a:p>
            <a:endParaRPr lang="en-US" i="1" u="sng" dirty="0">
              <a:highlight>
                <a:srgbClr val="FFFFFF"/>
              </a:highlight>
            </a:endParaRPr>
          </a:p>
          <a:p>
            <a:r>
              <a:rPr lang="en-US" i="1" u="sng" dirty="0">
                <a:highlight>
                  <a:srgbClr val="FFFFFF"/>
                </a:highlight>
                <a:hlinkClick r:id="rId5"/>
              </a:rPr>
              <a:t>10 Key Writing Policies and Practices for All Schools</a:t>
            </a:r>
            <a:r>
              <a:rPr lang="en-US" dirty="0">
                <a:highlight>
                  <a:srgbClr val="FFFFFF"/>
                </a:highlight>
              </a:rPr>
              <a:t> - </a:t>
            </a:r>
            <a:r>
              <a:rPr lang="en-US" dirty="0">
                <a:highlight>
                  <a:srgbClr val="FFFFFF"/>
                </a:highlight>
                <a:hlinkClick r:id="rId5"/>
              </a:rPr>
              <a:t>https://meadowscenter.org/resource/10-key-writing-policies-and-practices-for-all-schools-with-strong-evidence-of-effectiveness-from-high-quality-research/</a:t>
            </a:r>
            <a:r>
              <a:rPr lang="en-US" dirty="0">
                <a:highlight>
                  <a:srgbClr val="FFFFFF"/>
                </a:highlight>
              </a:rPr>
              <a:t> </a:t>
            </a:r>
            <a:endParaRPr lang="en-US" dirty="0">
              <a:highlight>
                <a:srgbClr val="FFFFFF"/>
              </a:highlight>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DCB61281-E84B-F6C3-3546-E94A7284A0D2}"/>
              </a:ext>
            </a:extLst>
          </p:cNvPr>
          <p:cNvSpPr>
            <a:spLocks noGrp="1"/>
          </p:cNvSpPr>
          <p:nvPr>
            <p:ph type="sldNum" sz="quarter" idx="5"/>
          </p:nvPr>
        </p:nvSpPr>
        <p:spPr/>
        <p:txBody>
          <a:bodyPr/>
          <a:lstStyle/>
          <a:p>
            <a:pPr lvl="0"/>
            <a:fld id="{86F7765D-052D-44C5-8A7A-F36F5B11C37D}" type="slidenum">
              <a:rPr lang="en-US" noProof="0" smtClean="0"/>
              <a:pPr lvl="0"/>
              <a:t>29</a:t>
            </a:fld>
            <a:endParaRPr lang="en-US" noProof="0"/>
          </a:p>
        </p:txBody>
      </p:sp>
      <p:sp>
        <p:nvSpPr>
          <p:cNvPr id="8" name="Slide Image Placeholder 7">
            <a:extLst>
              <a:ext uri="{FF2B5EF4-FFF2-40B4-BE49-F238E27FC236}">
                <a16:creationId xmlns:a16="http://schemas.microsoft.com/office/drawing/2014/main" id="{D3AF44C8-AEFD-4CB9-1DAC-BB756D654BDD}"/>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3061804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6198C-0693-53C0-F3C9-46AD12BB4573}"/>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1EE608FC-6AFB-A92D-0D22-2334129F3E3E}"/>
              </a:ext>
            </a:extLst>
          </p:cNvPr>
          <p:cNvSpPr>
            <a:spLocks noGrp="1"/>
          </p:cNvSpPr>
          <p:nvPr>
            <p:ph type="body" idx="1"/>
          </p:nvPr>
        </p:nvSpPr>
        <p:spPr/>
        <p:txBody>
          <a:bodyPr/>
          <a:lstStyle/>
          <a:p>
            <a:r>
              <a:rPr lang="en-US" b="1" dirty="0"/>
              <a:t>Third, it is important to find out if the literacy approach, strategy, or program being used with your child is designed and delivered effectively. As we look at instruction delivery, our core question is simple: </a:t>
            </a:r>
            <a:r>
              <a:rPr lang="en-US" b="1" i="1" dirty="0"/>
              <a:t>Is instruction designed and delivered effectively?</a:t>
            </a:r>
            <a:r>
              <a:rPr lang="en-US" b="1" dirty="0"/>
              <a:t> That means students can access materials in different ways, there’s flexibility built into lessons, and families know how to find additional support when they need it</a:t>
            </a:r>
            <a:r>
              <a:rPr lang="en-US" dirty="0"/>
              <a:t>. </a:t>
            </a:r>
            <a:r>
              <a:rPr lang="en-US" b="1"/>
              <a:t>Remember, effective literacy instruction should be explicit and systematic. Explicit means teaching that is direct and step-by-step, including explaining and showing how to do something and systematic means teaching that has a carefully planned sequence, including building from easier to more difficult tasks and breaking down harder skills into smaller parts.  Let's watch a short video explaining explicit instruction.</a:t>
            </a:r>
            <a:endParaRPr lang="en-US" b="1">
              <a:solidFill>
                <a:srgbClr val="000000"/>
              </a:solidFill>
              <a:ea typeface="Calibri"/>
              <a:cs typeface="Calibri"/>
            </a:endParaRPr>
          </a:p>
          <a:p>
            <a:endParaRPr lang="en-US" dirty="0"/>
          </a:p>
          <a:p>
            <a:r>
              <a:rPr lang="en-US" dirty="0"/>
              <a:t>Click Watch Video to hear what effective literacy instruction should look like. </a:t>
            </a:r>
            <a:endParaRPr lang="en-US" dirty="0">
              <a:solidFill>
                <a:srgbClr val="444444"/>
              </a:solidFill>
              <a:ea typeface="Calibri"/>
              <a:cs typeface="Calibri"/>
            </a:endParaRPr>
          </a:p>
          <a:p>
            <a:r>
              <a:rPr lang="en-US" dirty="0">
                <a:ea typeface="Calibri"/>
                <a:cs typeface="Calibri"/>
              </a:rPr>
              <a:t>Video: Explicit Instruction for Struggling Readers Explained</a:t>
            </a:r>
          </a:p>
          <a:p>
            <a:r>
              <a:rPr lang="en-US" dirty="0">
                <a:ea typeface="Calibri"/>
                <a:cs typeface="Calibri"/>
              </a:rPr>
              <a:t>Video link: </a:t>
            </a:r>
            <a:r>
              <a:rPr lang="en-US" dirty="0">
                <a:hlinkClick r:id="rId3"/>
              </a:rPr>
              <a:t>Explicit Instruction for Struggling Readers Explained - YouTube</a:t>
            </a:r>
            <a:r>
              <a:rPr lang="en-US" dirty="0"/>
              <a:t>    </a:t>
            </a:r>
            <a:r>
              <a:rPr lang="en-US" dirty="0">
                <a:highlight>
                  <a:srgbClr val="FFFFFF"/>
                </a:highlight>
                <a:hlinkClick r:id="rId3"/>
              </a:rPr>
              <a:t>https://www.youtube.com/watch?v=ZO5tsmIp138&amp;t=14s</a:t>
            </a:r>
            <a:endParaRPr lang="en-US" dirty="0">
              <a:highlight>
                <a:srgbClr val="FFFFFF"/>
              </a:highlight>
            </a:endParaRPr>
          </a:p>
          <a:p>
            <a:pPr lvl="1"/>
            <a:r>
              <a:rPr lang="en-US" b="1" dirty="0">
                <a:highlight>
                  <a:srgbClr val="FFFFFF"/>
                </a:highlight>
              </a:rPr>
              <a:t>Video: Play Watch Video </a:t>
            </a:r>
            <a:r>
              <a:rPr lang="en-US" dirty="0">
                <a:highlight>
                  <a:srgbClr val="FFFFFF"/>
                </a:highlight>
              </a:rPr>
              <a:t>NCIL (4:14)</a:t>
            </a:r>
            <a:endParaRPr lang="en-US" dirty="0">
              <a:solidFill>
                <a:srgbClr val="444444"/>
              </a:solidFill>
              <a:highlight>
                <a:srgbClr val="FFFFFF"/>
              </a:highlight>
              <a:ea typeface="Calibri" panose="020F0502020204030204"/>
              <a:cs typeface="Calibri" panose="020F0502020204030204"/>
            </a:endParaRPr>
          </a:p>
          <a:p>
            <a:pPr lvl="1"/>
            <a:r>
              <a:rPr lang="en-US" dirty="0">
                <a:highlight>
                  <a:srgbClr val="FFFFFF"/>
                </a:highlight>
              </a:rPr>
              <a:t>Effective instruction for students who struggle with reading should be systematic. It should be systematic in that it follows a scope and sequence that builds in level of difficulty and complexity while also building in time for review for students to practice skills they have already learned. It should also be explicit. Explicit instruction that is teacher directed has been proven to be more effective through research than less teacher directed, less explicit instruction. Explicit instruction involves several components. The first is the teacher explanation. The teacher explanation should be short and concise. It should provide an objective or a target area of learning for that part of the lesson, and the quicker the teacher explanation is, the more time there is for students to respond to instruction. So, quick and concise is key with a teacher explanation. The next component of explicit instruction is a teacher model. The teacher model should show students exactly what is expected for a response. Once students know what is expected the model can be dropped to provide additional practice opportunities for students within the lesson. The signal is an important part of explicit instruction as well. The signal includes four parts. It's the focus, the cue, think time, and then a signal for response. A focus shows students exactly what they are working on in the task at hand. A cue is a quick reminder of what they are being asked to do, such as "sound" if they're working on sounds practice. Think time is a crucial component of the signal. The think time allows all students to think about and formulate their response before students give the response in unison as a group. And then the signal to respond shows that all students are ready to respond and all students take part in the practice opportunity. Another component of explicit instruction is multiple opportunities to respond. Which the signal that we just mentioned helps with that. Multiple opportunities to respond could be through the use of whiteboards, or response cards for students. You could also have students work in small groups or work with pairs in a think-pair-share model, where students think about their answers, share them with a partner, before sharing out as a whole group. The big part with multiple opportunities to respond are that all students are practicing and all students are engaged in the lesson. Choral responding is another way that you could have students engage, where all students are responding to the response, in a quick and concise way when answers are the same and short. The pacing of your lesson should be quick and perky to allow all students the opportunity to respond to your instruction and it keeps them engaged as your lesson moves along. One part of your pacing is to remember to add in that think time for each component students are working on. So, embed that into your pacing for all students to have time to think and practice as part of your lesson. Another component of explicit instruction is immediate error correction. Errors should be corrected immediately, in a non-punitive tone, and it consists of two parts for your error correction. The first part is the actual error correction. The teacher models the correct answer and students practice that correct answer. The second component of error correction is part firming. So, students move on from the item that they missed and then loop back later in instruction to make sure that the efficient error correction was effective. Checks for understanding should be frequently embedded throughout your explicit instruction lesson. Frequent checks for understanding can be used to ensure that students are mastering the content that you are teaching or it can identify areas where students need additional practice throughout the lesson. Two to three individual turns is sufficient for each component of your lesson. If all students are given individual turns for each component of the lesson it takes away from student practice opportunities for everyone as you're teaching. Through systematic explicit instruction students are given multiple opportunities to practice and they are given the supports they need to promote literacy development.</a:t>
            </a:r>
            <a:endParaRPr lang="en-US" dirty="0">
              <a:solidFill>
                <a:srgbClr val="444444"/>
              </a:solidFill>
              <a:highlight>
                <a:srgbClr val="FFFFFF"/>
              </a:highlight>
              <a:ea typeface="Calibri" panose="020F0502020204030204"/>
              <a:cs typeface="Calibri" panose="020F0502020204030204"/>
            </a:endParaRPr>
          </a:p>
          <a:p>
            <a:endParaRPr lang="en-US" dirty="0">
              <a:highlight>
                <a:srgbClr val="FFFFFF"/>
              </a:highlight>
              <a:ea typeface="Calibri"/>
              <a:cs typeface="Calibri"/>
            </a:endParaRPr>
          </a:p>
          <a:p>
            <a:r>
              <a:rPr lang="en-US" dirty="0"/>
              <a:t>Click "Learn More" to access the IES infographic "Evidence-based Teaching Practices" Review the characteristics of effective instruction with participants. </a:t>
            </a:r>
            <a:endParaRPr lang="en-US">
              <a:solidFill>
                <a:srgbClr val="444444"/>
              </a:solidFill>
            </a:endParaRPr>
          </a:p>
          <a:p>
            <a:r>
              <a:rPr lang="en-US" dirty="0"/>
              <a:t>Link: </a:t>
            </a:r>
            <a:r>
              <a:rPr lang="en-US" dirty="0">
                <a:hlinkClick r:id="rId4"/>
              </a:rPr>
              <a:t>Evidence-based teaching practices</a:t>
            </a:r>
            <a:endParaRPr lang="en-US">
              <a:solidFill>
                <a:srgbClr val="444444"/>
              </a:solidFill>
              <a:ea typeface="Calibri"/>
              <a:cs typeface="Calibri"/>
            </a:endParaRPr>
          </a:p>
          <a:p>
            <a:r>
              <a:rPr lang="en-US" dirty="0">
                <a:solidFill>
                  <a:srgbClr val="444444"/>
                </a:solidFill>
                <a:hlinkClick r:id="rId4"/>
              </a:rPr>
              <a:t>https://ies.ed.gov/rel-southeast/2025/01/infographic-21</a:t>
            </a:r>
            <a:r>
              <a:rPr lang="en-US" dirty="0">
                <a:solidFill>
                  <a:srgbClr val="444444"/>
                </a:solidFill>
              </a:rPr>
              <a:t> </a:t>
            </a:r>
            <a:endParaRPr lang="en-US" dirty="0"/>
          </a:p>
          <a:p>
            <a:r>
              <a:rPr lang="en-US" b="1" dirty="0">
                <a:solidFill>
                  <a:srgbClr val="000000"/>
                </a:solidFill>
              </a:rPr>
              <a:t>Resource: Distribute, review, and discuss </a:t>
            </a:r>
            <a:r>
              <a:rPr lang="en-US" dirty="0">
                <a:solidFill>
                  <a:srgbClr val="000000"/>
                </a:solidFill>
              </a:rPr>
              <a:t>Evidence-based Teaching Practices with participants. Tell participants they can use the infographic and information in the video to discuss the ways in which the key reading and writing practices are taught in their child’s school and to request home literacy tips, activities, and homework matched to effective, evidence-based literacy instruction. </a:t>
            </a:r>
            <a:endParaRPr lang="en-US" dirty="0"/>
          </a:p>
          <a:p>
            <a:endParaRPr lang="en-US" dirty="0">
              <a:solidFill>
                <a:srgbClr val="444444"/>
              </a:solidFill>
            </a:endParaRPr>
          </a:p>
          <a:p>
            <a:r>
              <a:rPr lang="en-US" b="1" dirty="0"/>
              <a:t>Guiding question to check for understanding: </a:t>
            </a:r>
            <a:r>
              <a:rPr lang="en-US" dirty="0"/>
              <a:t>What makes instruction systematic and explicit?</a:t>
            </a:r>
            <a:endParaRPr lang="en-US" dirty="0">
              <a:ea typeface="Calibri"/>
              <a:cs typeface="Calibri"/>
            </a:endParaRPr>
          </a:p>
          <a:p>
            <a:endParaRPr lang="en-US" dirty="0"/>
          </a:p>
          <a:p>
            <a:r>
              <a:rPr lang="en-US" dirty="0"/>
              <a:t>Use these materials as conversation starters with school staff to discuss the ways in which the key reading and writing practices are taught in the school. You can also use them to see if home literacy tips, activities, and homework from the school reflect effective, evidence-based literacy instruction. Click Learn More for information on how to judge if activities or strategies sent home from school are appropriate. </a:t>
            </a:r>
            <a:endParaRPr lang="en-US" dirty="0">
              <a:solidFill>
                <a:srgbClr val="444444"/>
              </a:solidFill>
            </a:endParaRPr>
          </a:p>
          <a:p>
            <a:endParaRPr lang="en-US" dirty="0">
              <a:solidFill>
                <a:srgbClr val="444444"/>
              </a:solidFill>
            </a:endParaRPr>
          </a:p>
          <a:p>
            <a:endParaRPr lang="en-US" dirty="0">
              <a:solidFill>
                <a:srgbClr val="000000"/>
              </a:solidFill>
              <a:ea typeface="Calibri"/>
              <a:cs typeface="Calibri"/>
            </a:endParaRPr>
          </a:p>
        </p:txBody>
      </p:sp>
      <p:sp>
        <p:nvSpPr>
          <p:cNvPr id="4" name="Slide Number Placeholder 3">
            <a:extLst>
              <a:ext uri="{FF2B5EF4-FFF2-40B4-BE49-F238E27FC236}">
                <a16:creationId xmlns:a16="http://schemas.microsoft.com/office/drawing/2014/main" id="{895E820C-D52F-F9CB-A260-BEC944B3C95F}"/>
              </a:ext>
            </a:extLst>
          </p:cNvPr>
          <p:cNvSpPr>
            <a:spLocks noGrp="1"/>
          </p:cNvSpPr>
          <p:nvPr>
            <p:ph type="sldNum" sz="quarter" idx="5"/>
          </p:nvPr>
        </p:nvSpPr>
        <p:spPr/>
        <p:txBody>
          <a:bodyPr/>
          <a:lstStyle/>
          <a:p>
            <a:pPr lvl="0"/>
            <a:fld id="{86F7765D-052D-44C5-8A7A-F36F5B11C37D}" type="slidenum">
              <a:rPr lang="en-US" noProof="0" smtClean="0"/>
              <a:pPr lvl="0"/>
              <a:t>30</a:t>
            </a:fld>
            <a:endParaRPr lang="en-US" noProof="0"/>
          </a:p>
        </p:txBody>
      </p:sp>
      <p:sp>
        <p:nvSpPr>
          <p:cNvPr id="8" name="Slide Image Placeholder 7">
            <a:extLst>
              <a:ext uri="{FF2B5EF4-FFF2-40B4-BE49-F238E27FC236}">
                <a16:creationId xmlns:a16="http://schemas.microsoft.com/office/drawing/2014/main" id="{12F5F264-34F0-F83F-EAE8-F437B8AA586C}"/>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21950467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F158B-0521-5051-BD87-0D61C18FF468}"/>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B21A25D2-10FA-6BCA-3C7E-88448A6A8DA1}"/>
              </a:ext>
            </a:extLst>
          </p:cNvPr>
          <p:cNvSpPr>
            <a:spLocks noGrp="1"/>
          </p:cNvSpPr>
          <p:nvPr>
            <p:ph type="body" idx="1"/>
          </p:nvPr>
        </p:nvSpPr>
        <p:spPr/>
        <p:txBody>
          <a:bodyPr/>
          <a:lstStyle/>
          <a:p>
            <a:r>
              <a:rPr lang="en-US" b="1" dirty="0">
                <a:ea typeface="Calibri"/>
                <a:cs typeface="Calibri"/>
              </a:rPr>
              <a:t>When discussing literacy instruction, you can also talk about literacy assessments and data. School staff should share key assessment tools, rubrics, grading criteria, or strategies to help you determine together if your child is successful in learning literacy content, skills, or completing an assignment. It is important for schools to understand your reasons for wanting data on your child’s literacy learning so they can decide the range of data to share and what to prioritize. When you share information about your child - like interests, behaviors, and challenges - it helps the school to support your child’s learning by making curriculum and instruction more relatable, motivating, and targeted to your child. Assessment results and data should also be accurate and timely and presented to you in accessible and meaningful ways. There are many paths available for sharing data but also challenges to communicating data well. </a:t>
            </a:r>
            <a:endParaRPr lang="en-US" b="1" dirty="0">
              <a:solidFill>
                <a:srgbClr val="444444"/>
              </a:solidFill>
              <a:ea typeface="Calibri"/>
              <a:cs typeface="Calibri"/>
            </a:endParaRPr>
          </a:p>
          <a:p>
            <a:endParaRPr lang="en-US" b="1" dirty="0">
              <a:solidFill>
                <a:srgbClr val="444444"/>
              </a:solidFill>
              <a:ea typeface="Calibri"/>
              <a:cs typeface="Calibri"/>
            </a:endParaRPr>
          </a:p>
          <a:p>
            <a:r>
              <a:rPr lang="en-US" b="1" dirty="0">
                <a:ea typeface="Calibri"/>
                <a:cs typeface="Calibri"/>
              </a:rPr>
              <a:t>When discussing intensive intervention, know that children with or at risk for reading difficulties usually gain certain reading skills and knowledge more slowly than typical readers. That is why they need much more intensive instruction to keep typical growth patterns in reading. Intensive intervention is an ongoing process that often requires school teams to make a number of changes before your child’s performance improves. Intervention may look different over time for children. Your child’s school should engage you in the process right from the start. When appropriate, conversations about literacy instruction, intervention, and assessment should also include your child. If your child receives intervention, he or she is likely to be more invested when the what and why of intervention is understood and he or she may be less likely to feel embarrassed or confused when participating. It is important for you and the school to imprint early that reading difficulties are nothing to be ashamed of. </a:t>
            </a:r>
            <a:endParaRPr lang="en-US" b="1" dirty="0">
              <a:solidFill>
                <a:srgbClr val="000000"/>
              </a:solidFill>
              <a:ea typeface="Calibri"/>
              <a:cs typeface="Calibri"/>
            </a:endParaRPr>
          </a:p>
          <a:p>
            <a:endParaRPr lang="en-US" dirty="0">
              <a:ea typeface="Calibri"/>
              <a:cs typeface="Calibri"/>
            </a:endParaRPr>
          </a:p>
          <a:p>
            <a:r>
              <a:rPr lang="en-US" b="1" dirty="0">
                <a:ea typeface="Calibri"/>
                <a:cs typeface="Calibri"/>
              </a:rPr>
              <a:t>Let's learn more about intensive intervention by reviewing an infographic.</a:t>
            </a:r>
            <a:endParaRPr lang="en-US" dirty="0">
              <a:ea typeface="Calibri"/>
              <a:cs typeface="Calibri"/>
            </a:endParaRPr>
          </a:p>
          <a:p>
            <a:r>
              <a:rPr lang="en-US" dirty="0">
                <a:ea typeface="Calibri"/>
                <a:cs typeface="Calibri"/>
              </a:rPr>
              <a:t>Click Learn More for to view and discuss the infographic </a:t>
            </a:r>
            <a:r>
              <a:rPr lang="en-US" dirty="0"/>
              <a:t>"Intensive Intervention: An Overview for Parents and Families". Tell participant they can use the infographic to learn more about intensive interventions.</a:t>
            </a:r>
            <a:endParaRPr lang="en-US" dirty="0">
              <a:ea typeface="Calibri"/>
              <a:cs typeface="Calibri"/>
            </a:endParaRPr>
          </a:p>
          <a:p>
            <a:r>
              <a:rPr lang="en-US" dirty="0">
                <a:solidFill>
                  <a:srgbClr val="000000"/>
                </a:solidFill>
                <a:highlight>
                  <a:srgbClr val="FFFFFF"/>
                </a:highlight>
                <a:hlinkClick r:id="rId3"/>
              </a:rPr>
              <a:t>https://intensiveintervention.org/sites/default/files/17-3324_NCII-Family-Overview-508.pdf</a:t>
            </a:r>
            <a:r>
              <a:rPr lang="en-US" dirty="0">
                <a:solidFill>
                  <a:srgbClr val="000000"/>
                </a:solidFill>
                <a:highlight>
                  <a:srgbClr val="FFFFFF"/>
                </a:highlight>
              </a:rPr>
              <a:t> </a:t>
            </a:r>
            <a:endParaRPr lang="en-US" dirty="0"/>
          </a:p>
          <a:p>
            <a:endParaRPr lang="en-US" dirty="0">
              <a:solidFill>
                <a:srgbClr val="444444"/>
              </a:solidFill>
              <a:ea typeface="Calibri"/>
              <a:cs typeface="Calibri"/>
            </a:endParaRPr>
          </a:p>
          <a:p>
            <a:endParaRPr lang="en-US" dirty="0">
              <a:solidFill>
                <a:srgbClr val="444444"/>
              </a:solidFill>
              <a:ea typeface="Calibri"/>
              <a:cs typeface="Calibri"/>
            </a:endParaRPr>
          </a:p>
          <a:p>
            <a:endParaRPr lang="en-US" dirty="0">
              <a:solidFill>
                <a:srgbClr val="444444"/>
              </a:solidFill>
              <a:ea typeface="Calibri"/>
              <a:cs typeface="Calibri"/>
            </a:endParaRPr>
          </a:p>
          <a:p>
            <a:endParaRPr lang="en-US" dirty="0">
              <a:solidFill>
                <a:srgbClr val="444444"/>
              </a:solidFill>
              <a:ea typeface="Calibri"/>
              <a:cs typeface="Calibri"/>
            </a:endParaRPr>
          </a:p>
          <a:p>
            <a:endParaRPr lang="en-US" dirty="0">
              <a:solidFill>
                <a:srgbClr val="444444"/>
              </a:solidFill>
              <a:ea typeface="Calibri"/>
              <a:cs typeface="Calibri"/>
            </a:endParaRPr>
          </a:p>
          <a:p>
            <a:endParaRPr lang="en-US" dirty="0">
              <a:solidFill>
                <a:srgbClr val="000000"/>
              </a:solidFill>
              <a:ea typeface="Calibri"/>
              <a:cs typeface="Calibri"/>
            </a:endParaRPr>
          </a:p>
        </p:txBody>
      </p:sp>
      <p:sp>
        <p:nvSpPr>
          <p:cNvPr id="4" name="Slide Number Placeholder 3">
            <a:extLst>
              <a:ext uri="{FF2B5EF4-FFF2-40B4-BE49-F238E27FC236}">
                <a16:creationId xmlns:a16="http://schemas.microsoft.com/office/drawing/2014/main" id="{4CF5EEA7-CFE5-7797-B969-D123E941E52B}"/>
              </a:ext>
            </a:extLst>
          </p:cNvPr>
          <p:cNvSpPr>
            <a:spLocks noGrp="1"/>
          </p:cNvSpPr>
          <p:nvPr>
            <p:ph type="sldNum" sz="quarter" idx="5"/>
          </p:nvPr>
        </p:nvSpPr>
        <p:spPr/>
        <p:txBody>
          <a:bodyPr/>
          <a:lstStyle/>
          <a:p>
            <a:pPr lvl="0"/>
            <a:fld id="{86F7765D-052D-44C5-8A7A-F36F5B11C37D}" type="slidenum">
              <a:rPr lang="en-US" noProof="0" smtClean="0"/>
              <a:pPr lvl="0"/>
              <a:t>31</a:t>
            </a:fld>
            <a:endParaRPr lang="en-US" noProof="0"/>
          </a:p>
        </p:txBody>
      </p:sp>
      <p:sp>
        <p:nvSpPr>
          <p:cNvPr id="8" name="Slide Image Placeholder 7">
            <a:extLst>
              <a:ext uri="{FF2B5EF4-FFF2-40B4-BE49-F238E27FC236}">
                <a16:creationId xmlns:a16="http://schemas.microsoft.com/office/drawing/2014/main" id="{BE792714-8FC2-7411-9346-01453106CFFA}"/>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5396269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620781-484E-FD2C-DAD7-7273795265ED}"/>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83C4C1BE-008D-1D36-82E9-7836C44BE345}"/>
              </a:ext>
            </a:extLst>
          </p:cNvPr>
          <p:cNvSpPr>
            <a:spLocks noGrp="1"/>
          </p:cNvSpPr>
          <p:nvPr>
            <p:ph type="body" idx="1"/>
          </p:nvPr>
        </p:nvSpPr>
        <p:spPr/>
        <p:txBody>
          <a:bodyPr/>
          <a:lstStyle/>
          <a:p>
            <a:r>
              <a:rPr lang="en-US" b="1" dirty="0"/>
              <a:t>To start discussing literacy instruction and intervention with your child’s school, ask:</a:t>
            </a:r>
            <a:endParaRPr lang="en-US" b="1">
              <a:solidFill>
                <a:srgbClr val="444444"/>
              </a:solidFill>
              <a:ea typeface="Calibri"/>
              <a:cs typeface="Calibri"/>
            </a:endParaRPr>
          </a:p>
          <a:p>
            <a:r>
              <a:rPr lang="en-US" b="1" dirty="0"/>
              <a:t>How is reading taught in the school and by whom? What reading skills do you focus on?</a:t>
            </a:r>
            <a:endParaRPr lang="en-US" b="1">
              <a:solidFill>
                <a:srgbClr val="444444"/>
              </a:solidFill>
              <a:ea typeface="Calibri"/>
              <a:cs typeface="Calibri"/>
            </a:endParaRPr>
          </a:p>
          <a:p>
            <a:r>
              <a:rPr lang="en-US" b="1" dirty="0"/>
              <a:t>When does literacy instruction and intervention happen and for how long?</a:t>
            </a:r>
            <a:endParaRPr lang="en-US" b="1">
              <a:solidFill>
                <a:srgbClr val="444444"/>
              </a:solidFill>
              <a:ea typeface="Calibri"/>
              <a:cs typeface="Calibri"/>
            </a:endParaRPr>
          </a:p>
          <a:p>
            <a:r>
              <a:rPr lang="en-US" b="1" dirty="0"/>
              <a:t>How many other children join?</a:t>
            </a:r>
            <a:endParaRPr lang="en-US" b="1">
              <a:solidFill>
                <a:srgbClr val="444444"/>
              </a:solidFill>
              <a:ea typeface="Calibri"/>
              <a:cs typeface="Calibri"/>
            </a:endParaRPr>
          </a:p>
          <a:p>
            <a:r>
              <a:rPr lang="en-US" b="1" dirty="0"/>
              <a:t>How does the instruction/intervention align with my child’s specific language and literacy needs?</a:t>
            </a:r>
            <a:endParaRPr lang="en-US" b="1">
              <a:solidFill>
                <a:srgbClr val="444444"/>
              </a:solidFill>
              <a:ea typeface="Calibri"/>
              <a:cs typeface="Calibri"/>
            </a:endParaRPr>
          </a:p>
          <a:p>
            <a:r>
              <a:rPr lang="en-US" b="1" dirty="0"/>
              <a:t>What school materials or trainings about literacy are available to me?</a:t>
            </a:r>
            <a:endParaRPr lang="en-US" b="1">
              <a:solidFill>
                <a:srgbClr val="444444"/>
              </a:solidFill>
              <a:ea typeface="Calibri"/>
              <a:cs typeface="Calibri"/>
            </a:endParaRPr>
          </a:p>
          <a:p>
            <a:endParaRPr lang="en-US" dirty="0">
              <a:solidFill>
                <a:srgbClr val="444444"/>
              </a:solidFill>
            </a:endParaRPr>
          </a:p>
          <a:p>
            <a:r>
              <a:rPr lang="en-US" dirty="0"/>
              <a:t>Responses should build common understanding and promote joint action between home and school.</a:t>
            </a:r>
            <a:endParaRPr lang="en-US" dirty="0">
              <a:solidFill>
                <a:srgbClr val="444444"/>
              </a:solidFill>
            </a:endParaRPr>
          </a:p>
          <a:p>
            <a:endParaRPr lang="en-US" dirty="0">
              <a:ea typeface="Calibri"/>
              <a:cs typeface="Calibri"/>
            </a:endParaRPr>
          </a:p>
        </p:txBody>
      </p:sp>
      <p:sp>
        <p:nvSpPr>
          <p:cNvPr id="4" name="Slide Number Placeholder 3">
            <a:extLst>
              <a:ext uri="{FF2B5EF4-FFF2-40B4-BE49-F238E27FC236}">
                <a16:creationId xmlns:a16="http://schemas.microsoft.com/office/drawing/2014/main" id="{C9716483-9C7A-E115-C7B3-92CE938F4CDA}"/>
              </a:ext>
            </a:extLst>
          </p:cNvPr>
          <p:cNvSpPr>
            <a:spLocks noGrp="1"/>
          </p:cNvSpPr>
          <p:nvPr>
            <p:ph type="sldNum" sz="quarter" idx="5"/>
          </p:nvPr>
        </p:nvSpPr>
        <p:spPr/>
        <p:txBody>
          <a:bodyPr/>
          <a:lstStyle/>
          <a:p>
            <a:pPr lvl="0"/>
            <a:fld id="{86F7765D-052D-44C5-8A7A-F36F5B11C37D}" type="slidenum">
              <a:rPr lang="en-US" noProof="0" smtClean="0"/>
              <a:pPr lvl="0"/>
              <a:t>32</a:t>
            </a:fld>
            <a:endParaRPr lang="en-US" noProof="0"/>
          </a:p>
        </p:txBody>
      </p:sp>
      <p:sp>
        <p:nvSpPr>
          <p:cNvPr id="8" name="Slide Image Placeholder 7">
            <a:extLst>
              <a:ext uri="{FF2B5EF4-FFF2-40B4-BE49-F238E27FC236}">
                <a16:creationId xmlns:a16="http://schemas.microsoft.com/office/drawing/2014/main" id="{35071118-F66C-5060-008C-EF0F2BF97540}"/>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11475722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24331A-401F-F972-C5C9-D82E9E0FA57A}"/>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583AF8F4-E6D8-ABC4-0135-EDC9BF214501}"/>
              </a:ext>
            </a:extLst>
          </p:cNvPr>
          <p:cNvSpPr>
            <a:spLocks noGrp="1"/>
          </p:cNvSpPr>
          <p:nvPr>
            <p:ph type="body" idx="1"/>
          </p:nvPr>
        </p:nvSpPr>
        <p:spPr/>
        <p:txBody>
          <a:bodyPr/>
          <a:lstStyle/>
          <a:p>
            <a:r>
              <a:rPr lang="en-US" b="1" dirty="0">
                <a:solidFill>
                  <a:srgbClr val="000000"/>
                </a:solidFill>
              </a:rPr>
              <a:t>Here are some additional questions to prompt discussions about literacy assessments and data about your child’s </a:t>
            </a:r>
            <a:endParaRPr lang="en-US" b="1" dirty="0">
              <a:solidFill>
                <a:srgbClr val="444444"/>
              </a:solidFill>
            </a:endParaRPr>
          </a:p>
          <a:p>
            <a:pPr marL="171450" indent="-171450">
              <a:buFont typeface="Arial"/>
              <a:buChar char="•"/>
            </a:pPr>
            <a:r>
              <a:rPr lang="en-US" b="1" dirty="0">
                <a:solidFill>
                  <a:srgbClr val="000000"/>
                </a:solidFill>
              </a:rPr>
              <a:t>What screening practices for language and literacy does the school use and when?</a:t>
            </a:r>
            <a:endParaRPr lang="en-US" b="1" dirty="0">
              <a:solidFill>
                <a:srgbClr val="444444"/>
              </a:solidFill>
              <a:ea typeface="Calibri"/>
              <a:cs typeface="Calibri"/>
            </a:endParaRPr>
          </a:p>
          <a:p>
            <a:pPr marL="171450" indent="-171450">
              <a:buFont typeface="Arial"/>
              <a:buChar char="•"/>
            </a:pPr>
            <a:r>
              <a:rPr lang="en-US" b="1" dirty="0">
                <a:solidFill>
                  <a:srgbClr val="000000"/>
                </a:solidFill>
              </a:rPr>
              <a:t>What information does the school collect on my child’s language and literacy progress?</a:t>
            </a:r>
            <a:endParaRPr lang="en-US" b="1" dirty="0">
              <a:solidFill>
                <a:srgbClr val="444444"/>
              </a:solidFill>
              <a:ea typeface="Calibri"/>
              <a:cs typeface="Calibri"/>
            </a:endParaRPr>
          </a:p>
          <a:p>
            <a:pPr marL="171450" indent="-171450">
              <a:buFont typeface="Arial"/>
              <a:buChar char="•"/>
            </a:pPr>
            <a:r>
              <a:rPr lang="en-US" b="1" dirty="0">
                <a:solidFill>
                  <a:srgbClr val="000000"/>
                </a:solidFill>
              </a:rPr>
              <a:t>How is the information used to make decisions about my child’s language and literacy needs?</a:t>
            </a:r>
            <a:endParaRPr lang="en-US" b="1" dirty="0">
              <a:solidFill>
                <a:srgbClr val="444444"/>
              </a:solidFill>
              <a:ea typeface="Calibri"/>
              <a:cs typeface="Calibri"/>
            </a:endParaRPr>
          </a:p>
          <a:p>
            <a:pPr marL="171450" indent="-171450">
              <a:buFont typeface="Arial"/>
              <a:buChar char="•"/>
            </a:pPr>
            <a:r>
              <a:rPr lang="en-US" b="1" dirty="0">
                <a:solidFill>
                  <a:srgbClr val="000000"/>
                </a:solidFill>
              </a:rPr>
              <a:t>How are you monitoring my child’s language and literacy progress?</a:t>
            </a:r>
            <a:endParaRPr lang="en-US" b="1" dirty="0">
              <a:solidFill>
                <a:srgbClr val="444444"/>
              </a:solidFill>
              <a:ea typeface="Calibri"/>
              <a:cs typeface="Calibri"/>
            </a:endParaRPr>
          </a:p>
          <a:p>
            <a:pPr marL="171450" indent="-171450">
              <a:buFont typeface="Arial"/>
              <a:buChar char="•"/>
            </a:pPr>
            <a:r>
              <a:rPr lang="en-US" b="1" dirty="0">
                <a:solidFill>
                  <a:srgbClr val="000000"/>
                </a:solidFill>
              </a:rPr>
              <a:t>How are children with reading difficulties identified?</a:t>
            </a:r>
            <a:endParaRPr lang="en-US" b="1" dirty="0">
              <a:solidFill>
                <a:srgbClr val="444444"/>
              </a:solidFill>
              <a:ea typeface="Calibri"/>
              <a:cs typeface="Calibri"/>
            </a:endParaRPr>
          </a:p>
          <a:p>
            <a:endParaRPr lang="en-US" b="1" dirty="0">
              <a:solidFill>
                <a:srgbClr val="444444"/>
              </a:solidFill>
              <a:ea typeface="Calibri"/>
              <a:cs typeface="Calibri"/>
            </a:endParaRPr>
          </a:p>
          <a:p>
            <a:r>
              <a:rPr lang="en-US" dirty="0">
                <a:solidFill>
                  <a:srgbClr val="000000"/>
                </a:solidFill>
              </a:rPr>
              <a:t>Responses should build common understanding and promote joint action between home and school.</a:t>
            </a:r>
            <a:endParaRPr lang="en-US" dirty="0">
              <a:solidFill>
                <a:srgbClr val="444444"/>
              </a:solidFill>
            </a:endParaRPr>
          </a:p>
          <a:p>
            <a:endParaRPr lang="en-US" dirty="0">
              <a:solidFill>
                <a:srgbClr val="444444"/>
              </a:solidFill>
            </a:endParaRPr>
          </a:p>
          <a:p>
            <a:endParaRPr lang="en-US" dirty="0">
              <a:solidFill>
                <a:srgbClr val="444444"/>
              </a:solidFill>
            </a:endParaRPr>
          </a:p>
          <a:p>
            <a:endParaRPr lang="en-US" dirty="0">
              <a:solidFill>
                <a:srgbClr val="444444"/>
              </a:solidFill>
              <a:ea typeface="Calibri"/>
              <a:cs typeface="Calibri"/>
            </a:endParaRPr>
          </a:p>
        </p:txBody>
      </p:sp>
      <p:sp>
        <p:nvSpPr>
          <p:cNvPr id="4" name="Slide Number Placeholder 3">
            <a:extLst>
              <a:ext uri="{FF2B5EF4-FFF2-40B4-BE49-F238E27FC236}">
                <a16:creationId xmlns:a16="http://schemas.microsoft.com/office/drawing/2014/main" id="{E9A566B0-D142-4543-A441-FF93AE3C06CB}"/>
              </a:ext>
            </a:extLst>
          </p:cNvPr>
          <p:cNvSpPr>
            <a:spLocks noGrp="1"/>
          </p:cNvSpPr>
          <p:nvPr>
            <p:ph type="sldNum" sz="quarter" idx="5"/>
          </p:nvPr>
        </p:nvSpPr>
        <p:spPr/>
        <p:txBody>
          <a:bodyPr/>
          <a:lstStyle/>
          <a:p>
            <a:pPr lvl="0"/>
            <a:fld id="{86F7765D-052D-44C5-8A7A-F36F5B11C37D}" type="slidenum">
              <a:rPr lang="en-US" noProof="0" smtClean="0"/>
              <a:pPr lvl="0"/>
              <a:t>33</a:t>
            </a:fld>
            <a:endParaRPr lang="en-US" noProof="0"/>
          </a:p>
        </p:txBody>
      </p:sp>
      <p:sp>
        <p:nvSpPr>
          <p:cNvPr id="8" name="Slide Image Placeholder 7">
            <a:extLst>
              <a:ext uri="{FF2B5EF4-FFF2-40B4-BE49-F238E27FC236}">
                <a16:creationId xmlns:a16="http://schemas.microsoft.com/office/drawing/2014/main" id="{B6FB884D-AD27-D2F5-F5DC-D27A714240DA}"/>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29294275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663575"/>
            <a:ext cx="5575300" cy="3136900"/>
          </a:xfrm>
        </p:spPr>
      </p:sp>
      <p:sp>
        <p:nvSpPr>
          <p:cNvPr id="3" name="Notes Placeholder 2"/>
          <p:cNvSpPr>
            <a:spLocks noGrp="1"/>
          </p:cNvSpPr>
          <p:nvPr>
            <p:ph type="body" idx="1"/>
          </p:nvPr>
        </p:nvSpPr>
        <p:spPr/>
        <p:txBody>
          <a:bodyPr/>
          <a:lstStyle/>
          <a:p>
            <a:r>
              <a:rPr lang="en-US" b="1" dirty="0">
                <a:solidFill>
                  <a:schemeClr val="tx2"/>
                </a:solidFill>
              </a:rPr>
              <a:t>Today we’re focusing on one of the most important parts of helping children grow as readers — the partnership between families and schools. This workshop is part of a larger series designed to support parents and caregivers with children in grades Pre‑K through 12. Our goal is to help you understand how to work with your child’s school so you can make informed decisions together, spot early signs of difficulty, and support strong literacy development at home. Everything we share is grounded in research funded through the National Center on Improving Literacy. By the end of this session, you’ll walk away with practical ways to collaborate with your child’s teachers and feel confident advocating for their literacy success.</a:t>
            </a:r>
            <a:endParaRPr lang="en-US" b="1" dirty="0">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3</a:t>
            </a:fld>
            <a:endParaRPr lang="en-US"/>
          </a:p>
        </p:txBody>
      </p:sp>
    </p:spTree>
    <p:extLst>
      <p:ext uri="{BB962C8B-B14F-4D97-AF65-F5344CB8AC3E}">
        <p14:creationId xmlns:p14="http://schemas.microsoft.com/office/powerpoint/2010/main" val="42400563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AE2646-EEEE-C3D1-FC10-B1D59D7FA2A4}"/>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5F13ADBB-2AA7-ACF6-E41A-6E9F18F0EC02}"/>
              </a:ext>
            </a:extLst>
          </p:cNvPr>
          <p:cNvSpPr>
            <a:spLocks noGrp="1"/>
          </p:cNvSpPr>
          <p:nvPr>
            <p:ph type="body" idx="1"/>
          </p:nvPr>
        </p:nvSpPr>
        <p:spPr/>
        <p:txBody>
          <a:bodyPr/>
          <a:lstStyle/>
          <a:p>
            <a:endParaRPr lang="en-US" dirty="0">
              <a:solidFill>
                <a:srgbClr val="444444"/>
              </a:solidFill>
              <a:ea typeface="Calibri"/>
              <a:cs typeface="Calibri"/>
            </a:endParaRPr>
          </a:p>
          <a:p>
            <a:r>
              <a:rPr lang="en-US" dirty="0">
                <a:solidFill>
                  <a:srgbClr val="444444"/>
                </a:solidFill>
                <a:hlinkClick r:id="rId3"/>
              </a:rPr>
              <a:t>Intensive Intervention</a:t>
            </a:r>
            <a:r>
              <a:rPr lang="en-US" dirty="0">
                <a:solidFill>
                  <a:srgbClr val="000000"/>
                </a:solidFill>
              </a:rPr>
              <a:t>  -  </a:t>
            </a:r>
            <a:r>
              <a:rPr lang="en-US" dirty="0">
                <a:solidFill>
                  <a:srgbClr val="000000"/>
                </a:solidFill>
                <a:hlinkClick r:id="rId3"/>
              </a:rPr>
              <a:t>https://intensiveintervention.org/sites/default/files/17-3324_NCII-Family-Questions-508.pdf</a:t>
            </a:r>
            <a:endParaRPr lang="en-US">
              <a:solidFill>
                <a:srgbClr val="000000"/>
              </a:solidFill>
              <a:ea typeface="Calibri" panose="020F0502020204030204"/>
              <a:cs typeface="Calibri" panose="020F0502020204030204"/>
            </a:endParaRPr>
          </a:p>
          <a:p>
            <a:endParaRPr lang="en-US" dirty="0">
              <a:ea typeface="Calibri" panose="020F0502020204030204"/>
              <a:cs typeface="Calibri" panose="020F0502020204030204"/>
            </a:endParaRPr>
          </a:p>
          <a:p>
            <a:r>
              <a:rPr lang="en-US" dirty="0">
                <a:hlinkClick r:id="rId4"/>
              </a:rPr>
              <a:t>How Can You Support Intensive Intervention? Tips for Families</a:t>
            </a:r>
            <a:r>
              <a:rPr lang="en-US" dirty="0"/>
              <a:t> - </a:t>
            </a:r>
            <a:r>
              <a:rPr lang="en-US" dirty="0">
                <a:hlinkClick r:id="rId4"/>
              </a:rPr>
              <a:t>https://intensiveintervention.org/sites/default/files/17-3324_NCII-Family-Tips-508.pdf</a:t>
            </a:r>
            <a:r>
              <a:rPr lang="en-US" dirty="0"/>
              <a:t> </a:t>
            </a:r>
            <a:endParaRPr lang="en-US" dirty="0">
              <a:ea typeface="Calibri"/>
              <a:cs typeface="Calibri"/>
            </a:endParaRPr>
          </a:p>
        </p:txBody>
      </p:sp>
      <p:sp>
        <p:nvSpPr>
          <p:cNvPr id="4" name="Slide Number Placeholder 3">
            <a:extLst>
              <a:ext uri="{FF2B5EF4-FFF2-40B4-BE49-F238E27FC236}">
                <a16:creationId xmlns:a16="http://schemas.microsoft.com/office/drawing/2014/main" id="{40B0B312-7C1C-7E0D-DBE7-C0B1E3AC5074}"/>
              </a:ext>
            </a:extLst>
          </p:cNvPr>
          <p:cNvSpPr>
            <a:spLocks noGrp="1"/>
          </p:cNvSpPr>
          <p:nvPr>
            <p:ph type="sldNum" sz="quarter" idx="5"/>
          </p:nvPr>
        </p:nvSpPr>
        <p:spPr/>
        <p:txBody>
          <a:bodyPr/>
          <a:lstStyle/>
          <a:p>
            <a:pPr lvl="0"/>
            <a:fld id="{86F7765D-052D-44C5-8A7A-F36F5B11C37D}" type="slidenum">
              <a:rPr lang="en-US" noProof="0" smtClean="0"/>
              <a:pPr lvl="0"/>
              <a:t>34</a:t>
            </a:fld>
            <a:endParaRPr lang="en-US" noProof="0"/>
          </a:p>
        </p:txBody>
      </p:sp>
      <p:sp>
        <p:nvSpPr>
          <p:cNvPr id="8" name="Slide Image Placeholder 7">
            <a:extLst>
              <a:ext uri="{FF2B5EF4-FFF2-40B4-BE49-F238E27FC236}">
                <a16:creationId xmlns:a16="http://schemas.microsoft.com/office/drawing/2014/main" id="{57F8FFFC-6315-B020-86DE-04FA8B97CE10}"/>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146996875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3E1981-BE63-26BE-02F4-54B23A5539ED}"/>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0C887345-B8DD-C9FE-98E9-630373E91967}"/>
              </a:ext>
            </a:extLst>
          </p:cNvPr>
          <p:cNvSpPr>
            <a:spLocks noGrp="1"/>
          </p:cNvSpPr>
          <p:nvPr>
            <p:ph type="body" idx="1"/>
          </p:nvPr>
        </p:nvSpPr>
        <p:spPr/>
        <p:txBody>
          <a:bodyPr/>
          <a:lstStyle/>
          <a:p>
            <a:r>
              <a:rPr lang="en-US" b="1" dirty="0">
                <a:ea typeface="Calibri"/>
                <a:cs typeface="Calibri"/>
              </a:rPr>
              <a:t>Before we wrap up this session, are there any questions?</a:t>
            </a:r>
            <a:endParaRPr lang="en-US" dirty="0"/>
          </a:p>
        </p:txBody>
      </p:sp>
      <p:sp>
        <p:nvSpPr>
          <p:cNvPr id="4" name="Slide Number Placeholder 3">
            <a:extLst>
              <a:ext uri="{FF2B5EF4-FFF2-40B4-BE49-F238E27FC236}">
                <a16:creationId xmlns:a16="http://schemas.microsoft.com/office/drawing/2014/main" id="{7B0FAB57-A4FB-B8BD-9542-5401B63FDA2C}"/>
              </a:ext>
            </a:extLst>
          </p:cNvPr>
          <p:cNvSpPr>
            <a:spLocks noGrp="1"/>
          </p:cNvSpPr>
          <p:nvPr>
            <p:ph type="sldNum" sz="quarter" idx="5"/>
          </p:nvPr>
        </p:nvSpPr>
        <p:spPr/>
        <p:txBody>
          <a:bodyPr/>
          <a:lstStyle/>
          <a:p>
            <a:pPr lvl="0"/>
            <a:fld id="{86F7765D-052D-44C5-8A7A-F36F5B11C37D}" type="slidenum">
              <a:rPr lang="en-US" noProof="0" smtClean="0"/>
              <a:pPr lvl="0"/>
              <a:t>35</a:t>
            </a:fld>
            <a:endParaRPr lang="en-US" noProof="0"/>
          </a:p>
        </p:txBody>
      </p:sp>
      <p:sp>
        <p:nvSpPr>
          <p:cNvPr id="8" name="Slide Image Placeholder 7">
            <a:extLst>
              <a:ext uri="{FF2B5EF4-FFF2-40B4-BE49-F238E27FC236}">
                <a16:creationId xmlns:a16="http://schemas.microsoft.com/office/drawing/2014/main" id="{1C46BA25-C68E-5356-7D9C-AEA242C2EE07}"/>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13567223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A6B63E-8C32-01BC-CFF6-DBAD85F73A7F}"/>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EAE32F06-2A49-8F89-F25B-81384D81F4BF}"/>
              </a:ext>
            </a:extLst>
          </p:cNvPr>
          <p:cNvSpPr>
            <a:spLocks noGrp="1"/>
          </p:cNvSpPr>
          <p:nvPr>
            <p:ph type="body" idx="1"/>
          </p:nvPr>
        </p:nvSpPr>
        <p:spPr/>
        <p:txBody>
          <a:bodyPr/>
          <a:lstStyle/>
          <a:p>
            <a:r>
              <a:rPr lang="en-US" dirty="0"/>
              <a:t>Summarize the big ideas for participants:</a:t>
            </a:r>
            <a:endParaRPr lang="en-US" dirty="0">
              <a:solidFill>
                <a:srgbClr val="444444"/>
              </a:solidFill>
            </a:endParaRPr>
          </a:p>
          <a:p>
            <a:r>
              <a:rPr lang="en-US" dirty="0"/>
              <a:t>• Knowing what scientific research says about how kids learn to read can help you determine if the literacy approach, strategy, or program being used with your child is evidence-based. </a:t>
            </a:r>
            <a:endParaRPr lang="en-US" dirty="0">
              <a:solidFill>
                <a:srgbClr val="444444"/>
              </a:solidFill>
            </a:endParaRPr>
          </a:p>
          <a:p>
            <a:r>
              <a:rPr lang="en-US" dirty="0"/>
              <a:t>• It is important to identify if the evidence-based literacy practices are appropriate for your child’s grade-level or if any key practices are missing.</a:t>
            </a:r>
            <a:endParaRPr lang="en-US" dirty="0">
              <a:solidFill>
                <a:srgbClr val="444444"/>
              </a:solidFill>
            </a:endParaRPr>
          </a:p>
          <a:p>
            <a:r>
              <a:rPr lang="en-US" dirty="0"/>
              <a:t>• Discussing literacy instruction and intervention can help you determine if the literacy approach, strategy, or program being used with your child is designed and delivered effectively.</a:t>
            </a:r>
            <a:endParaRPr lang="en-US" dirty="0">
              <a:solidFill>
                <a:srgbClr val="444444"/>
              </a:solidFill>
            </a:endParaRPr>
          </a:p>
          <a:p>
            <a:endParaRPr lang="en-US" dirty="0">
              <a:solidFill>
                <a:srgbClr val="444444"/>
              </a:solidFill>
            </a:endParaRPr>
          </a:p>
          <a:p>
            <a:r>
              <a:rPr lang="en-US" dirty="0"/>
              <a:t>You have now completed the section on discussing literacy instruction and intervention. Click on the bar to continue.</a:t>
            </a:r>
            <a:endParaRPr lang="en-US" dirty="0">
              <a:solidFill>
                <a:srgbClr val="444444"/>
              </a:solidFill>
            </a:endParaRPr>
          </a:p>
          <a:p>
            <a:endParaRPr lang="en-US" dirty="0">
              <a:solidFill>
                <a:srgbClr val="444444"/>
              </a:solidFill>
            </a:endParaRPr>
          </a:p>
          <a:p>
            <a:r>
              <a:rPr lang="en-US" b="1" dirty="0"/>
              <a:t>Note: </a:t>
            </a:r>
            <a:r>
              <a:rPr lang="en-US" dirty="0"/>
              <a:t>This completes Session 2: Discuss Literacy Instruction and Intervention.</a:t>
            </a:r>
            <a:endParaRPr lang="en-US" dirty="0">
              <a:solidFill>
                <a:srgbClr val="444444"/>
              </a:solidFill>
            </a:endParaRPr>
          </a:p>
          <a:p>
            <a:endParaRPr lang="en-US" dirty="0">
              <a:ea typeface="Calibri"/>
              <a:cs typeface="Calibri"/>
            </a:endParaRPr>
          </a:p>
        </p:txBody>
      </p:sp>
      <p:sp>
        <p:nvSpPr>
          <p:cNvPr id="4" name="Slide Number Placeholder 3">
            <a:extLst>
              <a:ext uri="{FF2B5EF4-FFF2-40B4-BE49-F238E27FC236}">
                <a16:creationId xmlns:a16="http://schemas.microsoft.com/office/drawing/2014/main" id="{1DE28A50-A924-B106-EE62-D4DAA03C2E1F}"/>
              </a:ext>
            </a:extLst>
          </p:cNvPr>
          <p:cNvSpPr>
            <a:spLocks noGrp="1"/>
          </p:cNvSpPr>
          <p:nvPr>
            <p:ph type="sldNum" sz="quarter" idx="5"/>
          </p:nvPr>
        </p:nvSpPr>
        <p:spPr/>
        <p:txBody>
          <a:bodyPr/>
          <a:lstStyle/>
          <a:p>
            <a:pPr lvl="0"/>
            <a:fld id="{86F7765D-052D-44C5-8A7A-F36F5B11C37D}" type="slidenum">
              <a:rPr lang="en-US" noProof="0" smtClean="0"/>
              <a:pPr lvl="0"/>
              <a:t>36</a:t>
            </a:fld>
            <a:endParaRPr lang="en-US" noProof="0"/>
          </a:p>
        </p:txBody>
      </p:sp>
      <p:sp>
        <p:nvSpPr>
          <p:cNvPr id="8" name="Slide Image Placeholder 7">
            <a:extLst>
              <a:ext uri="{FF2B5EF4-FFF2-40B4-BE49-F238E27FC236}">
                <a16:creationId xmlns:a16="http://schemas.microsoft.com/office/drawing/2014/main" id="{2C415367-FDCA-A17F-28B1-25EEFB2C65E6}"/>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257739721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a typeface="Calibri"/>
                <a:cs typeface="Calibri"/>
              </a:rPr>
              <a:t>In this session </a:t>
            </a:r>
            <a:r>
              <a:rPr lang="en-US" b="1" dirty="0"/>
              <a:t>we’ll explore simple, meaningful ways to support your child’s reading development at home—from preschool through high school. You don’t need special training or materials. What matters most is spending time talking, reading, and practicing skills in ways that feel natural for your family.</a:t>
            </a:r>
            <a:endParaRPr lang="en-US" b="1" dirty="0">
              <a:ea typeface="Calibri"/>
              <a:cs typeface="Calibri"/>
            </a:endParaRPr>
          </a:p>
        </p:txBody>
      </p:sp>
      <p:sp>
        <p:nvSpPr>
          <p:cNvPr id="4" name="Slide Number Placeholder 3"/>
          <p:cNvSpPr>
            <a:spLocks noGrp="1"/>
          </p:cNvSpPr>
          <p:nvPr>
            <p:ph type="sldNum" sz="quarter" idx="5"/>
          </p:nvPr>
        </p:nvSpPr>
        <p:spPr/>
        <p:txBody>
          <a:bodyPr/>
          <a:lstStyle/>
          <a:p>
            <a:fld id="{B1D499D3-6930-49CF-8119-D2C5A3421AFD}" type="slidenum">
              <a:rPr lang="en-US" smtClean="0"/>
              <a:t>37</a:t>
            </a:fld>
            <a:endParaRPr lang="en-US"/>
          </a:p>
        </p:txBody>
      </p:sp>
    </p:spTree>
    <p:extLst>
      <p:ext uri="{BB962C8B-B14F-4D97-AF65-F5344CB8AC3E}">
        <p14:creationId xmlns:p14="http://schemas.microsoft.com/office/powerpoint/2010/main" val="83128981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C00A6-80CA-4B2F-6CEC-40314E5228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4B9D74-E3F5-49DB-40F6-73D0461B986B}"/>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AE0D63D4-280D-1110-223C-C4E34B758B0E}"/>
              </a:ext>
            </a:extLst>
          </p:cNvPr>
          <p:cNvSpPr>
            <a:spLocks noGrp="1"/>
          </p:cNvSpPr>
          <p:nvPr>
            <p:ph type="body" idx="1"/>
          </p:nvPr>
        </p:nvSpPr>
        <p:spPr/>
        <p:txBody>
          <a:bodyPr/>
          <a:lstStyle/>
          <a:p>
            <a:r>
              <a:rPr lang="en-US" b="1" dirty="0">
                <a:solidFill>
                  <a:srgbClr val="2C3335"/>
                </a:solidFill>
                <a:highlight>
                  <a:srgbClr val="F9F8F6"/>
                </a:highlight>
                <a:ea typeface="Calibri" panose="020F0502020204030204"/>
                <a:cs typeface="Calibri" panose="020F0502020204030204"/>
              </a:rPr>
              <a:t>Next we will look at Practicing </a:t>
            </a:r>
            <a:r>
              <a:rPr lang="en-US" b="1" dirty="0">
                <a:solidFill>
                  <a:srgbClr val="2C3335"/>
                </a:solidFill>
                <a:highlight>
                  <a:srgbClr val="F9F8F6"/>
                </a:highlight>
              </a:rPr>
              <a:t>Literacy Skills at Home – Begin by asking how you can support your child at home with questions like: “What activities will help her practice the skills learned at school?” “What strategies should I use to help my child read or write?” “What tools are available to help my child practice these skills?” At home, families can try out different activities and tools and share with the school what worked well and what did not. Let the school know if more information or support is needed, and discuss other ways to practice the skills learned at school, such as at the library or through literacy services in the community.</a:t>
            </a:r>
            <a:endParaRPr lang="en-US" b="1">
              <a:ea typeface="Calibri" panose="020F0502020204030204"/>
              <a:cs typeface="Calibri" panose="020F0502020204030204"/>
            </a:endParaRPr>
          </a:p>
          <a:p>
            <a:endParaRPr lang="en-US" dirty="0"/>
          </a:p>
          <a:p>
            <a:r>
              <a:rPr lang="en-US" dirty="0"/>
              <a:t>Resource Link: </a:t>
            </a:r>
            <a:r>
              <a:rPr lang="en-US" dirty="0">
                <a:solidFill>
                  <a:srgbClr val="444444"/>
                </a:solidFill>
                <a:hlinkClick r:id="rId3">
                  <a:extLst>
                    <a:ext uri="{A12FA001-AC4F-418D-AE19-62706E023703}">
                      <ahyp:hlinkClr xmlns:ahyp="http://schemas.microsoft.com/office/drawing/2018/hyperlinkcolor" val="tx"/>
                    </a:ext>
                  </a:extLst>
                </a:hlinkClick>
              </a:rPr>
              <a:t>How Families Can Partner With Schools on Literacy Development – National Center on Improving Literacy</a:t>
            </a:r>
            <a:endParaRPr lang="en-US">
              <a:solidFill>
                <a:srgbClr val="444444"/>
              </a:solidFill>
              <a:ea typeface="Calibri"/>
              <a:cs typeface="Calibri"/>
            </a:endParaRPr>
          </a:p>
          <a:p>
            <a:r>
              <a:rPr lang="en-US" dirty="0">
                <a:solidFill>
                  <a:srgbClr val="444444"/>
                </a:solidFill>
                <a:hlinkClick r:id="rId3">
                  <a:extLst>
                    <a:ext uri="{A12FA001-AC4F-418D-AE19-62706E023703}">
                      <ahyp:hlinkClr xmlns:ahyp="http://schemas.microsoft.com/office/drawing/2018/hyperlinkcolor" val="tx"/>
                    </a:ext>
                  </a:extLst>
                </a:hlinkClick>
              </a:rPr>
              <a:t>How Families Can Partner With Schools on Literacy Development - NCIL</a:t>
            </a:r>
            <a:endParaRPr lang="en-US">
              <a:solidFill>
                <a:srgbClr val="444444"/>
              </a:solidFill>
            </a:endParaRPr>
          </a:p>
          <a:p>
            <a:pPr marL="0" indent="0">
              <a:buFont typeface="+mj-lt"/>
              <a:buNone/>
            </a:pPr>
            <a:endParaRPr lang="en-US" dirty="0">
              <a:ea typeface="Calibri"/>
              <a:cs typeface="Calibri"/>
            </a:endParaRPr>
          </a:p>
        </p:txBody>
      </p:sp>
      <p:sp>
        <p:nvSpPr>
          <p:cNvPr id="4" name="Slide Number Placeholder 3">
            <a:extLst>
              <a:ext uri="{FF2B5EF4-FFF2-40B4-BE49-F238E27FC236}">
                <a16:creationId xmlns:a16="http://schemas.microsoft.com/office/drawing/2014/main" id="{3F5B2ED6-3FB3-BDE4-BF6A-C1E73C3BD2A0}"/>
              </a:ext>
            </a:extLst>
          </p:cNvPr>
          <p:cNvSpPr>
            <a:spLocks noGrp="1"/>
          </p:cNvSpPr>
          <p:nvPr>
            <p:ph type="sldNum" sz="quarter" idx="5"/>
          </p:nvPr>
        </p:nvSpPr>
        <p:spPr/>
        <p:txBody>
          <a:bodyPr/>
          <a:lstStyle/>
          <a:p>
            <a:fld id="{B1D499D3-6930-49CF-8119-D2C5A3421AFD}" type="slidenum">
              <a:rPr lang="en-US" smtClean="0"/>
              <a:t>38</a:t>
            </a:fld>
            <a:endParaRPr lang="en-US"/>
          </a:p>
        </p:txBody>
      </p:sp>
    </p:spTree>
    <p:extLst>
      <p:ext uri="{BB962C8B-B14F-4D97-AF65-F5344CB8AC3E}">
        <p14:creationId xmlns:p14="http://schemas.microsoft.com/office/powerpoint/2010/main" val="103209598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736AC2-9E88-8E68-7BBF-3858F54A55C9}"/>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C4707E56-5215-8836-3EE2-7F6F06F4FCA0}"/>
              </a:ext>
            </a:extLst>
          </p:cNvPr>
          <p:cNvSpPr>
            <a:spLocks noGrp="1"/>
          </p:cNvSpPr>
          <p:nvPr>
            <p:ph type="body" idx="1"/>
          </p:nvPr>
        </p:nvSpPr>
        <p:spPr/>
        <p:txBody>
          <a:bodyPr/>
          <a:lstStyle/>
          <a:p>
            <a:pPr>
              <a:spcAft>
                <a:spcPts val="1000"/>
              </a:spcAft>
            </a:pPr>
            <a:r>
              <a:rPr lang="en-US" b="1" dirty="0">
                <a:solidFill>
                  <a:srgbClr val="0A0000"/>
                </a:solidFill>
              </a:rPr>
              <a:t>Families should talk with the school about:</a:t>
            </a:r>
            <a:endParaRPr lang="en-US" b="1" dirty="0">
              <a:solidFill>
                <a:srgbClr val="08355F"/>
              </a:solidFill>
              <a:ea typeface="Calibri"/>
              <a:cs typeface="Calibri"/>
            </a:endParaRPr>
          </a:p>
          <a:p>
            <a:pPr marL="342900" indent="-171450">
              <a:spcAft>
                <a:spcPts val="1000"/>
              </a:spcAft>
              <a:buFont typeface="Arial,Sans-Serif"/>
              <a:buChar char="•"/>
            </a:pPr>
            <a:r>
              <a:rPr lang="en-US" b="1" dirty="0">
                <a:solidFill>
                  <a:srgbClr val="0A0000"/>
                </a:solidFill>
              </a:rPr>
              <a:t>Home literacy activities that match their child’s skill level.</a:t>
            </a:r>
            <a:endParaRPr lang="en-US" b="1" dirty="0">
              <a:solidFill>
                <a:srgbClr val="08355F"/>
              </a:solidFill>
              <a:ea typeface="Calibri"/>
              <a:cs typeface="Calibri"/>
            </a:endParaRPr>
          </a:p>
          <a:p>
            <a:pPr marL="285750" indent="-171450">
              <a:spcAft>
                <a:spcPts val="1000"/>
              </a:spcAft>
              <a:buFont typeface="Arial,Sans-Serif"/>
              <a:buChar char="•"/>
            </a:pPr>
            <a:r>
              <a:rPr lang="en-US" b="1" dirty="0">
                <a:solidFill>
                  <a:srgbClr val="0A0000"/>
                </a:solidFill>
              </a:rPr>
              <a:t>What literacy resources are important to share with one another to better understand and support their child’s literacy development </a:t>
            </a:r>
            <a:endParaRPr lang="en-US" b="1" dirty="0">
              <a:solidFill>
                <a:srgbClr val="08355F"/>
              </a:solidFill>
              <a:ea typeface="Calibri"/>
              <a:cs typeface="Calibri"/>
            </a:endParaRPr>
          </a:p>
          <a:p>
            <a:pPr marL="285750" indent="-171450">
              <a:spcAft>
                <a:spcPts val="1000"/>
              </a:spcAft>
              <a:buFont typeface="Arial,Sans-Serif"/>
              <a:buChar char="•"/>
            </a:pPr>
            <a:r>
              <a:rPr lang="en-US" b="1" dirty="0">
                <a:solidFill>
                  <a:srgbClr val="0A0000"/>
                </a:solidFill>
              </a:rPr>
              <a:t>How our language system works to listen, speak, read, and write well</a:t>
            </a:r>
            <a:endParaRPr lang="en-US" b="1" dirty="0">
              <a:solidFill>
                <a:srgbClr val="08355F"/>
              </a:solidFill>
              <a:ea typeface="Calibri"/>
              <a:cs typeface="Calibri"/>
            </a:endParaRPr>
          </a:p>
          <a:p>
            <a:endParaRPr lang="en-US" b="1" dirty="0">
              <a:ea typeface="Calibri"/>
              <a:cs typeface="Calibri"/>
            </a:endParaRPr>
          </a:p>
        </p:txBody>
      </p:sp>
      <p:sp>
        <p:nvSpPr>
          <p:cNvPr id="4" name="Slide Number Placeholder 3">
            <a:extLst>
              <a:ext uri="{FF2B5EF4-FFF2-40B4-BE49-F238E27FC236}">
                <a16:creationId xmlns:a16="http://schemas.microsoft.com/office/drawing/2014/main" id="{367BEB6F-AFFB-871A-ACC2-069A4C59B51B}"/>
              </a:ext>
            </a:extLst>
          </p:cNvPr>
          <p:cNvSpPr>
            <a:spLocks noGrp="1"/>
          </p:cNvSpPr>
          <p:nvPr>
            <p:ph type="sldNum" sz="quarter" idx="5"/>
          </p:nvPr>
        </p:nvSpPr>
        <p:spPr/>
        <p:txBody>
          <a:bodyPr/>
          <a:lstStyle/>
          <a:p>
            <a:pPr lvl="0"/>
            <a:fld id="{86F7765D-052D-44C5-8A7A-F36F5B11C37D}" type="slidenum">
              <a:rPr lang="en-US" noProof="0" smtClean="0"/>
              <a:pPr lvl="0"/>
              <a:t>39</a:t>
            </a:fld>
            <a:endParaRPr lang="en-US" noProof="0"/>
          </a:p>
        </p:txBody>
      </p:sp>
      <p:sp>
        <p:nvSpPr>
          <p:cNvPr id="8" name="Slide Image Placeholder 7">
            <a:extLst>
              <a:ext uri="{FF2B5EF4-FFF2-40B4-BE49-F238E27FC236}">
                <a16:creationId xmlns:a16="http://schemas.microsoft.com/office/drawing/2014/main" id="{01CD9781-BB4C-191B-F4CD-81FE9DBBE9B2}"/>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22466303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295026-296A-B795-0B4A-E45FCBDA4201}"/>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33A4AC04-4095-0F12-FFB7-9563B95B7CB2}"/>
              </a:ext>
            </a:extLst>
          </p:cNvPr>
          <p:cNvSpPr>
            <a:spLocks noGrp="1"/>
          </p:cNvSpPr>
          <p:nvPr>
            <p:ph type="body" idx="1"/>
          </p:nvPr>
        </p:nvSpPr>
        <p:spPr/>
        <p:txBody>
          <a:bodyPr/>
          <a:lstStyle/>
          <a:p>
            <a:r>
              <a:rPr lang="en-US" b="1" dirty="0"/>
              <a:t>As we move into this next section, we’ll look at simple, meaningful ways families can support literacy at home. You don’t need to be a reading expert to make a big difference. Small moments — reading together, talking about stories, noticing words — all help strengthen the skills your child is learning in school. Our goal is to help you feel confident and supported as you practice these skills at home. </a:t>
            </a:r>
            <a:r>
              <a:rPr lang="en-US" dirty="0">
                <a:solidFill>
                  <a:srgbClr val="08355F"/>
                </a:solidFill>
              </a:rPr>
              <a:t>Families don’t need to be reading experts. Small, consistent moments—talking, reading, noticing words—add up. </a:t>
            </a:r>
            <a:endParaRPr lang="en-US" dirty="0"/>
          </a:p>
          <a:p>
            <a:endParaRPr lang="en-US" b="1" dirty="0">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380CCD26-A969-F1E6-A168-E52C5944DA99}"/>
              </a:ext>
            </a:extLst>
          </p:cNvPr>
          <p:cNvSpPr>
            <a:spLocks noGrp="1"/>
          </p:cNvSpPr>
          <p:nvPr>
            <p:ph type="sldNum" sz="quarter" idx="5"/>
          </p:nvPr>
        </p:nvSpPr>
        <p:spPr/>
        <p:txBody>
          <a:bodyPr/>
          <a:lstStyle/>
          <a:p>
            <a:pPr lvl="0"/>
            <a:fld id="{86F7765D-052D-44C5-8A7A-F36F5B11C37D}" type="slidenum">
              <a:rPr lang="en-US" noProof="0" smtClean="0"/>
              <a:pPr lvl="0"/>
              <a:t>40</a:t>
            </a:fld>
            <a:endParaRPr lang="en-US" noProof="0"/>
          </a:p>
        </p:txBody>
      </p:sp>
      <p:sp>
        <p:nvSpPr>
          <p:cNvPr id="8" name="Slide Image Placeholder 7">
            <a:extLst>
              <a:ext uri="{FF2B5EF4-FFF2-40B4-BE49-F238E27FC236}">
                <a16:creationId xmlns:a16="http://schemas.microsoft.com/office/drawing/2014/main" id="{106AD32E-C266-D721-292C-EC4CC4744384}"/>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1838277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2237B8-5CE4-F355-E6A4-C101A35C0F9E}"/>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51874744-2E1F-1AEC-FE29-00ABC12469EC}"/>
              </a:ext>
            </a:extLst>
          </p:cNvPr>
          <p:cNvSpPr>
            <a:spLocks noGrp="1"/>
          </p:cNvSpPr>
          <p:nvPr>
            <p:ph type="body" idx="1"/>
          </p:nvPr>
        </p:nvSpPr>
        <p:spPr/>
        <p:txBody>
          <a:bodyPr/>
          <a:lstStyle/>
          <a:p>
            <a:r>
              <a:rPr lang="en-US" b="1" dirty="0">
                <a:solidFill>
                  <a:srgbClr val="0A0000"/>
                </a:solidFill>
              </a:rPr>
              <a:t>This slide highlights simple ways families can support literacy at home. You don’t need special training—just stay connected with your child’s teacher. Ask what skills your child is working on and what one activity you can try at home. Share what’s working well, and don’t hesitate to ask for a quick demonstration if you’re unsure how to help. And remember, tools like email, apps, and school websites make it easy to stay in touch and partner together.</a:t>
            </a:r>
            <a:endParaRPr lang="en-US" b="1" dirty="0">
              <a:ea typeface="Calibri"/>
              <a:cs typeface="Calibri"/>
            </a:endParaRPr>
          </a:p>
        </p:txBody>
      </p:sp>
      <p:sp>
        <p:nvSpPr>
          <p:cNvPr id="4" name="Slide Number Placeholder 3">
            <a:extLst>
              <a:ext uri="{FF2B5EF4-FFF2-40B4-BE49-F238E27FC236}">
                <a16:creationId xmlns:a16="http://schemas.microsoft.com/office/drawing/2014/main" id="{D4A9D37E-2E4C-2272-D5AE-FA1F371D549E}"/>
              </a:ext>
            </a:extLst>
          </p:cNvPr>
          <p:cNvSpPr>
            <a:spLocks noGrp="1"/>
          </p:cNvSpPr>
          <p:nvPr>
            <p:ph type="sldNum" sz="quarter" idx="5"/>
          </p:nvPr>
        </p:nvSpPr>
        <p:spPr/>
        <p:txBody>
          <a:bodyPr/>
          <a:lstStyle/>
          <a:p>
            <a:pPr lvl="0"/>
            <a:fld id="{86F7765D-052D-44C5-8A7A-F36F5B11C37D}" type="slidenum">
              <a:rPr lang="en-US" noProof="0" smtClean="0"/>
              <a:pPr lvl="0"/>
              <a:t>41</a:t>
            </a:fld>
            <a:endParaRPr lang="en-US" noProof="0"/>
          </a:p>
        </p:txBody>
      </p:sp>
      <p:sp>
        <p:nvSpPr>
          <p:cNvPr id="8" name="Slide Image Placeholder 7">
            <a:extLst>
              <a:ext uri="{FF2B5EF4-FFF2-40B4-BE49-F238E27FC236}">
                <a16:creationId xmlns:a16="http://schemas.microsoft.com/office/drawing/2014/main" id="{3E256FA2-1768-9BE5-617A-65A2C9B89D78}"/>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133992376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89E16-6F73-8891-B231-987E7C675CF2}"/>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8EE28961-E3D2-3863-47EF-6FA7A7B6F74D}"/>
              </a:ext>
            </a:extLst>
          </p:cNvPr>
          <p:cNvSpPr>
            <a:spLocks noGrp="1"/>
          </p:cNvSpPr>
          <p:nvPr>
            <p:ph type="body" idx="1"/>
          </p:nvPr>
        </p:nvSpPr>
        <p:spPr/>
        <p:txBody>
          <a:bodyPr/>
          <a:lstStyle/>
          <a:p>
            <a:r>
              <a:rPr lang="en-US" b="1" dirty="0"/>
              <a:t>At home, you can try out simple activities that reinforce what your child is learning. This might look like reading together and talking about the story, practicing letter sounds or vocabulary, or encouraging your child to write notes, lists, or short reflections. Older students might read articles related to school topics or listen to audiobooks. The key is to start small — even one short activity can make a difference.</a:t>
            </a:r>
            <a:endParaRPr lang="en-US" b="1" dirty="0">
              <a:ea typeface="Calibri"/>
              <a:cs typeface="Calibri"/>
            </a:endParaRPr>
          </a:p>
          <a:p>
            <a:endParaRPr lang="en-US" b="1" dirty="0">
              <a:ea typeface="Calibri"/>
              <a:cs typeface="Calibri"/>
            </a:endParaRPr>
          </a:p>
        </p:txBody>
      </p:sp>
      <p:sp>
        <p:nvSpPr>
          <p:cNvPr id="4" name="Slide Number Placeholder 3">
            <a:extLst>
              <a:ext uri="{FF2B5EF4-FFF2-40B4-BE49-F238E27FC236}">
                <a16:creationId xmlns:a16="http://schemas.microsoft.com/office/drawing/2014/main" id="{5D2B0FD0-C04A-381D-CB3A-66C7AACEC1B8}"/>
              </a:ext>
            </a:extLst>
          </p:cNvPr>
          <p:cNvSpPr>
            <a:spLocks noGrp="1"/>
          </p:cNvSpPr>
          <p:nvPr>
            <p:ph type="sldNum" sz="quarter" idx="5"/>
          </p:nvPr>
        </p:nvSpPr>
        <p:spPr/>
        <p:txBody>
          <a:bodyPr/>
          <a:lstStyle/>
          <a:p>
            <a:pPr lvl="0"/>
            <a:fld id="{86F7765D-052D-44C5-8A7A-F36F5B11C37D}" type="slidenum">
              <a:rPr lang="en-US" noProof="0" smtClean="0"/>
              <a:pPr lvl="0"/>
              <a:t>42</a:t>
            </a:fld>
            <a:endParaRPr lang="en-US" noProof="0"/>
          </a:p>
        </p:txBody>
      </p:sp>
      <p:sp>
        <p:nvSpPr>
          <p:cNvPr id="8" name="Slide Image Placeholder 7">
            <a:extLst>
              <a:ext uri="{FF2B5EF4-FFF2-40B4-BE49-F238E27FC236}">
                <a16:creationId xmlns:a16="http://schemas.microsoft.com/office/drawing/2014/main" id="{33FCE485-09D0-EE1A-FDF6-291E22208040}"/>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246351476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A41EB-5799-4603-11D3-5623BA53E345}"/>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FA89C0D4-7D87-5A01-C494-3ACAE0DB9663}"/>
              </a:ext>
            </a:extLst>
          </p:cNvPr>
          <p:cNvSpPr>
            <a:spLocks noGrp="1"/>
          </p:cNvSpPr>
          <p:nvPr>
            <p:ph type="body" idx="1"/>
          </p:nvPr>
        </p:nvSpPr>
        <p:spPr/>
        <p:txBody>
          <a:bodyPr/>
          <a:lstStyle/>
          <a:p>
            <a:r>
              <a:rPr lang="en-US" b="1" dirty="0"/>
              <a:t>Schools are often willing to recommend tools and resources. In fact, many schools offer tools that families can use at home. These might include literacy kits, online reading platforms, word cards, writing prompts, or graphic organizers. If your school shares a tool with you, don’t hesitate to ask for clear directions or a demonstration. Teachers want you to feel comfortable using these materials, and they’re happy to show you how they work. Let's look at some examples. </a:t>
            </a:r>
            <a:endParaRPr lang="en-US" b="1" dirty="0">
              <a:ea typeface="Calibri"/>
              <a:cs typeface="Calibri"/>
            </a:endParaRPr>
          </a:p>
          <a:p>
            <a:endParaRPr lang="en-US" b="1" dirty="0">
              <a:ea typeface="Calibri"/>
              <a:cs typeface="Calibri"/>
            </a:endParaRPr>
          </a:p>
        </p:txBody>
      </p:sp>
      <p:sp>
        <p:nvSpPr>
          <p:cNvPr id="4" name="Slide Number Placeholder 3">
            <a:extLst>
              <a:ext uri="{FF2B5EF4-FFF2-40B4-BE49-F238E27FC236}">
                <a16:creationId xmlns:a16="http://schemas.microsoft.com/office/drawing/2014/main" id="{0DF94762-AB1F-AFEE-1EB0-33C1063DAA3A}"/>
              </a:ext>
            </a:extLst>
          </p:cNvPr>
          <p:cNvSpPr>
            <a:spLocks noGrp="1"/>
          </p:cNvSpPr>
          <p:nvPr>
            <p:ph type="sldNum" sz="quarter" idx="5"/>
          </p:nvPr>
        </p:nvSpPr>
        <p:spPr/>
        <p:txBody>
          <a:bodyPr/>
          <a:lstStyle/>
          <a:p>
            <a:pPr lvl="0"/>
            <a:fld id="{86F7765D-052D-44C5-8A7A-F36F5B11C37D}" type="slidenum">
              <a:rPr lang="en-US" noProof="0" smtClean="0"/>
              <a:pPr lvl="0"/>
              <a:t>43</a:t>
            </a:fld>
            <a:endParaRPr lang="en-US" noProof="0"/>
          </a:p>
        </p:txBody>
      </p:sp>
      <p:sp>
        <p:nvSpPr>
          <p:cNvPr id="8" name="Slide Image Placeholder 7">
            <a:extLst>
              <a:ext uri="{FF2B5EF4-FFF2-40B4-BE49-F238E27FC236}">
                <a16:creationId xmlns:a16="http://schemas.microsoft.com/office/drawing/2014/main" id="{DCC6174C-28FC-0165-CFCC-CA2BF0FBC24D}"/>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42014034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b="1" dirty="0">
                <a:solidFill>
                  <a:srgbClr val="0A0000"/>
                </a:solidFill>
              </a:rPr>
              <a:t>By the end of our time together, you’ll feel more confident partnering with your child’s school around literacy. We’ll talk about how to:</a:t>
            </a:r>
            <a:endParaRPr lang="en-US" b="1" dirty="0">
              <a:solidFill>
                <a:srgbClr val="0A0000"/>
              </a:solidFill>
              <a:ea typeface="Calibri"/>
              <a:cs typeface="Calibri"/>
            </a:endParaRPr>
          </a:p>
          <a:p>
            <a:pPr marL="171450" indent="-171450">
              <a:lnSpc>
                <a:spcPct val="90000"/>
              </a:lnSpc>
              <a:spcBef>
                <a:spcPts val="1000"/>
              </a:spcBef>
              <a:buFont typeface="Arial"/>
              <a:buChar char="•"/>
            </a:pPr>
            <a:r>
              <a:rPr lang="en-US" b="1" dirty="0">
                <a:solidFill>
                  <a:srgbClr val="0A0000"/>
                </a:solidFill>
              </a:rPr>
              <a:t>Communicate and interact effectively with the school by knowing how to ask questions, seek clarification, and stay informed about their child’s literacy progress.</a:t>
            </a:r>
            <a:endParaRPr lang="en-US" b="1">
              <a:solidFill>
                <a:srgbClr val="0A0000"/>
              </a:solidFill>
              <a:ea typeface="Calibri"/>
              <a:cs typeface="Calibri"/>
            </a:endParaRPr>
          </a:p>
          <a:p>
            <a:pPr marL="171450" indent="-171450">
              <a:lnSpc>
                <a:spcPct val="90000"/>
              </a:lnSpc>
              <a:spcBef>
                <a:spcPts val="1000"/>
              </a:spcBef>
              <a:buFont typeface="Arial"/>
              <a:buChar char="•"/>
            </a:pPr>
            <a:r>
              <a:rPr lang="en-US" b="1" dirty="0">
                <a:solidFill>
                  <a:srgbClr val="0A0000"/>
                </a:solidFill>
              </a:rPr>
              <a:t>Discuss literacy instruction and intervention with confidence by understanding what their child is expected to learn and whether instruction and supports are evidence‑based and targeted to their needs.</a:t>
            </a:r>
            <a:endParaRPr lang="en-US" b="1">
              <a:solidFill>
                <a:srgbClr val="0A0000"/>
              </a:solidFill>
              <a:ea typeface="Calibri"/>
              <a:cs typeface="Calibri"/>
            </a:endParaRPr>
          </a:p>
          <a:p>
            <a:pPr marL="171450" indent="-171450">
              <a:lnSpc>
                <a:spcPct val="90000"/>
              </a:lnSpc>
              <a:spcBef>
                <a:spcPts val="1000"/>
              </a:spcBef>
              <a:buFont typeface="Arial"/>
              <a:buChar char="•"/>
            </a:pPr>
            <a:r>
              <a:rPr lang="en-US" b="1" dirty="0">
                <a:solidFill>
                  <a:srgbClr val="0A0000"/>
                </a:solidFill>
              </a:rPr>
              <a:t>Support literacy practice at home by identifying activities and strategies that match their child’s skill level and coordinating with the school to reinforce learning.</a:t>
            </a:r>
            <a:endParaRPr lang="en-US" b="1">
              <a:solidFill>
                <a:srgbClr val="0A0000"/>
              </a:solidFill>
              <a:ea typeface="Calibri"/>
              <a:cs typeface="Calibri"/>
            </a:endParaRPr>
          </a:p>
          <a:p>
            <a:pPr marL="171450" indent="-171450">
              <a:lnSpc>
                <a:spcPct val="90000"/>
              </a:lnSpc>
              <a:spcBef>
                <a:spcPts val="1000"/>
              </a:spcBef>
              <a:buFont typeface="Arial"/>
              <a:buChar char="•"/>
            </a:pPr>
            <a:r>
              <a:rPr lang="en-US" b="1" dirty="0">
                <a:solidFill>
                  <a:srgbClr val="0A0000"/>
                </a:solidFill>
              </a:rPr>
              <a:t>Address concerns collaboratively by sharing observations from home, understanding the school’s system of support, and working together to determine next steps when challenges arise.</a:t>
            </a:r>
            <a:endParaRPr lang="en-US" b="1">
              <a:solidFill>
                <a:srgbClr val="0A0000"/>
              </a:solidFill>
              <a:ea typeface="Calibri"/>
              <a:cs typeface="Calibri"/>
            </a:endParaRPr>
          </a:p>
          <a:p>
            <a:endParaRPr lang="en-US" b="1" dirty="0">
              <a:solidFill>
                <a:srgbClr val="0A0000"/>
              </a:solidFill>
              <a:ea typeface="Calibri"/>
              <a:cs typeface="Calibri"/>
            </a:endParaRPr>
          </a:p>
          <a:p>
            <a:r>
              <a:rPr lang="en-US" b="1" dirty="0">
                <a:solidFill>
                  <a:srgbClr val="0A0000"/>
                </a:solidFill>
              </a:rPr>
              <a:t> </a:t>
            </a:r>
            <a:endParaRPr lang="en-US" b="1" dirty="0">
              <a:solidFill>
                <a:srgbClr val="0A0000"/>
              </a:solidFill>
              <a:ea typeface="Calibri"/>
              <a:cs typeface="Calibri"/>
            </a:endParaRPr>
          </a:p>
        </p:txBody>
      </p:sp>
      <p:sp>
        <p:nvSpPr>
          <p:cNvPr id="4" name="Slide Number Placeholder 3"/>
          <p:cNvSpPr>
            <a:spLocks noGrp="1"/>
          </p:cNvSpPr>
          <p:nvPr>
            <p:ph type="sldNum" sz="quarter" idx="5"/>
          </p:nvPr>
        </p:nvSpPr>
        <p:spPr/>
        <p:txBody>
          <a:bodyPr/>
          <a:lstStyle/>
          <a:p>
            <a:pPr lvl="0"/>
            <a:fld id="{86F7765D-052D-44C5-8A7A-F36F5B11C37D}" type="slidenum">
              <a:rPr lang="en-US" noProof="0" smtClean="0"/>
              <a:pPr lvl="0"/>
              <a:t>5</a:t>
            </a:fld>
            <a:endParaRPr lang="en-US" noProof="0"/>
          </a:p>
        </p:txBody>
      </p:sp>
      <p:sp>
        <p:nvSpPr>
          <p:cNvPr id="8" name="Slide Image Placeholder 7">
            <a:extLst>
              <a:ext uri="{FF2B5EF4-FFF2-40B4-BE49-F238E27FC236}">
                <a16:creationId xmlns:a16="http://schemas.microsoft.com/office/drawing/2014/main" id="{E333339A-F7DF-41DA-BACD-C6F6E2172D1F}"/>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205848796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DAD71-C0A3-2663-99EE-565E2214A36C}"/>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55F47126-A81B-11AD-23BC-A3A7949E8BBA}"/>
              </a:ext>
            </a:extLst>
          </p:cNvPr>
          <p:cNvSpPr>
            <a:spLocks noGrp="1"/>
          </p:cNvSpPr>
          <p:nvPr>
            <p:ph type="body" idx="1"/>
          </p:nvPr>
        </p:nvSpPr>
        <p:spPr/>
        <p:txBody>
          <a:bodyPr/>
          <a:lstStyle/>
          <a:p>
            <a:r>
              <a:rPr lang="en-US" b="1" dirty="0"/>
              <a:t>As you support your child, remember that consistency matters more than perfection. Short, daily practice is more effective than long sessions. Celebrate your child’s effort, not just accuracy. Let them choose books or topics when possible. And most importantly, keep reading a relaxed and enjoyable part of your routine. When families and schools work together, children grow stronger as readers and learners. Here is an additional resource from the Meadows Center that is filled with videos on how to help your child practice literacy skills at home. </a:t>
            </a:r>
            <a:endParaRPr lang="en-US" b="1" dirty="0">
              <a:ea typeface="Calibri"/>
              <a:cs typeface="Calibri"/>
            </a:endParaRPr>
          </a:p>
          <a:p>
            <a:endParaRPr lang="en-US" b="1" dirty="0">
              <a:ea typeface="Calibri"/>
              <a:cs typeface="Calibri"/>
            </a:endParaRPr>
          </a:p>
          <a:p>
            <a:r>
              <a:rPr lang="en-US" dirty="0">
                <a:ea typeface="Calibri"/>
                <a:cs typeface="Calibri"/>
              </a:rPr>
              <a:t>Click "Learn More" to visit the Meadows Center website page and explore the various videos available to parents</a:t>
            </a:r>
            <a:endParaRPr lang="en-US" b="1" dirty="0">
              <a:ea typeface="Calibri"/>
              <a:cs typeface="Calibri"/>
            </a:endParaRPr>
          </a:p>
          <a:p>
            <a:r>
              <a:rPr lang="en-US" b="1" dirty="0">
                <a:ea typeface="Calibri"/>
                <a:cs typeface="Calibri"/>
              </a:rPr>
              <a:t>Resource link: </a:t>
            </a:r>
            <a:r>
              <a:rPr lang="en-US" dirty="0">
                <a:hlinkClick r:id="rId3"/>
              </a:rPr>
              <a:t>Helping Kids Learn at Home - The Meadows Center</a:t>
            </a:r>
            <a:r>
              <a:rPr lang="en-US" b="1" dirty="0"/>
              <a:t> - </a:t>
            </a:r>
            <a:r>
              <a:rPr lang="en-US" dirty="0">
                <a:hlinkClick r:id="rId3"/>
              </a:rPr>
              <a:t>https://meadowscenter.org/resource/helping-your-kid-with/</a:t>
            </a:r>
            <a:r>
              <a:rPr lang="en-US" dirty="0"/>
              <a:t> </a:t>
            </a:r>
            <a:endParaRPr lang="en-US" dirty="0">
              <a:ea typeface="Calibri"/>
              <a:cs typeface="Calibri"/>
            </a:endParaRPr>
          </a:p>
        </p:txBody>
      </p:sp>
      <p:sp>
        <p:nvSpPr>
          <p:cNvPr id="4" name="Slide Number Placeholder 3">
            <a:extLst>
              <a:ext uri="{FF2B5EF4-FFF2-40B4-BE49-F238E27FC236}">
                <a16:creationId xmlns:a16="http://schemas.microsoft.com/office/drawing/2014/main" id="{86A5CD19-2A9F-6680-7D3B-8E97CE1E4273}"/>
              </a:ext>
            </a:extLst>
          </p:cNvPr>
          <p:cNvSpPr>
            <a:spLocks noGrp="1"/>
          </p:cNvSpPr>
          <p:nvPr>
            <p:ph type="sldNum" sz="quarter" idx="5"/>
          </p:nvPr>
        </p:nvSpPr>
        <p:spPr/>
        <p:txBody>
          <a:bodyPr/>
          <a:lstStyle/>
          <a:p>
            <a:pPr lvl="0"/>
            <a:fld id="{86F7765D-052D-44C5-8A7A-F36F5B11C37D}" type="slidenum">
              <a:rPr lang="en-US" noProof="0" smtClean="0"/>
              <a:pPr lvl="0"/>
              <a:t>44</a:t>
            </a:fld>
            <a:endParaRPr lang="en-US" noProof="0"/>
          </a:p>
        </p:txBody>
      </p:sp>
      <p:sp>
        <p:nvSpPr>
          <p:cNvPr id="8" name="Slide Image Placeholder 7">
            <a:extLst>
              <a:ext uri="{FF2B5EF4-FFF2-40B4-BE49-F238E27FC236}">
                <a16:creationId xmlns:a16="http://schemas.microsoft.com/office/drawing/2014/main" id="{CE68E36E-501C-DA59-F445-DA216678A6AC}"/>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298869480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A77DB6-BBAC-0B6A-A3C8-DAFBA0F7266D}"/>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B38DA294-DC8A-F0A3-65BE-30DC39083E8E}"/>
              </a:ext>
            </a:extLst>
          </p:cNvPr>
          <p:cNvSpPr>
            <a:spLocks noGrp="1"/>
          </p:cNvSpPr>
          <p:nvPr>
            <p:ph type="body" idx="1"/>
          </p:nvPr>
        </p:nvSpPr>
        <p:spPr/>
        <p:txBody>
          <a:bodyPr/>
          <a:lstStyle/>
          <a:p>
            <a:r>
              <a:rPr lang="en-US" dirty="0"/>
              <a:t>Summarize the big ideas for participants: </a:t>
            </a:r>
            <a:endParaRPr lang="en-US" dirty="0">
              <a:solidFill>
                <a:srgbClr val="444444"/>
              </a:solidFill>
              <a:ea typeface="Calibri"/>
              <a:cs typeface="Calibri"/>
            </a:endParaRPr>
          </a:p>
          <a:p>
            <a:r>
              <a:rPr lang="en-US" dirty="0"/>
              <a:t>• Two important foundational skills in early reading instruction are phonemic awareness and phonics. </a:t>
            </a:r>
            <a:endParaRPr lang="en-US" dirty="0">
              <a:solidFill>
                <a:srgbClr val="444444"/>
              </a:solidFill>
            </a:endParaRPr>
          </a:p>
          <a:p>
            <a:r>
              <a:rPr lang="en-US" dirty="0"/>
              <a:t>• For children who struggle to read, working with phonemes and decoding words can be especially difficult. </a:t>
            </a:r>
            <a:endParaRPr lang="en-US" dirty="0">
              <a:solidFill>
                <a:srgbClr val="444444"/>
              </a:solidFill>
            </a:endParaRPr>
          </a:p>
          <a:p>
            <a:r>
              <a:rPr lang="en-US" dirty="0"/>
              <a:t>• Learning to listen, speak, read, and write well also includes developing oral language skills and reading fluently and with meaning. </a:t>
            </a:r>
            <a:endParaRPr lang="en-US" dirty="0">
              <a:solidFill>
                <a:srgbClr val="444444"/>
              </a:solidFill>
            </a:endParaRPr>
          </a:p>
          <a:p>
            <a:endParaRPr lang="en-US" dirty="0">
              <a:solidFill>
                <a:srgbClr val="000000"/>
              </a:solidFill>
            </a:endParaRPr>
          </a:p>
          <a:p>
            <a:r>
              <a:rPr lang="en-US" dirty="0">
                <a:solidFill>
                  <a:srgbClr val="000000"/>
                </a:solidFill>
              </a:rPr>
              <a:t>Every family can support literacy. You don’t need special training—just time, conversation, and encouragement. When families and schools work together, children grow stronger as readers, thinkers, and learners.</a:t>
            </a:r>
            <a:endParaRPr lang="en-US" dirty="0">
              <a:solidFill>
                <a:srgbClr val="000000"/>
              </a:solidFill>
              <a:ea typeface="Calibri" panose="020F0502020204030204"/>
              <a:cs typeface="Calibri" panose="020F0502020204030204"/>
            </a:endParaRPr>
          </a:p>
          <a:p>
            <a:endParaRPr lang="en-US" dirty="0">
              <a:solidFill>
                <a:srgbClr val="000000"/>
              </a:solidFill>
              <a:ea typeface="Calibri" panose="020F0502020204030204"/>
              <a:cs typeface="Calibri" panose="020F0502020204030204"/>
            </a:endParaRPr>
          </a:p>
          <a:p>
            <a:r>
              <a:rPr lang="en-US" b="1" dirty="0"/>
              <a:t>Note</a:t>
            </a:r>
            <a:r>
              <a:rPr lang="en-US" dirty="0"/>
              <a:t>: This completes Session 3: Share Literacy Resources. </a:t>
            </a:r>
            <a:endParaRPr lang="en-US" dirty="0">
              <a:solidFill>
                <a:srgbClr val="444444"/>
              </a:solidFill>
            </a:endParaRPr>
          </a:p>
          <a:p>
            <a:endParaRPr lang="en-US" dirty="0">
              <a:solidFill>
                <a:srgbClr val="000000"/>
              </a:solidFill>
              <a:ea typeface="Calibri"/>
              <a:cs typeface="Calibri"/>
            </a:endParaRPr>
          </a:p>
          <a:p>
            <a:endParaRPr lang="en-US" dirty="0">
              <a:ea typeface="Calibri"/>
              <a:cs typeface="Calibri"/>
            </a:endParaRPr>
          </a:p>
        </p:txBody>
      </p:sp>
      <p:sp>
        <p:nvSpPr>
          <p:cNvPr id="4" name="Slide Number Placeholder 3">
            <a:extLst>
              <a:ext uri="{FF2B5EF4-FFF2-40B4-BE49-F238E27FC236}">
                <a16:creationId xmlns:a16="http://schemas.microsoft.com/office/drawing/2014/main" id="{3A5FC7DF-74CA-D169-F381-06BA683EE8BE}"/>
              </a:ext>
            </a:extLst>
          </p:cNvPr>
          <p:cNvSpPr>
            <a:spLocks noGrp="1"/>
          </p:cNvSpPr>
          <p:nvPr>
            <p:ph type="sldNum" sz="quarter" idx="5"/>
          </p:nvPr>
        </p:nvSpPr>
        <p:spPr/>
        <p:txBody>
          <a:bodyPr/>
          <a:lstStyle/>
          <a:p>
            <a:pPr lvl="0"/>
            <a:fld id="{86F7765D-052D-44C5-8A7A-F36F5B11C37D}" type="slidenum">
              <a:rPr lang="en-US" noProof="0" smtClean="0"/>
              <a:pPr lvl="0"/>
              <a:t>45</a:t>
            </a:fld>
            <a:endParaRPr lang="en-US" noProof="0"/>
          </a:p>
        </p:txBody>
      </p:sp>
      <p:sp>
        <p:nvSpPr>
          <p:cNvPr id="8" name="Slide Image Placeholder 7">
            <a:extLst>
              <a:ext uri="{FF2B5EF4-FFF2-40B4-BE49-F238E27FC236}">
                <a16:creationId xmlns:a16="http://schemas.microsoft.com/office/drawing/2014/main" id="{FDB53812-546D-91D7-79E2-C0CDBDCA9E8F}"/>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315863319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89CF0-63F9-C171-98CB-4D5E180B3155}"/>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02843388-4448-A1E5-0F5A-6EC09A44EFC2}"/>
              </a:ext>
            </a:extLst>
          </p:cNvPr>
          <p:cNvSpPr>
            <a:spLocks noGrp="1"/>
          </p:cNvSpPr>
          <p:nvPr>
            <p:ph type="body" idx="1"/>
          </p:nvPr>
        </p:nvSpPr>
        <p:spPr/>
        <p:txBody>
          <a:bodyPr/>
          <a:lstStyle/>
          <a:p>
            <a:r>
              <a:rPr lang="en-US" b="1" dirty="0">
                <a:ea typeface="Calibri"/>
                <a:cs typeface="Calibri"/>
              </a:rPr>
              <a:t>Before we wrap up this session, are there any questions?</a:t>
            </a:r>
            <a:endParaRPr lang="en-US" dirty="0"/>
          </a:p>
        </p:txBody>
      </p:sp>
      <p:sp>
        <p:nvSpPr>
          <p:cNvPr id="4" name="Slide Number Placeholder 3">
            <a:extLst>
              <a:ext uri="{FF2B5EF4-FFF2-40B4-BE49-F238E27FC236}">
                <a16:creationId xmlns:a16="http://schemas.microsoft.com/office/drawing/2014/main" id="{FA8546B3-CF4A-72D1-893A-DEA4D4120A6E}"/>
              </a:ext>
            </a:extLst>
          </p:cNvPr>
          <p:cNvSpPr>
            <a:spLocks noGrp="1"/>
          </p:cNvSpPr>
          <p:nvPr>
            <p:ph type="sldNum" sz="quarter" idx="5"/>
          </p:nvPr>
        </p:nvSpPr>
        <p:spPr/>
        <p:txBody>
          <a:bodyPr/>
          <a:lstStyle/>
          <a:p>
            <a:pPr lvl="0"/>
            <a:fld id="{86F7765D-052D-44C5-8A7A-F36F5B11C37D}" type="slidenum">
              <a:rPr lang="en-US" noProof="0" smtClean="0"/>
              <a:pPr lvl="0"/>
              <a:t>46</a:t>
            </a:fld>
            <a:endParaRPr lang="en-US" noProof="0"/>
          </a:p>
        </p:txBody>
      </p:sp>
      <p:sp>
        <p:nvSpPr>
          <p:cNvPr id="8" name="Slide Image Placeholder 7">
            <a:extLst>
              <a:ext uri="{FF2B5EF4-FFF2-40B4-BE49-F238E27FC236}">
                <a16:creationId xmlns:a16="http://schemas.microsoft.com/office/drawing/2014/main" id="{581CFC63-9402-F055-E843-7A4699886579}"/>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27488684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0FBF6F-2BC0-3B3C-A1B7-8B4929030C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B6714D-AB65-7D42-03FF-7C6A18691F79}"/>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9E3CC49F-2D59-D58E-9F47-E79C4D34FC61}"/>
              </a:ext>
            </a:extLst>
          </p:cNvPr>
          <p:cNvSpPr>
            <a:spLocks noGrp="1"/>
          </p:cNvSpPr>
          <p:nvPr>
            <p:ph type="body" idx="1"/>
          </p:nvPr>
        </p:nvSpPr>
        <p:spPr/>
        <p:txBody>
          <a:bodyPr/>
          <a:lstStyle/>
          <a:p>
            <a:r>
              <a:rPr lang="en-US" b="1" dirty="0">
                <a:solidFill>
                  <a:srgbClr val="2C3335"/>
                </a:solidFill>
                <a:highlight>
                  <a:srgbClr val="F9F8F6"/>
                </a:highlight>
              </a:rPr>
              <a:t>For the final session we will examine how to Address Concerns Together - </a:t>
            </a:r>
            <a:r>
              <a:rPr lang="en-US" sz="1200" b="1" i="0" kern="1200" dirty="0">
                <a:solidFill>
                  <a:schemeClr val="tx1"/>
                </a:solidFill>
                <a:effectLst/>
                <a:highlight>
                  <a:srgbClr val="F9F8F6"/>
                </a:highlight>
                <a:latin typeface="+mn-lt"/>
                <a:ea typeface="+mn-ea"/>
                <a:cs typeface="+mn-cs"/>
              </a:rPr>
              <a:t>Take time to understand the school’s position and openly communicate your view. Work together to find a solution to address your child’s learning needs that you both can support. If you and the school disagree, get advice from others on next steps. Ask questions: “How is my child’s language and literacy learning being supported in this system?” “How are you monitoring my child’s language and literacy progress?” “What might happen next if my child continues to struggle?”</a:t>
            </a:r>
            <a:endParaRPr lang="en-US">
              <a:ea typeface="+mn-ea"/>
              <a:cs typeface="+mn-cs"/>
            </a:endParaRPr>
          </a:p>
          <a:p>
            <a:pPr marL="0" indent="0">
              <a:buFont typeface="+mj-lt"/>
              <a:buNone/>
            </a:pPr>
            <a:endParaRPr lang="en-US" sz="1200" b="0" i="0" kern="1200" dirty="0">
              <a:solidFill>
                <a:schemeClr val="tx1"/>
              </a:solidFill>
              <a:effectLst/>
              <a:highlight>
                <a:srgbClr val="F9F8F6"/>
              </a:highlight>
              <a:latin typeface="+mn-lt"/>
              <a:ea typeface="+mn-ea"/>
              <a:cs typeface="+mn-cs"/>
            </a:endParaRPr>
          </a:p>
          <a:p>
            <a:r>
              <a:rPr lang="en-US" b="1" dirty="0">
                <a:highlight>
                  <a:srgbClr val="F9F8F6"/>
                </a:highlight>
              </a:rPr>
              <a:t>You and your child’s teacher can discuss what your child has learned and what skills he or she is still working on. You should share your understanding of your child’s learning needs and tell the teacher what activities or tasks are giving your child trouble at home and how you’ve helped. </a:t>
            </a:r>
            <a:endParaRPr lang="en-US" b="1">
              <a:ea typeface="Calibri"/>
              <a:cs typeface="Calibri"/>
            </a:endParaRPr>
          </a:p>
          <a:p>
            <a:pPr>
              <a:buFont typeface="+mj-lt"/>
            </a:pPr>
            <a:endParaRPr lang="en-US" dirty="0">
              <a:highlight>
                <a:srgbClr val="F9F8F6"/>
              </a:highlight>
            </a:endParaRPr>
          </a:p>
          <a:p>
            <a:pPr>
              <a:buFont typeface="+mj-lt"/>
            </a:pPr>
            <a:r>
              <a:rPr lang="en-US" dirty="0"/>
              <a:t>Resource Link: </a:t>
            </a:r>
            <a:r>
              <a:rPr lang="en-US" dirty="0">
                <a:solidFill>
                  <a:srgbClr val="444444"/>
                </a:solidFill>
                <a:hlinkClick r:id="rId3">
                  <a:extLst>
                    <a:ext uri="{A12FA001-AC4F-418D-AE19-62706E023703}">
                      <ahyp:hlinkClr xmlns:ahyp="http://schemas.microsoft.com/office/drawing/2018/hyperlinkcolor" val="tx"/>
                    </a:ext>
                  </a:extLst>
                </a:hlinkClick>
              </a:rPr>
              <a:t>How Families Can Partner With Schools on Literacy Development – National Center on Improving Literacy</a:t>
            </a:r>
            <a:endParaRPr lang="en-US">
              <a:solidFill>
                <a:srgbClr val="444444"/>
              </a:solidFill>
              <a:ea typeface="Calibri"/>
              <a:cs typeface="Calibri"/>
            </a:endParaRPr>
          </a:p>
          <a:p>
            <a:r>
              <a:rPr lang="en-US" dirty="0">
                <a:solidFill>
                  <a:srgbClr val="444444"/>
                </a:solidFill>
                <a:hlinkClick r:id="rId3">
                  <a:extLst>
                    <a:ext uri="{A12FA001-AC4F-418D-AE19-62706E023703}">
                      <ahyp:hlinkClr xmlns:ahyp="http://schemas.microsoft.com/office/drawing/2018/hyperlinkcolor" val="tx"/>
                    </a:ext>
                  </a:extLst>
                </a:hlinkClick>
              </a:rPr>
              <a:t>How Families Can Partner With Schools on Literacy Development - NCIL</a:t>
            </a:r>
            <a:endParaRPr lang="en-US">
              <a:solidFill>
                <a:srgbClr val="444444"/>
              </a:solidFill>
            </a:endParaRPr>
          </a:p>
          <a:p>
            <a:pPr marL="0" indent="0">
              <a:buFont typeface="+mj-lt"/>
              <a:buNone/>
            </a:pPr>
            <a:endParaRPr lang="en-US" dirty="0">
              <a:ea typeface="Calibri"/>
              <a:cs typeface="Calibri"/>
            </a:endParaRPr>
          </a:p>
        </p:txBody>
      </p:sp>
      <p:sp>
        <p:nvSpPr>
          <p:cNvPr id="4" name="Slide Number Placeholder 3">
            <a:extLst>
              <a:ext uri="{FF2B5EF4-FFF2-40B4-BE49-F238E27FC236}">
                <a16:creationId xmlns:a16="http://schemas.microsoft.com/office/drawing/2014/main" id="{758756D3-DF86-C17D-1EA7-1DEF909DD95D}"/>
              </a:ext>
            </a:extLst>
          </p:cNvPr>
          <p:cNvSpPr>
            <a:spLocks noGrp="1"/>
          </p:cNvSpPr>
          <p:nvPr>
            <p:ph type="sldNum" sz="quarter" idx="5"/>
          </p:nvPr>
        </p:nvSpPr>
        <p:spPr/>
        <p:txBody>
          <a:bodyPr/>
          <a:lstStyle/>
          <a:p>
            <a:fld id="{B1D499D3-6930-49CF-8119-D2C5A3421AFD}" type="slidenum">
              <a:rPr lang="en-US" smtClean="0"/>
              <a:t>48</a:t>
            </a:fld>
            <a:endParaRPr lang="en-US"/>
          </a:p>
        </p:txBody>
      </p:sp>
    </p:spTree>
    <p:extLst>
      <p:ext uri="{BB962C8B-B14F-4D97-AF65-F5344CB8AC3E}">
        <p14:creationId xmlns:p14="http://schemas.microsoft.com/office/powerpoint/2010/main" val="288639392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dirty="0">
                <a:solidFill>
                  <a:srgbClr val="2C3335"/>
                </a:solidFill>
                <a:highlight>
                  <a:srgbClr val="F9F8F6"/>
                </a:highlight>
              </a:rPr>
              <a:t>Families should discuss with the school which activities or tasks the child has trouble with at home, and how you helped. Learn about the school’s system of learning support.</a:t>
            </a:r>
            <a:endParaRPr lang="en-US" dirty="0"/>
          </a:p>
          <a:p>
            <a:r>
              <a:rPr lang="en-US" dirty="0">
                <a:solidFill>
                  <a:srgbClr val="2C3335"/>
                </a:solidFill>
                <a:highlight>
                  <a:srgbClr val="F9F8F6"/>
                </a:highlight>
              </a:rPr>
              <a:t>Ask</a:t>
            </a:r>
            <a:r>
              <a:rPr lang="en-US" b="0" i="0" u="none" strike="noStrike" kern="1200" dirty="0">
                <a:solidFill>
                  <a:srgbClr val="2C3335"/>
                </a:solidFill>
                <a:effectLst/>
                <a:highlight>
                  <a:srgbClr val="F9F8F6"/>
                </a:highlight>
              </a:rPr>
              <a:t>:</a:t>
            </a:r>
            <a:endParaRPr lang="en-US" dirty="0">
              <a:solidFill>
                <a:srgbClr val="2C3335"/>
              </a:solidFill>
              <a:highlight>
                <a:srgbClr val="F9F8F6"/>
              </a:highlight>
              <a:ea typeface="Calibri"/>
              <a:cs typeface="Calibri"/>
            </a:endParaRPr>
          </a:p>
          <a:p>
            <a:pPr marL="285750" indent="-285750">
              <a:buFont typeface="Arial"/>
              <a:buChar char="•"/>
            </a:pPr>
            <a:r>
              <a:rPr lang="en-US" dirty="0">
                <a:solidFill>
                  <a:srgbClr val="2C3335"/>
                </a:solidFill>
                <a:highlight>
                  <a:srgbClr val="F9F8F6"/>
                </a:highlight>
              </a:rPr>
              <a:t>“How is my child’s language and literacy</a:t>
            </a:r>
            <a:r>
              <a:rPr lang="en-US" b="0" i="0" u="none" strike="noStrike" kern="1200" dirty="0">
                <a:solidFill>
                  <a:srgbClr val="2C3335"/>
                </a:solidFill>
                <a:effectLst/>
                <a:highlight>
                  <a:srgbClr val="F9F8F6"/>
                </a:highlight>
              </a:rPr>
              <a:t> learning </a:t>
            </a:r>
            <a:r>
              <a:rPr lang="en-US" dirty="0">
                <a:solidFill>
                  <a:srgbClr val="2C3335"/>
                </a:solidFill>
                <a:highlight>
                  <a:srgbClr val="F9F8F6"/>
                </a:highlight>
              </a:rPr>
              <a:t>being supported in this system?”</a:t>
            </a:r>
            <a:endParaRPr lang="en-US" dirty="0"/>
          </a:p>
          <a:p>
            <a:pPr marL="285750" indent="-285750">
              <a:buFont typeface="Arial"/>
              <a:buChar char="•"/>
            </a:pPr>
            <a:r>
              <a:rPr lang="en-US" dirty="0">
                <a:solidFill>
                  <a:srgbClr val="2C3335"/>
                </a:solidFill>
                <a:highlight>
                  <a:srgbClr val="F9F8F6"/>
                </a:highlight>
              </a:rPr>
              <a:t>“How are you monitoring my child’s language and literacy progress?”</a:t>
            </a:r>
            <a:endParaRPr lang="en-US" dirty="0"/>
          </a:p>
          <a:p>
            <a:pPr marL="285750" indent="-285750">
              <a:buFont typeface="Arial"/>
              <a:buChar char="•"/>
            </a:pPr>
            <a:r>
              <a:rPr lang="en-US" dirty="0">
                <a:solidFill>
                  <a:srgbClr val="2C3335"/>
                </a:solidFill>
                <a:highlight>
                  <a:srgbClr val="F9F8F6"/>
                </a:highlight>
              </a:rPr>
              <a:t>“What might happen next if my child continues to struggle?”</a:t>
            </a:r>
            <a:endParaRPr lang="en-US" dirty="0"/>
          </a:p>
          <a:p>
            <a:r>
              <a:rPr lang="en-US" dirty="0">
                <a:solidFill>
                  <a:srgbClr val="2C3335"/>
                </a:solidFill>
                <a:highlight>
                  <a:srgbClr val="F9F8F6"/>
                </a:highlight>
              </a:rPr>
              <a:t>Take time </a:t>
            </a:r>
            <a:r>
              <a:rPr lang="en-US" b="0" i="0" u="none" strike="noStrike" kern="1200" dirty="0">
                <a:solidFill>
                  <a:srgbClr val="2C3335"/>
                </a:solidFill>
                <a:effectLst/>
                <a:highlight>
                  <a:srgbClr val="F9F8F6"/>
                </a:highlight>
              </a:rPr>
              <a:t>to </a:t>
            </a:r>
            <a:r>
              <a:rPr lang="en-US" dirty="0">
                <a:solidFill>
                  <a:srgbClr val="2C3335"/>
                </a:solidFill>
                <a:highlight>
                  <a:srgbClr val="F9F8F6"/>
                </a:highlight>
              </a:rPr>
              <a:t>understand the school’s position </a:t>
            </a:r>
            <a:r>
              <a:rPr lang="en-US" b="0" i="0" u="none" strike="noStrike" kern="1200" dirty="0">
                <a:solidFill>
                  <a:srgbClr val="2C3335"/>
                </a:solidFill>
                <a:effectLst/>
                <a:highlight>
                  <a:srgbClr val="F9F8F6"/>
                </a:highlight>
              </a:rPr>
              <a:t>and </a:t>
            </a:r>
            <a:r>
              <a:rPr lang="en-US" dirty="0">
                <a:solidFill>
                  <a:srgbClr val="2C3335"/>
                </a:solidFill>
                <a:highlight>
                  <a:srgbClr val="F9F8F6"/>
                </a:highlight>
              </a:rPr>
              <a:t>openly </a:t>
            </a:r>
            <a:r>
              <a:rPr lang="en-US" b="0" i="0" u="none" strike="noStrike" kern="1200" dirty="0">
                <a:solidFill>
                  <a:srgbClr val="2C3335"/>
                </a:solidFill>
                <a:effectLst/>
                <a:highlight>
                  <a:srgbClr val="F9F8F6"/>
                </a:highlight>
              </a:rPr>
              <a:t>communicate </a:t>
            </a:r>
            <a:r>
              <a:rPr lang="en-US" dirty="0">
                <a:solidFill>
                  <a:srgbClr val="2C3335"/>
                </a:solidFill>
                <a:highlight>
                  <a:srgbClr val="F9F8F6"/>
                </a:highlight>
              </a:rPr>
              <a:t>your view. Work together to find a solution to address your child’s learning needs that you both can support. If you and </a:t>
            </a:r>
            <a:r>
              <a:rPr lang="en-US" b="0" i="0" u="none" strike="noStrike" kern="1200" dirty="0">
                <a:solidFill>
                  <a:srgbClr val="2C3335"/>
                </a:solidFill>
                <a:effectLst/>
                <a:highlight>
                  <a:srgbClr val="F9F8F6"/>
                </a:highlight>
              </a:rPr>
              <a:t>the </a:t>
            </a:r>
            <a:r>
              <a:rPr lang="en-US" dirty="0">
                <a:solidFill>
                  <a:srgbClr val="2C3335"/>
                </a:solidFill>
                <a:highlight>
                  <a:srgbClr val="F9F8F6"/>
                </a:highlight>
              </a:rPr>
              <a:t>school disagree, get advice from others on next steps</a:t>
            </a:r>
            <a:r>
              <a:rPr lang="en-US" b="0" i="0" u="none" strike="noStrike" kern="1200" dirty="0">
                <a:solidFill>
                  <a:srgbClr val="2C3335"/>
                </a:solidFill>
                <a:effectLst/>
                <a:highlight>
                  <a:srgbClr val="F9F8F6"/>
                </a:highlight>
              </a:rPr>
              <a:t>.</a:t>
            </a:r>
            <a:endParaRPr lang="en-US" dirty="0">
              <a:solidFill>
                <a:srgbClr val="2C3335"/>
              </a:solidFill>
              <a:highlight>
                <a:srgbClr val="F9F8F6"/>
              </a:highlight>
              <a:ea typeface="Calibri"/>
              <a:cs typeface="Calibri"/>
            </a:endParaRPr>
          </a:p>
          <a:p>
            <a:br>
              <a:rPr lang="en-US" dirty="0"/>
            </a:br>
            <a:endParaRPr lang="en-US" dirty="0"/>
          </a:p>
        </p:txBody>
      </p:sp>
      <p:sp>
        <p:nvSpPr>
          <p:cNvPr id="4" name="Slide Number Placeholder 3"/>
          <p:cNvSpPr>
            <a:spLocks noGrp="1"/>
          </p:cNvSpPr>
          <p:nvPr>
            <p:ph type="sldNum" sz="quarter" idx="5"/>
          </p:nvPr>
        </p:nvSpPr>
        <p:spPr/>
        <p:txBody>
          <a:bodyPr/>
          <a:lstStyle/>
          <a:p>
            <a:pPr lvl="0"/>
            <a:fld id="{86F7765D-052D-44C5-8A7A-F36F5B11C37D}" type="slidenum">
              <a:rPr lang="en-US" noProof="0" smtClean="0"/>
              <a:pPr lvl="0"/>
              <a:t>49</a:t>
            </a:fld>
            <a:endParaRPr lang="en-US" noProof="0"/>
          </a:p>
        </p:txBody>
      </p:sp>
      <p:sp>
        <p:nvSpPr>
          <p:cNvPr id="8" name="Slide Image Placeholder 7">
            <a:extLst>
              <a:ext uri="{FF2B5EF4-FFF2-40B4-BE49-F238E27FC236}">
                <a16:creationId xmlns:a16="http://schemas.microsoft.com/office/drawing/2014/main" id="{E333339A-F7DF-41DA-BACD-C6F6E2172D1F}"/>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254142124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B24F6-09D1-4E57-E94C-C460AA180A0F}"/>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F7E4A307-D804-50DA-D379-0EEC908BD561}"/>
              </a:ext>
            </a:extLst>
          </p:cNvPr>
          <p:cNvSpPr>
            <a:spLocks noGrp="1"/>
          </p:cNvSpPr>
          <p:nvPr>
            <p:ph type="body" idx="1"/>
          </p:nvPr>
        </p:nvSpPr>
        <p:spPr/>
        <p:txBody>
          <a:bodyPr/>
          <a:lstStyle/>
          <a:p>
            <a:pPr fontAlgn="base"/>
            <a:r>
              <a:rPr lang="en-US" sz="1200" b="1" i="0" u="none" strike="noStrike" kern="1200" dirty="0">
                <a:solidFill>
                  <a:schemeClr val="tx1"/>
                </a:solidFill>
                <a:effectLst/>
                <a:latin typeface="+mn-lt"/>
                <a:ea typeface="+mn-ea"/>
                <a:cs typeface="+mn-cs"/>
              </a:rPr>
              <a:t>Learning reading is a complex and unnatural process. This may explain why so many children do not learn to read through exposure to books and language alone. All children benefit from explicit, systematic reading instruction in phonemic awareness, phonics, fluency, vocabulary, and comprehension. Yet, some children continue to struggle with reading even with high-quality classroom instruction. By appropriately addressing your child’s literacy needs early, your child can learn to read. </a:t>
            </a:r>
            <a:endParaRPr lang="en-US" b="1" dirty="0">
              <a:ea typeface="Calibri"/>
              <a:cs typeface="Calibri"/>
            </a:endParaRPr>
          </a:p>
          <a:p>
            <a:endParaRPr lang="en-US" b="1" dirty="0">
              <a:ea typeface="Calibri"/>
              <a:cs typeface="Calibri"/>
            </a:endParaRPr>
          </a:p>
          <a:p>
            <a:r>
              <a:rPr lang="en-US" sz="1200" b="0" i="0" u="none" strike="noStrike" kern="1200" dirty="0">
                <a:solidFill>
                  <a:schemeClr val="tx1"/>
                </a:solidFill>
                <a:effectLst/>
                <a:latin typeface="+mn-lt"/>
                <a:ea typeface="+mn-ea"/>
                <a:cs typeface="+mn-cs"/>
              </a:rPr>
              <a:t>Click Watch Video to see Linda Farrell discuss why every student can become a better reader. </a:t>
            </a:r>
            <a:r>
              <a:rPr lang="en-US" sz="1200" b="0" i="0" kern="1200" dirty="0">
                <a:solidFill>
                  <a:schemeClr val="tx1"/>
                </a:solidFill>
                <a:effectLst/>
                <a:latin typeface="+mn-lt"/>
                <a:ea typeface="+mn-ea"/>
                <a:cs typeface="+mn-cs"/>
              </a:rPr>
              <a:t>​</a:t>
            </a:r>
            <a:endParaRPr lang="en-US" sz="1200" b="0" i="0" kern="1200" dirty="0">
              <a:solidFill>
                <a:schemeClr val="tx1"/>
              </a:solidFill>
              <a:effectLst/>
              <a:latin typeface="+mn-lt"/>
              <a:ea typeface="Calibri" panose="020F0502020204030204"/>
              <a:cs typeface="Calibri" panose="020F0502020204030204"/>
            </a:endParaRPr>
          </a:p>
          <a:p>
            <a:pPr rtl="0" fontAlgn="base"/>
            <a:r>
              <a:rPr lang="en-US" sz="1200" b="1" i="0" u="none" strike="noStrike" kern="1200" dirty="0">
                <a:solidFill>
                  <a:schemeClr val="tx1"/>
                </a:solidFill>
                <a:effectLst/>
                <a:latin typeface="+mn-lt"/>
                <a:ea typeface="+mn-ea"/>
                <a:cs typeface="+mn-cs"/>
              </a:rPr>
              <a:t>Video: Play Watch Video </a:t>
            </a:r>
            <a:r>
              <a:rPr lang="en-US" sz="1200" b="0" i="0" u="none" strike="noStrike" kern="1200" dirty="0">
                <a:solidFill>
                  <a:schemeClr val="tx1"/>
                </a:solidFill>
                <a:effectLst/>
                <a:latin typeface="+mn-lt"/>
                <a:ea typeface="+mn-ea"/>
                <a:cs typeface="+mn-cs"/>
              </a:rPr>
              <a:t>Reading Rockets (0:35) </a:t>
            </a:r>
            <a:r>
              <a:rPr lang="en-US" sz="1200" b="0" i="0" kern="1200" dirty="0">
                <a:solidFill>
                  <a:schemeClr val="tx1"/>
                </a:solidFill>
                <a:effectLst/>
                <a:latin typeface="+mn-lt"/>
                <a:ea typeface="+mn-ea"/>
                <a:cs typeface="+mn-cs"/>
              </a:rPr>
              <a:t>​</a:t>
            </a:r>
          </a:p>
          <a:p>
            <a:r>
              <a:rPr lang="en-US" dirty="0">
                <a:ea typeface="Calibri"/>
                <a:cs typeface="Calibri"/>
              </a:rPr>
              <a:t>Link: </a:t>
            </a:r>
            <a:r>
              <a:rPr lang="en-US" dirty="0">
                <a:hlinkClick r:id="rId3"/>
              </a:rPr>
              <a:t>Reading expert Linda Farrell: Every student can become a better reader - YouTube</a:t>
            </a:r>
            <a:endParaRPr lang="en-US" dirty="0"/>
          </a:p>
          <a:p>
            <a:pPr lvl="1" rtl="0" fontAlgn="base"/>
            <a:r>
              <a:rPr lang="en-US" sz="1200" b="0" i="0" u="none" strike="noStrike" kern="1200" dirty="0">
                <a:solidFill>
                  <a:schemeClr val="tx1"/>
                </a:solidFill>
                <a:effectLst/>
                <a:latin typeface="+mn-lt"/>
                <a:ea typeface="+mn-ea"/>
                <a:cs typeface="+mn-cs"/>
              </a:rPr>
              <a:t>I go to some schools and students really aren’t scoring well on their tests. And there are a number of reasons for that. And what is so satisfying is when teachers say, “I know they’re not scoring well on their tests but they can, they can.” We know how to do this. Help us do even more. And that is fabulous because every student can learn more. Every student can learn more. And, I have yet to find a student who cannot learn to decode. </a:t>
            </a:r>
            <a:r>
              <a:rPr lang="en-US" sz="1200" b="0" i="0" kern="1200" dirty="0">
                <a:solidFill>
                  <a:schemeClr val="tx1"/>
                </a:solidFill>
                <a:effectLst/>
                <a:latin typeface="+mn-lt"/>
                <a:ea typeface="+mn-ea"/>
                <a:cs typeface="+mn-cs"/>
              </a:rPr>
              <a:t>​</a:t>
            </a:r>
            <a:endParaRPr lang="en-US" sz="1200" b="0" i="0" kern="1200" dirty="0">
              <a:solidFill>
                <a:schemeClr val="tx1"/>
              </a:solidFill>
              <a:effectLst/>
              <a:latin typeface="+mn-lt"/>
              <a:ea typeface="Calibri" panose="020F0502020204030204"/>
              <a:cs typeface="Calibri" panose="020F0502020204030204"/>
            </a:endParaRPr>
          </a:p>
          <a:p>
            <a:pPr rtl="0" fontAlgn="base"/>
            <a:r>
              <a:rPr lang="en-US" sz="1200" b="0" i="0" kern="1200" dirty="0">
                <a:solidFill>
                  <a:schemeClr val="tx1"/>
                </a:solidFill>
                <a:effectLst/>
                <a:latin typeface="+mn-lt"/>
                <a:ea typeface="+mn-ea"/>
                <a:cs typeface="+mn-cs"/>
              </a:rPr>
              <a:t>​</a:t>
            </a:r>
          </a:p>
          <a:p>
            <a:r>
              <a:rPr lang="en-US" dirty="0"/>
              <a:t>Click Learn More for how to recognize reading problems in your child. </a:t>
            </a:r>
            <a:endParaRPr lang="en-US" dirty="0">
              <a:ea typeface="Calibri"/>
              <a:cs typeface="Calibri"/>
            </a:endParaRPr>
          </a:p>
          <a:p>
            <a:endParaRPr lang="en-US" dirty="0">
              <a:ea typeface="Calibri"/>
              <a:cs typeface="Calibri"/>
            </a:endParaRPr>
          </a:p>
          <a:p>
            <a:pPr rtl="0" fontAlgn="base"/>
            <a:r>
              <a:rPr lang="en-US" sz="1200" b="1" i="0" u="none" strike="noStrike" kern="1200" dirty="0">
                <a:solidFill>
                  <a:schemeClr val="tx1"/>
                </a:solidFill>
                <a:effectLst/>
                <a:latin typeface="+mn-lt"/>
                <a:ea typeface="+mn-ea"/>
                <a:cs typeface="+mn-cs"/>
              </a:rPr>
              <a:t>Resource: Distribute, review, and discuss </a:t>
            </a:r>
            <a:r>
              <a:rPr lang="en-US" sz="1200" b="0" i="0" u="none" strike="noStrike" kern="1200" dirty="0">
                <a:solidFill>
                  <a:schemeClr val="tx1"/>
                </a:solidFill>
                <a:effectLst/>
                <a:latin typeface="+mn-lt"/>
                <a:ea typeface="+mn-ea"/>
                <a:cs typeface="+mn-cs"/>
              </a:rPr>
              <a:t>Recognizing Reading Problems with participants. Tell participants they can use the document to identify signs for risk of reading difficulties and what to do next. </a:t>
            </a:r>
            <a:endParaRPr lang="en-US" sz="1200" b="0" i="0" kern="1200" dirty="0">
              <a:solidFill>
                <a:schemeClr val="tx1"/>
              </a:solidFill>
              <a:effectLst/>
              <a:latin typeface="+mn-lt"/>
              <a:ea typeface="+mn-ea"/>
              <a:cs typeface="+mn-cs"/>
            </a:endParaRPr>
          </a:p>
          <a:p>
            <a:r>
              <a:rPr lang="en-US" dirty="0">
                <a:ea typeface="Calibri" panose="020F0502020204030204"/>
                <a:cs typeface="Calibri" panose="020F0502020204030204"/>
              </a:rPr>
              <a:t>Link: </a:t>
            </a:r>
            <a:r>
              <a:rPr lang="en-US" dirty="0">
                <a:hlinkClick r:id="rId4"/>
              </a:rPr>
              <a:t>Recognizing Reading Problems | Reading Rockets</a:t>
            </a:r>
            <a:r>
              <a:rPr lang="en-US" dirty="0">
                <a:ea typeface="Calibri" panose="020F0502020204030204"/>
                <a:cs typeface="Calibri" panose="020F0502020204030204"/>
              </a:rPr>
              <a:t> </a:t>
            </a:r>
          </a:p>
          <a:p>
            <a:r>
              <a:rPr lang="en-US" dirty="0">
                <a:ea typeface="Calibri" panose="020F0502020204030204"/>
                <a:cs typeface="Calibri" panose="020F0502020204030204"/>
                <a:hlinkClick r:id="rId4"/>
              </a:rPr>
              <a:t>h</a:t>
            </a:r>
            <a:r>
              <a:rPr lang="en-US" dirty="0">
                <a:hlinkClick r:id="rId4"/>
              </a:rPr>
              <a:t>ttps://www.readingrockets.org/topics/assessment-and-evaluation/articles/recognizing-reading-problems</a:t>
            </a:r>
            <a:r>
              <a:rPr lang="en-US" dirty="0"/>
              <a:t> </a:t>
            </a:r>
            <a:endParaRPr lang="en-US"/>
          </a:p>
          <a:p>
            <a:endParaRPr lang="en-US" dirty="0"/>
          </a:p>
          <a:p>
            <a:r>
              <a:rPr lang="en-US" b="1" dirty="0"/>
              <a:t>Guiding question to check for understanding:</a:t>
            </a:r>
            <a:r>
              <a:rPr lang="en-US" dirty="0"/>
              <a:t> What is your key takeaway from the video? </a:t>
            </a:r>
            <a:endParaRPr lang="en-US" dirty="0">
              <a:solidFill>
                <a:srgbClr val="444444"/>
              </a:solidFill>
            </a:endParaRPr>
          </a:p>
          <a:p>
            <a:r>
              <a:rPr lang="en-US" dirty="0"/>
              <a:t> </a:t>
            </a:r>
            <a:endParaRPr lang="en-US" dirty="0">
              <a:solidFill>
                <a:srgbClr val="444444"/>
              </a:solidFill>
            </a:endParaRPr>
          </a:p>
          <a:p>
            <a:endParaRPr lang="en-US" dirty="0">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3C2845F8-7859-B431-CFB2-52485D61435D}"/>
              </a:ext>
            </a:extLst>
          </p:cNvPr>
          <p:cNvSpPr>
            <a:spLocks noGrp="1"/>
          </p:cNvSpPr>
          <p:nvPr>
            <p:ph type="sldNum" sz="quarter" idx="5"/>
          </p:nvPr>
        </p:nvSpPr>
        <p:spPr/>
        <p:txBody>
          <a:bodyPr/>
          <a:lstStyle/>
          <a:p>
            <a:pPr lvl="0"/>
            <a:fld id="{86F7765D-052D-44C5-8A7A-F36F5B11C37D}" type="slidenum">
              <a:rPr lang="en-US" noProof="0" smtClean="0"/>
              <a:pPr lvl="0"/>
              <a:t>50</a:t>
            </a:fld>
            <a:endParaRPr lang="en-US" noProof="0"/>
          </a:p>
        </p:txBody>
      </p:sp>
      <p:sp>
        <p:nvSpPr>
          <p:cNvPr id="8" name="Slide Image Placeholder 7">
            <a:extLst>
              <a:ext uri="{FF2B5EF4-FFF2-40B4-BE49-F238E27FC236}">
                <a16:creationId xmlns:a16="http://schemas.microsoft.com/office/drawing/2014/main" id="{8C991039-19C1-54AB-2B88-F606422A9C07}"/>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359411811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502E05-7929-3882-8771-6233B47C2AA2}"/>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0BB7E4D6-48A5-2D62-4FAE-2DF397112E7C}"/>
              </a:ext>
            </a:extLst>
          </p:cNvPr>
          <p:cNvSpPr>
            <a:spLocks noGrp="1"/>
          </p:cNvSpPr>
          <p:nvPr>
            <p:ph type="body" idx="1"/>
          </p:nvPr>
        </p:nvSpPr>
        <p:spPr/>
        <p:txBody>
          <a:bodyPr/>
          <a:lstStyle/>
          <a:p>
            <a:pPr fontAlgn="base"/>
            <a:r>
              <a:rPr lang="en-US" sz="1200" b="1" i="0" u="none" strike="noStrike" kern="1200" dirty="0">
                <a:solidFill>
                  <a:schemeClr val="tx1"/>
                </a:solidFill>
                <a:effectLst/>
                <a:latin typeface="+mn-lt"/>
                <a:ea typeface="+mn-ea"/>
                <a:cs typeface="+mn-cs"/>
              </a:rPr>
              <a:t>If you or your child’s teacher is concerned that your child’s reading difficulties are unexpected and unusual, seek further information from the school and others about next steps. One type of learning disability in reading is dyslexia. Other learning disabilities in reading may be related to challenges in comprehension or a combination of skills. You can request that the school evaluate your child for a reading disability if you suspect one. </a:t>
            </a:r>
            <a:endParaRPr lang="en-US" b="1"/>
          </a:p>
          <a:p>
            <a:endParaRPr lang="en-US" dirty="0"/>
          </a:p>
          <a:p>
            <a:r>
              <a:rPr lang="en-US" b="1" dirty="0"/>
              <a:t>Here’s a quick video on what to do if you’re worried about your child’s reading. This will help you find ways to talk to your child about his language or reading issues.</a:t>
            </a:r>
            <a:endParaRPr lang="en-US" dirty="0">
              <a:solidFill>
                <a:srgbClr val="444444"/>
              </a:solidFill>
            </a:endParaRPr>
          </a:p>
          <a:p>
            <a:pPr marL="171450" indent="-171450">
              <a:buFont typeface="Arial,Sans-Serif"/>
              <a:buChar char="•"/>
            </a:pPr>
            <a:r>
              <a:rPr lang="en-US" dirty="0"/>
              <a:t>Start Video:</a:t>
            </a:r>
            <a:r>
              <a:rPr lang="en-US" dirty="0">
                <a:solidFill>
                  <a:srgbClr val="000000"/>
                </a:solidFill>
              </a:rPr>
              <a:t> </a:t>
            </a:r>
            <a:r>
              <a:rPr lang="en-US" dirty="0">
                <a:solidFill>
                  <a:srgbClr val="0F0F0F"/>
                </a:solidFill>
              </a:rPr>
              <a:t>I'm Worried About My Child's Reading - What Do I Do?</a:t>
            </a:r>
            <a:r>
              <a:rPr lang="en-US" dirty="0"/>
              <a:t> (1.35) - </a:t>
            </a:r>
            <a:r>
              <a:rPr lang="en-US" dirty="0">
                <a:solidFill>
                  <a:srgbClr val="444444"/>
                </a:solidFill>
                <a:hlinkClick r:id="rId3"/>
              </a:rPr>
              <a:t>https://youtu.be/KaoWhLPlh3k</a:t>
            </a:r>
            <a:r>
              <a:rPr lang="en-US" dirty="0">
                <a:solidFill>
                  <a:srgbClr val="444444"/>
                </a:solidFill>
              </a:rPr>
              <a:t> </a:t>
            </a:r>
          </a:p>
          <a:p>
            <a:pPr lvl="1"/>
            <a:r>
              <a:rPr lang="en-US" dirty="0"/>
              <a:t>TRANSCRIPT: In second or third grade, most kids read smoothly at a natural speed and with expression. It is important to understand the warning signs of a learning issue. The earlier a learning issue is detected the better chance a child will have of succeeding in school. It is important to know that children with learning disabilities process information differently. At yourself, one: Is your child making a lot of errors when reading and the task of reading seems to be difficult? Two: Is their spelling not connected to the sounds they hear in words? Often there are wild guesses as to how a word is spelled. Three: Has the teacher mentioned it takes a long time for your child to copy from the board? Four: Does your child struggle to follow along as you or the teacher reads a story aloud? Do they seem distracted or like their minds are wandering? If you read them a story and they have no understanding of what happened, that is a warning sign that there might be a problem. The earlier you can get help for your child the better. Teachers are only with your child for nine months. But parents may have observed and sensed the problem over the course of years. Don’t hesitate to ask for help and not be satisfied until there is a solution in place. Whether that means a school evaluation, private tutoring, or a reading evaluation with a licensed child psychologist. </a:t>
            </a:r>
            <a:endParaRPr lang="en-US" dirty="0">
              <a:solidFill>
                <a:srgbClr val="444444"/>
              </a:solidFill>
              <a:ea typeface="Calibri" panose="020F0502020204030204"/>
              <a:cs typeface="Calibri" panose="020F0502020204030204"/>
            </a:endParaRPr>
          </a:p>
          <a:p>
            <a:endParaRPr lang="en-US" dirty="0">
              <a:solidFill>
                <a:srgbClr val="000000"/>
              </a:solidFill>
              <a:ea typeface="Calibri"/>
              <a:cs typeface="Calibri"/>
            </a:endParaRPr>
          </a:p>
          <a:p>
            <a:r>
              <a:rPr lang="en-US" sz="1200" b="0" i="0" u="none" strike="noStrike" kern="1200" dirty="0">
                <a:solidFill>
                  <a:schemeClr val="tx1"/>
                </a:solidFill>
                <a:effectLst/>
                <a:latin typeface="+mn-lt"/>
                <a:ea typeface="+mn-ea"/>
                <a:cs typeface="+mn-cs"/>
              </a:rPr>
              <a:t>Click Child Find for more information. </a:t>
            </a:r>
            <a:r>
              <a:rPr lang="en-US" sz="1200" b="1" i="0" u="none" strike="noStrike" kern="1200" dirty="0">
                <a:solidFill>
                  <a:schemeClr val="tx1"/>
                </a:solidFill>
                <a:effectLst/>
                <a:latin typeface="+mn-lt"/>
                <a:ea typeface="+mn-ea"/>
                <a:cs typeface="+mn-cs"/>
              </a:rPr>
              <a:t>In the Individuals with Disabilities Education Act (IDEA), the federal special education law, a child with characteristics of dyslexia or other literacy-related disabilities may qualify for IDEA services under the category of a specific learning disability. </a:t>
            </a:r>
            <a:endParaRPr lang="en-US" b="1" dirty="0">
              <a:ea typeface="Calibri"/>
              <a:cs typeface="Calibri"/>
            </a:endParaRPr>
          </a:p>
          <a:p>
            <a:endParaRPr lang="en-US" dirty="0"/>
          </a:p>
          <a:p>
            <a:r>
              <a:rPr lang="en-US" dirty="0"/>
              <a:t>Click Learn More for more information. </a:t>
            </a:r>
            <a:r>
              <a:rPr lang="en-US" sz="1200" b="1" i="0" u="none" strike="noStrike" kern="1200" dirty="0">
                <a:solidFill>
                  <a:schemeClr val="tx1"/>
                </a:solidFill>
                <a:effectLst/>
                <a:latin typeface="+mn-lt"/>
                <a:ea typeface="+mn-ea"/>
                <a:cs typeface="+mn-cs"/>
              </a:rPr>
              <a:t>Resource: Distribute, review, and discuss </a:t>
            </a:r>
            <a:r>
              <a:rPr lang="en-US" sz="1200" b="0" i="0" u="none" strike="noStrike" kern="1200" dirty="0">
                <a:solidFill>
                  <a:schemeClr val="tx1"/>
                </a:solidFill>
                <a:effectLst/>
                <a:latin typeface="+mn-lt"/>
                <a:ea typeface="+mn-ea"/>
                <a:cs typeface="+mn-cs"/>
              </a:rPr>
              <a:t>Child Find: What It Is and How It Works to participants. </a:t>
            </a:r>
            <a:r>
              <a:rPr lang="en-US" sz="1200" b="0" i="0" kern="1200" dirty="0">
                <a:solidFill>
                  <a:schemeClr val="tx1"/>
                </a:solidFill>
                <a:effectLst/>
                <a:latin typeface="+mn-lt"/>
                <a:ea typeface="+mn-ea"/>
                <a:cs typeface="+mn-cs"/>
              </a:rPr>
              <a:t>​</a:t>
            </a:r>
            <a:endParaRPr lang="en-US" sz="1200" b="0" i="0" kern="1200">
              <a:solidFill>
                <a:schemeClr val="tx1"/>
              </a:solidFill>
              <a:effectLst/>
              <a:latin typeface="+mn-lt"/>
              <a:ea typeface="Calibri"/>
              <a:cs typeface="Calibri"/>
            </a:endParaRPr>
          </a:p>
          <a:p>
            <a:r>
              <a:rPr lang="en-US" dirty="0">
                <a:ea typeface="Calibri"/>
                <a:cs typeface="Calibri"/>
              </a:rPr>
              <a:t>Resource link: </a:t>
            </a:r>
            <a:r>
              <a:rPr lang="en-US" dirty="0">
                <a:hlinkClick r:id="rId4">
                  <a:extLst>
                    <a:ext uri="{A12FA001-AC4F-418D-AE19-62706E023703}">
                      <ahyp:hlinkClr xmlns:ahyp="http://schemas.microsoft.com/office/drawing/2018/hyperlinkcolor" val="tx"/>
                    </a:ext>
                  </a:extLst>
                </a:hlinkClick>
              </a:rPr>
              <a:t>What_Is_Child_Find__Child_Find_Law_and_Evaluation_Process.pdf</a:t>
            </a:r>
            <a:r>
              <a:rPr lang="en-US" dirty="0"/>
              <a:t> </a:t>
            </a:r>
          </a:p>
          <a:p>
            <a:pPr rtl="0"/>
            <a:endParaRPr lang="en-US" sz="1200" b="0" i="0" kern="1200" dirty="0">
              <a:solidFill>
                <a:schemeClr val="tx1"/>
              </a:solidFill>
              <a:effectLst/>
              <a:latin typeface="+mn-lt"/>
              <a:ea typeface="Calibri"/>
              <a:cs typeface="Calibri"/>
            </a:endParaRPr>
          </a:p>
          <a:p>
            <a:r>
              <a:rPr lang="en-US" b="1" dirty="0">
                <a:ea typeface="Calibri"/>
                <a:cs typeface="Calibri"/>
              </a:rPr>
              <a:t>Remember, addressing concerns together with the school will lead to effective outcomes for your child. </a:t>
            </a:r>
            <a:endParaRPr lang="en-US" dirty="0">
              <a:ea typeface="Calibri"/>
              <a:cs typeface="Calibri"/>
            </a:endParaRPr>
          </a:p>
        </p:txBody>
      </p:sp>
      <p:sp>
        <p:nvSpPr>
          <p:cNvPr id="4" name="Slide Number Placeholder 3">
            <a:extLst>
              <a:ext uri="{FF2B5EF4-FFF2-40B4-BE49-F238E27FC236}">
                <a16:creationId xmlns:a16="http://schemas.microsoft.com/office/drawing/2014/main" id="{C29536ED-346F-DB67-7EDD-F451FFBB6F44}"/>
              </a:ext>
            </a:extLst>
          </p:cNvPr>
          <p:cNvSpPr>
            <a:spLocks noGrp="1"/>
          </p:cNvSpPr>
          <p:nvPr>
            <p:ph type="sldNum" sz="quarter" idx="5"/>
          </p:nvPr>
        </p:nvSpPr>
        <p:spPr/>
        <p:txBody>
          <a:bodyPr/>
          <a:lstStyle/>
          <a:p>
            <a:pPr lvl="0"/>
            <a:fld id="{86F7765D-052D-44C5-8A7A-F36F5B11C37D}" type="slidenum">
              <a:rPr lang="en-US" noProof="0" smtClean="0"/>
              <a:pPr lvl="0"/>
              <a:t>51</a:t>
            </a:fld>
            <a:endParaRPr lang="en-US" noProof="0"/>
          </a:p>
        </p:txBody>
      </p:sp>
      <p:sp>
        <p:nvSpPr>
          <p:cNvPr id="8" name="Slide Image Placeholder 7">
            <a:extLst>
              <a:ext uri="{FF2B5EF4-FFF2-40B4-BE49-F238E27FC236}">
                <a16:creationId xmlns:a16="http://schemas.microsoft.com/office/drawing/2014/main" id="{F99D512B-11F9-5076-4704-EA80A2E4DDAB}"/>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228668922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6A419-91EA-A952-B8D3-0514240A2BA9}"/>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0C95854A-40A2-7905-A066-4289B4869F63}"/>
              </a:ext>
            </a:extLst>
          </p:cNvPr>
          <p:cNvSpPr>
            <a:spLocks noGrp="1"/>
          </p:cNvSpPr>
          <p:nvPr>
            <p:ph type="body" idx="1"/>
          </p:nvPr>
        </p:nvSpPr>
        <p:spPr/>
        <p:txBody>
          <a:bodyPr/>
          <a:lstStyle/>
          <a:p>
            <a:pPr rtl="0" fontAlgn="base"/>
            <a:r>
              <a:rPr lang="en-US" sz="1200" b="1" i="0" u="none" strike="noStrike" kern="1200" dirty="0">
                <a:solidFill>
                  <a:schemeClr val="tx1"/>
                </a:solidFill>
                <a:effectLst/>
                <a:latin typeface="+mn-lt"/>
                <a:ea typeface="+mn-ea"/>
                <a:cs typeface="+mn-cs"/>
              </a:rPr>
              <a:t>To start addressing concerns about your child’s literacy development with your child’s school, ask:</a:t>
            </a:r>
            <a:r>
              <a:rPr lang="en-US" sz="1200" b="1" i="0" kern="1200" dirty="0">
                <a:solidFill>
                  <a:schemeClr val="tx1"/>
                </a:solidFill>
                <a:effectLst/>
                <a:latin typeface="+mn-lt"/>
                <a:ea typeface="+mn-ea"/>
                <a:cs typeface="+mn-cs"/>
              </a:rPr>
              <a:t>​</a:t>
            </a:r>
            <a:endParaRPr lang="en-US" sz="1200" b="1" i="0" kern="1200" dirty="0">
              <a:solidFill>
                <a:schemeClr val="tx1"/>
              </a:solidFill>
              <a:effectLst/>
              <a:latin typeface="+mn-lt"/>
              <a:ea typeface="Calibri"/>
              <a:cs typeface="Calibri"/>
            </a:endParaRPr>
          </a:p>
          <a:p>
            <a:pPr marL="285750" indent="-285750" rtl="0" fontAlgn="base">
              <a:buFont typeface="Arial"/>
              <a:buChar char="•"/>
            </a:pPr>
            <a:r>
              <a:rPr lang="en-US" sz="1200" b="1" i="0" u="none" strike="noStrike" kern="1200" dirty="0">
                <a:solidFill>
                  <a:schemeClr val="tx1"/>
                </a:solidFill>
                <a:effectLst/>
                <a:latin typeface="+mn-lt"/>
                <a:ea typeface="+mn-ea"/>
                <a:cs typeface="+mn-cs"/>
              </a:rPr>
              <a:t>How is my child’s language and literacy learning being supported in this system of literacy services and support?</a:t>
            </a:r>
            <a:r>
              <a:rPr lang="en-US" sz="1200" b="1" i="0" kern="1200" dirty="0">
                <a:solidFill>
                  <a:schemeClr val="tx1"/>
                </a:solidFill>
                <a:effectLst/>
                <a:latin typeface="+mn-lt"/>
                <a:ea typeface="+mn-ea"/>
                <a:cs typeface="+mn-cs"/>
              </a:rPr>
              <a:t>​</a:t>
            </a:r>
            <a:endParaRPr lang="en-US" sz="1200" b="1" i="0" kern="1200" dirty="0">
              <a:solidFill>
                <a:schemeClr val="tx1"/>
              </a:solidFill>
              <a:effectLst/>
              <a:latin typeface="+mn-lt"/>
              <a:ea typeface="Calibri"/>
              <a:cs typeface="Calibri"/>
            </a:endParaRPr>
          </a:p>
          <a:p>
            <a:pPr marL="285750" indent="-285750" rtl="0" fontAlgn="base">
              <a:buFont typeface="Arial"/>
              <a:buChar char="•"/>
            </a:pPr>
            <a:r>
              <a:rPr lang="en-US" sz="1200" b="1" i="0" u="none" strike="noStrike" kern="1200" dirty="0">
                <a:solidFill>
                  <a:schemeClr val="tx1"/>
                </a:solidFill>
                <a:effectLst/>
                <a:latin typeface="+mn-lt"/>
                <a:ea typeface="+mn-ea"/>
                <a:cs typeface="+mn-cs"/>
              </a:rPr>
              <a:t>What types of support are offered to my child if he or she is struggling to read or write?</a:t>
            </a:r>
            <a:r>
              <a:rPr lang="en-US" sz="1200" b="1" i="0" kern="1200" dirty="0">
                <a:solidFill>
                  <a:schemeClr val="tx1"/>
                </a:solidFill>
                <a:effectLst/>
                <a:latin typeface="+mn-lt"/>
                <a:ea typeface="+mn-ea"/>
                <a:cs typeface="+mn-cs"/>
              </a:rPr>
              <a:t>​</a:t>
            </a:r>
            <a:endParaRPr lang="en-US" sz="1200" b="1" i="0" kern="1200" dirty="0">
              <a:solidFill>
                <a:schemeClr val="tx1"/>
              </a:solidFill>
              <a:effectLst/>
              <a:latin typeface="+mn-lt"/>
              <a:ea typeface="Calibri"/>
              <a:cs typeface="Calibri"/>
            </a:endParaRPr>
          </a:p>
          <a:p>
            <a:pPr marL="285750" indent="-285750" rtl="0" fontAlgn="base">
              <a:buFont typeface="Arial"/>
              <a:buChar char="•"/>
            </a:pPr>
            <a:r>
              <a:rPr lang="en-US" sz="1200" b="1" i="0" u="none" strike="noStrike" kern="1200" dirty="0">
                <a:solidFill>
                  <a:schemeClr val="tx1"/>
                </a:solidFill>
                <a:effectLst/>
                <a:latin typeface="+mn-lt"/>
                <a:ea typeface="+mn-ea"/>
                <a:cs typeface="+mn-cs"/>
              </a:rPr>
              <a:t>What accommodations does the school provide to help my child read or write?</a:t>
            </a:r>
            <a:r>
              <a:rPr lang="en-US" sz="1200" b="1" i="0" kern="1200" dirty="0">
                <a:solidFill>
                  <a:schemeClr val="tx1"/>
                </a:solidFill>
                <a:effectLst/>
                <a:latin typeface="+mn-lt"/>
                <a:ea typeface="+mn-ea"/>
                <a:cs typeface="+mn-cs"/>
              </a:rPr>
              <a:t>​</a:t>
            </a:r>
            <a:endParaRPr lang="en-US" sz="1200" b="1" i="0" kern="1200" dirty="0">
              <a:solidFill>
                <a:schemeClr val="tx1"/>
              </a:solidFill>
              <a:effectLst/>
              <a:latin typeface="+mn-lt"/>
              <a:ea typeface="Calibri"/>
              <a:cs typeface="Calibri"/>
            </a:endParaRPr>
          </a:p>
          <a:p>
            <a:pPr marL="285750" indent="-285750" rtl="0" fontAlgn="base">
              <a:buFont typeface="Arial"/>
              <a:buChar char="•"/>
            </a:pPr>
            <a:r>
              <a:rPr lang="en-US" sz="1200" b="1" i="0" u="none" strike="noStrike" kern="1200" dirty="0">
                <a:solidFill>
                  <a:schemeClr val="tx1"/>
                </a:solidFill>
                <a:effectLst/>
                <a:latin typeface="+mn-lt"/>
                <a:ea typeface="+mn-ea"/>
                <a:cs typeface="+mn-cs"/>
              </a:rPr>
              <a:t>What might happen next if my child continues to struggle?</a:t>
            </a:r>
            <a:r>
              <a:rPr lang="en-US" sz="1200" b="1" i="0" kern="1200" dirty="0">
                <a:solidFill>
                  <a:schemeClr val="tx1"/>
                </a:solidFill>
                <a:effectLst/>
                <a:latin typeface="+mn-lt"/>
                <a:ea typeface="+mn-ea"/>
                <a:cs typeface="+mn-cs"/>
              </a:rPr>
              <a:t>​</a:t>
            </a:r>
            <a:endParaRPr lang="en-US" sz="1200" b="1" i="0" kern="1200" dirty="0">
              <a:solidFill>
                <a:schemeClr val="tx1"/>
              </a:solidFill>
              <a:effectLst/>
              <a:latin typeface="+mn-lt"/>
              <a:ea typeface="Calibri"/>
              <a:cs typeface="Calibri"/>
            </a:endParaRP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Responses should build common understanding and promote joint action between home and school.</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1" i="0" u="none" strike="noStrike" kern="1200" dirty="0">
                <a:solidFill>
                  <a:schemeClr val="tx1"/>
                </a:solidFill>
                <a:effectLst/>
                <a:latin typeface="+mn-lt"/>
                <a:ea typeface="+mn-ea"/>
                <a:cs typeface="+mn-cs"/>
              </a:rPr>
              <a:t>Resource: Distribute, review, and discuss </a:t>
            </a:r>
            <a:r>
              <a:rPr lang="en-US" sz="1200" b="0" i="0" u="none" strike="noStrike" kern="1200" dirty="0">
                <a:solidFill>
                  <a:schemeClr val="tx1"/>
                </a:solidFill>
                <a:effectLst/>
                <a:latin typeface="+mn-lt"/>
                <a:ea typeface="+mn-ea"/>
                <a:cs typeface="+mn-cs"/>
              </a:rPr>
              <a:t>Route to Reading: Form a Pit Crew with participants. Tell participants they can use the infographic to prepare for conversations with school staff. </a:t>
            </a:r>
            <a:endParaRPr lang="en-US" sz="1200" b="0" i="0" kern="1200" dirty="0">
              <a:solidFill>
                <a:schemeClr val="tx1"/>
              </a:solidFill>
              <a:effectLst/>
              <a:latin typeface="+mn-lt"/>
              <a:ea typeface="+mn-ea"/>
              <a:cs typeface="+mn-cs"/>
            </a:endParaRPr>
          </a:p>
          <a:p>
            <a:endParaRPr lang="en-US" dirty="0"/>
          </a:p>
          <a:p>
            <a:endParaRPr lang="en-US" dirty="0">
              <a:ea typeface="Calibri"/>
              <a:cs typeface="Calibri"/>
            </a:endParaRPr>
          </a:p>
        </p:txBody>
      </p:sp>
      <p:sp>
        <p:nvSpPr>
          <p:cNvPr id="4" name="Slide Number Placeholder 3">
            <a:extLst>
              <a:ext uri="{FF2B5EF4-FFF2-40B4-BE49-F238E27FC236}">
                <a16:creationId xmlns:a16="http://schemas.microsoft.com/office/drawing/2014/main" id="{48FF35B8-72EB-CEA5-4198-63F5D7EC4860}"/>
              </a:ext>
            </a:extLst>
          </p:cNvPr>
          <p:cNvSpPr>
            <a:spLocks noGrp="1"/>
          </p:cNvSpPr>
          <p:nvPr>
            <p:ph type="sldNum" sz="quarter" idx="5"/>
          </p:nvPr>
        </p:nvSpPr>
        <p:spPr/>
        <p:txBody>
          <a:bodyPr/>
          <a:lstStyle/>
          <a:p>
            <a:pPr lvl="0"/>
            <a:fld id="{86F7765D-052D-44C5-8A7A-F36F5B11C37D}" type="slidenum">
              <a:rPr lang="en-US" noProof="0" smtClean="0"/>
              <a:pPr lvl="0"/>
              <a:t>52</a:t>
            </a:fld>
            <a:endParaRPr lang="en-US" noProof="0"/>
          </a:p>
        </p:txBody>
      </p:sp>
      <p:sp>
        <p:nvSpPr>
          <p:cNvPr id="8" name="Slide Image Placeholder 7">
            <a:extLst>
              <a:ext uri="{FF2B5EF4-FFF2-40B4-BE49-F238E27FC236}">
                <a16:creationId xmlns:a16="http://schemas.microsoft.com/office/drawing/2014/main" id="{E7983E00-9F24-F5B0-6237-57B31D386D36}"/>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69215259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3D27AB-E2CF-B7F7-750A-B99F3570BE8C}"/>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F35AA0E9-8E6B-2BEB-377B-0BDE38706F77}"/>
              </a:ext>
            </a:extLst>
          </p:cNvPr>
          <p:cNvSpPr>
            <a:spLocks noGrp="1"/>
          </p:cNvSpPr>
          <p:nvPr>
            <p:ph type="body" idx="1"/>
          </p:nvPr>
        </p:nvSpPr>
        <p:spPr/>
        <p:txBody>
          <a:bodyPr/>
          <a:lstStyle/>
          <a:p>
            <a:pPr fontAlgn="base"/>
            <a:r>
              <a:rPr lang="en-US" sz="1200" b="1" i="0" u="none" strike="noStrike" kern="1200" dirty="0">
                <a:solidFill>
                  <a:schemeClr val="tx1"/>
                </a:solidFill>
                <a:effectLst/>
                <a:latin typeface="+mn-lt"/>
                <a:ea typeface="+mn-ea"/>
                <a:cs typeface="+mn-cs"/>
              </a:rPr>
              <a:t>Think about what you’ve learned about partnering with your child’s school to help Dave. Dave is interested in learning about his child’s school’s system of literacy support and services and how his child is being supported within that system. What can Dave say or do to find out more? Choose the answer that best fits. Find out what opportunities are provided to help with literacy learning at the school; discuss what literacy skills his child has learned and what he or she is still working on; ask for literacy activities matched to his child’s skill level and share what worked well and what did not; request information on his child’s literacy progress and talk about what happens if he has concerns about the progress being made; or all of the above. </a:t>
            </a:r>
            <a:endParaRPr lang="en-US"/>
          </a:p>
          <a:p>
            <a:endParaRPr lang="en-US" b="1" dirty="0"/>
          </a:p>
          <a:p>
            <a:r>
              <a:rPr lang="en-US" sz="1200" i="0" u="none" strike="noStrike" kern="1200" dirty="0">
                <a:solidFill>
                  <a:schemeClr val="tx1"/>
                </a:solidFill>
                <a:effectLst/>
                <a:latin typeface="+mn-lt"/>
                <a:ea typeface="+mn-ea"/>
                <a:cs typeface="+mn-cs"/>
              </a:rPr>
              <a:t>Click </a:t>
            </a:r>
            <a:r>
              <a:rPr lang="en-US" dirty="0"/>
              <a:t>for the animated answer</a:t>
            </a:r>
          </a:p>
          <a:p>
            <a:r>
              <a:rPr lang="en-US" sz="1200" b="0" i="0" kern="1200" dirty="0">
                <a:solidFill>
                  <a:schemeClr val="tx1"/>
                </a:solidFill>
                <a:effectLst/>
                <a:latin typeface="+mn-lt"/>
                <a:ea typeface="+mn-ea"/>
                <a:cs typeface="+mn-cs"/>
              </a:rPr>
              <a:t>​</a:t>
            </a:r>
            <a:endParaRPr lang="en-US" sz="1200" b="0" i="0" kern="1200" dirty="0">
              <a:solidFill>
                <a:schemeClr val="tx1"/>
              </a:solidFill>
              <a:effectLst/>
              <a:latin typeface="+mn-lt"/>
              <a:ea typeface="Calibri"/>
              <a:cs typeface="Calibri"/>
            </a:endParaRPr>
          </a:p>
          <a:p>
            <a:pPr rtl="0" fontAlgn="base"/>
            <a:r>
              <a:rPr lang="en-US" sz="1200" b="1" i="0" u="none" strike="noStrike" kern="1200" dirty="0">
                <a:solidFill>
                  <a:schemeClr val="tx1"/>
                </a:solidFill>
                <a:effectLst/>
                <a:latin typeface="+mn-lt"/>
                <a:ea typeface="+mn-ea"/>
                <a:cs typeface="+mn-cs"/>
              </a:rPr>
              <a:t>Note: </a:t>
            </a:r>
            <a:r>
              <a:rPr lang="en-US" sz="1200" b="0" i="0" u="none" strike="noStrike" kern="1200" dirty="0">
                <a:solidFill>
                  <a:schemeClr val="tx1"/>
                </a:solidFill>
                <a:effectLst/>
                <a:latin typeface="+mn-lt"/>
                <a:ea typeface="+mn-ea"/>
                <a:cs typeface="+mn-cs"/>
              </a:rPr>
              <a:t>Provide time for participants to review and discuss the scenario. Then, ask participants to discuss the correct answer with their tablemates. Poll participants on the answer and click Submit to see if correct. </a:t>
            </a:r>
            <a:endParaRPr lang="en-US" sz="1200" b="0" i="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93080573-34CE-B3AB-45D3-6FDFE233B196}"/>
              </a:ext>
            </a:extLst>
          </p:cNvPr>
          <p:cNvSpPr>
            <a:spLocks noGrp="1"/>
          </p:cNvSpPr>
          <p:nvPr>
            <p:ph type="sldNum" sz="quarter" idx="5"/>
          </p:nvPr>
        </p:nvSpPr>
        <p:spPr/>
        <p:txBody>
          <a:bodyPr/>
          <a:lstStyle/>
          <a:p>
            <a:pPr lvl="0"/>
            <a:fld id="{86F7765D-052D-44C5-8A7A-F36F5B11C37D}" type="slidenum">
              <a:rPr lang="en-US" noProof="0" smtClean="0"/>
              <a:pPr lvl="0"/>
              <a:t>53</a:t>
            </a:fld>
            <a:endParaRPr lang="en-US" noProof="0"/>
          </a:p>
        </p:txBody>
      </p:sp>
      <p:sp>
        <p:nvSpPr>
          <p:cNvPr id="8" name="Slide Image Placeholder 7">
            <a:extLst>
              <a:ext uri="{FF2B5EF4-FFF2-40B4-BE49-F238E27FC236}">
                <a16:creationId xmlns:a16="http://schemas.microsoft.com/office/drawing/2014/main" id="{EBE870AE-254A-5466-ACF2-CFD9F8B28E1E}"/>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82390017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FB704A-EFF1-341A-7A19-C81BA90D1759}"/>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8FC94B21-554F-D883-090E-49598E06583F}"/>
              </a:ext>
            </a:extLst>
          </p:cNvPr>
          <p:cNvSpPr>
            <a:spLocks noGrp="1"/>
          </p:cNvSpPr>
          <p:nvPr>
            <p:ph type="body" idx="1"/>
          </p:nvPr>
        </p:nvSpPr>
        <p:spPr/>
        <p:txBody>
          <a:bodyPr/>
          <a:lstStyle/>
          <a:p>
            <a:r>
              <a:rPr lang="en-US" dirty="0"/>
              <a:t>Summarize the big ideas for participants: </a:t>
            </a:r>
            <a:endParaRPr lang="en-US" dirty="0">
              <a:solidFill>
                <a:srgbClr val="444444"/>
              </a:solidFill>
            </a:endParaRPr>
          </a:p>
          <a:p>
            <a:r>
              <a:rPr lang="en-US" dirty="0"/>
              <a:t>• All children benefit from explicit, systematic reading instruction in phonemic awareness, phonics, fluency, vocabulary, and comprehension. </a:t>
            </a:r>
            <a:endParaRPr lang="en-US" dirty="0">
              <a:solidFill>
                <a:srgbClr val="444444"/>
              </a:solidFill>
            </a:endParaRPr>
          </a:p>
          <a:p>
            <a:r>
              <a:rPr lang="en-US" dirty="0"/>
              <a:t>• Some children continue to struggle with reading even with evidence-based classroom reading instruction. </a:t>
            </a:r>
            <a:endParaRPr lang="en-US" dirty="0">
              <a:solidFill>
                <a:srgbClr val="444444"/>
              </a:solidFill>
            </a:endParaRPr>
          </a:p>
          <a:p>
            <a:r>
              <a:rPr lang="en-US" dirty="0"/>
              <a:t>• If you or your child’s teacher is concerned that your child’s reading difficulties are unexpected or unusual, seek further information from the school and others about next steps. </a:t>
            </a:r>
            <a:endParaRPr lang="en-US" dirty="0">
              <a:solidFill>
                <a:srgbClr val="444444"/>
              </a:solidFill>
            </a:endParaRPr>
          </a:p>
          <a:p>
            <a:r>
              <a:rPr lang="en-US" dirty="0"/>
              <a:t> </a:t>
            </a:r>
            <a:endParaRPr lang="en-US" dirty="0">
              <a:solidFill>
                <a:srgbClr val="444444"/>
              </a:solidFill>
            </a:endParaRPr>
          </a:p>
          <a:p>
            <a:r>
              <a:rPr lang="en-US" dirty="0"/>
              <a:t>You have now completed the section on addressing concerns together. Click on the bar to continue. </a:t>
            </a:r>
            <a:endParaRPr lang="en-US" dirty="0">
              <a:solidFill>
                <a:srgbClr val="444444"/>
              </a:solidFill>
            </a:endParaRPr>
          </a:p>
          <a:p>
            <a:r>
              <a:rPr lang="en-US" dirty="0"/>
              <a:t> </a:t>
            </a:r>
            <a:endParaRPr lang="en-US" dirty="0">
              <a:solidFill>
                <a:srgbClr val="444444"/>
              </a:solidFill>
            </a:endParaRPr>
          </a:p>
          <a:p>
            <a:r>
              <a:rPr lang="en-US" b="1" dirty="0"/>
              <a:t>Note: </a:t>
            </a:r>
            <a:r>
              <a:rPr lang="en-US" dirty="0"/>
              <a:t>This completes Session 4: Address Concerns Together.</a:t>
            </a:r>
            <a:endParaRPr lang="en-US" dirty="0">
              <a:solidFill>
                <a:srgbClr val="444444"/>
              </a:solidFill>
            </a:endParaRPr>
          </a:p>
          <a:p>
            <a:endParaRPr lang="en-US" dirty="0">
              <a:ea typeface="Calibri"/>
              <a:cs typeface="Calibri"/>
            </a:endParaRPr>
          </a:p>
        </p:txBody>
      </p:sp>
      <p:sp>
        <p:nvSpPr>
          <p:cNvPr id="4" name="Slide Number Placeholder 3">
            <a:extLst>
              <a:ext uri="{FF2B5EF4-FFF2-40B4-BE49-F238E27FC236}">
                <a16:creationId xmlns:a16="http://schemas.microsoft.com/office/drawing/2014/main" id="{E2F42725-4FBC-4512-0DC5-850B4A7D54E7}"/>
              </a:ext>
            </a:extLst>
          </p:cNvPr>
          <p:cNvSpPr>
            <a:spLocks noGrp="1"/>
          </p:cNvSpPr>
          <p:nvPr>
            <p:ph type="sldNum" sz="quarter" idx="5"/>
          </p:nvPr>
        </p:nvSpPr>
        <p:spPr/>
        <p:txBody>
          <a:bodyPr/>
          <a:lstStyle/>
          <a:p>
            <a:pPr lvl="0"/>
            <a:fld id="{86F7765D-052D-44C5-8A7A-F36F5B11C37D}" type="slidenum">
              <a:rPr lang="en-US" noProof="0" smtClean="0"/>
              <a:pPr lvl="0"/>
              <a:t>54</a:t>
            </a:fld>
            <a:endParaRPr lang="en-US" noProof="0"/>
          </a:p>
        </p:txBody>
      </p:sp>
      <p:sp>
        <p:nvSpPr>
          <p:cNvPr id="8" name="Slide Image Placeholder 7">
            <a:extLst>
              <a:ext uri="{FF2B5EF4-FFF2-40B4-BE49-F238E27FC236}">
                <a16:creationId xmlns:a16="http://schemas.microsoft.com/office/drawing/2014/main" id="{6EC673BA-CE6B-C90D-D65C-A952515A8965}"/>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31281083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7654F3-A979-33B4-E4B7-E28E22C2179F}"/>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000CF0ED-162C-5A56-68EF-768FBABADC1D}"/>
              </a:ext>
            </a:extLst>
          </p:cNvPr>
          <p:cNvSpPr>
            <a:spLocks noGrp="1"/>
          </p:cNvSpPr>
          <p:nvPr>
            <p:ph type="body" idx="1"/>
          </p:nvPr>
        </p:nvSpPr>
        <p:spPr/>
        <p:txBody>
          <a:bodyPr/>
          <a:lstStyle/>
          <a:p>
            <a:r>
              <a:rPr lang="en-US" dirty="0"/>
              <a:t>Resource Link: </a:t>
            </a:r>
            <a:r>
              <a:rPr lang="en-US" dirty="0">
                <a:solidFill>
                  <a:srgbClr val="444444"/>
                </a:solidFill>
                <a:hlinkClick r:id="rId3"/>
              </a:rPr>
              <a:t>How Families Can Partner With Schools on Literacy Development – National Center on Improving Literacy</a:t>
            </a:r>
            <a:endParaRPr lang="en-US">
              <a:solidFill>
                <a:srgbClr val="444444"/>
              </a:solidFill>
            </a:endParaRPr>
          </a:p>
          <a:p>
            <a:r>
              <a:rPr lang="en-US" dirty="0">
                <a:solidFill>
                  <a:srgbClr val="444444"/>
                </a:solidFill>
                <a:hlinkClick r:id="rId3"/>
              </a:rPr>
              <a:t>How Families Can Partner With Schools on Literacy Development - NCIL</a:t>
            </a:r>
            <a:endParaRPr lang="en-US">
              <a:solidFill>
                <a:srgbClr val="444444"/>
              </a:solidFill>
            </a:endParaRPr>
          </a:p>
          <a:p>
            <a:endParaRPr lang="en-US" dirty="0">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1A428417-B33D-3E26-1327-63E647A77183}"/>
              </a:ext>
            </a:extLst>
          </p:cNvPr>
          <p:cNvSpPr>
            <a:spLocks noGrp="1"/>
          </p:cNvSpPr>
          <p:nvPr>
            <p:ph type="sldNum" sz="quarter" idx="5"/>
          </p:nvPr>
        </p:nvSpPr>
        <p:spPr/>
        <p:txBody>
          <a:bodyPr/>
          <a:lstStyle/>
          <a:p>
            <a:pPr lvl="0"/>
            <a:fld id="{86F7765D-052D-44C5-8A7A-F36F5B11C37D}" type="slidenum">
              <a:rPr lang="en-US" noProof="0" smtClean="0"/>
              <a:pPr lvl="0"/>
              <a:t>6</a:t>
            </a:fld>
            <a:endParaRPr lang="en-US" noProof="0"/>
          </a:p>
        </p:txBody>
      </p:sp>
      <p:sp>
        <p:nvSpPr>
          <p:cNvPr id="8" name="Slide Image Placeholder 7">
            <a:extLst>
              <a:ext uri="{FF2B5EF4-FFF2-40B4-BE49-F238E27FC236}">
                <a16:creationId xmlns:a16="http://schemas.microsoft.com/office/drawing/2014/main" id="{E0074A57-A0D9-D0E8-2926-EA7403F44064}"/>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359502964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03CA34-2EF2-1BE1-EFB1-0B08438AA790}"/>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51152184-AF9D-929D-44B6-B0B6213ADD43}"/>
              </a:ext>
            </a:extLst>
          </p:cNvPr>
          <p:cNvSpPr>
            <a:spLocks noGrp="1"/>
          </p:cNvSpPr>
          <p:nvPr>
            <p:ph type="body" idx="1"/>
          </p:nvPr>
        </p:nvSpPr>
        <p:spPr/>
        <p:txBody>
          <a:bodyPr/>
          <a:lstStyle/>
          <a:p>
            <a:r>
              <a:rPr lang="en-US" b="1">
                <a:ea typeface="Calibri"/>
                <a:cs typeface="Calibri"/>
              </a:rPr>
              <a:t>Before we wrap up this workshop, are there any final questions?</a:t>
            </a:r>
            <a:endParaRPr lang="en-US"/>
          </a:p>
        </p:txBody>
      </p:sp>
      <p:sp>
        <p:nvSpPr>
          <p:cNvPr id="4" name="Slide Number Placeholder 3">
            <a:extLst>
              <a:ext uri="{FF2B5EF4-FFF2-40B4-BE49-F238E27FC236}">
                <a16:creationId xmlns:a16="http://schemas.microsoft.com/office/drawing/2014/main" id="{A3632497-48B8-1E6D-BA44-B0859FF2AF77}"/>
              </a:ext>
            </a:extLst>
          </p:cNvPr>
          <p:cNvSpPr>
            <a:spLocks noGrp="1"/>
          </p:cNvSpPr>
          <p:nvPr>
            <p:ph type="sldNum" sz="quarter" idx="5"/>
          </p:nvPr>
        </p:nvSpPr>
        <p:spPr/>
        <p:txBody>
          <a:bodyPr/>
          <a:lstStyle/>
          <a:p>
            <a:pPr lvl="0"/>
            <a:fld id="{86F7765D-052D-44C5-8A7A-F36F5B11C37D}" type="slidenum">
              <a:rPr lang="en-US" noProof="0" smtClean="0"/>
              <a:pPr lvl="0"/>
              <a:t>55</a:t>
            </a:fld>
            <a:endParaRPr lang="en-US" noProof="0"/>
          </a:p>
        </p:txBody>
      </p:sp>
      <p:sp>
        <p:nvSpPr>
          <p:cNvPr id="8" name="Slide Image Placeholder 7">
            <a:extLst>
              <a:ext uri="{FF2B5EF4-FFF2-40B4-BE49-F238E27FC236}">
                <a16:creationId xmlns:a16="http://schemas.microsoft.com/office/drawing/2014/main" id="{CCB9B4B5-67BD-5899-916F-62B98DCE3CA2}"/>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81313821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52016-9043-4792-2A63-5F1D3D11432F}"/>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26A89B93-7FFB-2D87-F4A2-1908303B45B5}"/>
              </a:ext>
            </a:extLst>
          </p:cNvPr>
          <p:cNvSpPr>
            <a:spLocks noGrp="1"/>
          </p:cNvSpPr>
          <p:nvPr>
            <p:ph type="body" idx="1"/>
          </p:nvPr>
        </p:nvSpPr>
        <p:spPr/>
        <p:txBody>
          <a:bodyPr/>
          <a:lstStyle/>
          <a:p>
            <a:r>
              <a:rPr lang="en-US" dirty="0"/>
              <a:t>The National Center on Improving Literacy’s mission is to increase access to, and use of, evidence-based approaches to screen, identify, and teach pre-K to grade 12 students with literacy-related disabilities, including dyslexia. This tutorial expands upon information in NCIL’s partnering with your child’s school literacy brief and infographic. Click the partnering with your child’s school icon to access the literacy brief and infographic and click the NCIL icon to learn more about the National Center on Improving Literacy.</a:t>
            </a:r>
            <a:endParaRPr lang="en-US" dirty="0">
              <a:solidFill>
                <a:srgbClr val="444444"/>
              </a:solidFill>
            </a:endParaRPr>
          </a:p>
          <a:p>
            <a:endParaRPr lang="en-US" dirty="0">
              <a:solidFill>
                <a:srgbClr val="444444"/>
              </a:solidFill>
            </a:endParaRPr>
          </a:p>
          <a:p>
            <a:r>
              <a:rPr lang="en-US" dirty="0"/>
              <a:t>Resource: Distribute copies, review, and discuss the Partnering with Your Child’s School literacy brief and infographic with participants. Tell participants</a:t>
            </a:r>
          </a:p>
          <a:p>
            <a:endParaRPr lang="en-US" dirty="0">
              <a:ea typeface="Calibri" panose="020F0502020204030204"/>
              <a:cs typeface="Calibri" panose="020F0502020204030204"/>
            </a:endParaRPr>
          </a:p>
          <a:p>
            <a:r>
              <a:rPr lang="en-US" dirty="0">
                <a:ea typeface="Calibri" panose="020F0502020204030204"/>
                <a:cs typeface="Calibri" panose="020F0502020204030204"/>
              </a:rPr>
              <a:t>Note: This is the end of Session 4</a:t>
            </a:r>
          </a:p>
        </p:txBody>
      </p:sp>
      <p:sp>
        <p:nvSpPr>
          <p:cNvPr id="4" name="Slide Number Placeholder 3">
            <a:extLst>
              <a:ext uri="{FF2B5EF4-FFF2-40B4-BE49-F238E27FC236}">
                <a16:creationId xmlns:a16="http://schemas.microsoft.com/office/drawing/2014/main" id="{39852D2C-AB26-51A0-A934-EEA5CBBDB2A8}"/>
              </a:ext>
            </a:extLst>
          </p:cNvPr>
          <p:cNvSpPr>
            <a:spLocks noGrp="1"/>
          </p:cNvSpPr>
          <p:nvPr>
            <p:ph type="sldNum" sz="quarter" idx="5"/>
          </p:nvPr>
        </p:nvSpPr>
        <p:spPr/>
        <p:txBody>
          <a:bodyPr/>
          <a:lstStyle/>
          <a:p>
            <a:fld id="{86F7765D-052D-44C5-8A7A-F36F5B11C37D}" type="slidenum">
              <a:rPr lang="en-US"/>
              <a:pPr/>
              <a:t>56</a:t>
            </a:fld>
            <a:endParaRPr lang="en-US"/>
          </a:p>
        </p:txBody>
      </p:sp>
      <p:sp>
        <p:nvSpPr>
          <p:cNvPr id="8" name="Slide Image Placeholder 7">
            <a:extLst>
              <a:ext uri="{FF2B5EF4-FFF2-40B4-BE49-F238E27FC236}">
                <a16:creationId xmlns:a16="http://schemas.microsoft.com/office/drawing/2014/main" id="{FB37173B-59AE-2267-B0DA-D6F97C66312F}"/>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166619941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73AEB6-A709-72C7-878F-FF158D00CCAE}"/>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CBDF4CEE-9985-60FC-380A-65B4F94408E4}"/>
              </a:ext>
            </a:extLst>
          </p:cNvPr>
          <p:cNvSpPr>
            <a:spLocks noGrp="1"/>
          </p:cNvSpPr>
          <p:nvPr>
            <p:ph type="body" idx="1"/>
          </p:nvPr>
        </p:nvSpPr>
        <p:spPr/>
        <p:txBody>
          <a:bodyPr/>
          <a:lstStyle/>
          <a:p>
            <a:r>
              <a:rPr lang="en-US" dirty="0"/>
              <a:t>Want to learn more? Search the NCIL Resource Repository for literacy resources and activities you can do with your child at home or in your community. Sort by audience, topic area, and resource type to find resources matched to skills in this tutorial. Click the icon to take you there.</a:t>
            </a:r>
          </a:p>
          <a:p>
            <a:endParaRPr lang="en-US" dirty="0">
              <a:ea typeface="Calibri"/>
              <a:cs typeface="Calibri"/>
            </a:endParaRPr>
          </a:p>
        </p:txBody>
      </p:sp>
      <p:sp>
        <p:nvSpPr>
          <p:cNvPr id="4" name="Slide Number Placeholder 3">
            <a:extLst>
              <a:ext uri="{FF2B5EF4-FFF2-40B4-BE49-F238E27FC236}">
                <a16:creationId xmlns:a16="http://schemas.microsoft.com/office/drawing/2014/main" id="{9D56FB30-9E2B-1815-BE5E-C4E2DCF53DC0}"/>
              </a:ext>
            </a:extLst>
          </p:cNvPr>
          <p:cNvSpPr>
            <a:spLocks noGrp="1"/>
          </p:cNvSpPr>
          <p:nvPr>
            <p:ph type="sldNum" sz="quarter" idx="5"/>
          </p:nvPr>
        </p:nvSpPr>
        <p:spPr/>
        <p:txBody>
          <a:bodyPr/>
          <a:lstStyle/>
          <a:p>
            <a:fld id="{86F7765D-052D-44C5-8A7A-F36F5B11C37D}" type="slidenum">
              <a:rPr lang="en-US"/>
              <a:pPr/>
              <a:t>57</a:t>
            </a:fld>
            <a:endParaRPr lang="en-US"/>
          </a:p>
        </p:txBody>
      </p:sp>
      <p:sp>
        <p:nvSpPr>
          <p:cNvPr id="8" name="Slide Image Placeholder 7">
            <a:extLst>
              <a:ext uri="{FF2B5EF4-FFF2-40B4-BE49-F238E27FC236}">
                <a16:creationId xmlns:a16="http://schemas.microsoft.com/office/drawing/2014/main" id="{8E1A79A6-A5EE-AF84-544F-B7C2896B4486}"/>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9977667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8B3A4F-3DF9-CD97-A56C-B4D598106E74}"/>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9535DBAD-4E18-1E3E-A819-D7CC6268276D}"/>
              </a:ext>
            </a:extLst>
          </p:cNvPr>
          <p:cNvSpPr>
            <a:spLocks noGrp="1"/>
          </p:cNvSpPr>
          <p:nvPr>
            <p:ph type="body" idx="1"/>
          </p:nvPr>
        </p:nvSpPr>
        <p:spPr/>
        <p:txBody>
          <a:bodyPr/>
          <a:lstStyle/>
          <a:p>
            <a:r>
              <a:rPr lang="en-US" dirty="0"/>
              <a:t>Slide for inserting contact information so participants can communicate with you after the workshop.</a:t>
            </a:r>
          </a:p>
        </p:txBody>
      </p:sp>
      <p:sp>
        <p:nvSpPr>
          <p:cNvPr id="4" name="Slide Number Placeholder 3">
            <a:extLst>
              <a:ext uri="{FF2B5EF4-FFF2-40B4-BE49-F238E27FC236}">
                <a16:creationId xmlns:a16="http://schemas.microsoft.com/office/drawing/2014/main" id="{97F85ACF-5316-D227-D688-FA3D662C63EA}"/>
              </a:ext>
            </a:extLst>
          </p:cNvPr>
          <p:cNvSpPr>
            <a:spLocks noGrp="1"/>
          </p:cNvSpPr>
          <p:nvPr>
            <p:ph type="sldNum" sz="quarter" idx="5"/>
          </p:nvPr>
        </p:nvSpPr>
        <p:spPr/>
        <p:txBody>
          <a:bodyPr/>
          <a:lstStyle/>
          <a:p>
            <a:fld id="{86F7765D-052D-44C5-8A7A-F36F5B11C37D}" type="slidenum">
              <a:rPr lang="en-US"/>
              <a:pPr/>
              <a:t>58</a:t>
            </a:fld>
            <a:endParaRPr lang="en-US"/>
          </a:p>
        </p:txBody>
      </p:sp>
      <p:sp>
        <p:nvSpPr>
          <p:cNvPr id="8" name="Slide Image Placeholder 7">
            <a:extLst>
              <a:ext uri="{FF2B5EF4-FFF2-40B4-BE49-F238E27FC236}">
                <a16:creationId xmlns:a16="http://schemas.microsoft.com/office/drawing/2014/main" id="{188B701B-870A-B8BA-B699-A8BD616AC964}"/>
              </a:ext>
            </a:extLst>
          </p:cNvPr>
          <p:cNvSpPr>
            <a:spLocks noGrp="1" noRot="1" noChangeAspect="1"/>
          </p:cNvSpPr>
          <p:nvPr>
            <p:ph type="sldImg"/>
          </p:nvPr>
        </p:nvSpPr>
        <p:spPr/>
      </p:sp>
    </p:spTree>
    <p:extLst>
      <p:ext uri="{BB962C8B-B14F-4D97-AF65-F5344CB8AC3E}">
        <p14:creationId xmlns:p14="http://schemas.microsoft.com/office/powerpoint/2010/main" val="2841265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E9A8C-2BCE-5C3B-6681-632CC4F20AA9}"/>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B4D812A5-6B52-2574-3D6A-37154ED7EDD2}"/>
              </a:ext>
            </a:extLst>
          </p:cNvPr>
          <p:cNvSpPr>
            <a:spLocks noGrp="1"/>
          </p:cNvSpPr>
          <p:nvPr>
            <p:ph type="body" idx="1"/>
          </p:nvPr>
        </p:nvSpPr>
        <p:spPr/>
        <p:txBody>
          <a:bodyPr/>
          <a:lstStyle/>
          <a:p>
            <a:r>
              <a:rPr lang="en-US" b="1" dirty="0">
                <a:solidFill>
                  <a:srgbClr val="002938"/>
                </a:solidFill>
              </a:rPr>
              <a:t>Family engagement is one of the strongest predictors of student success. When schools and families partner effectively, students benefit through improved grades, stronger attendance, greater persistence, and increased motivation. Research shows these positive effects hold true for families of all races and income levels.</a:t>
            </a:r>
            <a:endParaRPr lang="en-US" b="1">
              <a:ea typeface="Calibri"/>
              <a:cs typeface="Calibri"/>
            </a:endParaRPr>
          </a:p>
        </p:txBody>
      </p:sp>
      <p:sp>
        <p:nvSpPr>
          <p:cNvPr id="4" name="Slide Number Placeholder 3">
            <a:extLst>
              <a:ext uri="{FF2B5EF4-FFF2-40B4-BE49-F238E27FC236}">
                <a16:creationId xmlns:a16="http://schemas.microsoft.com/office/drawing/2014/main" id="{954BF541-B079-9FC3-03F7-0804C85FC702}"/>
              </a:ext>
            </a:extLst>
          </p:cNvPr>
          <p:cNvSpPr>
            <a:spLocks noGrp="1"/>
          </p:cNvSpPr>
          <p:nvPr>
            <p:ph type="sldNum" sz="quarter" idx="5"/>
          </p:nvPr>
        </p:nvSpPr>
        <p:spPr/>
        <p:txBody>
          <a:bodyPr/>
          <a:lstStyle/>
          <a:p>
            <a:pPr lvl="0"/>
            <a:fld id="{86F7765D-052D-44C5-8A7A-F36F5B11C37D}" type="slidenum">
              <a:rPr lang="en-US" noProof="0" smtClean="0"/>
              <a:pPr lvl="0"/>
              <a:t>9</a:t>
            </a:fld>
            <a:endParaRPr lang="en-US" noProof="0"/>
          </a:p>
        </p:txBody>
      </p:sp>
      <p:sp>
        <p:nvSpPr>
          <p:cNvPr id="8" name="Slide Image Placeholder 7">
            <a:extLst>
              <a:ext uri="{FF2B5EF4-FFF2-40B4-BE49-F238E27FC236}">
                <a16:creationId xmlns:a16="http://schemas.microsoft.com/office/drawing/2014/main" id="{27DC56B6-FE02-CE87-3BD3-9B69083D7D81}"/>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26821182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229559-1749-2BA5-1574-036A1946219E}"/>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FB6C5AD5-5C21-30EF-D196-1C64BEDC5095}"/>
              </a:ext>
            </a:extLst>
          </p:cNvPr>
          <p:cNvSpPr>
            <a:spLocks noGrp="1"/>
          </p:cNvSpPr>
          <p:nvPr>
            <p:ph type="body" idx="1"/>
          </p:nvPr>
        </p:nvSpPr>
        <p:spPr/>
        <p:txBody>
          <a:bodyPr/>
          <a:lstStyle/>
          <a:p>
            <a:r>
              <a:rPr lang="en-US" b="1" dirty="0"/>
              <a:t>The first step in partnering with your child’s school is for you and school staff to have common agreement on what family engagement means. This shared understanding sets the stage for the type of partnership that will support your child’s literacy learning.​</a:t>
            </a:r>
            <a:endParaRPr lang="en-US" b="1" dirty="0">
              <a:ea typeface="Calibri"/>
              <a:cs typeface="Calibri"/>
            </a:endParaRPr>
          </a:p>
          <a:p>
            <a:r>
              <a:rPr lang="en-US" b="1" dirty="0"/>
              <a:t>​</a:t>
            </a:r>
            <a:endParaRPr lang="en-US" b="1" dirty="0">
              <a:ea typeface="Calibri"/>
              <a:cs typeface="Calibri"/>
            </a:endParaRPr>
          </a:p>
          <a:p>
            <a:r>
              <a:rPr lang="en-US" b="1" dirty="0"/>
              <a:t>What is family engagement? First, family engagement is a shared responsibility among families, schools, and communities for student learning and achievement. Shared responsibility relies on open communication and joint learning and decision-making among families, schools, and communities. When schools pair their knowledge of a child with that of families, children’s learning improves. Second, family engagement is continuous from birth to young adulthood. It is not just something that happens when children are very young. Third, family engagement occurs across multiple settings -like school, home, and your community - where children learn.​</a:t>
            </a:r>
            <a:endParaRPr lang="en-US" b="1" dirty="0">
              <a:ea typeface="Calibri"/>
              <a:cs typeface="Calibri"/>
            </a:endParaRPr>
          </a:p>
          <a:p>
            <a:r>
              <a:rPr lang="en-US" b="1" dirty="0"/>
              <a:t>​</a:t>
            </a:r>
            <a:endParaRPr lang="en-US" b="1" dirty="0">
              <a:ea typeface="Calibri"/>
              <a:cs typeface="Calibri"/>
            </a:endParaRPr>
          </a:p>
          <a:p>
            <a:r>
              <a:rPr lang="en-US" b="1" dirty="0"/>
              <a:t>If your child’s school does not view family engagement as a shared responsibility, you may want to discuss with staff the many benefits of engaging with families. When families are involved at home and school, children do better in school and the schools get better. Click Learn More for the benefits to partnering with families that may help you prepare for this conversation with school staff.​</a:t>
            </a:r>
            <a:endParaRPr lang="en-US" b="1" dirty="0">
              <a:ea typeface="Calibri"/>
              <a:cs typeface="Calibri"/>
            </a:endParaRPr>
          </a:p>
          <a:p>
            <a:pPr rtl="0" fontAlgn="base"/>
            <a:r>
              <a:rPr lang="en-US" sz="1200" b="0" i="0" kern="1200" dirty="0">
                <a:solidFill>
                  <a:schemeClr val="tx1"/>
                </a:solidFill>
                <a:effectLst/>
                <a:latin typeface="+mn-lt"/>
                <a:ea typeface="+mn-ea"/>
                <a:cs typeface="+mn-cs"/>
              </a:rPr>
              <a:t>​</a:t>
            </a:r>
            <a:endParaRPr lang="en-US">
              <a:ea typeface="+mn-ea"/>
              <a:cs typeface="+mn-cs"/>
            </a:endParaRPr>
          </a:p>
          <a:p>
            <a:pPr fontAlgn="base"/>
            <a:r>
              <a:rPr lang="en-US" sz="1200" b="1" i="0" u="none" strike="noStrike" kern="1200" dirty="0">
                <a:solidFill>
                  <a:schemeClr val="tx1"/>
                </a:solidFill>
                <a:effectLst/>
                <a:latin typeface="+mn-lt"/>
                <a:ea typeface="+mn-ea"/>
                <a:cs typeface="+mn-cs"/>
              </a:rPr>
              <a:t>Resource: Distribute, review, and discuss </a:t>
            </a:r>
            <a:r>
              <a:rPr lang="en-US" sz="1200" b="0" i="0" u="none" strike="noStrike" kern="1200" dirty="0">
                <a:solidFill>
                  <a:schemeClr val="tx1"/>
                </a:solidFill>
                <a:effectLst/>
                <a:latin typeface="+mn-lt"/>
                <a:ea typeface="+mn-ea"/>
                <a:cs typeface="+mn-cs"/>
              </a:rPr>
              <a:t>Family Engagement and Student Success: What the Research Says with participants. </a:t>
            </a:r>
            <a:endParaRPr lang="en-US" dirty="0"/>
          </a:p>
          <a:p>
            <a:r>
              <a:rPr lang="en-US" dirty="0">
                <a:hlinkClick r:id="rId3"/>
              </a:rPr>
              <a:t>Family engagement and student success: What the research says</a:t>
            </a:r>
            <a:r>
              <a:rPr lang="en-US" dirty="0"/>
              <a:t> </a:t>
            </a:r>
            <a:endParaRPr lang="en-US" dirty="0">
              <a:ea typeface="Calibri"/>
              <a:cs typeface="Calibri"/>
            </a:endParaRPr>
          </a:p>
          <a:p>
            <a:r>
              <a:rPr lang="en-US" dirty="0">
                <a:highlight>
                  <a:srgbClr val="FFFFFF"/>
                </a:highlight>
                <a:hlinkClick r:id="rId3"/>
              </a:rPr>
              <a:t>https://www.understood.org/en/articles/family-engagement-and-student-success</a:t>
            </a:r>
            <a:r>
              <a:rPr lang="en-US" dirty="0">
                <a:highlight>
                  <a:srgbClr val="FFFFFF"/>
                </a:highlight>
              </a:rPr>
              <a:t> </a:t>
            </a:r>
            <a:endParaRPr lang="en-US" dirty="0"/>
          </a:p>
          <a:p>
            <a:r>
              <a:rPr lang="en-US" sz="1200" b="0" i="0" u="none" strike="noStrike" kern="1200" dirty="0">
                <a:solidFill>
                  <a:schemeClr val="tx1"/>
                </a:solidFill>
                <a:effectLst/>
                <a:latin typeface="+mn-lt"/>
                <a:ea typeface="+mn-ea"/>
                <a:cs typeface="+mn-cs"/>
              </a:rPr>
              <a:t>Have participants share how they would use this resource in preparation for a conversation with school staff and what they would say.</a:t>
            </a:r>
            <a:endParaRPr lang="en-US" dirty="0">
              <a:ea typeface="Calibri" panose="020F0502020204030204"/>
              <a:cs typeface="Calibri" panose="020F0502020204030204"/>
            </a:endParaRPr>
          </a:p>
          <a:p>
            <a:endParaRPr lang="en-US" dirty="0">
              <a:solidFill>
                <a:srgbClr val="444444"/>
              </a:solidFill>
            </a:endParaRPr>
          </a:p>
          <a:p>
            <a:endParaRPr lang="en-US" dirty="0">
              <a:solidFill>
                <a:srgbClr val="444444"/>
              </a:solidFill>
            </a:endParaRPr>
          </a:p>
          <a:p>
            <a:endParaRPr lang="en-US" dirty="0">
              <a:ea typeface="Calibri"/>
              <a:cs typeface="Calibri"/>
            </a:endParaRPr>
          </a:p>
        </p:txBody>
      </p:sp>
      <p:sp>
        <p:nvSpPr>
          <p:cNvPr id="4" name="Slide Number Placeholder 3">
            <a:extLst>
              <a:ext uri="{FF2B5EF4-FFF2-40B4-BE49-F238E27FC236}">
                <a16:creationId xmlns:a16="http://schemas.microsoft.com/office/drawing/2014/main" id="{15185F18-3427-C490-C1B9-908B4E99AAD4}"/>
              </a:ext>
            </a:extLst>
          </p:cNvPr>
          <p:cNvSpPr>
            <a:spLocks noGrp="1"/>
          </p:cNvSpPr>
          <p:nvPr>
            <p:ph type="sldNum" sz="quarter" idx="5"/>
          </p:nvPr>
        </p:nvSpPr>
        <p:spPr/>
        <p:txBody>
          <a:bodyPr/>
          <a:lstStyle/>
          <a:p>
            <a:pPr lvl="0"/>
            <a:fld id="{86F7765D-052D-44C5-8A7A-F36F5B11C37D}" type="slidenum">
              <a:rPr lang="en-US" noProof="0" smtClean="0"/>
              <a:pPr lvl="0"/>
              <a:t>10</a:t>
            </a:fld>
            <a:endParaRPr lang="en-US" noProof="0"/>
          </a:p>
        </p:txBody>
      </p:sp>
      <p:sp>
        <p:nvSpPr>
          <p:cNvPr id="8" name="Slide Image Placeholder 7">
            <a:extLst>
              <a:ext uri="{FF2B5EF4-FFF2-40B4-BE49-F238E27FC236}">
                <a16:creationId xmlns:a16="http://schemas.microsoft.com/office/drawing/2014/main" id="{B01FBC5A-41C8-B5B5-C28A-7180FCB8179C}"/>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40369680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A0A5A-296D-E8CB-DEA4-A8F22EFCA5D8}"/>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9168834F-F26C-03B7-1730-71C02834A687}"/>
              </a:ext>
            </a:extLst>
          </p:cNvPr>
          <p:cNvSpPr>
            <a:spLocks noGrp="1"/>
          </p:cNvSpPr>
          <p:nvPr>
            <p:ph type="body" idx="1"/>
          </p:nvPr>
        </p:nvSpPr>
        <p:spPr/>
        <p:txBody>
          <a:bodyPr/>
          <a:lstStyle/>
          <a:p>
            <a:pPr fontAlgn="base"/>
            <a:r>
              <a:rPr lang="en-US" sz="1200" b="1" i="0" u="none" strike="noStrike" kern="1200" dirty="0">
                <a:solidFill>
                  <a:schemeClr val="tx1"/>
                </a:solidFill>
                <a:effectLst/>
                <a:latin typeface="+mn-lt"/>
                <a:ea typeface="+mn-ea"/>
                <a:cs typeface="+mn-cs"/>
              </a:rPr>
              <a:t>Since family engagement is a shared responsibility across multiple settings, then you have an important role in a system of literacy services and support for your child’s literacy learning. A system of literacy services and support is the combination of activities that happen during and outside school. These responsibilities are shared equally across both sides, especially in a remote learning situation. This system builds on the strengths of both school and home to help your child succeed. When the focus is only on what happens in or out of school, instead of across the two, your child may miss important learning opportunities. </a:t>
            </a:r>
            <a:endParaRPr lang="en-US" b="1" dirty="0"/>
          </a:p>
          <a:p>
            <a:r>
              <a:rPr lang="en-US" sz="1200" b="1" i="0" kern="1200" dirty="0">
                <a:solidFill>
                  <a:schemeClr val="tx1"/>
                </a:solidFill>
                <a:effectLst/>
                <a:latin typeface="+mn-lt"/>
                <a:ea typeface="+mn-ea"/>
                <a:cs typeface="+mn-cs"/>
              </a:rPr>
              <a:t>​</a:t>
            </a:r>
            <a:endParaRPr lang="en-US" sz="1200" b="1" i="0" kern="1200" dirty="0">
              <a:solidFill>
                <a:schemeClr val="tx1"/>
              </a:solidFill>
              <a:effectLst/>
              <a:latin typeface="+mn-lt"/>
              <a:ea typeface="Calibri"/>
              <a:cs typeface="Calibri"/>
            </a:endParaRPr>
          </a:p>
          <a:p>
            <a:pPr rtl="0" fontAlgn="base"/>
            <a:r>
              <a:rPr lang="en-US" sz="1200" b="1" i="0" u="none" strike="noStrike" kern="1200" dirty="0">
                <a:solidFill>
                  <a:schemeClr val="tx1"/>
                </a:solidFill>
                <a:effectLst/>
                <a:latin typeface="+mn-lt"/>
                <a:ea typeface="+mn-ea"/>
                <a:cs typeface="+mn-cs"/>
              </a:rPr>
              <a:t>A system of literacy services and support works best when in and out of school activities are coordinated and aligned. For example, schools can provide you with home activities to do with your child that reinforce literacy skills he or she previously learned or provide extra practice opportunities for skills your child is currently learning. To do this, there must be regular occasions for you to communicate and interact with staff in your child’s school. This involves your child too when appropriate. Regular and positive communication and interaction between you and school staff makes partnering to support your child’s literacy learning possible. This is especially important in remote learning, which may not resemble a traditional school day. </a:t>
            </a:r>
            <a:endParaRPr lang="en-US" sz="1200" b="1" i="0" kern="1200" dirty="0">
              <a:solidFill>
                <a:schemeClr val="tx1"/>
              </a:solidFill>
              <a:effectLst/>
              <a:latin typeface="+mn-lt"/>
              <a:ea typeface="Calibri"/>
              <a:cs typeface="Calibri"/>
            </a:endParaRPr>
          </a:p>
          <a:p>
            <a:endParaRPr lang="en-US" b="1" dirty="0"/>
          </a:p>
          <a:p>
            <a:pPr fontAlgn="base"/>
            <a:r>
              <a:rPr lang="en-US" sz="1200" b="1" i="0" u="none" strike="noStrike" kern="1200" dirty="0">
                <a:solidFill>
                  <a:schemeClr val="tx1"/>
                </a:solidFill>
                <a:effectLst/>
                <a:latin typeface="+mn-lt"/>
                <a:ea typeface="+mn-ea"/>
                <a:cs typeface="+mn-cs"/>
              </a:rPr>
              <a:t>Resource: Distribute, review, and discuss </a:t>
            </a:r>
            <a:r>
              <a:rPr lang="en-US" sz="1200" b="0" i="0" u="none" strike="noStrike" kern="1200" dirty="0">
                <a:solidFill>
                  <a:schemeClr val="tx1"/>
                </a:solidFill>
                <a:effectLst/>
                <a:latin typeface="+mn-lt"/>
                <a:ea typeface="+mn-ea"/>
                <a:cs typeface="+mn-cs"/>
              </a:rPr>
              <a:t>Why Family Engagement Matters for School Success with participants</a:t>
            </a:r>
            <a:endParaRPr lang="en-US" dirty="0">
              <a:ea typeface="Calibri" panose="020F0502020204030204"/>
              <a:cs typeface="Calibri" panose="020F0502020204030204"/>
            </a:endParaRPr>
          </a:p>
          <a:p>
            <a:r>
              <a:rPr lang="en-US" dirty="0">
                <a:ea typeface="Calibri" panose="020F0502020204030204"/>
                <a:cs typeface="Calibri" panose="020F0502020204030204"/>
              </a:rPr>
              <a:t>Link: </a:t>
            </a:r>
            <a:r>
              <a:rPr lang="en-US" dirty="0">
                <a:hlinkClick r:id="rId3"/>
              </a:rPr>
              <a:t>family-engagement-matters.pdf</a:t>
            </a:r>
            <a:r>
              <a:rPr lang="en-US" dirty="0"/>
              <a:t>     </a:t>
            </a:r>
            <a:r>
              <a:rPr lang="en-US" dirty="0">
                <a:hlinkClick r:id="rId3"/>
              </a:rPr>
              <a:t>https://www.pta.org/docs/default-source/files/cfe/family-engagement-matters.pdf</a:t>
            </a:r>
            <a:r>
              <a:rPr lang="en-US" dirty="0"/>
              <a:t> </a:t>
            </a:r>
          </a:p>
          <a:p>
            <a:r>
              <a:rPr lang="en-US" dirty="0"/>
              <a:t>Focus</a:t>
            </a:r>
            <a:r>
              <a:rPr lang="en-US" sz="1200" b="0" i="0" u="none" strike="noStrike" kern="1200" dirty="0">
                <a:solidFill>
                  <a:schemeClr val="tx1"/>
                </a:solidFill>
                <a:effectLst/>
                <a:latin typeface="+mn-lt"/>
                <a:ea typeface="+mn-ea"/>
                <a:cs typeface="+mn-cs"/>
              </a:rPr>
              <a:t> on the 5 Ways Families, Teachers, Schools and Communities Can Work Together to Support Children’s Learning and School Success with participants. Tell participants they can use the document later to reflect on what they are doing now and what they might do in the future to promote student success in partnership for literacy with their child’s school. If time permits, see activity below.</a:t>
            </a:r>
            <a:r>
              <a:rPr lang="en-US" sz="1200" b="0" i="0" kern="1200" dirty="0">
                <a:solidFill>
                  <a:schemeClr val="tx1"/>
                </a:solidFill>
                <a:effectLst/>
                <a:latin typeface="+mn-lt"/>
                <a:ea typeface="+mn-ea"/>
                <a:cs typeface="+mn-cs"/>
              </a:rPr>
              <a:t>​</a:t>
            </a:r>
            <a:endParaRPr lang="en-US" dirty="0">
              <a:ea typeface="Calibri" panose="020F0502020204030204"/>
              <a:cs typeface="Calibri" panose="020F0502020204030204"/>
            </a:endParaRPr>
          </a:p>
          <a:p>
            <a:pPr rtl="0" fontAlgn="base"/>
            <a:r>
              <a:rPr lang="en-US" sz="1200" b="0" i="0" kern="1200" dirty="0">
                <a:solidFill>
                  <a:schemeClr val="tx1"/>
                </a:solidFill>
                <a:effectLst/>
                <a:latin typeface="+mn-lt"/>
                <a:ea typeface="+mn-ea"/>
                <a:cs typeface="+mn-cs"/>
              </a:rPr>
              <a:t>​</a:t>
            </a:r>
          </a:p>
          <a:p>
            <a:pPr rtl="0" fontAlgn="base"/>
            <a:r>
              <a:rPr lang="en-US" sz="1200" b="1" i="0" u="none" strike="noStrike" kern="1200" dirty="0">
                <a:solidFill>
                  <a:schemeClr val="tx1"/>
                </a:solidFill>
                <a:effectLst/>
                <a:latin typeface="+mn-lt"/>
                <a:ea typeface="+mn-ea"/>
                <a:cs typeface="+mn-cs"/>
              </a:rPr>
              <a:t>Activity: </a:t>
            </a:r>
            <a:r>
              <a:rPr lang="en-US" sz="1200" b="0" i="0" u="none" strike="noStrike" kern="1200" dirty="0">
                <a:solidFill>
                  <a:schemeClr val="tx1"/>
                </a:solidFill>
                <a:effectLst/>
                <a:latin typeface="+mn-lt"/>
                <a:ea typeface="+mn-ea"/>
                <a:cs typeface="+mn-cs"/>
              </a:rPr>
              <a:t>Provide time for participants to use the document to reflect on what they are doing now and what they might do in the future to promote student success in partnership for literacy with their child’s school. Encourage participants to discuss and record their reflections on the document and use it to engage others in their community.</a:t>
            </a:r>
            <a:endParaRPr lang="en-US" sz="1200" b="0" i="0" kern="1200" dirty="0">
              <a:solidFill>
                <a:schemeClr val="tx1"/>
              </a:solidFill>
              <a:effectLst/>
              <a:latin typeface="+mn-lt"/>
              <a:ea typeface="+mn-ea"/>
              <a:cs typeface="+mn-cs"/>
            </a:endParaRPr>
          </a:p>
          <a:p>
            <a:endParaRPr lang="en-US" dirty="0">
              <a:ea typeface="Calibri"/>
              <a:cs typeface="Calibri"/>
            </a:endParaRPr>
          </a:p>
        </p:txBody>
      </p:sp>
      <p:sp>
        <p:nvSpPr>
          <p:cNvPr id="4" name="Slide Number Placeholder 3">
            <a:extLst>
              <a:ext uri="{FF2B5EF4-FFF2-40B4-BE49-F238E27FC236}">
                <a16:creationId xmlns:a16="http://schemas.microsoft.com/office/drawing/2014/main" id="{6ABD4FCE-0417-9859-F8A6-518C193A791B}"/>
              </a:ext>
            </a:extLst>
          </p:cNvPr>
          <p:cNvSpPr>
            <a:spLocks noGrp="1"/>
          </p:cNvSpPr>
          <p:nvPr>
            <p:ph type="sldNum" sz="quarter" idx="5"/>
          </p:nvPr>
        </p:nvSpPr>
        <p:spPr/>
        <p:txBody>
          <a:bodyPr/>
          <a:lstStyle/>
          <a:p>
            <a:pPr lvl="0"/>
            <a:fld id="{86F7765D-052D-44C5-8A7A-F36F5B11C37D}" type="slidenum">
              <a:rPr lang="en-US" noProof="0" smtClean="0"/>
              <a:pPr lvl="0"/>
              <a:t>11</a:t>
            </a:fld>
            <a:endParaRPr lang="en-US" noProof="0"/>
          </a:p>
        </p:txBody>
      </p:sp>
      <p:sp>
        <p:nvSpPr>
          <p:cNvPr id="8" name="Slide Image Placeholder 7">
            <a:extLst>
              <a:ext uri="{FF2B5EF4-FFF2-40B4-BE49-F238E27FC236}">
                <a16:creationId xmlns:a16="http://schemas.microsoft.com/office/drawing/2014/main" id="{D980491D-780E-29F8-0BFD-6DEF5D2E843F}"/>
              </a:ext>
            </a:extLst>
          </p:cNvPr>
          <p:cNvSpPr>
            <a:spLocks noGrp="1" noRot="1" noChangeAspect="1"/>
          </p:cNvSpPr>
          <p:nvPr>
            <p:ph type="sldImg"/>
          </p:nvPr>
        </p:nvSpPr>
        <p:spPr>
          <a:xfrm>
            <a:off x="733425" y="663575"/>
            <a:ext cx="5575300" cy="3136900"/>
          </a:xfrm>
        </p:spPr>
      </p:sp>
    </p:spTree>
    <p:extLst>
      <p:ext uri="{BB962C8B-B14F-4D97-AF65-F5344CB8AC3E}">
        <p14:creationId xmlns:p14="http://schemas.microsoft.com/office/powerpoint/2010/main" val="23163279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BDC3FE-A5C3-F676-4F96-50C3758E14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CB4CB4-83A0-CCEB-6AE1-10A64E4BEAE5}"/>
              </a:ext>
            </a:extLst>
          </p:cNvPr>
          <p:cNvSpPr>
            <a:spLocks noGrp="1" noRot="1" noChangeAspect="1"/>
          </p:cNvSpPr>
          <p:nvPr>
            <p:ph type="sldImg"/>
          </p:nvPr>
        </p:nvSpPr>
        <p:spPr>
          <a:xfrm>
            <a:off x="733425" y="663575"/>
            <a:ext cx="5575300" cy="3136900"/>
          </a:xfrm>
        </p:spPr>
      </p:sp>
      <p:sp>
        <p:nvSpPr>
          <p:cNvPr id="3" name="Notes Placeholder 2">
            <a:extLst>
              <a:ext uri="{FF2B5EF4-FFF2-40B4-BE49-F238E27FC236}">
                <a16:creationId xmlns:a16="http://schemas.microsoft.com/office/drawing/2014/main" id="{5690D1E3-90D7-C21E-86A4-6F4B0471A21D}"/>
              </a:ext>
            </a:extLst>
          </p:cNvPr>
          <p:cNvSpPr>
            <a:spLocks noGrp="1"/>
          </p:cNvSpPr>
          <p:nvPr>
            <p:ph type="body" idx="1"/>
          </p:nvPr>
        </p:nvSpPr>
        <p:spPr/>
        <p:txBody>
          <a:bodyPr/>
          <a:lstStyle/>
          <a:p>
            <a:r>
              <a:rPr lang="en-US" b="1" dirty="0">
                <a:solidFill>
                  <a:srgbClr val="444444"/>
                </a:solidFill>
              </a:rPr>
              <a:t>Families’ engagement in their children’s education is an important factor in the academic and behavioral success of students throughout the school years...Implementing </a:t>
            </a:r>
            <a:r>
              <a:rPr lang="en-US" b="1" dirty="0" err="1">
                <a:solidFill>
                  <a:srgbClr val="444444"/>
                </a:solidFill>
              </a:rPr>
              <a:t>Multi Tiered</a:t>
            </a:r>
            <a:r>
              <a:rPr lang="en-US" b="1" dirty="0">
                <a:solidFill>
                  <a:srgbClr val="444444"/>
                </a:solidFill>
              </a:rPr>
              <a:t> Systems of Supports (MTSS) provides an opportunity for educators to collaborate with families in a problem solving process focused on improving students’ academic performance and behavior</a:t>
            </a:r>
            <a:r>
              <a:rPr lang="en-US" dirty="0">
                <a:solidFill>
                  <a:srgbClr val="444444"/>
                </a:solidFill>
              </a:rPr>
              <a:t> (Weingarten et al., 2020). </a:t>
            </a:r>
            <a:r>
              <a:rPr lang="en-US" b="1" dirty="0">
                <a:solidFill>
                  <a:srgbClr val="444444"/>
                </a:solidFill>
              </a:rPr>
              <a:t>MTSS-R provides opportunities for families and schools to:</a:t>
            </a:r>
            <a:endParaRPr lang="en-US" dirty="0">
              <a:ea typeface="Calibri"/>
              <a:cs typeface="Calibri"/>
            </a:endParaRPr>
          </a:p>
          <a:p>
            <a:pPr marL="342900" indent="-342900">
              <a:buFont typeface="Arial,Sans-Serif"/>
              <a:buChar char="•"/>
            </a:pPr>
            <a:r>
              <a:rPr lang="en-US" b="1" dirty="0">
                <a:solidFill>
                  <a:srgbClr val="444444"/>
                </a:solidFill>
              </a:rPr>
              <a:t>Build positive relationships</a:t>
            </a:r>
            <a:endParaRPr lang="en-US" b="1" dirty="0">
              <a:solidFill>
                <a:srgbClr val="08355F"/>
              </a:solidFill>
              <a:ea typeface="Calibri"/>
              <a:cs typeface="Calibri"/>
            </a:endParaRPr>
          </a:p>
          <a:p>
            <a:pPr marL="342900" indent="-342900">
              <a:buFont typeface="Arial,Sans-Serif"/>
              <a:buChar char="•"/>
            </a:pPr>
            <a:r>
              <a:rPr lang="en-US" b="1" dirty="0">
                <a:solidFill>
                  <a:srgbClr val="444444"/>
                </a:solidFill>
              </a:rPr>
              <a:t>Empower families</a:t>
            </a:r>
            <a:endParaRPr lang="en-US" b="1" dirty="0">
              <a:solidFill>
                <a:srgbClr val="08355F"/>
              </a:solidFill>
              <a:ea typeface="Calibri"/>
              <a:cs typeface="Calibri"/>
            </a:endParaRPr>
          </a:p>
          <a:p>
            <a:pPr marL="342900" indent="-342900">
              <a:buFont typeface="Arial,Sans-Serif"/>
              <a:buChar char="•"/>
            </a:pPr>
            <a:r>
              <a:rPr lang="en-US" b="1" dirty="0">
                <a:solidFill>
                  <a:srgbClr val="444444"/>
                </a:solidFill>
              </a:rPr>
              <a:t>Provide a system of supports and practices</a:t>
            </a:r>
            <a:endParaRPr lang="en-US" b="1" dirty="0">
              <a:solidFill>
                <a:srgbClr val="08355F"/>
              </a:solidFill>
              <a:ea typeface="Calibri"/>
              <a:cs typeface="Calibri"/>
            </a:endParaRPr>
          </a:p>
          <a:p>
            <a:pPr marL="342900" indent="-342900">
              <a:buFont typeface="Arial,Sans-Serif"/>
              <a:buChar char="•"/>
            </a:pPr>
            <a:r>
              <a:rPr lang="en-US" b="1" dirty="0">
                <a:solidFill>
                  <a:srgbClr val="444444"/>
                </a:solidFill>
              </a:rPr>
              <a:t>Engage in a problem-solving process </a:t>
            </a:r>
            <a:endParaRPr lang="en-US" b="1" dirty="0">
              <a:solidFill>
                <a:srgbClr val="08355F"/>
              </a:solidFill>
              <a:ea typeface="Calibri"/>
              <a:cs typeface="Calibri"/>
            </a:endParaRPr>
          </a:p>
          <a:p>
            <a:pPr marL="342900" indent="-342900">
              <a:buFont typeface="Arial,Sans-Serif"/>
              <a:buChar char="•"/>
            </a:pPr>
            <a:r>
              <a:rPr lang="en-US" b="1" dirty="0">
                <a:solidFill>
                  <a:srgbClr val="444444"/>
                </a:solidFill>
              </a:rPr>
              <a:t>Support multidirectional communication</a:t>
            </a:r>
            <a:endParaRPr lang="en-US" b="1" dirty="0">
              <a:solidFill>
                <a:srgbClr val="08355F"/>
              </a:solidFill>
              <a:ea typeface="Calibri"/>
              <a:cs typeface="Calibri"/>
            </a:endParaRPr>
          </a:p>
          <a:p>
            <a:pPr marL="342900" indent="-342900">
              <a:buFont typeface="Arial,Sans-Serif"/>
              <a:buChar char="•"/>
            </a:pPr>
            <a:r>
              <a:rPr lang="en-US" b="1" dirty="0">
                <a:solidFill>
                  <a:srgbClr val="444444"/>
                </a:solidFill>
              </a:rPr>
              <a:t>Promote a focus on team and data-based decision making </a:t>
            </a:r>
            <a:endParaRPr lang="en-US" b="1" dirty="0">
              <a:solidFill>
                <a:srgbClr val="08355F"/>
              </a:solidFill>
              <a:ea typeface="Calibri"/>
              <a:cs typeface="Calibri"/>
            </a:endParaRPr>
          </a:p>
          <a:p>
            <a:endParaRPr lang="en-US" dirty="0">
              <a:ea typeface="Calibri"/>
              <a:cs typeface="Calibri"/>
            </a:endParaRPr>
          </a:p>
          <a:p>
            <a:r>
              <a:rPr lang="en-US" dirty="0">
                <a:ea typeface="Calibri"/>
                <a:cs typeface="Calibri"/>
              </a:rPr>
              <a:t>Click for animation box to appear</a:t>
            </a:r>
          </a:p>
          <a:p>
            <a:r>
              <a:rPr lang="en-US" dirty="0">
                <a:ea typeface="Calibri"/>
                <a:cs typeface="Calibri"/>
              </a:rPr>
              <a:t>Click learn more to review the resource Family Engagement in MTSS: What does the Research Say? with participants</a:t>
            </a:r>
          </a:p>
          <a:p>
            <a:r>
              <a:rPr lang="en-US" dirty="0">
                <a:ea typeface="Calibri"/>
                <a:cs typeface="Calibri"/>
              </a:rPr>
              <a:t>Resource Link: Family Engagement in MTSS </a:t>
            </a:r>
            <a:r>
              <a:rPr lang="en-US" dirty="0">
                <a:hlinkClick r:id="rId3"/>
              </a:rPr>
              <a:t>Copy of Fam Eng in MTSS What Research Says FINAL</a:t>
            </a:r>
          </a:p>
          <a:p>
            <a:r>
              <a:rPr lang="en-US" dirty="0">
                <a:highlight>
                  <a:srgbClr val="FFFFFF"/>
                </a:highlight>
                <a:hlinkClick r:id="rId3"/>
              </a:rPr>
              <a:t>https://vtss-resources.vcu.edu/media/resources-vtss-ric/implementation-resources/student-family-community/FamilyEngagementinMTSS,WhatResearchSays11_2024.pdf</a:t>
            </a:r>
            <a:r>
              <a:rPr lang="en-US" dirty="0">
                <a:highlight>
                  <a:srgbClr val="FFFFFF"/>
                </a:highlight>
              </a:rPr>
              <a:t> </a:t>
            </a:r>
            <a:endParaRPr lang="en-US" dirty="0"/>
          </a:p>
        </p:txBody>
      </p:sp>
      <p:sp>
        <p:nvSpPr>
          <p:cNvPr id="4" name="Slide Number Placeholder 3">
            <a:extLst>
              <a:ext uri="{FF2B5EF4-FFF2-40B4-BE49-F238E27FC236}">
                <a16:creationId xmlns:a16="http://schemas.microsoft.com/office/drawing/2014/main" id="{ECBEDE07-5406-565B-2508-91A835BD8F46}"/>
              </a:ext>
            </a:extLst>
          </p:cNvPr>
          <p:cNvSpPr>
            <a:spLocks noGrp="1"/>
          </p:cNvSpPr>
          <p:nvPr>
            <p:ph type="sldNum" sz="quarter" idx="5"/>
          </p:nvPr>
        </p:nvSpPr>
        <p:spPr/>
        <p:txBody>
          <a:bodyPr/>
          <a:lstStyle/>
          <a:p>
            <a:fld id="{B1D499D3-6930-49CF-8119-D2C5A3421AFD}" type="slidenum">
              <a:rPr lang="en-US" smtClean="0"/>
              <a:t>12</a:t>
            </a:fld>
            <a:endParaRPr lang="en-US"/>
          </a:p>
        </p:txBody>
      </p:sp>
    </p:spTree>
    <p:extLst>
      <p:ext uri="{BB962C8B-B14F-4D97-AF65-F5344CB8AC3E}">
        <p14:creationId xmlns:p14="http://schemas.microsoft.com/office/powerpoint/2010/main" val="9602823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9779134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148897"/>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525928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373222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148897"/>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90291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964510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1148897"/>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41798854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54694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12344009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148897"/>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402695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13583178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148897"/>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572023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372047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1148897"/>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42708770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83261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4009910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322651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10" Type="http://schemas.openxmlformats.org/officeDocument/2006/relationships/image" Target="../media/image1.png"/><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F6B6C76-6F80-4F28-A475-7492D5F20C3B}"/>
              </a:ext>
            </a:extLst>
          </p:cNvPr>
          <p:cNvSpPr/>
          <p:nvPr userDrawn="1"/>
        </p:nvSpPr>
        <p:spPr>
          <a:xfrm>
            <a:off x="0" y="6257311"/>
            <a:ext cx="12192000" cy="600689"/>
          </a:xfrm>
          <a:prstGeom prst="rect">
            <a:avLst/>
          </a:prstGeom>
          <a:solidFill>
            <a:schemeClr val="bg1"/>
          </a:solidFill>
          <a:ln w="31750" cap="sq">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16BCC86D-8BD7-4016-8567-E1642E216F5E}"/>
              </a:ext>
            </a:extLst>
          </p:cNvPr>
          <p:cNvPicPr>
            <a:picLocks noChangeAspect="1"/>
          </p:cNvPicPr>
          <p:nvPr userDrawn="1"/>
        </p:nvPicPr>
        <p:blipFill>
          <a:blip r:embed="rId10"/>
          <a:stretch>
            <a:fillRect/>
          </a:stretch>
        </p:blipFill>
        <p:spPr>
          <a:xfrm>
            <a:off x="73147" y="6283437"/>
            <a:ext cx="6766560" cy="544703"/>
          </a:xfrm>
          <a:prstGeom prst="rect">
            <a:avLst/>
          </a:prstGeom>
        </p:spPr>
      </p:pic>
      <p:sp>
        <p:nvSpPr>
          <p:cNvPr id="12" name="Rectangle 11">
            <a:extLst>
              <a:ext uri="{FF2B5EF4-FFF2-40B4-BE49-F238E27FC236}">
                <a16:creationId xmlns:a16="http://schemas.microsoft.com/office/drawing/2014/main" id="{3EFF483E-D7DB-4411-AFBA-3E55C6FD10E5}"/>
              </a:ext>
            </a:extLst>
          </p:cNvPr>
          <p:cNvSpPr/>
          <p:nvPr userDrawn="1"/>
        </p:nvSpPr>
        <p:spPr>
          <a:xfrm>
            <a:off x="-1" y="9328"/>
            <a:ext cx="12192000" cy="408683"/>
          </a:xfrm>
          <a:prstGeom prst="rect">
            <a:avLst/>
          </a:prstGeom>
          <a:solidFill>
            <a:schemeClr val="bg1"/>
          </a:solidFill>
          <a:ln w="31750" cap="sq">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3623749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F6B6C76-6F80-4F28-A475-7492D5F20C3B}"/>
              </a:ext>
            </a:extLst>
          </p:cNvPr>
          <p:cNvSpPr/>
          <p:nvPr userDrawn="1"/>
        </p:nvSpPr>
        <p:spPr>
          <a:xfrm>
            <a:off x="0" y="6257311"/>
            <a:ext cx="12192000" cy="600689"/>
          </a:xfrm>
          <a:prstGeom prst="rect">
            <a:avLst/>
          </a:prstGeom>
          <a:solidFill>
            <a:schemeClr val="bg1"/>
          </a:solidFill>
          <a:ln w="31750" cap="sq">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16BCC86D-8BD7-4016-8567-E1642E216F5E}"/>
              </a:ext>
            </a:extLst>
          </p:cNvPr>
          <p:cNvPicPr>
            <a:picLocks noChangeAspect="1"/>
          </p:cNvPicPr>
          <p:nvPr userDrawn="1"/>
        </p:nvPicPr>
        <p:blipFill>
          <a:blip r:embed="rId10"/>
          <a:stretch>
            <a:fillRect/>
          </a:stretch>
        </p:blipFill>
        <p:spPr>
          <a:xfrm>
            <a:off x="73147" y="6283437"/>
            <a:ext cx="6766560" cy="544703"/>
          </a:xfrm>
          <a:prstGeom prst="rect">
            <a:avLst/>
          </a:prstGeom>
        </p:spPr>
      </p:pic>
      <p:sp>
        <p:nvSpPr>
          <p:cNvPr id="12" name="Rectangle 11">
            <a:extLst>
              <a:ext uri="{FF2B5EF4-FFF2-40B4-BE49-F238E27FC236}">
                <a16:creationId xmlns:a16="http://schemas.microsoft.com/office/drawing/2014/main" id="{3EFF483E-D7DB-4411-AFBA-3E55C6FD10E5}"/>
              </a:ext>
            </a:extLst>
          </p:cNvPr>
          <p:cNvSpPr/>
          <p:nvPr userDrawn="1"/>
        </p:nvSpPr>
        <p:spPr>
          <a:xfrm>
            <a:off x="-1" y="9328"/>
            <a:ext cx="12192000" cy="408683"/>
          </a:xfrm>
          <a:prstGeom prst="rect">
            <a:avLst/>
          </a:prstGeom>
          <a:solidFill>
            <a:schemeClr val="bg1"/>
          </a:solidFill>
          <a:ln w="31750" cap="sq">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6816766"/>
      </p:ext>
    </p:extLst>
  </p:cSld>
  <p:clrMap bg1="dk1" tx1="lt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improvingliteracy.org/contact" TargetMode="External"/><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hyperlink" Target="mailto:nciliteracy@gmail.com"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notesSlide" Target="../notesSlides/notesSlide7.xml"/><Relationship Id="rId7" Type="http://schemas.openxmlformats.org/officeDocument/2006/relationships/image" Target="../media/image6.png"/><Relationship Id="rId2" Type="http://schemas.openxmlformats.org/officeDocument/2006/relationships/slideLayout" Target="../slideLayouts/slideLayout10.xml"/><Relationship Id="rId1" Type="http://schemas.openxmlformats.org/officeDocument/2006/relationships/tags" Target="../tags/tag5.xml"/><Relationship Id="rId6" Type="http://schemas.openxmlformats.org/officeDocument/2006/relationships/hyperlink" Target="https://www.improvingliteracy.org/resource/learning-to-read-the-simple-view-of-reading" TargetMode="External"/><Relationship Id="rId5" Type="http://schemas.openxmlformats.org/officeDocument/2006/relationships/image" Target="../media/image5.png"/><Relationship Id="rId4" Type="http://schemas.openxmlformats.org/officeDocument/2006/relationships/hyperlink" Target="https://www.understood.org/en/articles/family-engagement-and-student-success"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s://www.improvingliteracy.org/resource/learning-to-read-the-simple-view-of-reading" TargetMode="External"/><Relationship Id="rId3" Type="http://schemas.openxmlformats.org/officeDocument/2006/relationships/notesSlide" Target="../notesSlides/notesSlide8.xml"/><Relationship Id="rId7" Type="http://schemas.openxmlformats.org/officeDocument/2006/relationships/hyperlink" Target="https://www.pta.org/docs/default-source/files/cfe/family-engagement-matters.pdf" TargetMode="External"/><Relationship Id="rId2" Type="http://schemas.openxmlformats.org/officeDocument/2006/relationships/slideLayout" Target="../slideLayouts/slideLayout10.xml"/><Relationship Id="rId1" Type="http://schemas.openxmlformats.org/officeDocument/2006/relationships/tags" Target="../tags/tag6.xml"/><Relationship Id="rId6" Type="http://schemas.openxmlformats.org/officeDocument/2006/relationships/hyperlink" Target="https://www.flickr.com/photos/vimages/2910864268" TargetMode="External"/><Relationship Id="rId5" Type="http://schemas.openxmlformats.org/officeDocument/2006/relationships/image" Target="../media/image9.jpeg"/><Relationship Id="rId10" Type="http://schemas.openxmlformats.org/officeDocument/2006/relationships/image" Target="../media/image7.svg"/><Relationship Id="rId4" Type="http://schemas.openxmlformats.org/officeDocument/2006/relationships/image" Target="../media/image8.jpeg"/><Relationship Id="rId9"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hyperlink" Target="https://vtss-resources.vcu.edu/media/resources-vtss-ric/implementation-resources/student-family-community/FamilyEngagementinMTSS,WhatResearchSays11_2024.pdf"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notesSlide" Target="../notesSlides/notesSlide10.xml"/><Relationship Id="rId7" Type="http://schemas.openxmlformats.org/officeDocument/2006/relationships/hyperlink" Target="https://www.youtube.com/watch?v=2sC_PB-ldRE&amp;t=81s" TargetMode="External"/><Relationship Id="rId2" Type="http://schemas.openxmlformats.org/officeDocument/2006/relationships/slideLayout" Target="../slideLayouts/slideLayout10.xml"/><Relationship Id="rId1" Type="http://schemas.openxmlformats.org/officeDocument/2006/relationships/tags" Target="../tags/tag7.xml"/><Relationship Id="rId6" Type="http://schemas.openxmlformats.org/officeDocument/2006/relationships/image" Target="../media/image12.png"/><Relationship Id="rId5" Type="http://schemas.openxmlformats.org/officeDocument/2006/relationships/hyperlink" Target="https://improvingliteracy.org/resource/understanding-screening-overall-screening-and-assessment/" TargetMode="Externa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11.xml"/><Relationship Id="rId7" Type="http://schemas.openxmlformats.org/officeDocument/2006/relationships/hyperlink" Target="https://www.improvingliteracy.org/resource/learning-to-read-the-simple-view-of-reading" TargetMode="External"/><Relationship Id="rId2" Type="http://schemas.openxmlformats.org/officeDocument/2006/relationships/slideLayout" Target="../slideLayouts/slideLayout10.xml"/><Relationship Id="rId1" Type="http://schemas.openxmlformats.org/officeDocument/2006/relationships/tags" Target="../tags/tag8.xml"/><Relationship Id="rId6" Type="http://schemas.openxmlformats.org/officeDocument/2006/relationships/hyperlink" Target="https://www.colorincolorado.org/article/talk-your-childs-teacher" TargetMode="External"/><Relationship Id="rId5" Type="http://schemas.openxmlformats.org/officeDocument/2006/relationships/hyperlink" Target="http://cpacinc.org/docs/LDorg_RTIquestions.pdf" TargetMode="External"/><Relationship Id="rId4" Type="http://schemas.openxmlformats.org/officeDocument/2006/relationships/image" Target="../media/image11.png"/><Relationship Id="rId9" Type="http://schemas.openxmlformats.org/officeDocument/2006/relationships/image" Target="../media/image7.sv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0.xml"/><Relationship Id="rId1" Type="http://schemas.openxmlformats.org/officeDocument/2006/relationships/tags" Target="../tags/tag9.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svg"/><Relationship Id="rId3" Type="http://schemas.openxmlformats.org/officeDocument/2006/relationships/notesSlide" Target="../notesSlides/notesSlide13.xml"/><Relationship Id="rId7" Type="http://schemas.openxmlformats.org/officeDocument/2006/relationships/image" Target="../media/image17.svg"/><Relationship Id="rId12" Type="http://schemas.openxmlformats.org/officeDocument/2006/relationships/image" Target="../media/image22.png"/><Relationship Id="rId17" Type="http://schemas.openxmlformats.org/officeDocument/2006/relationships/image" Target="../media/image7.svg"/><Relationship Id="rId2" Type="http://schemas.openxmlformats.org/officeDocument/2006/relationships/slideLayout" Target="../slideLayouts/slideLayout10.xml"/><Relationship Id="rId16" Type="http://schemas.openxmlformats.org/officeDocument/2006/relationships/image" Target="../media/image6.png"/><Relationship Id="rId1" Type="http://schemas.openxmlformats.org/officeDocument/2006/relationships/tags" Target="../tags/tag10.xml"/><Relationship Id="rId6" Type="http://schemas.openxmlformats.org/officeDocument/2006/relationships/image" Target="../media/image16.png"/><Relationship Id="rId11" Type="http://schemas.openxmlformats.org/officeDocument/2006/relationships/image" Target="../media/image21.svg"/><Relationship Id="rId5" Type="http://schemas.openxmlformats.org/officeDocument/2006/relationships/image" Target="../media/image15.svg"/><Relationship Id="rId15" Type="http://schemas.openxmlformats.org/officeDocument/2006/relationships/hyperlink" Target="https://www.improvingliteracy.org/resource/learning-to-read-the-simple-view-of-reading" TargetMode="External"/><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svg"/><Relationship Id="rId14" Type="http://schemas.openxmlformats.org/officeDocument/2006/relationships/image" Target="../media/image24.png"/></Relationships>
</file>

<file path=ppt/slides/_rels/slide17.xml.rels><?xml version="1.0" encoding="UTF-8" standalone="yes"?>
<Relationships xmlns="http://schemas.openxmlformats.org/package/2006/relationships"><Relationship Id="rId8" Type="http://schemas.openxmlformats.org/officeDocument/2006/relationships/hyperlink" Target="https://www.improvingliteracy.org/resource/learning-to-read-the-simple-view-of-reading" TargetMode="Externa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4.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7.svg"/><Relationship Id="rId4" Type="http://schemas.openxmlformats.org/officeDocument/2006/relationships/diagramLayout" Target="../diagrams/layout1.xml"/><Relationship Id="rId9" Type="http://schemas.openxmlformats.org/officeDocument/2006/relationships/image" Target="../media/image6.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6.xml"/><Relationship Id="rId1" Type="http://schemas.openxmlformats.org/officeDocument/2006/relationships/slideLayout" Target="../slideLayouts/slideLayout1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4.xml"/><Relationship Id="rId5" Type="http://schemas.openxmlformats.org/officeDocument/2006/relationships/image" Target="../media/image4.jpe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0.xml"/><Relationship Id="rId1" Type="http://schemas.openxmlformats.org/officeDocument/2006/relationships/tags" Target="../tags/tag11.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0.xml"/><Relationship Id="rId1" Type="http://schemas.openxmlformats.org/officeDocument/2006/relationships/tags" Target="../tags/tag1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0.xml"/><Relationship Id="rId1" Type="http://schemas.openxmlformats.org/officeDocument/2006/relationships/tags" Target="../tags/tag13.xml"/><Relationship Id="rId4" Type="http://schemas.openxmlformats.org/officeDocument/2006/relationships/image" Target="../media/image25.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0.xml"/><Relationship Id="rId1" Type="http://schemas.openxmlformats.org/officeDocument/2006/relationships/tags" Target="../tags/tag14.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0.xml"/><Relationship Id="rId1" Type="http://schemas.openxmlformats.org/officeDocument/2006/relationships/tags" Target="../tags/tag1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2.xml"/><Relationship Id="rId1" Type="http://schemas.openxmlformats.org/officeDocument/2006/relationships/slideLayout" Target="../slideLayouts/slideLayout10.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0.xml"/><Relationship Id="rId1" Type="http://schemas.openxmlformats.org/officeDocument/2006/relationships/tags" Target="../tags/tag16.xml"/><Relationship Id="rId5" Type="http://schemas.openxmlformats.org/officeDocument/2006/relationships/image" Target="../media/image26.png"/><Relationship Id="rId4" Type="http://schemas.openxmlformats.org/officeDocument/2006/relationships/hyperlink" Target="https://ies.ed.gov/use-work/resource-library/resource/other-resource/supporting-your-childs-reading-home#third-grade" TargetMode="Externa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4.xml"/><Relationship Id="rId7" Type="http://schemas.openxmlformats.org/officeDocument/2006/relationships/image" Target="../media/image28.png"/><Relationship Id="rId2" Type="http://schemas.openxmlformats.org/officeDocument/2006/relationships/slideLayout" Target="../slideLayouts/slideLayout10.xml"/><Relationship Id="rId1" Type="http://schemas.openxmlformats.org/officeDocument/2006/relationships/tags" Target="../tags/tag17.xml"/><Relationship Id="rId6" Type="http://schemas.openxmlformats.org/officeDocument/2006/relationships/hyperlink" Target="https://www.edweek.org/teaching-learning/video-what-the-science-says-about-how-kids-learn-to-read/2019/12" TargetMode="External"/><Relationship Id="rId5" Type="http://schemas.openxmlformats.org/officeDocument/2006/relationships/hyperlink" Target="https://improvingliteracy.org/resource/what-do-we-mean-by-evidence-based-literacy-resources/" TargetMode="External"/><Relationship Id="rId4" Type="http://schemas.openxmlformats.org/officeDocument/2006/relationships/image" Target="../media/image27.png"/></Relationships>
</file>

<file path=ppt/slides/_rels/slide29.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notesSlide" Target="../notesSlides/notesSlide25.xml"/><Relationship Id="rId7" Type="http://schemas.openxmlformats.org/officeDocument/2006/relationships/hyperlink" Target="https://meadowscenter.org/resource/10-key-reading-practices-for-all-middle-and-high-schools-with-strong-evidence-of-effectiveness-from-high-quality-research/" TargetMode="External"/><Relationship Id="rId2" Type="http://schemas.openxmlformats.org/officeDocument/2006/relationships/slideLayout" Target="../slideLayouts/slideLayout10.xml"/><Relationship Id="rId1" Type="http://schemas.openxmlformats.org/officeDocument/2006/relationships/tags" Target="../tags/tag18.xml"/><Relationship Id="rId6" Type="http://schemas.openxmlformats.org/officeDocument/2006/relationships/image" Target="../media/image30.png"/><Relationship Id="rId5" Type="http://schemas.openxmlformats.org/officeDocument/2006/relationships/hyperlink" Target="https://meadowscenter.org/resource/10-key-reading-practices-for-all-elementary-schools-with-strong-evidence-of-effectiveness-from-high-quality-research/" TargetMode="External"/><Relationship Id="rId10" Type="http://schemas.openxmlformats.org/officeDocument/2006/relationships/image" Target="../media/image32.png"/><Relationship Id="rId4" Type="http://schemas.openxmlformats.org/officeDocument/2006/relationships/image" Target="../media/image29.png"/><Relationship Id="rId9" Type="http://schemas.openxmlformats.org/officeDocument/2006/relationships/hyperlink" Target="https://meadowscenter.org/resource/10-key-writing-policies-and-practices-for-all-schools-with-strong-evidence-of-effectiveness-from-high-quality-research/"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8" Type="http://schemas.openxmlformats.org/officeDocument/2006/relationships/hyperlink" Target="https://www.improvingliteracy.org/resource/learning-to-read-the-simple-view-of-reading" TargetMode="External"/><Relationship Id="rId3" Type="http://schemas.openxmlformats.org/officeDocument/2006/relationships/notesSlide" Target="../notesSlides/notesSlide26.xml"/><Relationship Id="rId7" Type="http://schemas.openxmlformats.org/officeDocument/2006/relationships/image" Target="../media/image34.png"/><Relationship Id="rId2" Type="http://schemas.openxmlformats.org/officeDocument/2006/relationships/slideLayout" Target="../slideLayouts/slideLayout10.xml"/><Relationship Id="rId1" Type="http://schemas.openxmlformats.org/officeDocument/2006/relationships/tags" Target="../tags/tag19.xml"/><Relationship Id="rId6" Type="http://schemas.openxmlformats.org/officeDocument/2006/relationships/hyperlink" Target="https://www.youtube.com/watch?v=ZO5tsmIp138&amp;t=14s" TargetMode="External"/><Relationship Id="rId5" Type="http://schemas.openxmlformats.org/officeDocument/2006/relationships/hyperlink" Target="https://ies.ed.gov/rel-southeast/2025/01/infographic-21" TargetMode="External"/><Relationship Id="rId10" Type="http://schemas.openxmlformats.org/officeDocument/2006/relationships/image" Target="../media/image7.svg"/><Relationship Id="rId4" Type="http://schemas.openxmlformats.org/officeDocument/2006/relationships/image" Target="../media/image33.png"/><Relationship Id="rId9"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7.xml"/><Relationship Id="rId7" Type="http://schemas.openxmlformats.org/officeDocument/2006/relationships/image" Target="../media/image7.svg"/><Relationship Id="rId2" Type="http://schemas.openxmlformats.org/officeDocument/2006/relationships/slideLayout" Target="../slideLayouts/slideLayout10.xml"/><Relationship Id="rId1" Type="http://schemas.openxmlformats.org/officeDocument/2006/relationships/tags" Target="../tags/tag20.xml"/><Relationship Id="rId6" Type="http://schemas.openxmlformats.org/officeDocument/2006/relationships/image" Target="../media/image6.png"/><Relationship Id="rId5" Type="http://schemas.openxmlformats.org/officeDocument/2006/relationships/image" Target="../media/image35.png"/><Relationship Id="rId4" Type="http://schemas.openxmlformats.org/officeDocument/2006/relationships/hyperlink" Target="https://intensiveintervention.org/sites/default/files/17-3324_NCII-Family-Overview-508.pdf" TargetMode="External"/></Relationships>
</file>

<file path=ppt/slides/_rels/slide32.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45.svg"/><Relationship Id="rId3" Type="http://schemas.openxmlformats.org/officeDocument/2006/relationships/notesSlide" Target="../notesSlides/notesSlide28.xml"/><Relationship Id="rId7" Type="http://schemas.openxmlformats.org/officeDocument/2006/relationships/image" Target="../media/image39.svg"/><Relationship Id="rId12" Type="http://schemas.openxmlformats.org/officeDocument/2006/relationships/image" Target="../media/image44.png"/><Relationship Id="rId2" Type="http://schemas.openxmlformats.org/officeDocument/2006/relationships/slideLayout" Target="../slideLayouts/slideLayout10.xml"/><Relationship Id="rId1" Type="http://schemas.openxmlformats.org/officeDocument/2006/relationships/tags" Target="../tags/tag21.xml"/><Relationship Id="rId6" Type="http://schemas.openxmlformats.org/officeDocument/2006/relationships/image" Target="../media/image38.png"/><Relationship Id="rId11" Type="http://schemas.openxmlformats.org/officeDocument/2006/relationships/image" Target="../media/image43.svg"/><Relationship Id="rId5" Type="http://schemas.openxmlformats.org/officeDocument/2006/relationships/image" Target="../media/image37.svg"/><Relationship Id="rId10" Type="http://schemas.openxmlformats.org/officeDocument/2006/relationships/image" Target="../media/image42.png"/><Relationship Id="rId4" Type="http://schemas.openxmlformats.org/officeDocument/2006/relationships/image" Target="../media/image36.png"/><Relationship Id="rId9" Type="http://schemas.openxmlformats.org/officeDocument/2006/relationships/image" Target="../media/image41.svg"/></Relationships>
</file>

<file path=ppt/slides/_rels/slide33.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5.svg"/><Relationship Id="rId3" Type="http://schemas.openxmlformats.org/officeDocument/2006/relationships/notesSlide" Target="../notesSlides/notesSlide29.xml"/><Relationship Id="rId7" Type="http://schemas.openxmlformats.org/officeDocument/2006/relationships/image" Target="../media/image49.svg"/><Relationship Id="rId12" Type="http://schemas.openxmlformats.org/officeDocument/2006/relationships/image" Target="../media/image54.png"/><Relationship Id="rId2" Type="http://schemas.openxmlformats.org/officeDocument/2006/relationships/slideLayout" Target="../slideLayouts/slideLayout10.xml"/><Relationship Id="rId1" Type="http://schemas.openxmlformats.org/officeDocument/2006/relationships/tags" Target="../tags/tag22.xml"/><Relationship Id="rId6" Type="http://schemas.openxmlformats.org/officeDocument/2006/relationships/image" Target="../media/image48.png"/><Relationship Id="rId11" Type="http://schemas.openxmlformats.org/officeDocument/2006/relationships/image" Target="../media/image53.svg"/><Relationship Id="rId5" Type="http://schemas.openxmlformats.org/officeDocument/2006/relationships/image" Target="../media/image47.svg"/><Relationship Id="rId10" Type="http://schemas.openxmlformats.org/officeDocument/2006/relationships/image" Target="../media/image52.png"/><Relationship Id="rId4" Type="http://schemas.openxmlformats.org/officeDocument/2006/relationships/image" Target="../media/image46.png"/><Relationship Id="rId9" Type="http://schemas.openxmlformats.org/officeDocument/2006/relationships/image" Target="../media/image51.sv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0.xml"/><Relationship Id="rId1" Type="http://schemas.openxmlformats.org/officeDocument/2006/relationships/tags" Target="../tags/tag23.xml"/><Relationship Id="rId5" Type="http://schemas.openxmlformats.org/officeDocument/2006/relationships/image" Target="../media/image57.png"/><Relationship Id="rId4" Type="http://schemas.openxmlformats.org/officeDocument/2006/relationships/image" Target="../media/image56.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0.xml"/><Relationship Id="rId1" Type="http://schemas.openxmlformats.org/officeDocument/2006/relationships/tags" Target="../tags/tag24.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0.xml"/><Relationship Id="rId1" Type="http://schemas.openxmlformats.org/officeDocument/2006/relationships/tags" Target="../tags/tag2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4.xml"/><Relationship Id="rId1" Type="http://schemas.openxmlformats.org/officeDocument/2006/relationships/slideLayout" Target="../slideLayouts/slideLayout10.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0.xml"/><Relationship Id="rId1" Type="http://schemas.openxmlformats.org/officeDocument/2006/relationships/tags" Target="../tags/tag26.xml"/><Relationship Id="rId4" Type="http://schemas.openxmlformats.org/officeDocument/2006/relationships/image" Target="../media/image58.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0.xml"/><Relationship Id="rId1" Type="http://schemas.openxmlformats.org/officeDocument/2006/relationships/tags" Target="../tags/tag27.xml"/><Relationship Id="rId4" Type="http://schemas.openxmlformats.org/officeDocument/2006/relationships/image" Target="../media/image59.jpe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0.xml"/><Relationship Id="rId1" Type="http://schemas.openxmlformats.org/officeDocument/2006/relationships/tags" Target="../tags/tag28.xml"/><Relationship Id="rId5" Type="http://schemas.openxmlformats.org/officeDocument/2006/relationships/hyperlink" Target="https://www.flickr.com/photos/innovationschool/8048222454" TargetMode="External"/><Relationship Id="rId4" Type="http://schemas.openxmlformats.org/officeDocument/2006/relationships/image" Target="../media/image60.jpe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0.xml"/><Relationship Id="rId1" Type="http://schemas.openxmlformats.org/officeDocument/2006/relationships/tags" Target="../tags/tag29.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10.xml"/><Relationship Id="rId1" Type="http://schemas.openxmlformats.org/officeDocument/2006/relationships/tags" Target="../tags/tag30.xml"/><Relationship Id="rId4" Type="http://schemas.openxmlformats.org/officeDocument/2006/relationships/image" Target="../media/image61.jpe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0.xml"/><Relationship Id="rId1" Type="http://schemas.openxmlformats.org/officeDocument/2006/relationships/tags" Target="../tags/tag31.xml"/><Relationship Id="rId5" Type="http://schemas.openxmlformats.org/officeDocument/2006/relationships/hyperlink" Target="https://meadowscenter.org/resource/helping-your-kid-with/" TargetMode="External"/><Relationship Id="rId4" Type="http://schemas.openxmlformats.org/officeDocument/2006/relationships/image" Target="../media/image62.pn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0.xml"/><Relationship Id="rId1" Type="http://schemas.openxmlformats.org/officeDocument/2006/relationships/tags" Target="../tags/tag32.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10.xml"/><Relationship Id="rId1" Type="http://schemas.openxmlformats.org/officeDocument/2006/relationships/tags" Target="../tags/tag3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43.xml"/><Relationship Id="rId1" Type="http://schemas.openxmlformats.org/officeDocument/2006/relationships/slideLayout" Target="../slideLayouts/slideLayout10.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10.xml"/><Relationship Id="rId1" Type="http://schemas.openxmlformats.org/officeDocument/2006/relationships/tags" Target="../tags/tag34.xml"/><Relationship Id="rId4" Type="http://schemas.openxmlformats.org/officeDocument/2006/relationships/image" Target="../media/image63.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0.xml"/><Relationship Id="rId1" Type="http://schemas.openxmlformats.org/officeDocument/2006/relationships/tags" Target="../tags/tag2.xml"/></Relationships>
</file>

<file path=ppt/slides/_rels/slide50.xml.rels><?xml version="1.0" encoding="UTF-8" standalone="yes"?>
<Relationships xmlns="http://schemas.openxmlformats.org/package/2006/relationships"><Relationship Id="rId8" Type="http://schemas.openxmlformats.org/officeDocument/2006/relationships/hyperlink" Target="https://www.readingrockets.org/topics/assessment-and-evaluation/articles/recognizing-reading-problems" TargetMode="External"/><Relationship Id="rId3" Type="http://schemas.openxmlformats.org/officeDocument/2006/relationships/notesSlide" Target="../notesSlides/notesSlide45.xml"/><Relationship Id="rId7" Type="http://schemas.openxmlformats.org/officeDocument/2006/relationships/image" Target="../media/image66.svg"/><Relationship Id="rId2" Type="http://schemas.openxmlformats.org/officeDocument/2006/relationships/slideLayout" Target="../slideLayouts/slideLayout10.xml"/><Relationship Id="rId1" Type="http://schemas.openxmlformats.org/officeDocument/2006/relationships/tags" Target="../tags/tag35.xml"/><Relationship Id="rId6" Type="http://schemas.openxmlformats.org/officeDocument/2006/relationships/image" Target="../media/image65.png"/><Relationship Id="rId5" Type="http://schemas.openxmlformats.org/officeDocument/2006/relationships/hyperlink" Target="https://www.youtube.com/watch?v=0FEjOInQHto" TargetMode="External"/><Relationship Id="rId4" Type="http://schemas.openxmlformats.org/officeDocument/2006/relationships/image" Target="../media/image64.png"/></Relationships>
</file>

<file path=ppt/slides/_rels/slide51.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slideLayout" Target="../slideLayouts/slideLayout10.xml"/><Relationship Id="rId7" Type="http://schemas.openxmlformats.org/officeDocument/2006/relationships/image" Target="../media/image67.jpeg"/><Relationship Id="rId2" Type="http://schemas.openxmlformats.org/officeDocument/2006/relationships/video" Target="https://www.youtube.com/embed/KaoWhLPlh3k?feature=oembed" TargetMode="External"/><Relationship Id="rId1" Type="http://schemas.openxmlformats.org/officeDocument/2006/relationships/tags" Target="../tags/tag36.xml"/><Relationship Id="rId6" Type="http://schemas.openxmlformats.org/officeDocument/2006/relationships/hyperlink" Target="https://core-docs.s3.amazonaws.com/documents/asset/uploaded_file/581296/What_Is_Child_Find__Child_Find_Law_and_Evaluation_Process.pdf" TargetMode="External"/><Relationship Id="rId5" Type="http://schemas.openxmlformats.org/officeDocument/2006/relationships/hyperlink" Target="https://legalclarity.org/what-is-child-find-referrals-evaluations-and-ieps/" TargetMode="External"/><Relationship Id="rId4" Type="http://schemas.openxmlformats.org/officeDocument/2006/relationships/notesSlide" Target="../notesSlides/notesSlide46.xml"/></Relationships>
</file>

<file path=ppt/slides/_rels/slide52.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notesSlide" Target="../notesSlides/notesSlide47.xml"/><Relationship Id="rId7" Type="http://schemas.openxmlformats.org/officeDocument/2006/relationships/image" Target="../media/image72.svg"/><Relationship Id="rId2" Type="http://schemas.openxmlformats.org/officeDocument/2006/relationships/slideLayout" Target="../slideLayouts/slideLayout10.xml"/><Relationship Id="rId1" Type="http://schemas.openxmlformats.org/officeDocument/2006/relationships/tags" Target="../tags/tag37.xml"/><Relationship Id="rId6" Type="http://schemas.openxmlformats.org/officeDocument/2006/relationships/image" Target="../media/image71.png"/><Relationship Id="rId11" Type="http://schemas.openxmlformats.org/officeDocument/2006/relationships/image" Target="../media/image76.svg"/><Relationship Id="rId5" Type="http://schemas.openxmlformats.org/officeDocument/2006/relationships/image" Target="../media/image70.svg"/><Relationship Id="rId10" Type="http://schemas.openxmlformats.org/officeDocument/2006/relationships/image" Target="../media/image75.png"/><Relationship Id="rId4" Type="http://schemas.openxmlformats.org/officeDocument/2006/relationships/image" Target="../media/image69.png"/><Relationship Id="rId9" Type="http://schemas.openxmlformats.org/officeDocument/2006/relationships/image" Target="../media/image74.sv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10.xml"/><Relationship Id="rId1" Type="http://schemas.openxmlformats.org/officeDocument/2006/relationships/tags" Target="../tags/tag38.xml"/><Relationship Id="rId4" Type="http://schemas.openxmlformats.org/officeDocument/2006/relationships/image" Target="../media/image77.jpe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10.xml"/><Relationship Id="rId1" Type="http://schemas.openxmlformats.org/officeDocument/2006/relationships/tags" Target="../tags/tag39.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10.xml"/><Relationship Id="rId1" Type="http://schemas.openxmlformats.org/officeDocument/2006/relationships/tags" Target="../tags/tag40.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12.xml"/><Relationship Id="rId1" Type="http://schemas.openxmlformats.org/officeDocument/2006/relationships/tags" Target="../tags/tag41.xml"/><Relationship Id="rId5" Type="http://schemas.openxmlformats.org/officeDocument/2006/relationships/image" Target="../media/image79.png"/><Relationship Id="rId4" Type="http://schemas.openxmlformats.org/officeDocument/2006/relationships/image" Target="../media/image78.png"/></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12.xml"/><Relationship Id="rId1" Type="http://schemas.openxmlformats.org/officeDocument/2006/relationships/tags" Target="../tags/tag42.xml"/><Relationship Id="rId4" Type="http://schemas.openxmlformats.org/officeDocument/2006/relationships/image" Target="../media/image80.png"/></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10.xml"/><Relationship Id="rId1" Type="http://schemas.openxmlformats.org/officeDocument/2006/relationships/tags" Target="../tags/tag43.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0.xml"/><Relationship Id="rId1" Type="http://schemas.openxmlformats.org/officeDocument/2006/relationships/tags" Target="../tags/tag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0.xml"/><Relationship Id="rId1" Type="http://schemas.openxmlformats.org/officeDocument/2006/relationships/tags" Target="../tags/tag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99">
          <a:extLst>
            <a:ext uri="{FF2B5EF4-FFF2-40B4-BE49-F238E27FC236}">
              <a16:creationId xmlns:a16="http://schemas.microsoft.com/office/drawing/2014/main" id="{C6A78A55-4167-1702-B809-6A33F89C0684}"/>
            </a:ext>
          </a:extLst>
        </p:cNvPr>
        <p:cNvGrpSpPr/>
        <p:nvPr/>
      </p:nvGrpSpPr>
      <p:grpSpPr>
        <a:xfrm>
          <a:off x="0" y="0"/>
          <a:ext cx="0" cy="0"/>
          <a:chOff x="0" y="0"/>
          <a:chExt cx="0" cy="0"/>
        </a:xfrm>
      </p:grpSpPr>
      <p:sp>
        <p:nvSpPr>
          <p:cNvPr id="200" name="Google Shape;200;p55">
            <a:extLst>
              <a:ext uri="{FF2B5EF4-FFF2-40B4-BE49-F238E27FC236}">
                <a16:creationId xmlns:a16="http://schemas.microsoft.com/office/drawing/2014/main" id="{E896793A-6143-CC69-9095-EF19B1469BEC}"/>
              </a:ext>
            </a:extLst>
          </p:cNvPr>
          <p:cNvSpPr txBox="1">
            <a:spLocks noGrp="1"/>
          </p:cNvSpPr>
          <p:nvPr>
            <p:ph type="ctrTitle"/>
          </p:nvPr>
        </p:nvSpPr>
        <p:spPr>
          <a:xfrm>
            <a:off x="391950" y="665625"/>
            <a:ext cx="11408100" cy="1769682"/>
          </a:xfrm>
          <a:prstGeom prst="rect">
            <a:avLst/>
          </a:prstGeom>
          <a:noFill/>
          <a:ln>
            <a:noFill/>
          </a:ln>
        </p:spPr>
        <p:txBody>
          <a:bodyPr spcFirstLastPara="1" wrap="square" lIns="91425" tIns="45700" rIns="91425" bIns="45700" anchor="b" anchorCtr="0">
            <a:noAutofit/>
          </a:bodyPr>
          <a:lstStyle/>
          <a:p>
            <a:pPr>
              <a:spcBef>
                <a:spcPts val="0"/>
              </a:spcBef>
            </a:pPr>
            <a:r>
              <a:rPr lang="en-US" sz="4800" b="1" dirty="0"/>
              <a:t>Families and Schools Partnering for Children’s Literacy Success</a:t>
            </a:r>
            <a:br>
              <a:rPr lang="en-US" sz="4800" b="1" dirty="0"/>
            </a:br>
            <a:r>
              <a:rPr lang="en-US" sz="4800" b="1" i="1" dirty="0">
                <a:solidFill>
                  <a:srgbClr val="08355F"/>
                </a:solidFill>
                <a:ea typeface="Calibri Light"/>
                <a:cs typeface="Calibri Light"/>
              </a:rPr>
              <a:t>Family Track</a:t>
            </a:r>
            <a:endParaRPr lang="en-US" sz="4800" dirty="0">
              <a:solidFill>
                <a:srgbClr val="000000"/>
              </a:solidFill>
              <a:ea typeface="Calibri Light"/>
              <a:cs typeface="Calibri Light"/>
            </a:endParaRPr>
          </a:p>
        </p:txBody>
      </p:sp>
      <p:sp>
        <p:nvSpPr>
          <p:cNvPr id="4" name="Google Shape;201;p55">
            <a:extLst>
              <a:ext uri="{FF2B5EF4-FFF2-40B4-BE49-F238E27FC236}">
                <a16:creationId xmlns:a16="http://schemas.microsoft.com/office/drawing/2014/main" id="{74EAA9BD-CBAB-F057-48C3-806D033D5D48}"/>
              </a:ext>
            </a:extLst>
          </p:cNvPr>
          <p:cNvSpPr txBox="1">
            <a:spLocks noGrp="1"/>
          </p:cNvSpPr>
          <p:nvPr>
            <p:ph type="subTitle" idx="1"/>
          </p:nvPr>
        </p:nvSpPr>
        <p:spPr>
          <a:xfrm>
            <a:off x="0" y="2439395"/>
            <a:ext cx="12192000" cy="33903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400"/>
              <a:buNone/>
            </a:pPr>
            <a:r>
              <a:rPr lang="en-US" sz="3200" dirty="0">
                <a:highlight>
                  <a:srgbClr val="FFFF00"/>
                </a:highlight>
              </a:rPr>
              <a:t>[insert - Presenter Name]</a:t>
            </a:r>
          </a:p>
          <a:p>
            <a:pPr marL="0" lvl="0" indent="0" algn="ctr" rtl="0">
              <a:lnSpc>
                <a:spcPct val="90000"/>
              </a:lnSpc>
              <a:spcBef>
                <a:spcPts val="0"/>
              </a:spcBef>
              <a:spcAft>
                <a:spcPts val="0"/>
              </a:spcAft>
              <a:buClr>
                <a:schemeClr val="lt1"/>
              </a:buClr>
              <a:buSzPts val="2400"/>
              <a:buNone/>
            </a:pPr>
            <a:r>
              <a:rPr lang="en-US" sz="3200" dirty="0">
                <a:highlight>
                  <a:srgbClr val="FFFF00"/>
                </a:highlight>
              </a:rPr>
              <a:t>[insert - Presenter Title]</a:t>
            </a:r>
          </a:p>
          <a:p>
            <a:pPr marL="0" lvl="0" indent="0" algn="ctr" rtl="0">
              <a:lnSpc>
                <a:spcPct val="90000"/>
              </a:lnSpc>
              <a:spcBef>
                <a:spcPts val="0"/>
              </a:spcBef>
              <a:spcAft>
                <a:spcPts val="0"/>
              </a:spcAft>
              <a:buClr>
                <a:schemeClr val="lt1"/>
              </a:buClr>
              <a:buSzPts val="2400"/>
              <a:buNone/>
            </a:pPr>
            <a:r>
              <a:rPr lang="en-US" sz="3200" dirty="0"/>
              <a:t> </a:t>
            </a:r>
          </a:p>
          <a:p>
            <a:pPr marL="0" lvl="0" indent="0" algn="ctr" rtl="0">
              <a:lnSpc>
                <a:spcPct val="90000"/>
              </a:lnSpc>
              <a:spcBef>
                <a:spcPts val="0"/>
              </a:spcBef>
              <a:spcAft>
                <a:spcPts val="0"/>
              </a:spcAft>
              <a:buClr>
                <a:schemeClr val="lt1"/>
              </a:buClr>
              <a:buSzPts val="2400"/>
              <a:buNone/>
            </a:pPr>
            <a:endParaRPr lang="en-US" sz="3200" dirty="0"/>
          </a:p>
          <a:p>
            <a:pPr>
              <a:spcBef>
                <a:spcPts val="0"/>
              </a:spcBef>
              <a:buClr>
                <a:schemeClr val="lt1"/>
              </a:buClr>
              <a:buSzPts val="2400"/>
            </a:pPr>
            <a:r>
              <a:rPr lang="en-US" dirty="0"/>
              <a:t>If you have questions after the presentation, please contact: </a:t>
            </a:r>
            <a:r>
              <a:rPr lang="en-US" dirty="0">
                <a:highlight>
                  <a:srgbClr val="FFFF00"/>
                </a:highlight>
              </a:rPr>
              <a:t>[insert contact name and email]  </a:t>
            </a:r>
          </a:p>
          <a:p>
            <a:pPr>
              <a:spcBef>
                <a:spcPts val="0"/>
              </a:spcBef>
              <a:buClr>
                <a:schemeClr val="lt1"/>
              </a:buClr>
              <a:buSzPts val="2400"/>
            </a:pPr>
            <a:endParaRPr lang="en-US" dirty="0"/>
          </a:p>
          <a:p>
            <a:pPr marL="0" lvl="0" indent="0" algn="ctr" rtl="0">
              <a:lnSpc>
                <a:spcPct val="90000"/>
              </a:lnSpc>
              <a:spcBef>
                <a:spcPts val="0"/>
              </a:spcBef>
              <a:spcAft>
                <a:spcPts val="0"/>
              </a:spcAft>
              <a:buClr>
                <a:schemeClr val="lt1"/>
              </a:buClr>
              <a:buSzPts val="2400"/>
              <a:buNone/>
            </a:pPr>
            <a:r>
              <a:rPr lang="en-US" dirty="0"/>
              <a:t>or</a:t>
            </a:r>
            <a:endParaRPr dirty="0"/>
          </a:p>
          <a:p>
            <a:pPr marL="0" lvl="0" indent="0" algn="ctr" rtl="0">
              <a:lnSpc>
                <a:spcPct val="90000"/>
              </a:lnSpc>
              <a:spcBef>
                <a:spcPts val="0"/>
              </a:spcBef>
              <a:spcAft>
                <a:spcPts val="0"/>
              </a:spcAft>
              <a:buClr>
                <a:schemeClr val="lt1"/>
              </a:buClr>
              <a:buSzPts val="2400"/>
              <a:buNone/>
            </a:pPr>
            <a:r>
              <a:rPr lang="en-US" u="sng" dirty="0">
                <a:solidFill>
                  <a:schemeClr val="hlink"/>
                </a:solidFill>
                <a:hlinkClick r:id="rId3"/>
              </a:rPr>
              <a:t>Contact | National Center on Improving Literacy</a:t>
            </a:r>
            <a:r>
              <a:rPr lang="en-US" u="sng" dirty="0">
                <a:solidFill>
                  <a:schemeClr val="hlink"/>
                </a:solidFill>
              </a:rPr>
              <a:t> at </a:t>
            </a:r>
            <a:r>
              <a:rPr lang="en-US" u="sng" dirty="0">
                <a:solidFill>
                  <a:schemeClr val="hlink"/>
                </a:solidFill>
                <a:hlinkClick r:id="rId4"/>
              </a:rPr>
              <a:t>nciliteracy@gmail.com</a:t>
            </a:r>
            <a:r>
              <a:rPr lang="en-US" dirty="0"/>
              <a:t> </a:t>
            </a:r>
            <a:endParaRPr dirty="0"/>
          </a:p>
        </p:txBody>
      </p:sp>
    </p:spTree>
    <p:extLst>
      <p:ext uri="{BB962C8B-B14F-4D97-AF65-F5344CB8AC3E}">
        <p14:creationId xmlns:p14="http://schemas.microsoft.com/office/powerpoint/2010/main" val="37868689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6C6F07-82F6-1E9A-788D-65B1E3D7C4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FB097B-1F03-C3A5-C683-65EA4520B194}"/>
              </a:ext>
            </a:extLst>
          </p:cNvPr>
          <p:cNvSpPr>
            <a:spLocks noGrp="1"/>
          </p:cNvSpPr>
          <p:nvPr>
            <p:ph type="title" idx="4294967295"/>
          </p:nvPr>
        </p:nvSpPr>
        <p:spPr>
          <a:xfrm>
            <a:off x="2509715" y="-4401"/>
            <a:ext cx="7167197" cy="554038"/>
          </a:xfrm>
          <a:prstGeom prst="rect">
            <a:avLst/>
          </a:prstGeom>
          <a:solidFill>
            <a:schemeClr val="bg1">
              <a:lumMod val="60000"/>
              <a:lumOff val="40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mj-lt"/>
                <a:ea typeface="Calibri Light"/>
                <a:cs typeface="Calibri Light"/>
              </a:rPr>
              <a:t>What is Family Engagement?</a:t>
            </a:r>
            <a:endParaRPr kumimoji="0" lang="en-US" sz="3600" b="0" i="0" u="none" strike="noStrike" kern="1200" cap="none" spc="0" normalizeH="0" baseline="0" noProof="0" dirty="0">
              <a:ln>
                <a:noFill/>
              </a:ln>
              <a:solidFill>
                <a:schemeClr val="tx1"/>
              </a:solidFill>
              <a:effectLst/>
              <a:uLnTx/>
              <a:uFillTx/>
              <a:latin typeface="+mj-lt"/>
              <a:ea typeface="Calibri Light"/>
              <a:cs typeface="Calibri Light"/>
            </a:endParaRPr>
          </a:p>
        </p:txBody>
      </p:sp>
      <p:sp>
        <p:nvSpPr>
          <p:cNvPr id="7" name="Content Placeholder 2">
            <a:extLst>
              <a:ext uri="{FF2B5EF4-FFF2-40B4-BE49-F238E27FC236}">
                <a16:creationId xmlns:a16="http://schemas.microsoft.com/office/drawing/2014/main" id="{BE4CB6C5-8CA1-6CBA-CFAC-1E204BF9504D}"/>
              </a:ext>
            </a:extLst>
          </p:cNvPr>
          <p:cNvSpPr>
            <a:spLocks noGrp="1"/>
          </p:cNvSpPr>
          <p:nvPr/>
        </p:nvSpPr>
        <p:spPr>
          <a:xfrm>
            <a:off x="681609" y="904823"/>
            <a:ext cx="10945368" cy="3762690"/>
          </a:xfrm>
          <a:prstGeom prst="rect">
            <a:avLst/>
          </a:prstGeom>
          <a:solidFill>
            <a:schemeClr val="bg1">
              <a:lumMod val="40000"/>
              <a:lumOff val="60000"/>
            </a:schemeClr>
          </a:solidFill>
          <a:ln>
            <a:solidFill>
              <a:srgbClr val="0A0000"/>
            </a:solidFill>
          </a:ln>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5000"/>
              </a:lnSpc>
              <a:spcBef>
                <a:spcPts val="0"/>
              </a:spcBef>
              <a:spcAft>
                <a:spcPts val="1000"/>
              </a:spcAft>
              <a:buNone/>
            </a:pPr>
            <a:r>
              <a:rPr lang="en-US" b="1" dirty="0">
                <a:latin typeface="Calibri"/>
                <a:ea typeface="Calibri"/>
                <a:cs typeface="Calibri"/>
              </a:rPr>
              <a:t>Characteristics of Family Engagement</a:t>
            </a:r>
            <a:endParaRPr lang="en-US" b="1" dirty="0">
              <a:solidFill>
                <a:srgbClr val="000000"/>
              </a:solidFill>
              <a:latin typeface="Calibri"/>
              <a:ea typeface="Calibri"/>
              <a:cs typeface="Calibri"/>
            </a:endParaRPr>
          </a:p>
          <a:p>
            <a:r>
              <a:rPr lang="en-US" sz="2400" dirty="0">
                <a:ea typeface="+mn-lt"/>
                <a:cs typeface="+mn-lt"/>
              </a:rPr>
              <a:t>Family engagement is a </a:t>
            </a:r>
            <a:r>
              <a:rPr lang="en-US" sz="2400" b="1" dirty="0">
                <a:ea typeface="+mn-lt"/>
                <a:cs typeface="+mn-lt"/>
              </a:rPr>
              <a:t>shared responsibility,</a:t>
            </a:r>
            <a:r>
              <a:rPr lang="en-US" sz="2400" dirty="0">
                <a:ea typeface="+mn-lt"/>
                <a:cs typeface="+mn-lt"/>
              </a:rPr>
              <a:t> with schools, community organizations, and families all committed to supporting children’s learning and development.</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r>
              <a:rPr lang="en-US" sz="2400" dirty="0">
                <a:ea typeface="+mn-lt"/>
                <a:cs typeface="+mn-lt"/>
              </a:rPr>
              <a:t>Family engagement is </a:t>
            </a:r>
            <a:r>
              <a:rPr lang="en-US" sz="2400" b="1" dirty="0">
                <a:ea typeface="+mn-lt"/>
                <a:cs typeface="+mn-lt"/>
              </a:rPr>
              <a:t>continuous across a child’s life</a:t>
            </a:r>
            <a:r>
              <a:rPr lang="en-US" sz="2400" dirty="0">
                <a:ea typeface="+mn-lt"/>
                <a:cs typeface="+mn-lt"/>
              </a:rPr>
              <a:t>, with parents’ roles evolving as children grow into young adulthood.</a:t>
            </a:r>
            <a:endParaRPr lang="en-US" dirty="0"/>
          </a:p>
          <a:p>
            <a:r>
              <a:rPr lang="en-US" sz="2400" dirty="0">
                <a:ea typeface="+mn-lt"/>
                <a:cs typeface="+mn-lt"/>
              </a:rPr>
              <a:t>Effective family engagement </a:t>
            </a:r>
            <a:r>
              <a:rPr lang="en-US" sz="2400" b="1" dirty="0">
                <a:ea typeface="+mn-lt"/>
                <a:cs typeface="+mn-lt"/>
              </a:rPr>
              <a:t>reinforces learning across all settings</a:t>
            </a:r>
            <a:r>
              <a:rPr lang="en-US" sz="2400" dirty="0">
                <a:ea typeface="+mn-lt"/>
                <a:cs typeface="+mn-lt"/>
              </a:rPr>
              <a:t>—at home, in early childhood programs, in school, in after‑school and faith‑based programs, and throughout the community.</a:t>
            </a:r>
            <a:endParaRPr lang="en-US" dirty="0"/>
          </a:p>
          <a:p>
            <a:pPr>
              <a:lnSpc>
                <a:spcPct val="114999"/>
              </a:lnSpc>
              <a:spcBef>
                <a:spcPts val="0"/>
              </a:spcBef>
              <a:spcAft>
                <a:spcPts val="1000"/>
              </a:spcAft>
              <a:buFont typeface="Wingdings" panose="020B0604020202020204" pitchFamily="34" charset="0"/>
              <a:buChar char="ü"/>
            </a:pPr>
            <a:endParaRPr lang="en-US" sz="2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1" name="TextBox 15">
            <a:extLst>
              <a:ext uri="{FF2B5EF4-FFF2-40B4-BE49-F238E27FC236}">
                <a16:creationId xmlns:a16="http://schemas.microsoft.com/office/drawing/2014/main" id="{5874ACE6-6D7D-0223-E81E-EF03302B4FA5}"/>
              </a:ext>
            </a:extLst>
          </p:cNvPr>
          <p:cNvSpPr txBox="1"/>
          <p:nvPr/>
        </p:nvSpPr>
        <p:spPr>
          <a:xfrm>
            <a:off x="6881800" y="5076459"/>
            <a:ext cx="2981567" cy="584775"/>
          </a:xfrm>
          <a:prstGeom prst="rect">
            <a:avLst/>
          </a:prstGeom>
          <a:solidFill>
            <a:schemeClr val="bg1"/>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200" b="1" dirty="0">
                <a:solidFill>
                  <a:schemeClr val="tx2">
                    <a:lumMod val="85000"/>
                  </a:schemeClr>
                </a:solidFill>
                <a:ea typeface="Calibri"/>
                <a:cs typeface="Calibri"/>
                <a:hlinkClick r:id="rId4">
                  <a:extLst>
                    <a:ext uri="{A12FA001-AC4F-418D-AE19-62706E023703}">
                      <ahyp:hlinkClr xmlns:ahyp="http://schemas.microsoft.com/office/drawing/2018/hyperlinkcolor" val="tx"/>
                    </a:ext>
                  </a:extLst>
                </a:hlinkClick>
              </a:rPr>
              <a:t>Learn More</a:t>
            </a:r>
            <a:endParaRPr lang="en-US" sz="3200" b="1" dirty="0">
              <a:solidFill>
                <a:schemeClr val="tx2">
                  <a:lumMod val="85000"/>
                </a:schemeClr>
              </a:solidFill>
              <a:ea typeface="Calibri"/>
              <a:cs typeface="Calibri"/>
            </a:endParaRPr>
          </a:p>
        </p:txBody>
      </p:sp>
      <p:pic>
        <p:nvPicPr>
          <p:cNvPr id="6" name="Picture 5" descr="National Association for Family, School and Community Engagement">
            <a:extLst>
              <a:ext uri="{FF2B5EF4-FFF2-40B4-BE49-F238E27FC236}">
                <a16:creationId xmlns:a16="http://schemas.microsoft.com/office/drawing/2014/main" id="{13775500-B6CB-F77F-B9CF-7D14DA77545E}"/>
              </a:ext>
            </a:extLst>
          </p:cNvPr>
          <p:cNvPicPr>
            <a:picLocks noChangeAspect="1"/>
          </p:cNvPicPr>
          <p:nvPr/>
        </p:nvPicPr>
        <p:blipFill>
          <a:blip r:embed="rId5"/>
          <a:stretch>
            <a:fillRect/>
          </a:stretch>
        </p:blipFill>
        <p:spPr>
          <a:xfrm>
            <a:off x="695325" y="4800600"/>
            <a:ext cx="1333500" cy="857250"/>
          </a:xfrm>
          <a:prstGeom prst="rect">
            <a:avLst/>
          </a:prstGeom>
        </p:spPr>
      </p:pic>
      <p:sp>
        <p:nvSpPr>
          <p:cNvPr id="8" name="TextBox 7">
            <a:extLst>
              <a:ext uri="{FF2B5EF4-FFF2-40B4-BE49-F238E27FC236}">
                <a16:creationId xmlns:a16="http://schemas.microsoft.com/office/drawing/2014/main" id="{1BC082B5-116D-1019-903B-469EC5D60089}"/>
              </a:ext>
            </a:extLst>
          </p:cNvPr>
          <p:cNvSpPr txBox="1"/>
          <p:nvPr/>
        </p:nvSpPr>
        <p:spPr>
          <a:xfrm>
            <a:off x="685800" y="5772150"/>
            <a:ext cx="3305175"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a:solidFill>
                  <a:srgbClr val="2A65AF"/>
                </a:solidFill>
                <a:latin typeface="Calibri"/>
                <a:ea typeface="Calibri"/>
                <a:cs typeface="Calibri"/>
              </a:rPr>
              <a:t>The National Association for Family, School and Community Engagement</a:t>
            </a:r>
          </a:p>
        </p:txBody>
      </p:sp>
      <p:pic>
        <p:nvPicPr>
          <p:cNvPr id="5" name="Graphic 4" descr="Pink backpack">
            <a:hlinkClick r:id="rId6"/>
            <a:extLst>
              <a:ext uri="{FF2B5EF4-FFF2-40B4-BE49-F238E27FC236}">
                <a16:creationId xmlns:a16="http://schemas.microsoft.com/office/drawing/2014/main" id="{230AC2BC-AF66-3892-47A8-9A6123CCF77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990493" y="5661323"/>
            <a:ext cx="1269221" cy="1269221"/>
          </a:xfrm>
          <a:prstGeom prst="rect">
            <a:avLst/>
          </a:prstGeom>
        </p:spPr>
      </p:pic>
    </p:spTree>
    <p:custDataLst>
      <p:tags r:id="rId1"/>
    </p:custDataLst>
    <p:extLst>
      <p:ext uri="{BB962C8B-B14F-4D97-AF65-F5344CB8AC3E}">
        <p14:creationId xmlns:p14="http://schemas.microsoft.com/office/powerpoint/2010/main" val="7441134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2">
            <a:lumMod val="85000"/>
          </a:schemeClr>
        </a:solidFill>
        <a:effectLst/>
      </p:bgPr>
    </p:bg>
    <p:spTree>
      <p:nvGrpSpPr>
        <p:cNvPr id="1" name="">
          <a:extLst>
            <a:ext uri="{FF2B5EF4-FFF2-40B4-BE49-F238E27FC236}">
              <a16:creationId xmlns:a16="http://schemas.microsoft.com/office/drawing/2014/main" id="{748FBE13-43EA-83D8-5381-CE2AAAFB05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BC8ACE-C06D-EAF1-25CC-04EF69F6EC8C}"/>
              </a:ext>
            </a:extLst>
          </p:cNvPr>
          <p:cNvSpPr>
            <a:spLocks noGrp="1"/>
          </p:cNvSpPr>
          <p:nvPr>
            <p:ph type="title" idx="4294967295"/>
          </p:nvPr>
        </p:nvSpPr>
        <p:spPr>
          <a:xfrm>
            <a:off x="1422744" y="-4401"/>
            <a:ext cx="9352344" cy="507966"/>
          </a:xfrm>
          <a:prstGeom prst="rect">
            <a:avLst/>
          </a:prstGeom>
          <a:solidFill>
            <a:schemeClr val="bg1">
              <a:lumMod val="60000"/>
              <a:lumOff val="40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dirty="0">
                <a:ln>
                  <a:noFill/>
                </a:ln>
                <a:solidFill>
                  <a:schemeClr val="tx1"/>
                </a:solidFill>
                <a:effectLst/>
                <a:uLnTx/>
                <a:uFillTx/>
                <a:latin typeface="+mj-lt"/>
                <a:ea typeface="Calibri Light"/>
                <a:cs typeface="Calibri Light"/>
              </a:rPr>
              <a:t>A System of Literacy Services and Supports</a:t>
            </a:r>
          </a:p>
        </p:txBody>
      </p:sp>
      <p:sp>
        <p:nvSpPr>
          <p:cNvPr id="4" name="TextBox 3">
            <a:extLst>
              <a:ext uri="{FF2B5EF4-FFF2-40B4-BE49-F238E27FC236}">
                <a16:creationId xmlns:a16="http://schemas.microsoft.com/office/drawing/2014/main" id="{96885C57-D935-B2A8-DD06-5D8B108A048C}"/>
              </a:ext>
            </a:extLst>
          </p:cNvPr>
          <p:cNvSpPr txBox="1"/>
          <p:nvPr/>
        </p:nvSpPr>
        <p:spPr>
          <a:xfrm>
            <a:off x="962771" y="799439"/>
            <a:ext cx="10506331"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b="1" dirty="0">
                <a:ea typeface="+mn-lt"/>
                <a:cs typeface="+mn-lt"/>
              </a:rPr>
              <a:t>How School + Home Work Together to Support Your Child’s Literacy</a:t>
            </a:r>
            <a:endParaRPr lang="en-US" sz="2800" b="1">
              <a:ea typeface="Calibri"/>
              <a:cs typeface="Calibri"/>
            </a:endParaRPr>
          </a:p>
        </p:txBody>
      </p:sp>
      <p:sp>
        <p:nvSpPr>
          <p:cNvPr id="338" name="Arrow: Circular 332">
            <a:extLst>
              <a:ext uri="{FF2B5EF4-FFF2-40B4-BE49-F238E27FC236}">
                <a16:creationId xmlns:a16="http://schemas.microsoft.com/office/drawing/2014/main" id="{338D20ED-DA4D-77CD-C129-20DFD8920358}"/>
              </a:ext>
              <a:ext uri="{C183D7F6-B498-43B3-948B-1728B52AA6E4}">
                <adec:decorative xmlns:adec="http://schemas.microsoft.com/office/drawing/2017/decorative" val="1"/>
              </a:ext>
            </a:extLst>
          </p:cNvPr>
          <p:cNvSpPr/>
          <p:nvPr/>
        </p:nvSpPr>
        <p:spPr>
          <a:xfrm>
            <a:off x="4769127" y="3271410"/>
            <a:ext cx="2657743" cy="2415326"/>
          </a:xfrm>
          <a:prstGeom prst="ellipse">
            <a:avLst/>
          </a:prstGeom>
          <a:noFill/>
          <a:ln w="57150">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33" name="Arrow: Circular 332">
            <a:extLst>
              <a:ext uri="{FF2B5EF4-FFF2-40B4-BE49-F238E27FC236}">
                <a16:creationId xmlns:a16="http://schemas.microsoft.com/office/drawing/2014/main" id="{ADDEE49A-6962-7A88-D5BC-E46292DB3D54}"/>
              </a:ext>
              <a:ext uri="{C183D7F6-B498-43B3-948B-1728B52AA6E4}">
                <adec:decorative xmlns:adec="http://schemas.microsoft.com/office/drawing/2017/decorative" val="1"/>
              </a:ext>
            </a:extLst>
          </p:cNvPr>
          <p:cNvSpPr/>
          <p:nvPr/>
        </p:nvSpPr>
        <p:spPr>
          <a:xfrm>
            <a:off x="4769128" y="3252360"/>
            <a:ext cx="2657743" cy="2405801"/>
          </a:xfrm>
          <a:prstGeom prst="ellipse">
            <a:avLst/>
          </a:prstGeom>
          <a:noFill/>
          <a:ln w="57150">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1" name="Picture 10" descr="Classroom ">
            <a:extLst>
              <a:ext uri="{FF2B5EF4-FFF2-40B4-BE49-F238E27FC236}">
                <a16:creationId xmlns:a16="http://schemas.microsoft.com/office/drawing/2014/main" id="{40CF9FA1-5E3D-F5D6-FB08-095D37F6DCAE}"/>
              </a:ext>
            </a:extLst>
          </p:cNvPr>
          <p:cNvPicPr>
            <a:picLocks noChangeAspect="1"/>
          </p:cNvPicPr>
          <p:nvPr/>
        </p:nvPicPr>
        <p:blipFill>
          <a:blip r:embed="rId4"/>
          <a:stretch>
            <a:fillRect/>
          </a:stretch>
        </p:blipFill>
        <p:spPr>
          <a:xfrm>
            <a:off x="-1905" y="1575028"/>
            <a:ext cx="4465305" cy="3040404"/>
          </a:xfrm>
          <a:prstGeom prst="rect">
            <a:avLst/>
          </a:prstGeom>
        </p:spPr>
      </p:pic>
      <p:sp>
        <p:nvSpPr>
          <p:cNvPr id="9" name="Arrow: Pentagon 8">
            <a:extLst>
              <a:ext uri="{FF2B5EF4-FFF2-40B4-BE49-F238E27FC236}">
                <a16:creationId xmlns:a16="http://schemas.microsoft.com/office/drawing/2014/main" id="{C252FD9F-ACC0-478F-5D09-DE36E5454F06}"/>
              </a:ext>
            </a:extLst>
          </p:cNvPr>
          <p:cNvSpPr/>
          <p:nvPr/>
        </p:nvSpPr>
        <p:spPr>
          <a:xfrm>
            <a:off x="-2802" y="3358963"/>
            <a:ext cx="4266639" cy="2159754"/>
          </a:xfrm>
          <a:prstGeom prst="rightArrow">
            <a:avLst/>
          </a:prstGeom>
          <a:solidFill>
            <a:schemeClr val="bg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182880" indent="-182880" algn="ctr">
              <a:buFont typeface="Arial"/>
              <a:buChar char="•"/>
            </a:pPr>
            <a:endParaRPr lang="en-US" sz="1400" dirty="0">
              <a:solidFill>
                <a:schemeClr val="tx2"/>
              </a:solidFill>
              <a:ea typeface="Calibri" panose="020F0502020204030204"/>
              <a:cs typeface="Calibri" panose="020F0502020204030204"/>
            </a:endParaRPr>
          </a:p>
          <a:p>
            <a:pPr marL="182880" indent="-182880" algn="ctr">
              <a:buFont typeface="Arial"/>
              <a:buChar char="•"/>
            </a:pPr>
            <a:r>
              <a:rPr lang="en-US" sz="2000" dirty="0">
                <a:solidFill>
                  <a:schemeClr val="tx2"/>
                </a:solidFill>
                <a:ea typeface="Calibri" panose="020F0502020204030204"/>
                <a:cs typeface="Calibri" panose="020F0502020204030204"/>
              </a:rPr>
              <a:t>Literacy instruction</a:t>
            </a:r>
            <a:endParaRPr lang="en-US" sz="2000">
              <a:solidFill>
                <a:schemeClr val="tx2"/>
              </a:solidFill>
              <a:ea typeface="Calibri"/>
              <a:cs typeface="Calibri"/>
            </a:endParaRPr>
          </a:p>
          <a:p>
            <a:pPr marL="182880" indent="-182880" algn="ctr">
              <a:buFont typeface="Arial"/>
              <a:buChar char="•"/>
            </a:pPr>
            <a:r>
              <a:rPr lang="en-US" sz="2000" dirty="0">
                <a:solidFill>
                  <a:schemeClr val="tx2"/>
                </a:solidFill>
                <a:ea typeface="Calibri" panose="020F0502020204030204"/>
                <a:cs typeface="Calibri" panose="020F0502020204030204"/>
              </a:rPr>
              <a:t>Assessment</a:t>
            </a:r>
          </a:p>
          <a:p>
            <a:pPr marL="182880" indent="-182880" algn="ctr">
              <a:buFont typeface="Arial"/>
              <a:buChar char="•"/>
            </a:pPr>
            <a:r>
              <a:rPr lang="en-US" sz="2000" dirty="0">
                <a:solidFill>
                  <a:schemeClr val="tx2"/>
                </a:solidFill>
                <a:ea typeface="Calibri" panose="020F0502020204030204"/>
                <a:cs typeface="Calibri" panose="020F0502020204030204"/>
              </a:rPr>
              <a:t>Intervention</a:t>
            </a:r>
          </a:p>
          <a:p>
            <a:pPr marL="285750" indent="-285750" algn="ctr">
              <a:buFont typeface="Arial"/>
              <a:buChar char="•"/>
            </a:pPr>
            <a:endParaRPr lang="en-US" dirty="0">
              <a:ea typeface="Calibri" panose="020F0502020204030204"/>
              <a:cs typeface="Calibri" panose="020F0502020204030204"/>
            </a:endParaRPr>
          </a:p>
        </p:txBody>
      </p:sp>
      <p:sp>
        <p:nvSpPr>
          <p:cNvPr id="324" name="Rectangle: Rounded Corners 323">
            <a:extLst>
              <a:ext uri="{FF2B5EF4-FFF2-40B4-BE49-F238E27FC236}">
                <a16:creationId xmlns:a16="http://schemas.microsoft.com/office/drawing/2014/main" id="{11F34C48-3FB7-6F67-F82E-FBCE2DD75B81}"/>
              </a:ext>
            </a:extLst>
          </p:cNvPr>
          <p:cNvSpPr/>
          <p:nvPr/>
        </p:nvSpPr>
        <p:spPr>
          <a:xfrm>
            <a:off x="4088013" y="3770577"/>
            <a:ext cx="1974785" cy="1304672"/>
          </a:xfrm>
          <a:prstGeom prst="roundRect">
            <a:avLst/>
          </a:prstGeom>
          <a:solidFill>
            <a:schemeClr val="bg1">
              <a:lumMod val="40000"/>
              <a:lumOff val="60000"/>
            </a:schemeClr>
          </a:solid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ea typeface="Calibri"/>
                <a:cs typeface="Calibri"/>
              </a:rPr>
              <a:t>During the School Day</a:t>
            </a:r>
            <a:endParaRPr lang="en-US" b="1" dirty="0">
              <a:ea typeface="Calibri"/>
              <a:cs typeface="Calibri"/>
            </a:endParaRPr>
          </a:p>
        </p:txBody>
      </p:sp>
      <p:pic>
        <p:nvPicPr>
          <p:cNvPr id="16" name="Picture 15" descr="A group of people reading books around a table&#10;&#10;">
            <a:extLst>
              <a:ext uri="{FF2B5EF4-FFF2-40B4-BE49-F238E27FC236}">
                <a16:creationId xmlns:a16="http://schemas.microsoft.com/office/drawing/2014/main" id="{4C88D458-2CAD-CD2F-5D74-20CB622F9B00}"/>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7726409" y="1571625"/>
            <a:ext cx="4464314" cy="3171825"/>
          </a:xfrm>
          <a:prstGeom prst="rect">
            <a:avLst/>
          </a:prstGeom>
        </p:spPr>
      </p:pic>
      <p:sp>
        <p:nvSpPr>
          <p:cNvPr id="7" name="Arrow: Pentagon 8">
            <a:extLst>
              <a:ext uri="{FF2B5EF4-FFF2-40B4-BE49-F238E27FC236}">
                <a16:creationId xmlns:a16="http://schemas.microsoft.com/office/drawing/2014/main" id="{EA0B0FD3-FF97-3A79-AA14-E251F12E90FE}"/>
              </a:ext>
            </a:extLst>
          </p:cNvPr>
          <p:cNvSpPr/>
          <p:nvPr/>
        </p:nvSpPr>
        <p:spPr>
          <a:xfrm>
            <a:off x="7902948" y="3263712"/>
            <a:ext cx="4285689" cy="2159754"/>
          </a:xfrm>
          <a:prstGeom prst="leftArrow">
            <a:avLst/>
          </a:prstGeom>
          <a:solidFill>
            <a:schemeClr val="bg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182880" indent="-182880">
              <a:lnSpc>
                <a:spcPts val="1875"/>
              </a:lnSpc>
              <a:buFont typeface="Arial,Sans-Serif"/>
              <a:buChar char="•"/>
            </a:pPr>
            <a:r>
              <a:rPr lang="en-US" sz="2000" dirty="0">
                <a:solidFill>
                  <a:schemeClr val="tx2"/>
                </a:solidFill>
                <a:ea typeface="Calibri" panose="020F0502020204030204"/>
                <a:cs typeface="Calibri" panose="020F0502020204030204"/>
              </a:rPr>
              <a:t>Literacy support</a:t>
            </a:r>
            <a:r>
              <a:rPr lang="en-US" sz="2000" dirty="0">
                <a:solidFill>
                  <a:srgbClr val="08355F"/>
                </a:solidFill>
                <a:ea typeface="Calibri" panose="020F0502020204030204"/>
                <a:cs typeface="Calibri" panose="020F0502020204030204"/>
              </a:rPr>
              <a:t> </a:t>
            </a:r>
            <a:endParaRPr lang="en-US" dirty="0"/>
          </a:p>
          <a:p>
            <a:pPr marL="640080" lvl="1" indent="-182880">
              <a:lnSpc>
                <a:spcPts val="1875"/>
              </a:lnSpc>
              <a:buFont typeface="Arial,Sans-Serif"/>
              <a:buChar char="•"/>
            </a:pPr>
            <a:r>
              <a:rPr lang="en-US" sz="2000" dirty="0">
                <a:solidFill>
                  <a:schemeClr val="tx2"/>
                </a:solidFill>
                <a:ea typeface="Calibri" panose="020F0502020204030204"/>
                <a:cs typeface="Calibri" panose="020F0502020204030204"/>
              </a:rPr>
              <a:t>Practice at home </a:t>
            </a:r>
            <a:endParaRPr lang="en-US" dirty="0">
              <a:solidFill>
                <a:schemeClr val="tx2"/>
              </a:solidFill>
              <a:ea typeface="Calibri" panose="020F0502020204030204"/>
              <a:cs typeface="Calibri" panose="020F0502020204030204"/>
            </a:endParaRPr>
          </a:p>
          <a:p>
            <a:pPr marL="640080" lvl="1" indent="-182880">
              <a:lnSpc>
                <a:spcPts val="1875"/>
              </a:lnSpc>
              <a:buFont typeface="Arial,Sans-Serif"/>
              <a:buChar char="•"/>
            </a:pPr>
            <a:r>
              <a:rPr lang="en-US" sz="2000" dirty="0">
                <a:solidFill>
                  <a:schemeClr val="tx2"/>
                </a:solidFill>
                <a:ea typeface="Calibri" panose="020F0502020204030204"/>
                <a:cs typeface="Calibri" panose="020F0502020204030204"/>
              </a:rPr>
              <a:t>Practice in the community</a:t>
            </a:r>
            <a:r>
              <a:rPr lang="en-US" sz="2000" dirty="0">
                <a:solidFill>
                  <a:srgbClr val="08355F"/>
                </a:solidFill>
                <a:ea typeface="Calibri" panose="020F0502020204030204"/>
                <a:cs typeface="Calibri" panose="020F0502020204030204"/>
              </a:rPr>
              <a:t> </a:t>
            </a:r>
            <a:endParaRPr lang="en-US">
              <a:ea typeface="Calibri" panose="020F0502020204030204"/>
              <a:cs typeface="Calibri" panose="020F0502020204030204"/>
            </a:endParaRPr>
          </a:p>
        </p:txBody>
      </p:sp>
      <p:sp>
        <p:nvSpPr>
          <p:cNvPr id="326" name="Rectangle: Rounded Corners 325">
            <a:extLst>
              <a:ext uri="{FF2B5EF4-FFF2-40B4-BE49-F238E27FC236}">
                <a16:creationId xmlns:a16="http://schemas.microsoft.com/office/drawing/2014/main" id="{75D55F8C-4DFB-6398-2167-2B563F09E0F1}"/>
              </a:ext>
            </a:extLst>
          </p:cNvPr>
          <p:cNvSpPr/>
          <p:nvPr/>
        </p:nvSpPr>
        <p:spPr>
          <a:xfrm>
            <a:off x="6221613" y="3732476"/>
            <a:ext cx="1974785" cy="1304672"/>
          </a:xfrm>
          <a:prstGeom prst="roundRect">
            <a:avLst/>
          </a:prstGeom>
          <a:solidFill>
            <a:schemeClr val="bg1">
              <a:lumMod val="40000"/>
              <a:lumOff val="60000"/>
            </a:schemeClr>
          </a:solid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dirty="0">
                <a:ea typeface="Calibri"/>
                <a:cs typeface="Calibri"/>
              </a:rPr>
              <a:t>Outside the School Day</a:t>
            </a:r>
            <a:endParaRPr lang="en-US" b="1" dirty="0">
              <a:ea typeface="Calibri"/>
              <a:cs typeface="Calibri"/>
            </a:endParaRPr>
          </a:p>
        </p:txBody>
      </p:sp>
      <p:sp>
        <p:nvSpPr>
          <p:cNvPr id="3" name="TextBox 15">
            <a:extLst>
              <a:ext uri="{FF2B5EF4-FFF2-40B4-BE49-F238E27FC236}">
                <a16:creationId xmlns:a16="http://schemas.microsoft.com/office/drawing/2014/main" id="{4E1C543B-5B46-285D-3F27-7A6CF07724FB}"/>
              </a:ext>
            </a:extLst>
          </p:cNvPr>
          <p:cNvSpPr txBox="1"/>
          <p:nvPr/>
        </p:nvSpPr>
        <p:spPr>
          <a:xfrm>
            <a:off x="8722098" y="5719340"/>
            <a:ext cx="2581517" cy="461665"/>
          </a:xfrm>
          <a:prstGeom prst="rect">
            <a:avLst/>
          </a:prstGeom>
          <a:solidFill>
            <a:schemeClr val="bg1">
              <a:lumMod val="75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b="1" dirty="0">
                <a:solidFill>
                  <a:schemeClr val="tx2"/>
                </a:solidFill>
                <a:ea typeface="Calibri"/>
                <a:cs typeface="Calibri"/>
                <a:hlinkClick r:id="rId7">
                  <a:extLst>
                    <a:ext uri="{A12FA001-AC4F-418D-AE19-62706E023703}">
                      <ahyp:hlinkClr xmlns:ahyp="http://schemas.microsoft.com/office/drawing/2018/hyperlinkcolor" val="tx"/>
                    </a:ext>
                  </a:extLst>
                </a:hlinkClick>
              </a:rPr>
              <a:t>Learn More</a:t>
            </a:r>
            <a:endParaRPr lang="en-US" sz="2400" b="1" dirty="0">
              <a:solidFill>
                <a:schemeClr val="tx2"/>
              </a:solidFill>
              <a:ea typeface="Calibri"/>
              <a:cs typeface="Calibri"/>
            </a:endParaRPr>
          </a:p>
        </p:txBody>
      </p:sp>
      <p:pic>
        <p:nvPicPr>
          <p:cNvPr id="6" name="Graphic 5" descr="Pink backpack">
            <a:hlinkClick r:id="rId8"/>
            <a:extLst>
              <a:ext uri="{FF2B5EF4-FFF2-40B4-BE49-F238E27FC236}">
                <a16:creationId xmlns:a16="http://schemas.microsoft.com/office/drawing/2014/main" id="{15E8F792-2F2B-63F8-7FA6-BBCEB21E979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076218" y="5680373"/>
            <a:ext cx="1269221" cy="1269221"/>
          </a:xfrm>
          <a:prstGeom prst="rect">
            <a:avLst/>
          </a:prstGeom>
        </p:spPr>
      </p:pic>
      <p:sp>
        <p:nvSpPr>
          <p:cNvPr id="335" name="Flowchart: Merge 334">
            <a:extLst>
              <a:ext uri="{FF2B5EF4-FFF2-40B4-BE49-F238E27FC236}">
                <a16:creationId xmlns:a16="http://schemas.microsoft.com/office/drawing/2014/main" id="{FDC3BACF-CCF6-2688-0215-88F6067CCD7F}"/>
              </a:ext>
              <a:ext uri="{C183D7F6-B498-43B3-948B-1728B52AA6E4}">
                <adec:decorative xmlns:adec="http://schemas.microsoft.com/office/drawing/2017/decorative" val="1"/>
              </a:ext>
            </a:extLst>
          </p:cNvPr>
          <p:cNvSpPr/>
          <p:nvPr/>
        </p:nvSpPr>
        <p:spPr>
          <a:xfrm rot="19080000">
            <a:off x="6914182" y="3512376"/>
            <a:ext cx="375316" cy="259834"/>
          </a:xfrm>
          <a:prstGeom prst="flowChartMerge">
            <a:avLst/>
          </a:pr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6" name="Flowchart: Merge 335">
            <a:extLst>
              <a:ext uri="{FF2B5EF4-FFF2-40B4-BE49-F238E27FC236}">
                <a16:creationId xmlns:a16="http://schemas.microsoft.com/office/drawing/2014/main" id="{96AA1458-3146-3886-91F6-2ED1F910900F}"/>
              </a:ext>
              <a:ext uri="{C183D7F6-B498-43B3-948B-1728B52AA6E4}">
                <adec:decorative xmlns:adec="http://schemas.microsoft.com/office/drawing/2017/decorative" val="1"/>
              </a:ext>
            </a:extLst>
          </p:cNvPr>
          <p:cNvSpPr/>
          <p:nvPr/>
        </p:nvSpPr>
        <p:spPr>
          <a:xfrm rot="8100000">
            <a:off x="4809156" y="5064951"/>
            <a:ext cx="375316" cy="259834"/>
          </a:xfrm>
          <a:prstGeom prst="flowChartMerge">
            <a:avLst/>
          </a:pr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3605400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2C420C-F946-9590-CDF7-6DA7314AAB6F}"/>
            </a:ext>
          </a:extLst>
        </p:cNvPr>
        <p:cNvGrpSpPr/>
        <p:nvPr/>
      </p:nvGrpSpPr>
      <p:grpSpPr>
        <a:xfrm>
          <a:off x="0" y="0"/>
          <a:ext cx="0" cy="0"/>
          <a:chOff x="0" y="0"/>
          <a:chExt cx="0" cy="0"/>
        </a:xfrm>
      </p:grpSpPr>
      <p:sp>
        <p:nvSpPr>
          <p:cNvPr id="136" name="Title 1">
            <a:extLst>
              <a:ext uri="{FF2B5EF4-FFF2-40B4-BE49-F238E27FC236}">
                <a16:creationId xmlns:a16="http://schemas.microsoft.com/office/drawing/2014/main" id="{76F41758-5E8F-92C3-1310-1BD10047DC6F}"/>
              </a:ext>
            </a:extLst>
          </p:cNvPr>
          <p:cNvSpPr>
            <a:spLocks noGrp="1"/>
          </p:cNvSpPr>
          <p:nvPr/>
        </p:nvSpPr>
        <p:spPr>
          <a:xfrm>
            <a:off x="2659196" y="-4401"/>
            <a:ext cx="7914610" cy="481792"/>
          </a:xfrm>
          <a:prstGeom prst="rect">
            <a:avLst/>
          </a:prstGeom>
          <a:solidFill>
            <a:schemeClr val="bg1">
              <a:lumMod val="60000"/>
              <a:lumOff val="40000"/>
            </a:schemeClr>
          </a:solidFill>
        </p:spPr>
        <p:txBody>
          <a:bodyPr lIns="91440" tIns="45720" rIns="91440" bIns="45720"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b="1" dirty="0">
                <a:ea typeface="Calibri Light"/>
                <a:cs typeface="Calibri Light"/>
              </a:rPr>
              <a:t>A Multi-tiered System of Support for Reading</a:t>
            </a:r>
          </a:p>
        </p:txBody>
      </p:sp>
      <p:sp>
        <p:nvSpPr>
          <p:cNvPr id="2" name="Title 1">
            <a:extLst>
              <a:ext uri="{FF2B5EF4-FFF2-40B4-BE49-F238E27FC236}">
                <a16:creationId xmlns:a16="http://schemas.microsoft.com/office/drawing/2014/main" id="{3C3B692D-9A51-3427-248F-8014F1BF49E2}"/>
              </a:ext>
            </a:extLst>
          </p:cNvPr>
          <p:cNvSpPr>
            <a:spLocks noGrp="1"/>
          </p:cNvSpPr>
          <p:nvPr>
            <p:ph type="title"/>
          </p:nvPr>
        </p:nvSpPr>
        <p:spPr>
          <a:xfrm>
            <a:off x="904875" y="606871"/>
            <a:ext cx="10389259" cy="916887"/>
          </a:xfrm>
        </p:spPr>
        <p:txBody>
          <a:bodyPr lIns="91440" tIns="45720" rIns="91440" bIns="45720" anchor="t"/>
          <a:lstStyle/>
          <a:p>
            <a:pPr algn="ctr"/>
            <a:r>
              <a:rPr lang="en-US" sz="2800" b="1" dirty="0">
                <a:latin typeface="Calibri"/>
                <a:ea typeface="Calibri"/>
                <a:cs typeface="Calibri"/>
              </a:rPr>
              <a:t>Family Engagement in a System of Literacy Support and Services: Multi-tiered System of Support for Reading (MTSS-R) </a:t>
            </a:r>
            <a:endParaRPr lang="en-US" sz="2800" b="1">
              <a:solidFill>
                <a:srgbClr val="08355F"/>
              </a:solidFill>
              <a:latin typeface="Calibri"/>
              <a:ea typeface="Calibri"/>
              <a:cs typeface="Calibri"/>
            </a:endParaRPr>
          </a:p>
        </p:txBody>
      </p:sp>
      <p:pic>
        <p:nvPicPr>
          <p:cNvPr id="4" name="Content Placeholder 3" descr="Family Engagement in MTSS infographic">
            <a:extLst>
              <a:ext uri="{FF2B5EF4-FFF2-40B4-BE49-F238E27FC236}">
                <a16:creationId xmlns:a16="http://schemas.microsoft.com/office/drawing/2014/main" id="{CCE6BDAC-078A-AE11-80DE-3599C3833A12}"/>
              </a:ext>
            </a:extLst>
          </p:cNvPr>
          <p:cNvPicPr>
            <a:picLocks noGrp="1" noChangeAspect="1"/>
          </p:cNvPicPr>
          <p:nvPr>
            <p:ph idx="1"/>
          </p:nvPr>
        </p:nvPicPr>
        <p:blipFill>
          <a:blip r:embed="rId3"/>
          <a:stretch>
            <a:fillRect/>
          </a:stretch>
        </p:blipFill>
        <p:spPr>
          <a:xfrm>
            <a:off x="9094933" y="1516658"/>
            <a:ext cx="2954609" cy="3740494"/>
          </a:xfrm>
          <a:prstGeom prst="rect">
            <a:avLst/>
          </a:prstGeom>
        </p:spPr>
      </p:pic>
      <p:sp>
        <p:nvSpPr>
          <p:cNvPr id="125" name="Rectangle: Rounded Corners 124">
            <a:extLst>
              <a:ext uri="{FF2B5EF4-FFF2-40B4-BE49-F238E27FC236}">
                <a16:creationId xmlns:a16="http://schemas.microsoft.com/office/drawing/2014/main" id="{3EB3C2A8-BDA8-D12D-89EA-1A1FDAC5956D}"/>
              </a:ext>
            </a:extLst>
          </p:cNvPr>
          <p:cNvSpPr/>
          <p:nvPr/>
        </p:nvSpPr>
        <p:spPr>
          <a:xfrm>
            <a:off x="144826" y="1523178"/>
            <a:ext cx="8810056" cy="2996625"/>
          </a:xfrm>
          <a:prstGeom prst="roundRect">
            <a:avLst/>
          </a:prstGeom>
          <a:solidFill>
            <a:srgbClr val="0070C0">
              <a:alpha val="33000"/>
            </a:srgbClr>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en-US" sz="2400" dirty="0">
                <a:solidFill>
                  <a:srgbClr val="444444"/>
                </a:solidFill>
                <a:ea typeface="Calibri"/>
                <a:cs typeface="Arial"/>
              </a:rPr>
              <a:t>MTSS-R provides opportunities for families and schools to:</a:t>
            </a:r>
            <a:endParaRPr lang="en-US" sz="2400" dirty="0">
              <a:ea typeface="Calibri"/>
              <a:cs typeface="Calibri"/>
            </a:endParaRPr>
          </a:p>
          <a:p>
            <a:pPr marL="342900" indent="-342900">
              <a:buFont typeface="Arial"/>
              <a:buChar char="•"/>
            </a:pPr>
            <a:r>
              <a:rPr lang="en-US" sz="2400" dirty="0">
                <a:solidFill>
                  <a:srgbClr val="444444"/>
                </a:solidFill>
                <a:ea typeface="Calibri"/>
                <a:cs typeface="Arial"/>
              </a:rPr>
              <a:t>Build positive relationships</a:t>
            </a:r>
            <a:endParaRPr lang="en-US" sz="2400" dirty="0">
              <a:solidFill>
                <a:srgbClr val="08355F"/>
              </a:solidFill>
              <a:ea typeface="Calibri"/>
              <a:cs typeface="Calibri"/>
            </a:endParaRPr>
          </a:p>
          <a:p>
            <a:pPr marL="342900" indent="-342900">
              <a:buFont typeface="Arial"/>
              <a:buChar char="•"/>
            </a:pPr>
            <a:r>
              <a:rPr lang="en-US" sz="2400" dirty="0">
                <a:solidFill>
                  <a:srgbClr val="444444"/>
                </a:solidFill>
                <a:ea typeface="Calibri"/>
                <a:cs typeface="Arial"/>
              </a:rPr>
              <a:t>Empower families</a:t>
            </a:r>
          </a:p>
          <a:p>
            <a:pPr marL="342900" indent="-342900">
              <a:buFont typeface="Arial"/>
              <a:buChar char="•"/>
            </a:pPr>
            <a:r>
              <a:rPr lang="en-US" sz="2400" dirty="0">
                <a:solidFill>
                  <a:srgbClr val="444444"/>
                </a:solidFill>
                <a:ea typeface="+mn-lt"/>
                <a:cs typeface="+mn-lt"/>
              </a:rPr>
              <a:t>Provide a system of supports and practices</a:t>
            </a:r>
          </a:p>
          <a:p>
            <a:pPr marL="342900" indent="-342900">
              <a:buFont typeface="Arial"/>
              <a:buChar char="•"/>
            </a:pPr>
            <a:r>
              <a:rPr lang="en-US" sz="2400" dirty="0">
                <a:solidFill>
                  <a:srgbClr val="444444"/>
                </a:solidFill>
                <a:ea typeface="+mn-lt"/>
                <a:cs typeface="+mn-lt"/>
              </a:rPr>
              <a:t>Engage in a problem-solving process </a:t>
            </a:r>
          </a:p>
          <a:p>
            <a:pPr marL="342900" indent="-342900">
              <a:buFont typeface="Arial"/>
              <a:buChar char="•"/>
            </a:pPr>
            <a:r>
              <a:rPr lang="en-US" sz="2400" dirty="0">
                <a:solidFill>
                  <a:srgbClr val="444444"/>
                </a:solidFill>
                <a:ea typeface="Calibri"/>
                <a:cs typeface="Calibri"/>
              </a:rPr>
              <a:t>Support </a:t>
            </a:r>
            <a:r>
              <a:rPr lang="en-US" sz="2400" dirty="0">
                <a:solidFill>
                  <a:srgbClr val="444444"/>
                </a:solidFill>
                <a:ea typeface="+mn-lt"/>
                <a:cs typeface="+mn-lt"/>
              </a:rPr>
              <a:t>multidirectional communication</a:t>
            </a:r>
          </a:p>
          <a:p>
            <a:pPr marL="342900" indent="-342900">
              <a:buFont typeface="Arial"/>
              <a:buChar char="•"/>
            </a:pPr>
            <a:r>
              <a:rPr lang="en-US" sz="2400" dirty="0">
                <a:solidFill>
                  <a:srgbClr val="444444"/>
                </a:solidFill>
                <a:ea typeface="+mn-lt"/>
                <a:cs typeface="+mn-lt"/>
              </a:rPr>
              <a:t>Promote a focus on team and data-based decision making </a:t>
            </a:r>
            <a:endParaRPr lang="en-US" sz="2400" dirty="0">
              <a:solidFill>
                <a:srgbClr val="444444"/>
              </a:solidFill>
              <a:ea typeface="Calibri"/>
              <a:cs typeface="Calibri"/>
            </a:endParaRPr>
          </a:p>
        </p:txBody>
      </p:sp>
      <p:sp>
        <p:nvSpPr>
          <p:cNvPr id="132" name="Rectangle: Rounded Corners 131">
            <a:extLst>
              <a:ext uri="{FF2B5EF4-FFF2-40B4-BE49-F238E27FC236}">
                <a16:creationId xmlns:a16="http://schemas.microsoft.com/office/drawing/2014/main" id="{66E23D33-4C0A-F576-B349-D9A4DF2E1AB8}"/>
              </a:ext>
            </a:extLst>
          </p:cNvPr>
          <p:cNvSpPr/>
          <p:nvPr/>
        </p:nvSpPr>
        <p:spPr>
          <a:xfrm>
            <a:off x="148781" y="4650069"/>
            <a:ext cx="8810055" cy="1530134"/>
          </a:xfrm>
          <a:prstGeom prst="roundRect">
            <a:avLst/>
          </a:prstGeom>
          <a:solidFill>
            <a:srgbClr val="0070C0">
              <a:alpha val="89000"/>
            </a:srgbClr>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lvl="0" algn="ctr" rtl="0"/>
            <a:r>
              <a:rPr lang="en-US" sz="2800" b="1" dirty="0">
                <a:solidFill>
                  <a:schemeClr val="tx2"/>
                </a:solidFill>
              </a:rPr>
              <a:t>The goal of MTSS is to work WITH families to build systems of support for two-way collaboration</a:t>
            </a:r>
            <a:endParaRPr lang="en-US" sz="2800" b="1" dirty="0">
              <a:solidFill>
                <a:schemeClr val="tx2"/>
              </a:solidFill>
              <a:ea typeface="Calibri" panose="020F0502020204030204"/>
              <a:cs typeface="Arial"/>
            </a:endParaRPr>
          </a:p>
        </p:txBody>
      </p:sp>
      <p:sp>
        <p:nvSpPr>
          <p:cNvPr id="140" name="Rectangle 139">
            <a:extLst>
              <a:ext uri="{FF2B5EF4-FFF2-40B4-BE49-F238E27FC236}">
                <a16:creationId xmlns:a16="http://schemas.microsoft.com/office/drawing/2014/main" id="{79444DDD-AB84-F5CD-E783-BD086E04EFF3}"/>
              </a:ext>
            </a:extLst>
          </p:cNvPr>
          <p:cNvSpPr/>
          <p:nvPr/>
        </p:nvSpPr>
        <p:spPr>
          <a:xfrm>
            <a:off x="9135592" y="5455200"/>
            <a:ext cx="2933104" cy="653876"/>
          </a:xfrm>
          <a:prstGeom prst="rect">
            <a:avLst/>
          </a:prstGeom>
          <a:solidFill>
            <a:schemeClr val="bg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800" b="1" dirty="0">
                <a:solidFill>
                  <a:schemeClr val="tx2"/>
                </a:solidFill>
                <a:ea typeface="Calibri"/>
                <a:cs typeface="Calibri"/>
                <a:hlinkClick r:id="rId4">
                  <a:extLst>
                    <a:ext uri="{A12FA001-AC4F-418D-AE19-62706E023703}">
                      <ahyp:hlinkClr xmlns:ahyp="http://schemas.microsoft.com/office/drawing/2018/hyperlinkcolor" val="tx"/>
                    </a:ext>
                  </a:extLst>
                </a:hlinkClick>
              </a:rPr>
              <a:t>Learn More</a:t>
            </a:r>
            <a:endParaRPr lang="en-US" sz="2800">
              <a:solidFill>
                <a:schemeClr val="tx2"/>
              </a:solidFill>
              <a:ea typeface="Calibri"/>
              <a:cs typeface="Calibri"/>
              <a:hlinkClick r:id="rId4">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198494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2"/>
                                        </p:tgtEl>
                                        <p:attrNameLst>
                                          <p:attrName>style.visibility</p:attrName>
                                        </p:attrNameLst>
                                      </p:cBhvr>
                                      <p:to>
                                        <p:strVal val="visible"/>
                                      </p:to>
                                    </p:set>
                                    <p:anim calcmode="lin" valueType="num">
                                      <p:cBhvr additive="base">
                                        <p:cTn id="7" dur="500" fill="hold"/>
                                        <p:tgtEl>
                                          <p:spTgt spid="132"/>
                                        </p:tgtEl>
                                        <p:attrNameLst>
                                          <p:attrName>ppt_x</p:attrName>
                                        </p:attrNameLst>
                                      </p:cBhvr>
                                      <p:tavLst>
                                        <p:tav tm="0">
                                          <p:val>
                                            <p:strVal val="#ppt_x"/>
                                          </p:val>
                                        </p:tav>
                                        <p:tav tm="100000">
                                          <p:val>
                                            <p:strVal val="#ppt_x"/>
                                          </p:val>
                                        </p:tav>
                                      </p:tavLst>
                                    </p:anim>
                                    <p:anim calcmode="lin" valueType="num">
                                      <p:cBhvr additive="base">
                                        <p:cTn id="8" dur="500" fill="hold"/>
                                        <p:tgtEl>
                                          <p:spTgt spid="1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CE51D2-8B0F-C217-AC4E-FF409F818889}"/>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38E4CE82-F672-E647-2879-3F9F340B45F8}"/>
              </a:ext>
              <a:ext uri="{C183D7F6-B498-43B3-948B-1728B52AA6E4}">
                <adec:decorative xmlns:adec="http://schemas.microsoft.com/office/drawing/2017/decorative" val="1"/>
              </a:ext>
            </a:extLst>
          </p:cNvPr>
          <p:cNvSpPr/>
          <p:nvPr/>
        </p:nvSpPr>
        <p:spPr>
          <a:xfrm>
            <a:off x="9518025" y="374011"/>
            <a:ext cx="2671553" cy="5922255"/>
          </a:xfrm>
          <a:prstGeom prst="rect">
            <a:avLst/>
          </a:prstGeom>
          <a:solidFill>
            <a:schemeClr val="bg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C1F5A9-6944-FA33-FDA4-5714C9E5F0CB}"/>
              </a:ext>
            </a:extLst>
          </p:cNvPr>
          <p:cNvSpPr>
            <a:spLocks noGrp="1"/>
          </p:cNvSpPr>
          <p:nvPr>
            <p:ph type="title" idx="4294967295"/>
          </p:nvPr>
        </p:nvSpPr>
        <p:spPr>
          <a:xfrm>
            <a:off x="2135321" y="-4401"/>
            <a:ext cx="7914610" cy="481792"/>
          </a:xfrm>
          <a:prstGeom prst="rect">
            <a:avLst/>
          </a:prstGeom>
          <a:solidFill>
            <a:schemeClr val="bg1">
              <a:lumMod val="60000"/>
              <a:lumOff val="40000"/>
            </a:schemeClr>
          </a:solid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chemeClr val="tx1"/>
                </a:solidFill>
                <a:effectLst/>
                <a:uLnTx/>
                <a:uFillTx/>
                <a:latin typeface="+mj-lt"/>
                <a:ea typeface="Calibri Light"/>
                <a:cs typeface="Calibri Light"/>
              </a:rPr>
              <a:t>A Multi-tiered System of Support for Reading</a:t>
            </a:r>
          </a:p>
        </p:txBody>
      </p:sp>
      <p:grpSp>
        <p:nvGrpSpPr>
          <p:cNvPr id="15" name="Group 14" descr="A three-tier pyramid showing levels of instruction: High-Quality Classroom Instruction at the bottom, Skill-Focused Small Group Instruction in the middle, and Specialized Small Group Instruction at the top.">
            <a:extLst>
              <a:ext uri="{FF2B5EF4-FFF2-40B4-BE49-F238E27FC236}">
                <a16:creationId xmlns:a16="http://schemas.microsoft.com/office/drawing/2014/main" id="{B49F85A3-F35A-4769-470F-9C658DDE6348}"/>
              </a:ext>
            </a:extLst>
          </p:cNvPr>
          <p:cNvGrpSpPr/>
          <p:nvPr/>
        </p:nvGrpSpPr>
        <p:grpSpPr>
          <a:xfrm>
            <a:off x="2813784" y="610821"/>
            <a:ext cx="6207368" cy="5635869"/>
            <a:chOff x="2813784" y="610821"/>
            <a:chExt cx="6207368" cy="5635869"/>
          </a:xfrm>
        </p:grpSpPr>
        <p:pic>
          <p:nvPicPr>
            <p:cNvPr id="6" name="Picture 5">
              <a:extLst>
                <a:ext uri="{FF2B5EF4-FFF2-40B4-BE49-F238E27FC236}">
                  <a16:creationId xmlns:a16="http://schemas.microsoft.com/office/drawing/2014/main" id="{FB77E238-0254-80B5-BB49-5238C6C856CC}"/>
                </a:ext>
              </a:extLst>
            </p:cNvPr>
            <p:cNvPicPr>
              <a:picLocks noChangeAspect="1"/>
            </p:cNvPicPr>
            <p:nvPr/>
          </p:nvPicPr>
          <p:blipFill>
            <a:blip r:embed="rId4"/>
            <a:stretch>
              <a:fillRect/>
            </a:stretch>
          </p:blipFill>
          <p:spPr>
            <a:xfrm>
              <a:off x="2813784" y="610821"/>
              <a:ext cx="6207368" cy="5635869"/>
            </a:xfrm>
            <a:prstGeom prst="rect">
              <a:avLst/>
            </a:prstGeom>
          </p:spPr>
        </p:pic>
        <p:sp>
          <p:nvSpPr>
            <p:cNvPr id="12" name="TextBox 11">
              <a:extLst>
                <a:ext uri="{FF2B5EF4-FFF2-40B4-BE49-F238E27FC236}">
                  <a16:creationId xmlns:a16="http://schemas.microsoft.com/office/drawing/2014/main" id="{21FA076A-F648-AAF0-CF0B-0AEA14A64F08}"/>
                </a:ext>
              </a:extLst>
            </p:cNvPr>
            <p:cNvSpPr txBox="1"/>
            <p:nvPr/>
          </p:nvSpPr>
          <p:spPr>
            <a:xfrm>
              <a:off x="5854529" y="1528644"/>
              <a:ext cx="2241176" cy="769441"/>
            </a:xfrm>
            <a:prstGeom prst="rect">
              <a:avLst/>
            </a:prstGeom>
            <a:solidFill>
              <a:schemeClr val="tx2"/>
            </a:solidFill>
            <a:ln w="57150">
              <a:solidFill>
                <a:schemeClr val="bg2">
                  <a:lumMod val="60000"/>
                  <a:lumOff val="4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b="1" dirty="0">
                  <a:ea typeface="Calibri"/>
                  <a:cs typeface="Calibri"/>
                </a:rPr>
                <a:t>Specialized Small Group Instruction</a:t>
              </a:r>
            </a:p>
          </p:txBody>
        </p:sp>
        <p:sp>
          <p:nvSpPr>
            <p:cNvPr id="13" name="TextBox 12">
              <a:extLst>
                <a:ext uri="{FF2B5EF4-FFF2-40B4-BE49-F238E27FC236}">
                  <a16:creationId xmlns:a16="http://schemas.microsoft.com/office/drawing/2014/main" id="{7C5E3E3D-178B-AD5B-5D6F-9ABE07E42AF0}"/>
                </a:ext>
              </a:extLst>
            </p:cNvPr>
            <p:cNvSpPr txBox="1"/>
            <p:nvPr/>
          </p:nvSpPr>
          <p:spPr>
            <a:xfrm>
              <a:off x="5855431" y="3197947"/>
              <a:ext cx="2476791" cy="769441"/>
            </a:xfrm>
            <a:prstGeom prst="rect">
              <a:avLst/>
            </a:prstGeom>
            <a:solidFill>
              <a:schemeClr val="tx2"/>
            </a:solidFill>
            <a:ln w="57150">
              <a:solidFill>
                <a:srgbClr val="FFC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b="1" dirty="0">
                  <a:ea typeface="Calibri"/>
                  <a:cs typeface="Calibri"/>
                </a:rPr>
                <a:t>Additional Small Group Instruction</a:t>
              </a:r>
            </a:p>
          </p:txBody>
        </p:sp>
        <p:sp>
          <p:nvSpPr>
            <p:cNvPr id="14" name="TextBox 13">
              <a:extLst>
                <a:ext uri="{FF2B5EF4-FFF2-40B4-BE49-F238E27FC236}">
                  <a16:creationId xmlns:a16="http://schemas.microsoft.com/office/drawing/2014/main" id="{5EB92CAB-015F-43D8-A15E-AD28447CF75E}"/>
                </a:ext>
              </a:extLst>
            </p:cNvPr>
            <p:cNvSpPr txBox="1"/>
            <p:nvPr/>
          </p:nvSpPr>
          <p:spPr>
            <a:xfrm>
              <a:off x="5854529" y="4958801"/>
              <a:ext cx="2746733" cy="769441"/>
            </a:xfrm>
            <a:prstGeom prst="rect">
              <a:avLst/>
            </a:prstGeom>
            <a:solidFill>
              <a:schemeClr val="tx2"/>
            </a:solidFill>
            <a:ln w="57150">
              <a:solidFill>
                <a:srgbClr val="E36B46"/>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b="1" dirty="0">
                  <a:ea typeface="Calibri"/>
                  <a:cs typeface="Calibri"/>
                </a:rPr>
                <a:t>High-Quality Classroom Instruction</a:t>
              </a:r>
            </a:p>
          </p:txBody>
        </p:sp>
      </p:grpSp>
      <p:sp>
        <p:nvSpPr>
          <p:cNvPr id="3" name="Rectangle: Top Corners One Rounded and One Snipped 2">
            <a:extLst>
              <a:ext uri="{FF2B5EF4-FFF2-40B4-BE49-F238E27FC236}">
                <a16:creationId xmlns:a16="http://schemas.microsoft.com/office/drawing/2014/main" id="{92656731-8CFC-D197-D888-FA23C1096D6A}"/>
              </a:ext>
            </a:extLst>
          </p:cNvPr>
          <p:cNvSpPr/>
          <p:nvPr/>
        </p:nvSpPr>
        <p:spPr>
          <a:xfrm>
            <a:off x="262217" y="606798"/>
            <a:ext cx="4011748" cy="858930"/>
          </a:xfrm>
          <a:prstGeom prst="snipRoundRect">
            <a:avLst/>
          </a:prstGeom>
          <a:solidFill>
            <a:schemeClr val="tx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200" b="1" dirty="0">
                <a:solidFill>
                  <a:schemeClr val="tx2"/>
                </a:solidFill>
                <a:ea typeface="Calibri"/>
                <a:cs typeface="Calibri"/>
              </a:rPr>
              <a:t>MTSS-R</a:t>
            </a:r>
          </a:p>
        </p:txBody>
      </p:sp>
      <p:sp>
        <p:nvSpPr>
          <p:cNvPr id="9" name="TextBox 8">
            <a:extLst>
              <a:ext uri="{FF2B5EF4-FFF2-40B4-BE49-F238E27FC236}">
                <a16:creationId xmlns:a16="http://schemas.microsoft.com/office/drawing/2014/main" id="{1C1169A6-D959-F1BF-D058-A140147575BB}"/>
              </a:ext>
            </a:extLst>
          </p:cNvPr>
          <p:cNvSpPr txBox="1"/>
          <p:nvPr/>
        </p:nvSpPr>
        <p:spPr>
          <a:xfrm>
            <a:off x="266527" y="1381440"/>
            <a:ext cx="4018643" cy="1200329"/>
          </a:xfrm>
          <a:prstGeom prst="rect">
            <a:avLst/>
          </a:prstGeom>
          <a:solidFill>
            <a:schemeClr val="bg1">
              <a:lumMod val="7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chemeClr val="tx2"/>
                </a:solidFill>
                <a:ea typeface="Calibri"/>
                <a:cs typeface="Calibri"/>
              </a:rPr>
              <a:t>A schoolwide framework for instruction and intervention so all children meet literacy goals</a:t>
            </a:r>
          </a:p>
        </p:txBody>
      </p:sp>
      <p:sp>
        <p:nvSpPr>
          <p:cNvPr id="10" name="Arrow: Right 9">
            <a:extLst>
              <a:ext uri="{FF2B5EF4-FFF2-40B4-BE49-F238E27FC236}">
                <a16:creationId xmlns:a16="http://schemas.microsoft.com/office/drawing/2014/main" id="{BE807A88-A532-1D4C-9587-A8EC331685D6}"/>
              </a:ext>
            </a:extLst>
          </p:cNvPr>
          <p:cNvSpPr/>
          <p:nvPr/>
        </p:nvSpPr>
        <p:spPr>
          <a:xfrm>
            <a:off x="867394" y="2697423"/>
            <a:ext cx="2823308" cy="2005852"/>
          </a:xfrm>
          <a:prstGeom prst="rightArrow">
            <a:avLst/>
          </a:prstGeom>
          <a:solidFill>
            <a:schemeClr val="bg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100" b="1">
                <a:solidFill>
                  <a:schemeClr val="tx2"/>
                </a:solidFill>
                <a:ea typeface="Calibri"/>
                <a:cs typeface="Calibri"/>
              </a:rPr>
              <a:t>During the School Day</a:t>
            </a:r>
            <a:endParaRPr lang="en-US" sz="3100">
              <a:solidFill>
                <a:schemeClr val="tx2"/>
              </a:solidFill>
              <a:ea typeface="Calibri" panose="020F0502020204030204"/>
              <a:cs typeface="Calibri" panose="020F0502020204030204"/>
            </a:endParaRPr>
          </a:p>
        </p:txBody>
      </p:sp>
      <p:sp>
        <p:nvSpPr>
          <p:cNvPr id="4" name="TextBox 3">
            <a:extLst>
              <a:ext uri="{FF2B5EF4-FFF2-40B4-BE49-F238E27FC236}">
                <a16:creationId xmlns:a16="http://schemas.microsoft.com/office/drawing/2014/main" id="{F7723E66-9EBF-CA5C-8533-C9BBA32E54D3}"/>
              </a:ext>
            </a:extLst>
          </p:cNvPr>
          <p:cNvSpPr txBox="1"/>
          <p:nvPr/>
        </p:nvSpPr>
        <p:spPr>
          <a:xfrm>
            <a:off x="9964366" y="5532924"/>
            <a:ext cx="2077863" cy="369332"/>
          </a:xfrm>
          <a:prstGeom prst="rect">
            <a:avLst/>
          </a:prstGeom>
          <a:noFill/>
        </p:spPr>
        <p:txBody>
          <a:bodyPr wrap="square" lIns="91440" tIns="45720" rIns="91440" bIns="45720" rtlCol="0" anchor="t">
            <a:spAutoFit/>
          </a:bodyPr>
          <a:lstStyle/>
          <a:p>
            <a:r>
              <a:rPr lang="en-US" dirty="0">
                <a:solidFill>
                  <a:schemeClr val="tx2"/>
                </a:solidFill>
              </a:rPr>
              <a:t>Videos provided by:</a:t>
            </a:r>
            <a:endParaRPr lang="en-US">
              <a:solidFill>
                <a:schemeClr val="tx2"/>
              </a:solidFill>
              <a:ea typeface="Calibri"/>
              <a:cs typeface="Calibri"/>
            </a:endParaRPr>
          </a:p>
        </p:txBody>
      </p:sp>
      <p:sp>
        <p:nvSpPr>
          <p:cNvPr id="18" name="TextBox 15">
            <a:extLst>
              <a:ext uri="{FF2B5EF4-FFF2-40B4-BE49-F238E27FC236}">
                <a16:creationId xmlns:a16="http://schemas.microsoft.com/office/drawing/2014/main" id="{F282F740-F5FE-B617-9AF3-4C9F7E50B948}"/>
              </a:ext>
            </a:extLst>
          </p:cNvPr>
          <p:cNvSpPr txBox="1"/>
          <p:nvPr/>
        </p:nvSpPr>
        <p:spPr>
          <a:xfrm>
            <a:off x="9778408" y="1329604"/>
            <a:ext cx="2151671" cy="584775"/>
          </a:xfrm>
          <a:prstGeom prst="rect">
            <a:avLst/>
          </a:prstGeom>
          <a:solidFill>
            <a:schemeClr val="bg1">
              <a:lumMod val="60000"/>
              <a:lumOff val="40000"/>
            </a:schemeClr>
          </a:solidFill>
          <a:ln>
            <a:solidFill>
              <a:schemeClr val="bg1">
                <a:lumMod val="50000"/>
              </a:schemeClr>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200" b="1" i="1" dirty="0">
                <a:solidFill>
                  <a:schemeClr val="tx2"/>
                </a:solidFill>
                <a:ea typeface="Calibri"/>
                <a:cs typeface="Calibri"/>
                <a:hlinkClick r:id="rId5">
                  <a:extLst>
                    <a:ext uri="{A12FA001-AC4F-418D-AE19-62706E023703}">
                      <ahyp:hlinkClr xmlns:ahyp="http://schemas.microsoft.com/office/drawing/2018/hyperlinkcolor" val="tx"/>
                    </a:ext>
                  </a:extLst>
                </a:hlinkClick>
              </a:rPr>
              <a:t>Learn More</a:t>
            </a:r>
            <a:r>
              <a:rPr lang="en-US" sz="3200" b="1" i="1" dirty="0">
                <a:solidFill>
                  <a:schemeClr val="tx2"/>
                </a:solidFill>
                <a:ea typeface="Calibri"/>
                <a:cs typeface="Calibri"/>
              </a:rPr>
              <a:t> </a:t>
            </a:r>
            <a:endParaRPr lang="en-US" sz="2500" b="1" i="1" dirty="0">
              <a:solidFill>
                <a:schemeClr val="tx2"/>
              </a:solidFill>
              <a:ea typeface="Calibri"/>
              <a:cs typeface="Calibri"/>
            </a:endParaRPr>
          </a:p>
        </p:txBody>
      </p:sp>
      <p:pic>
        <p:nvPicPr>
          <p:cNvPr id="26" name="Picture 25" descr="A teacher giving a high five to a group of children&#10;&#10;">
            <a:extLst>
              <a:ext uri="{FF2B5EF4-FFF2-40B4-BE49-F238E27FC236}">
                <a16:creationId xmlns:a16="http://schemas.microsoft.com/office/drawing/2014/main" id="{886D79AE-ABFE-3912-5289-60691847097A}"/>
              </a:ext>
            </a:extLst>
          </p:cNvPr>
          <p:cNvPicPr>
            <a:picLocks noChangeAspect="1"/>
          </p:cNvPicPr>
          <p:nvPr/>
        </p:nvPicPr>
        <p:blipFill>
          <a:blip r:embed="rId6"/>
          <a:stretch>
            <a:fillRect/>
          </a:stretch>
        </p:blipFill>
        <p:spPr>
          <a:xfrm>
            <a:off x="9745924" y="2159832"/>
            <a:ext cx="2224578" cy="2543523"/>
          </a:xfrm>
          <a:prstGeom prst="rect">
            <a:avLst/>
          </a:prstGeom>
          <a:ln w="12700">
            <a:solidFill>
              <a:schemeClr val="bg2"/>
            </a:solidFill>
          </a:ln>
        </p:spPr>
      </p:pic>
      <p:sp>
        <p:nvSpPr>
          <p:cNvPr id="5" name="TextBox 15">
            <a:extLst>
              <a:ext uri="{FF2B5EF4-FFF2-40B4-BE49-F238E27FC236}">
                <a16:creationId xmlns:a16="http://schemas.microsoft.com/office/drawing/2014/main" id="{DF4CC820-230B-9B59-BE05-310B81D5B7A2}"/>
              </a:ext>
            </a:extLst>
          </p:cNvPr>
          <p:cNvSpPr txBox="1"/>
          <p:nvPr/>
        </p:nvSpPr>
        <p:spPr>
          <a:xfrm>
            <a:off x="9825458" y="5007455"/>
            <a:ext cx="2217615" cy="523220"/>
          </a:xfrm>
          <a:prstGeom prst="rect">
            <a:avLst/>
          </a:prstGeom>
          <a:solidFill>
            <a:schemeClr val="bg1"/>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800" b="1" dirty="0">
                <a:solidFill>
                  <a:schemeClr val="tx2">
                    <a:lumMod val="85000"/>
                  </a:schemeClr>
                </a:solidFill>
                <a:ea typeface="Calibri"/>
                <a:cs typeface="Calibri"/>
                <a:hlinkClick r:id="rId7">
                  <a:extLst>
                    <a:ext uri="{A12FA001-AC4F-418D-AE19-62706E023703}">
                      <ahyp:hlinkClr xmlns:ahyp="http://schemas.microsoft.com/office/drawing/2018/hyperlinkcolor" val="tx"/>
                    </a:ext>
                  </a:extLst>
                </a:hlinkClick>
              </a:rPr>
              <a:t>Watch Video</a:t>
            </a:r>
            <a:endParaRPr lang="en-US" dirty="0" err="1">
              <a:solidFill>
                <a:schemeClr val="tx2">
                  <a:lumMod val="85000"/>
                </a:schemeClr>
              </a:solidFill>
              <a:ea typeface="Calibri" panose="020F0502020204030204"/>
              <a:cs typeface="Calibri" panose="020F0502020204030204"/>
            </a:endParaRPr>
          </a:p>
        </p:txBody>
      </p:sp>
      <p:pic>
        <p:nvPicPr>
          <p:cNvPr id="7" name="Picture 6" descr="YouTube logo">
            <a:extLst>
              <a:ext uri="{FF2B5EF4-FFF2-40B4-BE49-F238E27FC236}">
                <a16:creationId xmlns:a16="http://schemas.microsoft.com/office/drawing/2014/main" id="{945D5827-ECEF-3EDF-2AAF-644472829646}"/>
              </a:ext>
            </a:extLst>
          </p:cNvPr>
          <p:cNvPicPr>
            <a:picLocks noChangeAspect="1"/>
          </p:cNvPicPr>
          <p:nvPr/>
        </p:nvPicPr>
        <p:blipFill>
          <a:blip r:embed="rId8"/>
          <a:stretch>
            <a:fillRect/>
          </a:stretch>
        </p:blipFill>
        <p:spPr>
          <a:xfrm>
            <a:off x="10275661" y="5896882"/>
            <a:ext cx="1162050" cy="361950"/>
          </a:xfrm>
          <a:prstGeom prst="rect">
            <a:avLst/>
          </a:prstGeom>
        </p:spPr>
      </p:pic>
    </p:spTree>
    <p:custDataLst>
      <p:tags r:id="rId1"/>
    </p:custDataLst>
    <p:extLst>
      <p:ext uri="{BB962C8B-B14F-4D97-AF65-F5344CB8AC3E}">
        <p14:creationId xmlns:p14="http://schemas.microsoft.com/office/powerpoint/2010/main" val="19593147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0E4842-8147-C9D6-286A-FC1D3469579B}"/>
            </a:ext>
          </a:extLst>
        </p:cNvPr>
        <p:cNvGrpSpPr/>
        <p:nvPr/>
      </p:nvGrpSpPr>
      <p:grpSpPr>
        <a:xfrm>
          <a:off x="0" y="0"/>
          <a:ext cx="0" cy="0"/>
          <a:chOff x="0" y="0"/>
          <a:chExt cx="0" cy="0"/>
        </a:xfrm>
      </p:grpSpPr>
      <p:pic>
        <p:nvPicPr>
          <p:cNvPr id="6" name="Picture 5" descr="A three-level instructional pyramid with blue, yellow, and red sections. A green vertical arrow labeled “Family engagement at each level” extends through all three levels, emphasizing family engagement across the instructional continuum.">
            <a:extLst>
              <a:ext uri="{FF2B5EF4-FFF2-40B4-BE49-F238E27FC236}">
                <a16:creationId xmlns:a16="http://schemas.microsoft.com/office/drawing/2014/main" id="{008CB009-46F6-4C7F-1895-80D22A4B5F5D}"/>
              </a:ext>
            </a:extLst>
          </p:cNvPr>
          <p:cNvPicPr>
            <a:picLocks noChangeAspect="1"/>
          </p:cNvPicPr>
          <p:nvPr/>
        </p:nvPicPr>
        <p:blipFill>
          <a:blip r:embed="rId4"/>
          <a:stretch>
            <a:fillRect/>
          </a:stretch>
        </p:blipFill>
        <p:spPr>
          <a:xfrm>
            <a:off x="6288803" y="403277"/>
            <a:ext cx="5900512" cy="5767290"/>
          </a:xfrm>
          <a:prstGeom prst="rect">
            <a:avLst/>
          </a:prstGeom>
        </p:spPr>
      </p:pic>
      <p:sp>
        <p:nvSpPr>
          <p:cNvPr id="2" name="Title 1">
            <a:extLst>
              <a:ext uri="{FF2B5EF4-FFF2-40B4-BE49-F238E27FC236}">
                <a16:creationId xmlns:a16="http://schemas.microsoft.com/office/drawing/2014/main" id="{D338E5AA-7FDA-FC40-9F52-EB1EB64A3B67}"/>
              </a:ext>
            </a:extLst>
          </p:cNvPr>
          <p:cNvSpPr>
            <a:spLocks noGrp="1"/>
          </p:cNvSpPr>
          <p:nvPr>
            <p:ph type="title" idx="4294967295"/>
          </p:nvPr>
        </p:nvSpPr>
        <p:spPr>
          <a:xfrm>
            <a:off x="416513" y="-4401"/>
            <a:ext cx="11286651" cy="611188"/>
          </a:xfrm>
          <a:prstGeom prst="rect">
            <a:avLst/>
          </a:prstGeom>
          <a:solidFill>
            <a:schemeClr val="bg1">
              <a:lumMod val="60000"/>
              <a:lumOff val="40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chemeClr val="tx1"/>
                </a:solidFill>
                <a:effectLst/>
                <a:uLnTx/>
                <a:uFillTx/>
                <a:latin typeface="+mj-lt"/>
                <a:ea typeface="Calibri Light"/>
                <a:cs typeface="Calibri Light"/>
              </a:rPr>
              <a:t>A Multi-tiered System of Support for Reading (MTSS-R)</a:t>
            </a:r>
          </a:p>
        </p:txBody>
      </p:sp>
      <p:sp>
        <p:nvSpPr>
          <p:cNvPr id="4" name="Arrow: Left 3">
            <a:extLst>
              <a:ext uri="{FF2B5EF4-FFF2-40B4-BE49-F238E27FC236}">
                <a16:creationId xmlns:a16="http://schemas.microsoft.com/office/drawing/2014/main" id="{EDD3B3C9-DBC3-11F0-75C8-6E5060F9F5AE}"/>
              </a:ext>
            </a:extLst>
          </p:cNvPr>
          <p:cNvSpPr/>
          <p:nvPr/>
        </p:nvSpPr>
        <p:spPr>
          <a:xfrm rot="16200000">
            <a:off x="6924885" y="3044628"/>
            <a:ext cx="4623344" cy="1144678"/>
          </a:xfrm>
          <a:prstGeom prst="rightArrow">
            <a:avLst/>
          </a:prstGeom>
          <a:solidFill>
            <a:srgbClr val="92D050"/>
          </a:solidFill>
          <a:ln w="57150">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dirty="0">
                <a:ea typeface="Calibri"/>
                <a:cs typeface="Calibri"/>
              </a:rPr>
              <a:t>Family Engagement at each level</a:t>
            </a:r>
            <a:endParaRPr lang="en-US" sz="2400" dirty="0">
              <a:ea typeface="Calibri"/>
              <a:cs typeface="Calibri"/>
            </a:endParaRPr>
          </a:p>
        </p:txBody>
      </p:sp>
      <p:sp>
        <p:nvSpPr>
          <p:cNvPr id="5" name="Rectangle: Single Corner Snipped 4">
            <a:extLst>
              <a:ext uri="{FF2B5EF4-FFF2-40B4-BE49-F238E27FC236}">
                <a16:creationId xmlns:a16="http://schemas.microsoft.com/office/drawing/2014/main" id="{CFDD484E-6625-2F91-6051-635415D81DD8}"/>
              </a:ext>
            </a:extLst>
          </p:cNvPr>
          <p:cNvSpPr/>
          <p:nvPr/>
        </p:nvSpPr>
        <p:spPr>
          <a:xfrm>
            <a:off x="309928" y="797878"/>
            <a:ext cx="5566750" cy="766151"/>
          </a:xfrm>
          <a:prstGeom prst="snip1Rect">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500" b="1" dirty="0">
                <a:ea typeface="Calibri"/>
                <a:cs typeface="Calibri"/>
              </a:rPr>
              <a:t>How can you help?</a:t>
            </a:r>
            <a:r>
              <a:rPr lang="en-US" sz="3200" b="1" dirty="0">
                <a:ea typeface="Calibri"/>
                <a:cs typeface="Calibri"/>
              </a:rPr>
              <a:t> </a:t>
            </a:r>
            <a:endParaRPr lang="en-US" sz="3200" dirty="0">
              <a:ea typeface="Calibri" panose="020F0502020204030204"/>
              <a:cs typeface="Calibri" panose="020F0502020204030204"/>
            </a:endParaRPr>
          </a:p>
        </p:txBody>
      </p:sp>
      <p:sp>
        <p:nvSpPr>
          <p:cNvPr id="7" name="Rectangle: Single Corner Snipped 6">
            <a:extLst>
              <a:ext uri="{FF2B5EF4-FFF2-40B4-BE49-F238E27FC236}">
                <a16:creationId xmlns:a16="http://schemas.microsoft.com/office/drawing/2014/main" id="{0EF9428F-96D1-B33E-E3D3-02A002CA824C}"/>
              </a:ext>
            </a:extLst>
          </p:cNvPr>
          <p:cNvSpPr/>
          <p:nvPr/>
        </p:nvSpPr>
        <p:spPr>
          <a:xfrm>
            <a:off x="309928" y="1656522"/>
            <a:ext cx="5585800" cy="805961"/>
          </a:xfrm>
          <a:prstGeom prst="snip1Rect">
            <a:avLst/>
          </a:prstGeom>
          <a:solidFill>
            <a:schemeClr val="tx2">
              <a:lumMod val="65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dirty="0">
                <a:solidFill>
                  <a:srgbClr val="0A0000"/>
                </a:solidFill>
                <a:ea typeface="Calibri"/>
                <a:cs typeface="Calibri"/>
              </a:rPr>
              <a:t>Participate in school improvement teams, committees, or in other groups</a:t>
            </a:r>
            <a:endParaRPr lang="en-US" sz="2400">
              <a:solidFill>
                <a:srgbClr val="0A0000"/>
              </a:solidFill>
              <a:ea typeface="Calibri"/>
              <a:cs typeface="Calibri"/>
            </a:endParaRPr>
          </a:p>
        </p:txBody>
      </p:sp>
      <p:sp>
        <p:nvSpPr>
          <p:cNvPr id="8" name="Rectangle: Single Corner Snipped 7">
            <a:extLst>
              <a:ext uri="{FF2B5EF4-FFF2-40B4-BE49-F238E27FC236}">
                <a16:creationId xmlns:a16="http://schemas.microsoft.com/office/drawing/2014/main" id="{B4652356-ECEB-500C-839E-1BE2FBCB1276}"/>
              </a:ext>
            </a:extLst>
          </p:cNvPr>
          <p:cNvSpPr/>
          <p:nvPr/>
        </p:nvSpPr>
        <p:spPr>
          <a:xfrm>
            <a:off x="309927" y="2531212"/>
            <a:ext cx="5585800" cy="805961"/>
          </a:xfrm>
          <a:prstGeom prst="snip1Rect">
            <a:avLst/>
          </a:prstGeom>
          <a:solidFill>
            <a:schemeClr val="accent3">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dirty="0">
                <a:solidFill>
                  <a:srgbClr val="0A0000"/>
                </a:solidFill>
                <a:ea typeface="Calibri"/>
                <a:cs typeface="Calibri"/>
              </a:rPr>
              <a:t>Help develop home literacy lending kits</a:t>
            </a:r>
          </a:p>
        </p:txBody>
      </p:sp>
      <p:sp>
        <p:nvSpPr>
          <p:cNvPr id="11" name="Rectangle: Single Corner Snipped 10">
            <a:extLst>
              <a:ext uri="{FF2B5EF4-FFF2-40B4-BE49-F238E27FC236}">
                <a16:creationId xmlns:a16="http://schemas.microsoft.com/office/drawing/2014/main" id="{55A933A2-FD5A-BD20-6AFE-84639C42070D}"/>
              </a:ext>
            </a:extLst>
          </p:cNvPr>
          <p:cNvSpPr/>
          <p:nvPr/>
        </p:nvSpPr>
        <p:spPr>
          <a:xfrm>
            <a:off x="309928" y="3409237"/>
            <a:ext cx="5585800" cy="805961"/>
          </a:xfrm>
          <a:prstGeom prst="snip1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dirty="0">
                <a:solidFill>
                  <a:srgbClr val="0A0000"/>
                </a:solidFill>
                <a:ea typeface="Calibri"/>
                <a:cs typeface="Calibri"/>
              </a:rPr>
              <a:t>Help with after-school literacy programs</a:t>
            </a:r>
            <a:endParaRPr lang="en-US" sz="2400">
              <a:solidFill>
                <a:srgbClr val="0A0000"/>
              </a:solidFill>
              <a:ea typeface="Calibri"/>
              <a:cs typeface="Calibri"/>
            </a:endParaRPr>
          </a:p>
        </p:txBody>
      </p:sp>
      <p:sp>
        <p:nvSpPr>
          <p:cNvPr id="15" name="Rectangle: Single Corner Snipped 14">
            <a:extLst>
              <a:ext uri="{FF2B5EF4-FFF2-40B4-BE49-F238E27FC236}">
                <a16:creationId xmlns:a16="http://schemas.microsoft.com/office/drawing/2014/main" id="{48B5E876-86B5-7700-12FF-57D97625BA36}"/>
              </a:ext>
            </a:extLst>
          </p:cNvPr>
          <p:cNvSpPr/>
          <p:nvPr/>
        </p:nvSpPr>
        <p:spPr>
          <a:xfrm>
            <a:off x="309927" y="4282409"/>
            <a:ext cx="5585800" cy="805961"/>
          </a:xfrm>
          <a:prstGeom prst="snip1Rect">
            <a:avLst/>
          </a:prstGeom>
          <a:solidFill>
            <a:schemeClr val="bg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dirty="0">
                <a:solidFill>
                  <a:srgbClr val="0A0000"/>
                </a:solidFill>
                <a:ea typeface="Calibri"/>
                <a:cs typeface="Calibri"/>
              </a:rPr>
              <a:t>Link families to community resources</a:t>
            </a:r>
          </a:p>
        </p:txBody>
      </p:sp>
      <p:sp>
        <p:nvSpPr>
          <p:cNvPr id="9" name="TextBox 15">
            <a:extLst>
              <a:ext uri="{FF2B5EF4-FFF2-40B4-BE49-F238E27FC236}">
                <a16:creationId xmlns:a16="http://schemas.microsoft.com/office/drawing/2014/main" id="{B0CBE4EA-2ED8-CD9F-ACAE-0019E8A1948E}"/>
              </a:ext>
            </a:extLst>
          </p:cNvPr>
          <p:cNvSpPr txBox="1"/>
          <p:nvPr/>
        </p:nvSpPr>
        <p:spPr>
          <a:xfrm>
            <a:off x="378029" y="5622088"/>
            <a:ext cx="1898198" cy="507831"/>
          </a:xfrm>
          <a:prstGeom prst="rect">
            <a:avLst/>
          </a:prstGeom>
          <a:solidFill>
            <a:schemeClr val="bg1"/>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700" b="1" dirty="0">
                <a:solidFill>
                  <a:schemeClr val="tx2">
                    <a:lumMod val="85000"/>
                  </a:schemeClr>
                </a:solidFill>
                <a:ea typeface="Calibri"/>
                <a:cs typeface="Calibri"/>
                <a:hlinkClick r:id="rId5">
                  <a:extLst>
                    <a:ext uri="{A12FA001-AC4F-418D-AE19-62706E023703}">
                      <ahyp:hlinkClr xmlns:ahyp="http://schemas.microsoft.com/office/drawing/2018/hyperlinkcolor" val="tx"/>
                    </a:ext>
                  </a:extLst>
                </a:hlinkClick>
              </a:rPr>
              <a:t>Try it Out</a:t>
            </a:r>
            <a:endParaRPr lang="en-US" sz="2700" b="1" dirty="0">
              <a:solidFill>
                <a:schemeClr val="tx2">
                  <a:lumMod val="85000"/>
                </a:schemeClr>
              </a:solidFill>
              <a:ea typeface="Calibri"/>
              <a:cs typeface="Calibri"/>
            </a:endParaRPr>
          </a:p>
        </p:txBody>
      </p:sp>
      <p:sp>
        <p:nvSpPr>
          <p:cNvPr id="3" name="TextBox 15">
            <a:extLst>
              <a:ext uri="{FF2B5EF4-FFF2-40B4-BE49-F238E27FC236}">
                <a16:creationId xmlns:a16="http://schemas.microsoft.com/office/drawing/2014/main" id="{16EA5570-D942-0232-A950-FD47C8CDB4BA}"/>
              </a:ext>
            </a:extLst>
          </p:cNvPr>
          <p:cNvSpPr txBox="1"/>
          <p:nvPr/>
        </p:nvSpPr>
        <p:spPr>
          <a:xfrm>
            <a:off x="3534024" y="5622087"/>
            <a:ext cx="1861913" cy="507831"/>
          </a:xfrm>
          <a:prstGeom prst="rect">
            <a:avLst/>
          </a:prstGeom>
          <a:solidFill>
            <a:schemeClr val="bg1"/>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700" b="1" dirty="0">
                <a:solidFill>
                  <a:schemeClr val="tx2">
                    <a:lumMod val="85000"/>
                  </a:schemeClr>
                </a:solidFill>
                <a:ea typeface="Calibri"/>
                <a:cs typeface="Calibri"/>
                <a:hlinkClick r:id="rId6">
                  <a:extLst>
                    <a:ext uri="{A12FA001-AC4F-418D-AE19-62706E023703}">
                      <ahyp:hlinkClr xmlns:ahyp="http://schemas.microsoft.com/office/drawing/2018/hyperlinkcolor" val="tx"/>
                    </a:ext>
                  </a:extLst>
                </a:hlinkClick>
              </a:rPr>
              <a:t>Learn Mor</a:t>
            </a:r>
            <a:r>
              <a:rPr lang="en-US" sz="2700" b="1" dirty="0">
                <a:solidFill>
                  <a:schemeClr val="tx2">
                    <a:lumMod val="85000"/>
                  </a:schemeClr>
                </a:solidFill>
                <a:ea typeface="Calibri"/>
                <a:cs typeface="Calibri"/>
              </a:rPr>
              <a:t>e</a:t>
            </a:r>
          </a:p>
        </p:txBody>
      </p:sp>
      <p:pic>
        <p:nvPicPr>
          <p:cNvPr id="10" name="Graphic 4" descr="Pink backpack">
            <a:hlinkClick r:id="rId7"/>
            <a:extLst>
              <a:ext uri="{FF2B5EF4-FFF2-40B4-BE49-F238E27FC236}">
                <a16:creationId xmlns:a16="http://schemas.microsoft.com/office/drawing/2014/main" id="{18D2B65A-93BB-65B9-757C-56E71532E7F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066693" y="5670848"/>
            <a:ext cx="1269221" cy="1269221"/>
          </a:xfrm>
          <a:prstGeom prst="rect">
            <a:avLst/>
          </a:prstGeom>
        </p:spPr>
      </p:pic>
    </p:spTree>
    <p:custDataLst>
      <p:tags r:id="rId1"/>
    </p:custDataLst>
    <p:extLst>
      <p:ext uri="{BB962C8B-B14F-4D97-AF65-F5344CB8AC3E}">
        <p14:creationId xmlns:p14="http://schemas.microsoft.com/office/powerpoint/2010/main" val="3616313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1" grpId="0" animBg="1"/>
      <p:bldP spid="1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47883-29B7-D4E8-F5DB-C4C03F4C494B}"/>
            </a:ext>
          </a:extLst>
        </p:cNvPr>
        <p:cNvGrpSpPr/>
        <p:nvPr/>
      </p:nvGrpSpPr>
      <p:grpSpPr>
        <a:xfrm>
          <a:off x="0" y="0"/>
          <a:ext cx="0" cy="0"/>
          <a:chOff x="0" y="0"/>
          <a:chExt cx="0" cy="0"/>
        </a:xfrm>
      </p:grpSpPr>
      <p:pic>
        <p:nvPicPr>
          <p:cNvPr id="16" name="Picture 15" descr="A three-tier pyramid showing levels of instruction: High-Quality Classroom Instruction at the bottom, Skill-Focused Small Group Instruction in the middle, and Specialized Small Group Instruction at the top.">
            <a:extLst>
              <a:ext uri="{FF2B5EF4-FFF2-40B4-BE49-F238E27FC236}">
                <a16:creationId xmlns:a16="http://schemas.microsoft.com/office/drawing/2014/main" id="{0DECAF48-02E9-0B93-7DFB-75EE2F0BC0F1}"/>
              </a:ext>
            </a:extLst>
          </p:cNvPr>
          <p:cNvPicPr>
            <a:picLocks noChangeAspect="1"/>
          </p:cNvPicPr>
          <p:nvPr/>
        </p:nvPicPr>
        <p:blipFill>
          <a:blip r:embed="rId4"/>
          <a:stretch>
            <a:fillRect/>
          </a:stretch>
        </p:blipFill>
        <p:spPr>
          <a:xfrm>
            <a:off x="299184" y="591771"/>
            <a:ext cx="6207368" cy="5635869"/>
          </a:xfrm>
          <a:prstGeom prst="rect">
            <a:avLst/>
          </a:prstGeom>
        </p:spPr>
      </p:pic>
      <p:sp>
        <p:nvSpPr>
          <p:cNvPr id="2" name="Title 1">
            <a:extLst>
              <a:ext uri="{FF2B5EF4-FFF2-40B4-BE49-F238E27FC236}">
                <a16:creationId xmlns:a16="http://schemas.microsoft.com/office/drawing/2014/main" id="{70155FB9-A6AF-1766-07EC-E3866D20791D}"/>
              </a:ext>
            </a:extLst>
          </p:cNvPr>
          <p:cNvSpPr>
            <a:spLocks noGrp="1"/>
          </p:cNvSpPr>
          <p:nvPr>
            <p:ph type="title" idx="4294967295"/>
          </p:nvPr>
        </p:nvSpPr>
        <p:spPr>
          <a:xfrm>
            <a:off x="1422744" y="-4401"/>
            <a:ext cx="9352344" cy="611188"/>
          </a:xfrm>
          <a:prstGeom prst="rect">
            <a:avLst/>
          </a:prstGeom>
          <a:solidFill>
            <a:schemeClr val="bg1">
              <a:lumMod val="60000"/>
              <a:lumOff val="40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chemeClr val="tx1"/>
                </a:solidFill>
                <a:effectLst/>
                <a:uLnTx/>
                <a:uFillTx/>
                <a:latin typeface="+mj-lt"/>
                <a:ea typeface="Calibri Light"/>
                <a:cs typeface="Calibri Light"/>
              </a:rPr>
              <a:t>A Multi-tiered System of Support for Reading</a:t>
            </a:r>
          </a:p>
        </p:txBody>
      </p:sp>
      <p:sp>
        <p:nvSpPr>
          <p:cNvPr id="7" name="Arrow: Right 6">
            <a:extLst>
              <a:ext uri="{FF2B5EF4-FFF2-40B4-BE49-F238E27FC236}">
                <a16:creationId xmlns:a16="http://schemas.microsoft.com/office/drawing/2014/main" id="{AC59D001-E23D-9C4E-2768-1B196591A6E3}"/>
              </a:ext>
            </a:extLst>
          </p:cNvPr>
          <p:cNvSpPr/>
          <p:nvPr/>
        </p:nvSpPr>
        <p:spPr>
          <a:xfrm rot="18060000">
            <a:off x="-959168" y="3006565"/>
            <a:ext cx="5309161" cy="806507"/>
          </a:xfrm>
          <a:prstGeom prst="rightArrow">
            <a:avLst/>
          </a:prstGeom>
          <a:solidFill>
            <a:schemeClr val="bg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300" b="1" dirty="0">
                <a:solidFill>
                  <a:schemeClr val="tx2"/>
                </a:solidFill>
                <a:ea typeface="Calibri"/>
                <a:cs typeface="Calibri"/>
              </a:rPr>
              <a:t>More Communication &amp; Collaboration</a:t>
            </a:r>
            <a:endParaRPr lang="en-US" sz="2300" b="1" dirty="0">
              <a:solidFill>
                <a:schemeClr val="tx2"/>
              </a:solidFill>
            </a:endParaRPr>
          </a:p>
        </p:txBody>
      </p:sp>
      <p:sp>
        <p:nvSpPr>
          <p:cNvPr id="10" name="Arrow: Right 9">
            <a:extLst>
              <a:ext uri="{FF2B5EF4-FFF2-40B4-BE49-F238E27FC236}">
                <a16:creationId xmlns:a16="http://schemas.microsoft.com/office/drawing/2014/main" id="{04990ACE-58C5-50D1-141C-E994045B2C61}"/>
              </a:ext>
            </a:extLst>
          </p:cNvPr>
          <p:cNvSpPr/>
          <p:nvPr/>
        </p:nvSpPr>
        <p:spPr>
          <a:xfrm rot="18060000">
            <a:off x="-486844" y="2495036"/>
            <a:ext cx="3594032" cy="792596"/>
          </a:xfrm>
          <a:prstGeom prst="rightArrow">
            <a:avLst/>
          </a:prstGeom>
          <a:solidFill>
            <a:schemeClr val="tx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300" b="1" dirty="0">
                <a:solidFill>
                  <a:schemeClr val="tx2"/>
                </a:solidFill>
                <a:ea typeface="Calibri"/>
                <a:cs typeface="Calibri"/>
              </a:rPr>
              <a:t>More Services &amp; Supports</a:t>
            </a:r>
            <a:endParaRPr lang="en-US" sz="2300" b="1" dirty="0">
              <a:solidFill>
                <a:schemeClr val="tx2"/>
              </a:solidFill>
            </a:endParaRPr>
          </a:p>
        </p:txBody>
      </p:sp>
      <p:sp>
        <p:nvSpPr>
          <p:cNvPr id="18" name="TextBox 17">
            <a:extLst>
              <a:ext uri="{FF2B5EF4-FFF2-40B4-BE49-F238E27FC236}">
                <a16:creationId xmlns:a16="http://schemas.microsoft.com/office/drawing/2014/main" id="{42583D4C-A3B8-AC7D-8130-73478D27DEFF}"/>
              </a:ext>
            </a:extLst>
          </p:cNvPr>
          <p:cNvSpPr txBox="1"/>
          <p:nvPr/>
        </p:nvSpPr>
        <p:spPr>
          <a:xfrm>
            <a:off x="3463754" y="1328619"/>
            <a:ext cx="2241176" cy="769441"/>
          </a:xfrm>
          <a:prstGeom prst="rect">
            <a:avLst/>
          </a:prstGeom>
          <a:solidFill>
            <a:schemeClr val="tx2"/>
          </a:solidFill>
          <a:ln w="57150">
            <a:solidFill>
              <a:schemeClr val="bg2">
                <a:lumMod val="60000"/>
                <a:lumOff val="4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b="1" dirty="0">
                <a:ea typeface="Calibri"/>
                <a:cs typeface="Calibri"/>
              </a:rPr>
              <a:t>Specialized Small Group Instruction</a:t>
            </a:r>
          </a:p>
        </p:txBody>
      </p:sp>
      <p:sp>
        <p:nvSpPr>
          <p:cNvPr id="8" name="TextBox 7">
            <a:extLst>
              <a:ext uri="{FF2B5EF4-FFF2-40B4-BE49-F238E27FC236}">
                <a16:creationId xmlns:a16="http://schemas.microsoft.com/office/drawing/2014/main" id="{13AD951E-C8CC-456B-CB73-95C034CA05E2}"/>
              </a:ext>
            </a:extLst>
          </p:cNvPr>
          <p:cNvSpPr txBox="1"/>
          <p:nvPr/>
        </p:nvSpPr>
        <p:spPr>
          <a:xfrm>
            <a:off x="6990172" y="788435"/>
            <a:ext cx="4830021" cy="1446550"/>
          </a:xfrm>
          <a:prstGeom prst="rect">
            <a:avLst/>
          </a:prstGeom>
          <a:solidFill>
            <a:srgbClr val="0FA3D9"/>
          </a:solidFill>
          <a:ln>
            <a:solidFill>
              <a:schemeClr val="tx2">
                <a:lumMod val="95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a:ea typeface="Calibri" panose="020F0502020204030204"/>
                <a:cs typeface="Calibri" panose="020F0502020204030204"/>
              </a:rPr>
              <a:t>Information, materials, and training matched to the literacy needs and goals of individual children and ways to intensify support at home.</a:t>
            </a:r>
          </a:p>
        </p:txBody>
      </p:sp>
      <p:sp>
        <p:nvSpPr>
          <p:cNvPr id="20" name="TextBox 19">
            <a:extLst>
              <a:ext uri="{FF2B5EF4-FFF2-40B4-BE49-F238E27FC236}">
                <a16:creationId xmlns:a16="http://schemas.microsoft.com/office/drawing/2014/main" id="{4A0A4565-53B9-2740-84C3-134E9412BEF2}"/>
              </a:ext>
            </a:extLst>
          </p:cNvPr>
          <p:cNvSpPr txBox="1"/>
          <p:nvPr/>
        </p:nvSpPr>
        <p:spPr>
          <a:xfrm>
            <a:off x="3464656" y="2997922"/>
            <a:ext cx="2476791" cy="769441"/>
          </a:xfrm>
          <a:prstGeom prst="rect">
            <a:avLst/>
          </a:prstGeom>
          <a:solidFill>
            <a:schemeClr val="tx2"/>
          </a:solidFill>
          <a:ln w="57150">
            <a:solidFill>
              <a:srgbClr val="FFC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b="1" dirty="0">
                <a:ea typeface="Calibri"/>
                <a:cs typeface="Calibri"/>
              </a:rPr>
              <a:t>Additional Small Group Instruction</a:t>
            </a:r>
          </a:p>
        </p:txBody>
      </p:sp>
      <p:sp>
        <p:nvSpPr>
          <p:cNvPr id="11" name="TextBox 10">
            <a:extLst>
              <a:ext uri="{FF2B5EF4-FFF2-40B4-BE49-F238E27FC236}">
                <a16:creationId xmlns:a16="http://schemas.microsoft.com/office/drawing/2014/main" id="{DF339B65-73AA-89E6-42D8-1EADB8013960}"/>
              </a:ext>
            </a:extLst>
          </p:cNvPr>
          <p:cNvSpPr txBox="1"/>
          <p:nvPr/>
        </p:nvSpPr>
        <p:spPr>
          <a:xfrm>
            <a:off x="6990173" y="2566433"/>
            <a:ext cx="4830021" cy="1446550"/>
          </a:xfrm>
          <a:prstGeom prst="rect">
            <a:avLst/>
          </a:prstGeom>
          <a:solidFill>
            <a:srgbClr val="FFC000"/>
          </a:solidFill>
          <a:ln>
            <a:solidFill>
              <a:schemeClr val="tx2">
                <a:lumMod val="95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a:ea typeface="Calibri"/>
                <a:cs typeface="Calibri"/>
              </a:rPr>
              <a:t>Information, materials, and events matched to the literacy needs of children from specific families and ways to support literacy needs at home.</a:t>
            </a:r>
          </a:p>
        </p:txBody>
      </p:sp>
      <p:sp>
        <p:nvSpPr>
          <p:cNvPr id="22" name="TextBox 21">
            <a:extLst>
              <a:ext uri="{FF2B5EF4-FFF2-40B4-BE49-F238E27FC236}">
                <a16:creationId xmlns:a16="http://schemas.microsoft.com/office/drawing/2014/main" id="{23229FE4-D562-4E99-90C4-8DFEBF8BA860}"/>
              </a:ext>
            </a:extLst>
          </p:cNvPr>
          <p:cNvSpPr txBox="1"/>
          <p:nvPr/>
        </p:nvSpPr>
        <p:spPr>
          <a:xfrm>
            <a:off x="3463754" y="4758776"/>
            <a:ext cx="2746733" cy="769441"/>
          </a:xfrm>
          <a:prstGeom prst="rect">
            <a:avLst/>
          </a:prstGeom>
          <a:solidFill>
            <a:schemeClr val="tx2"/>
          </a:solidFill>
          <a:ln w="57150">
            <a:solidFill>
              <a:srgbClr val="E36B46"/>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b="1" dirty="0">
                <a:ea typeface="Calibri"/>
                <a:cs typeface="Calibri"/>
              </a:rPr>
              <a:t>High Quality Classroom Instruction</a:t>
            </a:r>
          </a:p>
        </p:txBody>
      </p:sp>
      <p:sp>
        <p:nvSpPr>
          <p:cNvPr id="15" name="TextBox 14">
            <a:extLst>
              <a:ext uri="{FF2B5EF4-FFF2-40B4-BE49-F238E27FC236}">
                <a16:creationId xmlns:a16="http://schemas.microsoft.com/office/drawing/2014/main" id="{18EC486A-1427-8635-7364-6643756D0249}"/>
              </a:ext>
            </a:extLst>
          </p:cNvPr>
          <p:cNvSpPr txBox="1"/>
          <p:nvPr/>
        </p:nvSpPr>
        <p:spPr>
          <a:xfrm>
            <a:off x="6990172" y="4393278"/>
            <a:ext cx="4830021" cy="1446550"/>
          </a:xfrm>
          <a:prstGeom prst="rect">
            <a:avLst/>
          </a:prstGeom>
          <a:solidFill>
            <a:srgbClr val="E36B46"/>
          </a:solidFill>
          <a:ln>
            <a:solidFill>
              <a:schemeClr val="tx2">
                <a:lumMod val="95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a:ea typeface="Calibri"/>
                <a:cs typeface="Calibri"/>
              </a:rPr>
              <a:t>Information, materials and events about literacy teaching and learning, curriculum, goals, and ways to support literacy development at home.</a:t>
            </a:r>
          </a:p>
        </p:txBody>
      </p:sp>
      <p:sp>
        <p:nvSpPr>
          <p:cNvPr id="3" name="Arrow: Pentagon 2">
            <a:extLst>
              <a:ext uri="{FF2B5EF4-FFF2-40B4-BE49-F238E27FC236}">
                <a16:creationId xmlns:a16="http://schemas.microsoft.com/office/drawing/2014/main" id="{8E03682F-E48B-DCB5-18FE-17D1F8279D93}"/>
              </a:ext>
              <a:ext uri="{C183D7F6-B498-43B3-948B-1728B52AA6E4}">
                <adec:decorative xmlns:adec="http://schemas.microsoft.com/office/drawing/2017/decorative" val="1"/>
              </a:ext>
            </a:extLst>
          </p:cNvPr>
          <p:cNvSpPr/>
          <p:nvPr/>
        </p:nvSpPr>
        <p:spPr>
          <a:xfrm rot="10800000">
            <a:off x="6321505" y="1635531"/>
            <a:ext cx="550333" cy="201083"/>
          </a:xfrm>
          <a:prstGeom prst="homePlate">
            <a:avLst/>
          </a:prstGeom>
          <a:solidFill>
            <a:srgbClr val="0FA3D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rrow: Pentagon 3">
            <a:extLst>
              <a:ext uri="{FF2B5EF4-FFF2-40B4-BE49-F238E27FC236}">
                <a16:creationId xmlns:a16="http://schemas.microsoft.com/office/drawing/2014/main" id="{BA11A0C2-8983-DA8C-A5E9-F35A39F68452}"/>
              </a:ext>
              <a:ext uri="{C183D7F6-B498-43B3-948B-1728B52AA6E4}">
                <adec:decorative xmlns:adec="http://schemas.microsoft.com/office/drawing/2017/decorative" val="1"/>
              </a:ext>
            </a:extLst>
          </p:cNvPr>
          <p:cNvSpPr/>
          <p:nvPr/>
        </p:nvSpPr>
        <p:spPr>
          <a:xfrm rot="10800000">
            <a:off x="6321505" y="3227915"/>
            <a:ext cx="550333" cy="201083"/>
          </a:xfrm>
          <a:prstGeom prst="homePlate">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Pentagon 8">
            <a:extLst>
              <a:ext uri="{FF2B5EF4-FFF2-40B4-BE49-F238E27FC236}">
                <a16:creationId xmlns:a16="http://schemas.microsoft.com/office/drawing/2014/main" id="{8BD8782B-B9A4-FBC4-9C17-B9F6BF828793}"/>
              </a:ext>
              <a:ext uri="{C183D7F6-B498-43B3-948B-1728B52AA6E4}">
                <adec:decorative xmlns:adec="http://schemas.microsoft.com/office/drawing/2017/decorative" val="1"/>
              </a:ext>
            </a:extLst>
          </p:cNvPr>
          <p:cNvSpPr/>
          <p:nvPr/>
        </p:nvSpPr>
        <p:spPr>
          <a:xfrm rot="10800000">
            <a:off x="6321504" y="4908223"/>
            <a:ext cx="550333" cy="201083"/>
          </a:xfrm>
          <a:prstGeom prst="homePlate">
            <a:avLst/>
          </a:prstGeom>
          <a:solidFill>
            <a:srgbClr val="D16E4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9330323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7387F-4B45-DD37-F648-006EF36179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785069-F87D-F48B-7C89-14A6D37A50B0}"/>
              </a:ext>
            </a:extLst>
          </p:cNvPr>
          <p:cNvSpPr>
            <a:spLocks noGrp="1"/>
          </p:cNvSpPr>
          <p:nvPr>
            <p:ph type="title" idx="4294967295"/>
          </p:nvPr>
        </p:nvSpPr>
        <p:spPr>
          <a:xfrm>
            <a:off x="3044436" y="-4401"/>
            <a:ext cx="6148037" cy="611188"/>
          </a:xfrm>
          <a:prstGeom prst="rect">
            <a:avLst/>
          </a:prstGeom>
          <a:solidFill>
            <a:schemeClr val="bg1">
              <a:lumMod val="60000"/>
              <a:lumOff val="40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chemeClr val="tx1"/>
                </a:solidFill>
                <a:effectLst/>
                <a:uLnTx/>
                <a:uFillTx/>
                <a:latin typeface="+mj-lt"/>
                <a:ea typeface="Calibri Light"/>
                <a:cs typeface="Calibri Light"/>
              </a:rPr>
              <a:t>Ask the Question </a:t>
            </a:r>
          </a:p>
        </p:txBody>
      </p:sp>
      <p:sp>
        <p:nvSpPr>
          <p:cNvPr id="5" name="Rectangle: Single Corner Snipped 4">
            <a:extLst>
              <a:ext uri="{FF2B5EF4-FFF2-40B4-BE49-F238E27FC236}">
                <a16:creationId xmlns:a16="http://schemas.microsoft.com/office/drawing/2014/main" id="{77332E44-AEE6-E0FB-9AF3-0B35306A4E64}"/>
              </a:ext>
            </a:extLst>
          </p:cNvPr>
          <p:cNvSpPr/>
          <p:nvPr/>
        </p:nvSpPr>
        <p:spPr>
          <a:xfrm>
            <a:off x="319209" y="1012744"/>
            <a:ext cx="9427587" cy="737576"/>
          </a:xfrm>
          <a:prstGeom prst="snip1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400" b="1" dirty="0">
                <a:ea typeface="Calibri" panose="020F0502020204030204"/>
                <a:cs typeface="Calibri" panose="020F0502020204030204"/>
              </a:rPr>
              <a:t>What are your language and literacy goals for my child and family?</a:t>
            </a:r>
            <a:endParaRPr lang="en-US" sz="2400" b="1" dirty="0"/>
          </a:p>
        </p:txBody>
      </p:sp>
      <p:sp>
        <p:nvSpPr>
          <p:cNvPr id="7" name="Rectangle: Single Corner Snipped 6">
            <a:extLst>
              <a:ext uri="{FF2B5EF4-FFF2-40B4-BE49-F238E27FC236}">
                <a16:creationId xmlns:a16="http://schemas.microsoft.com/office/drawing/2014/main" id="{A5B52DED-18A6-CA00-3E1B-ECABB04E5891}"/>
              </a:ext>
            </a:extLst>
          </p:cNvPr>
          <p:cNvSpPr/>
          <p:nvPr/>
        </p:nvSpPr>
        <p:spPr>
          <a:xfrm>
            <a:off x="319206" y="1847036"/>
            <a:ext cx="9427587" cy="751697"/>
          </a:xfrm>
          <a:prstGeom prst="snip1Rect">
            <a:avLst/>
          </a:prstGeom>
          <a:solidFill>
            <a:schemeClr val="tx2">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400" b="1" dirty="0">
                <a:ea typeface="Calibri"/>
                <a:cs typeface="Calibri"/>
              </a:rPr>
              <a:t>How is my child doing in language and literacy development?</a:t>
            </a:r>
            <a:endParaRPr lang="en-US" sz="2400" b="1" dirty="0"/>
          </a:p>
        </p:txBody>
      </p:sp>
      <p:sp>
        <p:nvSpPr>
          <p:cNvPr id="8" name="Rectangle: Single Corner Snipped 7">
            <a:extLst>
              <a:ext uri="{FF2B5EF4-FFF2-40B4-BE49-F238E27FC236}">
                <a16:creationId xmlns:a16="http://schemas.microsoft.com/office/drawing/2014/main" id="{51DC228A-CC7B-0AB7-E8F2-5E830F2E4FF2}"/>
              </a:ext>
            </a:extLst>
          </p:cNvPr>
          <p:cNvSpPr/>
          <p:nvPr/>
        </p:nvSpPr>
        <p:spPr>
          <a:xfrm>
            <a:off x="319205" y="2692101"/>
            <a:ext cx="9427587" cy="737576"/>
          </a:xfrm>
          <a:prstGeom prst="snip1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400" b="1" dirty="0">
                <a:ea typeface="Calibri"/>
                <a:cs typeface="Calibri"/>
              </a:rPr>
              <a:t>What are the ways I can share information with you about my child’s language and literacy learning?</a:t>
            </a:r>
          </a:p>
        </p:txBody>
      </p:sp>
      <p:sp>
        <p:nvSpPr>
          <p:cNvPr id="11" name="Rectangle: Single Corner Snipped 10">
            <a:extLst>
              <a:ext uri="{FF2B5EF4-FFF2-40B4-BE49-F238E27FC236}">
                <a16:creationId xmlns:a16="http://schemas.microsoft.com/office/drawing/2014/main" id="{80057622-7B8E-9BBF-4C35-F4E532149934}"/>
              </a:ext>
            </a:extLst>
          </p:cNvPr>
          <p:cNvSpPr/>
          <p:nvPr/>
        </p:nvSpPr>
        <p:spPr>
          <a:xfrm>
            <a:off x="319205" y="3553998"/>
            <a:ext cx="9427587" cy="770813"/>
          </a:xfrm>
          <a:prstGeom prst="snip1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400" b="1" dirty="0">
                <a:ea typeface="Calibri"/>
                <a:cs typeface="Calibri"/>
              </a:rPr>
              <a:t>How can I partner with you to develop language and literacy goals for children?</a:t>
            </a:r>
          </a:p>
        </p:txBody>
      </p:sp>
      <p:sp>
        <p:nvSpPr>
          <p:cNvPr id="15" name="Rectangle: Single Corner Snipped 14">
            <a:extLst>
              <a:ext uri="{FF2B5EF4-FFF2-40B4-BE49-F238E27FC236}">
                <a16:creationId xmlns:a16="http://schemas.microsoft.com/office/drawing/2014/main" id="{F51777E2-8419-849B-F471-0A4F056511AA}"/>
              </a:ext>
            </a:extLst>
          </p:cNvPr>
          <p:cNvSpPr/>
          <p:nvPr/>
        </p:nvSpPr>
        <p:spPr>
          <a:xfrm>
            <a:off x="319204" y="4480427"/>
            <a:ext cx="9427587" cy="770813"/>
          </a:xfrm>
          <a:prstGeom prst="snip1Rect">
            <a:avLst/>
          </a:prstGeom>
          <a:solidFill>
            <a:schemeClr val="bg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400" b="1" dirty="0">
                <a:ea typeface="Calibri"/>
                <a:cs typeface="Calibri"/>
              </a:rPr>
              <a:t>How can I support my child’s language and literacy goals?</a:t>
            </a:r>
          </a:p>
        </p:txBody>
      </p:sp>
      <p:sp>
        <p:nvSpPr>
          <p:cNvPr id="4" name="Rectangle: Single Corner Snipped 3">
            <a:extLst>
              <a:ext uri="{FF2B5EF4-FFF2-40B4-BE49-F238E27FC236}">
                <a16:creationId xmlns:a16="http://schemas.microsoft.com/office/drawing/2014/main" id="{791B5E42-FA96-DEA3-0666-C30725042185}"/>
              </a:ext>
            </a:extLst>
          </p:cNvPr>
          <p:cNvSpPr/>
          <p:nvPr/>
        </p:nvSpPr>
        <p:spPr>
          <a:xfrm>
            <a:off x="319204" y="5333790"/>
            <a:ext cx="9427587" cy="770813"/>
          </a:xfrm>
          <a:prstGeom prst="snip1Rect">
            <a:avLst/>
          </a:prstGeom>
          <a:solidFill>
            <a:schemeClr val="accent3">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400" b="1" dirty="0">
                <a:ea typeface="Calibri"/>
                <a:cs typeface="Calibri"/>
              </a:rPr>
              <a:t>What does my child need to know and be able to do?</a:t>
            </a:r>
          </a:p>
        </p:txBody>
      </p:sp>
      <p:pic>
        <p:nvPicPr>
          <p:cNvPr id="10" name="Graphic 9">
            <a:extLst>
              <a:ext uri="{FF2B5EF4-FFF2-40B4-BE49-F238E27FC236}">
                <a16:creationId xmlns:a16="http://schemas.microsoft.com/office/drawing/2014/main" id="{7B997E36-36EE-80B0-7482-B7616E6FA800}"/>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891413" y="1010666"/>
            <a:ext cx="912283" cy="912283"/>
          </a:xfrm>
          <a:prstGeom prst="rect">
            <a:avLst/>
          </a:prstGeom>
        </p:spPr>
      </p:pic>
      <p:pic>
        <p:nvPicPr>
          <p:cNvPr id="12" name="Graphic 11">
            <a:extLst>
              <a:ext uri="{FF2B5EF4-FFF2-40B4-BE49-F238E27FC236}">
                <a16:creationId xmlns:a16="http://schemas.microsoft.com/office/drawing/2014/main" id="{D193E9D6-0077-20D7-385F-C75AE21B6C09}"/>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786638" y="2619792"/>
            <a:ext cx="1178983" cy="1178983"/>
          </a:xfrm>
          <a:prstGeom prst="rect">
            <a:avLst/>
          </a:prstGeom>
        </p:spPr>
      </p:pic>
      <p:pic>
        <p:nvPicPr>
          <p:cNvPr id="13" name="Graphic 12">
            <a:extLst>
              <a:ext uri="{FF2B5EF4-FFF2-40B4-BE49-F238E27FC236}">
                <a16:creationId xmlns:a16="http://schemas.microsoft.com/office/drawing/2014/main" id="{F0F40DE8-0CBF-8B58-7788-46B4BDD926E7}"/>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786638" y="4329432"/>
            <a:ext cx="1178983" cy="1178983"/>
          </a:xfrm>
          <a:prstGeom prst="rect">
            <a:avLst/>
          </a:prstGeom>
        </p:spPr>
      </p:pic>
      <p:pic>
        <p:nvPicPr>
          <p:cNvPr id="14" name="Graphic 13">
            <a:extLst>
              <a:ext uri="{FF2B5EF4-FFF2-40B4-BE49-F238E27FC236}">
                <a16:creationId xmlns:a16="http://schemas.microsoft.com/office/drawing/2014/main" id="{FF228A27-210A-10A4-808A-F851D1AF7150}"/>
              </a:ext>
              <a:ext uri="{C183D7F6-B498-43B3-948B-1728B52AA6E4}">
                <adec:decorative xmlns:adec="http://schemas.microsoft.com/office/drawing/2017/decorative" val="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928454" y="3563027"/>
            <a:ext cx="914400" cy="914400"/>
          </a:xfrm>
          <a:prstGeom prst="rect">
            <a:avLst/>
          </a:prstGeom>
        </p:spPr>
      </p:pic>
      <p:pic>
        <p:nvPicPr>
          <p:cNvPr id="17" name="Graphic 16">
            <a:extLst>
              <a:ext uri="{FF2B5EF4-FFF2-40B4-BE49-F238E27FC236}">
                <a16:creationId xmlns:a16="http://schemas.microsoft.com/office/drawing/2014/main" id="{3BD0C74F-66E7-E711-F962-CB8471EF767D}"/>
              </a:ext>
              <a:ext uri="{C183D7F6-B498-43B3-948B-1728B52AA6E4}">
                <adec:decorative xmlns:adec="http://schemas.microsoft.com/office/drawing/2017/decorative" val="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941896" y="5260765"/>
            <a:ext cx="1033250" cy="1033250"/>
          </a:xfrm>
          <a:prstGeom prst="rect">
            <a:avLst/>
          </a:prstGeom>
        </p:spPr>
      </p:pic>
      <p:pic>
        <p:nvPicPr>
          <p:cNvPr id="26" name="Picture 25">
            <a:extLst>
              <a:ext uri="{FF2B5EF4-FFF2-40B4-BE49-F238E27FC236}">
                <a16:creationId xmlns:a16="http://schemas.microsoft.com/office/drawing/2014/main" id="{42032163-E0BF-0487-0037-AECF4B31B8BE}"/>
              </a:ext>
              <a:ext uri="{C183D7F6-B498-43B3-948B-1728B52AA6E4}">
                <adec:decorative xmlns:adec="http://schemas.microsoft.com/office/drawing/2017/decorative" val="1"/>
              </a:ext>
            </a:extLst>
          </p:cNvPr>
          <p:cNvPicPr>
            <a:picLocks noChangeAspect="1"/>
          </p:cNvPicPr>
          <p:nvPr/>
        </p:nvPicPr>
        <p:blipFill>
          <a:blip r:embed="rId14"/>
          <a:stretch>
            <a:fillRect/>
          </a:stretch>
        </p:blipFill>
        <p:spPr>
          <a:xfrm>
            <a:off x="9744075" y="1847850"/>
            <a:ext cx="1200150" cy="828675"/>
          </a:xfrm>
          <a:prstGeom prst="rect">
            <a:avLst/>
          </a:prstGeom>
        </p:spPr>
      </p:pic>
      <p:pic>
        <p:nvPicPr>
          <p:cNvPr id="6" name="Graphic 4" descr="Pink backpack">
            <a:hlinkClick r:id="rId15"/>
            <a:extLst>
              <a:ext uri="{FF2B5EF4-FFF2-40B4-BE49-F238E27FC236}">
                <a16:creationId xmlns:a16="http://schemas.microsoft.com/office/drawing/2014/main" id="{BF6B2DBC-5960-3F0B-474C-AEEF14C10B51}"/>
              </a:ext>
              <a:ext uri="{C183D7F6-B498-43B3-948B-1728B52AA6E4}">
                <adec:decorative xmlns:adec="http://schemas.microsoft.com/office/drawing/2017/decorative" val="0"/>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1066693" y="5670848"/>
            <a:ext cx="1269221" cy="1269221"/>
          </a:xfrm>
          <a:prstGeom prst="rect">
            <a:avLst/>
          </a:prstGeom>
        </p:spPr>
      </p:pic>
    </p:spTree>
    <p:custDataLst>
      <p:tags r:id="rId1"/>
    </p:custDataLst>
    <p:extLst>
      <p:ext uri="{BB962C8B-B14F-4D97-AF65-F5344CB8AC3E}">
        <p14:creationId xmlns:p14="http://schemas.microsoft.com/office/powerpoint/2010/main" val="10077113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CE926C-DDE7-4FEE-B064-2E74E2C2FE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5B5987-E412-7B19-1323-1EF8CBF34F4F}"/>
              </a:ext>
            </a:extLst>
          </p:cNvPr>
          <p:cNvSpPr>
            <a:spLocks noGrp="1"/>
          </p:cNvSpPr>
          <p:nvPr>
            <p:ph type="title"/>
          </p:nvPr>
        </p:nvSpPr>
        <p:spPr>
          <a:xfrm>
            <a:off x="1154" y="565852"/>
            <a:ext cx="12177568" cy="585500"/>
          </a:xfrm>
        </p:spPr>
        <p:txBody>
          <a:bodyPr lIns="91440" tIns="45720" rIns="91440" bIns="45720" anchor="t"/>
          <a:lstStyle/>
          <a:p>
            <a:pPr algn="ctr"/>
            <a:r>
              <a:rPr lang="en-US" sz="3600" b="1" dirty="0">
                <a:solidFill>
                  <a:srgbClr val="2C3335"/>
                </a:solidFill>
                <a:latin typeface="Calibri Light"/>
                <a:ea typeface="Calibri Light"/>
                <a:cs typeface="Calibri Light"/>
              </a:rPr>
              <a:t>How Families Can Partner With Schools on Literacy Development</a:t>
            </a:r>
            <a:endParaRPr lang="en-US" sz="3600" b="1" dirty="0">
              <a:latin typeface="Calibri Light"/>
              <a:ea typeface="Calibri Light"/>
              <a:cs typeface="Calibri Light"/>
            </a:endParaRPr>
          </a:p>
        </p:txBody>
      </p:sp>
      <p:sp>
        <p:nvSpPr>
          <p:cNvPr id="7" name="Content Placeholder 6">
            <a:extLst>
              <a:ext uri="{FF2B5EF4-FFF2-40B4-BE49-F238E27FC236}">
                <a16:creationId xmlns:a16="http://schemas.microsoft.com/office/drawing/2014/main" id="{D083A45D-A1E4-7B43-4663-78FCD609B97B}"/>
              </a:ext>
              <a:ext uri="{C183D7F6-B498-43B3-948B-1728B52AA6E4}">
                <adec:decorative xmlns:adec="http://schemas.microsoft.com/office/drawing/2017/decorative" val="1"/>
              </a:ext>
            </a:extLst>
          </p:cNvPr>
          <p:cNvSpPr>
            <a:spLocks noGrp="1"/>
          </p:cNvSpPr>
          <p:nvPr>
            <p:ph idx="1"/>
          </p:nvPr>
        </p:nvSpPr>
        <p:spPr>
          <a:xfrm>
            <a:off x="276225" y="2236643"/>
            <a:ext cx="6715125" cy="3598863"/>
          </a:xfrm>
        </p:spPr>
        <p:txBody>
          <a:bodyPr lIns="91440" tIns="45720" rIns="91440" bIns="45720" anchor="t"/>
          <a:lstStyle/>
          <a:p>
            <a:endParaRPr lang="en-US" dirty="0">
              <a:solidFill>
                <a:srgbClr val="2C3335"/>
              </a:solidFill>
              <a:highlight>
                <a:srgbClr val="F9F8F6"/>
              </a:highlight>
              <a:latin typeface="Poppins"/>
              <a:ea typeface="Calibri" panose="020F0502020204030204"/>
              <a:cs typeface="Poppins"/>
            </a:endParaRPr>
          </a:p>
          <a:p>
            <a:endParaRPr lang="en-US" dirty="0">
              <a:ea typeface="Calibri"/>
              <a:cs typeface="Calibri"/>
            </a:endParaRPr>
          </a:p>
        </p:txBody>
      </p:sp>
      <p:graphicFrame>
        <p:nvGraphicFramePr>
          <p:cNvPr id="9" name="Diagram 8" descr="Four panels outlining ways families can support their child’s literacy development: “Communicate and Interact Often,” “Discuss Literacy Instruction and Intervention,” “Practice Literacy Skills at Home,” and “Address Concerns Together.” Each panel provides guidance for communicating with schools, understanding literacy instruction, practicing skills at home, and working with schools to address concerns.">
            <a:extLst>
              <a:ext uri="{FF2B5EF4-FFF2-40B4-BE49-F238E27FC236}">
                <a16:creationId xmlns:a16="http://schemas.microsoft.com/office/drawing/2014/main" id="{C0604DF0-F300-CD61-4020-FCC8E2708927}"/>
              </a:ext>
            </a:extLst>
          </p:cNvPr>
          <p:cNvGraphicFramePr/>
          <p:nvPr>
            <p:extLst>
              <p:ext uri="{D42A27DB-BD31-4B8C-83A1-F6EECF244321}">
                <p14:modId xmlns:p14="http://schemas.microsoft.com/office/powerpoint/2010/main" val="2227312088"/>
              </p:ext>
            </p:extLst>
          </p:nvPr>
        </p:nvGraphicFramePr>
        <p:xfrm>
          <a:off x="150091" y="866775"/>
          <a:ext cx="11772319" cy="59923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97" name="Group 196" descr="Panel outlining ways families can support their child’s literacy development: “Communicate and Interact Often”">
            <a:extLst>
              <a:ext uri="{FF2B5EF4-FFF2-40B4-BE49-F238E27FC236}">
                <a16:creationId xmlns:a16="http://schemas.microsoft.com/office/drawing/2014/main" id="{992D40B0-6235-94A0-CD98-C3576357FC66}"/>
              </a:ext>
            </a:extLst>
          </p:cNvPr>
          <p:cNvGrpSpPr/>
          <p:nvPr/>
        </p:nvGrpSpPr>
        <p:grpSpPr>
          <a:xfrm>
            <a:off x="148791" y="1498591"/>
            <a:ext cx="2900346" cy="4487407"/>
            <a:chOff x="148791" y="1498591"/>
            <a:chExt cx="2900346" cy="4487407"/>
          </a:xfrm>
        </p:grpSpPr>
        <p:sp>
          <p:nvSpPr>
            <p:cNvPr id="185" name="Rectangle 184">
              <a:extLst>
                <a:ext uri="{FF2B5EF4-FFF2-40B4-BE49-F238E27FC236}">
                  <a16:creationId xmlns:a16="http://schemas.microsoft.com/office/drawing/2014/main" id="{182517CA-7BD6-1920-42B8-4DCF1BD1DC2F}"/>
                </a:ext>
              </a:extLst>
            </p:cNvPr>
            <p:cNvSpPr/>
            <p:nvPr/>
          </p:nvSpPr>
          <p:spPr>
            <a:xfrm>
              <a:off x="148791" y="1763126"/>
              <a:ext cx="2708260" cy="4222872"/>
            </a:xfrm>
            <a:prstGeom prst="rect">
              <a:avLst/>
            </a:prstGeom>
            <a:noFill/>
            <a:ln w="57150">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 name="Star: 5 Points 195">
              <a:extLst>
                <a:ext uri="{FF2B5EF4-FFF2-40B4-BE49-F238E27FC236}">
                  <a16:creationId xmlns:a16="http://schemas.microsoft.com/office/drawing/2014/main" id="{E0A025CA-1245-C892-B872-2F950277E85F}"/>
                </a:ext>
              </a:extLst>
            </p:cNvPr>
            <p:cNvSpPr/>
            <p:nvPr/>
          </p:nvSpPr>
          <p:spPr>
            <a:xfrm>
              <a:off x="2427418" y="1498591"/>
              <a:ext cx="621719" cy="528634"/>
            </a:xfrm>
            <a:prstGeom prst="star5">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9" name="Group 278" descr="Panel outlining ways families can support their child’s literacy development: “Discuss Literacy Instruction and Intervention”">
            <a:extLst>
              <a:ext uri="{FF2B5EF4-FFF2-40B4-BE49-F238E27FC236}">
                <a16:creationId xmlns:a16="http://schemas.microsoft.com/office/drawing/2014/main" id="{725428F3-941C-9DD3-2BC3-69156C09E499}"/>
              </a:ext>
            </a:extLst>
          </p:cNvPr>
          <p:cNvGrpSpPr/>
          <p:nvPr/>
        </p:nvGrpSpPr>
        <p:grpSpPr>
          <a:xfrm>
            <a:off x="3196790" y="1498591"/>
            <a:ext cx="2900346" cy="4487407"/>
            <a:chOff x="148791" y="1498591"/>
            <a:chExt cx="2900346" cy="4487407"/>
          </a:xfrm>
        </p:grpSpPr>
        <p:sp>
          <p:nvSpPr>
            <p:cNvPr id="280" name="Rectangle 279">
              <a:extLst>
                <a:ext uri="{FF2B5EF4-FFF2-40B4-BE49-F238E27FC236}">
                  <a16:creationId xmlns:a16="http://schemas.microsoft.com/office/drawing/2014/main" id="{70DD3933-43F3-8014-9F61-7D2E7E05FB04}"/>
                </a:ext>
              </a:extLst>
            </p:cNvPr>
            <p:cNvSpPr/>
            <p:nvPr/>
          </p:nvSpPr>
          <p:spPr>
            <a:xfrm>
              <a:off x="148791" y="1763126"/>
              <a:ext cx="2708260" cy="4222872"/>
            </a:xfrm>
            <a:prstGeom prst="rect">
              <a:avLst/>
            </a:prstGeom>
            <a:noFill/>
            <a:ln w="57150">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1" name="Star: 5 Points 280">
              <a:extLst>
                <a:ext uri="{FF2B5EF4-FFF2-40B4-BE49-F238E27FC236}">
                  <a16:creationId xmlns:a16="http://schemas.microsoft.com/office/drawing/2014/main" id="{2638A655-98C3-CE3B-5F4C-49938E727125}"/>
                </a:ext>
              </a:extLst>
            </p:cNvPr>
            <p:cNvSpPr/>
            <p:nvPr/>
          </p:nvSpPr>
          <p:spPr>
            <a:xfrm>
              <a:off x="2427418" y="1498591"/>
              <a:ext cx="621719" cy="528634"/>
            </a:xfrm>
            <a:prstGeom prst="star5">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0" name="Group 299" descr="Panel outlining ways families can support their child’s literacy development: “Practice Literacy Skills at Home”&#10;">
            <a:extLst>
              <a:ext uri="{FF2B5EF4-FFF2-40B4-BE49-F238E27FC236}">
                <a16:creationId xmlns:a16="http://schemas.microsoft.com/office/drawing/2014/main" id="{46CB97B0-D656-10BE-715C-E31E7DA4338E}"/>
              </a:ext>
            </a:extLst>
          </p:cNvPr>
          <p:cNvGrpSpPr/>
          <p:nvPr/>
        </p:nvGrpSpPr>
        <p:grpSpPr>
          <a:xfrm>
            <a:off x="6225741" y="1527166"/>
            <a:ext cx="2900346" cy="4458832"/>
            <a:chOff x="148791" y="1498591"/>
            <a:chExt cx="2900346" cy="4487407"/>
          </a:xfrm>
        </p:grpSpPr>
        <p:sp>
          <p:nvSpPr>
            <p:cNvPr id="301" name="Rectangle 300">
              <a:extLst>
                <a:ext uri="{FF2B5EF4-FFF2-40B4-BE49-F238E27FC236}">
                  <a16:creationId xmlns:a16="http://schemas.microsoft.com/office/drawing/2014/main" id="{DD11730C-0D37-4E6B-CE0A-1C160D801F7D}"/>
                </a:ext>
              </a:extLst>
            </p:cNvPr>
            <p:cNvSpPr/>
            <p:nvPr/>
          </p:nvSpPr>
          <p:spPr>
            <a:xfrm>
              <a:off x="148791" y="1763126"/>
              <a:ext cx="2708260" cy="4222872"/>
            </a:xfrm>
            <a:prstGeom prst="rect">
              <a:avLst/>
            </a:prstGeom>
            <a:noFill/>
            <a:ln w="57150">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2" name="Star: 5 Points 301">
              <a:extLst>
                <a:ext uri="{FF2B5EF4-FFF2-40B4-BE49-F238E27FC236}">
                  <a16:creationId xmlns:a16="http://schemas.microsoft.com/office/drawing/2014/main" id="{43DBEA39-8734-8CF6-94E2-CD64622881FD}"/>
                </a:ext>
              </a:extLst>
            </p:cNvPr>
            <p:cNvSpPr/>
            <p:nvPr/>
          </p:nvSpPr>
          <p:spPr>
            <a:xfrm>
              <a:off x="2427418" y="1498591"/>
              <a:ext cx="621719" cy="528634"/>
            </a:xfrm>
            <a:prstGeom prst="star5">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3" name="Group 302" descr="Panel outlining ways families can support their child’s literacy development: “Address Concerns Together”">
            <a:extLst>
              <a:ext uri="{FF2B5EF4-FFF2-40B4-BE49-F238E27FC236}">
                <a16:creationId xmlns:a16="http://schemas.microsoft.com/office/drawing/2014/main" id="{E6C871FA-9E34-9E6B-71AD-867C31613977}"/>
              </a:ext>
            </a:extLst>
          </p:cNvPr>
          <p:cNvGrpSpPr/>
          <p:nvPr/>
        </p:nvGrpSpPr>
        <p:grpSpPr>
          <a:xfrm>
            <a:off x="9264214" y="1498590"/>
            <a:ext cx="2900346" cy="4487407"/>
            <a:chOff x="148791" y="1498591"/>
            <a:chExt cx="2900346" cy="4487407"/>
          </a:xfrm>
        </p:grpSpPr>
        <p:sp>
          <p:nvSpPr>
            <p:cNvPr id="304" name="Rectangle 303">
              <a:extLst>
                <a:ext uri="{FF2B5EF4-FFF2-40B4-BE49-F238E27FC236}">
                  <a16:creationId xmlns:a16="http://schemas.microsoft.com/office/drawing/2014/main" id="{506D8CF3-3B66-FFC5-549A-7EF29161BFA4}"/>
                </a:ext>
              </a:extLst>
            </p:cNvPr>
            <p:cNvSpPr/>
            <p:nvPr/>
          </p:nvSpPr>
          <p:spPr>
            <a:xfrm>
              <a:off x="148791" y="1763126"/>
              <a:ext cx="2708260" cy="4222872"/>
            </a:xfrm>
            <a:prstGeom prst="rect">
              <a:avLst/>
            </a:prstGeom>
            <a:noFill/>
            <a:ln w="57150">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285750" indent="-285750" algn="ctr">
                <a:buFont typeface="Arial" panose="020B0604020202020204" pitchFamily="34" charset="0"/>
                <a:buChar char="•"/>
              </a:pPr>
              <a:endParaRPr lang="en-US">
                <a:ea typeface="Calibri" panose="020F0502020204030204"/>
                <a:cs typeface="Calibri" panose="020F0502020204030204"/>
              </a:endParaRPr>
            </a:p>
          </p:txBody>
        </p:sp>
        <p:sp>
          <p:nvSpPr>
            <p:cNvPr id="305" name="Star: 5 Points 304">
              <a:extLst>
                <a:ext uri="{FF2B5EF4-FFF2-40B4-BE49-F238E27FC236}">
                  <a16:creationId xmlns:a16="http://schemas.microsoft.com/office/drawing/2014/main" id="{D05F936D-6363-634A-BD00-4AC720548425}"/>
                </a:ext>
              </a:extLst>
            </p:cNvPr>
            <p:cNvSpPr/>
            <p:nvPr/>
          </p:nvSpPr>
          <p:spPr>
            <a:xfrm>
              <a:off x="2427418" y="1498591"/>
              <a:ext cx="621719" cy="528634"/>
            </a:xfrm>
            <a:prstGeom prst="star5">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285750" indent="-285750" algn="ctr">
                <a:buFont typeface="Arial" panose="020B0604020202020204" pitchFamily="34" charset="0"/>
                <a:buChar char="•"/>
              </a:pPr>
              <a:endParaRPr lang="en-US">
                <a:ea typeface="Calibri" panose="020F0502020204030204"/>
                <a:cs typeface="Calibri" panose="020F0502020204030204"/>
              </a:endParaRPr>
            </a:p>
          </p:txBody>
        </p:sp>
      </p:grpSp>
      <p:pic>
        <p:nvPicPr>
          <p:cNvPr id="15" name="Graphic 4" descr="Pink backpack">
            <a:hlinkClick r:id="rId8"/>
            <a:extLst>
              <a:ext uri="{FF2B5EF4-FFF2-40B4-BE49-F238E27FC236}">
                <a16:creationId xmlns:a16="http://schemas.microsoft.com/office/drawing/2014/main" id="{FCE9E84D-35D4-B30E-0472-1F4C3754C1A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066693" y="5670848"/>
            <a:ext cx="1269221" cy="1269221"/>
          </a:xfrm>
          <a:prstGeom prst="rect">
            <a:avLst/>
          </a:prstGeom>
        </p:spPr>
      </p:pic>
    </p:spTree>
    <p:extLst>
      <p:ext uri="{BB962C8B-B14F-4D97-AF65-F5344CB8AC3E}">
        <p14:creationId xmlns:p14="http://schemas.microsoft.com/office/powerpoint/2010/main" val="2631220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7"/>
                                        </p:tgtEl>
                                        <p:attrNameLst>
                                          <p:attrName>style.visibility</p:attrName>
                                        </p:attrNameLst>
                                      </p:cBhvr>
                                      <p:to>
                                        <p:strVal val="visible"/>
                                      </p:to>
                                    </p:set>
                                    <p:anim calcmode="lin" valueType="num">
                                      <p:cBhvr additive="base">
                                        <p:cTn id="7" dur="500" fill="hold"/>
                                        <p:tgtEl>
                                          <p:spTgt spid="197"/>
                                        </p:tgtEl>
                                        <p:attrNameLst>
                                          <p:attrName>ppt_x</p:attrName>
                                        </p:attrNameLst>
                                      </p:cBhvr>
                                      <p:tavLst>
                                        <p:tav tm="0">
                                          <p:val>
                                            <p:strVal val="#ppt_x"/>
                                          </p:val>
                                        </p:tav>
                                        <p:tav tm="100000">
                                          <p:val>
                                            <p:strVal val="#ppt_x"/>
                                          </p:val>
                                        </p:tav>
                                      </p:tavLst>
                                    </p:anim>
                                    <p:anim calcmode="lin" valueType="num">
                                      <p:cBhvr additive="base">
                                        <p:cTn id="8" dur="500" fill="hold"/>
                                        <p:tgtEl>
                                          <p:spTgt spid="19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79"/>
                                        </p:tgtEl>
                                        <p:attrNameLst>
                                          <p:attrName>style.visibility</p:attrName>
                                        </p:attrNameLst>
                                      </p:cBhvr>
                                      <p:to>
                                        <p:strVal val="visible"/>
                                      </p:to>
                                    </p:set>
                                    <p:anim calcmode="lin" valueType="num">
                                      <p:cBhvr additive="base">
                                        <p:cTn id="13" dur="500" fill="hold"/>
                                        <p:tgtEl>
                                          <p:spTgt spid="279"/>
                                        </p:tgtEl>
                                        <p:attrNameLst>
                                          <p:attrName>ppt_x</p:attrName>
                                        </p:attrNameLst>
                                      </p:cBhvr>
                                      <p:tavLst>
                                        <p:tav tm="0">
                                          <p:val>
                                            <p:strVal val="#ppt_x"/>
                                          </p:val>
                                        </p:tav>
                                        <p:tav tm="100000">
                                          <p:val>
                                            <p:strVal val="#ppt_x"/>
                                          </p:val>
                                        </p:tav>
                                      </p:tavLst>
                                    </p:anim>
                                    <p:anim calcmode="lin" valueType="num">
                                      <p:cBhvr additive="base">
                                        <p:cTn id="14" dur="500" fill="hold"/>
                                        <p:tgtEl>
                                          <p:spTgt spid="27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00"/>
                                        </p:tgtEl>
                                        <p:attrNameLst>
                                          <p:attrName>style.visibility</p:attrName>
                                        </p:attrNameLst>
                                      </p:cBhvr>
                                      <p:to>
                                        <p:strVal val="visible"/>
                                      </p:to>
                                    </p:set>
                                    <p:anim calcmode="lin" valueType="num">
                                      <p:cBhvr additive="base">
                                        <p:cTn id="19" dur="500" fill="hold"/>
                                        <p:tgtEl>
                                          <p:spTgt spid="300"/>
                                        </p:tgtEl>
                                        <p:attrNameLst>
                                          <p:attrName>ppt_x</p:attrName>
                                        </p:attrNameLst>
                                      </p:cBhvr>
                                      <p:tavLst>
                                        <p:tav tm="0">
                                          <p:val>
                                            <p:strVal val="#ppt_x"/>
                                          </p:val>
                                        </p:tav>
                                        <p:tav tm="100000">
                                          <p:val>
                                            <p:strVal val="#ppt_x"/>
                                          </p:val>
                                        </p:tav>
                                      </p:tavLst>
                                    </p:anim>
                                    <p:anim calcmode="lin" valueType="num">
                                      <p:cBhvr additive="base">
                                        <p:cTn id="20" dur="500" fill="hold"/>
                                        <p:tgtEl>
                                          <p:spTgt spid="30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03"/>
                                        </p:tgtEl>
                                        <p:attrNameLst>
                                          <p:attrName>style.visibility</p:attrName>
                                        </p:attrNameLst>
                                      </p:cBhvr>
                                      <p:to>
                                        <p:strVal val="visible"/>
                                      </p:to>
                                    </p:set>
                                    <p:anim calcmode="lin" valueType="num">
                                      <p:cBhvr additive="base">
                                        <p:cTn id="25" dur="500" fill="hold"/>
                                        <p:tgtEl>
                                          <p:spTgt spid="303"/>
                                        </p:tgtEl>
                                        <p:attrNameLst>
                                          <p:attrName>ppt_x</p:attrName>
                                        </p:attrNameLst>
                                      </p:cBhvr>
                                      <p:tavLst>
                                        <p:tav tm="0">
                                          <p:val>
                                            <p:strVal val="#ppt_x"/>
                                          </p:val>
                                        </p:tav>
                                        <p:tav tm="100000">
                                          <p:val>
                                            <p:strVal val="#ppt_x"/>
                                          </p:val>
                                        </p:tav>
                                      </p:tavLst>
                                    </p:anim>
                                    <p:anim calcmode="lin" valueType="num">
                                      <p:cBhvr additive="base">
                                        <p:cTn id="26" dur="500" fill="hold"/>
                                        <p:tgtEl>
                                          <p:spTgt spid="30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7B8CFC-8510-6114-8CDD-C7B7801B13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C859FC-C64A-809B-E88E-A3E25917B0DF}"/>
              </a:ext>
            </a:extLst>
          </p:cNvPr>
          <p:cNvSpPr>
            <a:spLocks noGrp="1"/>
          </p:cNvSpPr>
          <p:nvPr>
            <p:ph type="title"/>
          </p:nvPr>
        </p:nvSpPr>
        <p:spPr>
          <a:xfrm>
            <a:off x="457095" y="2938931"/>
            <a:ext cx="11085331" cy="2852737"/>
          </a:xfrm>
        </p:spPr>
        <p:txBody>
          <a:bodyPr lIns="91440" tIns="45720" rIns="91440" bIns="45720" anchor="b"/>
          <a:lstStyle/>
          <a:p>
            <a:r>
              <a:rPr lang="en-US" b="1" dirty="0">
                <a:latin typeface="Calibri"/>
                <a:ea typeface="Calibri"/>
                <a:cs typeface="Times New Roman"/>
              </a:rPr>
              <a:t>Communicate and Interact Often</a:t>
            </a:r>
          </a:p>
        </p:txBody>
      </p:sp>
    </p:spTree>
    <p:extLst>
      <p:ext uri="{BB962C8B-B14F-4D97-AF65-F5344CB8AC3E}">
        <p14:creationId xmlns:p14="http://schemas.microsoft.com/office/powerpoint/2010/main" val="8203075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0665E-F003-99E7-DBFE-49A820ED76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EAE341-E790-3476-1068-368D2171B5FE}"/>
              </a:ext>
            </a:extLst>
          </p:cNvPr>
          <p:cNvSpPr>
            <a:spLocks noGrp="1"/>
          </p:cNvSpPr>
          <p:nvPr>
            <p:ph type="title"/>
          </p:nvPr>
        </p:nvSpPr>
        <p:spPr>
          <a:xfrm>
            <a:off x="1154" y="565852"/>
            <a:ext cx="12177568" cy="585500"/>
          </a:xfrm>
        </p:spPr>
        <p:txBody>
          <a:bodyPr lIns="91440" tIns="45720" rIns="91440" bIns="45720" anchor="t"/>
          <a:lstStyle/>
          <a:p>
            <a:pPr algn="ctr"/>
            <a:r>
              <a:rPr lang="en-US" sz="3600" b="1" dirty="0">
                <a:solidFill>
                  <a:srgbClr val="2C3335"/>
                </a:solidFill>
                <a:latin typeface="Calibri Light"/>
                <a:ea typeface="Calibri Light"/>
                <a:cs typeface="Calibri Light"/>
              </a:rPr>
              <a:t>How Families Can Partner With Schools on Literacy Development</a:t>
            </a:r>
            <a:endParaRPr lang="en-US" sz="3600" b="1" dirty="0">
              <a:latin typeface="Calibri Light"/>
              <a:ea typeface="Calibri Light"/>
              <a:cs typeface="Calibri Light"/>
            </a:endParaRPr>
          </a:p>
        </p:txBody>
      </p:sp>
      <p:sp>
        <p:nvSpPr>
          <p:cNvPr id="7" name="Content Placeholder 6">
            <a:extLst>
              <a:ext uri="{FF2B5EF4-FFF2-40B4-BE49-F238E27FC236}">
                <a16:creationId xmlns:a16="http://schemas.microsoft.com/office/drawing/2014/main" id="{1125CB8A-247E-D1F5-9990-B32D111B23CA}"/>
              </a:ext>
              <a:ext uri="{C183D7F6-B498-43B3-948B-1728B52AA6E4}">
                <adec:decorative xmlns:adec="http://schemas.microsoft.com/office/drawing/2017/decorative" val="1"/>
              </a:ext>
            </a:extLst>
          </p:cNvPr>
          <p:cNvSpPr>
            <a:spLocks noGrp="1"/>
          </p:cNvSpPr>
          <p:nvPr>
            <p:ph idx="1"/>
          </p:nvPr>
        </p:nvSpPr>
        <p:spPr>
          <a:xfrm>
            <a:off x="276225" y="2236643"/>
            <a:ext cx="6715125" cy="3598863"/>
          </a:xfrm>
        </p:spPr>
        <p:txBody>
          <a:bodyPr lIns="91440" tIns="45720" rIns="91440" bIns="45720" anchor="t"/>
          <a:lstStyle/>
          <a:p>
            <a:endParaRPr lang="en-US" dirty="0">
              <a:solidFill>
                <a:srgbClr val="2C3335"/>
              </a:solidFill>
              <a:highlight>
                <a:srgbClr val="F9F8F6"/>
              </a:highlight>
              <a:latin typeface="Poppins"/>
              <a:ea typeface="Calibri" panose="020F0502020204030204"/>
              <a:cs typeface="Poppins"/>
            </a:endParaRPr>
          </a:p>
          <a:p>
            <a:endParaRPr lang="en-US" dirty="0">
              <a:ea typeface="Calibri"/>
              <a:cs typeface="Calibri"/>
            </a:endParaRPr>
          </a:p>
        </p:txBody>
      </p:sp>
      <p:graphicFrame>
        <p:nvGraphicFramePr>
          <p:cNvPr id="9" name="Diagram 8" descr="Four panels outlining ways families can support their child’s literacy development: “Communicate and Interact Often,” “Discuss Literacy Instruction and Intervention,” “Practice Literacy Skills at Home,” and “Address Concerns Together.” Each panel provides guidance for communicating with schools, understanding literacy instruction, practicing skills at home, and working with schools to address concerns.">
            <a:extLst>
              <a:ext uri="{FF2B5EF4-FFF2-40B4-BE49-F238E27FC236}">
                <a16:creationId xmlns:a16="http://schemas.microsoft.com/office/drawing/2014/main" id="{567D569B-4678-3CD0-1B89-A002C44AE1C4}"/>
              </a:ext>
            </a:extLst>
          </p:cNvPr>
          <p:cNvGraphicFramePr/>
          <p:nvPr>
            <p:extLst>
              <p:ext uri="{D42A27DB-BD31-4B8C-83A1-F6EECF244321}">
                <p14:modId xmlns:p14="http://schemas.microsoft.com/office/powerpoint/2010/main" val="998391728"/>
              </p:ext>
            </p:extLst>
          </p:nvPr>
        </p:nvGraphicFramePr>
        <p:xfrm>
          <a:off x="150091" y="866775"/>
          <a:ext cx="11772319" cy="59923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97" name="Group 196" descr="Panel outlining ways families can support their child’s literacy development: “Communicate and Interact Often&quot;">
            <a:extLst>
              <a:ext uri="{FF2B5EF4-FFF2-40B4-BE49-F238E27FC236}">
                <a16:creationId xmlns:a16="http://schemas.microsoft.com/office/drawing/2014/main" id="{72827743-3634-2618-BF1C-2B9531CFF3A4}"/>
              </a:ext>
            </a:extLst>
          </p:cNvPr>
          <p:cNvGrpSpPr/>
          <p:nvPr/>
        </p:nvGrpSpPr>
        <p:grpSpPr>
          <a:xfrm>
            <a:off x="148791" y="1498591"/>
            <a:ext cx="2900346" cy="4487407"/>
            <a:chOff x="148791" y="1498591"/>
            <a:chExt cx="2900346" cy="4487407"/>
          </a:xfrm>
        </p:grpSpPr>
        <p:sp>
          <p:nvSpPr>
            <p:cNvPr id="185" name="Rectangle 184">
              <a:extLst>
                <a:ext uri="{FF2B5EF4-FFF2-40B4-BE49-F238E27FC236}">
                  <a16:creationId xmlns:a16="http://schemas.microsoft.com/office/drawing/2014/main" id="{C72D5E50-3279-B0BA-1CDE-08B1897CF6F6}"/>
                </a:ext>
              </a:extLst>
            </p:cNvPr>
            <p:cNvSpPr/>
            <p:nvPr/>
          </p:nvSpPr>
          <p:spPr>
            <a:xfrm>
              <a:off x="148791" y="1763126"/>
              <a:ext cx="2708260" cy="4222872"/>
            </a:xfrm>
            <a:prstGeom prst="rect">
              <a:avLst/>
            </a:prstGeom>
            <a:noFill/>
            <a:ln w="57150">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 name="Star: 5 Points 195">
              <a:extLst>
                <a:ext uri="{FF2B5EF4-FFF2-40B4-BE49-F238E27FC236}">
                  <a16:creationId xmlns:a16="http://schemas.microsoft.com/office/drawing/2014/main" id="{683F0584-71EF-6FB2-739C-505A6E0BACC3}"/>
                </a:ext>
              </a:extLst>
            </p:cNvPr>
            <p:cNvSpPr/>
            <p:nvPr/>
          </p:nvSpPr>
          <p:spPr>
            <a:xfrm>
              <a:off x="2427418" y="1498591"/>
              <a:ext cx="621719" cy="528634"/>
            </a:xfrm>
            <a:prstGeom prst="star5">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9336389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National Center on Improving Literacy logo">
            <a:extLst>
              <a:ext uri="{FF2B5EF4-FFF2-40B4-BE49-F238E27FC236}">
                <a16:creationId xmlns:a16="http://schemas.microsoft.com/office/drawing/2014/main" id="{5AAE0B23-9C0B-45B7-BCE4-5A9CD25DBD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63223" y="587414"/>
            <a:ext cx="1773862" cy="1231077"/>
          </a:xfrm>
          <a:prstGeom prst="rect">
            <a:avLst/>
          </a:prstGeom>
        </p:spPr>
      </p:pic>
      <p:sp>
        <p:nvSpPr>
          <p:cNvPr id="8" name="Content Placeholder 5">
            <a:extLst>
              <a:ext uri="{FF2B5EF4-FFF2-40B4-BE49-F238E27FC236}">
                <a16:creationId xmlns:a16="http://schemas.microsoft.com/office/drawing/2014/main" id="{8CE6DE92-F33D-4481-8CB2-00AC7B2DC4A5}"/>
              </a:ext>
            </a:extLst>
          </p:cNvPr>
          <p:cNvSpPr txBox="1">
            <a:spLocks noGrp="1"/>
          </p:cNvSpPr>
          <p:nvPr>
            <p:ph type="title" idx="4294967295"/>
          </p:nvPr>
        </p:nvSpPr>
        <p:spPr>
          <a:xfrm>
            <a:off x="1436344" y="1549577"/>
            <a:ext cx="8718297" cy="207615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The National Center on Improving Literacy</a:t>
            </a:r>
            <a:r>
              <a:rPr kumimoji="0" lang="en-US" sz="2800" b="0" i="0" u="none" strike="noStrike" kern="1200" cap="none" spc="0" normalizeH="0" baseline="0" noProof="0" dirty="0">
                <a:ln>
                  <a:noFill/>
                </a:ln>
                <a:solidFill>
                  <a:schemeClr val="tx1"/>
                </a:solidFill>
                <a:effectLst/>
                <a:uLnTx/>
                <a:uFillTx/>
                <a:latin typeface="+mn-lt"/>
                <a:ea typeface="+mn-ea"/>
                <a:cs typeface="+mn-cs"/>
              </a:rPr>
              <a:t> (NCIL) is a partnership among literacy experts, university researchers, and technical assistance providers, with funding from the United States Department of Education.</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9" name="TextBox 8">
            <a:extLst>
              <a:ext uri="{FF2B5EF4-FFF2-40B4-BE49-F238E27FC236}">
                <a16:creationId xmlns:a16="http://schemas.microsoft.com/office/drawing/2014/main" id="{7A85A31F-C8E6-422E-A5E6-F2DB7F186907}"/>
              </a:ext>
            </a:extLst>
          </p:cNvPr>
          <p:cNvSpPr txBox="1"/>
          <p:nvPr/>
        </p:nvSpPr>
        <p:spPr>
          <a:xfrm>
            <a:off x="855757" y="3799997"/>
            <a:ext cx="10484603" cy="1477328"/>
          </a:xfrm>
          <a:prstGeom prst="rect">
            <a:avLst/>
          </a:prstGeom>
          <a:solidFill>
            <a:schemeClr val="tx2">
              <a:lumMod val="85000"/>
            </a:schemeClr>
          </a:solidFill>
        </p:spPr>
        <p:txBody>
          <a:bodyPr wrap="square" lIns="91440" tIns="45720" rIns="91440" bIns="45720" rtlCol="0" anchor="t">
            <a:spAutoFit/>
          </a:bodyPr>
          <a:lstStyle/>
          <a:p>
            <a:pPr algn="ctr"/>
            <a:r>
              <a:rPr lang="en-US" sz="3000" i="1"/>
              <a:t>Our mission is to increase access to, and use of, evidence-based approaches to screen, identify, and teach students with literacy-related disabilities, including dyslexia.</a:t>
            </a:r>
          </a:p>
        </p:txBody>
      </p:sp>
      <p:pic>
        <p:nvPicPr>
          <p:cNvPr id="11" name="Picture 10" descr="NCIL's webiste">
            <a:extLst>
              <a:ext uri="{FF2B5EF4-FFF2-40B4-BE49-F238E27FC236}">
                <a16:creationId xmlns:a16="http://schemas.microsoft.com/office/drawing/2014/main" id="{C250F6F3-2AE3-1FEE-6451-984B32EDB89F}"/>
              </a:ext>
            </a:extLst>
          </p:cNvPr>
          <p:cNvPicPr>
            <a:picLocks noChangeAspect="1"/>
          </p:cNvPicPr>
          <p:nvPr/>
        </p:nvPicPr>
        <p:blipFill>
          <a:blip r:embed="rId4"/>
          <a:stretch>
            <a:fillRect/>
          </a:stretch>
        </p:blipFill>
        <p:spPr>
          <a:xfrm>
            <a:off x="1532720" y="5625855"/>
            <a:ext cx="2000250" cy="371475"/>
          </a:xfrm>
          <a:prstGeom prst="rect">
            <a:avLst/>
          </a:prstGeom>
        </p:spPr>
      </p:pic>
      <p:pic>
        <p:nvPicPr>
          <p:cNvPr id="13" name="Picture 12" descr="NCIL's Facebook page ">
            <a:extLst>
              <a:ext uri="{FF2B5EF4-FFF2-40B4-BE49-F238E27FC236}">
                <a16:creationId xmlns:a16="http://schemas.microsoft.com/office/drawing/2014/main" id="{A6F04297-4BED-4B27-3471-48AE1A8A9665}"/>
              </a:ext>
            </a:extLst>
          </p:cNvPr>
          <p:cNvPicPr>
            <a:picLocks noChangeAspect="1"/>
          </p:cNvPicPr>
          <p:nvPr/>
        </p:nvPicPr>
        <p:blipFill>
          <a:blip r:embed="rId5"/>
          <a:stretch>
            <a:fillRect/>
          </a:stretch>
        </p:blipFill>
        <p:spPr>
          <a:xfrm>
            <a:off x="8895143" y="5624110"/>
            <a:ext cx="2000250" cy="428625"/>
          </a:xfrm>
          <a:prstGeom prst="rect">
            <a:avLst/>
          </a:prstGeom>
        </p:spPr>
      </p:pic>
    </p:spTree>
    <p:extLst>
      <p:ext uri="{BB962C8B-B14F-4D97-AF65-F5344CB8AC3E}">
        <p14:creationId xmlns:p14="http://schemas.microsoft.com/office/powerpoint/2010/main" val="31664246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677EED-4D1C-7579-956E-008A18CCBF20}"/>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DE18D0A2-959A-B113-AB8A-414AB59705FE}"/>
              </a:ext>
            </a:extLst>
          </p:cNvPr>
          <p:cNvSpPr>
            <a:spLocks noGrp="1"/>
          </p:cNvSpPr>
          <p:nvPr/>
        </p:nvSpPr>
        <p:spPr>
          <a:xfrm>
            <a:off x="3038475" y="-2995"/>
            <a:ext cx="6134100" cy="541338"/>
          </a:xfrm>
          <a:prstGeom prst="rect">
            <a:avLst/>
          </a:prstGeom>
          <a:solidFill>
            <a:schemeClr val="bg1">
              <a:lumMod val="60000"/>
              <a:lumOff val="40000"/>
            </a:schemeClr>
          </a:solid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5000"/>
              </a:lnSpc>
              <a:spcBef>
                <a:spcPts val="0"/>
              </a:spcBef>
              <a:spcAft>
                <a:spcPts val="1000"/>
              </a:spcAft>
              <a:buNone/>
            </a:pPr>
            <a:r>
              <a:rPr lang="en-US" sz="3200" b="1" dirty="0">
                <a:solidFill>
                  <a:schemeClr val="tx2"/>
                </a:solidFill>
                <a:latin typeface="Calibri"/>
                <a:ea typeface="Calibri"/>
                <a:cs typeface="Times New Roman"/>
              </a:rPr>
              <a:t>Communicate and Interact Often</a:t>
            </a:r>
            <a:endParaRPr lang="en-US" sz="3200" b="1" dirty="0">
              <a:solidFill>
                <a:schemeClr val="tx2"/>
              </a:solidFill>
              <a:latin typeface="Calibri" panose="020F0502020204030204" pitchFamily="34" charset="0"/>
              <a:ea typeface="Calibri" panose="020F0502020204030204" pitchFamily="34" charset="0"/>
              <a:cs typeface="Times New Roman" panose="02020603050405020304" pitchFamily="18" charset="0"/>
            </a:endParaRPr>
          </a:p>
          <a:p>
            <a:pPr lvl="0"/>
            <a:endParaRPr lang="en-US" sz="1600" dirty="0"/>
          </a:p>
          <a:p>
            <a:pPr lvl="0"/>
            <a:endParaRPr lang="en-US" dirty="0"/>
          </a:p>
        </p:txBody>
      </p:sp>
      <p:sp>
        <p:nvSpPr>
          <p:cNvPr id="2" name="Title 1">
            <a:extLst>
              <a:ext uri="{FF2B5EF4-FFF2-40B4-BE49-F238E27FC236}">
                <a16:creationId xmlns:a16="http://schemas.microsoft.com/office/drawing/2014/main" id="{08A32046-5883-C312-A59C-C1113A766C65}"/>
              </a:ext>
            </a:extLst>
          </p:cNvPr>
          <p:cNvSpPr txBox="1">
            <a:spLocks noGrp="1"/>
          </p:cNvSpPr>
          <p:nvPr>
            <p:ph type="title" idx="4294967295"/>
          </p:nvPr>
        </p:nvSpPr>
        <p:spPr>
          <a:xfrm>
            <a:off x="447675" y="866775"/>
            <a:ext cx="11296650" cy="646331"/>
          </a:xfrm>
          <a:prstGeom prst="rect">
            <a:avLst/>
          </a:prstGeom>
          <a:solidFill>
            <a:schemeClr val="bg1">
              <a:lumMod val="75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2"/>
                </a:solidFill>
                <a:effectLst/>
                <a:uLnTx/>
                <a:uFillTx/>
                <a:latin typeface="+mn-lt"/>
                <a:ea typeface="+mn-lt"/>
                <a:cs typeface="+mn-lt"/>
              </a:rPr>
              <a:t>Families and schools work best when they stay connected</a:t>
            </a:r>
            <a:endParaRPr kumimoji="0" lang="en-US" sz="3600" b="0" i="0" u="none" strike="noStrike" kern="1200" cap="none" spc="0" normalizeH="0" baseline="0" noProof="0" dirty="0">
              <a:ln>
                <a:noFill/>
              </a:ln>
              <a:solidFill>
                <a:schemeClr val="tx2"/>
              </a:solidFill>
              <a:effectLst/>
              <a:uLnTx/>
              <a:uFillTx/>
              <a:latin typeface="+mn-lt"/>
              <a:ea typeface="+mn-lt"/>
              <a:cs typeface="+mn-lt"/>
            </a:endParaRPr>
          </a:p>
        </p:txBody>
      </p:sp>
      <p:sp>
        <p:nvSpPr>
          <p:cNvPr id="7" name="TextBox 6">
            <a:extLst>
              <a:ext uri="{FF2B5EF4-FFF2-40B4-BE49-F238E27FC236}">
                <a16:creationId xmlns:a16="http://schemas.microsoft.com/office/drawing/2014/main" id="{90AD85F9-D439-9FD3-10A4-722FD8372BCB}"/>
              </a:ext>
            </a:extLst>
          </p:cNvPr>
          <p:cNvSpPr txBox="1"/>
          <p:nvPr/>
        </p:nvSpPr>
        <p:spPr>
          <a:xfrm>
            <a:off x="228600" y="1714499"/>
            <a:ext cx="3810000" cy="3785652"/>
          </a:xfrm>
          <a:prstGeom prst="rect">
            <a:avLst/>
          </a:prstGeom>
          <a:solidFill>
            <a:schemeClr val="bg1">
              <a:lumMod val="60000"/>
              <a:lumOff val="40000"/>
            </a:schemeClr>
          </a:solidFill>
          <a:ln w="57150">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solidFill>
                  <a:srgbClr val="2C3335"/>
                </a:solidFill>
                <a:ea typeface="+mn-lt"/>
                <a:cs typeface="+mn-lt"/>
              </a:rPr>
              <a:t>Foster Strong Communication</a:t>
            </a:r>
            <a:endParaRPr lang="en-US" sz="2400" dirty="0">
              <a:solidFill>
                <a:srgbClr val="2C3335"/>
              </a:solidFill>
              <a:ea typeface="+mn-lt"/>
              <a:cs typeface="+mn-lt"/>
            </a:endParaRPr>
          </a:p>
          <a:p>
            <a:pPr marL="342900" indent="-342900">
              <a:buFont typeface="Arial"/>
              <a:buChar char="•"/>
            </a:pPr>
            <a:r>
              <a:rPr lang="en-US" sz="2400" dirty="0">
                <a:solidFill>
                  <a:srgbClr val="2C3335"/>
                </a:solidFill>
                <a:ea typeface="+mn-lt"/>
                <a:cs typeface="+mn-lt"/>
              </a:rPr>
              <a:t>Ask how the school prefers to communicate</a:t>
            </a:r>
            <a:endParaRPr lang="en-US" sz="2400" dirty="0">
              <a:solidFill>
                <a:srgbClr val="08355F"/>
              </a:solidFill>
              <a:ea typeface="+mn-lt"/>
              <a:cs typeface="+mn-lt"/>
            </a:endParaRPr>
          </a:p>
          <a:p>
            <a:pPr marL="342900" indent="-342900">
              <a:buFont typeface="Arial"/>
              <a:buChar char="•"/>
            </a:pPr>
            <a:r>
              <a:rPr lang="en-US" sz="2400" dirty="0">
                <a:solidFill>
                  <a:srgbClr val="2C3335"/>
                </a:solidFill>
                <a:ea typeface="+mn-lt"/>
                <a:cs typeface="+mn-lt"/>
              </a:rPr>
              <a:t>Find out how you will receive communication from the school </a:t>
            </a:r>
            <a:endParaRPr lang="en-US" sz="2400" dirty="0">
              <a:solidFill>
                <a:srgbClr val="08355F"/>
              </a:solidFill>
              <a:ea typeface="+mn-lt"/>
              <a:cs typeface="+mn-lt"/>
            </a:endParaRPr>
          </a:p>
          <a:p>
            <a:pPr marL="342900" indent="-342900">
              <a:buFont typeface="Arial"/>
              <a:buChar char="•"/>
            </a:pPr>
            <a:r>
              <a:rPr lang="en-US" sz="2400" dirty="0">
                <a:solidFill>
                  <a:srgbClr val="2C3335"/>
                </a:solidFill>
                <a:ea typeface="+mn-lt"/>
                <a:cs typeface="+mn-lt"/>
              </a:rPr>
              <a:t>Feel confident asking questions anytime you need more information</a:t>
            </a:r>
            <a:endParaRPr lang="en-US" sz="2400" dirty="0">
              <a:solidFill>
                <a:srgbClr val="08355F"/>
              </a:solidFill>
              <a:ea typeface="+mn-lt"/>
              <a:cs typeface="+mn-lt"/>
            </a:endParaRPr>
          </a:p>
        </p:txBody>
      </p:sp>
      <p:sp>
        <p:nvSpPr>
          <p:cNvPr id="8" name="TextBox 1">
            <a:extLst>
              <a:ext uri="{FF2B5EF4-FFF2-40B4-BE49-F238E27FC236}">
                <a16:creationId xmlns:a16="http://schemas.microsoft.com/office/drawing/2014/main" id="{64A083FC-A4DE-03E4-7703-BDA152DF15F3}"/>
              </a:ext>
            </a:extLst>
          </p:cNvPr>
          <p:cNvSpPr txBox="1"/>
          <p:nvPr/>
        </p:nvSpPr>
        <p:spPr>
          <a:xfrm>
            <a:off x="4181475" y="1695450"/>
            <a:ext cx="3829050" cy="3785652"/>
          </a:xfrm>
          <a:prstGeom prst="rect">
            <a:avLst/>
          </a:prstGeom>
          <a:solidFill>
            <a:schemeClr val="bg1">
              <a:lumMod val="40000"/>
              <a:lumOff val="60000"/>
            </a:schemeClr>
          </a:solidFill>
          <a:ln w="57150">
            <a:solidFill>
              <a:schemeClr val="bg1"/>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a:solidFill>
                  <a:srgbClr val="2C3335"/>
                </a:solidFill>
                <a:ea typeface="+mn-lt"/>
                <a:cs typeface="+mn-lt"/>
              </a:rPr>
              <a:t>Get and Stay Involved</a:t>
            </a:r>
          </a:p>
          <a:p>
            <a:pPr marL="285750" indent="-285750">
              <a:buFont typeface="Arial"/>
              <a:buChar char="•"/>
            </a:pPr>
            <a:r>
              <a:rPr lang="en-US" sz="2400" dirty="0">
                <a:solidFill>
                  <a:srgbClr val="2C3335"/>
                </a:solidFill>
                <a:ea typeface="+mn-lt"/>
                <a:cs typeface="+mn-lt"/>
              </a:rPr>
              <a:t>Help in the classroom</a:t>
            </a:r>
            <a:endParaRPr lang="en-US" sz="2400">
              <a:ea typeface="+mn-lt"/>
              <a:cs typeface="+mn-lt"/>
            </a:endParaRPr>
          </a:p>
          <a:p>
            <a:pPr marL="285750" indent="-285750">
              <a:buFont typeface="Arial"/>
              <a:buChar char="•"/>
            </a:pPr>
            <a:r>
              <a:rPr lang="en-US" sz="2400" dirty="0">
                <a:solidFill>
                  <a:srgbClr val="2C3335"/>
                </a:solidFill>
                <a:ea typeface="+mn-lt"/>
                <a:cs typeface="+mn-lt"/>
              </a:rPr>
              <a:t>Attend school events and meetings (orientation, parent‑teacher conferences)</a:t>
            </a:r>
            <a:endParaRPr lang="en-US" sz="2400">
              <a:ea typeface="+mn-lt"/>
              <a:cs typeface="+mn-lt"/>
            </a:endParaRPr>
          </a:p>
          <a:p>
            <a:pPr marL="285750" indent="-285750">
              <a:buFont typeface="Arial"/>
              <a:buChar char="•"/>
            </a:pPr>
            <a:r>
              <a:rPr lang="en-US" sz="2400" dirty="0">
                <a:solidFill>
                  <a:srgbClr val="2C3335"/>
                </a:solidFill>
                <a:ea typeface="+mn-lt"/>
                <a:cs typeface="+mn-lt"/>
              </a:rPr>
              <a:t>Join school groups </a:t>
            </a:r>
          </a:p>
          <a:p>
            <a:pPr marL="285750" indent="-285750">
              <a:buFont typeface="Arial"/>
              <a:buChar char="•"/>
            </a:pPr>
            <a:endParaRPr lang="en-US" sz="2400" dirty="0">
              <a:solidFill>
                <a:srgbClr val="2C3335"/>
              </a:solidFill>
              <a:ea typeface="+mn-lt"/>
              <a:cs typeface="+mn-lt"/>
            </a:endParaRPr>
          </a:p>
          <a:p>
            <a:endParaRPr lang="en-US" sz="2400" dirty="0">
              <a:solidFill>
                <a:srgbClr val="2C3335"/>
              </a:solidFill>
              <a:ea typeface="+mn-lt"/>
              <a:cs typeface="+mn-lt"/>
            </a:endParaRPr>
          </a:p>
          <a:p>
            <a:endParaRPr lang="en-US" sz="2400" dirty="0">
              <a:solidFill>
                <a:srgbClr val="2C3335"/>
              </a:solidFill>
              <a:ea typeface="+mn-lt"/>
              <a:cs typeface="+mn-lt"/>
            </a:endParaRPr>
          </a:p>
        </p:txBody>
      </p:sp>
      <p:sp>
        <p:nvSpPr>
          <p:cNvPr id="9" name="TextBox 1">
            <a:extLst>
              <a:ext uri="{FF2B5EF4-FFF2-40B4-BE49-F238E27FC236}">
                <a16:creationId xmlns:a16="http://schemas.microsoft.com/office/drawing/2014/main" id="{0DAF9F57-17CC-2FD9-B2F0-6B82B2113BE9}"/>
              </a:ext>
            </a:extLst>
          </p:cNvPr>
          <p:cNvSpPr txBox="1"/>
          <p:nvPr/>
        </p:nvSpPr>
        <p:spPr>
          <a:xfrm>
            <a:off x="8162925" y="1714500"/>
            <a:ext cx="3829050" cy="3785652"/>
          </a:xfrm>
          <a:prstGeom prst="rect">
            <a:avLst/>
          </a:prstGeom>
          <a:solidFill>
            <a:schemeClr val="bg1">
              <a:lumMod val="20000"/>
              <a:lumOff val="80000"/>
            </a:schemeClr>
          </a:solidFill>
          <a:ln w="57150">
            <a:solidFill>
              <a:schemeClr val="bg1"/>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a:solidFill>
                  <a:srgbClr val="2C3335"/>
                </a:solidFill>
                <a:ea typeface="+mn-lt"/>
                <a:cs typeface="+mn-lt"/>
              </a:rPr>
              <a:t>Ask Meaningful Questions</a:t>
            </a:r>
            <a:endParaRPr lang="en-US" sz="2400" i="1" dirty="0">
              <a:solidFill>
                <a:srgbClr val="08355F"/>
              </a:solidFill>
              <a:ea typeface="+mn-lt"/>
              <a:cs typeface="+mn-lt"/>
            </a:endParaRPr>
          </a:p>
          <a:p>
            <a:pPr marL="342900" indent="-342900">
              <a:buFont typeface="Arial"/>
              <a:buChar char="•"/>
            </a:pPr>
            <a:r>
              <a:rPr lang="en-US" sz="2400" dirty="0">
                <a:solidFill>
                  <a:srgbClr val="2C3335"/>
                </a:solidFill>
                <a:ea typeface="+mn-lt"/>
                <a:cs typeface="+mn-lt"/>
              </a:rPr>
              <a:t>Asking thoughtful questions to understand how the school supports literacy to build trust and ensure everyone is working toward the same goals</a:t>
            </a:r>
          </a:p>
          <a:p>
            <a:endParaRPr lang="en-US" sz="2400" dirty="0">
              <a:solidFill>
                <a:srgbClr val="08355F"/>
              </a:solidFill>
              <a:ea typeface="+mn-lt"/>
              <a:cs typeface="+mn-lt"/>
            </a:endParaRPr>
          </a:p>
          <a:p>
            <a:endParaRPr lang="en-US" sz="2400" dirty="0">
              <a:solidFill>
                <a:srgbClr val="08355F"/>
              </a:solidFill>
              <a:ea typeface="+mn-lt"/>
              <a:cs typeface="+mn-lt"/>
            </a:endParaRPr>
          </a:p>
        </p:txBody>
      </p:sp>
    </p:spTree>
    <p:custDataLst>
      <p:tags r:id="rId1"/>
    </p:custDataLst>
    <p:extLst>
      <p:ext uri="{BB962C8B-B14F-4D97-AF65-F5344CB8AC3E}">
        <p14:creationId xmlns:p14="http://schemas.microsoft.com/office/powerpoint/2010/main" val="431808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33C6B2-2A0D-6204-920B-15D5164F459E}"/>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C0534609-88F9-E126-C79E-AEBDAF801E91}"/>
              </a:ext>
            </a:extLst>
          </p:cNvPr>
          <p:cNvSpPr>
            <a:spLocks noGrp="1"/>
          </p:cNvSpPr>
          <p:nvPr/>
        </p:nvSpPr>
        <p:spPr>
          <a:xfrm>
            <a:off x="3038475" y="-2995"/>
            <a:ext cx="6134100" cy="627063"/>
          </a:xfrm>
          <a:prstGeom prst="rect">
            <a:avLst/>
          </a:prstGeom>
          <a:solidFill>
            <a:schemeClr val="bg1">
              <a:lumMod val="60000"/>
              <a:lumOff val="40000"/>
            </a:schemeClr>
          </a:solid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5000"/>
              </a:lnSpc>
              <a:spcBef>
                <a:spcPts val="0"/>
              </a:spcBef>
              <a:spcAft>
                <a:spcPts val="1000"/>
              </a:spcAft>
              <a:buNone/>
            </a:pPr>
            <a:r>
              <a:rPr lang="en-US" sz="3200" b="1" dirty="0">
                <a:solidFill>
                  <a:schemeClr val="tx2"/>
                </a:solidFill>
                <a:latin typeface="Calibri"/>
                <a:ea typeface="Calibri"/>
                <a:cs typeface="Times New Roman"/>
              </a:rPr>
              <a:t>Communicate and Interact Often</a:t>
            </a:r>
            <a:endParaRPr lang="en-US" sz="3200" b="1" dirty="0">
              <a:solidFill>
                <a:schemeClr val="tx2"/>
              </a:solidFill>
              <a:latin typeface="Calibri" panose="020F0502020204030204" pitchFamily="34" charset="0"/>
              <a:ea typeface="Calibri" panose="020F0502020204030204" pitchFamily="34" charset="0"/>
              <a:cs typeface="Times New Roman" panose="02020603050405020304" pitchFamily="18" charset="0"/>
            </a:endParaRPr>
          </a:p>
          <a:p>
            <a:pPr lvl="0"/>
            <a:endParaRPr lang="en-US" sz="1600"/>
          </a:p>
          <a:p>
            <a:pPr lvl="0"/>
            <a:endParaRPr lang="en-US"/>
          </a:p>
        </p:txBody>
      </p:sp>
      <p:sp>
        <p:nvSpPr>
          <p:cNvPr id="6" name="Title 5">
            <a:extLst>
              <a:ext uri="{FF2B5EF4-FFF2-40B4-BE49-F238E27FC236}">
                <a16:creationId xmlns:a16="http://schemas.microsoft.com/office/drawing/2014/main" id="{D78DBB22-E275-D82D-6B3B-2560E9D0CEA0}"/>
              </a:ext>
            </a:extLst>
          </p:cNvPr>
          <p:cNvSpPr txBox="1">
            <a:spLocks noGrp="1"/>
          </p:cNvSpPr>
          <p:nvPr>
            <p:ph type="title" idx="4294967295"/>
          </p:nvPr>
        </p:nvSpPr>
        <p:spPr>
          <a:xfrm>
            <a:off x="447675" y="866775"/>
            <a:ext cx="11296650" cy="646331"/>
          </a:xfrm>
          <a:prstGeom prst="rect">
            <a:avLst/>
          </a:prstGeom>
          <a:solidFill>
            <a:schemeClr val="bg1">
              <a:lumMod val="75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2"/>
                </a:solidFill>
                <a:effectLst/>
                <a:uLnTx/>
                <a:uFillTx/>
                <a:latin typeface="+mn-lt"/>
                <a:ea typeface="+mn-lt"/>
                <a:cs typeface="+mn-lt"/>
              </a:rPr>
              <a:t>Families and schools work best when they stay connected</a:t>
            </a:r>
            <a:endParaRPr kumimoji="0" lang="en-US" sz="3600" b="0" i="0" u="none" strike="noStrike" kern="1200" cap="none" spc="0" normalizeH="0" baseline="0" noProof="0" dirty="0">
              <a:ln>
                <a:noFill/>
              </a:ln>
              <a:solidFill>
                <a:schemeClr val="tx2"/>
              </a:solidFill>
              <a:effectLst/>
              <a:uLnTx/>
              <a:uFillTx/>
              <a:latin typeface="+mn-lt"/>
              <a:ea typeface="+mn-lt"/>
              <a:cs typeface="+mn-lt"/>
            </a:endParaRPr>
          </a:p>
        </p:txBody>
      </p:sp>
      <p:sp>
        <p:nvSpPr>
          <p:cNvPr id="3" name="TextBox 2">
            <a:extLst>
              <a:ext uri="{FF2B5EF4-FFF2-40B4-BE49-F238E27FC236}">
                <a16:creationId xmlns:a16="http://schemas.microsoft.com/office/drawing/2014/main" id="{246E3BDD-3A0D-37D2-2137-D787EE6C8A25}"/>
              </a:ext>
            </a:extLst>
          </p:cNvPr>
          <p:cNvSpPr txBox="1"/>
          <p:nvPr/>
        </p:nvSpPr>
        <p:spPr>
          <a:xfrm>
            <a:off x="1066800" y="1714500"/>
            <a:ext cx="10677525" cy="40318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dirty="0"/>
              <a:t>Ask Questions That Matter</a:t>
            </a:r>
          </a:p>
          <a:p>
            <a:endParaRPr lang="en-US" sz="2400" b="1" dirty="0">
              <a:ea typeface="Calibri"/>
              <a:cs typeface="Calibri"/>
            </a:endParaRPr>
          </a:p>
          <a:p>
            <a:r>
              <a:rPr lang="en-US" sz="2400" dirty="0"/>
              <a:t>Asking thoughtful questions helps families understand how the school supports literacy and how they can be part of the process. These conversations build trust and ensure everyone is working toward the same goals.</a:t>
            </a:r>
            <a:endParaRPr lang="en-US" sz="2400">
              <a:ea typeface="Calibri"/>
              <a:cs typeface="Calibri"/>
            </a:endParaRPr>
          </a:p>
          <a:p>
            <a:endParaRPr lang="en-US" sz="2400" b="1" dirty="0"/>
          </a:p>
          <a:p>
            <a:r>
              <a:rPr lang="en-US" sz="2400" b="1" dirty="0"/>
              <a:t>Helpful Questions to Ask</a:t>
            </a:r>
            <a:endParaRPr lang="en-US" sz="2400" b="1" dirty="0">
              <a:ea typeface="Calibri"/>
              <a:cs typeface="Calibri"/>
            </a:endParaRPr>
          </a:p>
          <a:p>
            <a:pPr marL="228600" indent="-228600">
              <a:buFont typeface=""/>
              <a:buChar char="•"/>
            </a:pPr>
            <a:r>
              <a:rPr lang="en-US" sz="2400" b="1" dirty="0"/>
              <a:t>“What are the school’s literacy goals for children and families?”</a:t>
            </a:r>
            <a:endParaRPr lang="en-US" sz="2400" b="1">
              <a:ea typeface="Calibri"/>
              <a:cs typeface="Calibri"/>
            </a:endParaRPr>
          </a:p>
          <a:p>
            <a:pPr marL="228600" indent="-228600">
              <a:buFont typeface=""/>
              <a:buChar char="•"/>
            </a:pPr>
            <a:r>
              <a:rPr lang="en-US" sz="2400" b="1" dirty="0"/>
              <a:t>“How does the school partner with families when developing literacy goals?”</a:t>
            </a:r>
            <a:endParaRPr lang="en-US" sz="2400" b="1">
              <a:ea typeface="Calibri"/>
              <a:cs typeface="Calibri"/>
            </a:endParaRPr>
          </a:p>
          <a:p>
            <a:pPr marL="228600" indent="-228600">
              <a:buFont typeface=""/>
              <a:buChar char="•"/>
            </a:pPr>
            <a:r>
              <a:rPr lang="en-US" sz="2400" b="1" dirty="0"/>
              <a:t>“How can I support my child’s language and literacy goals at home?”</a:t>
            </a:r>
            <a:endParaRPr lang="en-US" sz="2400" b="1" dirty="0">
              <a:ea typeface="Calibri"/>
              <a:cs typeface="Calibri"/>
            </a:endParaRPr>
          </a:p>
        </p:txBody>
      </p:sp>
    </p:spTree>
    <p:custDataLst>
      <p:tags r:id="rId1"/>
    </p:custDataLst>
    <p:extLst>
      <p:ext uri="{BB962C8B-B14F-4D97-AF65-F5344CB8AC3E}">
        <p14:creationId xmlns:p14="http://schemas.microsoft.com/office/powerpoint/2010/main" val="38251912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FF4E6-29EC-2C6E-DA3F-AB3C6CCB5D8C}"/>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F9FAE856-935F-6081-096B-04BCA90B096A}"/>
              </a:ext>
            </a:extLst>
          </p:cNvPr>
          <p:cNvSpPr>
            <a:spLocks noGrp="1"/>
          </p:cNvSpPr>
          <p:nvPr/>
        </p:nvSpPr>
        <p:spPr>
          <a:xfrm>
            <a:off x="3038475" y="-2995"/>
            <a:ext cx="6134100" cy="617538"/>
          </a:xfrm>
          <a:prstGeom prst="rect">
            <a:avLst/>
          </a:prstGeom>
          <a:solidFill>
            <a:schemeClr val="bg1">
              <a:lumMod val="60000"/>
              <a:lumOff val="40000"/>
            </a:schemeClr>
          </a:solid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5000"/>
              </a:lnSpc>
              <a:spcBef>
                <a:spcPts val="0"/>
              </a:spcBef>
              <a:spcAft>
                <a:spcPts val="1000"/>
              </a:spcAft>
              <a:buNone/>
            </a:pPr>
            <a:r>
              <a:rPr lang="en-US" sz="3200" b="1" dirty="0">
                <a:solidFill>
                  <a:schemeClr val="tx2"/>
                </a:solidFill>
                <a:latin typeface="Calibri"/>
                <a:ea typeface="Calibri"/>
                <a:cs typeface="Times New Roman"/>
              </a:rPr>
              <a:t>Communicate and Interact Often</a:t>
            </a:r>
            <a:endParaRPr lang="en-US" sz="3200" b="1" dirty="0">
              <a:solidFill>
                <a:schemeClr val="tx2"/>
              </a:solidFill>
              <a:latin typeface="Calibri" panose="020F0502020204030204" pitchFamily="34" charset="0"/>
              <a:ea typeface="Calibri" panose="020F0502020204030204" pitchFamily="34" charset="0"/>
              <a:cs typeface="Times New Roman" panose="02020603050405020304" pitchFamily="18" charset="0"/>
            </a:endParaRPr>
          </a:p>
          <a:p>
            <a:pPr lvl="0"/>
            <a:endParaRPr lang="en-US" sz="1600"/>
          </a:p>
          <a:p>
            <a:pPr lvl="0"/>
            <a:endParaRPr lang="en-US"/>
          </a:p>
        </p:txBody>
      </p:sp>
      <p:sp>
        <p:nvSpPr>
          <p:cNvPr id="6" name="Title 5">
            <a:extLst>
              <a:ext uri="{FF2B5EF4-FFF2-40B4-BE49-F238E27FC236}">
                <a16:creationId xmlns:a16="http://schemas.microsoft.com/office/drawing/2014/main" id="{DF7B7935-9586-755A-B14A-A6F9F3100E07}"/>
              </a:ext>
            </a:extLst>
          </p:cNvPr>
          <p:cNvSpPr txBox="1">
            <a:spLocks noGrp="1"/>
          </p:cNvSpPr>
          <p:nvPr>
            <p:ph type="title" idx="4294967295"/>
          </p:nvPr>
        </p:nvSpPr>
        <p:spPr>
          <a:xfrm>
            <a:off x="447675" y="695325"/>
            <a:ext cx="11296650" cy="646331"/>
          </a:xfrm>
          <a:prstGeom prst="rect">
            <a:avLst/>
          </a:prstGeom>
          <a:solidFill>
            <a:schemeClr val="bg1">
              <a:lumMod val="75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2"/>
                </a:solidFill>
                <a:effectLst/>
                <a:uLnTx/>
                <a:uFillTx/>
                <a:latin typeface="+mn-lt"/>
                <a:ea typeface="+mn-lt"/>
                <a:cs typeface="+mn-lt"/>
              </a:rPr>
              <a:t>Families and schools work best when they stay connected</a:t>
            </a:r>
            <a:endParaRPr kumimoji="0" lang="en-US" sz="3600" b="0" i="0" u="none" strike="noStrike" kern="1200" cap="none" spc="0" normalizeH="0" baseline="0" noProof="0" dirty="0">
              <a:ln>
                <a:noFill/>
              </a:ln>
              <a:solidFill>
                <a:schemeClr val="tx2"/>
              </a:solidFill>
              <a:effectLst/>
              <a:uLnTx/>
              <a:uFillTx/>
              <a:latin typeface="+mn-lt"/>
              <a:ea typeface="+mn-lt"/>
              <a:cs typeface="+mn-lt"/>
            </a:endParaRPr>
          </a:p>
        </p:txBody>
      </p:sp>
      <p:sp>
        <p:nvSpPr>
          <p:cNvPr id="2" name="TextBox 1">
            <a:extLst>
              <a:ext uri="{FF2B5EF4-FFF2-40B4-BE49-F238E27FC236}">
                <a16:creationId xmlns:a16="http://schemas.microsoft.com/office/drawing/2014/main" id="{156D31A5-CECB-A91A-7737-EC471E5A00AB}"/>
              </a:ext>
            </a:extLst>
          </p:cNvPr>
          <p:cNvSpPr txBox="1"/>
          <p:nvPr/>
        </p:nvSpPr>
        <p:spPr>
          <a:xfrm>
            <a:off x="333375" y="1562100"/>
            <a:ext cx="8677275" cy="41652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dirty="0"/>
              <a:t>Share Experiences &amp; Build Partnerships</a:t>
            </a:r>
            <a:endParaRPr lang="en-US" sz="3200" b="1" dirty="0">
              <a:ea typeface="Calibri"/>
              <a:cs typeface="Calibri"/>
            </a:endParaRPr>
          </a:p>
          <a:p>
            <a:pPr>
              <a:spcBef>
                <a:spcPts val="1000"/>
              </a:spcBef>
            </a:pPr>
            <a:r>
              <a:rPr lang="en-US" sz="2400" dirty="0"/>
              <a:t>Families bring valuable insights about their child’s strengths, challenges, and learning habits. Sharing these experiences helps the school tailor support and strengthens the home‑school connection.</a:t>
            </a:r>
            <a:endParaRPr lang="en-US" sz="2400" dirty="0">
              <a:ea typeface="Calibri"/>
              <a:cs typeface="Calibri"/>
            </a:endParaRPr>
          </a:p>
          <a:p>
            <a:pPr>
              <a:spcBef>
                <a:spcPts val="1000"/>
              </a:spcBef>
            </a:pPr>
            <a:r>
              <a:rPr lang="en-US" sz="2400" b="1" dirty="0"/>
              <a:t>Ways to Share Your Perspective</a:t>
            </a:r>
            <a:endParaRPr lang="en-US" sz="2400" b="1" dirty="0">
              <a:ea typeface="Calibri"/>
              <a:cs typeface="Calibri"/>
            </a:endParaRPr>
          </a:p>
          <a:p>
            <a:pPr marL="228600" indent="-228600">
              <a:buFont typeface=""/>
              <a:buChar char="•"/>
            </a:pPr>
            <a:r>
              <a:rPr lang="en-US" sz="2400" dirty="0"/>
              <a:t>Tell teachers what works well at home</a:t>
            </a:r>
            <a:endParaRPr lang="en-US" sz="2400">
              <a:ea typeface="Calibri"/>
              <a:cs typeface="Calibri"/>
            </a:endParaRPr>
          </a:p>
          <a:p>
            <a:pPr marL="228600" indent="-228600">
              <a:buFont typeface=""/>
              <a:buChar char="•"/>
            </a:pPr>
            <a:r>
              <a:rPr lang="en-US" sz="2400" dirty="0"/>
              <a:t>Describe activities or tasks your child finds challenging</a:t>
            </a:r>
            <a:endParaRPr lang="en-US" sz="2400">
              <a:ea typeface="Calibri"/>
              <a:cs typeface="Calibri"/>
            </a:endParaRPr>
          </a:p>
          <a:p>
            <a:pPr marL="228600" indent="-228600">
              <a:buFont typeface=""/>
              <a:buChar char="•"/>
            </a:pPr>
            <a:r>
              <a:rPr lang="en-US" sz="2400" dirty="0"/>
              <a:t>Ask for clarification when something is unclear</a:t>
            </a:r>
            <a:endParaRPr lang="en-US" sz="2400">
              <a:ea typeface="Calibri"/>
              <a:cs typeface="Calibri"/>
            </a:endParaRPr>
          </a:p>
          <a:p>
            <a:pPr marL="228600" indent="-228600">
              <a:buFont typeface=""/>
              <a:buChar char="•"/>
            </a:pPr>
            <a:r>
              <a:rPr lang="en-US" sz="2400" dirty="0"/>
              <a:t>Offer ideas or examples that might help teachers understand your child better</a:t>
            </a:r>
            <a:endParaRPr lang="en-US" sz="2400" dirty="0">
              <a:ea typeface="Calibri"/>
              <a:cs typeface="Calibri"/>
            </a:endParaRPr>
          </a:p>
        </p:txBody>
      </p:sp>
      <p:pic>
        <p:nvPicPr>
          <p:cNvPr id="3" name="Picture 2" descr="A person and a child posing for a picture&#10;&#10;">
            <a:extLst>
              <a:ext uri="{FF2B5EF4-FFF2-40B4-BE49-F238E27FC236}">
                <a16:creationId xmlns:a16="http://schemas.microsoft.com/office/drawing/2014/main" id="{7F46A624-30AD-6108-749F-A2278CEA91FC}"/>
              </a:ext>
            </a:extLst>
          </p:cNvPr>
          <p:cNvPicPr>
            <a:picLocks noChangeAspect="1"/>
          </p:cNvPicPr>
          <p:nvPr/>
        </p:nvPicPr>
        <p:blipFill>
          <a:blip r:embed="rId4"/>
          <a:stretch>
            <a:fillRect/>
          </a:stretch>
        </p:blipFill>
        <p:spPr>
          <a:xfrm>
            <a:off x="9167813" y="1562100"/>
            <a:ext cx="2752725" cy="4210050"/>
          </a:xfrm>
          <a:prstGeom prst="rect">
            <a:avLst/>
          </a:prstGeom>
        </p:spPr>
      </p:pic>
    </p:spTree>
    <p:custDataLst>
      <p:tags r:id="rId1"/>
    </p:custDataLst>
    <p:extLst>
      <p:ext uri="{BB962C8B-B14F-4D97-AF65-F5344CB8AC3E}">
        <p14:creationId xmlns:p14="http://schemas.microsoft.com/office/powerpoint/2010/main" val="23494642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a:extLst>
            <a:ext uri="{FF2B5EF4-FFF2-40B4-BE49-F238E27FC236}">
              <a16:creationId xmlns:a16="http://schemas.microsoft.com/office/drawing/2014/main" id="{A47AA5D8-D0BB-6D26-354A-5FADB9B1946E}"/>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2791D04F-27EC-BC9E-B348-59E2102B4377}"/>
              </a:ext>
            </a:extLst>
          </p:cNvPr>
          <p:cNvSpPr>
            <a:spLocks noGrp="1"/>
          </p:cNvSpPr>
          <p:nvPr/>
        </p:nvSpPr>
        <p:spPr>
          <a:xfrm>
            <a:off x="3392714" y="-2995"/>
            <a:ext cx="5916385" cy="684213"/>
          </a:xfrm>
          <a:prstGeom prst="rect">
            <a:avLst/>
          </a:prstGeom>
          <a:solidFill>
            <a:schemeClr val="bg1">
              <a:lumMod val="60000"/>
              <a:lumOff val="40000"/>
            </a:schemeClr>
          </a:solid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5000"/>
              </a:lnSpc>
              <a:spcBef>
                <a:spcPts val="0"/>
              </a:spcBef>
              <a:spcAft>
                <a:spcPts val="1000"/>
              </a:spcAft>
              <a:buNone/>
            </a:pPr>
            <a:r>
              <a:rPr lang="en-US" sz="3200" b="1" dirty="0">
                <a:solidFill>
                  <a:schemeClr val="tx2"/>
                </a:solidFill>
                <a:latin typeface="Calibri"/>
                <a:ea typeface="Calibri"/>
                <a:cs typeface="Times New Roman"/>
              </a:rPr>
              <a:t>Communicate and Interact Often</a:t>
            </a:r>
            <a:endParaRPr lang="en-US" sz="3200" b="1" dirty="0">
              <a:solidFill>
                <a:schemeClr val="tx2"/>
              </a:solidFill>
              <a:latin typeface="Calibri" panose="020F0502020204030204" pitchFamily="34" charset="0"/>
              <a:ea typeface="Calibri" panose="020F0502020204030204" pitchFamily="34" charset="0"/>
              <a:cs typeface="Times New Roman" panose="02020603050405020304" pitchFamily="18" charset="0"/>
            </a:endParaRPr>
          </a:p>
          <a:p>
            <a:pPr lvl="0"/>
            <a:endParaRPr lang="en-US" sz="1600"/>
          </a:p>
          <a:p>
            <a:pPr lvl="0"/>
            <a:endParaRPr lang="en-US"/>
          </a:p>
        </p:txBody>
      </p:sp>
      <p:sp>
        <p:nvSpPr>
          <p:cNvPr id="4" name="Title 3">
            <a:extLst>
              <a:ext uri="{FF2B5EF4-FFF2-40B4-BE49-F238E27FC236}">
                <a16:creationId xmlns:a16="http://schemas.microsoft.com/office/drawing/2014/main" id="{FA64D8F2-09AC-B591-FF56-145EC46F8ABD}"/>
              </a:ext>
            </a:extLst>
          </p:cNvPr>
          <p:cNvSpPr>
            <a:spLocks noGrp="1"/>
          </p:cNvSpPr>
          <p:nvPr>
            <p:ph type="title" idx="4294967295"/>
          </p:nvPr>
        </p:nvSpPr>
        <p:spPr>
          <a:xfrm>
            <a:off x="3156622" y="1214378"/>
            <a:ext cx="5884572" cy="4433798"/>
          </a:xfrm>
          <a:prstGeom prst="ellipse">
            <a:avLst/>
          </a:prstGeom>
          <a:solidFill>
            <a:schemeClr val="bg1">
              <a:lumMod val="20000"/>
              <a:lumOff val="80000"/>
            </a:schemeClr>
          </a:solidFill>
          <a:ln w="57150" cap="flat" cmpd="sng" algn="ctr">
            <a:solidFill>
              <a:schemeClr val="tx2">
                <a:lumMod val="50000"/>
              </a:schemeClr>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schemeClr val="lt1"/>
                </a:solidFill>
                <a:effectLst/>
                <a:uLnTx/>
                <a:uFillTx/>
                <a:latin typeface="Cooper Black"/>
                <a:ea typeface="Calibri"/>
                <a:cs typeface="Calibri"/>
              </a:rPr>
              <a:t>Questions</a:t>
            </a:r>
            <a:r>
              <a:rPr kumimoji="0" lang="en-US" sz="5000" b="0" i="0" u="none" strike="noStrike" kern="1200" cap="none" spc="0" normalizeH="0" baseline="0" noProof="0" dirty="0">
                <a:ln>
                  <a:noFill/>
                </a:ln>
                <a:solidFill>
                  <a:schemeClr val="lt1"/>
                </a:solidFill>
                <a:effectLst/>
                <a:uLnTx/>
                <a:uFillTx/>
                <a:latin typeface="Cooper Black"/>
                <a:ea typeface="Calibri"/>
                <a:cs typeface="Calibri"/>
              </a:rPr>
              <a:t>                         </a:t>
            </a:r>
            <a:r>
              <a:rPr kumimoji="0" lang="en-US" sz="9600" b="0" i="0" u="none" strike="noStrike" kern="1200" cap="none" spc="0" normalizeH="0" baseline="0" noProof="0" dirty="0">
                <a:ln>
                  <a:noFill/>
                </a:ln>
                <a:solidFill>
                  <a:schemeClr val="bg1">
                    <a:lumMod val="60000"/>
                    <a:lumOff val="40000"/>
                  </a:schemeClr>
                </a:solidFill>
                <a:effectLst/>
                <a:uLnTx/>
                <a:uFillTx/>
                <a:latin typeface="Cooper Black"/>
                <a:ea typeface="Calibri"/>
                <a:cs typeface="Calibri"/>
              </a:rPr>
              <a:t>?</a:t>
            </a:r>
            <a:endParaRPr kumimoji="0" lang="en-US" sz="9600" b="0" i="0" u="none" strike="noStrike" kern="1200" cap="none" spc="0" normalizeH="0" baseline="0" noProof="0" dirty="0">
              <a:ln>
                <a:noFill/>
              </a:ln>
              <a:solidFill>
                <a:schemeClr val="bg1">
                  <a:lumMod val="60000"/>
                  <a:lumOff val="40000"/>
                </a:schemeClr>
              </a:solidFill>
              <a:effectLst/>
              <a:uLnTx/>
              <a:uFillTx/>
              <a:latin typeface="Cooper Black"/>
              <a:ea typeface="+mn-ea"/>
              <a:cs typeface="+mn-cs"/>
            </a:endParaRPr>
          </a:p>
        </p:txBody>
      </p:sp>
    </p:spTree>
    <p:custDataLst>
      <p:tags r:id="rId1"/>
    </p:custDataLst>
    <p:extLst>
      <p:ext uri="{BB962C8B-B14F-4D97-AF65-F5344CB8AC3E}">
        <p14:creationId xmlns:p14="http://schemas.microsoft.com/office/powerpoint/2010/main" val="13391526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7D8AA4E5-1D99-018E-89E2-C5995DFBBDB3}"/>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488DD106-9109-C4B3-A962-355141CD7ACC}"/>
              </a:ext>
            </a:extLst>
          </p:cNvPr>
          <p:cNvSpPr>
            <a:spLocks noGrp="1"/>
          </p:cNvSpPr>
          <p:nvPr>
            <p:ph type="title" idx="4294967295"/>
          </p:nvPr>
        </p:nvSpPr>
        <p:spPr>
          <a:xfrm>
            <a:off x="3254829" y="-2995"/>
            <a:ext cx="6366328" cy="684213"/>
          </a:xfrm>
          <a:prstGeom prst="rect">
            <a:avLst/>
          </a:prstGeom>
          <a:solidFill>
            <a:schemeClr val="bg1">
              <a:lumMod val="60000"/>
              <a:lumOff val="40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15000"/>
              </a:lnSpc>
              <a:spcBef>
                <a:spcPts val="0"/>
              </a:spcBef>
              <a:spcAft>
                <a:spcPts val="100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tx2"/>
                </a:solidFill>
                <a:effectLst/>
                <a:uLnTx/>
                <a:uFillTx/>
                <a:latin typeface="Calibri"/>
                <a:ea typeface="Calibri"/>
                <a:cs typeface="Times New Roman"/>
              </a:rPr>
              <a:t>Communicate and Interact Often</a:t>
            </a:r>
            <a:endParaRPr kumimoji="0" lang="en-US" sz="3200" b="1" i="0"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chemeClr val="tx1"/>
              </a:solidFill>
              <a:effectLst/>
              <a:uLnTx/>
              <a:uFillTx/>
              <a:latin typeface="+mn-lt"/>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2" name="TextBox 1">
            <a:extLst>
              <a:ext uri="{FF2B5EF4-FFF2-40B4-BE49-F238E27FC236}">
                <a16:creationId xmlns:a16="http://schemas.microsoft.com/office/drawing/2014/main" id="{EC13EC8F-06A9-E0D5-2CED-02AE206BBB1B}"/>
              </a:ext>
            </a:extLst>
          </p:cNvPr>
          <p:cNvSpPr txBox="1"/>
          <p:nvPr/>
        </p:nvSpPr>
        <p:spPr>
          <a:xfrm>
            <a:off x="631101" y="1024799"/>
            <a:ext cx="10920216" cy="385746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US" sz="3200" b="1" dirty="0">
                <a:solidFill>
                  <a:srgbClr val="444444"/>
                </a:solidFill>
                <a:latin typeface="Calibri"/>
                <a:ea typeface="Calibri"/>
                <a:cs typeface="Calibri"/>
              </a:rPr>
              <a:t>The big ideas...</a:t>
            </a:r>
          </a:p>
          <a:p>
            <a:pPr marL="285750" indent="-285750" rtl="0">
              <a:spcAft>
                <a:spcPts val="1000"/>
              </a:spcAft>
              <a:buFont typeface="Arial"/>
              <a:buChar char="•"/>
            </a:pPr>
            <a:r>
              <a:rPr lang="en-US" sz="2800" dirty="0">
                <a:solidFill>
                  <a:srgbClr val="444444"/>
                </a:solidFill>
                <a:latin typeface="Calibri"/>
                <a:ea typeface="Calibri"/>
                <a:cs typeface="Calibri"/>
              </a:rPr>
              <a:t>Family engagement for children’s literacy learning and achievement is a shared responsibility among families, schools, and communities. ​​</a:t>
            </a:r>
          </a:p>
          <a:p>
            <a:pPr marL="285750" indent="-285750" rtl="0">
              <a:spcAft>
                <a:spcPts val="1000"/>
              </a:spcAft>
              <a:buFont typeface="Arial"/>
              <a:buChar char="•"/>
            </a:pPr>
            <a:r>
              <a:rPr lang="en-US" sz="2800" dirty="0">
                <a:solidFill>
                  <a:srgbClr val="444444"/>
                </a:solidFill>
                <a:latin typeface="Calibri"/>
                <a:ea typeface="Calibri"/>
                <a:cs typeface="Calibri"/>
              </a:rPr>
              <a:t>Trust is the primary ingredient for strong home-school relationships for children’s literacy learning and achievement. Strong home-school relationships rely on open, two-way communication.​​</a:t>
            </a:r>
          </a:p>
          <a:p>
            <a:pPr marL="285750" indent="-285750" rtl="0">
              <a:spcAft>
                <a:spcPts val="1000"/>
              </a:spcAft>
              <a:buFont typeface="Arial"/>
              <a:buChar char="•"/>
            </a:pPr>
            <a:r>
              <a:rPr lang="en-US" sz="2800" dirty="0">
                <a:solidFill>
                  <a:srgbClr val="444444"/>
                </a:solidFill>
                <a:latin typeface="Calibri"/>
                <a:ea typeface="Calibri"/>
                <a:cs typeface="Calibri"/>
              </a:rPr>
              <a:t>An effective system of support and services for children’s literacy learning involves home and school partnering together.​​</a:t>
            </a:r>
            <a:endParaRPr lang="en-US" sz="2800" dirty="0">
              <a:ea typeface="Calibri" panose="020F0502020204030204"/>
              <a:cs typeface="Calibri" panose="020F0502020204030204"/>
            </a:endParaRPr>
          </a:p>
        </p:txBody>
      </p:sp>
    </p:spTree>
    <p:custDataLst>
      <p:tags r:id="rId1"/>
    </p:custDataLst>
    <p:extLst>
      <p:ext uri="{BB962C8B-B14F-4D97-AF65-F5344CB8AC3E}">
        <p14:creationId xmlns:p14="http://schemas.microsoft.com/office/powerpoint/2010/main" val="8217583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3BB90F-E0DB-2A90-C736-550B1F08FE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9A3464-54E0-4EAC-4D64-2EC0854ED2B7}"/>
              </a:ext>
            </a:extLst>
          </p:cNvPr>
          <p:cNvSpPr>
            <a:spLocks noGrp="1"/>
          </p:cNvSpPr>
          <p:nvPr>
            <p:ph type="title"/>
          </p:nvPr>
        </p:nvSpPr>
        <p:spPr>
          <a:xfrm>
            <a:off x="457095" y="2938931"/>
            <a:ext cx="11085331" cy="2852737"/>
          </a:xfrm>
        </p:spPr>
        <p:txBody>
          <a:bodyPr lIns="91440" tIns="45720" rIns="91440" bIns="45720" anchor="b"/>
          <a:lstStyle/>
          <a:p>
            <a:r>
              <a:rPr lang="en-US" b="1" dirty="0">
                <a:latin typeface="Calibri"/>
                <a:ea typeface="Calibri"/>
                <a:cs typeface="Times New Roman"/>
              </a:rPr>
              <a:t>Session 2: </a:t>
            </a:r>
            <a:br>
              <a:rPr lang="en-US" b="1" dirty="0">
                <a:solidFill>
                  <a:srgbClr val="08355F"/>
                </a:solidFill>
                <a:latin typeface="Calibri"/>
                <a:ea typeface="Calibri"/>
                <a:cs typeface="Times New Roman"/>
              </a:rPr>
            </a:br>
            <a:r>
              <a:rPr lang="en-US" sz="4400" b="1" dirty="0">
                <a:latin typeface="Calibri"/>
                <a:ea typeface="Calibri"/>
                <a:cs typeface="Calibri"/>
              </a:rPr>
              <a:t>- Discuss Literacy Instruction and Intervention</a:t>
            </a:r>
            <a:endParaRPr lang="en-US" sz="4400">
              <a:latin typeface="Calibri"/>
              <a:ea typeface="Calibri"/>
              <a:cs typeface="Calibri"/>
            </a:endParaRPr>
          </a:p>
        </p:txBody>
      </p:sp>
    </p:spTree>
    <p:extLst>
      <p:ext uri="{BB962C8B-B14F-4D97-AF65-F5344CB8AC3E}">
        <p14:creationId xmlns:p14="http://schemas.microsoft.com/office/powerpoint/2010/main" val="12822705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6E4A19-1CF9-E97E-3F03-6FCD012602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110EBB-54A2-B8FA-85ED-921AF0E5E609}"/>
              </a:ext>
            </a:extLst>
          </p:cNvPr>
          <p:cNvSpPr>
            <a:spLocks noGrp="1"/>
          </p:cNvSpPr>
          <p:nvPr>
            <p:ph type="title"/>
          </p:nvPr>
        </p:nvSpPr>
        <p:spPr>
          <a:xfrm>
            <a:off x="1154" y="565852"/>
            <a:ext cx="12177568" cy="585500"/>
          </a:xfrm>
        </p:spPr>
        <p:txBody>
          <a:bodyPr lIns="91440" tIns="45720" rIns="91440" bIns="45720" anchor="t"/>
          <a:lstStyle/>
          <a:p>
            <a:pPr algn="ctr"/>
            <a:r>
              <a:rPr lang="en-US" sz="3600" b="1" dirty="0">
                <a:solidFill>
                  <a:srgbClr val="2C3335"/>
                </a:solidFill>
                <a:latin typeface="Calibri Light"/>
                <a:ea typeface="Calibri Light"/>
                <a:cs typeface="Calibri Light"/>
              </a:rPr>
              <a:t>How Families Can Partner With Schools on Literacy Development</a:t>
            </a:r>
            <a:endParaRPr lang="en-US" sz="3600" b="1" dirty="0">
              <a:latin typeface="Calibri Light"/>
              <a:ea typeface="Calibri Light"/>
              <a:cs typeface="Calibri Light"/>
            </a:endParaRPr>
          </a:p>
        </p:txBody>
      </p:sp>
      <p:sp>
        <p:nvSpPr>
          <p:cNvPr id="7" name="Content Placeholder 6">
            <a:extLst>
              <a:ext uri="{FF2B5EF4-FFF2-40B4-BE49-F238E27FC236}">
                <a16:creationId xmlns:a16="http://schemas.microsoft.com/office/drawing/2014/main" id="{4776B859-552C-78DC-1C14-B07343913672}"/>
              </a:ext>
              <a:ext uri="{C183D7F6-B498-43B3-948B-1728B52AA6E4}">
                <adec:decorative xmlns:adec="http://schemas.microsoft.com/office/drawing/2017/decorative" val="1"/>
              </a:ext>
            </a:extLst>
          </p:cNvPr>
          <p:cNvSpPr>
            <a:spLocks noGrp="1"/>
          </p:cNvSpPr>
          <p:nvPr>
            <p:ph idx="1"/>
          </p:nvPr>
        </p:nvSpPr>
        <p:spPr>
          <a:xfrm>
            <a:off x="276225" y="2236643"/>
            <a:ext cx="6715125" cy="3598863"/>
          </a:xfrm>
        </p:spPr>
        <p:txBody>
          <a:bodyPr lIns="91440" tIns="45720" rIns="91440" bIns="45720" anchor="t"/>
          <a:lstStyle/>
          <a:p>
            <a:endParaRPr lang="en-US" dirty="0">
              <a:solidFill>
                <a:srgbClr val="2C3335"/>
              </a:solidFill>
              <a:highlight>
                <a:srgbClr val="F9F8F6"/>
              </a:highlight>
              <a:latin typeface="Poppins"/>
              <a:ea typeface="Calibri" panose="020F0502020204030204"/>
              <a:cs typeface="Poppins"/>
            </a:endParaRPr>
          </a:p>
          <a:p>
            <a:endParaRPr lang="en-US" dirty="0">
              <a:ea typeface="Calibri"/>
              <a:cs typeface="Calibri"/>
            </a:endParaRPr>
          </a:p>
        </p:txBody>
      </p:sp>
      <p:graphicFrame>
        <p:nvGraphicFramePr>
          <p:cNvPr id="9" name="Diagram 8" descr="Four panels outlining ways families can support their child’s literacy development: “Communicate and Interact Often,” “Discuss Literacy Instruction and Intervention,” “Practice Literacy Skills at Home,” and “Address Concerns Together.” Each panel provides guidance for communicating with schools, understanding literacy instruction, practicing skills at home, and working with schools to address concerns.">
            <a:extLst>
              <a:ext uri="{FF2B5EF4-FFF2-40B4-BE49-F238E27FC236}">
                <a16:creationId xmlns:a16="http://schemas.microsoft.com/office/drawing/2014/main" id="{36708449-B3D6-F169-0B1A-3A930048CEB1}"/>
              </a:ext>
            </a:extLst>
          </p:cNvPr>
          <p:cNvGraphicFramePr/>
          <p:nvPr>
            <p:extLst>
              <p:ext uri="{D42A27DB-BD31-4B8C-83A1-F6EECF244321}">
                <p14:modId xmlns:p14="http://schemas.microsoft.com/office/powerpoint/2010/main" val="1962152620"/>
              </p:ext>
            </p:extLst>
          </p:nvPr>
        </p:nvGraphicFramePr>
        <p:xfrm>
          <a:off x="150091" y="866775"/>
          <a:ext cx="11772319" cy="59923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97" name="Group 196" descr="panels outlining ways families can support their child’s literacy development: “Discuss Literacy Instruction and Intervention&quot;">
            <a:extLst>
              <a:ext uri="{FF2B5EF4-FFF2-40B4-BE49-F238E27FC236}">
                <a16:creationId xmlns:a16="http://schemas.microsoft.com/office/drawing/2014/main" id="{5F60EE36-4836-41A1-B84B-D49C9317D89F}"/>
              </a:ext>
            </a:extLst>
          </p:cNvPr>
          <p:cNvGrpSpPr/>
          <p:nvPr/>
        </p:nvGrpSpPr>
        <p:grpSpPr>
          <a:xfrm>
            <a:off x="3196791" y="1546216"/>
            <a:ext cx="2852721" cy="4439782"/>
            <a:chOff x="148791" y="1498591"/>
            <a:chExt cx="2900346" cy="4487407"/>
          </a:xfrm>
        </p:grpSpPr>
        <p:sp>
          <p:nvSpPr>
            <p:cNvPr id="185" name="Rectangle 184">
              <a:extLst>
                <a:ext uri="{FF2B5EF4-FFF2-40B4-BE49-F238E27FC236}">
                  <a16:creationId xmlns:a16="http://schemas.microsoft.com/office/drawing/2014/main" id="{64B5FE2F-EF6F-3BA4-91AD-9F3FC285CDB4}"/>
                </a:ext>
              </a:extLst>
            </p:cNvPr>
            <p:cNvSpPr/>
            <p:nvPr/>
          </p:nvSpPr>
          <p:spPr>
            <a:xfrm>
              <a:off x="148791" y="1763126"/>
              <a:ext cx="2708260" cy="4222872"/>
            </a:xfrm>
            <a:prstGeom prst="rect">
              <a:avLst/>
            </a:prstGeom>
            <a:noFill/>
            <a:ln w="57150">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 name="Star: 5 Points 195">
              <a:extLst>
                <a:ext uri="{FF2B5EF4-FFF2-40B4-BE49-F238E27FC236}">
                  <a16:creationId xmlns:a16="http://schemas.microsoft.com/office/drawing/2014/main" id="{34F1B178-764A-9A7F-84D3-F9410CF8C81C}"/>
                </a:ext>
              </a:extLst>
            </p:cNvPr>
            <p:cNvSpPr/>
            <p:nvPr/>
          </p:nvSpPr>
          <p:spPr>
            <a:xfrm>
              <a:off x="2427418" y="1498591"/>
              <a:ext cx="621719" cy="528634"/>
            </a:xfrm>
            <a:prstGeom prst="star5">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9192859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79DC2017-0E7E-990F-EA2D-0894B4403DD8}"/>
              </a:ext>
              <a:ext uri="{C183D7F6-B498-43B3-948B-1728B52AA6E4}">
                <adec:decorative xmlns:adec="http://schemas.microsoft.com/office/drawing/2017/decorative" val="1"/>
              </a:ext>
            </a:extLst>
          </p:cNvPr>
          <p:cNvSpPr/>
          <p:nvPr/>
        </p:nvSpPr>
        <p:spPr>
          <a:xfrm>
            <a:off x="-1921" y="336878"/>
            <a:ext cx="5940353" cy="5933190"/>
          </a:xfrm>
          <a:prstGeom prst="rect">
            <a:avLst/>
          </a:prstGeom>
          <a:solidFill>
            <a:srgbClr val="185C69">
              <a:alpha val="83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72AB396-05B2-FC25-A8A3-BDF1E0903EE4}"/>
              </a:ext>
            </a:extLst>
          </p:cNvPr>
          <p:cNvSpPr/>
          <p:nvPr/>
        </p:nvSpPr>
        <p:spPr>
          <a:xfrm>
            <a:off x="2252431" y="-1144"/>
            <a:ext cx="7692625" cy="558158"/>
          </a:xfrm>
          <a:prstGeom prst="rect">
            <a:avLst/>
          </a:prstGeom>
          <a:solidFill>
            <a:schemeClr val="tx1">
              <a:lumMod val="60000"/>
              <a:lumOff val="40000"/>
            </a:schemeClr>
          </a:solidFill>
          <a:ln w="12700">
            <a:solidFill>
              <a:srgbClr val="0A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2C3335"/>
                </a:solidFill>
                <a:latin typeface="Calibri"/>
              </a:rPr>
              <a:t>Discuss Literacy Instruction and Intervention</a:t>
            </a:r>
            <a:endParaRPr lang="en-US" sz="3200" dirty="0">
              <a:ea typeface="Calibri"/>
              <a:cs typeface="Calibri"/>
            </a:endParaRPr>
          </a:p>
        </p:txBody>
      </p:sp>
      <p:sp>
        <p:nvSpPr>
          <p:cNvPr id="2" name="Title 1">
            <a:extLst>
              <a:ext uri="{FF2B5EF4-FFF2-40B4-BE49-F238E27FC236}">
                <a16:creationId xmlns:a16="http://schemas.microsoft.com/office/drawing/2014/main" id="{FBB66A6C-97CF-4CA0-806C-9ECFF40E1150}"/>
              </a:ext>
            </a:extLst>
          </p:cNvPr>
          <p:cNvSpPr>
            <a:spLocks noGrp="1"/>
          </p:cNvSpPr>
          <p:nvPr>
            <p:ph type="title"/>
          </p:nvPr>
        </p:nvSpPr>
        <p:spPr>
          <a:xfrm>
            <a:off x="409575" y="739322"/>
            <a:ext cx="11372850" cy="534988"/>
          </a:xfrm>
          <a:solidFill>
            <a:schemeClr val="tx2"/>
          </a:solidFill>
          <a:ln>
            <a:solidFill>
              <a:srgbClr val="0A0000"/>
            </a:solidFill>
          </a:ln>
        </p:spPr>
        <p:txBody>
          <a:bodyPr lIns="91440" tIns="45720" rIns="91440" bIns="45720" anchor="t"/>
          <a:lstStyle/>
          <a:p>
            <a:pPr algn="ctr"/>
            <a:r>
              <a:rPr lang="en-US" sz="3600" b="1" dirty="0">
                <a:ea typeface="Calibri Light"/>
                <a:cs typeface="Calibri Light"/>
              </a:rPr>
              <a:t>Literacy Discussions: Curriculum &amp; Instruction</a:t>
            </a:r>
          </a:p>
        </p:txBody>
      </p:sp>
      <p:sp>
        <p:nvSpPr>
          <p:cNvPr id="3" name="Content Placeholder 2">
            <a:extLst>
              <a:ext uri="{FF2B5EF4-FFF2-40B4-BE49-F238E27FC236}">
                <a16:creationId xmlns:a16="http://schemas.microsoft.com/office/drawing/2014/main" id="{E33B567F-B742-401E-813B-CECE63856DA5}"/>
              </a:ext>
            </a:extLst>
          </p:cNvPr>
          <p:cNvSpPr>
            <a:spLocks noGrp="1"/>
          </p:cNvSpPr>
          <p:nvPr>
            <p:ph idx="1"/>
          </p:nvPr>
        </p:nvSpPr>
        <p:spPr>
          <a:xfrm>
            <a:off x="914400" y="1579417"/>
            <a:ext cx="4095750" cy="1044720"/>
          </a:xfrm>
          <a:solidFill>
            <a:schemeClr val="bg1">
              <a:lumMod val="60000"/>
              <a:lumOff val="40000"/>
            </a:schemeClr>
          </a:solidFill>
          <a:ln>
            <a:solidFill>
              <a:srgbClr val="0A0000"/>
            </a:solidFill>
          </a:ln>
        </p:spPr>
        <p:txBody>
          <a:bodyPr lIns="91440" tIns="45720" rIns="91440" bIns="45720" anchor="t"/>
          <a:lstStyle/>
          <a:p>
            <a:pPr marL="0" indent="0">
              <a:lnSpc>
                <a:spcPct val="115000"/>
              </a:lnSpc>
              <a:spcBef>
                <a:spcPts val="0"/>
              </a:spcBef>
              <a:buNone/>
            </a:pPr>
            <a:r>
              <a:rPr lang="en-US" sz="2400" b="1" dirty="0">
                <a:latin typeface="Calibri"/>
                <a:ea typeface="Calibri"/>
                <a:cs typeface="Times New Roman"/>
              </a:rPr>
              <a:t>Talk about literacy standards, curriculum, and instruction</a:t>
            </a:r>
            <a:endParaRPr lang="en-US" b="1"/>
          </a:p>
        </p:txBody>
      </p:sp>
      <p:sp>
        <p:nvSpPr>
          <p:cNvPr id="15" name="Content Placeholder 2">
            <a:extLst>
              <a:ext uri="{FF2B5EF4-FFF2-40B4-BE49-F238E27FC236}">
                <a16:creationId xmlns:a16="http://schemas.microsoft.com/office/drawing/2014/main" id="{A6E4D98A-27A4-7DB8-ED42-3469037BCBC2}"/>
              </a:ext>
            </a:extLst>
          </p:cNvPr>
          <p:cNvSpPr txBox="1">
            <a:spLocks/>
          </p:cNvSpPr>
          <p:nvPr/>
        </p:nvSpPr>
        <p:spPr>
          <a:xfrm>
            <a:off x="914400" y="2903392"/>
            <a:ext cx="4095750" cy="1054245"/>
          </a:xfrm>
          <a:prstGeom prst="rect">
            <a:avLst/>
          </a:prstGeom>
          <a:solidFill>
            <a:schemeClr val="bg1">
              <a:lumMod val="40000"/>
              <a:lumOff val="60000"/>
            </a:schemeClr>
          </a:solidFill>
          <a:ln>
            <a:solidFill>
              <a:srgbClr val="0A0000"/>
            </a:solidFill>
          </a:ln>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4999"/>
              </a:lnSpc>
              <a:spcBef>
                <a:spcPts val="0"/>
              </a:spcBef>
              <a:buNone/>
            </a:pPr>
            <a:r>
              <a:rPr lang="en-US" sz="2400" b="1" dirty="0">
                <a:latin typeface="Calibri"/>
                <a:ea typeface="Calibri"/>
                <a:cs typeface="Times New Roman"/>
              </a:rPr>
              <a:t>Talk about activities related to literacy goals</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16" name="Rectangle 15">
            <a:extLst>
              <a:ext uri="{FF2B5EF4-FFF2-40B4-BE49-F238E27FC236}">
                <a16:creationId xmlns:a16="http://schemas.microsoft.com/office/drawing/2014/main" id="{F587A0CA-D8DA-E602-709F-7115AF04257C}"/>
              </a:ext>
            </a:extLst>
          </p:cNvPr>
          <p:cNvSpPr/>
          <p:nvPr/>
        </p:nvSpPr>
        <p:spPr>
          <a:xfrm>
            <a:off x="1547773" y="4992396"/>
            <a:ext cx="2316442" cy="492860"/>
          </a:xfrm>
          <a:prstGeom prst="rect">
            <a:avLst/>
          </a:prstGeom>
          <a:solidFill>
            <a:schemeClr val="bg1"/>
          </a:solidFill>
          <a:ln>
            <a:solidFill>
              <a:srgbClr val="0A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dirty="0">
                <a:solidFill>
                  <a:schemeClr val="tx2"/>
                </a:solidFill>
                <a:ea typeface="Calibri"/>
                <a:cs typeface="Calibri"/>
                <a:hlinkClick r:id="rId4">
                  <a:extLst>
                    <a:ext uri="{A12FA001-AC4F-418D-AE19-62706E023703}">
                      <ahyp:hlinkClr xmlns:ahyp="http://schemas.microsoft.com/office/drawing/2018/hyperlinkcolor" val="tx"/>
                    </a:ext>
                  </a:extLst>
                </a:hlinkClick>
              </a:rPr>
              <a:t>Learn More</a:t>
            </a:r>
            <a:endParaRPr lang="en-US" sz="2400" b="1" dirty="0">
              <a:solidFill>
                <a:schemeClr val="tx2"/>
              </a:solidFill>
              <a:hlinkClick r:id="rId4">
                <a:extLst>
                  <a:ext uri="{A12FA001-AC4F-418D-AE19-62706E023703}">
                    <ahyp:hlinkClr xmlns:ahyp="http://schemas.microsoft.com/office/drawing/2018/hyperlinkcolor" val="tx"/>
                  </a:ext>
                </a:extLst>
              </a:hlinkClick>
            </a:endParaRPr>
          </a:p>
        </p:txBody>
      </p:sp>
      <p:sp>
        <p:nvSpPr>
          <p:cNvPr id="18" name="Rectangle: Rounded Corners 17">
            <a:extLst>
              <a:ext uri="{FF2B5EF4-FFF2-40B4-BE49-F238E27FC236}">
                <a16:creationId xmlns:a16="http://schemas.microsoft.com/office/drawing/2014/main" id="{D708652C-D6E6-319C-9690-F7BEB92206E2}"/>
              </a:ext>
            </a:extLst>
          </p:cNvPr>
          <p:cNvSpPr/>
          <p:nvPr/>
        </p:nvSpPr>
        <p:spPr>
          <a:xfrm>
            <a:off x="6260024" y="1467576"/>
            <a:ext cx="5098209" cy="1262386"/>
          </a:xfrm>
          <a:prstGeom prst="roundRect">
            <a:avLst/>
          </a:prstGeom>
          <a:solidFill>
            <a:schemeClr val="bg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dirty="0">
                <a:solidFill>
                  <a:schemeClr val="tx2"/>
                </a:solidFill>
                <a:ea typeface="Calibri"/>
                <a:cs typeface="Calibri"/>
              </a:rPr>
              <a:t>Ask about the instructional materials that will be used and the learning expectation for the year </a:t>
            </a:r>
            <a:endParaRPr lang="en-US" sz="2400">
              <a:solidFill>
                <a:schemeClr val="tx2"/>
              </a:solidFill>
              <a:ea typeface="Calibri"/>
              <a:cs typeface="Calibri"/>
            </a:endParaRPr>
          </a:p>
        </p:txBody>
      </p:sp>
      <p:sp>
        <p:nvSpPr>
          <p:cNvPr id="19" name="Rectangle: Rounded Corners 18">
            <a:extLst>
              <a:ext uri="{FF2B5EF4-FFF2-40B4-BE49-F238E27FC236}">
                <a16:creationId xmlns:a16="http://schemas.microsoft.com/office/drawing/2014/main" id="{4A72E58D-3F0C-4C37-CFB8-7487C347F239}"/>
              </a:ext>
            </a:extLst>
          </p:cNvPr>
          <p:cNvSpPr/>
          <p:nvPr/>
        </p:nvSpPr>
        <p:spPr>
          <a:xfrm>
            <a:off x="6269549" y="2905850"/>
            <a:ext cx="5088684" cy="1186186"/>
          </a:xfrm>
          <a:prstGeom prst="roundRect">
            <a:avLst/>
          </a:prstGeom>
          <a:solidFill>
            <a:schemeClr val="bg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dirty="0">
                <a:solidFill>
                  <a:srgbClr val="FFFFFF"/>
                </a:solidFill>
                <a:ea typeface="Calibri"/>
                <a:cs typeface="Calibri"/>
              </a:rPr>
              <a:t>Request examples, activities, and strategies to use at home to connect with your child's reading goals</a:t>
            </a:r>
          </a:p>
        </p:txBody>
      </p:sp>
      <p:pic>
        <p:nvPicPr>
          <p:cNvPr id="17" name="Picture 16" descr="A person smiling while holding a tablet&#10;&#10;">
            <a:extLst>
              <a:ext uri="{FF2B5EF4-FFF2-40B4-BE49-F238E27FC236}">
                <a16:creationId xmlns:a16="http://schemas.microsoft.com/office/drawing/2014/main" id="{E0E4F93A-1AB7-94BE-2412-0476665A3C5B}"/>
              </a:ext>
            </a:extLst>
          </p:cNvPr>
          <p:cNvPicPr>
            <a:picLocks noChangeAspect="1"/>
          </p:cNvPicPr>
          <p:nvPr/>
        </p:nvPicPr>
        <p:blipFill>
          <a:blip r:embed="rId5"/>
          <a:stretch>
            <a:fillRect/>
          </a:stretch>
        </p:blipFill>
        <p:spPr>
          <a:xfrm>
            <a:off x="6924675" y="4271962"/>
            <a:ext cx="3762375" cy="1943100"/>
          </a:xfrm>
          <a:prstGeom prst="rect">
            <a:avLst/>
          </a:prstGeom>
        </p:spPr>
      </p:pic>
    </p:spTree>
    <p:custDataLst>
      <p:tags r:id="rId1"/>
    </p:custDataLst>
    <p:extLst>
      <p:ext uri="{BB962C8B-B14F-4D97-AF65-F5344CB8AC3E}">
        <p14:creationId xmlns:p14="http://schemas.microsoft.com/office/powerpoint/2010/main" val="32658186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EF1FD4-AD9D-19CA-4377-7A823CAD475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B067973-AD67-D24C-0715-5F9C3E6FE0B8}"/>
              </a:ext>
              <a:ext uri="{C183D7F6-B498-43B3-948B-1728B52AA6E4}">
                <adec:decorative xmlns:adec="http://schemas.microsoft.com/office/drawing/2017/decorative" val="1"/>
              </a:ext>
            </a:extLst>
          </p:cNvPr>
          <p:cNvSpPr/>
          <p:nvPr/>
        </p:nvSpPr>
        <p:spPr>
          <a:xfrm>
            <a:off x="19652" y="484196"/>
            <a:ext cx="5930456" cy="5776345"/>
          </a:xfrm>
          <a:prstGeom prst="rect">
            <a:avLst/>
          </a:prstGeom>
          <a:solidFill>
            <a:schemeClr val="tx2">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 name="Rectangle 4">
            <a:extLst>
              <a:ext uri="{FF2B5EF4-FFF2-40B4-BE49-F238E27FC236}">
                <a16:creationId xmlns:a16="http://schemas.microsoft.com/office/drawing/2014/main" id="{1B785398-494B-69B4-7503-B46701D82236}"/>
              </a:ext>
            </a:extLst>
          </p:cNvPr>
          <p:cNvSpPr/>
          <p:nvPr/>
        </p:nvSpPr>
        <p:spPr>
          <a:xfrm>
            <a:off x="2252431" y="-1144"/>
            <a:ext cx="7692625" cy="558158"/>
          </a:xfrm>
          <a:prstGeom prst="rect">
            <a:avLst/>
          </a:prstGeom>
          <a:solidFill>
            <a:schemeClr val="tx1">
              <a:lumMod val="60000"/>
              <a:lumOff val="40000"/>
            </a:schemeClr>
          </a:solidFill>
          <a:ln w="12700">
            <a:solidFill>
              <a:srgbClr val="0A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2C3335"/>
                </a:solidFill>
                <a:latin typeface="Calibri"/>
              </a:rPr>
              <a:t>Discuss Literacy Instruction and Intervention</a:t>
            </a:r>
            <a:endParaRPr lang="en-US" sz="3200" dirty="0">
              <a:ea typeface="Calibri"/>
              <a:cs typeface="Calibri"/>
            </a:endParaRPr>
          </a:p>
        </p:txBody>
      </p:sp>
      <p:sp>
        <p:nvSpPr>
          <p:cNvPr id="2" name="Title 1">
            <a:extLst>
              <a:ext uri="{FF2B5EF4-FFF2-40B4-BE49-F238E27FC236}">
                <a16:creationId xmlns:a16="http://schemas.microsoft.com/office/drawing/2014/main" id="{744F5D9F-3FE9-361B-F4F8-CB9B079F8D11}"/>
              </a:ext>
            </a:extLst>
          </p:cNvPr>
          <p:cNvSpPr>
            <a:spLocks noGrp="1"/>
          </p:cNvSpPr>
          <p:nvPr>
            <p:ph type="title"/>
          </p:nvPr>
        </p:nvSpPr>
        <p:spPr>
          <a:xfrm>
            <a:off x="1428750" y="682172"/>
            <a:ext cx="9334500" cy="534988"/>
          </a:xfrm>
          <a:solidFill>
            <a:schemeClr val="tx2"/>
          </a:solidFill>
          <a:ln>
            <a:solidFill>
              <a:srgbClr val="0A0000"/>
            </a:solidFill>
          </a:ln>
        </p:spPr>
        <p:txBody>
          <a:bodyPr lIns="91440" tIns="45720" rIns="91440" bIns="45720" anchor="t"/>
          <a:lstStyle/>
          <a:p>
            <a:pPr algn="ctr"/>
            <a:r>
              <a:rPr lang="en-US" sz="3600" b="1" dirty="0">
                <a:ea typeface="Calibri Light"/>
                <a:cs typeface="Calibri Light"/>
              </a:rPr>
              <a:t>Key Discussion Topics: Evidence-Based Instruction</a:t>
            </a:r>
          </a:p>
        </p:txBody>
      </p:sp>
      <p:sp>
        <p:nvSpPr>
          <p:cNvPr id="7" name="TextBox 6">
            <a:extLst>
              <a:ext uri="{FF2B5EF4-FFF2-40B4-BE49-F238E27FC236}">
                <a16:creationId xmlns:a16="http://schemas.microsoft.com/office/drawing/2014/main" id="{21656FD3-31B2-1FA2-65ED-FC4440A32CA6}"/>
              </a:ext>
            </a:extLst>
          </p:cNvPr>
          <p:cNvSpPr txBox="1"/>
          <p:nvPr/>
        </p:nvSpPr>
        <p:spPr>
          <a:xfrm>
            <a:off x="148962" y="2242628"/>
            <a:ext cx="1019976"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9600" b="1" dirty="0">
                <a:solidFill>
                  <a:schemeClr val="bg1">
                    <a:lumMod val="60000"/>
                    <a:lumOff val="40000"/>
                  </a:schemeClr>
                </a:solidFill>
                <a:latin typeface="Tahoma"/>
                <a:ea typeface="Tahoma"/>
                <a:cs typeface="Tahoma"/>
              </a:rPr>
              <a:t>1</a:t>
            </a:r>
            <a:endParaRPr lang="en-US" dirty="0">
              <a:solidFill>
                <a:schemeClr val="bg1">
                  <a:lumMod val="60000"/>
                  <a:lumOff val="40000"/>
                </a:schemeClr>
              </a:solidFill>
            </a:endParaRPr>
          </a:p>
        </p:txBody>
      </p:sp>
      <p:sp>
        <p:nvSpPr>
          <p:cNvPr id="3" name="Content Placeholder 2">
            <a:extLst>
              <a:ext uri="{FF2B5EF4-FFF2-40B4-BE49-F238E27FC236}">
                <a16:creationId xmlns:a16="http://schemas.microsoft.com/office/drawing/2014/main" id="{F522097A-2E8D-BC40-B879-8E7C38F51FC7}"/>
              </a:ext>
            </a:extLst>
          </p:cNvPr>
          <p:cNvSpPr>
            <a:spLocks noGrp="1"/>
          </p:cNvSpPr>
          <p:nvPr>
            <p:ph idx="1"/>
          </p:nvPr>
        </p:nvSpPr>
        <p:spPr>
          <a:xfrm>
            <a:off x="1200150" y="2036617"/>
            <a:ext cx="4495800" cy="1016145"/>
          </a:xfrm>
          <a:solidFill>
            <a:srgbClr val="E36B46"/>
          </a:solidFill>
          <a:ln>
            <a:solidFill>
              <a:srgbClr val="0A0000"/>
            </a:solidFill>
          </a:ln>
        </p:spPr>
        <p:txBody>
          <a:bodyPr lIns="91440" tIns="45720" rIns="91440" bIns="45720" anchor="t"/>
          <a:lstStyle/>
          <a:p>
            <a:pPr marL="0" indent="0">
              <a:lnSpc>
                <a:spcPct val="115000"/>
              </a:lnSpc>
              <a:spcBef>
                <a:spcPts val="0"/>
              </a:spcBef>
              <a:buNone/>
            </a:pPr>
            <a:r>
              <a:rPr lang="en-US" sz="2400" dirty="0">
                <a:solidFill>
                  <a:srgbClr val="0A0000"/>
                </a:solidFill>
                <a:ea typeface="Calibri"/>
                <a:cs typeface="Times New Roman"/>
              </a:rPr>
              <a:t>Is the literacy approach, strategy, or program </a:t>
            </a:r>
            <a:r>
              <a:rPr lang="en-US" sz="2400" b="1" dirty="0">
                <a:solidFill>
                  <a:srgbClr val="0A0000"/>
                </a:solidFill>
                <a:ea typeface="Calibri"/>
                <a:cs typeface="Times New Roman"/>
              </a:rPr>
              <a:t>evidence-based</a:t>
            </a:r>
            <a:r>
              <a:rPr lang="en-US" sz="2400" dirty="0">
                <a:solidFill>
                  <a:srgbClr val="0A0000"/>
                </a:solidFill>
                <a:ea typeface="Calibri"/>
                <a:cs typeface="Times New Roman"/>
              </a:rPr>
              <a:t>?</a:t>
            </a:r>
          </a:p>
        </p:txBody>
      </p:sp>
      <p:sp>
        <p:nvSpPr>
          <p:cNvPr id="15" name="Content Placeholder 2">
            <a:extLst>
              <a:ext uri="{FF2B5EF4-FFF2-40B4-BE49-F238E27FC236}">
                <a16:creationId xmlns:a16="http://schemas.microsoft.com/office/drawing/2014/main" id="{9E69CFC1-8BDC-C7B2-2B74-B38BBEEFB0DB}"/>
              </a:ext>
            </a:extLst>
          </p:cNvPr>
          <p:cNvSpPr txBox="1">
            <a:spLocks/>
          </p:cNvSpPr>
          <p:nvPr/>
        </p:nvSpPr>
        <p:spPr>
          <a:xfrm>
            <a:off x="1209675" y="3055792"/>
            <a:ext cx="4486275" cy="1854345"/>
          </a:xfrm>
          <a:prstGeom prst="rect">
            <a:avLst/>
          </a:prstGeom>
          <a:solidFill>
            <a:srgbClr val="FAD4C8">
              <a:alpha val="60000"/>
            </a:srgbClr>
          </a:solidFill>
          <a:ln>
            <a:solidFill>
              <a:srgbClr val="0A0000"/>
            </a:solidFill>
          </a:ln>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4999"/>
              </a:lnSpc>
              <a:spcBef>
                <a:spcPts val="0"/>
              </a:spcBef>
              <a:buNone/>
            </a:pPr>
            <a:r>
              <a:rPr lang="en-US" sz="2000" dirty="0">
                <a:solidFill>
                  <a:srgbClr val="0A0000"/>
                </a:solidFill>
                <a:latin typeface="Calibri"/>
                <a:ea typeface="Calibri"/>
                <a:cs typeface="Calibri"/>
              </a:rPr>
              <a:t>Evidence‑based instruction refers to a teaching strategy or program supported by research showing there is credible evidence that it leads to improved academic outcomes.</a:t>
            </a:r>
            <a:r>
              <a:rPr lang="en-US" sz="2000" dirty="0">
                <a:solidFill>
                  <a:srgbClr val="0A0000"/>
                </a:solidFill>
                <a:latin typeface="Calibri"/>
                <a:ea typeface="Calibri"/>
                <a:cs typeface="Times New Roman"/>
              </a:rPr>
              <a:t> </a:t>
            </a:r>
            <a:endParaRPr lang="en-US" sz="2000" b="1" dirty="0">
              <a:latin typeface="Calibri" panose="020F0502020204030204" pitchFamily="34" charset="0"/>
              <a:ea typeface="Calibri" panose="020F0502020204030204" pitchFamily="34" charset="0"/>
              <a:cs typeface="Times New Roman" panose="02020603050405020304" pitchFamily="18" charset="0"/>
            </a:endParaRPr>
          </a:p>
        </p:txBody>
      </p:sp>
      <p:pic>
        <p:nvPicPr>
          <p:cNvPr id="11" name="Picture 10" descr="What Do We Mean By Evidence-Based? Infographic ">
            <a:extLst>
              <a:ext uri="{FF2B5EF4-FFF2-40B4-BE49-F238E27FC236}">
                <a16:creationId xmlns:a16="http://schemas.microsoft.com/office/drawing/2014/main" id="{A471B5C0-DB1E-5615-DA3F-CD9C335C9C9C}"/>
              </a:ext>
            </a:extLst>
          </p:cNvPr>
          <p:cNvPicPr>
            <a:picLocks noChangeAspect="1"/>
          </p:cNvPicPr>
          <p:nvPr/>
        </p:nvPicPr>
        <p:blipFill>
          <a:blip r:embed="rId4"/>
          <a:stretch>
            <a:fillRect/>
          </a:stretch>
        </p:blipFill>
        <p:spPr>
          <a:xfrm>
            <a:off x="5980215" y="1352550"/>
            <a:ext cx="3584370" cy="4686300"/>
          </a:xfrm>
          <a:prstGeom prst="rect">
            <a:avLst/>
          </a:prstGeom>
        </p:spPr>
      </p:pic>
      <p:sp>
        <p:nvSpPr>
          <p:cNvPr id="16" name="Rectangle 15">
            <a:extLst>
              <a:ext uri="{FF2B5EF4-FFF2-40B4-BE49-F238E27FC236}">
                <a16:creationId xmlns:a16="http://schemas.microsoft.com/office/drawing/2014/main" id="{401F103F-B177-CD55-A947-3FB33C7312A5}"/>
              </a:ext>
            </a:extLst>
          </p:cNvPr>
          <p:cNvSpPr/>
          <p:nvPr/>
        </p:nvSpPr>
        <p:spPr>
          <a:xfrm>
            <a:off x="9720223" y="1744371"/>
            <a:ext cx="2316442" cy="492860"/>
          </a:xfrm>
          <a:prstGeom prst="rect">
            <a:avLst/>
          </a:prstGeom>
          <a:solidFill>
            <a:schemeClr val="bg1"/>
          </a:solidFill>
          <a:ln>
            <a:solidFill>
              <a:srgbClr val="0A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dirty="0">
                <a:solidFill>
                  <a:schemeClr val="tx2"/>
                </a:solidFill>
                <a:ea typeface="Calibri"/>
                <a:cs typeface="Calibri"/>
                <a:hlinkClick r:id="rId5">
                  <a:extLst>
                    <a:ext uri="{A12FA001-AC4F-418D-AE19-62706E023703}">
                      <ahyp:hlinkClr xmlns:ahyp="http://schemas.microsoft.com/office/drawing/2018/hyperlinkcolor" val="tx"/>
                    </a:ext>
                  </a:extLst>
                </a:hlinkClick>
              </a:rPr>
              <a:t>Learn More</a:t>
            </a:r>
            <a:endParaRPr lang="en-US" sz="2400" b="1" dirty="0">
              <a:solidFill>
                <a:schemeClr val="tx2"/>
              </a:solidFill>
              <a:ea typeface="Calibri"/>
              <a:cs typeface="Calibri"/>
            </a:endParaRPr>
          </a:p>
        </p:txBody>
      </p:sp>
      <p:sp>
        <p:nvSpPr>
          <p:cNvPr id="8" name="Rectangle 7">
            <a:extLst>
              <a:ext uri="{FF2B5EF4-FFF2-40B4-BE49-F238E27FC236}">
                <a16:creationId xmlns:a16="http://schemas.microsoft.com/office/drawing/2014/main" id="{22809569-B44A-3D4D-21C8-EB3D45933757}"/>
              </a:ext>
            </a:extLst>
          </p:cNvPr>
          <p:cNvSpPr/>
          <p:nvPr/>
        </p:nvSpPr>
        <p:spPr>
          <a:xfrm>
            <a:off x="9720222" y="4154195"/>
            <a:ext cx="2316442" cy="492860"/>
          </a:xfrm>
          <a:prstGeom prst="rect">
            <a:avLst/>
          </a:prstGeom>
          <a:solidFill>
            <a:schemeClr val="bg1"/>
          </a:solidFill>
          <a:ln>
            <a:solidFill>
              <a:srgbClr val="0A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dirty="0">
                <a:solidFill>
                  <a:schemeClr val="tx2"/>
                </a:solidFill>
                <a:ea typeface="Calibri"/>
                <a:cs typeface="Calibri"/>
                <a:hlinkClick r:id="rId6">
                  <a:extLst>
                    <a:ext uri="{A12FA001-AC4F-418D-AE19-62706E023703}">
                      <ahyp:hlinkClr xmlns:ahyp="http://schemas.microsoft.com/office/drawing/2018/hyperlinkcolor" val="tx"/>
                    </a:ext>
                  </a:extLst>
                </a:hlinkClick>
              </a:rPr>
              <a:t>Watch Video</a:t>
            </a:r>
            <a:endParaRPr lang="en-US" sz="2400" b="1" dirty="0">
              <a:solidFill>
                <a:schemeClr val="tx2"/>
              </a:solidFill>
              <a:ea typeface="Calibri"/>
              <a:cs typeface="Calibri"/>
            </a:endParaRPr>
          </a:p>
        </p:txBody>
      </p:sp>
      <p:sp>
        <p:nvSpPr>
          <p:cNvPr id="10" name="TextBox 9">
            <a:extLst>
              <a:ext uri="{FF2B5EF4-FFF2-40B4-BE49-F238E27FC236}">
                <a16:creationId xmlns:a16="http://schemas.microsoft.com/office/drawing/2014/main" id="{E63B69D2-E53A-F0D5-5810-1509015E93F5}"/>
              </a:ext>
            </a:extLst>
          </p:cNvPr>
          <p:cNvSpPr txBox="1"/>
          <p:nvPr/>
        </p:nvSpPr>
        <p:spPr>
          <a:xfrm>
            <a:off x="9722167" y="4649069"/>
            <a:ext cx="242096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Calibri"/>
                <a:cs typeface="Calibri"/>
              </a:rPr>
              <a:t>Video provided by</a:t>
            </a:r>
            <a:endParaRPr lang="en-US" dirty="0"/>
          </a:p>
        </p:txBody>
      </p:sp>
      <p:pic>
        <p:nvPicPr>
          <p:cNvPr id="12" name="Picture 11" descr="EducationWeek logo">
            <a:extLst>
              <a:ext uri="{FF2B5EF4-FFF2-40B4-BE49-F238E27FC236}">
                <a16:creationId xmlns:a16="http://schemas.microsoft.com/office/drawing/2014/main" id="{2F6BA2E1-5FB3-83E4-C4DF-FDFD9D280F1F}"/>
              </a:ext>
            </a:extLst>
          </p:cNvPr>
          <p:cNvPicPr>
            <a:picLocks noChangeAspect="1"/>
          </p:cNvPicPr>
          <p:nvPr/>
        </p:nvPicPr>
        <p:blipFill>
          <a:blip r:embed="rId7"/>
          <a:stretch>
            <a:fillRect/>
          </a:stretch>
        </p:blipFill>
        <p:spPr>
          <a:xfrm>
            <a:off x="9725025" y="5024438"/>
            <a:ext cx="1819275" cy="381000"/>
          </a:xfrm>
          <a:prstGeom prst="rect">
            <a:avLst/>
          </a:prstGeom>
        </p:spPr>
      </p:pic>
    </p:spTree>
    <p:custDataLst>
      <p:tags r:id="rId1"/>
    </p:custDataLst>
    <p:extLst>
      <p:ext uri="{BB962C8B-B14F-4D97-AF65-F5344CB8AC3E}">
        <p14:creationId xmlns:p14="http://schemas.microsoft.com/office/powerpoint/2010/main" val="6265514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306E75-F5D9-E089-0C74-3D67B7ACF46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624881B-0AEF-E3A2-A2E5-BD8632A3AD83}"/>
              </a:ext>
              <a:ext uri="{C183D7F6-B498-43B3-948B-1728B52AA6E4}">
                <adec:decorative xmlns:adec="http://schemas.microsoft.com/office/drawing/2017/decorative" val="1"/>
              </a:ext>
            </a:extLst>
          </p:cNvPr>
          <p:cNvSpPr/>
          <p:nvPr/>
        </p:nvSpPr>
        <p:spPr>
          <a:xfrm>
            <a:off x="12395" y="505967"/>
            <a:ext cx="5734513" cy="5732803"/>
          </a:xfrm>
          <a:prstGeom prst="rect">
            <a:avLst/>
          </a:prstGeom>
          <a:solidFill>
            <a:schemeClr val="tx2">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 name="Title 4">
            <a:extLst>
              <a:ext uri="{FF2B5EF4-FFF2-40B4-BE49-F238E27FC236}">
                <a16:creationId xmlns:a16="http://schemas.microsoft.com/office/drawing/2014/main" id="{377D7312-14A4-0944-A123-E185D3B6C961}"/>
              </a:ext>
            </a:extLst>
          </p:cNvPr>
          <p:cNvSpPr>
            <a:spLocks noGrp="1"/>
          </p:cNvSpPr>
          <p:nvPr>
            <p:ph type="title" idx="4294967295"/>
          </p:nvPr>
        </p:nvSpPr>
        <p:spPr>
          <a:xfrm>
            <a:off x="2252431" y="-1144"/>
            <a:ext cx="7692625" cy="558158"/>
          </a:xfrm>
          <a:prstGeom prst="rect">
            <a:avLst/>
          </a:prstGeom>
          <a:solidFill>
            <a:schemeClr val="tx1">
              <a:lumMod val="60000"/>
              <a:lumOff val="40000"/>
            </a:schemeClr>
          </a:solidFill>
          <a:ln w="12700" cap="flat" cmpd="sng" algn="ctr">
            <a:solidFill>
              <a:srgbClr val="0A0000"/>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2C3335"/>
                </a:solidFill>
                <a:effectLst/>
                <a:uLnTx/>
                <a:uFillTx/>
                <a:latin typeface="Calibri"/>
                <a:ea typeface="+mn-ea"/>
                <a:cs typeface="+mn-cs"/>
              </a:rPr>
              <a:t>Discuss Literacy Instruction and Intervention</a:t>
            </a:r>
            <a:endParaRPr kumimoji="0" lang="en-US" sz="3200" b="0" i="0" u="none" strike="noStrike" kern="1200" cap="none" spc="0" normalizeH="0" baseline="0" noProof="0" dirty="0">
              <a:ln>
                <a:noFill/>
              </a:ln>
              <a:solidFill>
                <a:schemeClr val="lt1"/>
              </a:solidFill>
              <a:effectLst/>
              <a:uLnTx/>
              <a:uFillTx/>
              <a:latin typeface="+mn-lt"/>
              <a:ea typeface="Calibri"/>
              <a:cs typeface="Calibri"/>
            </a:endParaRPr>
          </a:p>
        </p:txBody>
      </p:sp>
      <p:sp>
        <p:nvSpPr>
          <p:cNvPr id="9" name="Title 1">
            <a:extLst>
              <a:ext uri="{FF2B5EF4-FFF2-40B4-BE49-F238E27FC236}">
                <a16:creationId xmlns:a16="http://schemas.microsoft.com/office/drawing/2014/main" id="{E3C677D2-D650-C567-1F35-28956CFC4D3B}"/>
              </a:ext>
            </a:extLst>
          </p:cNvPr>
          <p:cNvSpPr txBox="1">
            <a:spLocks/>
          </p:cNvSpPr>
          <p:nvPr/>
        </p:nvSpPr>
        <p:spPr>
          <a:xfrm>
            <a:off x="1428750" y="682172"/>
            <a:ext cx="9334500" cy="534988"/>
          </a:xfrm>
          <a:prstGeom prst="rect">
            <a:avLst/>
          </a:prstGeom>
          <a:solidFill>
            <a:schemeClr val="tx2"/>
          </a:solidFill>
          <a:ln>
            <a:solidFill>
              <a:srgbClr val="0A0000"/>
            </a:solidFill>
          </a:ln>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ea typeface="Calibri Light"/>
                <a:cs typeface="Calibri Light"/>
              </a:rPr>
              <a:t>Key Discussion Topics: Literacy Practices</a:t>
            </a:r>
          </a:p>
        </p:txBody>
      </p:sp>
      <p:sp>
        <p:nvSpPr>
          <p:cNvPr id="11" name="TextBox 10">
            <a:extLst>
              <a:ext uri="{FF2B5EF4-FFF2-40B4-BE49-F238E27FC236}">
                <a16:creationId xmlns:a16="http://schemas.microsoft.com/office/drawing/2014/main" id="{8D5067CE-B9CA-725B-5BC6-846628EA1030}"/>
              </a:ext>
            </a:extLst>
          </p:cNvPr>
          <p:cNvSpPr txBox="1"/>
          <p:nvPr/>
        </p:nvSpPr>
        <p:spPr>
          <a:xfrm>
            <a:off x="177537" y="2099753"/>
            <a:ext cx="1019976"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9600" b="1" dirty="0">
                <a:solidFill>
                  <a:schemeClr val="bg1">
                    <a:lumMod val="60000"/>
                    <a:lumOff val="40000"/>
                  </a:schemeClr>
                </a:solidFill>
                <a:latin typeface="Tahoma"/>
                <a:ea typeface="Tahoma"/>
                <a:cs typeface="Tahoma"/>
              </a:rPr>
              <a:t>2</a:t>
            </a:r>
          </a:p>
        </p:txBody>
      </p:sp>
      <p:sp>
        <p:nvSpPr>
          <p:cNvPr id="17" name="Content Placeholder 2">
            <a:extLst>
              <a:ext uri="{FF2B5EF4-FFF2-40B4-BE49-F238E27FC236}">
                <a16:creationId xmlns:a16="http://schemas.microsoft.com/office/drawing/2014/main" id="{4A9F9063-275A-131B-09FD-27E54B02975F}"/>
              </a:ext>
            </a:extLst>
          </p:cNvPr>
          <p:cNvSpPr>
            <a:spLocks noGrp="1"/>
          </p:cNvSpPr>
          <p:nvPr>
            <p:ph idx="1"/>
          </p:nvPr>
        </p:nvSpPr>
        <p:spPr>
          <a:xfrm>
            <a:off x="1200150" y="2008042"/>
            <a:ext cx="4067175" cy="1320945"/>
          </a:xfrm>
          <a:solidFill>
            <a:srgbClr val="E36B46"/>
          </a:solidFill>
          <a:ln>
            <a:solidFill>
              <a:srgbClr val="0A0000"/>
            </a:solidFill>
          </a:ln>
        </p:spPr>
        <p:txBody>
          <a:bodyPr lIns="91440" tIns="45720" rIns="91440" bIns="45720" anchor="t"/>
          <a:lstStyle/>
          <a:p>
            <a:pPr marL="0" indent="0">
              <a:lnSpc>
                <a:spcPct val="115000"/>
              </a:lnSpc>
              <a:spcBef>
                <a:spcPts val="0"/>
              </a:spcBef>
              <a:buNone/>
            </a:pPr>
            <a:r>
              <a:rPr lang="en-US" sz="2400" dirty="0">
                <a:solidFill>
                  <a:srgbClr val="0A0000"/>
                </a:solidFill>
                <a:ea typeface="Calibri"/>
                <a:cs typeface="Times New Roman"/>
              </a:rPr>
              <a:t>Are the literacy practices appropriate for my child's grade level?</a:t>
            </a:r>
          </a:p>
        </p:txBody>
      </p:sp>
      <p:sp>
        <p:nvSpPr>
          <p:cNvPr id="22" name="Content Placeholder 2">
            <a:extLst>
              <a:ext uri="{FF2B5EF4-FFF2-40B4-BE49-F238E27FC236}">
                <a16:creationId xmlns:a16="http://schemas.microsoft.com/office/drawing/2014/main" id="{7C90E6CC-C6F7-C517-DC2F-1275BA4D7D0A}"/>
              </a:ext>
            </a:extLst>
          </p:cNvPr>
          <p:cNvSpPr txBox="1">
            <a:spLocks/>
          </p:cNvSpPr>
          <p:nvPr/>
        </p:nvSpPr>
        <p:spPr>
          <a:xfrm>
            <a:off x="1209675" y="3570142"/>
            <a:ext cx="4057650" cy="787545"/>
          </a:xfrm>
          <a:prstGeom prst="rect">
            <a:avLst/>
          </a:prstGeom>
          <a:solidFill>
            <a:srgbClr val="E36B46"/>
          </a:solidFill>
          <a:ln>
            <a:solidFill>
              <a:srgbClr val="0A0000"/>
            </a:solidFill>
          </a:ln>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4999"/>
              </a:lnSpc>
              <a:spcBef>
                <a:spcPts val="0"/>
              </a:spcBef>
              <a:buNone/>
            </a:pPr>
            <a:r>
              <a:rPr lang="en-US" sz="2400" dirty="0">
                <a:solidFill>
                  <a:srgbClr val="0A0000"/>
                </a:solidFill>
                <a:latin typeface="Calibri"/>
                <a:ea typeface="Calibri"/>
                <a:cs typeface="Times New Roman"/>
              </a:rPr>
              <a:t>Are there missing practices?</a:t>
            </a:r>
            <a:endParaRPr lang="en-US" sz="2400">
              <a:solidFill>
                <a:srgbClr val="0A0000"/>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32" name="Picture 31" descr="A child reading a book&#10;&#10;">
            <a:extLst>
              <a:ext uri="{FF2B5EF4-FFF2-40B4-BE49-F238E27FC236}">
                <a16:creationId xmlns:a16="http://schemas.microsoft.com/office/drawing/2014/main" id="{6A53B6BE-6E64-78F9-707C-DB91714A7FF4}"/>
              </a:ext>
            </a:extLst>
          </p:cNvPr>
          <p:cNvPicPr>
            <a:picLocks noChangeAspect="1"/>
          </p:cNvPicPr>
          <p:nvPr/>
        </p:nvPicPr>
        <p:blipFill>
          <a:blip r:embed="rId4"/>
          <a:stretch>
            <a:fillRect/>
          </a:stretch>
        </p:blipFill>
        <p:spPr>
          <a:xfrm>
            <a:off x="5862638" y="1709738"/>
            <a:ext cx="1838325" cy="1609725"/>
          </a:xfrm>
          <a:prstGeom prst="rect">
            <a:avLst/>
          </a:prstGeom>
        </p:spPr>
      </p:pic>
      <p:sp>
        <p:nvSpPr>
          <p:cNvPr id="24" name="Rectangle: Rounded Corners 23">
            <a:extLst>
              <a:ext uri="{FF2B5EF4-FFF2-40B4-BE49-F238E27FC236}">
                <a16:creationId xmlns:a16="http://schemas.microsoft.com/office/drawing/2014/main" id="{8AAFBA37-2C34-517E-4297-176BF31F7380}"/>
              </a:ext>
            </a:extLst>
          </p:cNvPr>
          <p:cNvSpPr/>
          <p:nvPr/>
        </p:nvSpPr>
        <p:spPr>
          <a:xfrm>
            <a:off x="5863941" y="3413729"/>
            <a:ext cx="1854479" cy="1083741"/>
          </a:xfrm>
          <a:prstGeom prst="roundRect">
            <a:avLst/>
          </a:prstGeom>
          <a:solidFill>
            <a:srgbClr val="6B036B"/>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2"/>
                </a:solidFill>
                <a:ea typeface="Calibri"/>
                <a:cs typeface="Calibri"/>
                <a:hlinkClick r:id="rId5">
                  <a:extLst>
                    <a:ext uri="{A12FA001-AC4F-418D-AE19-62706E023703}">
                      <ahyp:hlinkClr xmlns:ahyp="http://schemas.microsoft.com/office/drawing/2018/hyperlinkcolor" val="tx"/>
                    </a:ext>
                  </a:extLst>
                </a:hlinkClick>
              </a:rPr>
              <a:t>10 Key Reading Practices</a:t>
            </a:r>
            <a:endParaRPr lang="en-US" dirty="0">
              <a:solidFill>
                <a:schemeClr val="tx2"/>
              </a:solidFill>
              <a:ea typeface="Calibri"/>
              <a:cs typeface="Calibri"/>
            </a:endParaRPr>
          </a:p>
          <a:p>
            <a:pPr algn="ctr"/>
            <a:r>
              <a:rPr lang="en-US" dirty="0">
                <a:solidFill>
                  <a:schemeClr val="tx2"/>
                </a:solidFill>
                <a:ea typeface="Calibri"/>
                <a:cs typeface="Calibri"/>
              </a:rPr>
              <a:t>K-5</a:t>
            </a:r>
          </a:p>
        </p:txBody>
      </p:sp>
      <p:pic>
        <p:nvPicPr>
          <p:cNvPr id="29" name="Picture 28" descr="A person wearing headphones and a backpack reading a book&#10;&#10;">
            <a:extLst>
              <a:ext uri="{FF2B5EF4-FFF2-40B4-BE49-F238E27FC236}">
                <a16:creationId xmlns:a16="http://schemas.microsoft.com/office/drawing/2014/main" id="{32DDF8DC-6382-0F96-9C1D-0042B71E75F2}"/>
              </a:ext>
            </a:extLst>
          </p:cNvPr>
          <p:cNvPicPr>
            <a:picLocks noChangeAspect="1"/>
          </p:cNvPicPr>
          <p:nvPr/>
        </p:nvPicPr>
        <p:blipFill>
          <a:blip r:embed="rId6"/>
          <a:stretch>
            <a:fillRect/>
          </a:stretch>
        </p:blipFill>
        <p:spPr>
          <a:xfrm>
            <a:off x="8080573" y="1657350"/>
            <a:ext cx="1460105" cy="1666875"/>
          </a:xfrm>
          <a:prstGeom prst="rect">
            <a:avLst/>
          </a:prstGeom>
        </p:spPr>
      </p:pic>
      <p:sp>
        <p:nvSpPr>
          <p:cNvPr id="25" name="Rectangle: Rounded Corners 24">
            <a:extLst>
              <a:ext uri="{FF2B5EF4-FFF2-40B4-BE49-F238E27FC236}">
                <a16:creationId xmlns:a16="http://schemas.microsoft.com/office/drawing/2014/main" id="{CA80B529-0D1D-04DD-4F14-6C61EA0E0564}"/>
              </a:ext>
            </a:extLst>
          </p:cNvPr>
          <p:cNvSpPr/>
          <p:nvPr/>
        </p:nvSpPr>
        <p:spPr>
          <a:xfrm>
            <a:off x="7949915" y="3413729"/>
            <a:ext cx="1835429" cy="1102791"/>
          </a:xfrm>
          <a:prstGeom prst="roundRect">
            <a:avLst/>
          </a:prstGeom>
          <a:solidFill>
            <a:srgbClr val="6B036B"/>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dirty="0">
                <a:solidFill>
                  <a:schemeClr val="tx2"/>
                </a:solidFill>
                <a:ea typeface="Calibri"/>
                <a:cs typeface="Calibri"/>
                <a:hlinkClick r:id="rId7">
                  <a:extLst>
                    <a:ext uri="{A12FA001-AC4F-418D-AE19-62706E023703}">
                      <ahyp:hlinkClr xmlns:ahyp="http://schemas.microsoft.com/office/drawing/2018/hyperlinkcolor" val="tx"/>
                    </a:ext>
                  </a:extLst>
                </a:hlinkClick>
              </a:rPr>
              <a:t>10 Key Reading Practices</a:t>
            </a:r>
            <a:endParaRPr lang="en-US" dirty="0">
              <a:solidFill>
                <a:schemeClr val="tx2"/>
              </a:solidFill>
              <a:ea typeface="Calibri"/>
              <a:cs typeface="Calibri"/>
            </a:endParaRPr>
          </a:p>
          <a:p>
            <a:pPr algn="ctr"/>
            <a:r>
              <a:rPr lang="en-US" dirty="0">
                <a:solidFill>
                  <a:schemeClr val="tx2"/>
                </a:solidFill>
                <a:ea typeface="Calibri"/>
                <a:cs typeface="Calibri"/>
              </a:rPr>
              <a:t>6-12</a:t>
            </a:r>
          </a:p>
        </p:txBody>
      </p:sp>
      <p:pic>
        <p:nvPicPr>
          <p:cNvPr id="31" name="Picture 30" descr="A child smiling at camera&#10;&#10;">
            <a:extLst>
              <a:ext uri="{FF2B5EF4-FFF2-40B4-BE49-F238E27FC236}">
                <a16:creationId xmlns:a16="http://schemas.microsoft.com/office/drawing/2014/main" id="{CCCE4CB7-2090-5C63-C8D3-A675D6D38A83}"/>
              </a:ext>
            </a:extLst>
          </p:cNvPr>
          <p:cNvPicPr>
            <a:picLocks noChangeAspect="1"/>
          </p:cNvPicPr>
          <p:nvPr/>
        </p:nvPicPr>
        <p:blipFill>
          <a:blip r:embed="rId8"/>
          <a:stretch>
            <a:fillRect/>
          </a:stretch>
        </p:blipFill>
        <p:spPr>
          <a:xfrm>
            <a:off x="10044113" y="1633538"/>
            <a:ext cx="1809750" cy="1685925"/>
          </a:xfrm>
          <a:prstGeom prst="rect">
            <a:avLst/>
          </a:prstGeom>
        </p:spPr>
      </p:pic>
      <p:sp>
        <p:nvSpPr>
          <p:cNvPr id="26" name="Rectangle: Rounded Corners 25">
            <a:extLst>
              <a:ext uri="{FF2B5EF4-FFF2-40B4-BE49-F238E27FC236}">
                <a16:creationId xmlns:a16="http://schemas.microsoft.com/office/drawing/2014/main" id="{2ED5FCE2-02D4-2BF9-BD12-290A799D9C3B}"/>
              </a:ext>
            </a:extLst>
          </p:cNvPr>
          <p:cNvSpPr/>
          <p:nvPr/>
        </p:nvSpPr>
        <p:spPr>
          <a:xfrm>
            <a:off x="10045415" y="3413729"/>
            <a:ext cx="1854479" cy="1102791"/>
          </a:xfrm>
          <a:prstGeom prst="roundRect">
            <a:avLst/>
          </a:prstGeom>
          <a:solidFill>
            <a:srgbClr val="6B036B"/>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dirty="0">
                <a:solidFill>
                  <a:schemeClr val="tx2"/>
                </a:solidFill>
                <a:ea typeface="Calibri"/>
                <a:cs typeface="Calibri"/>
                <a:hlinkClick r:id="rId9">
                  <a:extLst>
                    <a:ext uri="{A12FA001-AC4F-418D-AE19-62706E023703}">
                      <ahyp:hlinkClr xmlns:ahyp="http://schemas.microsoft.com/office/drawing/2018/hyperlinkcolor" val="tx"/>
                    </a:ext>
                  </a:extLst>
                </a:hlinkClick>
              </a:rPr>
              <a:t>10 Key Writing Policies and Practices</a:t>
            </a:r>
            <a:endParaRPr lang="en-US">
              <a:solidFill>
                <a:schemeClr val="tx2"/>
              </a:solidFill>
              <a:ea typeface="Calibri"/>
              <a:cs typeface="Calibri"/>
            </a:endParaRPr>
          </a:p>
          <a:p>
            <a:pPr algn="ctr"/>
            <a:r>
              <a:rPr lang="en-US" dirty="0">
                <a:solidFill>
                  <a:schemeClr val="tx2"/>
                </a:solidFill>
                <a:ea typeface="Calibri"/>
                <a:cs typeface="Calibri"/>
              </a:rPr>
              <a:t>for K-12</a:t>
            </a:r>
          </a:p>
        </p:txBody>
      </p:sp>
      <p:pic>
        <p:nvPicPr>
          <p:cNvPr id="27" name="Picture 26" descr="The Meadows Center logo&#10;">
            <a:extLst>
              <a:ext uri="{FF2B5EF4-FFF2-40B4-BE49-F238E27FC236}">
                <a16:creationId xmlns:a16="http://schemas.microsoft.com/office/drawing/2014/main" id="{295B81EE-030A-D870-8971-D192D4B0DBE1}"/>
              </a:ext>
            </a:extLst>
          </p:cNvPr>
          <p:cNvPicPr>
            <a:picLocks noChangeAspect="1"/>
          </p:cNvPicPr>
          <p:nvPr/>
        </p:nvPicPr>
        <p:blipFill>
          <a:blip r:embed="rId10"/>
          <a:stretch>
            <a:fillRect/>
          </a:stretch>
        </p:blipFill>
        <p:spPr>
          <a:xfrm>
            <a:off x="7196138" y="5529263"/>
            <a:ext cx="3562350" cy="647700"/>
          </a:xfrm>
          <a:prstGeom prst="rect">
            <a:avLst/>
          </a:prstGeom>
        </p:spPr>
      </p:pic>
    </p:spTree>
    <p:custDataLst>
      <p:tags r:id="rId1"/>
    </p:custDataLst>
    <p:extLst>
      <p:ext uri="{BB962C8B-B14F-4D97-AF65-F5344CB8AC3E}">
        <p14:creationId xmlns:p14="http://schemas.microsoft.com/office/powerpoint/2010/main" val="4939896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9166F735-E873-7D3B-A10B-49D4C21CB3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4E9555-4F55-446D-4041-8C635AA02F71}"/>
              </a:ext>
            </a:extLst>
          </p:cNvPr>
          <p:cNvSpPr txBox="1">
            <a:spLocks noGrp="1"/>
          </p:cNvSpPr>
          <p:nvPr>
            <p:ph type="title" idx="4294967295"/>
          </p:nvPr>
        </p:nvSpPr>
        <p:spPr>
          <a:xfrm>
            <a:off x="296597" y="452206"/>
            <a:ext cx="11600354"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mn-lt"/>
                <a:ea typeface="Calibri"/>
                <a:cs typeface="Calibri"/>
              </a:rPr>
              <a:t>Learn About Families and Schools Partnering for Children's Literacy Success</a:t>
            </a:r>
          </a:p>
        </p:txBody>
      </p:sp>
      <p:sp>
        <p:nvSpPr>
          <p:cNvPr id="3" name="TextBox 2">
            <a:extLst>
              <a:ext uri="{FF2B5EF4-FFF2-40B4-BE49-F238E27FC236}">
                <a16:creationId xmlns:a16="http://schemas.microsoft.com/office/drawing/2014/main" id="{0EBCB669-2CD3-ADC2-A9C8-08B0536E78DF}"/>
              </a:ext>
            </a:extLst>
          </p:cNvPr>
          <p:cNvSpPr txBox="1"/>
          <p:nvPr/>
        </p:nvSpPr>
        <p:spPr>
          <a:xfrm>
            <a:off x="285260" y="1925573"/>
            <a:ext cx="11642687" cy="2677656"/>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dirty="0">
                <a:solidFill>
                  <a:schemeClr val="tx2"/>
                </a:solidFill>
              </a:rPr>
              <a:t>This workshop is part of a series on the key roles families play in supporting children’s literacy success. It is designed for parents and caregivers of students in grades Pre-K to 12 who want to better understand how to partner with schools to foster their child’s literacy success. Families will learn skills to collaborate with the school to make decisions about their child’s literacy education, promote faster development and catch trouble spots early.</a:t>
            </a:r>
            <a:endParaRPr lang="en-US" sz="2800">
              <a:solidFill>
                <a:schemeClr val="tx2"/>
              </a:solidFill>
              <a:ea typeface="Calibri"/>
              <a:cs typeface="Calibri"/>
            </a:endParaRPr>
          </a:p>
        </p:txBody>
      </p:sp>
      <p:sp>
        <p:nvSpPr>
          <p:cNvPr id="4" name="TextBox 3">
            <a:extLst>
              <a:ext uri="{FF2B5EF4-FFF2-40B4-BE49-F238E27FC236}">
                <a16:creationId xmlns:a16="http://schemas.microsoft.com/office/drawing/2014/main" id="{A9FD1FF0-135E-946B-3450-049D9123EC8E}"/>
              </a:ext>
            </a:extLst>
          </p:cNvPr>
          <p:cNvSpPr txBox="1"/>
          <p:nvPr/>
        </p:nvSpPr>
        <p:spPr>
          <a:xfrm>
            <a:off x="280722" y="5408380"/>
            <a:ext cx="11633162" cy="807913"/>
          </a:xfrm>
          <a:prstGeom prst="rect">
            <a:avLst/>
          </a:prstGeom>
          <a:solidFill>
            <a:schemeClr val="tx2"/>
          </a:solidFill>
          <a:effectLst>
            <a:outerShdw blurRad="63500" dist="38100" dir="2700000">
              <a:srgbClr val="000000">
                <a:alpha val="72000"/>
              </a:srgb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500">
                <a:ea typeface="Calibri"/>
                <a:cs typeface="Calibri"/>
              </a:rPr>
              <a:t>The research reported here is funded by a grant to NCIL from the Office of Elementary and Secondary Education, in partnership with the Office of Special Education Programs (Award 3: S283D160003). The opinions expressed are those of the authors and do not represent views or policies of OESE, OSEP, or the U.S. Department of Education. You should not assume endorsement by the Federal government.</a:t>
            </a:r>
          </a:p>
        </p:txBody>
      </p:sp>
    </p:spTree>
    <p:extLst>
      <p:ext uri="{BB962C8B-B14F-4D97-AF65-F5344CB8AC3E}">
        <p14:creationId xmlns:p14="http://schemas.microsoft.com/office/powerpoint/2010/main" val="1961861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57635E-BB0A-B522-86F0-EE85851C42B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AC00469-ADB4-4732-3B0B-E0077A647FB0}"/>
              </a:ext>
              <a:ext uri="{C183D7F6-B498-43B3-948B-1728B52AA6E4}">
                <adec:decorative xmlns:adec="http://schemas.microsoft.com/office/drawing/2017/decorative" val="1"/>
              </a:ext>
            </a:extLst>
          </p:cNvPr>
          <p:cNvSpPr/>
          <p:nvPr/>
        </p:nvSpPr>
        <p:spPr>
          <a:xfrm>
            <a:off x="12395" y="353568"/>
            <a:ext cx="6242513" cy="5848915"/>
          </a:xfrm>
          <a:prstGeom prst="rect">
            <a:avLst/>
          </a:prstGeom>
          <a:solidFill>
            <a:schemeClr val="tx2">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 name="Title 4">
            <a:extLst>
              <a:ext uri="{FF2B5EF4-FFF2-40B4-BE49-F238E27FC236}">
                <a16:creationId xmlns:a16="http://schemas.microsoft.com/office/drawing/2014/main" id="{C80A69E7-7CE9-3F64-9F91-ECA0B04B16E0}"/>
              </a:ext>
            </a:extLst>
          </p:cNvPr>
          <p:cNvSpPr>
            <a:spLocks noGrp="1"/>
          </p:cNvSpPr>
          <p:nvPr>
            <p:ph type="title" idx="4294967295"/>
          </p:nvPr>
        </p:nvSpPr>
        <p:spPr>
          <a:xfrm>
            <a:off x="2252431" y="-1144"/>
            <a:ext cx="7692625" cy="558158"/>
          </a:xfrm>
          <a:prstGeom prst="rect">
            <a:avLst/>
          </a:prstGeom>
          <a:solidFill>
            <a:schemeClr val="tx1">
              <a:lumMod val="60000"/>
              <a:lumOff val="40000"/>
            </a:schemeClr>
          </a:solidFill>
          <a:ln w="12700" cap="flat" cmpd="sng" algn="ctr">
            <a:solidFill>
              <a:srgbClr val="0A0000"/>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2C3335"/>
                </a:solidFill>
                <a:effectLst/>
                <a:uLnTx/>
                <a:uFillTx/>
                <a:latin typeface="Calibri"/>
                <a:ea typeface="+mn-ea"/>
                <a:cs typeface="+mn-cs"/>
              </a:rPr>
              <a:t>Discuss Literacy Instruction and Intervention</a:t>
            </a:r>
            <a:endParaRPr kumimoji="0" lang="en-US" sz="3200" b="0" i="0" u="none" strike="noStrike" kern="1200" cap="none" spc="0" normalizeH="0" baseline="0" noProof="0" dirty="0">
              <a:ln>
                <a:noFill/>
              </a:ln>
              <a:solidFill>
                <a:schemeClr val="lt1"/>
              </a:solidFill>
              <a:effectLst/>
              <a:uLnTx/>
              <a:uFillTx/>
              <a:latin typeface="+mn-lt"/>
              <a:ea typeface="Calibri"/>
              <a:cs typeface="Calibri"/>
            </a:endParaRPr>
          </a:p>
        </p:txBody>
      </p:sp>
      <p:sp>
        <p:nvSpPr>
          <p:cNvPr id="9" name="Title 1">
            <a:extLst>
              <a:ext uri="{FF2B5EF4-FFF2-40B4-BE49-F238E27FC236}">
                <a16:creationId xmlns:a16="http://schemas.microsoft.com/office/drawing/2014/main" id="{1E644E5D-90C9-1A24-E71D-7CA2E2D908C4}"/>
              </a:ext>
            </a:extLst>
          </p:cNvPr>
          <p:cNvSpPr txBox="1">
            <a:spLocks/>
          </p:cNvSpPr>
          <p:nvPr/>
        </p:nvSpPr>
        <p:spPr>
          <a:xfrm>
            <a:off x="1428750" y="682172"/>
            <a:ext cx="9334500" cy="534988"/>
          </a:xfrm>
          <a:prstGeom prst="rect">
            <a:avLst/>
          </a:prstGeom>
          <a:solidFill>
            <a:schemeClr val="tx2"/>
          </a:solidFill>
          <a:ln>
            <a:solidFill>
              <a:srgbClr val="0A0000"/>
            </a:solidFill>
          </a:ln>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ea typeface="Calibri Light"/>
                <a:cs typeface="Calibri Light"/>
              </a:rPr>
              <a:t>Key Discussion Topics: Instruction Delivery</a:t>
            </a:r>
          </a:p>
        </p:txBody>
      </p:sp>
      <p:sp>
        <p:nvSpPr>
          <p:cNvPr id="11" name="TextBox 10">
            <a:extLst>
              <a:ext uri="{FF2B5EF4-FFF2-40B4-BE49-F238E27FC236}">
                <a16:creationId xmlns:a16="http://schemas.microsoft.com/office/drawing/2014/main" id="{7C052491-502A-751C-29E6-E3492F5AA025}"/>
              </a:ext>
            </a:extLst>
          </p:cNvPr>
          <p:cNvSpPr txBox="1"/>
          <p:nvPr/>
        </p:nvSpPr>
        <p:spPr>
          <a:xfrm>
            <a:off x="177537" y="2099753"/>
            <a:ext cx="1019976"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9600" b="1" dirty="0">
                <a:solidFill>
                  <a:schemeClr val="bg1">
                    <a:lumMod val="60000"/>
                    <a:lumOff val="40000"/>
                  </a:schemeClr>
                </a:solidFill>
                <a:latin typeface="Tahoma"/>
                <a:ea typeface="Tahoma"/>
                <a:cs typeface="Tahoma"/>
              </a:rPr>
              <a:t>3</a:t>
            </a:r>
          </a:p>
        </p:txBody>
      </p:sp>
      <p:sp>
        <p:nvSpPr>
          <p:cNvPr id="17" name="Content Placeholder 2">
            <a:extLst>
              <a:ext uri="{FF2B5EF4-FFF2-40B4-BE49-F238E27FC236}">
                <a16:creationId xmlns:a16="http://schemas.microsoft.com/office/drawing/2014/main" id="{196EBF2D-405B-AF2B-F4D5-4FD8576F7252}"/>
              </a:ext>
            </a:extLst>
          </p:cNvPr>
          <p:cNvSpPr>
            <a:spLocks noGrp="1"/>
          </p:cNvSpPr>
          <p:nvPr>
            <p:ph idx="1"/>
          </p:nvPr>
        </p:nvSpPr>
        <p:spPr>
          <a:xfrm>
            <a:off x="1209675" y="1588942"/>
            <a:ext cx="4733925" cy="1025670"/>
          </a:xfrm>
          <a:solidFill>
            <a:srgbClr val="E36B46"/>
          </a:solidFill>
          <a:ln>
            <a:solidFill>
              <a:srgbClr val="0A0000"/>
            </a:solidFill>
          </a:ln>
        </p:spPr>
        <p:txBody>
          <a:bodyPr lIns="91440" tIns="45720" rIns="91440" bIns="45720" anchor="t"/>
          <a:lstStyle/>
          <a:p>
            <a:pPr marL="0" indent="0">
              <a:lnSpc>
                <a:spcPct val="115000"/>
              </a:lnSpc>
              <a:spcBef>
                <a:spcPts val="0"/>
              </a:spcBef>
              <a:buNone/>
            </a:pPr>
            <a:r>
              <a:rPr lang="en-US" sz="2400" dirty="0">
                <a:solidFill>
                  <a:srgbClr val="0A0000"/>
                </a:solidFill>
                <a:ea typeface="Calibri"/>
                <a:cs typeface="Times New Roman"/>
              </a:rPr>
              <a:t>Is instruction designed and delivered effectively?</a:t>
            </a:r>
          </a:p>
        </p:txBody>
      </p:sp>
      <p:sp>
        <p:nvSpPr>
          <p:cNvPr id="22" name="Content Placeholder 2">
            <a:extLst>
              <a:ext uri="{FF2B5EF4-FFF2-40B4-BE49-F238E27FC236}">
                <a16:creationId xmlns:a16="http://schemas.microsoft.com/office/drawing/2014/main" id="{82EE6919-E159-7A79-2DBC-BE3BC347C68C}"/>
              </a:ext>
            </a:extLst>
          </p:cNvPr>
          <p:cNvSpPr txBox="1">
            <a:spLocks/>
          </p:cNvSpPr>
          <p:nvPr/>
        </p:nvSpPr>
        <p:spPr>
          <a:xfrm>
            <a:off x="1209675" y="2884342"/>
            <a:ext cx="4733925" cy="1892445"/>
          </a:xfrm>
          <a:prstGeom prst="rect">
            <a:avLst/>
          </a:prstGeom>
          <a:solidFill>
            <a:srgbClr val="FAD4C8"/>
          </a:solidFill>
          <a:ln>
            <a:solidFill>
              <a:srgbClr val="0A0000"/>
            </a:solidFill>
          </a:ln>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4999"/>
              </a:lnSpc>
              <a:spcBef>
                <a:spcPts val="0"/>
              </a:spcBef>
              <a:buFont typeface="Wingdings" panose="020B0604020202020204" pitchFamily="34" charset="0"/>
              <a:buChar char="ü"/>
            </a:pPr>
            <a:r>
              <a:rPr lang="en-US" sz="2400" dirty="0">
                <a:solidFill>
                  <a:srgbClr val="0A0000"/>
                </a:solidFill>
                <a:latin typeface="Calibri"/>
                <a:ea typeface="Calibri"/>
                <a:cs typeface="Times New Roman"/>
              </a:rPr>
              <a:t>Different ways to get materials</a:t>
            </a:r>
          </a:p>
          <a:p>
            <a:pPr>
              <a:lnSpc>
                <a:spcPct val="114999"/>
              </a:lnSpc>
              <a:spcBef>
                <a:spcPts val="0"/>
              </a:spcBef>
              <a:buFont typeface="Wingdings" panose="020B0604020202020204" pitchFamily="34" charset="0"/>
              <a:buChar char="ü"/>
            </a:pPr>
            <a:r>
              <a:rPr lang="en-US" sz="2400" dirty="0">
                <a:solidFill>
                  <a:srgbClr val="0A0000"/>
                </a:solidFill>
                <a:latin typeface="Calibri"/>
                <a:ea typeface="Calibri"/>
                <a:cs typeface="Times New Roman"/>
              </a:rPr>
              <a:t>Flexibility</a:t>
            </a:r>
          </a:p>
          <a:p>
            <a:pPr>
              <a:lnSpc>
                <a:spcPct val="114999"/>
              </a:lnSpc>
              <a:spcBef>
                <a:spcPts val="0"/>
              </a:spcBef>
              <a:buFont typeface="Wingdings" panose="020B0604020202020204" pitchFamily="34" charset="0"/>
              <a:buChar char="ü"/>
            </a:pPr>
            <a:r>
              <a:rPr lang="en-US" sz="2400" dirty="0">
                <a:solidFill>
                  <a:srgbClr val="0A0000"/>
                </a:solidFill>
                <a:latin typeface="Calibri"/>
                <a:ea typeface="Calibri"/>
                <a:cs typeface="Times New Roman"/>
              </a:rPr>
              <a:t>Accessible and understandable</a:t>
            </a:r>
          </a:p>
          <a:p>
            <a:pPr>
              <a:lnSpc>
                <a:spcPct val="114999"/>
              </a:lnSpc>
              <a:spcBef>
                <a:spcPts val="0"/>
              </a:spcBef>
              <a:buFont typeface="Wingdings" panose="020B0604020202020204" pitchFamily="34" charset="0"/>
              <a:buChar char="ü"/>
            </a:pPr>
            <a:r>
              <a:rPr lang="en-US" sz="2400" dirty="0">
                <a:solidFill>
                  <a:srgbClr val="0A0000"/>
                </a:solidFill>
                <a:latin typeface="Calibri"/>
                <a:ea typeface="Calibri"/>
                <a:cs typeface="Times New Roman"/>
              </a:rPr>
              <a:t>Find out about additional support</a:t>
            </a:r>
            <a:endParaRPr lang="en-US" sz="2400" dirty="0">
              <a:solidFill>
                <a:srgbClr val="0A0000"/>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descr="Evidence-based teaching practices infographic ">
            <a:extLst>
              <a:ext uri="{FF2B5EF4-FFF2-40B4-BE49-F238E27FC236}">
                <a16:creationId xmlns:a16="http://schemas.microsoft.com/office/drawing/2014/main" id="{327D30A0-6123-ECEE-7DFB-28CA8D11F8F5}"/>
              </a:ext>
            </a:extLst>
          </p:cNvPr>
          <p:cNvPicPr>
            <a:picLocks noChangeAspect="1"/>
          </p:cNvPicPr>
          <p:nvPr/>
        </p:nvPicPr>
        <p:blipFill>
          <a:blip r:embed="rId4"/>
          <a:stretch>
            <a:fillRect/>
          </a:stretch>
        </p:blipFill>
        <p:spPr>
          <a:xfrm>
            <a:off x="8790869" y="1276350"/>
            <a:ext cx="3411361" cy="4391025"/>
          </a:xfrm>
          <a:prstGeom prst="rect">
            <a:avLst/>
          </a:prstGeom>
        </p:spPr>
      </p:pic>
      <p:sp>
        <p:nvSpPr>
          <p:cNvPr id="16" name="Rectangle 15">
            <a:extLst>
              <a:ext uri="{FF2B5EF4-FFF2-40B4-BE49-F238E27FC236}">
                <a16:creationId xmlns:a16="http://schemas.microsoft.com/office/drawing/2014/main" id="{9E653845-8587-439E-129C-068545E965D0}"/>
              </a:ext>
            </a:extLst>
          </p:cNvPr>
          <p:cNvSpPr/>
          <p:nvPr/>
        </p:nvSpPr>
        <p:spPr>
          <a:xfrm>
            <a:off x="8786773" y="5668671"/>
            <a:ext cx="2316442" cy="492860"/>
          </a:xfrm>
          <a:prstGeom prst="rect">
            <a:avLst/>
          </a:prstGeom>
          <a:solidFill>
            <a:schemeClr val="bg1"/>
          </a:solidFill>
          <a:ln>
            <a:solidFill>
              <a:srgbClr val="0A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dirty="0">
                <a:solidFill>
                  <a:schemeClr val="tx2"/>
                </a:solidFill>
                <a:ea typeface="Calibri"/>
                <a:cs typeface="Calibri"/>
                <a:hlinkClick r:id="rId5">
                  <a:extLst>
                    <a:ext uri="{A12FA001-AC4F-418D-AE19-62706E023703}">
                      <ahyp:hlinkClr xmlns:ahyp="http://schemas.microsoft.com/office/drawing/2018/hyperlinkcolor" val="tx"/>
                    </a:ext>
                  </a:extLst>
                </a:hlinkClick>
              </a:rPr>
              <a:t>Learn More</a:t>
            </a:r>
            <a:endParaRPr lang="en-US" sz="2400" b="1" dirty="0">
              <a:solidFill>
                <a:schemeClr val="tx2"/>
              </a:solidFill>
            </a:endParaRPr>
          </a:p>
        </p:txBody>
      </p:sp>
      <p:sp>
        <p:nvSpPr>
          <p:cNvPr id="6" name="Rectangle 5">
            <a:extLst>
              <a:ext uri="{FF2B5EF4-FFF2-40B4-BE49-F238E27FC236}">
                <a16:creationId xmlns:a16="http://schemas.microsoft.com/office/drawing/2014/main" id="{2E8BB810-D063-C769-AF79-F035937F1E4A}"/>
              </a:ext>
            </a:extLst>
          </p:cNvPr>
          <p:cNvSpPr/>
          <p:nvPr/>
        </p:nvSpPr>
        <p:spPr>
          <a:xfrm>
            <a:off x="6443622" y="2773070"/>
            <a:ext cx="2316442" cy="492860"/>
          </a:xfrm>
          <a:prstGeom prst="rect">
            <a:avLst/>
          </a:prstGeom>
          <a:solidFill>
            <a:schemeClr val="bg1"/>
          </a:solidFill>
          <a:ln>
            <a:solidFill>
              <a:srgbClr val="0A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dirty="0">
                <a:solidFill>
                  <a:schemeClr val="tx2"/>
                </a:solidFill>
                <a:ea typeface="Calibri"/>
                <a:cs typeface="Calibri"/>
                <a:hlinkClick r:id="rId6">
                  <a:extLst>
                    <a:ext uri="{A12FA001-AC4F-418D-AE19-62706E023703}">
                      <ahyp:hlinkClr xmlns:ahyp="http://schemas.microsoft.com/office/drawing/2018/hyperlinkcolor" val="tx"/>
                    </a:ext>
                  </a:extLst>
                </a:hlinkClick>
              </a:rPr>
              <a:t>Watch Video</a:t>
            </a:r>
            <a:endParaRPr lang="en-US" sz="2400" b="1" dirty="0">
              <a:solidFill>
                <a:schemeClr val="tx2"/>
              </a:solidFill>
              <a:ea typeface="Calibri"/>
              <a:cs typeface="Calibri"/>
            </a:endParaRPr>
          </a:p>
        </p:txBody>
      </p:sp>
      <p:sp>
        <p:nvSpPr>
          <p:cNvPr id="7" name="TextBox 6">
            <a:extLst>
              <a:ext uri="{FF2B5EF4-FFF2-40B4-BE49-F238E27FC236}">
                <a16:creationId xmlns:a16="http://schemas.microsoft.com/office/drawing/2014/main" id="{7EA0EE49-F7D1-0ED0-408E-2635C1C6663C}"/>
              </a:ext>
            </a:extLst>
          </p:cNvPr>
          <p:cNvSpPr txBox="1"/>
          <p:nvPr/>
        </p:nvSpPr>
        <p:spPr>
          <a:xfrm>
            <a:off x="6445567" y="3267944"/>
            <a:ext cx="242096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Calibri"/>
                <a:cs typeface="Calibri"/>
              </a:rPr>
              <a:t>Video provided by</a:t>
            </a:r>
            <a:endParaRPr lang="en-US" dirty="0"/>
          </a:p>
        </p:txBody>
      </p:sp>
      <p:pic>
        <p:nvPicPr>
          <p:cNvPr id="12" name="Picture 11" descr="National Center on Improving Literacy logo">
            <a:extLst>
              <a:ext uri="{FF2B5EF4-FFF2-40B4-BE49-F238E27FC236}">
                <a16:creationId xmlns:a16="http://schemas.microsoft.com/office/drawing/2014/main" id="{EC0D3E99-5970-AFA1-1A4B-A245F2334F63}"/>
              </a:ext>
            </a:extLst>
          </p:cNvPr>
          <p:cNvPicPr>
            <a:picLocks noChangeAspect="1"/>
          </p:cNvPicPr>
          <p:nvPr/>
        </p:nvPicPr>
        <p:blipFill>
          <a:blip r:embed="rId7"/>
          <a:stretch>
            <a:fillRect/>
          </a:stretch>
        </p:blipFill>
        <p:spPr>
          <a:xfrm>
            <a:off x="6469966" y="3620426"/>
            <a:ext cx="2105025" cy="533400"/>
          </a:xfrm>
          <a:prstGeom prst="rect">
            <a:avLst/>
          </a:prstGeom>
        </p:spPr>
      </p:pic>
      <p:pic>
        <p:nvPicPr>
          <p:cNvPr id="15" name="Graphic 4" descr="Pink backpack">
            <a:hlinkClick r:id="rId8"/>
            <a:extLst>
              <a:ext uri="{FF2B5EF4-FFF2-40B4-BE49-F238E27FC236}">
                <a16:creationId xmlns:a16="http://schemas.microsoft.com/office/drawing/2014/main" id="{CA97DCD7-F007-5EED-D4B7-23F7336500A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066693" y="5670848"/>
            <a:ext cx="1269221" cy="1269221"/>
          </a:xfrm>
          <a:prstGeom prst="rect">
            <a:avLst/>
          </a:prstGeom>
        </p:spPr>
      </p:pic>
    </p:spTree>
    <p:custDataLst>
      <p:tags r:id="rId1"/>
    </p:custDataLst>
    <p:extLst>
      <p:ext uri="{BB962C8B-B14F-4D97-AF65-F5344CB8AC3E}">
        <p14:creationId xmlns:p14="http://schemas.microsoft.com/office/powerpoint/2010/main" val="40576900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21EA0C-F526-521C-1D63-E55E5540B224}"/>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C3458885-96A0-F2FE-E3BD-A3D37BD8441F}"/>
              </a:ext>
              <a:ext uri="{C183D7F6-B498-43B3-948B-1728B52AA6E4}">
                <adec:decorative xmlns:adec="http://schemas.microsoft.com/office/drawing/2017/decorative" val="1"/>
              </a:ext>
            </a:extLst>
          </p:cNvPr>
          <p:cNvSpPr/>
          <p:nvPr/>
        </p:nvSpPr>
        <p:spPr>
          <a:xfrm>
            <a:off x="-1921" y="336878"/>
            <a:ext cx="5940353" cy="5933190"/>
          </a:xfrm>
          <a:prstGeom prst="rect">
            <a:avLst/>
          </a:prstGeom>
          <a:solidFill>
            <a:srgbClr val="185C69">
              <a:alpha val="83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507A66C4-13EC-DE86-791E-044C61800240}"/>
              </a:ext>
            </a:extLst>
          </p:cNvPr>
          <p:cNvSpPr/>
          <p:nvPr/>
        </p:nvSpPr>
        <p:spPr>
          <a:xfrm>
            <a:off x="2252431" y="-1144"/>
            <a:ext cx="7692625" cy="558158"/>
          </a:xfrm>
          <a:prstGeom prst="rect">
            <a:avLst/>
          </a:prstGeom>
          <a:solidFill>
            <a:schemeClr val="tx1">
              <a:lumMod val="60000"/>
              <a:lumOff val="40000"/>
            </a:schemeClr>
          </a:solidFill>
          <a:ln w="12700">
            <a:solidFill>
              <a:srgbClr val="0A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2C3335"/>
                </a:solidFill>
                <a:latin typeface="Calibri"/>
              </a:rPr>
              <a:t>Discuss Literacy Instruction and Intervention</a:t>
            </a:r>
            <a:endParaRPr lang="en-US" sz="3200" dirty="0">
              <a:ea typeface="Calibri"/>
              <a:cs typeface="Calibri"/>
            </a:endParaRPr>
          </a:p>
        </p:txBody>
      </p:sp>
      <p:sp>
        <p:nvSpPr>
          <p:cNvPr id="2" name="Title 1">
            <a:extLst>
              <a:ext uri="{FF2B5EF4-FFF2-40B4-BE49-F238E27FC236}">
                <a16:creationId xmlns:a16="http://schemas.microsoft.com/office/drawing/2014/main" id="{88D97E8E-0945-2F06-4FD7-8743742DBA1B}"/>
              </a:ext>
            </a:extLst>
          </p:cNvPr>
          <p:cNvSpPr>
            <a:spLocks noGrp="1"/>
          </p:cNvSpPr>
          <p:nvPr>
            <p:ph type="title"/>
          </p:nvPr>
        </p:nvSpPr>
        <p:spPr>
          <a:xfrm>
            <a:off x="914400" y="777422"/>
            <a:ext cx="10363200" cy="563563"/>
          </a:xfrm>
          <a:solidFill>
            <a:schemeClr val="tx2"/>
          </a:solidFill>
          <a:ln>
            <a:solidFill>
              <a:srgbClr val="0A0000"/>
            </a:solidFill>
          </a:ln>
        </p:spPr>
        <p:txBody>
          <a:bodyPr lIns="91440" tIns="45720" rIns="91440" bIns="45720" anchor="t"/>
          <a:lstStyle/>
          <a:p>
            <a:pPr algn="ctr"/>
            <a:r>
              <a:rPr lang="en-US" sz="3600" b="1" dirty="0">
                <a:ea typeface="Calibri Light"/>
                <a:cs typeface="Calibri Light"/>
              </a:rPr>
              <a:t>Literacy Discussions: Assessment and Intervention</a:t>
            </a:r>
          </a:p>
        </p:txBody>
      </p:sp>
      <p:sp>
        <p:nvSpPr>
          <p:cNvPr id="3" name="Content Placeholder 2">
            <a:extLst>
              <a:ext uri="{FF2B5EF4-FFF2-40B4-BE49-F238E27FC236}">
                <a16:creationId xmlns:a16="http://schemas.microsoft.com/office/drawing/2014/main" id="{50E5F8D4-6633-BED9-2429-AA0AA09E5238}"/>
              </a:ext>
            </a:extLst>
          </p:cNvPr>
          <p:cNvSpPr>
            <a:spLocks noGrp="1"/>
          </p:cNvSpPr>
          <p:nvPr>
            <p:ph idx="1"/>
          </p:nvPr>
        </p:nvSpPr>
        <p:spPr>
          <a:xfrm>
            <a:off x="314325" y="1693717"/>
            <a:ext cx="5295900" cy="3940320"/>
          </a:xfrm>
          <a:prstGeom prst="roundRect">
            <a:avLst/>
          </a:prstGeom>
          <a:solidFill>
            <a:schemeClr val="bg1">
              <a:lumMod val="20000"/>
              <a:lumOff val="80000"/>
            </a:schemeClr>
          </a:solidFill>
          <a:ln>
            <a:solidFill>
              <a:srgbClr val="0A0000"/>
            </a:solidFill>
          </a:ln>
        </p:spPr>
        <p:txBody>
          <a:bodyPr lIns="91440" tIns="45720" rIns="91440" bIns="45720" anchor="t"/>
          <a:lstStyle/>
          <a:p>
            <a:pPr marL="0" indent="0" algn="ctr">
              <a:lnSpc>
                <a:spcPct val="100000"/>
              </a:lnSpc>
              <a:spcBef>
                <a:spcPts val="0"/>
              </a:spcBef>
              <a:buNone/>
            </a:pPr>
            <a:r>
              <a:rPr lang="en-US" sz="3200" b="1" dirty="0">
                <a:latin typeface="Calibri"/>
                <a:ea typeface="Calibri"/>
                <a:cs typeface="Times New Roman"/>
              </a:rPr>
              <a:t>Talk About </a:t>
            </a:r>
            <a:endParaRPr lang="en-US"/>
          </a:p>
          <a:p>
            <a:pPr marL="0" indent="0" algn="ctr">
              <a:lnSpc>
                <a:spcPct val="100000"/>
              </a:lnSpc>
              <a:spcBef>
                <a:spcPts val="0"/>
              </a:spcBef>
              <a:buNone/>
            </a:pPr>
            <a:r>
              <a:rPr lang="en-US" b="1" dirty="0">
                <a:latin typeface="Calibri"/>
                <a:ea typeface="Calibri"/>
                <a:cs typeface="Times New Roman"/>
              </a:rPr>
              <a:t>Literacy Assessment and Data</a:t>
            </a:r>
          </a:p>
          <a:p>
            <a:pPr marL="0" indent="0">
              <a:lnSpc>
                <a:spcPct val="100000"/>
              </a:lnSpc>
              <a:spcBef>
                <a:spcPts val="0"/>
              </a:spcBef>
              <a:buNone/>
            </a:pPr>
            <a:endParaRPr lang="en-US" b="1" dirty="0">
              <a:ea typeface="Calibri"/>
              <a:cs typeface="Times New Roman"/>
            </a:endParaRPr>
          </a:p>
          <a:p>
            <a:pPr marL="0" indent="0">
              <a:lnSpc>
                <a:spcPct val="100000"/>
              </a:lnSpc>
              <a:spcBef>
                <a:spcPts val="0"/>
              </a:spcBef>
              <a:buNone/>
            </a:pPr>
            <a:r>
              <a:rPr lang="en-US" b="1" dirty="0">
                <a:ea typeface="Calibri"/>
                <a:cs typeface="Times New Roman"/>
              </a:rPr>
              <a:t>Is it:</a:t>
            </a:r>
            <a:endParaRPr lang="en-US" dirty="0"/>
          </a:p>
          <a:p>
            <a:pPr indent="0">
              <a:lnSpc>
                <a:spcPct val="100000"/>
              </a:lnSpc>
              <a:spcBef>
                <a:spcPts val="0"/>
              </a:spcBef>
              <a:buFont typeface="Wingdings" panose="020B0604020202020204" pitchFamily="34" charset="0"/>
              <a:buChar char="Ø"/>
            </a:pPr>
            <a:r>
              <a:rPr lang="en-US" b="1" dirty="0">
                <a:ea typeface="Calibri"/>
                <a:cs typeface="Times New Roman"/>
              </a:rPr>
              <a:t>Accurate?</a:t>
            </a:r>
          </a:p>
          <a:p>
            <a:pPr indent="0">
              <a:lnSpc>
                <a:spcPct val="100000"/>
              </a:lnSpc>
              <a:spcBef>
                <a:spcPts val="0"/>
              </a:spcBef>
              <a:buFont typeface="Wingdings" panose="020B0604020202020204" pitchFamily="34" charset="0"/>
              <a:buChar char="Ø"/>
            </a:pPr>
            <a:r>
              <a:rPr lang="en-US" b="1" dirty="0">
                <a:ea typeface="Calibri"/>
                <a:cs typeface="Times New Roman"/>
              </a:rPr>
              <a:t>Timely?</a:t>
            </a:r>
          </a:p>
          <a:p>
            <a:pPr indent="0">
              <a:lnSpc>
                <a:spcPct val="100000"/>
              </a:lnSpc>
              <a:spcBef>
                <a:spcPts val="0"/>
              </a:spcBef>
              <a:buFont typeface="Wingdings" panose="020B0604020202020204" pitchFamily="34" charset="0"/>
              <a:buChar char="Ø"/>
            </a:pPr>
            <a:r>
              <a:rPr lang="en-US" b="1" dirty="0">
                <a:ea typeface="Calibri"/>
                <a:cs typeface="Times New Roman"/>
              </a:rPr>
              <a:t>Accessible and Meaningful?</a:t>
            </a:r>
          </a:p>
        </p:txBody>
      </p:sp>
      <p:sp>
        <p:nvSpPr>
          <p:cNvPr id="15" name="Content Placeholder 2">
            <a:extLst>
              <a:ext uri="{FF2B5EF4-FFF2-40B4-BE49-F238E27FC236}">
                <a16:creationId xmlns:a16="http://schemas.microsoft.com/office/drawing/2014/main" id="{8C1FA934-99DB-4990-12AC-3E79B90EE7D1}"/>
              </a:ext>
            </a:extLst>
          </p:cNvPr>
          <p:cNvSpPr txBox="1">
            <a:spLocks/>
          </p:cNvSpPr>
          <p:nvPr/>
        </p:nvSpPr>
        <p:spPr>
          <a:xfrm>
            <a:off x="6934200" y="1465117"/>
            <a:ext cx="4343400" cy="1273320"/>
          </a:xfrm>
          <a:prstGeom prst="roundRect">
            <a:avLst/>
          </a:prstGeom>
          <a:solidFill>
            <a:schemeClr val="bg1">
              <a:lumMod val="40000"/>
              <a:lumOff val="60000"/>
            </a:schemeClr>
          </a:solidFill>
          <a:ln>
            <a:solidFill>
              <a:srgbClr val="0A0000"/>
            </a:solidFill>
          </a:ln>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4999"/>
              </a:lnSpc>
              <a:spcBef>
                <a:spcPts val="0"/>
              </a:spcBef>
              <a:buNone/>
            </a:pPr>
            <a:r>
              <a:rPr lang="en-US" sz="3200" b="1" dirty="0">
                <a:latin typeface="Calibri"/>
                <a:ea typeface="Calibri"/>
                <a:cs typeface="Times New Roman"/>
              </a:rPr>
              <a:t>Talk About </a:t>
            </a:r>
            <a:endParaRPr lang="en-US" sz="3200" b="1">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14999"/>
              </a:lnSpc>
              <a:spcBef>
                <a:spcPts val="0"/>
              </a:spcBef>
              <a:buNone/>
            </a:pPr>
            <a:r>
              <a:rPr lang="en-US" b="1" dirty="0">
                <a:latin typeface="Calibri"/>
                <a:ea typeface="Calibri"/>
                <a:cs typeface="Times New Roman"/>
              </a:rPr>
              <a:t>Intensive Intervention</a:t>
            </a:r>
            <a:endParaRPr lang="en-US"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16" name="Rectangle 15">
            <a:extLst>
              <a:ext uri="{FF2B5EF4-FFF2-40B4-BE49-F238E27FC236}">
                <a16:creationId xmlns:a16="http://schemas.microsoft.com/office/drawing/2014/main" id="{90D33F97-C34C-E9D6-0F91-50087775FFDA}"/>
              </a:ext>
            </a:extLst>
          </p:cNvPr>
          <p:cNvSpPr/>
          <p:nvPr/>
        </p:nvSpPr>
        <p:spPr>
          <a:xfrm>
            <a:off x="6348373" y="4468521"/>
            <a:ext cx="2316442" cy="492860"/>
          </a:xfrm>
          <a:prstGeom prst="rect">
            <a:avLst/>
          </a:prstGeom>
          <a:solidFill>
            <a:schemeClr val="bg1"/>
          </a:solidFill>
          <a:ln>
            <a:solidFill>
              <a:srgbClr val="0A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dirty="0">
                <a:solidFill>
                  <a:schemeClr val="tx2"/>
                </a:solidFill>
                <a:ea typeface="Calibri"/>
                <a:cs typeface="Calibri"/>
                <a:hlinkClick r:id="rId4">
                  <a:extLst>
                    <a:ext uri="{A12FA001-AC4F-418D-AE19-62706E023703}">
                      <ahyp:hlinkClr xmlns:ahyp="http://schemas.microsoft.com/office/drawing/2018/hyperlinkcolor" val="tx"/>
                    </a:ext>
                  </a:extLst>
                </a:hlinkClick>
              </a:rPr>
              <a:t>Learn More</a:t>
            </a:r>
            <a:endParaRPr lang="en-US" sz="2400" b="1" dirty="0">
              <a:solidFill>
                <a:schemeClr val="tx2"/>
              </a:solidFill>
            </a:endParaRPr>
          </a:p>
        </p:txBody>
      </p:sp>
      <p:pic>
        <p:nvPicPr>
          <p:cNvPr id="9" name="Picture 8" descr="Intensive Intervention, An Overview for Parents and Families ">
            <a:extLst>
              <a:ext uri="{FF2B5EF4-FFF2-40B4-BE49-F238E27FC236}">
                <a16:creationId xmlns:a16="http://schemas.microsoft.com/office/drawing/2014/main" id="{5C09D082-E4AE-2875-8E69-04B2EABB01CE}"/>
              </a:ext>
            </a:extLst>
          </p:cNvPr>
          <p:cNvPicPr>
            <a:picLocks noChangeAspect="1"/>
          </p:cNvPicPr>
          <p:nvPr/>
        </p:nvPicPr>
        <p:blipFill>
          <a:blip r:embed="rId5"/>
          <a:stretch>
            <a:fillRect/>
          </a:stretch>
        </p:blipFill>
        <p:spPr>
          <a:xfrm>
            <a:off x="9107311" y="2933700"/>
            <a:ext cx="2816578" cy="3562350"/>
          </a:xfrm>
          <a:prstGeom prst="rect">
            <a:avLst/>
          </a:prstGeom>
        </p:spPr>
      </p:pic>
      <p:pic>
        <p:nvPicPr>
          <p:cNvPr id="6" name="Graphic 3" descr="Pink backpack">
            <a:extLst>
              <a:ext uri="{FF2B5EF4-FFF2-40B4-BE49-F238E27FC236}">
                <a16:creationId xmlns:a16="http://schemas.microsoft.com/office/drawing/2014/main" id="{33AB7CAF-8301-AD2B-6083-C2D2D0F41B6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990493" y="5661323"/>
            <a:ext cx="1269221" cy="1269221"/>
          </a:xfrm>
          <a:prstGeom prst="rect">
            <a:avLst/>
          </a:prstGeom>
        </p:spPr>
      </p:pic>
    </p:spTree>
    <p:custDataLst>
      <p:tags r:id="rId1"/>
    </p:custDataLst>
    <p:extLst>
      <p:ext uri="{BB962C8B-B14F-4D97-AF65-F5344CB8AC3E}">
        <p14:creationId xmlns:p14="http://schemas.microsoft.com/office/powerpoint/2010/main" val="9656613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8B233A-E702-C229-B267-5D3BFC3DBA4F}"/>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19C72592-6744-6661-2BB5-9E96E628AE54}"/>
              </a:ext>
            </a:extLst>
          </p:cNvPr>
          <p:cNvSpPr/>
          <p:nvPr/>
        </p:nvSpPr>
        <p:spPr>
          <a:xfrm>
            <a:off x="2252431" y="-1144"/>
            <a:ext cx="7692625" cy="558158"/>
          </a:xfrm>
          <a:prstGeom prst="rect">
            <a:avLst/>
          </a:prstGeom>
          <a:solidFill>
            <a:schemeClr val="tx1">
              <a:lumMod val="60000"/>
              <a:lumOff val="40000"/>
            </a:schemeClr>
          </a:solidFill>
          <a:ln w="12700">
            <a:solidFill>
              <a:srgbClr val="0A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2C3335"/>
                </a:solidFill>
                <a:latin typeface="Calibri"/>
              </a:rPr>
              <a:t>Discuss Literacy Instruction and Intervention</a:t>
            </a:r>
            <a:endParaRPr lang="en-US" sz="3200" dirty="0">
              <a:ea typeface="Calibri"/>
              <a:cs typeface="Calibri"/>
            </a:endParaRPr>
          </a:p>
        </p:txBody>
      </p:sp>
      <p:sp>
        <p:nvSpPr>
          <p:cNvPr id="2" name="Title 1">
            <a:extLst>
              <a:ext uri="{FF2B5EF4-FFF2-40B4-BE49-F238E27FC236}">
                <a16:creationId xmlns:a16="http://schemas.microsoft.com/office/drawing/2014/main" id="{A5ABA66F-0F4A-D571-4E7B-ECAAFB6A0119}"/>
              </a:ext>
            </a:extLst>
          </p:cNvPr>
          <p:cNvSpPr>
            <a:spLocks noGrp="1"/>
          </p:cNvSpPr>
          <p:nvPr>
            <p:ph type="title"/>
          </p:nvPr>
        </p:nvSpPr>
        <p:spPr>
          <a:xfrm>
            <a:off x="2247900" y="720272"/>
            <a:ext cx="7696200" cy="534988"/>
          </a:xfrm>
          <a:solidFill>
            <a:schemeClr val="tx2"/>
          </a:solidFill>
          <a:ln>
            <a:solidFill>
              <a:srgbClr val="0A0000"/>
            </a:solidFill>
          </a:ln>
        </p:spPr>
        <p:txBody>
          <a:bodyPr lIns="91440" tIns="45720" rIns="91440" bIns="45720" anchor="t"/>
          <a:lstStyle/>
          <a:p>
            <a:pPr algn="ctr"/>
            <a:r>
              <a:rPr lang="en-US" sz="3600" b="1" dirty="0">
                <a:ea typeface="Calibri Light"/>
                <a:cs typeface="Calibri Light"/>
              </a:rPr>
              <a:t>Literacy Discussions: Ask the Question</a:t>
            </a:r>
          </a:p>
        </p:txBody>
      </p:sp>
      <p:sp>
        <p:nvSpPr>
          <p:cNvPr id="113" name="Arrow: Pentagon 112">
            <a:extLst>
              <a:ext uri="{FF2B5EF4-FFF2-40B4-BE49-F238E27FC236}">
                <a16:creationId xmlns:a16="http://schemas.microsoft.com/office/drawing/2014/main" id="{52428DBB-4EDD-4762-A101-F75A3546B83F}"/>
              </a:ext>
            </a:extLst>
          </p:cNvPr>
          <p:cNvSpPr/>
          <p:nvPr/>
        </p:nvSpPr>
        <p:spPr>
          <a:xfrm>
            <a:off x="283564" y="1538680"/>
            <a:ext cx="10557410" cy="843748"/>
          </a:xfrm>
          <a:prstGeom prst="homePlate">
            <a:avLst/>
          </a:prstGeom>
          <a:solidFill>
            <a:schemeClr val="bg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400" dirty="0">
                <a:solidFill>
                  <a:srgbClr val="000000"/>
                </a:solidFill>
                <a:ea typeface="Calibri"/>
                <a:cs typeface="Calibri"/>
              </a:rPr>
              <a:t>How is reading taught in the school and by whom? What reading skills do you focus on?</a:t>
            </a:r>
          </a:p>
        </p:txBody>
      </p:sp>
      <p:sp>
        <p:nvSpPr>
          <p:cNvPr id="120" name="Arrow: Pentagon 119">
            <a:extLst>
              <a:ext uri="{FF2B5EF4-FFF2-40B4-BE49-F238E27FC236}">
                <a16:creationId xmlns:a16="http://schemas.microsoft.com/office/drawing/2014/main" id="{B447B7A5-5E1B-BBB5-5984-F5BF24ADB9AD}"/>
              </a:ext>
            </a:extLst>
          </p:cNvPr>
          <p:cNvSpPr/>
          <p:nvPr/>
        </p:nvSpPr>
        <p:spPr>
          <a:xfrm>
            <a:off x="283564" y="2453080"/>
            <a:ext cx="10557410" cy="843748"/>
          </a:xfrm>
          <a:prstGeom prst="homePlate">
            <a:avLst/>
          </a:prstGeom>
          <a:solidFill>
            <a:schemeClr val="bg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400" dirty="0">
                <a:solidFill>
                  <a:srgbClr val="000000"/>
                </a:solidFill>
                <a:ea typeface="Calibri"/>
                <a:cs typeface="Calibri"/>
              </a:rPr>
              <a:t>When does literacy instruction and intervention happen and for how long?</a:t>
            </a:r>
          </a:p>
        </p:txBody>
      </p:sp>
      <p:sp>
        <p:nvSpPr>
          <p:cNvPr id="119" name="Arrow: Pentagon 118">
            <a:extLst>
              <a:ext uri="{FF2B5EF4-FFF2-40B4-BE49-F238E27FC236}">
                <a16:creationId xmlns:a16="http://schemas.microsoft.com/office/drawing/2014/main" id="{705E697C-77CC-00F1-CFAE-4164A860017C}"/>
              </a:ext>
            </a:extLst>
          </p:cNvPr>
          <p:cNvSpPr/>
          <p:nvPr/>
        </p:nvSpPr>
        <p:spPr>
          <a:xfrm>
            <a:off x="283564" y="3424630"/>
            <a:ext cx="10557410" cy="843748"/>
          </a:xfrm>
          <a:prstGeom prst="homePlate">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400" dirty="0">
                <a:solidFill>
                  <a:srgbClr val="000000"/>
                </a:solidFill>
                <a:ea typeface="Calibri"/>
                <a:cs typeface="Calibri"/>
              </a:rPr>
              <a:t>How many other children join?</a:t>
            </a:r>
          </a:p>
        </p:txBody>
      </p:sp>
      <p:sp>
        <p:nvSpPr>
          <p:cNvPr id="117" name="Arrow: Pentagon 116">
            <a:extLst>
              <a:ext uri="{FF2B5EF4-FFF2-40B4-BE49-F238E27FC236}">
                <a16:creationId xmlns:a16="http://schemas.microsoft.com/office/drawing/2014/main" id="{134CBD4F-DE41-3E6B-FF02-2528A8D8E143}"/>
              </a:ext>
            </a:extLst>
          </p:cNvPr>
          <p:cNvSpPr/>
          <p:nvPr/>
        </p:nvSpPr>
        <p:spPr>
          <a:xfrm>
            <a:off x="283564" y="4386655"/>
            <a:ext cx="10557410" cy="843748"/>
          </a:xfrm>
          <a:prstGeom prst="homePlate">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400" dirty="0">
                <a:solidFill>
                  <a:srgbClr val="000000"/>
                </a:solidFill>
                <a:ea typeface="Calibri"/>
                <a:cs typeface="Calibri"/>
              </a:rPr>
              <a:t>How does the instruction/intervention align with my child’s specific language and literacy needs?</a:t>
            </a:r>
          </a:p>
        </p:txBody>
      </p:sp>
      <p:sp>
        <p:nvSpPr>
          <p:cNvPr id="118" name="Arrow: Pentagon 117">
            <a:extLst>
              <a:ext uri="{FF2B5EF4-FFF2-40B4-BE49-F238E27FC236}">
                <a16:creationId xmlns:a16="http://schemas.microsoft.com/office/drawing/2014/main" id="{B574CD53-E854-67DA-7F59-B430A72E6E11}"/>
              </a:ext>
            </a:extLst>
          </p:cNvPr>
          <p:cNvSpPr/>
          <p:nvPr/>
        </p:nvSpPr>
        <p:spPr>
          <a:xfrm>
            <a:off x="283564" y="5301055"/>
            <a:ext cx="10557410" cy="843748"/>
          </a:xfrm>
          <a:prstGeom prst="homePlate">
            <a:avLst/>
          </a:prstGeom>
          <a:solidFill>
            <a:srgbClr val="FAD4C8"/>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400" dirty="0">
                <a:solidFill>
                  <a:srgbClr val="000000"/>
                </a:solidFill>
                <a:ea typeface="Calibri"/>
                <a:cs typeface="Calibri"/>
              </a:rPr>
              <a:t>What school materials or trainings about literacy are available to me?</a:t>
            </a:r>
          </a:p>
        </p:txBody>
      </p:sp>
      <p:pic>
        <p:nvPicPr>
          <p:cNvPr id="121" name="Graphic 120">
            <a:extLst>
              <a:ext uri="{FF2B5EF4-FFF2-40B4-BE49-F238E27FC236}">
                <a16:creationId xmlns:a16="http://schemas.microsoft.com/office/drawing/2014/main" id="{7512EF17-8C53-C9CC-8B0B-F7D20096FC93}"/>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49000" y="1295400"/>
            <a:ext cx="914400" cy="914400"/>
          </a:xfrm>
          <a:prstGeom prst="rect">
            <a:avLst/>
          </a:prstGeom>
        </p:spPr>
      </p:pic>
      <p:pic>
        <p:nvPicPr>
          <p:cNvPr id="122" name="Graphic 121">
            <a:extLst>
              <a:ext uri="{FF2B5EF4-FFF2-40B4-BE49-F238E27FC236}">
                <a16:creationId xmlns:a16="http://schemas.microsoft.com/office/drawing/2014/main" id="{C1429B79-11CB-CEDB-4D56-0D89C301E540}"/>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049000" y="2381250"/>
            <a:ext cx="914400" cy="914400"/>
          </a:xfrm>
          <a:prstGeom prst="rect">
            <a:avLst/>
          </a:prstGeom>
        </p:spPr>
      </p:pic>
      <p:pic>
        <p:nvPicPr>
          <p:cNvPr id="123" name="Graphic 122">
            <a:extLst>
              <a:ext uri="{FF2B5EF4-FFF2-40B4-BE49-F238E27FC236}">
                <a16:creationId xmlns:a16="http://schemas.microsoft.com/office/drawing/2014/main" id="{CF172EE9-9215-A8FE-48F6-25755BE6AB24}"/>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049000" y="3295650"/>
            <a:ext cx="914400" cy="914400"/>
          </a:xfrm>
          <a:prstGeom prst="rect">
            <a:avLst/>
          </a:prstGeom>
        </p:spPr>
      </p:pic>
      <p:pic>
        <p:nvPicPr>
          <p:cNvPr id="124" name="Graphic 123">
            <a:extLst>
              <a:ext uri="{FF2B5EF4-FFF2-40B4-BE49-F238E27FC236}">
                <a16:creationId xmlns:a16="http://schemas.microsoft.com/office/drawing/2014/main" id="{9C9DE144-BBEE-2BB4-1C8C-9CD87B7EDFC0}"/>
              </a:ext>
              <a:ext uri="{C183D7F6-B498-43B3-948B-1728B52AA6E4}">
                <adec:decorative xmlns:adec="http://schemas.microsoft.com/office/drawing/2017/decorative" val="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1049000" y="4391025"/>
            <a:ext cx="914400" cy="914400"/>
          </a:xfrm>
          <a:prstGeom prst="rect">
            <a:avLst/>
          </a:prstGeom>
        </p:spPr>
      </p:pic>
      <p:pic>
        <p:nvPicPr>
          <p:cNvPr id="125" name="Graphic 124">
            <a:extLst>
              <a:ext uri="{FF2B5EF4-FFF2-40B4-BE49-F238E27FC236}">
                <a16:creationId xmlns:a16="http://schemas.microsoft.com/office/drawing/2014/main" id="{58A4AA8E-8BD1-848C-E686-628EC30C4D6F}"/>
              </a:ext>
              <a:ext uri="{C183D7F6-B498-43B3-948B-1728B52AA6E4}">
                <adec:decorative xmlns:adec="http://schemas.microsoft.com/office/drawing/2017/decorative" val="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1049000" y="5400675"/>
            <a:ext cx="914400" cy="914400"/>
          </a:xfrm>
          <a:prstGeom prst="rect">
            <a:avLst/>
          </a:prstGeom>
        </p:spPr>
      </p:pic>
    </p:spTree>
    <p:custDataLst>
      <p:tags r:id="rId1"/>
    </p:custDataLst>
    <p:extLst>
      <p:ext uri="{BB962C8B-B14F-4D97-AF65-F5344CB8AC3E}">
        <p14:creationId xmlns:p14="http://schemas.microsoft.com/office/powerpoint/2010/main" val="13394759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B71B60-AE61-AC98-CE7B-9ED8F07126E5}"/>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13FE8A9D-664E-E573-2D06-26CA12D76241}"/>
              </a:ext>
            </a:extLst>
          </p:cNvPr>
          <p:cNvSpPr/>
          <p:nvPr/>
        </p:nvSpPr>
        <p:spPr>
          <a:xfrm>
            <a:off x="2252431" y="-1144"/>
            <a:ext cx="7692625" cy="558158"/>
          </a:xfrm>
          <a:prstGeom prst="rect">
            <a:avLst/>
          </a:prstGeom>
          <a:solidFill>
            <a:schemeClr val="tx1">
              <a:lumMod val="60000"/>
              <a:lumOff val="40000"/>
            </a:schemeClr>
          </a:solidFill>
          <a:ln w="12700">
            <a:solidFill>
              <a:srgbClr val="0A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2C3335"/>
                </a:solidFill>
                <a:latin typeface="Calibri"/>
              </a:rPr>
              <a:t>Discuss Literacy Instruction and Intervention</a:t>
            </a:r>
            <a:endParaRPr lang="en-US" sz="3200" dirty="0">
              <a:ea typeface="Calibri"/>
              <a:cs typeface="Calibri"/>
            </a:endParaRPr>
          </a:p>
        </p:txBody>
      </p:sp>
      <p:sp>
        <p:nvSpPr>
          <p:cNvPr id="2" name="Title 1">
            <a:extLst>
              <a:ext uri="{FF2B5EF4-FFF2-40B4-BE49-F238E27FC236}">
                <a16:creationId xmlns:a16="http://schemas.microsoft.com/office/drawing/2014/main" id="{6D7FCA52-1946-70B4-1FAE-BA28BA37DE89}"/>
              </a:ext>
            </a:extLst>
          </p:cNvPr>
          <p:cNvSpPr>
            <a:spLocks noGrp="1"/>
          </p:cNvSpPr>
          <p:nvPr>
            <p:ph type="title"/>
          </p:nvPr>
        </p:nvSpPr>
        <p:spPr>
          <a:xfrm>
            <a:off x="2247900" y="720272"/>
            <a:ext cx="7696200" cy="534988"/>
          </a:xfrm>
          <a:solidFill>
            <a:schemeClr val="tx2"/>
          </a:solidFill>
          <a:ln>
            <a:solidFill>
              <a:srgbClr val="0A0000"/>
            </a:solidFill>
          </a:ln>
        </p:spPr>
        <p:txBody>
          <a:bodyPr lIns="91440" tIns="45720" rIns="91440" bIns="45720" anchor="t"/>
          <a:lstStyle/>
          <a:p>
            <a:pPr algn="ctr"/>
            <a:r>
              <a:rPr lang="en-US" sz="3600" b="1" dirty="0">
                <a:ea typeface="Calibri Light"/>
                <a:cs typeface="Calibri Light"/>
              </a:rPr>
              <a:t>Literacy Discussions: Ask the Question</a:t>
            </a:r>
          </a:p>
        </p:txBody>
      </p:sp>
      <p:sp>
        <p:nvSpPr>
          <p:cNvPr id="113" name="Arrow: Pentagon 112">
            <a:extLst>
              <a:ext uri="{FF2B5EF4-FFF2-40B4-BE49-F238E27FC236}">
                <a16:creationId xmlns:a16="http://schemas.microsoft.com/office/drawing/2014/main" id="{EF0F7EA2-FB54-F805-C1FF-A1DFA7525C28}"/>
              </a:ext>
            </a:extLst>
          </p:cNvPr>
          <p:cNvSpPr/>
          <p:nvPr/>
        </p:nvSpPr>
        <p:spPr>
          <a:xfrm>
            <a:off x="283564" y="1367230"/>
            <a:ext cx="10557410" cy="843748"/>
          </a:xfrm>
          <a:prstGeom prst="homePlate">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400" dirty="0">
                <a:solidFill>
                  <a:srgbClr val="000000"/>
                </a:solidFill>
                <a:ea typeface="Calibri"/>
                <a:cs typeface="Calibri"/>
              </a:rPr>
              <a:t>What screening practices for language and literacy does the school use and when?</a:t>
            </a:r>
          </a:p>
        </p:txBody>
      </p:sp>
      <p:sp>
        <p:nvSpPr>
          <p:cNvPr id="120" name="Arrow: Pentagon 119">
            <a:extLst>
              <a:ext uri="{FF2B5EF4-FFF2-40B4-BE49-F238E27FC236}">
                <a16:creationId xmlns:a16="http://schemas.microsoft.com/office/drawing/2014/main" id="{1B07D6AB-9781-689E-FEB9-033CBBD50486}"/>
              </a:ext>
            </a:extLst>
          </p:cNvPr>
          <p:cNvSpPr/>
          <p:nvPr/>
        </p:nvSpPr>
        <p:spPr>
          <a:xfrm>
            <a:off x="283564" y="2376880"/>
            <a:ext cx="10557410" cy="843748"/>
          </a:xfrm>
          <a:prstGeom prst="homePlate">
            <a:avLst/>
          </a:prstGeom>
          <a:solidFill>
            <a:schemeClr val="bg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400" dirty="0">
                <a:solidFill>
                  <a:srgbClr val="000000"/>
                </a:solidFill>
                <a:ea typeface="Calibri"/>
                <a:cs typeface="Calibri"/>
              </a:rPr>
              <a:t>What information does the school collect on my child’s language and literacy progress?</a:t>
            </a:r>
            <a:endParaRPr lang="en-US" sz="2400" dirty="0">
              <a:ea typeface="Calibri"/>
              <a:cs typeface="Calibri"/>
            </a:endParaRPr>
          </a:p>
        </p:txBody>
      </p:sp>
      <p:sp>
        <p:nvSpPr>
          <p:cNvPr id="119" name="Arrow: Pentagon 118">
            <a:extLst>
              <a:ext uri="{FF2B5EF4-FFF2-40B4-BE49-F238E27FC236}">
                <a16:creationId xmlns:a16="http://schemas.microsoft.com/office/drawing/2014/main" id="{AB802B26-DA9D-BD01-4B45-38D3D25DAB77}"/>
              </a:ext>
            </a:extLst>
          </p:cNvPr>
          <p:cNvSpPr/>
          <p:nvPr/>
        </p:nvSpPr>
        <p:spPr>
          <a:xfrm>
            <a:off x="283564" y="3329380"/>
            <a:ext cx="10557410" cy="843748"/>
          </a:xfrm>
          <a:prstGeom prst="homePlate">
            <a:avLst/>
          </a:prstGeom>
          <a:solidFill>
            <a:schemeClr val="bg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400" dirty="0">
                <a:solidFill>
                  <a:srgbClr val="000000"/>
                </a:solidFill>
                <a:ea typeface="Calibri"/>
                <a:cs typeface="Calibri"/>
              </a:rPr>
              <a:t> ​How is the information used to make decisions about my child’s language and literacy needs?</a:t>
            </a:r>
          </a:p>
        </p:txBody>
      </p:sp>
      <p:sp>
        <p:nvSpPr>
          <p:cNvPr id="117" name="Arrow: Pentagon 116">
            <a:extLst>
              <a:ext uri="{FF2B5EF4-FFF2-40B4-BE49-F238E27FC236}">
                <a16:creationId xmlns:a16="http://schemas.microsoft.com/office/drawing/2014/main" id="{2A95F56A-A693-0D0A-FC00-2FB0E45FC7A7}"/>
              </a:ext>
            </a:extLst>
          </p:cNvPr>
          <p:cNvSpPr/>
          <p:nvPr/>
        </p:nvSpPr>
        <p:spPr>
          <a:xfrm>
            <a:off x="283564" y="4272355"/>
            <a:ext cx="10557410" cy="843748"/>
          </a:xfrm>
          <a:prstGeom prst="homePlate">
            <a:avLst/>
          </a:prstGeom>
          <a:solidFill>
            <a:schemeClr val="accent1">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400" dirty="0">
                <a:solidFill>
                  <a:srgbClr val="000000"/>
                </a:solidFill>
                <a:ea typeface="Calibri"/>
                <a:cs typeface="Calibri"/>
              </a:rPr>
              <a:t>  How are you monitoring my child’s language and literacy progress?</a:t>
            </a:r>
          </a:p>
        </p:txBody>
      </p:sp>
      <p:sp>
        <p:nvSpPr>
          <p:cNvPr id="118" name="Arrow: Pentagon 117">
            <a:extLst>
              <a:ext uri="{FF2B5EF4-FFF2-40B4-BE49-F238E27FC236}">
                <a16:creationId xmlns:a16="http://schemas.microsoft.com/office/drawing/2014/main" id="{E3EE077C-7C27-BF92-A5F4-7BE7AC080FC2}"/>
              </a:ext>
            </a:extLst>
          </p:cNvPr>
          <p:cNvSpPr/>
          <p:nvPr/>
        </p:nvSpPr>
        <p:spPr>
          <a:xfrm>
            <a:off x="283564" y="5205805"/>
            <a:ext cx="10557410" cy="843748"/>
          </a:xfrm>
          <a:prstGeom prst="homePlate">
            <a:avLst/>
          </a:prstGeom>
          <a:solidFill>
            <a:srgbClr val="F5A289">
              <a:alpha val="77000"/>
            </a:srgb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400" dirty="0">
                <a:solidFill>
                  <a:srgbClr val="000000"/>
                </a:solidFill>
                <a:ea typeface="Calibri"/>
                <a:cs typeface="Calibri"/>
              </a:rPr>
              <a:t> ​How are children with reading difficulties identified?</a:t>
            </a:r>
          </a:p>
        </p:txBody>
      </p:sp>
      <p:pic>
        <p:nvPicPr>
          <p:cNvPr id="4" name="Graphic 3">
            <a:extLst>
              <a:ext uri="{FF2B5EF4-FFF2-40B4-BE49-F238E27FC236}">
                <a16:creationId xmlns:a16="http://schemas.microsoft.com/office/drawing/2014/main" id="{CC1CD3C5-A10B-EC9B-4B65-1AC85E5BBAEB}"/>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29950" y="1295400"/>
            <a:ext cx="914400" cy="914400"/>
          </a:xfrm>
          <a:prstGeom prst="rect">
            <a:avLst/>
          </a:prstGeom>
        </p:spPr>
      </p:pic>
      <p:pic>
        <p:nvPicPr>
          <p:cNvPr id="6" name="Graphic 5">
            <a:extLst>
              <a:ext uri="{FF2B5EF4-FFF2-40B4-BE49-F238E27FC236}">
                <a16:creationId xmlns:a16="http://schemas.microsoft.com/office/drawing/2014/main" id="{C6C27E0C-CE78-31BA-5BD1-6F0942F6871C}"/>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029950" y="2305050"/>
            <a:ext cx="914400" cy="914400"/>
          </a:xfrm>
          <a:prstGeom prst="rect">
            <a:avLst/>
          </a:prstGeom>
        </p:spPr>
      </p:pic>
      <p:pic>
        <p:nvPicPr>
          <p:cNvPr id="9" name="Graphic 8">
            <a:extLst>
              <a:ext uri="{FF2B5EF4-FFF2-40B4-BE49-F238E27FC236}">
                <a16:creationId xmlns:a16="http://schemas.microsoft.com/office/drawing/2014/main" id="{8D38C4B4-CF84-CA37-135D-A2D167758DEF}"/>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029950" y="4391025"/>
            <a:ext cx="914400" cy="914400"/>
          </a:xfrm>
          <a:prstGeom prst="rect">
            <a:avLst/>
          </a:prstGeom>
        </p:spPr>
      </p:pic>
      <p:pic>
        <p:nvPicPr>
          <p:cNvPr id="10" name="Graphic 9">
            <a:extLst>
              <a:ext uri="{FF2B5EF4-FFF2-40B4-BE49-F238E27FC236}">
                <a16:creationId xmlns:a16="http://schemas.microsoft.com/office/drawing/2014/main" id="{EFD893D5-272B-B3F0-A229-D01C3295440B}"/>
              </a:ext>
              <a:ext uri="{C183D7F6-B498-43B3-948B-1728B52AA6E4}">
                <adec:decorative xmlns:adec="http://schemas.microsoft.com/office/drawing/2017/decorative" val="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1029950" y="3219450"/>
            <a:ext cx="914400" cy="914400"/>
          </a:xfrm>
          <a:prstGeom prst="rect">
            <a:avLst/>
          </a:prstGeom>
        </p:spPr>
      </p:pic>
      <p:pic>
        <p:nvPicPr>
          <p:cNvPr id="12" name="Graphic 11">
            <a:extLst>
              <a:ext uri="{FF2B5EF4-FFF2-40B4-BE49-F238E27FC236}">
                <a16:creationId xmlns:a16="http://schemas.microsoft.com/office/drawing/2014/main" id="{1453A867-EC55-09E0-DFDE-434DFB4A388E}"/>
              </a:ext>
              <a:ext uri="{C183D7F6-B498-43B3-948B-1728B52AA6E4}">
                <adec:decorative xmlns:adec="http://schemas.microsoft.com/office/drawing/2017/decorative" val="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1029950" y="5400675"/>
            <a:ext cx="914400" cy="914400"/>
          </a:xfrm>
          <a:prstGeom prst="rect">
            <a:avLst/>
          </a:prstGeom>
        </p:spPr>
      </p:pic>
    </p:spTree>
    <p:custDataLst>
      <p:tags r:id="rId1"/>
    </p:custDataLst>
    <p:extLst>
      <p:ext uri="{BB962C8B-B14F-4D97-AF65-F5344CB8AC3E}">
        <p14:creationId xmlns:p14="http://schemas.microsoft.com/office/powerpoint/2010/main" val="11624254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C7D45-6AA1-C5F0-D520-673E6BB50A7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E9ACF8FB-44E6-48C4-A4A6-2CBDA5259CDA}"/>
              </a:ext>
            </a:extLst>
          </p:cNvPr>
          <p:cNvSpPr/>
          <p:nvPr/>
        </p:nvSpPr>
        <p:spPr>
          <a:xfrm>
            <a:off x="2252431" y="-1144"/>
            <a:ext cx="7692625" cy="558158"/>
          </a:xfrm>
          <a:prstGeom prst="rect">
            <a:avLst/>
          </a:prstGeom>
          <a:solidFill>
            <a:schemeClr val="tx1">
              <a:lumMod val="60000"/>
              <a:lumOff val="40000"/>
            </a:schemeClr>
          </a:solidFill>
          <a:ln w="12700">
            <a:solidFill>
              <a:srgbClr val="0A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2C3335"/>
                </a:solidFill>
                <a:latin typeface="Calibri"/>
              </a:rPr>
              <a:t>Discuss Literacy Instruction and Intervention</a:t>
            </a:r>
            <a:endParaRPr lang="en-US" sz="3200" dirty="0">
              <a:ea typeface="Calibri"/>
              <a:cs typeface="Calibri"/>
            </a:endParaRPr>
          </a:p>
        </p:txBody>
      </p:sp>
      <p:sp>
        <p:nvSpPr>
          <p:cNvPr id="2" name="Title 1">
            <a:extLst>
              <a:ext uri="{FF2B5EF4-FFF2-40B4-BE49-F238E27FC236}">
                <a16:creationId xmlns:a16="http://schemas.microsoft.com/office/drawing/2014/main" id="{36097CEF-D007-DCE3-F834-74D6BDBEF832}"/>
              </a:ext>
            </a:extLst>
          </p:cNvPr>
          <p:cNvSpPr>
            <a:spLocks noGrp="1"/>
          </p:cNvSpPr>
          <p:nvPr>
            <p:ph type="title"/>
          </p:nvPr>
        </p:nvSpPr>
        <p:spPr>
          <a:xfrm>
            <a:off x="1762125" y="720272"/>
            <a:ext cx="8677275" cy="487363"/>
          </a:xfrm>
          <a:solidFill>
            <a:schemeClr val="tx2"/>
          </a:solidFill>
          <a:ln>
            <a:solidFill>
              <a:srgbClr val="0A0000"/>
            </a:solidFill>
          </a:ln>
        </p:spPr>
        <p:txBody>
          <a:bodyPr lIns="91440" tIns="45720" rIns="91440" bIns="45720" anchor="t"/>
          <a:lstStyle/>
          <a:p>
            <a:pPr algn="ctr"/>
            <a:r>
              <a:rPr lang="en-US" sz="3600" b="1" dirty="0">
                <a:ea typeface="Calibri Light"/>
                <a:cs typeface="Calibri Light"/>
              </a:rPr>
              <a:t>Literacy Discussions: Additional Resources</a:t>
            </a:r>
            <a:endParaRPr lang="en-US" b="1">
              <a:ea typeface="Calibri Light"/>
              <a:cs typeface="Calibri Light"/>
            </a:endParaRPr>
          </a:p>
        </p:txBody>
      </p:sp>
      <p:pic>
        <p:nvPicPr>
          <p:cNvPr id="8" name="Picture 7" descr="Inten">
            <a:extLst>
              <a:ext uri="{FF2B5EF4-FFF2-40B4-BE49-F238E27FC236}">
                <a16:creationId xmlns:a16="http://schemas.microsoft.com/office/drawing/2014/main" id="{D02AADDB-1034-8649-B895-FCAFB41150CC}"/>
              </a:ext>
            </a:extLst>
          </p:cNvPr>
          <p:cNvPicPr>
            <a:picLocks noChangeAspect="1"/>
          </p:cNvPicPr>
          <p:nvPr/>
        </p:nvPicPr>
        <p:blipFill>
          <a:blip r:embed="rId4"/>
          <a:stretch>
            <a:fillRect/>
          </a:stretch>
        </p:blipFill>
        <p:spPr>
          <a:xfrm rot="20460000">
            <a:off x="1735623" y="1627528"/>
            <a:ext cx="2850136" cy="3600450"/>
          </a:xfrm>
          <a:prstGeom prst="rect">
            <a:avLst/>
          </a:prstGeom>
        </p:spPr>
      </p:pic>
      <p:sp>
        <p:nvSpPr>
          <p:cNvPr id="11" name="TextBox 10" descr="Intensive Intervention: Questions Parents and Families Can Ask Infographic&#10;">
            <a:extLst>
              <a:ext uri="{FF2B5EF4-FFF2-40B4-BE49-F238E27FC236}">
                <a16:creationId xmlns:a16="http://schemas.microsoft.com/office/drawing/2014/main" id="{A1C3C469-BE7F-11CA-6DCE-2A1DF34DF7A6}"/>
              </a:ext>
            </a:extLst>
          </p:cNvPr>
          <p:cNvSpPr txBox="1"/>
          <p:nvPr/>
        </p:nvSpPr>
        <p:spPr>
          <a:xfrm>
            <a:off x="3051474" y="5258758"/>
            <a:ext cx="3005421"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ea typeface="Calibri"/>
                <a:cs typeface="Calibri"/>
              </a:rPr>
              <a:t>Intensive Intervention: Questions Parents and Families Can Ask</a:t>
            </a:r>
            <a:endParaRPr lang="en-US" sz="2000" dirty="0"/>
          </a:p>
        </p:txBody>
      </p:sp>
      <p:pic>
        <p:nvPicPr>
          <p:cNvPr id="13" name="Picture 12" descr="How Can You Support Intensive Intervention? Tips for Families Infograhic">
            <a:extLst>
              <a:ext uri="{FF2B5EF4-FFF2-40B4-BE49-F238E27FC236}">
                <a16:creationId xmlns:a16="http://schemas.microsoft.com/office/drawing/2014/main" id="{45C76F2F-0D3F-19D0-3041-030FCD5DC2BA}"/>
              </a:ext>
            </a:extLst>
          </p:cNvPr>
          <p:cNvPicPr>
            <a:picLocks noChangeAspect="1"/>
          </p:cNvPicPr>
          <p:nvPr/>
        </p:nvPicPr>
        <p:blipFill>
          <a:blip r:embed="rId5"/>
          <a:stretch>
            <a:fillRect/>
          </a:stretch>
        </p:blipFill>
        <p:spPr>
          <a:xfrm rot="660000">
            <a:off x="7607893" y="1499181"/>
            <a:ext cx="2978781" cy="3819525"/>
          </a:xfrm>
          <a:prstGeom prst="rect">
            <a:avLst/>
          </a:prstGeom>
        </p:spPr>
      </p:pic>
      <p:sp>
        <p:nvSpPr>
          <p:cNvPr id="14" name="TextBox 13">
            <a:extLst>
              <a:ext uri="{FF2B5EF4-FFF2-40B4-BE49-F238E27FC236}">
                <a16:creationId xmlns:a16="http://schemas.microsoft.com/office/drawing/2014/main" id="{643B735F-5FA4-2D5E-F0C3-5F97B9064FCB}"/>
              </a:ext>
            </a:extLst>
          </p:cNvPr>
          <p:cNvSpPr txBox="1"/>
          <p:nvPr/>
        </p:nvSpPr>
        <p:spPr>
          <a:xfrm>
            <a:off x="6680499" y="5258758"/>
            <a:ext cx="3005421"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ea typeface="Calibri"/>
                <a:cs typeface="Calibri"/>
              </a:rPr>
              <a:t>How Can You Support Intensive Intervention? Tips for Families</a:t>
            </a:r>
            <a:endParaRPr lang="en-US" dirty="0"/>
          </a:p>
        </p:txBody>
      </p:sp>
    </p:spTree>
    <p:custDataLst>
      <p:tags r:id="rId1"/>
    </p:custDataLst>
    <p:extLst>
      <p:ext uri="{BB962C8B-B14F-4D97-AF65-F5344CB8AC3E}">
        <p14:creationId xmlns:p14="http://schemas.microsoft.com/office/powerpoint/2010/main" val="21033213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a:extLst>
            <a:ext uri="{FF2B5EF4-FFF2-40B4-BE49-F238E27FC236}">
              <a16:creationId xmlns:a16="http://schemas.microsoft.com/office/drawing/2014/main" id="{A947BFB4-3C1E-E51C-8ABE-1C5C73F12F9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954E7BC-8128-6A0E-286A-F0E92A044244}"/>
              </a:ext>
            </a:extLst>
          </p:cNvPr>
          <p:cNvSpPr>
            <a:spLocks noGrp="1"/>
          </p:cNvSpPr>
          <p:nvPr>
            <p:ph type="title" idx="4294967295"/>
          </p:nvPr>
        </p:nvSpPr>
        <p:spPr>
          <a:xfrm>
            <a:off x="3156622" y="1214378"/>
            <a:ext cx="5884572" cy="4433798"/>
          </a:xfrm>
          <a:prstGeom prst="ellipse">
            <a:avLst/>
          </a:prstGeom>
          <a:solidFill>
            <a:schemeClr val="bg1">
              <a:lumMod val="20000"/>
              <a:lumOff val="80000"/>
            </a:schemeClr>
          </a:solidFill>
          <a:ln w="57150" cap="flat" cmpd="sng" algn="ctr">
            <a:solidFill>
              <a:schemeClr val="tx2">
                <a:lumMod val="50000"/>
              </a:schemeClr>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schemeClr val="lt1"/>
                </a:solidFill>
                <a:effectLst/>
                <a:uLnTx/>
                <a:uFillTx/>
                <a:latin typeface="Cooper Black"/>
                <a:ea typeface="Calibri"/>
                <a:cs typeface="Calibri"/>
              </a:rPr>
              <a:t>Questions</a:t>
            </a:r>
            <a:r>
              <a:rPr kumimoji="0" lang="en-US" sz="5000" b="0" i="0" u="none" strike="noStrike" kern="1200" cap="none" spc="0" normalizeH="0" baseline="0" noProof="0" dirty="0">
                <a:ln>
                  <a:noFill/>
                </a:ln>
                <a:solidFill>
                  <a:schemeClr val="lt1"/>
                </a:solidFill>
                <a:effectLst/>
                <a:uLnTx/>
                <a:uFillTx/>
                <a:latin typeface="Cooper Black"/>
                <a:ea typeface="Calibri"/>
                <a:cs typeface="Calibri"/>
              </a:rPr>
              <a:t>                         </a:t>
            </a:r>
            <a:r>
              <a:rPr kumimoji="0" lang="en-US" sz="9600" b="0" i="0" u="none" strike="noStrike" kern="1200" cap="none" spc="0" normalizeH="0" baseline="0" noProof="0" dirty="0">
                <a:ln>
                  <a:noFill/>
                </a:ln>
                <a:solidFill>
                  <a:schemeClr val="bg1">
                    <a:lumMod val="60000"/>
                    <a:lumOff val="40000"/>
                  </a:schemeClr>
                </a:solidFill>
                <a:effectLst/>
                <a:uLnTx/>
                <a:uFillTx/>
                <a:latin typeface="Cooper Black"/>
                <a:ea typeface="Calibri"/>
                <a:cs typeface="Calibri"/>
              </a:rPr>
              <a:t>?</a:t>
            </a:r>
            <a:endParaRPr kumimoji="0" lang="en-US" sz="9600" b="0" i="0" u="none" strike="noStrike" kern="1200" cap="none" spc="0" normalizeH="0" baseline="0" noProof="0" dirty="0">
              <a:ln>
                <a:noFill/>
              </a:ln>
              <a:solidFill>
                <a:schemeClr val="bg1">
                  <a:lumMod val="60000"/>
                  <a:lumOff val="40000"/>
                </a:schemeClr>
              </a:solidFill>
              <a:effectLst/>
              <a:uLnTx/>
              <a:uFillTx/>
              <a:latin typeface="Cooper Black"/>
              <a:ea typeface="+mn-ea"/>
              <a:cs typeface="+mn-cs"/>
            </a:endParaRPr>
          </a:p>
        </p:txBody>
      </p:sp>
    </p:spTree>
    <p:custDataLst>
      <p:tags r:id="rId1"/>
    </p:custDataLst>
    <p:extLst>
      <p:ext uri="{BB962C8B-B14F-4D97-AF65-F5344CB8AC3E}">
        <p14:creationId xmlns:p14="http://schemas.microsoft.com/office/powerpoint/2010/main" val="9868397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A1373F-3773-1CF1-A5E2-107865B04FA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790A5EC-6A71-3A82-1A3B-D1CB62DB13F8}"/>
              </a:ext>
            </a:extLst>
          </p:cNvPr>
          <p:cNvSpPr>
            <a:spLocks noGrp="1"/>
          </p:cNvSpPr>
          <p:nvPr>
            <p:ph type="title" idx="4294967295"/>
          </p:nvPr>
        </p:nvSpPr>
        <p:spPr>
          <a:xfrm>
            <a:off x="2138131" y="27431"/>
            <a:ext cx="7692625" cy="558158"/>
          </a:xfrm>
          <a:prstGeom prst="rect">
            <a:avLst/>
          </a:prstGeom>
          <a:solidFill>
            <a:schemeClr val="tx1">
              <a:lumMod val="60000"/>
              <a:lumOff val="40000"/>
            </a:schemeClr>
          </a:solidFill>
          <a:ln w="12700" cap="flat" cmpd="sng" algn="ctr">
            <a:solidFill>
              <a:srgbClr val="0A0000"/>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2C3335"/>
                </a:solidFill>
                <a:effectLst/>
                <a:uLnTx/>
                <a:uFillTx/>
                <a:latin typeface="Calibri"/>
                <a:ea typeface="+mn-ea"/>
                <a:cs typeface="+mn-cs"/>
              </a:rPr>
              <a:t>Discuss Literacy Instruction and Intervention</a:t>
            </a:r>
            <a:endParaRPr kumimoji="0" lang="en-US" sz="3200" b="0" i="0" u="none" strike="noStrike" kern="1200" cap="none" spc="0" normalizeH="0" baseline="0" noProof="0" dirty="0">
              <a:ln>
                <a:noFill/>
              </a:ln>
              <a:solidFill>
                <a:schemeClr val="lt1"/>
              </a:solidFill>
              <a:effectLst/>
              <a:uLnTx/>
              <a:uFillTx/>
              <a:latin typeface="+mn-lt"/>
              <a:ea typeface="Calibri"/>
              <a:cs typeface="Calibri"/>
            </a:endParaRPr>
          </a:p>
        </p:txBody>
      </p:sp>
      <p:sp>
        <p:nvSpPr>
          <p:cNvPr id="3" name="Content Placeholder 2">
            <a:extLst>
              <a:ext uri="{FF2B5EF4-FFF2-40B4-BE49-F238E27FC236}">
                <a16:creationId xmlns:a16="http://schemas.microsoft.com/office/drawing/2014/main" id="{E5F72AB0-248A-2FEB-F8F6-2638EED8A79C}"/>
              </a:ext>
            </a:extLst>
          </p:cNvPr>
          <p:cNvSpPr>
            <a:spLocks noGrp="1"/>
          </p:cNvSpPr>
          <p:nvPr>
            <p:ph idx="1"/>
          </p:nvPr>
        </p:nvSpPr>
        <p:spPr>
          <a:xfrm>
            <a:off x="723900" y="912667"/>
            <a:ext cx="10515600" cy="5026170"/>
          </a:xfrm>
        </p:spPr>
        <p:txBody>
          <a:bodyPr lIns="91440" tIns="45720" rIns="91440" bIns="45720" anchor="t"/>
          <a:lstStyle/>
          <a:p>
            <a:pPr marL="0" indent="0">
              <a:lnSpc>
                <a:spcPct val="100000"/>
              </a:lnSpc>
              <a:spcBef>
                <a:spcPts val="0"/>
              </a:spcBef>
              <a:spcAft>
                <a:spcPts val="1000"/>
              </a:spcAft>
              <a:buNone/>
            </a:pPr>
            <a:r>
              <a:rPr lang="en-US" sz="3200" b="1" dirty="0">
                <a:solidFill>
                  <a:srgbClr val="444444"/>
                </a:solidFill>
                <a:latin typeface="Calibri"/>
                <a:ea typeface="Calibri"/>
                <a:cs typeface="Calibri"/>
              </a:rPr>
              <a:t>The big ideas...</a:t>
            </a:r>
            <a:endParaRPr lang="en-US" sz="3200" dirty="0">
              <a:latin typeface="Calibri"/>
              <a:ea typeface="Calibri"/>
              <a:cs typeface="Calibri"/>
            </a:endParaRPr>
          </a:p>
          <a:p>
            <a:pPr marL="685800" indent="-457200">
              <a:lnSpc>
                <a:spcPct val="100000"/>
              </a:lnSpc>
              <a:spcBef>
                <a:spcPts val="0"/>
              </a:spcBef>
              <a:spcAft>
                <a:spcPts val="1000"/>
              </a:spcAft>
            </a:pPr>
            <a:r>
              <a:rPr lang="en-US" dirty="0">
                <a:solidFill>
                  <a:srgbClr val="000000"/>
                </a:solidFill>
                <a:latin typeface="Calibri"/>
                <a:ea typeface="Calibri"/>
                <a:cs typeface="Calibri"/>
              </a:rPr>
              <a:t>Knowing what scientific research says about how kids learn to read can help you determine if the literacy approach, strategy, or program being used with your child is evidence-based. </a:t>
            </a:r>
            <a:endParaRPr lang="en-US" dirty="0">
              <a:solidFill>
                <a:srgbClr val="444444"/>
              </a:solidFill>
              <a:latin typeface="Calibri"/>
              <a:ea typeface="Calibri"/>
              <a:cs typeface="Calibri"/>
            </a:endParaRPr>
          </a:p>
          <a:p>
            <a:pPr marL="685800" indent="-457200">
              <a:lnSpc>
                <a:spcPct val="100000"/>
              </a:lnSpc>
              <a:spcBef>
                <a:spcPts val="0"/>
              </a:spcBef>
              <a:spcAft>
                <a:spcPts val="1000"/>
              </a:spcAft>
            </a:pPr>
            <a:r>
              <a:rPr lang="en-US" dirty="0">
                <a:solidFill>
                  <a:srgbClr val="000000"/>
                </a:solidFill>
                <a:latin typeface="Calibri"/>
                <a:ea typeface="Calibri"/>
                <a:cs typeface="Calibri"/>
              </a:rPr>
              <a:t>It is important to identify if the evidence-based literacy practices are appropriate for your child’s grade level or if any key practices are missing.</a:t>
            </a:r>
            <a:endParaRPr lang="en-US" dirty="0">
              <a:solidFill>
                <a:srgbClr val="444444"/>
              </a:solidFill>
              <a:latin typeface="Calibri"/>
              <a:ea typeface="Calibri"/>
              <a:cs typeface="Calibri"/>
            </a:endParaRPr>
          </a:p>
          <a:p>
            <a:pPr marL="685800" indent="-457200">
              <a:lnSpc>
                <a:spcPct val="100000"/>
              </a:lnSpc>
              <a:spcBef>
                <a:spcPts val="0"/>
              </a:spcBef>
            </a:pPr>
            <a:r>
              <a:rPr lang="en-US" dirty="0">
                <a:solidFill>
                  <a:srgbClr val="000000"/>
                </a:solidFill>
                <a:latin typeface="Calibri"/>
                <a:ea typeface="Calibri"/>
                <a:cs typeface="Calibri"/>
              </a:rPr>
              <a:t>Discussing literacy instruction and intervention can help you determine if the literacy approach, strategy, or program being used with your child is designed and delivered effectively.</a:t>
            </a:r>
            <a:endParaRPr lang="en-US" dirty="0">
              <a:solidFill>
                <a:srgbClr val="444444"/>
              </a:solidFill>
              <a:latin typeface="Calibri"/>
              <a:ea typeface="Calibri"/>
              <a:cs typeface="Calibri"/>
            </a:endParaRPr>
          </a:p>
          <a:p>
            <a:pPr marL="0" indent="0">
              <a:lnSpc>
                <a:spcPct val="114999"/>
              </a:lnSpc>
              <a:spcBef>
                <a:spcPts val="0"/>
              </a:spcBef>
              <a:spcAft>
                <a:spcPts val="1000"/>
              </a:spcAft>
              <a:buNone/>
            </a:pPr>
            <a:endParaRPr lang="en-US" sz="2400" dirty="0">
              <a:solidFill>
                <a:srgbClr val="08355F"/>
              </a:solidFill>
              <a:latin typeface="Calibri" panose="020F0502020204030204" pitchFamily="34" charset="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1987405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9A675F-BBF1-A6EB-450F-588600CA02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4B2DA4-8BA3-E58A-AB2F-5F1A382AB365}"/>
              </a:ext>
            </a:extLst>
          </p:cNvPr>
          <p:cNvSpPr>
            <a:spLocks noGrp="1"/>
          </p:cNvSpPr>
          <p:nvPr>
            <p:ph type="title"/>
          </p:nvPr>
        </p:nvSpPr>
        <p:spPr>
          <a:xfrm>
            <a:off x="457095" y="2938931"/>
            <a:ext cx="11085331" cy="2852737"/>
          </a:xfrm>
        </p:spPr>
        <p:txBody>
          <a:bodyPr lIns="91440" tIns="45720" rIns="91440" bIns="45720" anchor="b"/>
          <a:lstStyle/>
          <a:p>
            <a:r>
              <a:rPr lang="en-US" b="1" dirty="0">
                <a:latin typeface="Calibri"/>
                <a:ea typeface="Calibri"/>
                <a:cs typeface="Times New Roman"/>
              </a:rPr>
              <a:t>Session 3:</a:t>
            </a:r>
            <a:br>
              <a:rPr lang="en-US" b="1" dirty="0">
                <a:latin typeface="Calibri"/>
                <a:ea typeface="Calibri"/>
                <a:cs typeface="Times New Roman"/>
              </a:rPr>
            </a:br>
            <a:r>
              <a:rPr lang="en-US" sz="4800" b="1" dirty="0">
                <a:latin typeface="Calibri"/>
                <a:ea typeface="Calibri"/>
                <a:cs typeface="Times New Roman"/>
              </a:rPr>
              <a:t>- </a:t>
            </a:r>
            <a:r>
              <a:rPr lang="en-US" sz="4400" b="1" dirty="0">
                <a:latin typeface="Calibri"/>
                <a:ea typeface="Calibri"/>
                <a:cs typeface="Times New Roman"/>
              </a:rPr>
              <a:t>Practice Literacy Skills at Home</a:t>
            </a:r>
          </a:p>
        </p:txBody>
      </p:sp>
    </p:spTree>
    <p:extLst>
      <p:ext uri="{BB962C8B-B14F-4D97-AF65-F5344CB8AC3E}">
        <p14:creationId xmlns:p14="http://schemas.microsoft.com/office/powerpoint/2010/main" val="12131852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AC811A-5B57-1243-D10F-A0067EAF85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CB6A30-85F5-8E12-0EAC-90B18D9CDAB4}"/>
              </a:ext>
            </a:extLst>
          </p:cNvPr>
          <p:cNvSpPr>
            <a:spLocks noGrp="1"/>
          </p:cNvSpPr>
          <p:nvPr>
            <p:ph type="title"/>
          </p:nvPr>
        </p:nvSpPr>
        <p:spPr>
          <a:xfrm>
            <a:off x="1154" y="565852"/>
            <a:ext cx="12177568" cy="585500"/>
          </a:xfrm>
        </p:spPr>
        <p:txBody>
          <a:bodyPr lIns="91440" tIns="45720" rIns="91440" bIns="45720" anchor="t"/>
          <a:lstStyle/>
          <a:p>
            <a:pPr algn="ctr"/>
            <a:r>
              <a:rPr lang="en-US" sz="3600" b="1" dirty="0">
                <a:solidFill>
                  <a:srgbClr val="2C3335"/>
                </a:solidFill>
                <a:latin typeface="Calibri Light"/>
                <a:ea typeface="Calibri Light"/>
                <a:cs typeface="Calibri Light"/>
              </a:rPr>
              <a:t>How Families Can Partner With Schools on Literacy Development</a:t>
            </a:r>
            <a:endParaRPr lang="en-US" sz="3600" b="1" dirty="0">
              <a:latin typeface="Calibri Light"/>
              <a:ea typeface="Calibri Light"/>
              <a:cs typeface="Calibri Light"/>
            </a:endParaRPr>
          </a:p>
        </p:txBody>
      </p:sp>
      <p:sp>
        <p:nvSpPr>
          <p:cNvPr id="7" name="Content Placeholder 6">
            <a:extLst>
              <a:ext uri="{FF2B5EF4-FFF2-40B4-BE49-F238E27FC236}">
                <a16:creationId xmlns:a16="http://schemas.microsoft.com/office/drawing/2014/main" id="{F64AE7D8-1E0A-02C5-8E9B-7ABC345D6720}"/>
              </a:ext>
              <a:ext uri="{C183D7F6-B498-43B3-948B-1728B52AA6E4}">
                <adec:decorative xmlns:adec="http://schemas.microsoft.com/office/drawing/2017/decorative" val="1"/>
              </a:ext>
            </a:extLst>
          </p:cNvPr>
          <p:cNvSpPr>
            <a:spLocks noGrp="1"/>
          </p:cNvSpPr>
          <p:nvPr>
            <p:ph idx="1"/>
          </p:nvPr>
        </p:nvSpPr>
        <p:spPr>
          <a:xfrm>
            <a:off x="276225" y="2236643"/>
            <a:ext cx="6715125" cy="3598863"/>
          </a:xfrm>
        </p:spPr>
        <p:txBody>
          <a:bodyPr lIns="91440" tIns="45720" rIns="91440" bIns="45720" anchor="t"/>
          <a:lstStyle/>
          <a:p>
            <a:endParaRPr lang="en-US" dirty="0">
              <a:solidFill>
                <a:srgbClr val="2C3335"/>
              </a:solidFill>
              <a:highlight>
                <a:srgbClr val="F9F8F6"/>
              </a:highlight>
              <a:latin typeface="Poppins"/>
              <a:ea typeface="Calibri" panose="020F0502020204030204"/>
              <a:cs typeface="Poppins"/>
            </a:endParaRPr>
          </a:p>
          <a:p>
            <a:endParaRPr lang="en-US" dirty="0">
              <a:ea typeface="Calibri"/>
              <a:cs typeface="Calibri"/>
            </a:endParaRPr>
          </a:p>
        </p:txBody>
      </p:sp>
      <p:graphicFrame>
        <p:nvGraphicFramePr>
          <p:cNvPr id="9" name="Diagram 8" descr="Four panels outlining ways families can support their child’s literacy development: “Communicate and Interact Often,” “Discuss Literacy Instruction and Intervention,” “Practice Literacy Skills at Home,” and “Address Concerns Together.” Each panel provides guidance for communicating with schools, understanding literacy instruction, practicing skills at home, and working with schools to address concerns.">
            <a:extLst>
              <a:ext uri="{FF2B5EF4-FFF2-40B4-BE49-F238E27FC236}">
                <a16:creationId xmlns:a16="http://schemas.microsoft.com/office/drawing/2014/main" id="{A873B72E-6AD9-A00D-B64E-32272268EAF0}"/>
              </a:ext>
            </a:extLst>
          </p:cNvPr>
          <p:cNvGraphicFramePr/>
          <p:nvPr>
            <p:extLst>
              <p:ext uri="{D42A27DB-BD31-4B8C-83A1-F6EECF244321}">
                <p14:modId xmlns:p14="http://schemas.microsoft.com/office/powerpoint/2010/main" val="2754069761"/>
              </p:ext>
            </p:extLst>
          </p:nvPr>
        </p:nvGraphicFramePr>
        <p:xfrm>
          <a:off x="150091" y="866775"/>
          <a:ext cx="11772319" cy="59923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97" name="Group 196" descr="Panel outlining ways families can support their child’s literacy development: “Practice Literacy Skills at Home”">
            <a:extLst>
              <a:ext uri="{FF2B5EF4-FFF2-40B4-BE49-F238E27FC236}">
                <a16:creationId xmlns:a16="http://schemas.microsoft.com/office/drawing/2014/main" id="{ED809C79-8750-334B-22E0-9C2451862BCC}"/>
              </a:ext>
            </a:extLst>
          </p:cNvPr>
          <p:cNvGrpSpPr/>
          <p:nvPr/>
        </p:nvGrpSpPr>
        <p:grpSpPr>
          <a:xfrm>
            <a:off x="6254316" y="1536691"/>
            <a:ext cx="2852721" cy="4296907"/>
            <a:chOff x="148791" y="1498591"/>
            <a:chExt cx="2900346" cy="4487407"/>
          </a:xfrm>
        </p:grpSpPr>
        <p:sp>
          <p:nvSpPr>
            <p:cNvPr id="185" name="Rectangle 184">
              <a:extLst>
                <a:ext uri="{FF2B5EF4-FFF2-40B4-BE49-F238E27FC236}">
                  <a16:creationId xmlns:a16="http://schemas.microsoft.com/office/drawing/2014/main" id="{1A974584-76C5-DDA8-C1F1-9A60116A7F92}"/>
                </a:ext>
              </a:extLst>
            </p:cNvPr>
            <p:cNvSpPr/>
            <p:nvPr/>
          </p:nvSpPr>
          <p:spPr>
            <a:xfrm>
              <a:off x="148791" y="1763126"/>
              <a:ext cx="2708260" cy="4222872"/>
            </a:xfrm>
            <a:prstGeom prst="rect">
              <a:avLst/>
            </a:prstGeom>
            <a:noFill/>
            <a:ln w="57150">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 name="Star: 5 Points 195">
              <a:extLst>
                <a:ext uri="{FF2B5EF4-FFF2-40B4-BE49-F238E27FC236}">
                  <a16:creationId xmlns:a16="http://schemas.microsoft.com/office/drawing/2014/main" id="{5674225D-FA4A-0EEB-CC1E-34B81D42912C}"/>
                </a:ext>
              </a:extLst>
            </p:cNvPr>
            <p:cNvSpPr/>
            <p:nvPr/>
          </p:nvSpPr>
          <p:spPr>
            <a:xfrm>
              <a:off x="2427418" y="1498591"/>
              <a:ext cx="621719" cy="528634"/>
            </a:xfrm>
            <a:prstGeom prst="star5">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022553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4CAB5574-20F7-7002-CA41-9D3B0E264CE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A5E1A7A-8B4D-DACC-9136-484AC16033C8}"/>
              </a:ext>
            </a:extLst>
          </p:cNvPr>
          <p:cNvSpPr>
            <a:spLocks noGrp="1"/>
          </p:cNvSpPr>
          <p:nvPr>
            <p:ph type="title" idx="4294967295"/>
          </p:nvPr>
        </p:nvSpPr>
        <p:spPr>
          <a:xfrm>
            <a:off x="3086937" y="-2618"/>
            <a:ext cx="5970153" cy="511292"/>
          </a:xfrm>
          <a:prstGeom prst="rect">
            <a:avLst/>
          </a:prstGeom>
          <a:solidFill>
            <a:schemeClr val="accent1"/>
          </a:solidFill>
          <a:ln w="12700" cap="flat" cmpd="sng" algn="ctr">
            <a:solidFill>
              <a:schemeClr val="accent1">
                <a:shade val="15000"/>
              </a:schemeClr>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mn-lt"/>
                <a:ea typeface="Calibri"/>
                <a:cs typeface="Calibri"/>
              </a:rPr>
              <a:t>Practice Literacy Skills at Home</a:t>
            </a:r>
            <a:endParaRPr kumimoji="0" lang="en-US" sz="2400" b="1" i="0" u="none" strike="noStrike" kern="1200" cap="none" spc="0" normalizeH="0" baseline="0" noProof="0" dirty="0">
              <a:ln>
                <a:noFill/>
              </a:ln>
              <a:solidFill>
                <a:srgbClr val="FFFFFF"/>
              </a:solidFill>
              <a:effectLst/>
              <a:uLnTx/>
              <a:uFillTx/>
              <a:latin typeface="+mn-lt"/>
              <a:ea typeface="+mn-ea"/>
              <a:cs typeface="+mn-cs"/>
            </a:endParaRPr>
          </a:p>
        </p:txBody>
      </p:sp>
      <p:sp>
        <p:nvSpPr>
          <p:cNvPr id="7" name="Rectangle: Rounded Corners 6">
            <a:extLst>
              <a:ext uri="{FF2B5EF4-FFF2-40B4-BE49-F238E27FC236}">
                <a16:creationId xmlns:a16="http://schemas.microsoft.com/office/drawing/2014/main" id="{C174EFE9-07F0-B7FA-69D7-0D1795E052AF}"/>
              </a:ext>
            </a:extLst>
          </p:cNvPr>
          <p:cNvSpPr/>
          <p:nvPr/>
        </p:nvSpPr>
        <p:spPr>
          <a:xfrm>
            <a:off x="789255" y="856436"/>
            <a:ext cx="10859054" cy="2911198"/>
          </a:xfrm>
          <a:prstGeom prst="roundRect">
            <a:avLst/>
          </a:prstGeom>
          <a:solidFill>
            <a:srgbClr val="185C69">
              <a:alpha val="45000"/>
            </a:srgbClr>
          </a:solidFill>
          <a:ln>
            <a:solidFill>
              <a:srgbClr val="0A0000"/>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Aft>
                <a:spcPts val="1000"/>
              </a:spcAft>
            </a:pPr>
            <a:r>
              <a:rPr lang="en-US" sz="2800" dirty="0">
                <a:solidFill>
                  <a:srgbClr val="0A0000"/>
                </a:solidFill>
                <a:ea typeface="Calibri"/>
                <a:cs typeface="Calibri"/>
              </a:rPr>
              <a:t>Families should talk with the school about:</a:t>
            </a:r>
            <a:endParaRPr lang="en-US"/>
          </a:p>
          <a:p>
            <a:pPr marL="342900">
              <a:spcAft>
                <a:spcPts val="1000"/>
              </a:spcAft>
              <a:buFont typeface="Arial"/>
              <a:buChar char="•"/>
            </a:pPr>
            <a:r>
              <a:rPr lang="en-US" sz="2800" dirty="0">
                <a:solidFill>
                  <a:srgbClr val="0A0000"/>
                </a:solidFill>
                <a:ea typeface="Calibri"/>
                <a:cs typeface="Calibri"/>
              </a:rPr>
              <a:t>Home literacy activities that match their child’s skill level.</a:t>
            </a:r>
          </a:p>
          <a:p>
            <a:pPr marL="285750">
              <a:spcAft>
                <a:spcPts val="1000"/>
              </a:spcAft>
              <a:buFont typeface="Arial"/>
              <a:buChar char="•"/>
            </a:pPr>
            <a:r>
              <a:rPr lang="en-US" sz="2800" dirty="0">
                <a:solidFill>
                  <a:srgbClr val="0A0000"/>
                </a:solidFill>
                <a:ea typeface="Calibri"/>
                <a:cs typeface="Calibri"/>
              </a:rPr>
              <a:t>What literacy resources are important to share with one another to better understand and support their child’s literacy development </a:t>
            </a:r>
          </a:p>
          <a:p>
            <a:pPr marL="285750">
              <a:spcAft>
                <a:spcPts val="1000"/>
              </a:spcAft>
              <a:buFont typeface="Arial"/>
              <a:buChar char="•"/>
            </a:pPr>
            <a:r>
              <a:rPr lang="en-US" sz="2800" dirty="0">
                <a:solidFill>
                  <a:srgbClr val="0A0000"/>
                </a:solidFill>
                <a:ea typeface="Calibri"/>
                <a:cs typeface="Calibri"/>
              </a:rPr>
              <a:t>How our language system works to listen, speak, read, and write well</a:t>
            </a:r>
          </a:p>
        </p:txBody>
      </p:sp>
      <p:pic>
        <p:nvPicPr>
          <p:cNvPr id="8" name="Picture 7" descr="A young child drawing on a book&#10;&#10;">
            <a:extLst>
              <a:ext uri="{FF2B5EF4-FFF2-40B4-BE49-F238E27FC236}">
                <a16:creationId xmlns:a16="http://schemas.microsoft.com/office/drawing/2014/main" id="{30B1D17A-2EEE-F2A0-2891-83A790B719E6}"/>
              </a:ext>
            </a:extLst>
          </p:cNvPr>
          <p:cNvPicPr>
            <a:picLocks noChangeAspect="1"/>
          </p:cNvPicPr>
          <p:nvPr/>
        </p:nvPicPr>
        <p:blipFill>
          <a:blip r:embed="rId4"/>
          <a:stretch>
            <a:fillRect/>
          </a:stretch>
        </p:blipFill>
        <p:spPr>
          <a:xfrm>
            <a:off x="4492866" y="3921441"/>
            <a:ext cx="3152775" cy="2209800"/>
          </a:xfrm>
          <a:prstGeom prst="rect">
            <a:avLst/>
          </a:prstGeom>
        </p:spPr>
      </p:pic>
    </p:spTree>
    <p:custDataLst>
      <p:tags r:id="rId1"/>
    </p:custDataLst>
    <p:extLst>
      <p:ext uri="{BB962C8B-B14F-4D97-AF65-F5344CB8AC3E}">
        <p14:creationId xmlns:p14="http://schemas.microsoft.com/office/powerpoint/2010/main" val="41969251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0232-AD85-71BF-C6F7-BCE521FE31CA}"/>
              </a:ext>
            </a:extLst>
          </p:cNvPr>
          <p:cNvSpPr>
            <a:spLocks noGrp="1"/>
          </p:cNvSpPr>
          <p:nvPr>
            <p:ph type="title"/>
          </p:nvPr>
        </p:nvSpPr>
        <p:spPr>
          <a:xfrm>
            <a:off x="829413" y="501197"/>
            <a:ext cx="10049934" cy="1240897"/>
          </a:xfrm>
        </p:spPr>
        <p:txBody>
          <a:bodyPr lIns="91440" tIns="45720" rIns="91440" bIns="45720" anchor="t"/>
          <a:lstStyle/>
          <a:p>
            <a:r>
              <a:rPr lang="en-US">
                <a:ea typeface="Calibri Light"/>
                <a:cs typeface="Calibri Light"/>
              </a:rPr>
              <a:t>Agenda</a:t>
            </a:r>
            <a:endParaRPr lang="en-US"/>
          </a:p>
        </p:txBody>
      </p:sp>
      <p:sp>
        <p:nvSpPr>
          <p:cNvPr id="5" name="Content Placeholder 2">
            <a:extLst>
              <a:ext uri="{FF2B5EF4-FFF2-40B4-BE49-F238E27FC236}">
                <a16:creationId xmlns:a16="http://schemas.microsoft.com/office/drawing/2014/main" id="{D4CF1DDB-51A6-E602-0973-566D4696C34D}"/>
              </a:ext>
            </a:extLst>
          </p:cNvPr>
          <p:cNvSpPr txBox="1">
            <a:spLocks/>
          </p:cNvSpPr>
          <p:nvPr/>
        </p:nvSpPr>
        <p:spPr>
          <a:xfrm>
            <a:off x="1083413" y="1250531"/>
            <a:ext cx="9795934" cy="4351338"/>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ct val="100000"/>
              </a:lnSpc>
              <a:spcBef>
                <a:spcPts val="0"/>
              </a:spcBef>
            </a:pPr>
            <a:r>
              <a:rPr lang="en-US" dirty="0">
                <a:latin typeface="Calibri"/>
                <a:ea typeface="Calibri"/>
                <a:cs typeface="Times New Roman"/>
              </a:rPr>
              <a:t>Workshop Overview</a:t>
            </a:r>
            <a:endParaRPr lang="en-US">
              <a:ea typeface="Calibri" panose="020F0502020204030204"/>
              <a:cs typeface="Calibri" panose="020F0502020204030204"/>
            </a:endParaRPr>
          </a:p>
          <a:p>
            <a:pPr indent="0">
              <a:lnSpc>
                <a:spcPct val="100000"/>
              </a:lnSpc>
              <a:spcBef>
                <a:spcPts val="0"/>
              </a:spcBef>
            </a:pPr>
            <a:r>
              <a:rPr lang="en-US" dirty="0">
                <a:ea typeface="Calibri" panose="020F0502020204030204"/>
                <a:cs typeface="Calibri"/>
              </a:rPr>
              <a:t>Session 1</a:t>
            </a:r>
          </a:p>
          <a:p>
            <a:pPr lvl="1" indent="0">
              <a:lnSpc>
                <a:spcPct val="100000"/>
              </a:lnSpc>
              <a:spcBef>
                <a:spcPts val="0"/>
              </a:spcBef>
            </a:pPr>
            <a:r>
              <a:rPr lang="en-US" dirty="0">
                <a:ea typeface="Calibri" panose="020F0502020204030204"/>
                <a:cs typeface="Calibri"/>
              </a:rPr>
              <a:t>Family Engagement</a:t>
            </a:r>
            <a:endParaRPr lang="en-US">
              <a:ea typeface="Calibri"/>
              <a:cs typeface="Calibri"/>
            </a:endParaRPr>
          </a:p>
          <a:p>
            <a:pPr lvl="1" indent="0">
              <a:lnSpc>
                <a:spcPct val="100000"/>
              </a:lnSpc>
              <a:spcBef>
                <a:spcPts val="0"/>
              </a:spcBef>
            </a:pPr>
            <a:r>
              <a:rPr lang="en-US" dirty="0">
                <a:ea typeface="Calibri"/>
                <a:cs typeface="Calibri"/>
              </a:rPr>
              <a:t>Communicate and Interact Often</a:t>
            </a:r>
            <a:endParaRPr lang="en-US">
              <a:ea typeface="Calibri"/>
              <a:cs typeface="Calibri"/>
            </a:endParaRPr>
          </a:p>
          <a:p>
            <a:pPr indent="0">
              <a:lnSpc>
                <a:spcPct val="100000"/>
              </a:lnSpc>
              <a:spcBef>
                <a:spcPts val="0"/>
              </a:spcBef>
            </a:pPr>
            <a:r>
              <a:rPr lang="en-US" dirty="0">
                <a:ea typeface="Calibri" panose="020F0502020204030204"/>
                <a:cs typeface="Calibri"/>
              </a:rPr>
              <a:t>Session 2</a:t>
            </a:r>
          </a:p>
          <a:p>
            <a:pPr lvl="1" indent="0">
              <a:lnSpc>
                <a:spcPct val="100000"/>
              </a:lnSpc>
              <a:spcBef>
                <a:spcPts val="0"/>
              </a:spcBef>
            </a:pPr>
            <a:r>
              <a:rPr lang="en-US" dirty="0">
                <a:ea typeface="Calibri" panose="020F0502020204030204"/>
                <a:cs typeface="Calibri"/>
              </a:rPr>
              <a:t>Discuss Literacy Instruction and Intervention</a:t>
            </a:r>
            <a:endParaRPr lang="en-US">
              <a:ea typeface="Calibri" panose="020F0502020204030204"/>
              <a:cs typeface="Calibri" panose="020F0502020204030204"/>
            </a:endParaRPr>
          </a:p>
          <a:p>
            <a:pPr indent="0">
              <a:lnSpc>
                <a:spcPct val="100000"/>
              </a:lnSpc>
              <a:spcBef>
                <a:spcPts val="0"/>
              </a:spcBef>
            </a:pPr>
            <a:r>
              <a:rPr lang="en-US" dirty="0">
                <a:ea typeface="Calibri" panose="020F0502020204030204"/>
                <a:cs typeface="Calibri" panose="020F0502020204030204"/>
              </a:rPr>
              <a:t>Session 3</a:t>
            </a:r>
            <a:endParaRPr lang="en-US">
              <a:ea typeface="Calibri"/>
              <a:cs typeface="Calibri"/>
            </a:endParaRPr>
          </a:p>
          <a:p>
            <a:pPr lvl="1" indent="0">
              <a:lnSpc>
                <a:spcPct val="100000"/>
              </a:lnSpc>
              <a:spcBef>
                <a:spcPts val="0"/>
              </a:spcBef>
            </a:pPr>
            <a:r>
              <a:rPr lang="en-US" dirty="0">
                <a:ea typeface="Calibri" panose="020F0502020204030204"/>
                <a:cs typeface="Calibri"/>
              </a:rPr>
              <a:t>Practice Literacy Skills at Home</a:t>
            </a:r>
            <a:endParaRPr lang="en-US">
              <a:ea typeface="Calibri" panose="020F0502020204030204"/>
              <a:cs typeface="Calibri"/>
            </a:endParaRPr>
          </a:p>
          <a:p>
            <a:pPr indent="0">
              <a:lnSpc>
                <a:spcPct val="100000"/>
              </a:lnSpc>
              <a:spcBef>
                <a:spcPts val="0"/>
              </a:spcBef>
            </a:pPr>
            <a:r>
              <a:rPr lang="en-US" dirty="0">
                <a:ea typeface="Calibri" panose="020F0502020204030204"/>
                <a:cs typeface="Calibri"/>
              </a:rPr>
              <a:t>Session 4</a:t>
            </a:r>
          </a:p>
          <a:p>
            <a:pPr lvl="1" indent="0">
              <a:lnSpc>
                <a:spcPct val="100000"/>
              </a:lnSpc>
              <a:spcBef>
                <a:spcPts val="0"/>
              </a:spcBef>
            </a:pPr>
            <a:r>
              <a:rPr lang="en-US" dirty="0">
                <a:ea typeface="Calibri" panose="020F0502020204030204"/>
                <a:cs typeface="Calibri"/>
              </a:rPr>
              <a:t>Address Concerns Together</a:t>
            </a:r>
            <a:endParaRPr lang="en-US" dirty="0"/>
          </a:p>
          <a:p>
            <a:pPr marL="0" indent="0">
              <a:lnSpc>
                <a:spcPct val="100000"/>
              </a:lnSpc>
              <a:spcBef>
                <a:spcPts val="0"/>
              </a:spcBef>
              <a:buNone/>
            </a:pPr>
            <a:endParaRPr lang="en-US" sz="2400" dirty="0">
              <a:solidFill>
                <a:schemeClr val="bg1">
                  <a:lumMod val="49000"/>
                </a:schemeClr>
              </a:solidFill>
              <a:ea typeface="Calibri" panose="020F0502020204030204"/>
              <a:cs typeface="Times New Roman"/>
            </a:endParaRPr>
          </a:p>
          <a:p>
            <a:pPr indent="0">
              <a:lnSpc>
                <a:spcPct val="100000"/>
              </a:lnSpc>
              <a:spcBef>
                <a:spcPts val="0"/>
              </a:spcBef>
            </a:pPr>
            <a:endParaRPr lang="en-US" sz="2400" dirty="0">
              <a:solidFill>
                <a:schemeClr val="bg1">
                  <a:lumMod val="49000"/>
                </a:schemeClr>
              </a:solidFill>
              <a:ea typeface="Calibri" panose="020F0502020204030204"/>
              <a:cs typeface="Calibri" panose="020F0502020204030204"/>
            </a:endParaRPr>
          </a:p>
          <a:p>
            <a:pPr indent="0">
              <a:lnSpc>
                <a:spcPct val="100000"/>
              </a:lnSpc>
              <a:spcBef>
                <a:spcPts val="0"/>
              </a:spcBef>
            </a:pPr>
            <a:endParaRPr lang="en-US" sz="2400" dirty="0">
              <a:solidFill>
                <a:schemeClr val="bg1">
                  <a:lumMod val="49000"/>
                </a:schemeClr>
              </a:solidFill>
              <a:ea typeface="Calibri" panose="020F0502020204030204"/>
              <a:cs typeface="Calibri" panose="020F0502020204030204"/>
            </a:endParaRPr>
          </a:p>
        </p:txBody>
      </p:sp>
    </p:spTree>
    <p:extLst>
      <p:ext uri="{BB962C8B-B14F-4D97-AF65-F5344CB8AC3E}">
        <p14:creationId xmlns:p14="http://schemas.microsoft.com/office/powerpoint/2010/main" val="32828432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34D8E400-1F8C-9648-9E33-E71A10464BB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AFB59D9-429D-729C-8662-8755433DDB44}"/>
              </a:ext>
            </a:extLst>
          </p:cNvPr>
          <p:cNvSpPr>
            <a:spLocks noGrp="1"/>
          </p:cNvSpPr>
          <p:nvPr>
            <p:ph type="title" idx="4294967295"/>
          </p:nvPr>
        </p:nvSpPr>
        <p:spPr>
          <a:xfrm>
            <a:off x="3086937" y="-2618"/>
            <a:ext cx="5970153" cy="511292"/>
          </a:xfrm>
          <a:prstGeom prst="rect">
            <a:avLst/>
          </a:prstGeom>
          <a:solidFill>
            <a:schemeClr val="accent1"/>
          </a:solidFill>
          <a:ln w="12700" cap="flat" cmpd="sng" algn="ctr">
            <a:solidFill>
              <a:schemeClr val="accent1">
                <a:shade val="15000"/>
              </a:schemeClr>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mn-lt"/>
                <a:ea typeface="Calibri"/>
                <a:cs typeface="Calibri"/>
              </a:rPr>
              <a:t>Practice Literacy Skills at Home</a:t>
            </a:r>
          </a:p>
        </p:txBody>
      </p:sp>
      <p:sp>
        <p:nvSpPr>
          <p:cNvPr id="2" name="TextBox 1">
            <a:extLst>
              <a:ext uri="{FF2B5EF4-FFF2-40B4-BE49-F238E27FC236}">
                <a16:creationId xmlns:a16="http://schemas.microsoft.com/office/drawing/2014/main" id="{89E13468-1B8B-FDD8-6016-0D431F0705CE}"/>
              </a:ext>
            </a:extLst>
          </p:cNvPr>
          <p:cNvSpPr txBox="1"/>
          <p:nvPr/>
        </p:nvSpPr>
        <p:spPr>
          <a:xfrm>
            <a:off x="264391" y="776432"/>
            <a:ext cx="8982075" cy="307263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000"/>
              </a:spcAft>
            </a:pPr>
            <a:r>
              <a:rPr lang="en-US" sz="3200" b="1" dirty="0"/>
              <a:t>Why Home Practice Matters </a:t>
            </a:r>
            <a:endParaRPr lang="en-US" sz="3200">
              <a:ea typeface="Calibri" panose="020F0502020204030204"/>
              <a:cs typeface="Calibri" panose="020F0502020204030204"/>
            </a:endParaRPr>
          </a:p>
          <a:p>
            <a:pPr marL="228600">
              <a:spcAft>
                <a:spcPts val="1000"/>
              </a:spcAft>
              <a:buFont typeface=""/>
              <a:buChar char="•"/>
            </a:pPr>
            <a:r>
              <a:rPr lang="en-US" sz="2400" dirty="0"/>
              <a:t>Home practice strengthens the skills taught in class.</a:t>
            </a:r>
          </a:p>
          <a:p>
            <a:pPr marL="228600">
              <a:spcAft>
                <a:spcPts val="1000"/>
              </a:spcAft>
              <a:buFont typeface=""/>
              <a:buChar char="•"/>
            </a:pPr>
            <a:r>
              <a:rPr lang="en-US" sz="2400" dirty="0"/>
              <a:t>Frequent practice strengthens reading skills.</a:t>
            </a:r>
            <a:endParaRPr lang="en-US" sz="2400">
              <a:ea typeface="Calibri"/>
              <a:cs typeface="Calibri"/>
            </a:endParaRPr>
          </a:p>
          <a:p>
            <a:pPr marL="228600">
              <a:spcAft>
                <a:spcPts val="1000"/>
              </a:spcAft>
              <a:buFont typeface=""/>
              <a:buChar char="•"/>
            </a:pPr>
            <a:r>
              <a:rPr lang="en-US" sz="2400" dirty="0"/>
              <a:t>Children learn best when school and home reinforce the same skills.</a:t>
            </a:r>
            <a:endParaRPr lang="en-US" sz="2400">
              <a:ea typeface="Calibri"/>
              <a:cs typeface="Calibri"/>
            </a:endParaRPr>
          </a:p>
          <a:p>
            <a:pPr marL="228600">
              <a:spcAft>
                <a:spcPts val="1000"/>
              </a:spcAft>
              <a:buFont typeface=""/>
              <a:buChar char="•"/>
            </a:pPr>
            <a:r>
              <a:rPr lang="en-US" sz="2400" dirty="0"/>
              <a:t>Even 10–15 minutes a day can make a measurable difference.</a:t>
            </a:r>
            <a:endParaRPr lang="en-US" sz="2400" dirty="0">
              <a:ea typeface="Calibri" panose="020F0502020204030204"/>
              <a:cs typeface="Calibri" panose="020F0502020204030204"/>
            </a:endParaRPr>
          </a:p>
          <a:p>
            <a:pPr marL="228600">
              <a:spcAft>
                <a:spcPts val="1000"/>
              </a:spcAft>
              <a:buFont typeface=""/>
              <a:buChar char="•"/>
            </a:pPr>
            <a:endParaRPr lang="en-US" sz="2400" dirty="0">
              <a:ea typeface="Calibri" panose="020F0502020204030204"/>
              <a:cs typeface="Calibri" panose="020F0502020204030204"/>
            </a:endParaRPr>
          </a:p>
        </p:txBody>
      </p:sp>
      <p:sp>
        <p:nvSpPr>
          <p:cNvPr id="7" name="Rectangle: Rounded Corners 6">
            <a:extLst>
              <a:ext uri="{FF2B5EF4-FFF2-40B4-BE49-F238E27FC236}">
                <a16:creationId xmlns:a16="http://schemas.microsoft.com/office/drawing/2014/main" id="{F6B4DA1A-4905-B1A1-903C-DE4999D3618D}"/>
              </a:ext>
            </a:extLst>
          </p:cNvPr>
          <p:cNvSpPr/>
          <p:nvPr/>
        </p:nvSpPr>
        <p:spPr>
          <a:xfrm>
            <a:off x="139700" y="3714749"/>
            <a:ext cx="8477250" cy="2209800"/>
          </a:xfrm>
          <a:prstGeom prst="roundRect">
            <a:avLst/>
          </a:prstGeom>
          <a:solidFill>
            <a:srgbClr val="FAD4C8"/>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r>
              <a:rPr lang="en-US" sz="2400" b="1" baseline="0" dirty="0">
                <a:solidFill>
                  <a:srgbClr val="08355F"/>
                </a:solidFill>
                <a:latin typeface="Calibri"/>
                <a:ea typeface="Arial"/>
                <a:cs typeface="Arial"/>
              </a:rPr>
              <a:t>Families can support reading at home with simple, meaningful activities connected to what children learn in school.</a:t>
            </a:r>
            <a:endParaRPr lang="en-US" sz="2400" b="1" dirty="0">
              <a:solidFill>
                <a:srgbClr val="08355F"/>
              </a:solidFill>
              <a:latin typeface="Calibri"/>
              <a:ea typeface="Calibri"/>
              <a:cs typeface="Calibri"/>
            </a:endParaRPr>
          </a:p>
          <a:p>
            <a:pPr algn="ctr"/>
            <a:endParaRPr lang="en-US" sz="2400" b="1" dirty="0">
              <a:solidFill>
                <a:srgbClr val="08355F"/>
              </a:solidFill>
              <a:latin typeface="Calibri"/>
              <a:ea typeface="Arial"/>
              <a:cs typeface="Arial"/>
            </a:endParaRPr>
          </a:p>
          <a:p>
            <a:pPr algn="ctr"/>
            <a:r>
              <a:rPr lang="en-US" sz="2800" b="1" dirty="0">
                <a:solidFill>
                  <a:srgbClr val="08355F"/>
                </a:solidFill>
                <a:latin typeface="Calibri"/>
                <a:ea typeface="Calibri"/>
                <a:cs typeface="Calibri"/>
              </a:rPr>
              <a:t>Start by asking the school how you can best support your child’s reading and writing at home.</a:t>
            </a:r>
            <a:r>
              <a:rPr lang="en-US" sz="2800" b="1" dirty="0">
                <a:solidFill>
                  <a:srgbClr val="08355F"/>
                </a:solidFill>
                <a:latin typeface="Calibri"/>
                <a:ea typeface="Arial"/>
                <a:cs typeface="Arial"/>
              </a:rPr>
              <a:t>​</a:t>
            </a:r>
            <a:endParaRPr lang="en-US" sz="2800" b="1">
              <a:ea typeface="Calibri"/>
              <a:cs typeface="Calibri"/>
            </a:endParaRPr>
          </a:p>
        </p:txBody>
      </p:sp>
      <p:pic>
        <p:nvPicPr>
          <p:cNvPr id="4" name="Picture 3" descr="A person and a child doing homework&#10;&#10;">
            <a:extLst>
              <a:ext uri="{FF2B5EF4-FFF2-40B4-BE49-F238E27FC236}">
                <a16:creationId xmlns:a16="http://schemas.microsoft.com/office/drawing/2014/main" id="{C7EAFDD6-5E43-C1A8-D798-58CF0294CDB3}"/>
              </a:ext>
            </a:extLst>
          </p:cNvPr>
          <p:cNvPicPr>
            <a:picLocks noChangeAspect="1"/>
          </p:cNvPicPr>
          <p:nvPr/>
        </p:nvPicPr>
        <p:blipFill>
          <a:blip r:embed="rId4"/>
          <a:stretch>
            <a:fillRect/>
          </a:stretch>
        </p:blipFill>
        <p:spPr>
          <a:xfrm>
            <a:off x="8753475" y="3842512"/>
            <a:ext cx="2933700" cy="1960626"/>
          </a:xfrm>
          <a:prstGeom prst="rect">
            <a:avLst/>
          </a:prstGeom>
        </p:spPr>
      </p:pic>
    </p:spTree>
    <p:custDataLst>
      <p:tags r:id="rId1"/>
    </p:custDataLst>
    <p:extLst>
      <p:ext uri="{BB962C8B-B14F-4D97-AF65-F5344CB8AC3E}">
        <p14:creationId xmlns:p14="http://schemas.microsoft.com/office/powerpoint/2010/main" val="18483866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D2F822F7-9866-6775-8FC9-A8A33A6CB7F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10FC8CB-A38A-B667-9703-F47EE44C42A1}"/>
              </a:ext>
            </a:extLst>
          </p:cNvPr>
          <p:cNvSpPr>
            <a:spLocks noGrp="1"/>
          </p:cNvSpPr>
          <p:nvPr>
            <p:ph type="title" idx="4294967295"/>
          </p:nvPr>
        </p:nvSpPr>
        <p:spPr>
          <a:xfrm>
            <a:off x="3086937" y="-2618"/>
            <a:ext cx="5970153" cy="511292"/>
          </a:xfrm>
          <a:prstGeom prst="rect">
            <a:avLst/>
          </a:prstGeom>
          <a:solidFill>
            <a:schemeClr val="accent1"/>
          </a:solidFill>
          <a:ln w="12700" cap="flat" cmpd="sng" algn="ctr">
            <a:solidFill>
              <a:schemeClr val="accent1">
                <a:shade val="15000"/>
              </a:schemeClr>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mn-lt"/>
                <a:ea typeface="Calibri"/>
                <a:cs typeface="Calibri"/>
              </a:rPr>
              <a:t>Practice Literacy Skills at Home</a:t>
            </a:r>
          </a:p>
        </p:txBody>
      </p:sp>
      <p:sp>
        <p:nvSpPr>
          <p:cNvPr id="4" name="TextBox 3">
            <a:extLst>
              <a:ext uri="{FF2B5EF4-FFF2-40B4-BE49-F238E27FC236}">
                <a16:creationId xmlns:a16="http://schemas.microsoft.com/office/drawing/2014/main" id="{2C82302E-938C-C207-15E5-A3D6F034E12C}"/>
              </a:ext>
            </a:extLst>
          </p:cNvPr>
          <p:cNvSpPr txBox="1"/>
          <p:nvPr/>
        </p:nvSpPr>
        <p:spPr>
          <a:xfrm>
            <a:off x="850960" y="771525"/>
            <a:ext cx="10474803" cy="45037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000"/>
              </a:spcAft>
            </a:pPr>
            <a:r>
              <a:rPr lang="en-US" sz="2800" b="1" dirty="0"/>
              <a:t>How to Partner With the School </a:t>
            </a:r>
            <a:endParaRPr lang="en-US" sz="2800" dirty="0">
              <a:ea typeface="Calibri"/>
              <a:cs typeface="Calibri"/>
            </a:endParaRPr>
          </a:p>
          <a:p>
            <a:pPr marL="571500" indent="-342900">
              <a:spcAft>
                <a:spcPts val="1000"/>
              </a:spcAft>
              <a:buFont typeface="Arial"/>
              <a:buChar char="•"/>
            </a:pPr>
            <a:r>
              <a:rPr lang="en-US" sz="2400" dirty="0"/>
              <a:t>Ask what reading skills your child is working on.</a:t>
            </a:r>
            <a:endParaRPr lang="en-US" sz="2400" dirty="0">
              <a:ea typeface="Calibri"/>
              <a:cs typeface="Calibri"/>
            </a:endParaRPr>
          </a:p>
          <a:p>
            <a:pPr marL="1028700" lvl="1" indent="-342900">
              <a:spcAft>
                <a:spcPts val="1000"/>
              </a:spcAft>
              <a:buFont typeface="Arial"/>
              <a:buChar char="•"/>
            </a:pPr>
            <a:r>
              <a:rPr lang="en-US" sz="2400" i="1" dirty="0">
                <a:ea typeface="Calibri" panose="020F0502020204030204"/>
                <a:cs typeface="Calibri" panose="020F0502020204030204"/>
              </a:rPr>
              <a:t>“What activities will help my child practice the skills learned at school?”</a:t>
            </a:r>
            <a:endParaRPr lang="en-US" sz="2400">
              <a:ea typeface="Calibri" panose="020F0502020204030204"/>
              <a:cs typeface="Calibri" panose="020F0502020204030204"/>
            </a:endParaRPr>
          </a:p>
          <a:p>
            <a:pPr marL="1028700" lvl="1" indent="-342900">
              <a:spcAft>
                <a:spcPts val="1000"/>
              </a:spcAft>
              <a:buFont typeface="Arial"/>
              <a:buChar char="•"/>
            </a:pPr>
            <a:r>
              <a:rPr lang="en-US" sz="2400" i="1" dirty="0">
                <a:ea typeface="Calibri" panose="020F0502020204030204"/>
                <a:cs typeface="Calibri" panose="020F0502020204030204"/>
              </a:rPr>
              <a:t>“What strategies should I use to help my child read or write?”</a:t>
            </a:r>
            <a:endParaRPr lang="en-US" sz="2400">
              <a:ea typeface="Calibri" panose="020F0502020204030204"/>
              <a:cs typeface="Calibri" panose="020F0502020204030204"/>
            </a:endParaRPr>
          </a:p>
          <a:p>
            <a:pPr marL="1028700" lvl="1" indent="-342900">
              <a:spcAft>
                <a:spcPts val="1000"/>
              </a:spcAft>
              <a:buFont typeface="Arial"/>
              <a:buChar char="•"/>
            </a:pPr>
            <a:r>
              <a:rPr lang="en-US" sz="2400" i="1" dirty="0">
                <a:ea typeface="Calibri" panose="020F0502020204030204"/>
                <a:cs typeface="Calibri" panose="020F0502020204030204"/>
              </a:rPr>
              <a:t>“What tools or materials are available to support practice at home?”</a:t>
            </a:r>
            <a:endParaRPr lang="en-US" sz="2400">
              <a:ea typeface="Calibri" panose="020F0502020204030204"/>
              <a:cs typeface="Calibri" panose="020F0502020204030204"/>
            </a:endParaRPr>
          </a:p>
          <a:p>
            <a:pPr marL="571500" indent="-342900">
              <a:spcAft>
                <a:spcPts val="1000"/>
              </a:spcAft>
              <a:buFont typeface="Arial"/>
              <a:buChar char="•"/>
            </a:pPr>
            <a:r>
              <a:rPr lang="en-US" sz="2400" dirty="0"/>
              <a:t>Request one simple activity to practice at home.</a:t>
            </a:r>
            <a:endParaRPr lang="en-US" sz="2400">
              <a:ea typeface="Calibri"/>
              <a:cs typeface="Calibri"/>
            </a:endParaRPr>
          </a:p>
          <a:p>
            <a:pPr marL="571500" indent="-342900">
              <a:spcAft>
                <a:spcPts val="1000"/>
              </a:spcAft>
              <a:buFont typeface="Arial"/>
              <a:buChar char="•"/>
            </a:pPr>
            <a:r>
              <a:rPr lang="en-US" sz="2400" dirty="0"/>
              <a:t>Share what works well for your child.</a:t>
            </a:r>
            <a:endParaRPr lang="en-US" sz="2400">
              <a:ea typeface="Calibri"/>
              <a:cs typeface="Calibri"/>
            </a:endParaRPr>
          </a:p>
          <a:p>
            <a:pPr marL="571500" indent="-342900">
              <a:spcAft>
                <a:spcPts val="1000"/>
              </a:spcAft>
              <a:buFont typeface="Arial"/>
              <a:buChar char="•"/>
            </a:pPr>
            <a:r>
              <a:rPr lang="en-US" sz="2400" dirty="0"/>
              <a:t>Ask for demonstrations if you’re unsure how to help.</a:t>
            </a:r>
            <a:endParaRPr lang="en-US" sz="2400">
              <a:ea typeface="Calibri"/>
              <a:cs typeface="Calibri"/>
            </a:endParaRPr>
          </a:p>
          <a:p>
            <a:pPr marL="571500" indent="-342900">
              <a:buFont typeface="Arial"/>
              <a:buChar char="•"/>
            </a:pPr>
            <a:r>
              <a:rPr lang="en-US" sz="2400" dirty="0"/>
              <a:t>Use school communication tools (email, apps, websites).</a:t>
            </a:r>
            <a:endParaRPr lang="en-US" sz="2400" dirty="0">
              <a:ea typeface="Calibri"/>
              <a:cs typeface="Calibri"/>
            </a:endParaRPr>
          </a:p>
        </p:txBody>
      </p:sp>
      <p:pic>
        <p:nvPicPr>
          <p:cNvPr id="2" name="Picture 1" descr="A person shaking hands with a person&#10;">
            <a:extLst>
              <a:ext uri="{FF2B5EF4-FFF2-40B4-BE49-F238E27FC236}">
                <a16:creationId xmlns:a16="http://schemas.microsoft.com/office/drawing/2014/main" id="{8A2776A5-BAF0-C372-89B3-2D531BF87692}"/>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8753475" y="4071644"/>
            <a:ext cx="3228975" cy="2134187"/>
          </a:xfrm>
          <a:prstGeom prst="rect">
            <a:avLst/>
          </a:prstGeom>
        </p:spPr>
      </p:pic>
    </p:spTree>
    <p:custDataLst>
      <p:tags r:id="rId1"/>
    </p:custDataLst>
    <p:extLst>
      <p:ext uri="{BB962C8B-B14F-4D97-AF65-F5344CB8AC3E}">
        <p14:creationId xmlns:p14="http://schemas.microsoft.com/office/powerpoint/2010/main" val="41811956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635D3279-4393-0D4F-9234-A42CA86F0E6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4ACA41D-E0A9-E57D-54A0-DF350031F4D6}"/>
              </a:ext>
            </a:extLst>
          </p:cNvPr>
          <p:cNvSpPr>
            <a:spLocks noGrp="1"/>
          </p:cNvSpPr>
          <p:nvPr>
            <p:ph type="title" idx="4294967295"/>
          </p:nvPr>
        </p:nvSpPr>
        <p:spPr>
          <a:xfrm>
            <a:off x="3086937" y="-2618"/>
            <a:ext cx="5970153" cy="511292"/>
          </a:xfrm>
          <a:prstGeom prst="rect">
            <a:avLst/>
          </a:prstGeom>
          <a:solidFill>
            <a:schemeClr val="accent1"/>
          </a:solidFill>
          <a:ln w="12700" cap="flat" cmpd="sng" algn="ctr">
            <a:solidFill>
              <a:schemeClr val="accent1">
                <a:shade val="15000"/>
              </a:schemeClr>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mn-lt"/>
                <a:ea typeface="Calibri"/>
                <a:cs typeface="Calibri"/>
              </a:rPr>
              <a:t>Practice Literacy Skills at Home</a:t>
            </a:r>
          </a:p>
        </p:txBody>
      </p:sp>
      <p:sp>
        <p:nvSpPr>
          <p:cNvPr id="4" name="TextBox 3">
            <a:extLst>
              <a:ext uri="{FF2B5EF4-FFF2-40B4-BE49-F238E27FC236}">
                <a16:creationId xmlns:a16="http://schemas.microsoft.com/office/drawing/2014/main" id="{469F412C-2AB4-1FEE-9B3D-67AD2BC382D0}"/>
              </a:ext>
            </a:extLst>
          </p:cNvPr>
          <p:cNvSpPr txBox="1"/>
          <p:nvPr/>
        </p:nvSpPr>
        <p:spPr>
          <a:xfrm>
            <a:off x="657225" y="838200"/>
            <a:ext cx="10125075" cy="4867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000"/>
              </a:spcAft>
            </a:pPr>
            <a:r>
              <a:rPr lang="en-US" sz="2800" b="1" dirty="0"/>
              <a:t>Try Activities Connected to School Learning</a:t>
            </a:r>
            <a:endParaRPr lang="en-US" sz="2800" b="1" dirty="0">
              <a:ea typeface="Calibri"/>
              <a:cs typeface="Calibri"/>
            </a:endParaRPr>
          </a:p>
          <a:p>
            <a:pPr marL="342900">
              <a:spcAft>
                <a:spcPts val="1000"/>
              </a:spcAft>
              <a:buFont typeface="Arial"/>
              <a:buChar char="•"/>
            </a:pPr>
            <a:r>
              <a:rPr lang="en-US" sz="2800" dirty="0">
                <a:ea typeface="Calibri"/>
                <a:cs typeface="Calibri"/>
              </a:rPr>
              <a:t>Start with one simple activity and build from there.</a:t>
            </a:r>
            <a:endParaRPr lang="en-US" sz="2800" dirty="0">
              <a:solidFill>
                <a:srgbClr val="000000"/>
              </a:solidFill>
              <a:ea typeface="Calibri"/>
              <a:cs typeface="Calibri"/>
            </a:endParaRPr>
          </a:p>
          <a:p>
            <a:pPr marL="342900">
              <a:spcAft>
                <a:spcPts val="1000"/>
              </a:spcAft>
              <a:buFont typeface="Arial"/>
              <a:buChar char="•"/>
            </a:pPr>
            <a:r>
              <a:rPr lang="en-US" sz="2800" b="1" dirty="0"/>
              <a:t>Examples of home activities:</a:t>
            </a:r>
            <a:endParaRPr lang="en-US" sz="2800" b="1">
              <a:ea typeface="Calibri" panose="020F0502020204030204"/>
              <a:cs typeface="Calibri" panose="020F0502020204030204"/>
            </a:endParaRPr>
          </a:p>
          <a:p>
            <a:pPr marL="685800" lvl="1">
              <a:spcAft>
                <a:spcPts val="1000"/>
              </a:spcAft>
              <a:buFont typeface=""/>
              <a:buChar char="•"/>
            </a:pPr>
            <a:r>
              <a:rPr lang="en-US" sz="2800" dirty="0"/>
              <a:t>Reading together and talking about the story</a:t>
            </a:r>
            <a:endParaRPr lang="en-US" sz="2800" dirty="0">
              <a:ea typeface="Calibri"/>
              <a:cs typeface="Calibri"/>
            </a:endParaRPr>
          </a:p>
          <a:p>
            <a:pPr marL="685800" lvl="1">
              <a:spcAft>
                <a:spcPts val="1000"/>
              </a:spcAft>
              <a:buFont typeface=""/>
              <a:buChar char="•"/>
            </a:pPr>
            <a:r>
              <a:rPr lang="en-US" sz="2800" dirty="0"/>
              <a:t>Practicing letter sounds, sight words, or vocabulary</a:t>
            </a:r>
            <a:endParaRPr lang="en-US" sz="2800" dirty="0">
              <a:ea typeface="Calibri"/>
              <a:cs typeface="Calibri"/>
            </a:endParaRPr>
          </a:p>
          <a:p>
            <a:pPr marL="685800" lvl="1">
              <a:spcAft>
                <a:spcPts val="1000"/>
              </a:spcAft>
              <a:buFont typeface=""/>
              <a:buChar char="•"/>
            </a:pPr>
            <a:r>
              <a:rPr lang="en-US" sz="2800" dirty="0"/>
              <a:t>Using writing for real purposes (notes, lists, reflections)</a:t>
            </a:r>
            <a:endParaRPr lang="en-US" sz="2800" dirty="0">
              <a:ea typeface="Calibri"/>
              <a:cs typeface="Calibri"/>
            </a:endParaRPr>
          </a:p>
          <a:p>
            <a:pPr marL="685800" lvl="1">
              <a:spcAft>
                <a:spcPts val="1000"/>
              </a:spcAft>
              <a:buFont typeface=""/>
              <a:buChar char="•"/>
            </a:pPr>
            <a:r>
              <a:rPr lang="en-US" sz="2800" dirty="0"/>
              <a:t>Reading articles or books related to school topics</a:t>
            </a:r>
          </a:p>
          <a:p>
            <a:pPr marL="685800" lvl="1">
              <a:spcAft>
                <a:spcPts val="1000"/>
              </a:spcAft>
              <a:buFont typeface=""/>
              <a:buChar char="•"/>
            </a:pPr>
            <a:r>
              <a:rPr lang="en-US" sz="2800" dirty="0"/>
              <a:t>Listening to audiobooks to build vocabulary and comprehension</a:t>
            </a:r>
            <a:endParaRPr lang="en-US" sz="2800" dirty="0">
              <a:ea typeface="Calibri"/>
              <a:cs typeface="Calibri"/>
            </a:endParaRPr>
          </a:p>
        </p:txBody>
      </p:sp>
    </p:spTree>
    <p:custDataLst>
      <p:tags r:id="rId1"/>
    </p:custDataLst>
    <p:extLst>
      <p:ext uri="{BB962C8B-B14F-4D97-AF65-F5344CB8AC3E}">
        <p14:creationId xmlns:p14="http://schemas.microsoft.com/office/powerpoint/2010/main" val="3499777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D68BB201-4B05-5B54-69BD-D2701B8DDA4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0BEF346-CE92-7D63-0A76-6DF42B173CB6}"/>
              </a:ext>
            </a:extLst>
          </p:cNvPr>
          <p:cNvSpPr>
            <a:spLocks noGrp="1"/>
          </p:cNvSpPr>
          <p:nvPr>
            <p:ph type="title" idx="4294967295"/>
          </p:nvPr>
        </p:nvSpPr>
        <p:spPr>
          <a:xfrm>
            <a:off x="3086937" y="-2618"/>
            <a:ext cx="5970153" cy="511292"/>
          </a:xfrm>
          <a:prstGeom prst="rect">
            <a:avLst/>
          </a:prstGeom>
          <a:solidFill>
            <a:schemeClr val="accent1"/>
          </a:solidFill>
          <a:ln w="12700" cap="flat" cmpd="sng" algn="ctr">
            <a:solidFill>
              <a:schemeClr val="accent1">
                <a:shade val="15000"/>
              </a:schemeClr>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mn-lt"/>
                <a:ea typeface="Calibri"/>
                <a:cs typeface="Calibri"/>
              </a:rPr>
              <a:t>Practice Literacy Skills at Home</a:t>
            </a:r>
          </a:p>
        </p:txBody>
      </p:sp>
      <p:sp>
        <p:nvSpPr>
          <p:cNvPr id="2" name="TextBox 1">
            <a:extLst>
              <a:ext uri="{FF2B5EF4-FFF2-40B4-BE49-F238E27FC236}">
                <a16:creationId xmlns:a16="http://schemas.microsoft.com/office/drawing/2014/main" id="{21DC3591-E3C3-1F65-AFEF-B935BFF079D7}"/>
              </a:ext>
            </a:extLst>
          </p:cNvPr>
          <p:cNvSpPr txBox="1"/>
          <p:nvPr/>
        </p:nvSpPr>
        <p:spPr>
          <a:xfrm>
            <a:off x="4229100" y="685800"/>
            <a:ext cx="7924800" cy="54989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000"/>
              </a:spcAft>
            </a:pPr>
            <a:r>
              <a:rPr lang="en-US" sz="2800" b="1" dirty="0"/>
              <a:t>Use Tools and Resources the School Recommends</a:t>
            </a:r>
            <a:endParaRPr lang="en-US" sz="2800" b="1" dirty="0">
              <a:ea typeface="Calibri"/>
              <a:cs typeface="Calibri"/>
            </a:endParaRPr>
          </a:p>
          <a:p>
            <a:pPr>
              <a:spcAft>
                <a:spcPts val="1000"/>
              </a:spcAft>
            </a:pPr>
            <a:r>
              <a:rPr lang="en-US" sz="2400" b="1" dirty="0"/>
              <a:t>Examples of tools your school may offer:</a:t>
            </a:r>
            <a:endParaRPr lang="en-US" sz="2400" b="1" dirty="0">
              <a:ea typeface="Calibri"/>
              <a:cs typeface="Calibri"/>
            </a:endParaRPr>
          </a:p>
          <a:p>
            <a:pPr marL="571500" indent="-342900">
              <a:spcAft>
                <a:spcPts val="1000"/>
              </a:spcAft>
              <a:buFont typeface="Arial"/>
              <a:buChar char="•"/>
            </a:pPr>
            <a:r>
              <a:rPr lang="en-US" sz="2400" dirty="0"/>
              <a:t>Literacy kits with books, games, and practice materials</a:t>
            </a:r>
            <a:endParaRPr lang="en-US" sz="2400" dirty="0">
              <a:ea typeface="Calibri"/>
              <a:cs typeface="Calibri"/>
            </a:endParaRPr>
          </a:p>
          <a:p>
            <a:pPr marL="571500" indent="-342900">
              <a:spcAft>
                <a:spcPts val="1000"/>
              </a:spcAft>
              <a:buFont typeface="Arial"/>
              <a:buChar char="•"/>
            </a:pPr>
            <a:r>
              <a:rPr lang="en-US" sz="2400" dirty="0"/>
              <a:t>Online reading platforms or leveled texts</a:t>
            </a:r>
            <a:endParaRPr lang="en-US" sz="2400" dirty="0">
              <a:ea typeface="Calibri"/>
              <a:cs typeface="Calibri"/>
            </a:endParaRPr>
          </a:p>
          <a:p>
            <a:pPr marL="571500" indent="-342900">
              <a:spcAft>
                <a:spcPts val="1000"/>
              </a:spcAft>
              <a:buFont typeface="Arial"/>
              <a:buChar char="•"/>
            </a:pPr>
            <a:r>
              <a:rPr lang="en-US" sz="2400" dirty="0"/>
              <a:t>Graphic organizers for comprehension</a:t>
            </a:r>
            <a:endParaRPr lang="en-US" sz="2400" dirty="0">
              <a:ea typeface="Calibri"/>
              <a:cs typeface="Calibri"/>
            </a:endParaRPr>
          </a:p>
          <a:p>
            <a:pPr marL="571500" indent="-342900">
              <a:spcAft>
                <a:spcPts val="1000"/>
              </a:spcAft>
              <a:buFont typeface="Arial"/>
              <a:buChar char="•"/>
            </a:pPr>
            <a:r>
              <a:rPr lang="en-US" sz="2400" dirty="0"/>
              <a:t>Word lists, sound cards, or writing prompts</a:t>
            </a:r>
            <a:endParaRPr lang="en-US" sz="2400" dirty="0">
              <a:ea typeface="Calibri"/>
              <a:cs typeface="Calibri"/>
            </a:endParaRPr>
          </a:p>
          <a:p>
            <a:pPr marL="571500" indent="-342900">
              <a:spcAft>
                <a:spcPts val="1000"/>
              </a:spcAft>
              <a:buFont typeface="Arial"/>
              <a:buChar char="•"/>
            </a:pPr>
            <a:r>
              <a:rPr lang="en-US" sz="2400" dirty="0"/>
              <a:t>Apps for vocabulary or fluency practice</a:t>
            </a:r>
            <a:endParaRPr lang="en-US" sz="2400" dirty="0">
              <a:ea typeface="Calibri"/>
              <a:cs typeface="Calibri"/>
            </a:endParaRPr>
          </a:p>
          <a:p>
            <a:pPr>
              <a:spcAft>
                <a:spcPts val="1000"/>
              </a:spcAft>
            </a:pPr>
            <a:r>
              <a:rPr lang="en-US" sz="2400" b="1" dirty="0"/>
              <a:t>Ask for:</a:t>
            </a:r>
            <a:endParaRPr lang="en-US" sz="2400" b="1" dirty="0">
              <a:ea typeface="Calibri"/>
              <a:cs typeface="Calibri"/>
            </a:endParaRPr>
          </a:p>
          <a:p>
            <a:pPr marL="571500" indent="-342900">
              <a:spcAft>
                <a:spcPts val="1000"/>
              </a:spcAft>
              <a:buFont typeface="Arial"/>
              <a:buChar char="•"/>
            </a:pPr>
            <a:r>
              <a:rPr lang="en-US" sz="2400" dirty="0"/>
              <a:t>Clear directions</a:t>
            </a:r>
            <a:endParaRPr lang="en-US" sz="2400" dirty="0">
              <a:ea typeface="Calibri"/>
              <a:cs typeface="Calibri"/>
            </a:endParaRPr>
          </a:p>
          <a:p>
            <a:pPr marL="571500" indent="-342900">
              <a:spcAft>
                <a:spcPts val="1000"/>
              </a:spcAft>
              <a:buFont typeface="Arial"/>
              <a:buChar char="•"/>
            </a:pPr>
            <a:r>
              <a:rPr lang="en-US" sz="2400" dirty="0"/>
              <a:t>A demonstration</a:t>
            </a:r>
            <a:endParaRPr lang="en-US" sz="2400" dirty="0">
              <a:ea typeface="Calibri"/>
              <a:cs typeface="Calibri"/>
            </a:endParaRPr>
          </a:p>
          <a:p>
            <a:pPr marL="571500" indent="-342900">
              <a:spcAft>
                <a:spcPts val="1000"/>
              </a:spcAft>
              <a:buFont typeface="Arial"/>
              <a:buChar char="•"/>
            </a:pPr>
            <a:r>
              <a:rPr lang="en-US" sz="2400" dirty="0"/>
              <a:t>Examples of how to use the tools at home </a:t>
            </a:r>
            <a:endParaRPr lang="en-US" sz="2400" dirty="0">
              <a:ea typeface="Calibri"/>
              <a:cs typeface="Calibri"/>
            </a:endParaRPr>
          </a:p>
        </p:txBody>
      </p:sp>
      <p:pic>
        <p:nvPicPr>
          <p:cNvPr id="4" name="Picture 3" descr="A person and child looking at a book&#10;&#10;">
            <a:extLst>
              <a:ext uri="{FF2B5EF4-FFF2-40B4-BE49-F238E27FC236}">
                <a16:creationId xmlns:a16="http://schemas.microsoft.com/office/drawing/2014/main" id="{A1CCB99D-3264-A6F9-FA81-E514E8610A95}"/>
              </a:ext>
            </a:extLst>
          </p:cNvPr>
          <p:cNvPicPr>
            <a:picLocks noChangeAspect="1"/>
          </p:cNvPicPr>
          <p:nvPr/>
        </p:nvPicPr>
        <p:blipFill>
          <a:blip r:embed="rId4"/>
          <a:stretch>
            <a:fillRect/>
          </a:stretch>
        </p:blipFill>
        <p:spPr>
          <a:xfrm>
            <a:off x="240411" y="2478024"/>
            <a:ext cx="3776853" cy="2521077"/>
          </a:xfrm>
          <a:prstGeom prst="rect">
            <a:avLst/>
          </a:prstGeom>
        </p:spPr>
      </p:pic>
    </p:spTree>
    <p:custDataLst>
      <p:tags r:id="rId1"/>
    </p:custDataLst>
    <p:extLst>
      <p:ext uri="{BB962C8B-B14F-4D97-AF65-F5344CB8AC3E}">
        <p14:creationId xmlns:p14="http://schemas.microsoft.com/office/powerpoint/2010/main" val="239473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1C3687B9-5D11-D647-D141-9D89CE9C110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83D9576-351D-AE56-E4CE-DF073D46DCFD}"/>
              </a:ext>
            </a:extLst>
          </p:cNvPr>
          <p:cNvSpPr>
            <a:spLocks noGrp="1"/>
          </p:cNvSpPr>
          <p:nvPr>
            <p:ph type="title" idx="4294967295"/>
          </p:nvPr>
        </p:nvSpPr>
        <p:spPr>
          <a:xfrm>
            <a:off x="3086937" y="-2618"/>
            <a:ext cx="5970153" cy="511292"/>
          </a:xfrm>
          <a:prstGeom prst="rect">
            <a:avLst/>
          </a:prstGeom>
          <a:solidFill>
            <a:schemeClr val="accent1"/>
          </a:solidFill>
          <a:ln w="12700" cap="flat" cmpd="sng" algn="ctr">
            <a:solidFill>
              <a:schemeClr val="accent1">
                <a:shade val="15000"/>
              </a:schemeClr>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mn-lt"/>
                <a:ea typeface="Calibri"/>
                <a:cs typeface="Calibri"/>
              </a:rPr>
              <a:t>Practice Literacy Skills at Home</a:t>
            </a:r>
            <a:endParaRPr kumimoji="0" lang="en-US" sz="3200" b="1" i="0" u="none" strike="noStrike" kern="1200" cap="none" spc="0" normalizeH="0" baseline="0" noProof="0" dirty="0">
              <a:ln>
                <a:noFill/>
              </a:ln>
              <a:solidFill>
                <a:srgbClr val="FFFFFF"/>
              </a:solidFill>
              <a:effectLst/>
              <a:uLnTx/>
              <a:uFillTx/>
              <a:latin typeface="+mn-lt"/>
              <a:ea typeface="+mn-ea"/>
              <a:cs typeface="+mn-cs"/>
            </a:endParaRPr>
          </a:p>
        </p:txBody>
      </p:sp>
      <p:sp>
        <p:nvSpPr>
          <p:cNvPr id="2" name="TextBox 1">
            <a:extLst>
              <a:ext uri="{FF2B5EF4-FFF2-40B4-BE49-F238E27FC236}">
                <a16:creationId xmlns:a16="http://schemas.microsoft.com/office/drawing/2014/main" id="{8F125AD2-475E-43EA-708C-EB444B5AFACB}"/>
              </a:ext>
            </a:extLst>
          </p:cNvPr>
          <p:cNvSpPr txBox="1"/>
          <p:nvPr/>
        </p:nvSpPr>
        <p:spPr>
          <a:xfrm>
            <a:off x="4276725" y="762000"/>
            <a:ext cx="360045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dirty="0">
                <a:ea typeface="Calibri"/>
                <a:cs typeface="Calibri"/>
              </a:rPr>
              <a:t>Additional Resource</a:t>
            </a:r>
            <a:endParaRPr lang="en-US" b="1" dirty="0">
              <a:ea typeface="Calibri"/>
              <a:cs typeface="Calibri"/>
            </a:endParaRPr>
          </a:p>
        </p:txBody>
      </p:sp>
      <p:pic>
        <p:nvPicPr>
          <p:cNvPr id="4" name="Picture 3" descr="The Meadows Center landing page">
            <a:extLst>
              <a:ext uri="{FF2B5EF4-FFF2-40B4-BE49-F238E27FC236}">
                <a16:creationId xmlns:a16="http://schemas.microsoft.com/office/drawing/2014/main" id="{5E335FF4-0A2A-85BB-2068-7FBE943830E8}"/>
              </a:ext>
            </a:extLst>
          </p:cNvPr>
          <p:cNvPicPr>
            <a:picLocks noChangeAspect="1"/>
          </p:cNvPicPr>
          <p:nvPr/>
        </p:nvPicPr>
        <p:blipFill>
          <a:blip r:embed="rId4"/>
          <a:stretch>
            <a:fillRect/>
          </a:stretch>
        </p:blipFill>
        <p:spPr>
          <a:xfrm>
            <a:off x="-19050" y="1528457"/>
            <a:ext cx="12192000" cy="3020037"/>
          </a:xfrm>
          <a:prstGeom prst="rect">
            <a:avLst/>
          </a:prstGeom>
        </p:spPr>
      </p:pic>
      <p:sp>
        <p:nvSpPr>
          <p:cNvPr id="6" name="Rectangle 5">
            <a:extLst>
              <a:ext uri="{FF2B5EF4-FFF2-40B4-BE49-F238E27FC236}">
                <a16:creationId xmlns:a16="http://schemas.microsoft.com/office/drawing/2014/main" id="{1DAD2051-E264-0237-D020-828B728CF06E}"/>
              </a:ext>
            </a:extLst>
          </p:cNvPr>
          <p:cNvSpPr/>
          <p:nvPr/>
        </p:nvSpPr>
        <p:spPr>
          <a:xfrm>
            <a:off x="4867894" y="5075345"/>
            <a:ext cx="2451683" cy="542581"/>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2"/>
                </a:solidFill>
                <a:ea typeface="Calibri"/>
                <a:cs typeface="Calibri"/>
                <a:hlinkClick r:id="rId5">
                  <a:extLst>
                    <a:ext uri="{A12FA001-AC4F-418D-AE19-62706E023703}">
                      <ahyp:hlinkClr xmlns:ahyp="http://schemas.microsoft.com/office/drawing/2018/hyperlinkcolor" val="tx"/>
                    </a:ext>
                  </a:extLst>
                </a:hlinkClick>
              </a:rPr>
              <a:t>Learn More</a:t>
            </a:r>
            <a:endParaRPr lang="en-US" sz="2400" b="1" dirty="0">
              <a:solidFill>
                <a:schemeClr val="tx2"/>
              </a:solidFill>
              <a:ea typeface="Calibri"/>
              <a:cs typeface="Calibri"/>
            </a:endParaRPr>
          </a:p>
        </p:txBody>
      </p:sp>
    </p:spTree>
    <p:custDataLst>
      <p:tags r:id="rId1"/>
    </p:custDataLst>
    <p:extLst>
      <p:ext uri="{BB962C8B-B14F-4D97-AF65-F5344CB8AC3E}">
        <p14:creationId xmlns:p14="http://schemas.microsoft.com/office/powerpoint/2010/main" val="133256403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EBDACB-6558-C05F-2538-240E5875F1BE}"/>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93C4C0EF-32AB-8491-C5B5-698B6AF036DC}"/>
              </a:ext>
            </a:extLst>
          </p:cNvPr>
          <p:cNvSpPr>
            <a:spLocks noGrp="1"/>
          </p:cNvSpPr>
          <p:nvPr>
            <p:ph type="title" idx="4294967295"/>
          </p:nvPr>
        </p:nvSpPr>
        <p:spPr>
          <a:xfrm>
            <a:off x="3086937" y="-2618"/>
            <a:ext cx="5970153" cy="511292"/>
          </a:xfrm>
          <a:prstGeom prst="rect">
            <a:avLst/>
          </a:prstGeom>
          <a:solidFill>
            <a:schemeClr val="accent1"/>
          </a:solidFill>
          <a:ln w="12700" cap="flat" cmpd="sng" algn="ctr">
            <a:solidFill>
              <a:schemeClr val="accent1">
                <a:shade val="15000"/>
              </a:schemeClr>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mn-lt"/>
                <a:ea typeface="Calibri"/>
                <a:cs typeface="Calibri"/>
              </a:rPr>
              <a:t>Practice Literacy Skills at Home</a:t>
            </a:r>
            <a:endParaRPr kumimoji="0" lang="en-US" sz="2400" b="1" i="0" u="none" strike="noStrike" kern="1200" cap="none" spc="0" normalizeH="0" baseline="0" noProof="0" dirty="0">
              <a:ln>
                <a:noFill/>
              </a:ln>
              <a:solidFill>
                <a:srgbClr val="FFFFFF"/>
              </a:solidFill>
              <a:effectLst/>
              <a:uLnTx/>
              <a:uFillTx/>
              <a:latin typeface="+mn-lt"/>
              <a:ea typeface="+mn-ea"/>
              <a:cs typeface="+mn-cs"/>
            </a:endParaRPr>
          </a:p>
        </p:txBody>
      </p:sp>
      <p:sp>
        <p:nvSpPr>
          <p:cNvPr id="3" name="Content Placeholder 2">
            <a:extLst>
              <a:ext uri="{FF2B5EF4-FFF2-40B4-BE49-F238E27FC236}">
                <a16:creationId xmlns:a16="http://schemas.microsoft.com/office/drawing/2014/main" id="{DF81001F-DFD4-591F-FAC8-C0098F7F4945}"/>
              </a:ext>
            </a:extLst>
          </p:cNvPr>
          <p:cNvSpPr>
            <a:spLocks noGrp="1"/>
          </p:cNvSpPr>
          <p:nvPr>
            <p:ph idx="1"/>
          </p:nvPr>
        </p:nvSpPr>
        <p:spPr>
          <a:xfrm>
            <a:off x="723900" y="912667"/>
            <a:ext cx="10515600" cy="5026170"/>
          </a:xfrm>
        </p:spPr>
        <p:txBody>
          <a:bodyPr lIns="91440" tIns="45720" rIns="91440" bIns="45720" anchor="t"/>
          <a:lstStyle/>
          <a:p>
            <a:pPr marL="0" indent="0">
              <a:lnSpc>
                <a:spcPct val="100000"/>
              </a:lnSpc>
              <a:spcBef>
                <a:spcPts val="0"/>
              </a:spcBef>
              <a:spcAft>
                <a:spcPts val="1000"/>
              </a:spcAft>
              <a:buNone/>
            </a:pPr>
            <a:r>
              <a:rPr lang="en-US" b="1" dirty="0">
                <a:solidFill>
                  <a:srgbClr val="444444"/>
                </a:solidFill>
                <a:latin typeface="Calibri"/>
                <a:ea typeface="Calibri"/>
                <a:cs typeface="Calibri"/>
              </a:rPr>
              <a:t>The big ideas...</a:t>
            </a:r>
            <a:endParaRPr lang="en-US">
              <a:latin typeface="Calibri"/>
              <a:ea typeface="Calibri"/>
              <a:cs typeface="Calibri"/>
            </a:endParaRPr>
          </a:p>
          <a:p>
            <a:pPr marL="685800" indent="-457200">
              <a:lnSpc>
                <a:spcPct val="100000"/>
              </a:lnSpc>
              <a:spcBef>
                <a:spcPts val="0"/>
              </a:spcBef>
              <a:spcAft>
                <a:spcPts val="1000"/>
              </a:spcAft>
            </a:pPr>
            <a:r>
              <a:rPr lang="en-US" dirty="0">
                <a:solidFill>
                  <a:srgbClr val="000000"/>
                </a:solidFill>
                <a:latin typeface="Calibri"/>
                <a:ea typeface="Calibri"/>
                <a:cs typeface="Calibri"/>
              </a:rPr>
              <a:t>Two important foundational skills in early reading instruction are phonemic awareness and phonics. </a:t>
            </a:r>
            <a:endParaRPr lang="en-US" dirty="0">
              <a:solidFill>
                <a:srgbClr val="444444"/>
              </a:solidFill>
              <a:latin typeface="Calibri"/>
              <a:ea typeface="Calibri"/>
              <a:cs typeface="Calibri"/>
            </a:endParaRPr>
          </a:p>
          <a:p>
            <a:pPr marL="685800" indent="-457200">
              <a:lnSpc>
                <a:spcPct val="100000"/>
              </a:lnSpc>
              <a:spcBef>
                <a:spcPts val="0"/>
              </a:spcBef>
              <a:spcAft>
                <a:spcPts val="1000"/>
              </a:spcAft>
            </a:pPr>
            <a:r>
              <a:rPr lang="en-US" dirty="0">
                <a:solidFill>
                  <a:srgbClr val="000000"/>
                </a:solidFill>
                <a:latin typeface="Calibri"/>
                <a:ea typeface="Calibri"/>
                <a:cs typeface="Calibri"/>
              </a:rPr>
              <a:t>For children who struggle to read, working with phonemes and decoding words can be especially difficult. </a:t>
            </a:r>
            <a:endParaRPr lang="en-US" dirty="0">
              <a:solidFill>
                <a:srgbClr val="444444"/>
              </a:solidFill>
              <a:latin typeface="Calibri"/>
              <a:ea typeface="Calibri"/>
              <a:cs typeface="Calibri"/>
            </a:endParaRPr>
          </a:p>
          <a:p>
            <a:pPr marL="685800" indent="-457200">
              <a:lnSpc>
                <a:spcPct val="100000"/>
              </a:lnSpc>
              <a:spcBef>
                <a:spcPts val="0"/>
              </a:spcBef>
              <a:spcAft>
                <a:spcPts val="1000"/>
              </a:spcAft>
            </a:pPr>
            <a:r>
              <a:rPr lang="en-US" dirty="0">
                <a:solidFill>
                  <a:srgbClr val="000000"/>
                </a:solidFill>
                <a:latin typeface="Calibri"/>
                <a:ea typeface="Calibri"/>
                <a:cs typeface="Calibri"/>
              </a:rPr>
              <a:t>Learning to listen, speak, read, and write well also includes developing oral language skills and reading fluently and with meaning. </a:t>
            </a:r>
            <a:endParaRPr lang="en-US" dirty="0">
              <a:solidFill>
                <a:srgbClr val="444444"/>
              </a:solidFill>
              <a:latin typeface="Calibri"/>
              <a:ea typeface="Calibri"/>
              <a:cs typeface="Calibri"/>
            </a:endParaRPr>
          </a:p>
        </p:txBody>
      </p:sp>
    </p:spTree>
    <p:custDataLst>
      <p:tags r:id="rId1"/>
    </p:custDataLst>
    <p:extLst>
      <p:ext uri="{BB962C8B-B14F-4D97-AF65-F5344CB8AC3E}">
        <p14:creationId xmlns:p14="http://schemas.microsoft.com/office/powerpoint/2010/main" val="28142218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a:extLst>
            <a:ext uri="{FF2B5EF4-FFF2-40B4-BE49-F238E27FC236}">
              <a16:creationId xmlns:a16="http://schemas.microsoft.com/office/drawing/2014/main" id="{D66D9654-4054-11C3-51B8-E2C10CE17FF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7A86EA9-18E5-3147-513C-C2325D034DB3}"/>
              </a:ext>
            </a:extLst>
          </p:cNvPr>
          <p:cNvSpPr>
            <a:spLocks noGrp="1"/>
          </p:cNvSpPr>
          <p:nvPr>
            <p:ph type="title" idx="4294967295"/>
          </p:nvPr>
        </p:nvSpPr>
        <p:spPr>
          <a:xfrm>
            <a:off x="3156622" y="1214378"/>
            <a:ext cx="5884572" cy="4433798"/>
          </a:xfrm>
          <a:prstGeom prst="ellipse">
            <a:avLst/>
          </a:prstGeom>
          <a:solidFill>
            <a:schemeClr val="bg1">
              <a:lumMod val="20000"/>
              <a:lumOff val="80000"/>
            </a:schemeClr>
          </a:solidFill>
          <a:ln w="57150" cap="flat" cmpd="sng" algn="ctr">
            <a:solidFill>
              <a:schemeClr val="tx2">
                <a:lumMod val="50000"/>
              </a:schemeClr>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schemeClr val="lt1"/>
                </a:solidFill>
                <a:effectLst/>
                <a:uLnTx/>
                <a:uFillTx/>
                <a:latin typeface="Cooper Black"/>
                <a:ea typeface="Calibri"/>
                <a:cs typeface="Calibri"/>
              </a:rPr>
              <a:t>Questions</a:t>
            </a:r>
            <a:r>
              <a:rPr kumimoji="0" lang="en-US" sz="5000" b="0" i="0" u="none" strike="noStrike" kern="1200" cap="none" spc="0" normalizeH="0" baseline="0" noProof="0" dirty="0">
                <a:ln>
                  <a:noFill/>
                </a:ln>
                <a:solidFill>
                  <a:schemeClr val="lt1"/>
                </a:solidFill>
                <a:effectLst/>
                <a:uLnTx/>
                <a:uFillTx/>
                <a:latin typeface="Cooper Black"/>
                <a:ea typeface="Calibri"/>
                <a:cs typeface="Calibri"/>
              </a:rPr>
              <a:t>                         </a:t>
            </a:r>
            <a:r>
              <a:rPr kumimoji="0" lang="en-US" sz="9600" b="0" i="0" u="none" strike="noStrike" kern="1200" cap="none" spc="0" normalizeH="0" baseline="0" noProof="0" dirty="0">
                <a:ln>
                  <a:noFill/>
                </a:ln>
                <a:solidFill>
                  <a:schemeClr val="bg1">
                    <a:lumMod val="60000"/>
                    <a:lumOff val="40000"/>
                  </a:schemeClr>
                </a:solidFill>
                <a:effectLst/>
                <a:uLnTx/>
                <a:uFillTx/>
                <a:latin typeface="Cooper Black"/>
                <a:ea typeface="Calibri"/>
                <a:cs typeface="Calibri"/>
              </a:rPr>
              <a:t>?</a:t>
            </a:r>
            <a:endParaRPr kumimoji="0" lang="en-US" sz="9600" b="0" i="0" u="none" strike="noStrike" kern="1200" cap="none" spc="0" normalizeH="0" baseline="0" noProof="0" dirty="0">
              <a:ln>
                <a:noFill/>
              </a:ln>
              <a:solidFill>
                <a:schemeClr val="bg1">
                  <a:lumMod val="60000"/>
                  <a:lumOff val="40000"/>
                </a:schemeClr>
              </a:solidFill>
              <a:effectLst/>
              <a:uLnTx/>
              <a:uFillTx/>
              <a:latin typeface="Cooper Black"/>
              <a:ea typeface="+mn-ea"/>
              <a:cs typeface="+mn-cs"/>
            </a:endParaRPr>
          </a:p>
        </p:txBody>
      </p:sp>
    </p:spTree>
    <p:custDataLst>
      <p:tags r:id="rId1"/>
    </p:custDataLst>
    <p:extLst>
      <p:ext uri="{BB962C8B-B14F-4D97-AF65-F5344CB8AC3E}">
        <p14:creationId xmlns:p14="http://schemas.microsoft.com/office/powerpoint/2010/main" val="40285334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6D6A0C-E051-C6BA-A277-916F942DB0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29A38C-D237-2866-C06D-ADCBBF4CD3F4}"/>
              </a:ext>
            </a:extLst>
          </p:cNvPr>
          <p:cNvSpPr>
            <a:spLocks noGrp="1"/>
          </p:cNvSpPr>
          <p:nvPr>
            <p:ph type="title"/>
          </p:nvPr>
        </p:nvSpPr>
        <p:spPr>
          <a:xfrm>
            <a:off x="457095" y="2938931"/>
            <a:ext cx="11085331" cy="2852737"/>
          </a:xfrm>
        </p:spPr>
        <p:txBody>
          <a:bodyPr lIns="91440" tIns="45720" rIns="91440" bIns="45720" anchor="b"/>
          <a:lstStyle/>
          <a:p>
            <a:r>
              <a:rPr lang="en-US" b="1" dirty="0">
                <a:latin typeface="Calibri"/>
                <a:ea typeface="Calibri"/>
                <a:cs typeface="Times New Roman"/>
              </a:rPr>
              <a:t>Session 4:</a:t>
            </a:r>
            <a:br>
              <a:rPr lang="en-US" sz="4400" b="1" dirty="0">
                <a:latin typeface="Calibri"/>
                <a:ea typeface="Calibri"/>
                <a:cs typeface="Times New Roman"/>
              </a:rPr>
            </a:br>
            <a:r>
              <a:rPr lang="en-US" sz="4400" b="1" dirty="0">
                <a:latin typeface="Calibri"/>
                <a:ea typeface="Calibri"/>
                <a:cs typeface="Times New Roman"/>
              </a:rPr>
              <a:t>- Address Concerns Together</a:t>
            </a:r>
          </a:p>
        </p:txBody>
      </p:sp>
    </p:spTree>
    <p:extLst>
      <p:ext uri="{BB962C8B-B14F-4D97-AF65-F5344CB8AC3E}">
        <p14:creationId xmlns:p14="http://schemas.microsoft.com/office/powerpoint/2010/main" val="6103520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8DD01-6654-457D-A0A9-25E56D0FC3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990719-AD82-468A-620D-FA97DDC88A3A}"/>
              </a:ext>
            </a:extLst>
          </p:cNvPr>
          <p:cNvSpPr>
            <a:spLocks noGrp="1"/>
          </p:cNvSpPr>
          <p:nvPr>
            <p:ph type="title"/>
          </p:nvPr>
        </p:nvSpPr>
        <p:spPr>
          <a:xfrm>
            <a:off x="1154" y="565852"/>
            <a:ext cx="12177568" cy="585500"/>
          </a:xfrm>
        </p:spPr>
        <p:txBody>
          <a:bodyPr lIns="91440" tIns="45720" rIns="91440" bIns="45720" anchor="t"/>
          <a:lstStyle/>
          <a:p>
            <a:pPr algn="ctr"/>
            <a:r>
              <a:rPr lang="en-US" sz="3600" b="1" dirty="0">
                <a:solidFill>
                  <a:srgbClr val="2C3335"/>
                </a:solidFill>
                <a:latin typeface="Calibri Light"/>
                <a:ea typeface="Calibri Light"/>
                <a:cs typeface="Calibri Light"/>
              </a:rPr>
              <a:t>How Families Can Partner With Schools on Literacy Development</a:t>
            </a:r>
            <a:endParaRPr lang="en-US" sz="3600" b="1" dirty="0">
              <a:latin typeface="Calibri Light"/>
              <a:ea typeface="Calibri Light"/>
              <a:cs typeface="Calibri Light"/>
            </a:endParaRPr>
          </a:p>
        </p:txBody>
      </p:sp>
      <p:sp>
        <p:nvSpPr>
          <p:cNvPr id="7" name="Content Placeholder 6">
            <a:extLst>
              <a:ext uri="{FF2B5EF4-FFF2-40B4-BE49-F238E27FC236}">
                <a16:creationId xmlns:a16="http://schemas.microsoft.com/office/drawing/2014/main" id="{7F174A03-32F5-85FF-C85A-F0C4224F378D}"/>
              </a:ext>
              <a:ext uri="{C183D7F6-B498-43B3-948B-1728B52AA6E4}">
                <adec:decorative xmlns:adec="http://schemas.microsoft.com/office/drawing/2017/decorative" val="1"/>
              </a:ext>
            </a:extLst>
          </p:cNvPr>
          <p:cNvSpPr>
            <a:spLocks noGrp="1"/>
          </p:cNvSpPr>
          <p:nvPr>
            <p:ph idx="1"/>
          </p:nvPr>
        </p:nvSpPr>
        <p:spPr>
          <a:xfrm>
            <a:off x="276225" y="2236643"/>
            <a:ext cx="6715125" cy="3598863"/>
          </a:xfrm>
        </p:spPr>
        <p:txBody>
          <a:bodyPr lIns="91440" tIns="45720" rIns="91440" bIns="45720" anchor="t"/>
          <a:lstStyle/>
          <a:p>
            <a:endParaRPr lang="en-US" dirty="0">
              <a:solidFill>
                <a:srgbClr val="2C3335"/>
              </a:solidFill>
              <a:highlight>
                <a:srgbClr val="F9F8F6"/>
              </a:highlight>
              <a:latin typeface="Poppins"/>
              <a:ea typeface="Calibri" panose="020F0502020204030204"/>
              <a:cs typeface="Poppins"/>
            </a:endParaRPr>
          </a:p>
          <a:p>
            <a:endParaRPr lang="en-US" dirty="0">
              <a:ea typeface="Calibri"/>
              <a:cs typeface="Calibri"/>
            </a:endParaRPr>
          </a:p>
        </p:txBody>
      </p:sp>
      <p:graphicFrame>
        <p:nvGraphicFramePr>
          <p:cNvPr id="9" name="Diagram 8" descr="Four panels outlining ways families can support their child’s literacy development: “Communicate and Interact Often,” “Discuss Literacy Instruction and Intervention,” “Practice Literacy Skills at Home,” and “Address Concerns Together.” Each panel provides guidance for communicating with schools, understanding literacy instruction, practicing skills at home, and working with schools to address concerns.">
            <a:extLst>
              <a:ext uri="{FF2B5EF4-FFF2-40B4-BE49-F238E27FC236}">
                <a16:creationId xmlns:a16="http://schemas.microsoft.com/office/drawing/2014/main" id="{56887E4E-F70A-613B-CC81-E9DDA14DD0BA}"/>
              </a:ext>
            </a:extLst>
          </p:cNvPr>
          <p:cNvGraphicFramePr/>
          <p:nvPr>
            <p:extLst>
              <p:ext uri="{D42A27DB-BD31-4B8C-83A1-F6EECF244321}">
                <p14:modId xmlns:p14="http://schemas.microsoft.com/office/powerpoint/2010/main" val="3637804591"/>
              </p:ext>
            </p:extLst>
          </p:nvPr>
        </p:nvGraphicFramePr>
        <p:xfrm>
          <a:off x="150091" y="866775"/>
          <a:ext cx="11772319" cy="59923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97" name="Group 196" descr="Panel outlining ways families can support their child’s literacy development: “Address Concerns Together”">
            <a:extLst>
              <a:ext uri="{FF2B5EF4-FFF2-40B4-BE49-F238E27FC236}">
                <a16:creationId xmlns:a16="http://schemas.microsoft.com/office/drawing/2014/main" id="{57E0C6D2-0428-FB8E-6C4A-B94ABCFF6EDE}"/>
              </a:ext>
            </a:extLst>
          </p:cNvPr>
          <p:cNvGrpSpPr/>
          <p:nvPr/>
        </p:nvGrpSpPr>
        <p:grpSpPr>
          <a:xfrm>
            <a:off x="9207066" y="1536691"/>
            <a:ext cx="2852721" cy="4296907"/>
            <a:chOff x="148791" y="1498591"/>
            <a:chExt cx="2900346" cy="4487407"/>
          </a:xfrm>
        </p:grpSpPr>
        <p:sp>
          <p:nvSpPr>
            <p:cNvPr id="185" name="Rectangle 184">
              <a:extLst>
                <a:ext uri="{FF2B5EF4-FFF2-40B4-BE49-F238E27FC236}">
                  <a16:creationId xmlns:a16="http://schemas.microsoft.com/office/drawing/2014/main" id="{DC7CF9D9-C8D2-7A87-0C08-DFD8F00F0023}"/>
                </a:ext>
              </a:extLst>
            </p:cNvPr>
            <p:cNvSpPr/>
            <p:nvPr/>
          </p:nvSpPr>
          <p:spPr>
            <a:xfrm>
              <a:off x="148791" y="1763126"/>
              <a:ext cx="2708260" cy="4222872"/>
            </a:xfrm>
            <a:prstGeom prst="rect">
              <a:avLst/>
            </a:prstGeom>
            <a:noFill/>
            <a:ln w="57150">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 name="Star: 5 Points 195">
              <a:extLst>
                <a:ext uri="{FF2B5EF4-FFF2-40B4-BE49-F238E27FC236}">
                  <a16:creationId xmlns:a16="http://schemas.microsoft.com/office/drawing/2014/main" id="{DBEAF696-E72F-A8B8-DDF5-4828748E73AA}"/>
                </a:ext>
              </a:extLst>
            </p:cNvPr>
            <p:cNvSpPr/>
            <p:nvPr/>
          </p:nvSpPr>
          <p:spPr>
            <a:xfrm>
              <a:off x="2427418" y="1498591"/>
              <a:ext cx="621719" cy="528634"/>
            </a:xfrm>
            <a:prstGeom prst="star5">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58615020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1E3A8D-59BD-5B8D-0723-31CF7F851B4E}"/>
              </a:ext>
            </a:extLst>
          </p:cNvPr>
          <p:cNvSpPr/>
          <p:nvPr/>
        </p:nvSpPr>
        <p:spPr>
          <a:xfrm>
            <a:off x="3309504" y="-866"/>
            <a:ext cx="6147954" cy="623454"/>
          </a:xfrm>
          <a:prstGeom prst="rect">
            <a:avLst/>
          </a:prstGeom>
          <a:solidFill>
            <a:schemeClr val="accent4">
              <a:lumMod val="60000"/>
              <a:lumOff val="40000"/>
            </a:schemeClr>
          </a:solidFill>
          <a:ln>
            <a:solidFill>
              <a:srgbClr val="0A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200" b="1" dirty="0">
                <a:solidFill>
                  <a:schemeClr val="tx2"/>
                </a:solidFill>
                <a:ea typeface="Calibri"/>
                <a:cs typeface="Calibri"/>
              </a:rPr>
              <a:t>Address Concerns Together</a:t>
            </a:r>
            <a:endParaRPr lang="en-US" sz="3200">
              <a:solidFill>
                <a:schemeClr val="tx2"/>
              </a:solidFill>
              <a:ea typeface="Calibri"/>
              <a:cs typeface="Calibri"/>
            </a:endParaRPr>
          </a:p>
        </p:txBody>
      </p:sp>
      <p:sp>
        <p:nvSpPr>
          <p:cNvPr id="2" name="Title 1">
            <a:extLst>
              <a:ext uri="{FF2B5EF4-FFF2-40B4-BE49-F238E27FC236}">
                <a16:creationId xmlns:a16="http://schemas.microsoft.com/office/drawing/2014/main" id="{FBB66A6C-97CF-4CA0-806C-9ECFF40E1150}"/>
              </a:ext>
            </a:extLst>
          </p:cNvPr>
          <p:cNvSpPr>
            <a:spLocks noGrp="1"/>
          </p:cNvSpPr>
          <p:nvPr>
            <p:ph type="title"/>
          </p:nvPr>
        </p:nvSpPr>
        <p:spPr>
          <a:xfrm>
            <a:off x="838200" y="757599"/>
            <a:ext cx="10515600" cy="658813"/>
          </a:xfrm>
        </p:spPr>
        <p:txBody>
          <a:bodyPr lIns="91440" tIns="45720" rIns="91440" bIns="45720" anchor="t"/>
          <a:lstStyle/>
          <a:p>
            <a:r>
              <a:rPr lang="en-US" b="1" dirty="0"/>
              <a:t>Learning Objectives</a:t>
            </a:r>
          </a:p>
        </p:txBody>
      </p:sp>
      <p:sp>
        <p:nvSpPr>
          <p:cNvPr id="3" name="Content Placeholder 2">
            <a:extLst>
              <a:ext uri="{FF2B5EF4-FFF2-40B4-BE49-F238E27FC236}">
                <a16:creationId xmlns:a16="http://schemas.microsoft.com/office/drawing/2014/main" id="{E33B567F-B742-401E-813B-CECE63856DA5}"/>
              </a:ext>
            </a:extLst>
          </p:cNvPr>
          <p:cNvSpPr>
            <a:spLocks noGrp="1"/>
          </p:cNvSpPr>
          <p:nvPr>
            <p:ph idx="1"/>
          </p:nvPr>
        </p:nvSpPr>
        <p:spPr>
          <a:xfrm>
            <a:off x="838199" y="1796792"/>
            <a:ext cx="6804196" cy="3435909"/>
          </a:xfrm>
          <a:solidFill>
            <a:schemeClr val="tx2">
              <a:lumMod val="75000"/>
            </a:schemeClr>
          </a:solidFill>
        </p:spPr>
        <p:txBody>
          <a:bodyPr lIns="91440" tIns="45720" rIns="91440" bIns="45720" anchor="t"/>
          <a:lstStyle/>
          <a:p>
            <a:pPr>
              <a:lnSpc>
                <a:spcPct val="100000"/>
              </a:lnSpc>
              <a:spcBef>
                <a:spcPts val="0"/>
              </a:spcBef>
              <a:spcAft>
                <a:spcPts val="1000"/>
              </a:spcAft>
            </a:pPr>
            <a:r>
              <a:rPr lang="en-US" sz="2500" dirty="0">
                <a:latin typeface="Calibri"/>
                <a:ea typeface="Calibri"/>
                <a:cs typeface="Times New Roman"/>
              </a:rPr>
              <a:t>To learn what makes reading a complex and unnatural process</a:t>
            </a:r>
            <a:endParaRPr lang="en-US"/>
          </a:p>
          <a:p>
            <a:pPr>
              <a:lnSpc>
                <a:spcPct val="100000"/>
              </a:lnSpc>
              <a:spcBef>
                <a:spcPts val="0"/>
              </a:spcBef>
              <a:spcAft>
                <a:spcPts val="1000"/>
              </a:spcAft>
            </a:pPr>
            <a:r>
              <a:rPr lang="en-US" sz="2500" dirty="0">
                <a:latin typeface="Calibri"/>
                <a:ea typeface="Calibri"/>
                <a:cs typeface="Times New Roman"/>
              </a:rPr>
              <a:t>To learn how to appropriately address children’s literacy needs early</a:t>
            </a:r>
          </a:p>
          <a:p>
            <a:pPr>
              <a:lnSpc>
                <a:spcPct val="100000"/>
              </a:lnSpc>
              <a:spcBef>
                <a:spcPts val="0"/>
              </a:spcBef>
              <a:spcAft>
                <a:spcPts val="1000"/>
              </a:spcAft>
            </a:pPr>
            <a:r>
              <a:rPr lang="en-US" sz="2500" dirty="0">
                <a:latin typeface="Calibri"/>
                <a:ea typeface="Calibri"/>
                <a:cs typeface="Times New Roman"/>
              </a:rPr>
              <a:t>To learn about reading disabilities, including dyslexia</a:t>
            </a:r>
          </a:p>
          <a:p>
            <a:pPr marL="342900" marR="0" lvl="0" indent="-342900">
              <a:lnSpc>
                <a:spcPct val="115000"/>
              </a:lnSpc>
              <a:spcBef>
                <a:spcPts val="0"/>
              </a:spcBef>
              <a:spcAft>
                <a:spcPts val="1000"/>
              </a:spcAft>
              <a:buFont typeface="Symbol" panose="05050102010706020507" pitchFamily="18" charset="2"/>
              <a:buChar char=""/>
            </a:pP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lvl="0"/>
            <a:endParaRPr lang="en-US" sz="2400" dirty="0"/>
          </a:p>
          <a:p>
            <a:pPr lvl="0"/>
            <a:endParaRPr lang="en-US" sz="2400" dirty="0"/>
          </a:p>
        </p:txBody>
      </p:sp>
      <p:pic>
        <p:nvPicPr>
          <p:cNvPr id="4" name="Picture 3" descr="A group of children using computers&#10;&#10;">
            <a:extLst>
              <a:ext uri="{FF2B5EF4-FFF2-40B4-BE49-F238E27FC236}">
                <a16:creationId xmlns:a16="http://schemas.microsoft.com/office/drawing/2014/main" id="{715C8807-0636-71FC-23F3-5B4FDFE57568}"/>
              </a:ext>
            </a:extLst>
          </p:cNvPr>
          <p:cNvPicPr>
            <a:picLocks noChangeAspect="1"/>
          </p:cNvPicPr>
          <p:nvPr/>
        </p:nvPicPr>
        <p:blipFill>
          <a:blip r:embed="rId4"/>
          <a:stretch>
            <a:fillRect/>
          </a:stretch>
        </p:blipFill>
        <p:spPr>
          <a:xfrm>
            <a:off x="8071087" y="2362200"/>
            <a:ext cx="3528236" cy="2306595"/>
          </a:xfrm>
          <a:prstGeom prst="rect">
            <a:avLst/>
          </a:prstGeom>
        </p:spPr>
      </p:pic>
    </p:spTree>
    <p:custDataLst>
      <p:tags r:id="rId1"/>
    </p:custDataLst>
    <p:extLst>
      <p:ext uri="{BB962C8B-B14F-4D97-AF65-F5344CB8AC3E}">
        <p14:creationId xmlns:p14="http://schemas.microsoft.com/office/powerpoint/2010/main" val="18594904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66A6C-97CF-4CA0-806C-9ECFF40E1150}"/>
              </a:ext>
            </a:extLst>
          </p:cNvPr>
          <p:cNvSpPr>
            <a:spLocks noGrp="1"/>
          </p:cNvSpPr>
          <p:nvPr>
            <p:ph type="title"/>
          </p:nvPr>
        </p:nvSpPr>
        <p:spPr>
          <a:xfrm>
            <a:off x="363747" y="673366"/>
            <a:ext cx="10515600" cy="1325563"/>
          </a:xfrm>
        </p:spPr>
        <p:txBody>
          <a:bodyPr/>
          <a:lstStyle/>
          <a:p>
            <a:r>
              <a:rPr lang="en-US"/>
              <a:t>Learning Objectives</a:t>
            </a:r>
          </a:p>
        </p:txBody>
      </p:sp>
      <p:sp>
        <p:nvSpPr>
          <p:cNvPr id="3" name="Content Placeholder 2">
            <a:extLst>
              <a:ext uri="{FF2B5EF4-FFF2-40B4-BE49-F238E27FC236}">
                <a16:creationId xmlns:a16="http://schemas.microsoft.com/office/drawing/2014/main" id="{E33B567F-B742-401E-813B-CECE63856DA5}"/>
              </a:ext>
            </a:extLst>
          </p:cNvPr>
          <p:cNvSpPr>
            <a:spLocks noGrp="1"/>
          </p:cNvSpPr>
          <p:nvPr>
            <p:ph idx="1"/>
          </p:nvPr>
        </p:nvSpPr>
        <p:spPr>
          <a:xfrm>
            <a:off x="434303" y="1510882"/>
            <a:ext cx="11317817" cy="4709407"/>
          </a:xfrm>
        </p:spPr>
        <p:txBody>
          <a:bodyPr lIns="91440" tIns="45720" rIns="91440" bIns="45720" anchor="t"/>
          <a:lstStyle/>
          <a:p>
            <a:pPr marL="0" indent="0">
              <a:lnSpc>
                <a:spcPct val="115000"/>
              </a:lnSpc>
              <a:spcBef>
                <a:spcPts val="0"/>
              </a:spcBef>
              <a:buNone/>
            </a:pPr>
            <a:r>
              <a:rPr lang="en-US" dirty="0">
                <a:solidFill>
                  <a:srgbClr val="0A0000"/>
                </a:solidFill>
                <a:ea typeface="Calibri"/>
                <a:cs typeface="Times New Roman"/>
              </a:rPr>
              <a:t>By the end of this session, participants will be able to:</a:t>
            </a:r>
          </a:p>
          <a:p>
            <a:r>
              <a:rPr lang="en-US" sz="2400" b="1" dirty="0">
                <a:solidFill>
                  <a:srgbClr val="0A0000"/>
                </a:solidFill>
                <a:ea typeface="+mn-lt"/>
                <a:cs typeface="+mn-lt"/>
              </a:rPr>
              <a:t>Communicate and interact effectively with the school</a:t>
            </a:r>
            <a:r>
              <a:rPr lang="en-US" sz="2400" dirty="0">
                <a:solidFill>
                  <a:srgbClr val="0A0000"/>
                </a:solidFill>
                <a:ea typeface="+mn-lt"/>
                <a:cs typeface="+mn-lt"/>
              </a:rPr>
              <a:t> by knowing how to ask questions, seek clarification, and stay informed about their child’s literacy progress.</a:t>
            </a:r>
            <a:endParaRPr lang="en-US" sz="2400">
              <a:solidFill>
                <a:srgbClr val="0A0000"/>
              </a:solidFill>
              <a:ea typeface="+mn-lt"/>
              <a:cs typeface="+mn-lt"/>
            </a:endParaRPr>
          </a:p>
          <a:p>
            <a:r>
              <a:rPr lang="en-US" sz="2400" b="1" dirty="0">
                <a:solidFill>
                  <a:srgbClr val="0A0000"/>
                </a:solidFill>
                <a:ea typeface="+mn-lt"/>
                <a:cs typeface="+mn-lt"/>
              </a:rPr>
              <a:t>Discuss literacy instruction and intervention with confidence</a:t>
            </a:r>
            <a:r>
              <a:rPr lang="en-US" sz="2400" dirty="0">
                <a:solidFill>
                  <a:srgbClr val="0A0000"/>
                </a:solidFill>
                <a:ea typeface="+mn-lt"/>
                <a:cs typeface="+mn-lt"/>
              </a:rPr>
              <a:t> by understanding what their child is expected to learn and whether instruction and supports are evidence‑based and targeted to their needs.</a:t>
            </a:r>
            <a:endParaRPr lang="en-US" sz="2400">
              <a:solidFill>
                <a:srgbClr val="0A0000"/>
              </a:solidFill>
              <a:ea typeface="Calibri"/>
              <a:cs typeface="Calibri"/>
            </a:endParaRPr>
          </a:p>
          <a:p>
            <a:r>
              <a:rPr lang="en-US" sz="2400" b="1" dirty="0">
                <a:solidFill>
                  <a:srgbClr val="0A0000"/>
                </a:solidFill>
                <a:ea typeface="+mn-lt"/>
                <a:cs typeface="+mn-lt"/>
              </a:rPr>
              <a:t>Support literacy practice at home</a:t>
            </a:r>
            <a:r>
              <a:rPr lang="en-US" sz="2400" dirty="0">
                <a:solidFill>
                  <a:srgbClr val="0A0000"/>
                </a:solidFill>
                <a:ea typeface="+mn-lt"/>
                <a:cs typeface="+mn-lt"/>
              </a:rPr>
              <a:t> by identifying activities and strategies that match their child’s skill level and coordinating with the school to reinforce learning.</a:t>
            </a:r>
            <a:endParaRPr lang="en-US" sz="2400">
              <a:solidFill>
                <a:srgbClr val="0A0000"/>
              </a:solidFill>
              <a:ea typeface="Calibri"/>
              <a:cs typeface="Calibri"/>
            </a:endParaRPr>
          </a:p>
          <a:p>
            <a:r>
              <a:rPr lang="en-US" sz="2400" b="1" dirty="0">
                <a:solidFill>
                  <a:srgbClr val="0A0000"/>
                </a:solidFill>
                <a:ea typeface="+mn-lt"/>
                <a:cs typeface="+mn-lt"/>
              </a:rPr>
              <a:t>Address concerns collaboratively</a:t>
            </a:r>
            <a:r>
              <a:rPr lang="en-US" sz="2400" dirty="0">
                <a:solidFill>
                  <a:srgbClr val="0A0000"/>
                </a:solidFill>
                <a:ea typeface="+mn-lt"/>
                <a:cs typeface="+mn-lt"/>
              </a:rPr>
              <a:t> by sharing observations from home, understanding the school’s system of support, and working together to determine next steps when challenges arise.</a:t>
            </a:r>
            <a:endParaRPr lang="en-US" sz="2400">
              <a:solidFill>
                <a:srgbClr val="0A0000"/>
              </a:solidFill>
              <a:ea typeface="Calibri"/>
              <a:cs typeface="Calibri"/>
            </a:endParaRPr>
          </a:p>
          <a:p>
            <a:pPr marL="342900" marR="0" lvl="0" indent="-342900">
              <a:lnSpc>
                <a:spcPct val="115000"/>
              </a:lnSpc>
              <a:spcBef>
                <a:spcPts val="0"/>
              </a:spcBef>
              <a:spcAft>
                <a:spcPts val="1000"/>
              </a:spcAft>
              <a:buFont typeface="Symbol" panose="05050102010706020507" pitchFamily="18" charset="2"/>
              <a:buChar char=""/>
            </a:pPr>
            <a:endParaRPr lang="en-US" sz="2400" dirty="0">
              <a:solidFill>
                <a:srgbClr val="0A0000"/>
              </a:solidFill>
              <a:latin typeface="Calibri" panose="020F0502020204030204" pitchFamily="34" charset="0"/>
              <a:ea typeface="Calibri" panose="020F0502020204030204" pitchFamily="34" charset="0"/>
              <a:cs typeface="Times New Roman" panose="02020603050405020304" pitchFamily="18" charset="0"/>
            </a:endParaRPr>
          </a:p>
          <a:p>
            <a:pPr lvl="0"/>
            <a:endParaRPr lang="en-US" sz="1600" dirty="0">
              <a:solidFill>
                <a:srgbClr val="0A0000"/>
              </a:solidFill>
              <a:latin typeface="Calibri" panose="020F0502020204030204" pitchFamily="34" charset="0"/>
              <a:ea typeface="Calibri" panose="020F0502020204030204" pitchFamily="34" charset="0"/>
              <a:cs typeface="Calibri" panose="020F0502020204030204"/>
            </a:endParaRPr>
          </a:p>
          <a:p>
            <a:pPr lvl="0"/>
            <a:endParaRPr lang="en-US" dirty="0">
              <a:solidFill>
                <a:srgbClr val="0A0000"/>
              </a:solidFill>
              <a:ea typeface="Calibri" panose="020F0502020204030204"/>
              <a:cs typeface="Calibri" panose="020F0502020204030204"/>
            </a:endParaRPr>
          </a:p>
        </p:txBody>
      </p:sp>
    </p:spTree>
    <p:custDataLst>
      <p:tags r:id="rId1"/>
    </p:custDataLst>
    <p:extLst>
      <p:ext uri="{BB962C8B-B14F-4D97-AF65-F5344CB8AC3E}">
        <p14:creationId xmlns:p14="http://schemas.microsoft.com/office/powerpoint/2010/main" val="37186415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FF52F7-D19F-9FDD-F05E-1C970894C51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239B46F-8181-DB0F-90DF-8FB90E22F781}"/>
              </a:ext>
              <a:ext uri="{C183D7F6-B498-43B3-948B-1728B52AA6E4}">
                <adec:decorative xmlns:adec="http://schemas.microsoft.com/office/drawing/2017/decorative" val="1"/>
              </a:ext>
            </a:extLst>
          </p:cNvPr>
          <p:cNvSpPr>
            <a:spLocks noGrp="1"/>
          </p:cNvSpPr>
          <p:nvPr>
            <p:ph idx="1"/>
          </p:nvPr>
        </p:nvSpPr>
        <p:spPr>
          <a:xfrm>
            <a:off x="-1" y="425192"/>
            <a:ext cx="5889796" cy="5817159"/>
          </a:xfrm>
          <a:solidFill>
            <a:schemeClr val="tx2">
              <a:lumMod val="75000"/>
            </a:schemeClr>
          </a:solidFill>
        </p:spPr>
        <p:txBody>
          <a:bodyPr lIns="91440" tIns="45720" rIns="91440" bIns="45720" anchor="t"/>
          <a:lstStyle/>
          <a:p>
            <a:pPr marL="0" indent="0">
              <a:lnSpc>
                <a:spcPct val="115000"/>
              </a:lnSpc>
              <a:spcBef>
                <a:spcPts val="0"/>
              </a:spcBef>
              <a:spcAft>
                <a:spcPts val="1000"/>
              </a:spcAft>
              <a:buNone/>
            </a:pPr>
            <a:endParaRPr lang="en-US" sz="2500" dirty="0">
              <a:latin typeface="Calibri" panose="020F0502020204030204" pitchFamily="34" charset="0"/>
              <a:ea typeface="Calibri" panose="020F0502020204030204" pitchFamily="34" charset="0"/>
              <a:cs typeface="Times New Roman" panose="02020603050405020304" pitchFamily="18" charset="0"/>
            </a:endParaRPr>
          </a:p>
          <a:p>
            <a:pPr lvl="0"/>
            <a:endParaRPr lang="en-US" sz="2400" dirty="0"/>
          </a:p>
          <a:p>
            <a:pPr lvl="0"/>
            <a:endParaRPr lang="en-US" sz="2400" dirty="0"/>
          </a:p>
        </p:txBody>
      </p:sp>
      <p:sp>
        <p:nvSpPr>
          <p:cNvPr id="10" name="Rectangle 9">
            <a:extLst>
              <a:ext uri="{FF2B5EF4-FFF2-40B4-BE49-F238E27FC236}">
                <a16:creationId xmlns:a16="http://schemas.microsoft.com/office/drawing/2014/main" id="{49812B34-3E19-F8F9-0E9F-BC036602F1BE}"/>
              </a:ext>
            </a:extLst>
          </p:cNvPr>
          <p:cNvSpPr/>
          <p:nvPr/>
        </p:nvSpPr>
        <p:spPr>
          <a:xfrm>
            <a:off x="3309504" y="-866"/>
            <a:ext cx="6147954" cy="623454"/>
          </a:xfrm>
          <a:prstGeom prst="rect">
            <a:avLst/>
          </a:prstGeom>
          <a:solidFill>
            <a:schemeClr val="accent4">
              <a:lumMod val="60000"/>
              <a:lumOff val="40000"/>
            </a:schemeClr>
          </a:solidFill>
          <a:ln>
            <a:solidFill>
              <a:srgbClr val="0A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200" b="1" dirty="0">
                <a:solidFill>
                  <a:schemeClr val="tx2"/>
                </a:solidFill>
                <a:ea typeface="Calibri"/>
                <a:cs typeface="Calibri"/>
              </a:rPr>
              <a:t>Address Concerns Together</a:t>
            </a:r>
            <a:endParaRPr lang="en-US" sz="3200">
              <a:solidFill>
                <a:schemeClr val="tx2"/>
              </a:solidFill>
              <a:ea typeface="Calibri"/>
              <a:cs typeface="Calibri"/>
            </a:endParaRPr>
          </a:p>
        </p:txBody>
      </p:sp>
      <p:sp>
        <p:nvSpPr>
          <p:cNvPr id="2" name="Title 1">
            <a:extLst>
              <a:ext uri="{FF2B5EF4-FFF2-40B4-BE49-F238E27FC236}">
                <a16:creationId xmlns:a16="http://schemas.microsoft.com/office/drawing/2014/main" id="{38FB097B-1F03-C3A5-C683-65EA4520B194}"/>
              </a:ext>
            </a:extLst>
          </p:cNvPr>
          <p:cNvSpPr>
            <a:spLocks noGrp="1"/>
          </p:cNvSpPr>
          <p:nvPr>
            <p:ph type="title"/>
          </p:nvPr>
        </p:nvSpPr>
        <p:spPr>
          <a:xfrm>
            <a:off x="2390775" y="633774"/>
            <a:ext cx="7372350" cy="611188"/>
          </a:xfrm>
          <a:solidFill>
            <a:schemeClr val="bg1">
              <a:lumMod val="60000"/>
              <a:lumOff val="40000"/>
            </a:schemeClr>
          </a:solidFill>
        </p:spPr>
        <p:txBody>
          <a:bodyPr lIns="91440" tIns="45720" rIns="91440" bIns="45720" anchor="t"/>
          <a:lstStyle/>
          <a:p>
            <a:r>
              <a:rPr lang="en-US" sz="4000" b="1" dirty="0">
                <a:ea typeface="Calibri Light"/>
                <a:cs typeface="Calibri Light"/>
              </a:rPr>
              <a:t>A Complex and Unnatural Process</a:t>
            </a:r>
            <a:endParaRPr lang="en-US" sz="4000" b="1" dirty="0"/>
          </a:p>
        </p:txBody>
      </p:sp>
      <p:pic>
        <p:nvPicPr>
          <p:cNvPr id="7" name="Picture 6" descr="A vertical list of five reading skill areas: Reading Comprehension, Vocabulary, Fluency, Phonics, and Phonemic Awareness.">
            <a:extLst>
              <a:ext uri="{FF2B5EF4-FFF2-40B4-BE49-F238E27FC236}">
                <a16:creationId xmlns:a16="http://schemas.microsoft.com/office/drawing/2014/main" id="{6B8747F0-9A62-7829-A0C7-EFBEE4ED1FE4}"/>
              </a:ext>
            </a:extLst>
          </p:cNvPr>
          <p:cNvPicPr>
            <a:picLocks noChangeAspect="1"/>
          </p:cNvPicPr>
          <p:nvPr/>
        </p:nvPicPr>
        <p:blipFill>
          <a:blip r:embed="rId4"/>
          <a:stretch>
            <a:fillRect/>
          </a:stretch>
        </p:blipFill>
        <p:spPr>
          <a:xfrm>
            <a:off x="8384189" y="1502118"/>
            <a:ext cx="3712947" cy="4039114"/>
          </a:xfrm>
          <a:prstGeom prst="rect">
            <a:avLst/>
          </a:prstGeom>
        </p:spPr>
      </p:pic>
      <p:sp>
        <p:nvSpPr>
          <p:cNvPr id="8" name="Arrow: Pentagon 7">
            <a:extLst>
              <a:ext uri="{FF2B5EF4-FFF2-40B4-BE49-F238E27FC236}">
                <a16:creationId xmlns:a16="http://schemas.microsoft.com/office/drawing/2014/main" id="{DB402B57-CD5F-AD56-13F9-A8DD5CE7E564}"/>
              </a:ext>
            </a:extLst>
          </p:cNvPr>
          <p:cNvSpPr/>
          <p:nvPr/>
        </p:nvSpPr>
        <p:spPr>
          <a:xfrm>
            <a:off x="5892706" y="1499182"/>
            <a:ext cx="2790072" cy="3801361"/>
          </a:xfrm>
          <a:prstGeom prst="homePlate">
            <a:avLst/>
          </a:prstGeom>
          <a:solidFill>
            <a:schemeClr val="bg1">
              <a:lumMod val="60000"/>
              <a:lumOff val="40000"/>
            </a:schemeClr>
          </a:solidFill>
          <a:ln w="57150">
            <a:solidFill>
              <a:schemeClr val="bg1">
                <a:lumMod val="75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ea typeface="Calibri"/>
                <a:cs typeface="Calibri"/>
              </a:rPr>
              <a:t>Explicit and Systematic Reading Instruction</a:t>
            </a:r>
            <a:endParaRPr lang="en-US" sz="2800" b="1" dirty="0"/>
          </a:p>
        </p:txBody>
      </p:sp>
      <p:sp>
        <p:nvSpPr>
          <p:cNvPr id="9" name="TextBox 15">
            <a:extLst>
              <a:ext uri="{FF2B5EF4-FFF2-40B4-BE49-F238E27FC236}">
                <a16:creationId xmlns:a16="http://schemas.microsoft.com/office/drawing/2014/main" id="{5874ACE6-6D7D-0223-E81E-EF03302B4FA5}"/>
              </a:ext>
            </a:extLst>
          </p:cNvPr>
          <p:cNvSpPr txBox="1"/>
          <p:nvPr/>
        </p:nvSpPr>
        <p:spPr>
          <a:xfrm>
            <a:off x="1367259" y="1708701"/>
            <a:ext cx="2581517" cy="584775"/>
          </a:xfrm>
          <a:prstGeom prst="rect">
            <a:avLst/>
          </a:prstGeom>
          <a:solidFill>
            <a:schemeClr val="bg1"/>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200" b="1" dirty="0">
                <a:solidFill>
                  <a:schemeClr val="tx2"/>
                </a:solidFill>
                <a:ea typeface="Calibri"/>
                <a:cs typeface="Calibri"/>
                <a:hlinkClick r:id="rId5">
                  <a:extLst>
                    <a:ext uri="{A12FA001-AC4F-418D-AE19-62706E023703}">
                      <ahyp:hlinkClr xmlns:ahyp="http://schemas.microsoft.com/office/drawing/2018/hyperlinkcolor" val="tx"/>
                    </a:ext>
                  </a:extLst>
                </a:hlinkClick>
              </a:rPr>
              <a:t>Watch Video</a:t>
            </a:r>
            <a:endParaRPr lang="en-US" dirty="0">
              <a:solidFill>
                <a:schemeClr val="tx2"/>
              </a:solidFill>
            </a:endParaRPr>
          </a:p>
        </p:txBody>
      </p:sp>
      <p:sp>
        <p:nvSpPr>
          <p:cNvPr id="14" name="TextBox 29">
            <a:extLst>
              <a:ext uri="{FF2B5EF4-FFF2-40B4-BE49-F238E27FC236}">
                <a16:creationId xmlns:a16="http://schemas.microsoft.com/office/drawing/2014/main" id="{3C683B45-C1D4-4D25-BFDA-34C6C7C25904}"/>
              </a:ext>
            </a:extLst>
          </p:cNvPr>
          <p:cNvSpPr txBox="1"/>
          <p:nvPr/>
        </p:nvSpPr>
        <p:spPr>
          <a:xfrm>
            <a:off x="1328509" y="2297312"/>
            <a:ext cx="2655797" cy="4001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ea typeface="Calibri"/>
                <a:cs typeface="Calibri"/>
              </a:rPr>
              <a:t>Video provided by:</a:t>
            </a:r>
            <a:endParaRPr lang="en-US" sz="2000" dirty="0"/>
          </a:p>
        </p:txBody>
      </p:sp>
      <p:pic>
        <p:nvPicPr>
          <p:cNvPr id="13" name="Graphic 27" descr="Reading Rockets logo">
            <a:extLst>
              <a:ext uri="{FF2B5EF4-FFF2-40B4-BE49-F238E27FC236}">
                <a16:creationId xmlns:a16="http://schemas.microsoft.com/office/drawing/2014/main" id="{A9EC24C2-6A59-3878-9A1F-C8AE82A925C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630658" y="2872324"/>
            <a:ext cx="1861249" cy="700768"/>
          </a:xfrm>
          <a:prstGeom prst="rect">
            <a:avLst/>
          </a:prstGeom>
        </p:spPr>
      </p:pic>
      <p:sp>
        <p:nvSpPr>
          <p:cNvPr id="11" name="TextBox 15">
            <a:extLst>
              <a:ext uri="{FF2B5EF4-FFF2-40B4-BE49-F238E27FC236}">
                <a16:creationId xmlns:a16="http://schemas.microsoft.com/office/drawing/2014/main" id="{D797ACBE-5694-6080-58A5-2AD9430CDBF5}"/>
              </a:ext>
            </a:extLst>
          </p:cNvPr>
          <p:cNvSpPr txBox="1"/>
          <p:nvPr/>
        </p:nvSpPr>
        <p:spPr>
          <a:xfrm>
            <a:off x="1328244" y="4714606"/>
            <a:ext cx="2581517" cy="584775"/>
          </a:xfrm>
          <a:prstGeom prst="rect">
            <a:avLst/>
          </a:prstGeom>
          <a:solidFill>
            <a:schemeClr val="bg1"/>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200" b="1" dirty="0">
                <a:solidFill>
                  <a:schemeClr val="tx2"/>
                </a:solidFill>
                <a:ea typeface="Calibri"/>
                <a:cs typeface="Calibri"/>
                <a:hlinkClick r:id="rId8">
                  <a:extLst>
                    <a:ext uri="{A12FA001-AC4F-418D-AE19-62706E023703}">
                      <ahyp:hlinkClr xmlns:ahyp="http://schemas.microsoft.com/office/drawing/2018/hyperlinkcolor" val="tx"/>
                    </a:ext>
                  </a:extLst>
                </a:hlinkClick>
              </a:rPr>
              <a:t>Learn More</a:t>
            </a:r>
            <a:endParaRPr lang="en-US" sz="3200" b="1" dirty="0">
              <a:solidFill>
                <a:schemeClr val="tx2"/>
              </a:solidFill>
              <a:ea typeface="Calibri"/>
              <a:cs typeface="Calibri"/>
            </a:endParaRPr>
          </a:p>
        </p:txBody>
      </p:sp>
    </p:spTree>
    <p:custDataLst>
      <p:tags r:id="rId1"/>
    </p:custDataLst>
    <p:extLst>
      <p:ext uri="{BB962C8B-B14F-4D97-AF65-F5344CB8AC3E}">
        <p14:creationId xmlns:p14="http://schemas.microsoft.com/office/powerpoint/2010/main" val="36892160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BBCFD3-B9C3-5301-A746-0D0540667B59}"/>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CA09D886-C745-FB98-8E46-BB0565FBAA21}"/>
              </a:ext>
            </a:extLst>
          </p:cNvPr>
          <p:cNvSpPr/>
          <p:nvPr/>
        </p:nvSpPr>
        <p:spPr>
          <a:xfrm>
            <a:off x="3309504" y="-866"/>
            <a:ext cx="6147954" cy="623454"/>
          </a:xfrm>
          <a:prstGeom prst="rect">
            <a:avLst/>
          </a:prstGeom>
          <a:solidFill>
            <a:schemeClr val="accent4">
              <a:lumMod val="60000"/>
              <a:lumOff val="40000"/>
            </a:schemeClr>
          </a:solidFill>
          <a:ln>
            <a:solidFill>
              <a:srgbClr val="0A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200" b="1" dirty="0">
                <a:solidFill>
                  <a:schemeClr val="tx2"/>
                </a:solidFill>
                <a:ea typeface="Calibri"/>
                <a:cs typeface="Calibri"/>
              </a:rPr>
              <a:t>Address Concerns Together</a:t>
            </a:r>
            <a:endParaRPr lang="en-US" sz="3200">
              <a:solidFill>
                <a:schemeClr val="tx2"/>
              </a:solidFill>
              <a:ea typeface="Calibri"/>
              <a:cs typeface="Calibri"/>
            </a:endParaRPr>
          </a:p>
        </p:txBody>
      </p:sp>
      <p:sp>
        <p:nvSpPr>
          <p:cNvPr id="2" name="Title 1">
            <a:extLst>
              <a:ext uri="{FF2B5EF4-FFF2-40B4-BE49-F238E27FC236}">
                <a16:creationId xmlns:a16="http://schemas.microsoft.com/office/drawing/2014/main" id="{7FCE7299-DEBE-C499-1C72-B6F5D8D2C8DA}"/>
              </a:ext>
            </a:extLst>
          </p:cNvPr>
          <p:cNvSpPr>
            <a:spLocks noGrp="1"/>
          </p:cNvSpPr>
          <p:nvPr>
            <p:ph type="title"/>
          </p:nvPr>
        </p:nvSpPr>
        <p:spPr>
          <a:xfrm>
            <a:off x="2505075" y="614724"/>
            <a:ext cx="7762875" cy="611188"/>
          </a:xfrm>
          <a:solidFill>
            <a:schemeClr val="bg1">
              <a:lumMod val="60000"/>
              <a:lumOff val="40000"/>
            </a:schemeClr>
          </a:solidFill>
        </p:spPr>
        <p:txBody>
          <a:bodyPr lIns="91440" tIns="45720" rIns="91440" bIns="45720" anchor="t"/>
          <a:lstStyle/>
          <a:p>
            <a:r>
              <a:rPr lang="en-US" sz="4000" b="1" dirty="0">
                <a:ea typeface="Calibri Light"/>
                <a:cs typeface="Calibri Light"/>
              </a:rPr>
              <a:t>Signs of Risk for Reading Difficulties</a:t>
            </a:r>
            <a:endParaRPr lang="en-US" sz="4000" b="1" dirty="0"/>
          </a:p>
        </p:txBody>
      </p:sp>
      <p:sp>
        <p:nvSpPr>
          <p:cNvPr id="11" name="TextBox 15">
            <a:extLst>
              <a:ext uri="{FF2B5EF4-FFF2-40B4-BE49-F238E27FC236}">
                <a16:creationId xmlns:a16="http://schemas.microsoft.com/office/drawing/2014/main" id="{8C4D0398-2109-5128-5978-A616F0608095}"/>
              </a:ext>
            </a:extLst>
          </p:cNvPr>
          <p:cNvSpPr txBox="1"/>
          <p:nvPr/>
        </p:nvSpPr>
        <p:spPr>
          <a:xfrm>
            <a:off x="9339141" y="1716100"/>
            <a:ext cx="2657717" cy="523220"/>
          </a:xfrm>
          <a:prstGeom prst="rect">
            <a:avLst/>
          </a:prstGeom>
          <a:solidFill>
            <a:schemeClr val="bg1"/>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800" b="1" dirty="0">
                <a:solidFill>
                  <a:schemeClr val="tx2"/>
                </a:solidFill>
                <a:ea typeface="Calibri"/>
                <a:cs typeface="Calibri"/>
                <a:hlinkClick r:id="rId5">
                  <a:extLst>
                    <a:ext uri="{A12FA001-AC4F-418D-AE19-62706E023703}">
                      <ahyp:hlinkClr xmlns:ahyp="http://schemas.microsoft.com/office/drawing/2018/hyperlinkcolor" val="tx"/>
                    </a:ext>
                  </a:extLst>
                </a:hlinkClick>
              </a:rPr>
              <a:t>Child Find</a:t>
            </a:r>
            <a:endParaRPr lang="en-US" dirty="0">
              <a:solidFill>
                <a:schemeClr val="tx2"/>
              </a:solidFill>
            </a:endParaRPr>
          </a:p>
        </p:txBody>
      </p:sp>
      <p:sp>
        <p:nvSpPr>
          <p:cNvPr id="5" name="TextBox 15">
            <a:extLst>
              <a:ext uri="{FF2B5EF4-FFF2-40B4-BE49-F238E27FC236}">
                <a16:creationId xmlns:a16="http://schemas.microsoft.com/office/drawing/2014/main" id="{3582D732-F98D-B9F4-695C-017C46D4923D}"/>
              </a:ext>
            </a:extLst>
          </p:cNvPr>
          <p:cNvSpPr txBox="1"/>
          <p:nvPr/>
        </p:nvSpPr>
        <p:spPr>
          <a:xfrm>
            <a:off x="9510591" y="3367109"/>
            <a:ext cx="2305292" cy="584775"/>
          </a:xfrm>
          <a:prstGeom prst="rect">
            <a:avLst/>
          </a:prstGeom>
          <a:solidFill>
            <a:schemeClr val="bg1"/>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200" b="1" dirty="0">
                <a:solidFill>
                  <a:schemeClr val="tx2"/>
                </a:solidFill>
                <a:ea typeface="Calibri"/>
                <a:cs typeface="Calibri"/>
                <a:hlinkClick r:id="rId6">
                  <a:extLst>
                    <a:ext uri="{A12FA001-AC4F-418D-AE19-62706E023703}">
                      <ahyp:hlinkClr xmlns:ahyp="http://schemas.microsoft.com/office/drawing/2018/hyperlinkcolor" val="tx"/>
                    </a:ext>
                  </a:extLst>
                </a:hlinkClick>
              </a:rPr>
              <a:t>Learn More</a:t>
            </a:r>
            <a:endParaRPr lang="en-US" dirty="0">
              <a:solidFill>
                <a:schemeClr val="tx2"/>
              </a:solidFill>
            </a:endParaRPr>
          </a:p>
        </p:txBody>
      </p:sp>
      <p:pic>
        <p:nvPicPr>
          <p:cNvPr id="10" name="Online Media 9" title="I'm Worried About My Child's Reading - What Do I Do?">
            <a:hlinkClick r:id="" action="ppaction://noaction"/>
            <a:extLst>
              <a:ext uri="{FF2B5EF4-FFF2-40B4-BE49-F238E27FC236}">
                <a16:creationId xmlns:a16="http://schemas.microsoft.com/office/drawing/2014/main" id="{D46A3C8C-6BD7-8E11-242B-8D27DF032F70}"/>
              </a:ext>
            </a:extLst>
          </p:cNvPr>
          <p:cNvPicPr>
            <a:picLocks noGrp="1" noRot="1" noChangeAspect="1"/>
          </p:cNvPicPr>
          <p:nvPr>
            <p:ph idx="1"/>
            <a:videoFile r:link="rId2"/>
          </p:nvPr>
        </p:nvPicPr>
        <p:blipFill>
          <a:blip r:embed="rId7"/>
          <a:stretch>
            <a:fillRect/>
          </a:stretch>
        </p:blipFill>
        <p:spPr>
          <a:xfrm>
            <a:off x="692150" y="1482725"/>
            <a:ext cx="7700963" cy="4351338"/>
          </a:xfrm>
          <a:prstGeom prst="rect">
            <a:avLst/>
          </a:prstGeom>
        </p:spPr>
      </p:pic>
      <p:sp>
        <p:nvSpPr>
          <p:cNvPr id="14" name="TextBox 14">
            <a:extLst>
              <a:ext uri="{FF2B5EF4-FFF2-40B4-BE49-F238E27FC236}">
                <a16:creationId xmlns:a16="http://schemas.microsoft.com/office/drawing/2014/main" id="{17489E59-ED45-76CF-01DC-86DA038C70C3}"/>
              </a:ext>
              <a:ext uri="{C183D7F6-B498-43B3-948B-1728B52AA6E4}">
                <adec:decorative xmlns:adec="http://schemas.microsoft.com/office/drawing/2017/decorative" val="0"/>
              </a:ext>
            </a:extLst>
          </p:cNvPr>
          <p:cNvSpPr txBox="1"/>
          <p:nvPr/>
        </p:nvSpPr>
        <p:spPr>
          <a:xfrm>
            <a:off x="8526553" y="5115655"/>
            <a:ext cx="2655797" cy="3693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ea typeface="Calibri"/>
                <a:cs typeface="Calibri"/>
              </a:rPr>
              <a:t>Video provided by:</a:t>
            </a:r>
            <a:endParaRPr lang="en-US">
              <a:ea typeface="Calibri"/>
              <a:cs typeface="Calibri"/>
            </a:endParaRPr>
          </a:p>
        </p:txBody>
      </p:sp>
      <p:pic>
        <p:nvPicPr>
          <p:cNvPr id="15" name="Picture 14" descr="Read Charlotte">
            <a:extLst>
              <a:ext uri="{FF2B5EF4-FFF2-40B4-BE49-F238E27FC236}">
                <a16:creationId xmlns:a16="http://schemas.microsoft.com/office/drawing/2014/main" id="{C5242037-EDE3-1022-1582-5B1EC3DA47FB}"/>
              </a:ext>
              <a:ext uri="{C183D7F6-B498-43B3-948B-1728B52AA6E4}">
                <adec:decorative xmlns:adec="http://schemas.microsoft.com/office/drawing/2017/decorative" val="0"/>
              </a:ext>
            </a:extLst>
          </p:cNvPr>
          <p:cNvPicPr>
            <a:picLocks noChangeAspect="1"/>
          </p:cNvPicPr>
          <p:nvPr/>
        </p:nvPicPr>
        <p:blipFill>
          <a:blip r:embed="rId8"/>
          <a:stretch>
            <a:fillRect/>
          </a:stretch>
        </p:blipFill>
        <p:spPr>
          <a:xfrm>
            <a:off x="8921877" y="5458962"/>
            <a:ext cx="840049" cy="691344"/>
          </a:xfrm>
          <a:prstGeom prst="rect">
            <a:avLst/>
          </a:prstGeom>
        </p:spPr>
      </p:pic>
    </p:spTree>
    <p:custDataLst>
      <p:tags r:id="rId1"/>
    </p:custDataLst>
    <p:extLst>
      <p:ext uri="{BB962C8B-B14F-4D97-AF65-F5344CB8AC3E}">
        <p14:creationId xmlns:p14="http://schemas.microsoft.com/office/powerpoint/2010/main" val="80845365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42FFF-1A64-84FF-D026-2FF1FCF9EA50}"/>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A587FBEC-1A2A-C5BE-4602-CD95F07EA1F0}"/>
              </a:ext>
            </a:extLst>
          </p:cNvPr>
          <p:cNvSpPr/>
          <p:nvPr/>
        </p:nvSpPr>
        <p:spPr>
          <a:xfrm>
            <a:off x="3309504" y="-866"/>
            <a:ext cx="6147954" cy="623454"/>
          </a:xfrm>
          <a:prstGeom prst="rect">
            <a:avLst/>
          </a:prstGeom>
          <a:solidFill>
            <a:schemeClr val="accent4">
              <a:lumMod val="60000"/>
              <a:lumOff val="40000"/>
            </a:schemeClr>
          </a:solidFill>
          <a:ln>
            <a:solidFill>
              <a:srgbClr val="0A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200" b="1" dirty="0">
                <a:solidFill>
                  <a:schemeClr val="tx2"/>
                </a:solidFill>
                <a:ea typeface="Calibri"/>
                <a:cs typeface="Calibri"/>
              </a:rPr>
              <a:t>Address Concerns Together</a:t>
            </a:r>
            <a:endParaRPr lang="en-US" sz="3200">
              <a:solidFill>
                <a:schemeClr val="tx2"/>
              </a:solidFill>
              <a:ea typeface="Calibri"/>
              <a:cs typeface="Calibri"/>
            </a:endParaRPr>
          </a:p>
        </p:txBody>
      </p:sp>
      <p:sp>
        <p:nvSpPr>
          <p:cNvPr id="10" name="Title 1">
            <a:extLst>
              <a:ext uri="{FF2B5EF4-FFF2-40B4-BE49-F238E27FC236}">
                <a16:creationId xmlns:a16="http://schemas.microsoft.com/office/drawing/2014/main" id="{7D03DD90-3799-622A-AFE4-6DEC5400DF8E}"/>
              </a:ext>
            </a:extLst>
          </p:cNvPr>
          <p:cNvSpPr>
            <a:spLocks noGrp="1"/>
          </p:cNvSpPr>
          <p:nvPr>
            <p:ph type="title"/>
          </p:nvPr>
        </p:nvSpPr>
        <p:spPr>
          <a:xfrm>
            <a:off x="3795648" y="685800"/>
            <a:ext cx="5172204" cy="477838"/>
          </a:xfrm>
          <a:solidFill>
            <a:schemeClr val="bg1">
              <a:lumMod val="60000"/>
              <a:lumOff val="40000"/>
            </a:schemeClr>
          </a:solidFill>
        </p:spPr>
        <p:txBody>
          <a:bodyPr lIns="91440" tIns="45720" rIns="91440" bIns="45720" anchor="t"/>
          <a:lstStyle/>
          <a:p>
            <a:pPr algn="ctr"/>
            <a:r>
              <a:rPr lang="en-US" sz="3200" b="1" dirty="0">
                <a:latin typeface="Calibri"/>
                <a:ea typeface="Calibri"/>
                <a:cs typeface="Calibri"/>
              </a:rPr>
              <a:t>Ask the Question</a:t>
            </a:r>
          </a:p>
        </p:txBody>
      </p:sp>
      <p:sp>
        <p:nvSpPr>
          <p:cNvPr id="11" name="Arrow: Pentagon 10">
            <a:extLst>
              <a:ext uri="{FF2B5EF4-FFF2-40B4-BE49-F238E27FC236}">
                <a16:creationId xmlns:a16="http://schemas.microsoft.com/office/drawing/2014/main" id="{6445848A-3CC5-00FA-7258-D3CEA2502725}"/>
              </a:ext>
            </a:extLst>
          </p:cNvPr>
          <p:cNvSpPr/>
          <p:nvPr/>
        </p:nvSpPr>
        <p:spPr>
          <a:xfrm>
            <a:off x="170449" y="1217541"/>
            <a:ext cx="9002270" cy="1092421"/>
          </a:xfrm>
          <a:prstGeom prst="homePlate">
            <a:avLst/>
          </a:prstGeom>
          <a:solidFill>
            <a:schemeClr val="tx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400" b="1" dirty="0">
                <a:solidFill>
                  <a:schemeClr val="tx2">
                    <a:lumMod val="95000"/>
                  </a:schemeClr>
                </a:solidFill>
                <a:ea typeface="Calibri"/>
                <a:cs typeface="Calibri"/>
              </a:rPr>
              <a:t>How is my child’s language and literacy learning being supported in this system of literacy services and support? </a:t>
            </a:r>
            <a:endParaRPr lang="en-US" sz="2400" dirty="0">
              <a:solidFill>
                <a:schemeClr val="tx2">
                  <a:lumMod val="95000"/>
                </a:schemeClr>
              </a:solidFill>
              <a:ea typeface="Calibri" panose="020F0502020204030204"/>
              <a:cs typeface="Calibri" panose="020F0502020204030204"/>
            </a:endParaRPr>
          </a:p>
        </p:txBody>
      </p:sp>
      <p:sp>
        <p:nvSpPr>
          <p:cNvPr id="12" name="Arrow: Pentagon 11">
            <a:extLst>
              <a:ext uri="{FF2B5EF4-FFF2-40B4-BE49-F238E27FC236}">
                <a16:creationId xmlns:a16="http://schemas.microsoft.com/office/drawing/2014/main" id="{220ACBFD-1B87-9FA1-D0A0-8A5B30923246}"/>
              </a:ext>
            </a:extLst>
          </p:cNvPr>
          <p:cNvSpPr/>
          <p:nvPr/>
        </p:nvSpPr>
        <p:spPr>
          <a:xfrm>
            <a:off x="170449" y="2560566"/>
            <a:ext cx="9002270" cy="1092421"/>
          </a:xfrm>
          <a:prstGeom prst="homePlate">
            <a:avLst/>
          </a:prstGeom>
          <a:solidFill>
            <a:schemeClr val="tx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400" b="1" dirty="0">
                <a:ea typeface="Calibri"/>
                <a:cs typeface="Calibri"/>
              </a:rPr>
              <a:t>What types of support are offered to my child if he or she is struggling to read or write?</a:t>
            </a:r>
            <a:endParaRPr lang="en-US" sz="2400" b="1" dirty="0"/>
          </a:p>
        </p:txBody>
      </p:sp>
      <p:sp>
        <p:nvSpPr>
          <p:cNvPr id="13" name="Arrow: Pentagon 12">
            <a:extLst>
              <a:ext uri="{FF2B5EF4-FFF2-40B4-BE49-F238E27FC236}">
                <a16:creationId xmlns:a16="http://schemas.microsoft.com/office/drawing/2014/main" id="{C7C5017E-A8B6-EF92-B3F1-6FC618B354E1}"/>
              </a:ext>
            </a:extLst>
          </p:cNvPr>
          <p:cNvSpPr/>
          <p:nvPr/>
        </p:nvSpPr>
        <p:spPr>
          <a:xfrm>
            <a:off x="170449" y="3884541"/>
            <a:ext cx="9002270" cy="1092421"/>
          </a:xfrm>
          <a:prstGeom prst="homePlate">
            <a:avLst/>
          </a:prstGeom>
          <a:solidFill>
            <a:schemeClr val="bg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400" b="1" dirty="0">
                <a:ea typeface="Calibri"/>
                <a:cs typeface="Calibri"/>
              </a:rPr>
              <a:t>What accommodations does the school provide to help my child read or write?</a:t>
            </a:r>
            <a:endParaRPr lang="en-US" sz="2400" b="1" dirty="0"/>
          </a:p>
        </p:txBody>
      </p:sp>
      <p:sp>
        <p:nvSpPr>
          <p:cNvPr id="14" name="Arrow: Pentagon 13">
            <a:extLst>
              <a:ext uri="{FF2B5EF4-FFF2-40B4-BE49-F238E27FC236}">
                <a16:creationId xmlns:a16="http://schemas.microsoft.com/office/drawing/2014/main" id="{84DF6857-0192-8AD3-DE49-1978F3C7DE72}"/>
              </a:ext>
            </a:extLst>
          </p:cNvPr>
          <p:cNvSpPr/>
          <p:nvPr/>
        </p:nvSpPr>
        <p:spPr>
          <a:xfrm>
            <a:off x="170449" y="5170416"/>
            <a:ext cx="9002270" cy="1092421"/>
          </a:xfrm>
          <a:prstGeom prst="homePlate">
            <a:avLst/>
          </a:prstGeom>
          <a:solidFill>
            <a:schemeClr val="bg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400" b="1" dirty="0">
                <a:solidFill>
                  <a:schemeClr val="tx2"/>
                </a:solidFill>
                <a:ea typeface="Calibri"/>
                <a:cs typeface="Calibri"/>
              </a:rPr>
              <a:t>What might happen next if my child continues to struggle?</a:t>
            </a:r>
            <a:r>
              <a:rPr lang="en-US" b="1" dirty="0">
                <a:solidFill>
                  <a:schemeClr val="tx2"/>
                </a:solidFill>
                <a:ea typeface="Calibri"/>
                <a:cs typeface="Calibri"/>
              </a:rPr>
              <a:t> </a:t>
            </a:r>
            <a:endParaRPr lang="en-US" b="1" dirty="0">
              <a:solidFill>
                <a:schemeClr val="tx2"/>
              </a:solidFill>
            </a:endParaRPr>
          </a:p>
        </p:txBody>
      </p:sp>
      <p:pic>
        <p:nvPicPr>
          <p:cNvPr id="15" name="Graphic 14">
            <a:extLst>
              <a:ext uri="{FF2B5EF4-FFF2-40B4-BE49-F238E27FC236}">
                <a16:creationId xmlns:a16="http://schemas.microsoft.com/office/drawing/2014/main" id="{EA5D5826-43F8-8DF0-F137-9F2B54101DB9}"/>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677400" y="1219200"/>
            <a:ext cx="1123950" cy="1123950"/>
          </a:xfrm>
          <a:prstGeom prst="rect">
            <a:avLst/>
          </a:prstGeom>
        </p:spPr>
      </p:pic>
      <p:pic>
        <p:nvPicPr>
          <p:cNvPr id="16" name="Graphic 15">
            <a:extLst>
              <a:ext uri="{FF2B5EF4-FFF2-40B4-BE49-F238E27FC236}">
                <a16:creationId xmlns:a16="http://schemas.microsoft.com/office/drawing/2014/main" id="{2D78C708-ED37-7720-AA34-995720CBFCB9}"/>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677400" y="2533650"/>
            <a:ext cx="1123950" cy="1123950"/>
          </a:xfrm>
          <a:prstGeom prst="rect">
            <a:avLst/>
          </a:prstGeom>
        </p:spPr>
      </p:pic>
      <p:pic>
        <p:nvPicPr>
          <p:cNvPr id="17" name="Graphic 16">
            <a:extLst>
              <a:ext uri="{FF2B5EF4-FFF2-40B4-BE49-F238E27FC236}">
                <a16:creationId xmlns:a16="http://schemas.microsoft.com/office/drawing/2014/main" id="{40320826-0B23-A782-669D-B309285B51EC}"/>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677400" y="3886200"/>
            <a:ext cx="1123950" cy="1095375"/>
          </a:xfrm>
          <a:prstGeom prst="rect">
            <a:avLst/>
          </a:prstGeom>
        </p:spPr>
      </p:pic>
      <p:pic>
        <p:nvPicPr>
          <p:cNvPr id="18" name="Graphic 17">
            <a:extLst>
              <a:ext uri="{FF2B5EF4-FFF2-40B4-BE49-F238E27FC236}">
                <a16:creationId xmlns:a16="http://schemas.microsoft.com/office/drawing/2014/main" id="{6395D509-F2D6-0066-AA23-BFB5A08B9712}"/>
              </a:ext>
              <a:ext uri="{C183D7F6-B498-43B3-948B-1728B52AA6E4}">
                <adec:decorative xmlns:adec="http://schemas.microsoft.com/office/drawing/2017/decorative" val="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677400" y="5172075"/>
            <a:ext cx="1123950" cy="1095375"/>
          </a:xfrm>
          <a:prstGeom prst="rect">
            <a:avLst/>
          </a:prstGeom>
        </p:spPr>
      </p:pic>
    </p:spTree>
    <p:custDataLst>
      <p:tags r:id="rId1"/>
    </p:custDataLst>
    <p:extLst>
      <p:ext uri="{BB962C8B-B14F-4D97-AF65-F5344CB8AC3E}">
        <p14:creationId xmlns:p14="http://schemas.microsoft.com/office/powerpoint/2010/main" val="319328894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65F9BD-5E69-A050-927D-3CE5E3CD30BA}"/>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230EA57D-1433-95B2-1ACD-3621C2F04C79}"/>
              </a:ext>
            </a:extLst>
          </p:cNvPr>
          <p:cNvSpPr txBox="1">
            <a:spLocks noGrp="1"/>
          </p:cNvSpPr>
          <p:nvPr>
            <p:ph type="title" idx="4294967295"/>
          </p:nvPr>
        </p:nvSpPr>
        <p:spPr>
          <a:xfrm>
            <a:off x="3143250" y="-4401"/>
            <a:ext cx="5905500" cy="611188"/>
          </a:xfrm>
          <a:prstGeom prst="rect">
            <a:avLst/>
          </a:prstGeom>
          <a:solidFill>
            <a:schemeClr val="bg1">
              <a:lumMod val="60000"/>
              <a:lumOff val="40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mj-lt"/>
                <a:ea typeface="Calibri Light"/>
                <a:cs typeface="Calibri Light"/>
              </a:rPr>
              <a:t>Check for Understanding</a:t>
            </a:r>
          </a:p>
        </p:txBody>
      </p:sp>
      <p:sp>
        <p:nvSpPr>
          <p:cNvPr id="15" name="Rectangle 14">
            <a:extLst>
              <a:ext uri="{FF2B5EF4-FFF2-40B4-BE49-F238E27FC236}">
                <a16:creationId xmlns:a16="http://schemas.microsoft.com/office/drawing/2014/main" id="{14600C44-4020-B711-BDE5-4CDED3711024}"/>
              </a:ext>
              <a:ext uri="{C183D7F6-B498-43B3-948B-1728B52AA6E4}">
                <adec:decorative xmlns:adec="http://schemas.microsoft.com/office/drawing/2017/decorative" val="1"/>
              </a:ext>
            </a:extLst>
          </p:cNvPr>
          <p:cNvSpPr/>
          <p:nvPr/>
        </p:nvSpPr>
        <p:spPr>
          <a:xfrm>
            <a:off x="3527200" y="2721949"/>
            <a:ext cx="8654868" cy="3525588"/>
          </a:xfrm>
          <a:prstGeom prst="rect">
            <a:avLst/>
          </a:prstGeom>
          <a:solidFill>
            <a:schemeClr val="tx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sz="2000">
              <a:ea typeface="Calibri" panose="020F0502020204030204"/>
              <a:cs typeface="Calibri" panose="020F0502020204030204"/>
            </a:endParaRPr>
          </a:p>
        </p:txBody>
      </p:sp>
      <p:sp>
        <p:nvSpPr>
          <p:cNvPr id="16" name="Oval 15">
            <a:extLst>
              <a:ext uri="{FF2B5EF4-FFF2-40B4-BE49-F238E27FC236}">
                <a16:creationId xmlns:a16="http://schemas.microsoft.com/office/drawing/2014/main" id="{71205913-00FC-9FDD-494A-0833EB71C308}"/>
              </a:ext>
              <a:ext uri="{C183D7F6-B498-43B3-948B-1728B52AA6E4}">
                <adec:decorative xmlns:adec="http://schemas.microsoft.com/office/drawing/2017/decorative" val="1"/>
              </a:ext>
            </a:extLst>
          </p:cNvPr>
          <p:cNvSpPr/>
          <p:nvPr/>
        </p:nvSpPr>
        <p:spPr>
          <a:xfrm>
            <a:off x="3577682" y="3086495"/>
            <a:ext cx="330826" cy="321599"/>
          </a:xfrm>
          <a:prstGeom prst="ellipse">
            <a:avLst/>
          </a:prstGeom>
          <a:solidFill>
            <a:schemeClr val="tx2">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2000"/>
          </a:p>
        </p:txBody>
      </p:sp>
      <p:sp>
        <p:nvSpPr>
          <p:cNvPr id="17" name="Oval 16">
            <a:extLst>
              <a:ext uri="{FF2B5EF4-FFF2-40B4-BE49-F238E27FC236}">
                <a16:creationId xmlns:a16="http://schemas.microsoft.com/office/drawing/2014/main" id="{63579056-4714-D51C-8EDE-ADA427CC8846}"/>
              </a:ext>
              <a:ext uri="{C183D7F6-B498-43B3-948B-1728B52AA6E4}">
                <adec:decorative xmlns:adec="http://schemas.microsoft.com/office/drawing/2017/decorative" val="1"/>
              </a:ext>
            </a:extLst>
          </p:cNvPr>
          <p:cNvSpPr/>
          <p:nvPr/>
        </p:nvSpPr>
        <p:spPr>
          <a:xfrm>
            <a:off x="3577682" y="3740210"/>
            <a:ext cx="330826" cy="321599"/>
          </a:xfrm>
          <a:prstGeom prst="ellipse">
            <a:avLst/>
          </a:prstGeom>
          <a:solidFill>
            <a:schemeClr val="tx2">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2000"/>
          </a:p>
        </p:txBody>
      </p:sp>
      <p:sp>
        <p:nvSpPr>
          <p:cNvPr id="18" name="Oval 17">
            <a:extLst>
              <a:ext uri="{FF2B5EF4-FFF2-40B4-BE49-F238E27FC236}">
                <a16:creationId xmlns:a16="http://schemas.microsoft.com/office/drawing/2014/main" id="{2CEFA82A-C9E5-624E-418E-528A64A9F6C4}"/>
              </a:ext>
              <a:ext uri="{C183D7F6-B498-43B3-948B-1728B52AA6E4}">
                <adec:decorative xmlns:adec="http://schemas.microsoft.com/office/drawing/2017/decorative" val="1"/>
              </a:ext>
            </a:extLst>
          </p:cNvPr>
          <p:cNvSpPr/>
          <p:nvPr/>
        </p:nvSpPr>
        <p:spPr>
          <a:xfrm>
            <a:off x="3577681" y="4403952"/>
            <a:ext cx="330826" cy="321599"/>
          </a:xfrm>
          <a:prstGeom prst="ellipse">
            <a:avLst/>
          </a:prstGeom>
          <a:solidFill>
            <a:schemeClr val="tx2">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2000"/>
          </a:p>
        </p:txBody>
      </p:sp>
      <p:sp>
        <p:nvSpPr>
          <p:cNvPr id="19" name="Oval 18">
            <a:extLst>
              <a:ext uri="{FF2B5EF4-FFF2-40B4-BE49-F238E27FC236}">
                <a16:creationId xmlns:a16="http://schemas.microsoft.com/office/drawing/2014/main" id="{37016391-78F4-460F-2E98-353006165688}"/>
              </a:ext>
              <a:ext uri="{C183D7F6-B498-43B3-948B-1728B52AA6E4}">
                <adec:decorative xmlns:adec="http://schemas.microsoft.com/office/drawing/2017/decorative" val="1"/>
              </a:ext>
            </a:extLst>
          </p:cNvPr>
          <p:cNvSpPr/>
          <p:nvPr/>
        </p:nvSpPr>
        <p:spPr>
          <a:xfrm>
            <a:off x="3577681" y="5029094"/>
            <a:ext cx="330826" cy="321599"/>
          </a:xfrm>
          <a:prstGeom prst="ellipse">
            <a:avLst/>
          </a:prstGeom>
          <a:solidFill>
            <a:schemeClr val="tx2">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2000"/>
          </a:p>
        </p:txBody>
      </p:sp>
      <p:sp>
        <p:nvSpPr>
          <p:cNvPr id="20" name="Oval 19">
            <a:extLst>
              <a:ext uri="{FF2B5EF4-FFF2-40B4-BE49-F238E27FC236}">
                <a16:creationId xmlns:a16="http://schemas.microsoft.com/office/drawing/2014/main" id="{AFC39488-01DC-BD06-014A-3893B99306A6}"/>
              </a:ext>
              <a:ext uri="{C183D7F6-B498-43B3-948B-1728B52AA6E4}">
                <adec:decorative xmlns:adec="http://schemas.microsoft.com/office/drawing/2017/decorative" val="1"/>
              </a:ext>
            </a:extLst>
          </p:cNvPr>
          <p:cNvSpPr/>
          <p:nvPr/>
        </p:nvSpPr>
        <p:spPr>
          <a:xfrm>
            <a:off x="3577681" y="5701357"/>
            <a:ext cx="330826" cy="321599"/>
          </a:xfrm>
          <a:prstGeom prst="ellipse">
            <a:avLst/>
          </a:prstGeom>
          <a:solidFill>
            <a:schemeClr val="tx2">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2000"/>
          </a:p>
        </p:txBody>
      </p:sp>
      <p:sp>
        <p:nvSpPr>
          <p:cNvPr id="26" name="Rectangle 25">
            <a:extLst>
              <a:ext uri="{FF2B5EF4-FFF2-40B4-BE49-F238E27FC236}">
                <a16:creationId xmlns:a16="http://schemas.microsoft.com/office/drawing/2014/main" id="{CEBC07D8-27F6-3F9A-AB17-705E89BD9508}"/>
              </a:ext>
            </a:extLst>
          </p:cNvPr>
          <p:cNvSpPr/>
          <p:nvPr/>
        </p:nvSpPr>
        <p:spPr>
          <a:xfrm>
            <a:off x="4076066" y="746061"/>
            <a:ext cx="8108047" cy="1929519"/>
          </a:xfrm>
          <a:prstGeom prst="rect">
            <a:avLst/>
          </a:prstGeom>
          <a:solidFill>
            <a:schemeClr val="bg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2400" dirty="0">
                <a:ea typeface="Calibri"/>
                <a:cs typeface="Calibri"/>
              </a:rPr>
              <a:t>Think about what you've learned about partnering with your child’s school to help Dave. He is interested in learning about his child's school system of literacy support and services and how his child is being supported within that system. What can Dave say or do to find out more? Choose the answer that best fits.</a:t>
            </a:r>
          </a:p>
        </p:txBody>
      </p:sp>
      <p:sp>
        <p:nvSpPr>
          <p:cNvPr id="21" name="TextBox 16">
            <a:extLst>
              <a:ext uri="{FF2B5EF4-FFF2-40B4-BE49-F238E27FC236}">
                <a16:creationId xmlns:a16="http://schemas.microsoft.com/office/drawing/2014/main" id="{16325DD7-49E4-8901-9142-D4EF713FC941}"/>
              </a:ext>
            </a:extLst>
          </p:cNvPr>
          <p:cNvSpPr txBox="1"/>
          <p:nvPr/>
        </p:nvSpPr>
        <p:spPr>
          <a:xfrm>
            <a:off x="3965645" y="2836605"/>
            <a:ext cx="8214596" cy="70788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ea typeface="Calibri"/>
                <a:cs typeface="Calibri"/>
              </a:rPr>
              <a:t>Find out what opportunities are provided to help with literacy learning at the school.</a:t>
            </a:r>
          </a:p>
        </p:txBody>
      </p:sp>
      <p:sp>
        <p:nvSpPr>
          <p:cNvPr id="22" name="TextBox 17">
            <a:extLst>
              <a:ext uri="{FF2B5EF4-FFF2-40B4-BE49-F238E27FC236}">
                <a16:creationId xmlns:a16="http://schemas.microsoft.com/office/drawing/2014/main" id="{DA2C4A1D-FAAB-7452-F73D-02665AD29891}"/>
              </a:ext>
            </a:extLst>
          </p:cNvPr>
          <p:cNvSpPr txBox="1"/>
          <p:nvPr/>
        </p:nvSpPr>
        <p:spPr>
          <a:xfrm>
            <a:off x="3969506" y="3537238"/>
            <a:ext cx="8315167" cy="70788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ea typeface="Calibri"/>
                <a:cs typeface="Calibri"/>
              </a:rPr>
              <a:t>Discuss what literacy skills his child has learned and what they are still working on.</a:t>
            </a:r>
            <a:endParaRPr lang="en-US" sz="2400" dirty="0">
              <a:ea typeface="Calibri" panose="020F0502020204030204"/>
              <a:cs typeface="Calibri" panose="020F0502020204030204"/>
            </a:endParaRPr>
          </a:p>
        </p:txBody>
      </p:sp>
      <p:sp>
        <p:nvSpPr>
          <p:cNvPr id="23" name="TextBox 18">
            <a:extLst>
              <a:ext uri="{FF2B5EF4-FFF2-40B4-BE49-F238E27FC236}">
                <a16:creationId xmlns:a16="http://schemas.microsoft.com/office/drawing/2014/main" id="{7A042063-ABE4-B529-48B8-BCDC740530E1}"/>
              </a:ext>
            </a:extLst>
          </p:cNvPr>
          <p:cNvSpPr txBox="1"/>
          <p:nvPr/>
        </p:nvSpPr>
        <p:spPr>
          <a:xfrm>
            <a:off x="3966647" y="4211212"/>
            <a:ext cx="8043146" cy="70788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ea typeface="Calibri"/>
                <a:cs typeface="Calibri"/>
              </a:rPr>
              <a:t>Ask for literacy activities matched to his child's skill level and share what worked well and what did not.</a:t>
            </a:r>
          </a:p>
        </p:txBody>
      </p:sp>
      <p:sp>
        <p:nvSpPr>
          <p:cNvPr id="24" name="TextBox 19">
            <a:extLst>
              <a:ext uri="{FF2B5EF4-FFF2-40B4-BE49-F238E27FC236}">
                <a16:creationId xmlns:a16="http://schemas.microsoft.com/office/drawing/2014/main" id="{94EC2820-A620-2F3D-1F19-D15FE8058000}"/>
              </a:ext>
            </a:extLst>
          </p:cNvPr>
          <p:cNvSpPr txBox="1"/>
          <p:nvPr/>
        </p:nvSpPr>
        <p:spPr>
          <a:xfrm>
            <a:off x="4032320" y="4998278"/>
            <a:ext cx="8186021" cy="70788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ea typeface="Calibri"/>
                <a:cs typeface="Calibri"/>
              </a:rPr>
              <a:t>Request information on his child's literacy progress and talk about what happens if he has concerns about the progress being made.</a:t>
            </a:r>
          </a:p>
        </p:txBody>
      </p:sp>
      <p:sp>
        <p:nvSpPr>
          <p:cNvPr id="25" name="TextBox 20">
            <a:extLst>
              <a:ext uri="{FF2B5EF4-FFF2-40B4-BE49-F238E27FC236}">
                <a16:creationId xmlns:a16="http://schemas.microsoft.com/office/drawing/2014/main" id="{14FBEF44-398F-F420-61DF-41A5EAB9F58D}"/>
              </a:ext>
            </a:extLst>
          </p:cNvPr>
          <p:cNvSpPr txBox="1"/>
          <p:nvPr/>
        </p:nvSpPr>
        <p:spPr>
          <a:xfrm>
            <a:off x="3927545" y="5699117"/>
            <a:ext cx="7947896" cy="4001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a:ea typeface="Calibri"/>
                <a:cs typeface="Calibri"/>
              </a:rPr>
              <a:t>All of the above.</a:t>
            </a:r>
            <a:endParaRPr lang="en-US" sz="2000"/>
          </a:p>
        </p:txBody>
      </p:sp>
      <p:sp>
        <p:nvSpPr>
          <p:cNvPr id="2" name="Oval 1" descr="Correct Answer">
            <a:extLst>
              <a:ext uri="{FF2B5EF4-FFF2-40B4-BE49-F238E27FC236}">
                <a16:creationId xmlns:a16="http://schemas.microsoft.com/office/drawing/2014/main" id="{7222929F-8C2F-94FF-CE1F-0F589F610F19}"/>
              </a:ext>
            </a:extLst>
          </p:cNvPr>
          <p:cNvSpPr/>
          <p:nvPr/>
        </p:nvSpPr>
        <p:spPr>
          <a:xfrm>
            <a:off x="3577680" y="5701356"/>
            <a:ext cx="330826" cy="321599"/>
          </a:xfrm>
          <a:prstGeom prst="ellipse">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2000"/>
          </a:p>
        </p:txBody>
      </p:sp>
      <p:pic>
        <p:nvPicPr>
          <p:cNvPr id="27" name="Picture 26" descr="A person with his hand on his chin&#10;&#10;">
            <a:extLst>
              <a:ext uri="{FF2B5EF4-FFF2-40B4-BE49-F238E27FC236}">
                <a16:creationId xmlns:a16="http://schemas.microsoft.com/office/drawing/2014/main" id="{76ACA50F-225C-9DB9-CEC0-5A6EF3398A65}"/>
              </a:ext>
            </a:extLst>
          </p:cNvPr>
          <p:cNvPicPr>
            <a:picLocks noChangeAspect="1"/>
          </p:cNvPicPr>
          <p:nvPr/>
        </p:nvPicPr>
        <p:blipFill>
          <a:blip r:embed="rId4"/>
          <a:stretch>
            <a:fillRect/>
          </a:stretch>
        </p:blipFill>
        <p:spPr>
          <a:xfrm>
            <a:off x="-4345" y="1547427"/>
            <a:ext cx="3498187" cy="4752459"/>
          </a:xfrm>
          <a:prstGeom prst="rect">
            <a:avLst/>
          </a:prstGeom>
        </p:spPr>
      </p:pic>
      <p:sp>
        <p:nvSpPr>
          <p:cNvPr id="9" name="Thought Bubble: Cloud 8">
            <a:extLst>
              <a:ext uri="{FF2B5EF4-FFF2-40B4-BE49-F238E27FC236}">
                <a16:creationId xmlns:a16="http://schemas.microsoft.com/office/drawing/2014/main" id="{711BEDDB-F59A-8287-CDA2-11A47ED7CF84}"/>
              </a:ext>
            </a:extLst>
          </p:cNvPr>
          <p:cNvSpPr/>
          <p:nvPr/>
        </p:nvSpPr>
        <p:spPr>
          <a:xfrm>
            <a:off x="-158187" y="543432"/>
            <a:ext cx="4080411" cy="2339769"/>
          </a:xfrm>
          <a:prstGeom prst="cloudCallout">
            <a:avLst/>
          </a:prstGeom>
          <a:solidFill>
            <a:schemeClr val="tx2">
              <a:lumMod val="95000"/>
            </a:schemeClr>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000" b="1" dirty="0">
                <a:ea typeface="Calibri"/>
                <a:cs typeface="Calibri"/>
              </a:rPr>
              <a:t>What can I say or do to find out more about my child's literacy supports and services at school?</a:t>
            </a:r>
            <a:endParaRPr lang="en-US" b="1">
              <a:ea typeface="Calibri" panose="020F0502020204030204"/>
              <a:cs typeface="Calibri" panose="020F0502020204030204"/>
            </a:endParaRPr>
          </a:p>
        </p:txBody>
      </p:sp>
    </p:spTree>
    <p:custDataLst>
      <p:tags r:id="rId1"/>
    </p:custDataLst>
    <p:extLst>
      <p:ext uri="{BB962C8B-B14F-4D97-AF65-F5344CB8AC3E}">
        <p14:creationId xmlns:p14="http://schemas.microsoft.com/office/powerpoint/2010/main" val="3137610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CC9219-44A0-127B-AD02-66C88715358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D1BF647-6C59-20F5-2B0C-BCA5C69112B5}"/>
              </a:ext>
            </a:extLst>
          </p:cNvPr>
          <p:cNvSpPr>
            <a:spLocks noGrp="1"/>
          </p:cNvSpPr>
          <p:nvPr>
            <p:ph type="title" idx="4294967295"/>
          </p:nvPr>
        </p:nvSpPr>
        <p:spPr>
          <a:xfrm>
            <a:off x="723900" y="912667"/>
            <a:ext cx="10515600" cy="502617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100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444444"/>
                </a:solidFill>
                <a:effectLst/>
                <a:uLnTx/>
                <a:uFillTx/>
                <a:latin typeface="Calibri"/>
                <a:ea typeface="Calibri"/>
                <a:cs typeface="Calibri"/>
              </a:rPr>
              <a:t>The big ideas...</a:t>
            </a:r>
            <a:endParaRPr kumimoji="0" lang="en-US" sz="2800" b="0" i="0" u="none" strike="noStrike" kern="1200" cap="none" spc="0" normalizeH="0" baseline="0" noProof="0" dirty="0">
              <a:ln>
                <a:noFill/>
              </a:ln>
              <a:solidFill>
                <a:schemeClr val="tx1"/>
              </a:solidFill>
              <a:effectLst/>
              <a:uLnTx/>
              <a:uFillTx/>
              <a:latin typeface="Calibri"/>
              <a:ea typeface="Calibri"/>
              <a:cs typeface="Calibri"/>
            </a:endParaRPr>
          </a:p>
          <a:p>
            <a:pPr marL="228600" marR="0" lvl="0" indent="-228600" algn="l" defTabSz="914400" rtl="0" eaLnBrk="1" fontAlgn="auto" latinLnBrk="0" hangingPunct="1">
              <a:lnSpc>
                <a:spcPct val="100000"/>
              </a:lnSpc>
              <a:spcBef>
                <a:spcPts val="0"/>
              </a:spcBef>
              <a:spcAft>
                <a:spcPts val="10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a:ea typeface="Calibri"/>
                <a:cs typeface="Calibri"/>
              </a:rPr>
              <a:t>All children benefit from explicit, systematic reading instruction in phonemic awareness, phonics, fluency, vocabulary, and comprehension. </a:t>
            </a:r>
            <a:endParaRPr kumimoji="0" lang="en-US" sz="2800" b="0" i="0" u="none" strike="noStrike" kern="1200" cap="none" spc="0" normalizeH="0" baseline="0" noProof="0" dirty="0">
              <a:ln>
                <a:noFill/>
              </a:ln>
              <a:solidFill>
                <a:srgbClr val="444444"/>
              </a:solidFill>
              <a:effectLst/>
              <a:uLnTx/>
              <a:uFillTx/>
              <a:latin typeface="Calibri"/>
              <a:ea typeface="Calibri"/>
              <a:cs typeface="Calibri"/>
            </a:endParaRPr>
          </a:p>
          <a:p>
            <a:pPr marL="228600" marR="0" lvl="0" indent="-228600" algn="l" defTabSz="914400" rtl="0" eaLnBrk="1" fontAlgn="auto" latinLnBrk="0" hangingPunct="1">
              <a:lnSpc>
                <a:spcPct val="100000"/>
              </a:lnSpc>
              <a:spcBef>
                <a:spcPts val="0"/>
              </a:spcBef>
              <a:spcAft>
                <a:spcPts val="10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a:ea typeface="Calibri"/>
                <a:cs typeface="Calibri"/>
              </a:rPr>
              <a:t> Some children continue to struggle with reading even with evidence-based classroom reading instruction. </a:t>
            </a:r>
            <a:endParaRPr kumimoji="0" lang="en-US" sz="2800" b="0" i="0" u="none" strike="noStrike" kern="1200" cap="none" spc="0" normalizeH="0" baseline="0" noProof="0" dirty="0">
              <a:ln>
                <a:noFill/>
              </a:ln>
              <a:solidFill>
                <a:srgbClr val="444444"/>
              </a:solidFill>
              <a:effectLst/>
              <a:uLnTx/>
              <a:uFillTx/>
              <a:latin typeface="Calibri"/>
              <a:ea typeface="Calibri"/>
              <a:cs typeface="Calibri"/>
            </a:endParaRPr>
          </a:p>
          <a:p>
            <a:pPr marL="228600" marR="0" lvl="0" indent="-228600" algn="l" defTabSz="914400" rtl="0" eaLnBrk="1" fontAlgn="auto" latinLnBrk="0" hangingPunct="1">
              <a:lnSpc>
                <a:spcPct val="100000"/>
              </a:lnSpc>
              <a:spcBef>
                <a:spcPts val="0"/>
              </a:spcBef>
              <a:spcAft>
                <a:spcPts val="10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a:ea typeface="Calibri"/>
                <a:cs typeface="Calibri"/>
              </a:rPr>
              <a:t> If you or your child’s teacher is concerned that your child’s reading difficulties are unexpected or unusual, seek further information from the school and others about next steps. </a:t>
            </a:r>
            <a:endParaRPr kumimoji="0" lang="en-US" sz="2800" b="0" i="0" u="none" strike="noStrike" kern="1200" cap="none" spc="0" normalizeH="0" baseline="0" noProof="0" dirty="0">
              <a:ln>
                <a:noFill/>
              </a:ln>
              <a:solidFill>
                <a:srgbClr val="444444"/>
              </a:solidFill>
              <a:effectLst/>
              <a:uLnTx/>
              <a:uFillTx/>
              <a:latin typeface="Calibri"/>
              <a:ea typeface="Calibri"/>
              <a:cs typeface="Calibri"/>
            </a:endParaRPr>
          </a:p>
        </p:txBody>
      </p:sp>
    </p:spTree>
    <p:custDataLst>
      <p:tags r:id="rId1"/>
    </p:custDataLst>
    <p:extLst>
      <p:ext uri="{BB962C8B-B14F-4D97-AF65-F5344CB8AC3E}">
        <p14:creationId xmlns:p14="http://schemas.microsoft.com/office/powerpoint/2010/main" val="405345211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a:extLst>
            <a:ext uri="{FF2B5EF4-FFF2-40B4-BE49-F238E27FC236}">
              <a16:creationId xmlns:a16="http://schemas.microsoft.com/office/drawing/2014/main" id="{CF6D9F38-F34B-0ABB-8598-C57AB009ACC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620C0A4-CBD2-75DF-8F2D-77C967549A05}"/>
              </a:ext>
            </a:extLst>
          </p:cNvPr>
          <p:cNvSpPr>
            <a:spLocks noGrp="1"/>
          </p:cNvSpPr>
          <p:nvPr>
            <p:ph type="title" idx="4294967295"/>
          </p:nvPr>
        </p:nvSpPr>
        <p:spPr>
          <a:xfrm>
            <a:off x="3156622" y="1214378"/>
            <a:ext cx="5884572" cy="4433798"/>
          </a:xfrm>
          <a:prstGeom prst="ellipse">
            <a:avLst/>
          </a:prstGeom>
          <a:solidFill>
            <a:schemeClr val="bg1">
              <a:lumMod val="20000"/>
              <a:lumOff val="80000"/>
            </a:schemeClr>
          </a:solidFill>
          <a:ln w="57150" cap="flat" cmpd="sng" algn="ctr">
            <a:solidFill>
              <a:schemeClr val="tx2">
                <a:lumMod val="50000"/>
              </a:schemeClr>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schemeClr val="lt1"/>
                </a:solidFill>
                <a:effectLst/>
                <a:uLnTx/>
                <a:uFillTx/>
                <a:latin typeface="Cooper Black"/>
                <a:ea typeface="Calibri"/>
                <a:cs typeface="Calibri"/>
              </a:rPr>
              <a:t>Questions</a:t>
            </a:r>
            <a:r>
              <a:rPr kumimoji="0" lang="en-US" sz="5000" b="0" i="0" u="none" strike="noStrike" kern="1200" cap="none" spc="0" normalizeH="0" baseline="0" noProof="0" dirty="0">
                <a:ln>
                  <a:noFill/>
                </a:ln>
                <a:solidFill>
                  <a:schemeClr val="lt1"/>
                </a:solidFill>
                <a:effectLst/>
                <a:uLnTx/>
                <a:uFillTx/>
                <a:latin typeface="Cooper Black"/>
                <a:ea typeface="Calibri"/>
                <a:cs typeface="Calibri"/>
              </a:rPr>
              <a:t>                         </a:t>
            </a:r>
            <a:r>
              <a:rPr kumimoji="0" lang="en-US" sz="9600" b="0" i="0" u="none" strike="noStrike" kern="1200" cap="none" spc="0" normalizeH="0" baseline="0" noProof="0" dirty="0">
                <a:ln>
                  <a:noFill/>
                </a:ln>
                <a:solidFill>
                  <a:schemeClr val="bg1">
                    <a:lumMod val="60000"/>
                    <a:lumOff val="40000"/>
                  </a:schemeClr>
                </a:solidFill>
                <a:effectLst/>
                <a:uLnTx/>
                <a:uFillTx/>
                <a:latin typeface="Cooper Black"/>
                <a:ea typeface="Calibri"/>
                <a:cs typeface="Calibri"/>
              </a:rPr>
              <a:t>?</a:t>
            </a:r>
            <a:endParaRPr kumimoji="0" lang="en-US" sz="9600" b="0" i="0" u="none" strike="noStrike" kern="1200" cap="none" spc="0" normalizeH="0" baseline="0" noProof="0" dirty="0">
              <a:ln>
                <a:noFill/>
              </a:ln>
              <a:solidFill>
                <a:schemeClr val="bg1">
                  <a:lumMod val="60000"/>
                  <a:lumOff val="40000"/>
                </a:schemeClr>
              </a:solidFill>
              <a:effectLst/>
              <a:uLnTx/>
              <a:uFillTx/>
              <a:latin typeface="Cooper Black"/>
              <a:ea typeface="+mn-ea"/>
              <a:cs typeface="+mn-cs"/>
            </a:endParaRPr>
          </a:p>
        </p:txBody>
      </p:sp>
    </p:spTree>
    <p:custDataLst>
      <p:tags r:id="rId1"/>
    </p:custDataLst>
    <p:extLst>
      <p:ext uri="{BB962C8B-B14F-4D97-AF65-F5344CB8AC3E}">
        <p14:creationId xmlns:p14="http://schemas.microsoft.com/office/powerpoint/2010/main" val="355452425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a:blip r:embed="rId4"/>
          <a:stretch>
            <a:fillRect t="-9000" b="-9000"/>
          </a:stretch>
        </a:blipFill>
        <a:effectLst/>
      </p:bgPr>
    </p:bg>
    <p:spTree>
      <p:nvGrpSpPr>
        <p:cNvPr id="1" name="">
          <a:extLst>
            <a:ext uri="{FF2B5EF4-FFF2-40B4-BE49-F238E27FC236}">
              <a16:creationId xmlns:a16="http://schemas.microsoft.com/office/drawing/2014/main" id="{BE0EDD2B-0FDF-D5BD-6674-2379B2CD383A}"/>
            </a:ext>
          </a:extLst>
        </p:cNvPr>
        <p:cNvGrpSpPr/>
        <p:nvPr/>
      </p:nvGrpSpPr>
      <p:grpSpPr>
        <a:xfrm>
          <a:off x="0" y="0"/>
          <a:ext cx="0" cy="0"/>
          <a:chOff x="0" y="0"/>
          <a:chExt cx="0" cy="0"/>
        </a:xfrm>
      </p:grpSpPr>
      <p:pic>
        <p:nvPicPr>
          <p:cNvPr id="10" name="Picture 9" descr="National Center on Improving Literacy logo">
            <a:extLst>
              <a:ext uri="{FF2B5EF4-FFF2-40B4-BE49-F238E27FC236}">
                <a16:creationId xmlns:a16="http://schemas.microsoft.com/office/drawing/2014/main" id="{E45240F0-AB09-0572-F41B-9FC186DC7BED}"/>
              </a:ext>
            </a:extLst>
          </p:cNvPr>
          <p:cNvPicPr>
            <a:picLocks noChangeAspect="1"/>
          </p:cNvPicPr>
          <p:nvPr/>
        </p:nvPicPr>
        <p:blipFill>
          <a:blip r:embed="rId5"/>
          <a:stretch>
            <a:fillRect/>
          </a:stretch>
        </p:blipFill>
        <p:spPr>
          <a:xfrm>
            <a:off x="9033932" y="4001296"/>
            <a:ext cx="3159464" cy="2225000"/>
          </a:xfrm>
          <a:prstGeom prst="rect">
            <a:avLst/>
          </a:prstGeom>
          <a:ln>
            <a:solidFill>
              <a:schemeClr val="bg1">
                <a:lumMod val="50000"/>
              </a:schemeClr>
            </a:solidFill>
          </a:ln>
        </p:spPr>
      </p:pic>
    </p:spTree>
    <p:custDataLst>
      <p:tags r:id="rId1"/>
    </p:custDataLst>
    <p:extLst>
      <p:ext uri="{BB962C8B-B14F-4D97-AF65-F5344CB8AC3E}">
        <p14:creationId xmlns:p14="http://schemas.microsoft.com/office/powerpoint/2010/main" val="240412878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11726B-9B04-5408-0D06-99FBB8E04794}"/>
            </a:ext>
          </a:extLst>
        </p:cNvPr>
        <p:cNvGrpSpPr/>
        <p:nvPr/>
      </p:nvGrpSpPr>
      <p:grpSpPr>
        <a:xfrm>
          <a:off x="0" y="0"/>
          <a:ext cx="0" cy="0"/>
          <a:chOff x="0" y="0"/>
          <a:chExt cx="0" cy="0"/>
        </a:xfrm>
      </p:grpSpPr>
      <p:sp>
        <p:nvSpPr>
          <p:cNvPr id="14" name="Title 1">
            <a:extLst>
              <a:ext uri="{FF2B5EF4-FFF2-40B4-BE49-F238E27FC236}">
                <a16:creationId xmlns:a16="http://schemas.microsoft.com/office/drawing/2014/main" id="{C1198D80-D5D8-8F54-60C6-24F654200165}"/>
              </a:ext>
            </a:extLst>
          </p:cNvPr>
          <p:cNvSpPr txBox="1">
            <a:spLocks noGrp="1"/>
          </p:cNvSpPr>
          <p:nvPr>
            <p:ph type="title" idx="4294967295"/>
          </p:nvPr>
        </p:nvSpPr>
        <p:spPr>
          <a:xfrm>
            <a:off x="3533775" y="-4401"/>
            <a:ext cx="5286375" cy="611188"/>
          </a:xfrm>
          <a:prstGeom prst="rect">
            <a:avLst/>
          </a:prstGeom>
          <a:solidFill>
            <a:schemeClr val="bg1">
              <a:lumMod val="60000"/>
              <a:lumOff val="40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chemeClr val="tx1"/>
                </a:solidFill>
                <a:effectLst/>
                <a:uLnTx/>
                <a:uFillTx/>
                <a:latin typeface="+mj-lt"/>
                <a:ea typeface="Calibri Light"/>
                <a:cs typeface="Calibri Light"/>
              </a:rPr>
              <a:t>How Can I Learn More? </a:t>
            </a:r>
          </a:p>
        </p:txBody>
      </p:sp>
      <p:pic>
        <p:nvPicPr>
          <p:cNvPr id="12" name="Picture 11" descr="National Center on Improving Literacy logo">
            <a:extLst>
              <a:ext uri="{FF2B5EF4-FFF2-40B4-BE49-F238E27FC236}">
                <a16:creationId xmlns:a16="http://schemas.microsoft.com/office/drawing/2014/main" id="{30617467-8A75-63C7-EB62-98F315A1AE30}"/>
              </a:ext>
            </a:extLst>
          </p:cNvPr>
          <p:cNvPicPr>
            <a:picLocks noChangeAspect="1"/>
          </p:cNvPicPr>
          <p:nvPr/>
        </p:nvPicPr>
        <p:blipFill>
          <a:blip r:embed="rId4"/>
          <a:stretch>
            <a:fillRect/>
          </a:stretch>
        </p:blipFill>
        <p:spPr>
          <a:xfrm>
            <a:off x="3886200" y="1163986"/>
            <a:ext cx="4257675" cy="3102866"/>
          </a:xfrm>
          <a:prstGeom prst="rect">
            <a:avLst/>
          </a:prstGeom>
          <a:noFill/>
        </p:spPr>
      </p:pic>
      <p:sp>
        <p:nvSpPr>
          <p:cNvPr id="9" name="TextBox 3">
            <a:extLst>
              <a:ext uri="{FF2B5EF4-FFF2-40B4-BE49-F238E27FC236}">
                <a16:creationId xmlns:a16="http://schemas.microsoft.com/office/drawing/2014/main" id="{A9FD1FF0-135E-946B-3450-049D9123EC8E}"/>
              </a:ext>
            </a:extLst>
          </p:cNvPr>
          <p:cNvSpPr txBox="1"/>
          <p:nvPr/>
        </p:nvSpPr>
        <p:spPr>
          <a:xfrm>
            <a:off x="590550" y="4521200"/>
            <a:ext cx="11391900" cy="1655763"/>
          </a:xfrm>
          <a:prstGeom prst="rect">
            <a:avLst/>
          </a:prstGeom>
          <a:solidFill>
            <a:schemeClr val="tx2">
              <a:lumMod val="85000"/>
            </a:schemeClr>
          </a:solidFill>
        </p:spPr>
        <p:txBody>
          <a:bodyPr rot="0" spcFirstLastPara="0" vert="horz" lIns="91440" tIns="45720" rIns="91440" bIns="45720" numCol="1" spcCol="0" rtlCol="0" fromWordArt="0" anchor="t" anchorCtr="0" forceAA="0" compatLnSpc="1">
            <a:prstTxWarp prst="textNoShape">
              <a:avLst/>
            </a:prstTxWarp>
            <a:normAutofit lnSpcReduction="1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Bef>
                <a:spcPts val="1000"/>
              </a:spcBef>
            </a:pPr>
            <a:r>
              <a:rPr lang="en-US" sz="2300" dirty="0"/>
              <a:t>The research reported here is funded by a grant to NCIL from the Office of Elementary and Secondary Education, in partnership with the Office of Special Education Programs (Award 3: S283D160003). The opinions expressed are those of the authors and do not represent views or policies of OESE, OSEP, or the U.S. Department of Education. You should not assume endorsement by the Federal government.</a:t>
            </a:r>
            <a:endParaRPr lang="en-US"/>
          </a:p>
        </p:txBody>
      </p:sp>
    </p:spTree>
    <p:custDataLst>
      <p:tags r:id="rId1"/>
    </p:custDataLst>
    <p:extLst>
      <p:ext uri="{BB962C8B-B14F-4D97-AF65-F5344CB8AC3E}">
        <p14:creationId xmlns:p14="http://schemas.microsoft.com/office/powerpoint/2010/main" val="233773308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18C480-43D2-D177-A15C-C87C8A0F3E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D6220F-C901-0FC5-7BEB-A86A6EA3275E}"/>
              </a:ext>
            </a:extLst>
          </p:cNvPr>
          <p:cNvSpPr>
            <a:spLocks noGrp="1"/>
          </p:cNvSpPr>
          <p:nvPr>
            <p:ph type="title"/>
          </p:nvPr>
        </p:nvSpPr>
        <p:spPr/>
        <p:txBody>
          <a:bodyPr/>
          <a:lstStyle/>
          <a:p>
            <a:r>
              <a:rPr lang="en-US" dirty="0"/>
              <a:t>Thank You!</a:t>
            </a:r>
          </a:p>
        </p:txBody>
      </p:sp>
      <p:sp>
        <p:nvSpPr>
          <p:cNvPr id="3" name="Content Placeholder 2">
            <a:extLst>
              <a:ext uri="{FF2B5EF4-FFF2-40B4-BE49-F238E27FC236}">
                <a16:creationId xmlns:a16="http://schemas.microsoft.com/office/drawing/2014/main" id="{C3C928FF-3E01-9D3D-B885-97FB95849F86}"/>
              </a:ext>
            </a:extLst>
          </p:cNvPr>
          <p:cNvSpPr>
            <a:spLocks noGrp="1"/>
          </p:cNvSpPr>
          <p:nvPr>
            <p:ph idx="1"/>
          </p:nvPr>
        </p:nvSpPr>
        <p:spPr/>
        <p:txBody>
          <a:bodyPr lIns="91440" tIns="45720" rIns="91440" bIns="45720" anchor="t"/>
          <a:lstStyle/>
          <a:p>
            <a:r>
              <a:rPr lang="en-US" dirty="0">
                <a:highlight>
                  <a:srgbClr val="FFFF00"/>
                </a:highlight>
              </a:rPr>
              <a:t>[insert contact information]</a:t>
            </a:r>
          </a:p>
        </p:txBody>
      </p:sp>
    </p:spTree>
    <p:custDataLst>
      <p:tags r:id="rId1"/>
    </p:custDataLst>
    <p:extLst>
      <p:ext uri="{BB962C8B-B14F-4D97-AF65-F5344CB8AC3E}">
        <p14:creationId xmlns:p14="http://schemas.microsoft.com/office/powerpoint/2010/main" val="1833356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5D44DB-B705-925E-8F46-84D730519D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DD24B3-9DE9-842A-AD2F-A0B554B1C1BE}"/>
              </a:ext>
            </a:extLst>
          </p:cNvPr>
          <p:cNvSpPr>
            <a:spLocks noGrp="1"/>
          </p:cNvSpPr>
          <p:nvPr>
            <p:ph type="title"/>
          </p:nvPr>
        </p:nvSpPr>
        <p:spPr>
          <a:xfrm>
            <a:off x="363747" y="568591"/>
            <a:ext cx="10506075" cy="763588"/>
          </a:xfrm>
        </p:spPr>
        <p:txBody>
          <a:bodyPr lIns="91440" tIns="45720" rIns="91440" bIns="45720" anchor="t"/>
          <a:lstStyle/>
          <a:p>
            <a:r>
              <a:rPr lang="en-US" dirty="0"/>
              <a:t>Workshop Materials</a:t>
            </a:r>
          </a:p>
        </p:txBody>
      </p:sp>
      <p:sp>
        <p:nvSpPr>
          <p:cNvPr id="3" name="Content Placeholder 2">
            <a:extLst>
              <a:ext uri="{FF2B5EF4-FFF2-40B4-BE49-F238E27FC236}">
                <a16:creationId xmlns:a16="http://schemas.microsoft.com/office/drawing/2014/main" id="{768CD240-1BF0-7C7A-3BC0-BEBA7B2E6E39}"/>
              </a:ext>
            </a:extLst>
          </p:cNvPr>
          <p:cNvSpPr>
            <a:spLocks noGrp="1"/>
          </p:cNvSpPr>
          <p:nvPr>
            <p:ph idx="1"/>
          </p:nvPr>
        </p:nvSpPr>
        <p:spPr>
          <a:xfrm>
            <a:off x="363747" y="1337164"/>
            <a:ext cx="5464629" cy="4380366"/>
          </a:xfrm>
        </p:spPr>
        <p:txBody>
          <a:bodyPr lIns="91440" tIns="45720" rIns="91440" bIns="45720" anchor="t"/>
          <a:lstStyle/>
          <a:p>
            <a:pPr>
              <a:buNone/>
            </a:pPr>
            <a:r>
              <a:rPr lang="en-US" sz="2000" b="1" dirty="0">
                <a:solidFill>
                  <a:schemeClr val="bg1"/>
                </a:solidFill>
                <a:latin typeface="Calibri"/>
                <a:ea typeface="Calibri"/>
                <a:cs typeface="Calibri"/>
              </a:rPr>
              <a:t>Session 1</a:t>
            </a:r>
            <a:endParaRPr lang="en-US" sz="2000" b="1" dirty="0">
              <a:solidFill>
                <a:schemeClr val="bg1"/>
              </a:solidFill>
            </a:endParaRPr>
          </a:p>
          <a:p>
            <a:pPr>
              <a:lnSpc>
                <a:spcPct val="100000"/>
              </a:lnSpc>
              <a:spcBef>
                <a:spcPts val="0"/>
              </a:spcBef>
              <a:spcAft>
                <a:spcPts val="400"/>
              </a:spcAft>
              <a:buFont typeface="Arial"/>
              <a:buChar char="•"/>
            </a:pPr>
            <a:r>
              <a:rPr lang="en-US" sz="1800" dirty="0">
                <a:solidFill>
                  <a:srgbClr val="0A0000"/>
                </a:solidFill>
                <a:latin typeface="Calibri"/>
                <a:ea typeface="Calibri"/>
                <a:cs typeface="Calibri"/>
              </a:rPr>
              <a:t>Family Engagement and Student Success: What the Research Says</a:t>
            </a:r>
          </a:p>
          <a:p>
            <a:pPr>
              <a:lnSpc>
                <a:spcPct val="100000"/>
              </a:lnSpc>
              <a:spcBef>
                <a:spcPts val="0"/>
              </a:spcBef>
              <a:spcAft>
                <a:spcPts val="400"/>
              </a:spcAft>
              <a:buFont typeface="Arial"/>
              <a:buChar char="•"/>
            </a:pPr>
            <a:r>
              <a:rPr lang="en-US" sz="1800" dirty="0">
                <a:solidFill>
                  <a:srgbClr val="0A0000"/>
                </a:solidFill>
                <a:latin typeface="Calibri"/>
                <a:ea typeface="Calibri"/>
                <a:cs typeface="Calibri"/>
              </a:rPr>
              <a:t>Why Family Engagement Matters for Student and School Success</a:t>
            </a:r>
          </a:p>
          <a:p>
            <a:pPr>
              <a:lnSpc>
                <a:spcPct val="100000"/>
              </a:lnSpc>
              <a:spcBef>
                <a:spcPts val="0"/>
              </a:spcBef>
              <a:spcAft>
                <a:spcPts val="400"/>
              </a:spcAft>
              <a:buFont typeface="Arial"/>
              <a:buChar char="•"/>
            </a:pPr>
            <a:r>
              <a:rPr lang="en-US" sz="1800" dirty="0">
                <a:solidFill>
                  <a:srgbClr val="0A0000"/>
                </a:solidFill>
                <a:latin typeface="Calibri"/>
                <a:ea typeface="Calibri"/>
                <a:cs typeface="Calibri"/>
              </a:rPr>
              <a:t>Family Engagement in MTSS</a:t>
            </a:r>
          </a:p>
          <a:p>
            <a:pPr>
              <a:lnSpc>
                <a:spcPct val="100000"/>
              </a:lnSpc>
              <a:spcBef>
                <a:spcPts val="0"/>
              </a:spcBef>
              <a:spcAft>
                <a:spcPts val="400"/>
              </a:spcAft>
              <a:buFont typeface="Arial"/>
              <a:buChar char="•"/>
            </a:pPr>
            <a:r>
              <a:rPr lang="en-US" sz="1800" dirty="0">
                <a:solidFill>
                  <a:srgbClr val="0A0000"/>
                </a:solidFill>
                <a:latin typeface="Calibri"/>
                <a:ea typeface="Calibri"/>
                <a:cs typeface="Calibri"/>
              </a:rPr>
              <a:t>Understanding Screening: Overall Screening and Assessment</a:t>
            </a:r>
          </a:p>
          <a:p>
            <a:pPr>
              <a:lnSpc>
                <a:spcPct val="100000"/>
              </a:lnSpc>
              <a:spcBef>
                <a:spcPts val="0"/>
              </a:spcBef>
              <a:spcAft>
                <a:spcPts val="400"/>
              </a:spcAft>
              <a:buFont typeface="Arial"/>
              <a:buChar char="•"/>
            </a:pPr>
            <a:r>
              <a:rPr lang="en-US" sz="1800" dirty="0">
                <a:solidFill>
                  <a:srgbClr val="0A0000"/>
                </a:solidFill>
                <a:latin typeface="Calibri"/>
                <a:ea typeface="Calibri"/>
                <a:cs typeface="Calibri"/>
              </a:rPr>
              <a:t>Questions to Ask Your Child’s School About RTI</a:t>
            </a:r>
          </a:p>
          <a:p>
            <a:pPr>
              <a:lnSpc>
                <a:spcPct val="100000"/>
              </a:lnSpc>
              <a:spcBef>
                <a:spcPts val="0"/>
              </a:spcBef>
              <a:spcAft>
                <a:spcPts val="400"/>
              </a:spcAft>
              <a:buFont typeface="Arial"/>
              <a:buChar char="•"/>
            </a:pPr>
            <a:r>
              <a:rPr lang="en-US" sz="1800" dirty="0">
                <a:solidFill>
                  <a:srgbClr val="0A0000"/>
                </a:solidFill>
                <a:latin typeface="Calibri"/>
                <a:ea typeface="Calibri"/>
                <a:cs typeface="Calibri"/>
              </a:rPr>
              <a:t>Talk with Your Child’s Teacher</a:t>
            </a:r>
          </a:p>
          <a:p>
            <a:pPr>
              <a:lnSpc>
                <a:spcPct val="100000"/>
              </a:lnSpc>
              <a:spcBef>
                <a:spcPts val="0"/>
              </a:spcBef>
              <a:spcAft>
                <a:spcPts val="400"/>
              </a:spcAft>
              <a:buFont typeface="Arial"/>
              <a:buChar char="•"/>
            </a:pPr>
            <a:r>
              <a:rPr lang="es" sz="1800" dirty="0">
                <a:solidFill>
                  <a:srgbClr val="0A0000"/>
                </a:solidFill>
                <a:latin typeface="Calibri"/>
                <a:ea typeface="Calibri"/>
                <a:cs typeface="Calibri"/>
              </a:rPr>
              <a:t>Talk </a:t>
            </a:r>
            <a:r>
              <a:rPr lang="es" sz="1800" dirty="0" err="1">
                <a:solidFill>
                  <a:srgbClr val="0A0000"/>
                </a:solidFill>
                <a:latin typeface="Calibri"/>
                <a:ea typeface="Calibri"/>
                <a:cs typeface="Calibri"/>
              </a:rPr>
              <a:t>with</a:t>
            </a:r>
            <a:r>
              <a:rPr lang="es" sz="1800" dirty="0">
                <a:solidFill>
                  <a:srgbClr val="0A0000"/>
                </a:solidFill>
                <a:latin typeface="Calibri"/>
                <a:ea typeface="Calibri"/>
                <a:cs typeface="Calibri"/>
              </a:rPr>
              <a:t> </a:t>
            </a:r>
            <a:r>
              <a:rPr lang="es" sz="1800" dirty="0" err="1">
                <a:solidFill>
                  <a:srgbClr val="0A0000"/>
                </a:solidFill>
                <a:latin typeface="Calibri"/>
                <a:ea typeface="Calibri"/>
                <a:cs typeface="Calibri"/>
              </a:rPr>
              <a:t>Your</a:t>
            </a:r>
            <a:r>
              <a:rPr lang="es" sz="1800" dirty="0">
                <a:solidFill>
                  <a:srgbClr val="0A0000"/>
                </a:solidFill>
                <a:latin typeface="Calibri"/>
                <a:ea typeface="Calibri"/>
                <a:cs typeface="Calibri"/>
              </a:rPr>
              <a:t> </a:t>
            </a:r>
            <a:r>
              <a:rPr lang="es" sz="1800" dirty="0" err="1">
                <a:solidFill>
                  <a:srgbClr val="0A0000"/>
                </a:solidFill>
                <a:latin typeface="Calibri"/>
                <a:ea typeface="Calibri"/>
                <a:cs typeface="Calibri"/>
              </a:rPr>
              <a:t>Child’s</a:t>
            </a:r>
            <a:r>
              <a:rPr lang="es" sz="1800" dirty="0">
                <a:solidFill>
                  <a:srgbClr val="0A0000"/>
                </a:solidFill>
                <a:latin typeface="Calibri"/>
                <a:ea typeface="Calibri"/>
                <a:cs typeface="Calibri"/>
              </a:rPr>
              <a:t> Teacher - Hablar con los maestros de su hijo</a:t>
            </a:r>
            <a:endParaRPr lang="en-US" sz="1800" dirty="0">
              <a:solidFill>
                <a:srgbClr val="0A0000"/>
              </a:solidFill>
              <a:latin typeface="Calibri"/>
              <a:ea typeface="Calibri"/>
              <a:cs typeface="Calibri"/>
            </a:endParaRPr>
          </a:p>
          <a:p>
            <a:pPr>
              <a:lnSpc>
                <a:spcPct val="100000"/>
              </a:lnSpc>
              <a:spcBef>
                <a:spcPts val="0"/>
              </a:spcBef>
              <a:spcAft>
                <a:spcPts val="400"/>
              </a:spcAft>
              <a:buFont typeface="Arial"/>
              <a:buChar char="•"/>
            </a:pPr>
            <a:r>
              <a:rPr lang="en-US" sz="1800" dirty="0">
                <a:solidFill>
                  <a:srgbClr val="0A0000"/>
                </a:solidFill>
                <a:latin typeface="Calibri"/>
                <a:ea typeface="Calibri"/>
                <a:cs typeface="Calibri"/>
              </a:rPr>
              <a:t>Reading Milestones </a:t>
            </a:r>
          </a:p>
          <a:p>
            <a:pPr>
              <a:lnSpc>
                <a:spcPct val="100000"/>
              </a:lnSpc>
              <a:spcBef>
                <a:spcPts val="0"/>
              </a:spcBef>
              <a:spcAft>
                <a:spcPts val="400"/>
              </a:spcAft>
              <a:buFont typeface="Arial"/>
              <a:buChar char="•"/>
            </a:pPr>
            <a:r>
              <a:rPr lang="en-US" sz="1800" dirty="0">
                <a:solidFill>
                  <a:srgbClr val="0A0000"/>
                </a:solidFill>
                <a:latin typeface="Calibri"/>
                <a:ea typeface="Calibri"/>
                <a:cs typeface="Calibri"/>
              </a:rPr>
              <a:t>How Families Can Partner with Schools on Literacy Development</a:t>
            </a:r>
          </a:p>
          <a:p>
            <a:endParaRPr lang="en-US" sz="1800" dirty="0">
              <a:latin typeface="Calibri" panose="020F0502020204030204" pitchFamily="34" charset="0"/>
              <a:ea typeface="Calibri" panose="020F0502020204030204" pitchFamily="34" charset="0"/>
              <a:cs typeface="Calibri"/>
            </a:endParaRPr>
          </a:p>
          <a:p>
            <a:endParaRPr lang="en-US" sz="1800" dirty="0">
              <a:latin typeface="Calibri" panose="020F0502020204030204" pitchFamily="34" charset="0"/>
              <a:ea typeface="Calibri" panose="020F0502020204030204" pitchFamily="34" charset="0"/>
              <a:cs typeface="Calibri"/>
            </a:endParaRPr>
          </a:p>
        </p:txBody>
      </p:sp>
      <p:sp>
        <p:nvSpPr>
          <p:cNvPr id="4" name="TextBox 3">
            <a:extLst>
              <a:ext uri="{FF2B5EF4-FFF2-40B4-BE49-F238E27FC236}">
                <a16:creationId xmlns:a16="http://schemas.microsoft.com/office/drawing/2014/main" id="{1047E32E-10D0-5A56-CE90-7041AF04E33A}"/>
              </a:ext>
            </a:extLst>
          </p:cNvPr>
          <p:cNvSpPr txBox="1"/>
          <p:nvPr/>
        </p:nvSpPr>
        <p:spPr>
          <a:xfrm>
            <a:off x="6394577" y="1335072"/>
            <a:ext cx="5689599" cy="426783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indent="-228600">
              <a:spcAft>
                <a:spcPts val="400"/>
              </a:spcAft>
            </a:pPr>
            <a:r>
              <a:rPr lang="en-US" sz="2000" b="1" dirty="0">
                <a:solidFill>
                  <a:schemeClr val="bg1"/>
                </a:solidFill>
                <a:ea typeface="Calibri"/>
                <a:cs typeface="Calibri"/>
              </a:rPr>
              <a:t>Session 2</a:t>
            </a:r>
            <a:endParaRPr lang="en-US" sz="2000">
              <a:solidFill>
                <a:schemeClr val="bg1"/>
              </a:solidFill>
            </a:endParaRPr>
          </a:p>
          <a:p>
            <a:pPr marL="285750" indent="-285750">
              <a:spcAft>
                <a:spcPts val="400"/>
              </a:spcAft>
              <a:buFont typeface="Arial,Sans-Serif"/>
              <a:buChar char="•"/>
            </a:pPr>
            <a:r>
              <a:rPr lang="en-US" dirty="0">
                <a:solidFill>
                  <a:srgbClr val="0A0000"/>
                </a:solidFill>
                <a:ea typeface="Calibri"/>
                <a:cs typeface="Calibri"/>
              </a:rPr>
              <a:t>10 Key Reading Practices for All Elementary Schools</a:t>
            </a:r>
          </a:p>
          <a:p>
            <a:pPr marL="285750" indent="-285750">
              <a:spcAft>
                <a:spcPts val="400"/>
              </a:spcAft>
              <a:buFont typeface="Arial,Sans-Serif"/>
              <a:buChar char="•"/>
            </a:pPr>
            <a:r>
              <a:rPr lang="en-US" dirty="0">
                <a:solidFill>
                  <a:srgbClr val="0A0000"/>
                </a:solidFill>
                <a:ea typeface="Calibri"/>
                <a:cs typeface="Calibri"/>
              </a:rPr>
              <a:t>10 Key Reading Practices for All Middle and High Schools</a:t>
            </a:r>
          </a:p>
          <a:p>
            <a:pPr marL="285750" indent="-285750">
              <a:spcAft>
                <a:spcPts val="400"/>
              </a:spcAft>
              <a:buFont typeface="Arial,Sans-Serif"/>
              <a:buChar char="•"/>
            </a:pPr>
            <a:r>
              <a:rPr lang="en-US" dirty="0">
                <a:solidFill>
                  <a:srgbClr val="0A0000"/>
                </a:solidFill>
                <a:ea typeface="Calibri"/>
                <a:cs typeface="Calibri"/>
              </a:rPr>
              <a:t>10 Key Writing Policies and Practices for All Schools</a:t>
            </a:r>
          </a:p>
          <a:p>
            <a:pPr marL="285750" indent="-285750">
              <a:spcAft>
                <a:spcPts val="400"/>
              </a:spcAft>
              <a:buFont typeface="Arial,Sans-Serif"/>
              <a:buChar char="•"/>
            </a:pPr>
            <a:r>
              <a:rPr lang="en-US" dirty="0">
                <a:solidFill>
                  <a:srgbClr val="0A0000"/>
                </a:solidFill>
                <a:ea typeface="Calibri"/>
                <a:cs typeface="Calibri"/>
              </a:rPr>
              <a:t>Evidence-based Teaching Practices</a:t>
            </a:r>
          </a:p>
          <a:p>
            <a:pPr marL="285750" indent="-285750">
              <a:spcAft>
                <a:spcPts val="400"/>
              </a:spcAft>
              <a:buFont typeface="Arial,Sans-Serif"/>
              <a:buChar char="•"/>
            </a:pPr>
            <a:r>
              <a:rPr lang="en-US" dirty="0">
                <a:solidFill>
                  <a:srgbClr val="0A0000"/>
                </a:solidFill>
                <a:ea typeface="Calibri"/>
                <a:cs typeface="Calibri"/>
              </a:rPr>
              <a:t>Intensive Intervention: An Overview for Parents and Families</a:t>
            </a:r>
          </a:p>
          <a:p>
            <a:pPr marL="228600" indent="-228600">
              <a:spcAft>
                <a:spcPts val="400"/>
              </a:spcAft>
            </a:pPr>
            <a:r>
              <a:rPr lang="en-US" sz="2000" b="1" dirty="0">
                <a:solidFill>
                  <a:schemeClr val="bg1"/>
                </a:solidFill>
                <a:ea typeface="Calibri"/>
                <a:cs typeface="Calibri"/>
              </a:rPr>
              <a:t>Session 3</a:t>
            </a:r>
          </a:p>
          <a:p>
            <a:pPr marL="285750" indent="-285750">
              <a:spcAft>
                <a:spcPts val="400"/>
              </a:spcAft>
              <a:buFont typeface="Arial,Sans-Serif"/>
              <a:buChar char="•"/>
            </a:pPr>
            <a:r>
              <a:rPr lang="en-US" dirty="0">
                <a:solidFill>
                  <a:srgbClr val="0A0000"/>
                </a:solidFill>
                <a:ea typeface="Calibri"/>
                <a:cs typeface="Calibri"/>
              </a:rPr>
              <a:t>None</a:t>
            </a:r>
          </a:p>
          <a:p>
            <a:pPr marL="228600" indent="-228600">
              <a:spcAft>
                <a:spcPts val="400"/>
              </a:spcAft>
            </a:pPr>
            <a:r>
              <a:rPr lang="en-US" sz="2000" b="1" dirty="0">
                <a:solidFill>
                  <a:schemeClr val="bg1"/>
                </a:solidFill>
                <a:ea typeface="Calibri"/>
                <a:cs typeface="Calibri"/>
              </a:rPr>
              <a:t>Session 4</a:t>
            </a:r>
          </a:p>
          <a:p>
            <a:pPr marL="285750" indent="-285750">
              <a:spcAft>
                <a:spcPts val="400"/>
              </a:spcAft>
              <a:buFont typeface="Arial,Sans-Serif"/>
              <a:buChar char="•"/>
            </a:pPr>
            <a:r>
              <a:rPr lang="en-US" dirty="0">
                <a:solidFill>
                  <a:srgbClr val="0A0000"/>
                </a:solidFill>
                <a:ea typeface="Calibri"/>
                <a:cs typeface="Calibri"/>
              </a:rPr>
              <a:t>Recognizing Reading Problems</a:t>
            </a:r>
          </a:p>
          <a:p>
            <a:pPr marL="285750" indent="-285750">
              <a:spcAft>
                <a:spcPts val="400"/>
              </a:spcAft>
              <a:buFont typeface="Arial,Sans-Serif"/>
              <a:buChar char="•"/>
            </a:pPr>
            <a:r>
              <a:rPr lang="en-US" dirty="0">
                <a:solidFill>
                  <a:srgbClr val="0A0000"/>
                </a:solidFill>
                <a:ea typeface="Calibri"/>
                <a:cs typeface="Calibri"/>
              </a:rPr>
              <a:t>Child Find: What it is and how it works  </a:t>
            </a:r>
            <a:endParaRPr lang="en-US">
              <a:solidFill>
                <a:srgbClr val="0A0000"/>
              </a:solidFill>
              <a:ea typeface="Calibri"/>
              <a:cs typeface="Calibri"/>
            </a:endParaRPr>
          </a:p>
        </p:txBody>
      </p:sp>
    </p:spTree>
    <p:custDataLst>
      <p:tags r:id="rId1"/>
    </p:custDataLst>
    <p:extLst>
      <p:ext uri="{BB962C8B-B14F-4D97-AF65-F5344CB8AC3E}">
        <p14:creationId xmlns:p14="http://schemas.microsoft.com/office/powerpoint/2010/main" val="7518727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A10DF-16B3-8E84-5A60-DD0303CEF0F9}"/>
              </a:ext>
            </a:extLst>
          </p:cNvPr>
          <p:cNvSpPr>
            <a:spLocks noGrp="1"/>
          </p:cNvSpPr>
          <p:nvPr>
            <p:ph type="title"/>
          </p:nvPr>
        </p:nvSpPr>
        <p:spPr>
          <a:xfrm>
            <a:off x="457095" y="2938931"/>
            <a:ext cx="11085331" cy="2852737"/>
          </a:xfrm>
        </p:spPr>
        <p:txBody>
          <a:bodyPr lIns="91440" tIns="45720" rIns="91440" bIns="45720" anchor="b"/>
          <a:lstStyle/>
          <a:p>
            <a:r>
              <a:rPr lang="en-US" b="1" dirty="0">
                <a:latin typeface="Calibri"/>
                <a:ea typeface="Calibri"/>
                <a:cs typeface="Times New Roman"/>
              </a:rPr>
              <a:t>Session 1:</a:t>
            </a:r>
            <a:br>
              <a:rPr lang="en-US" b="1" dirty="0">
                <a:latin typeface="Calibri"/>
                <a:ea typeface="Calibri"/>
                <a:cs typeface="Times New Roman"/>
              </a:rPr>
            </a:br>
            <a:r>
              <a:rPr lang="en-US" sz="4400" b="1" dirty="0">
                <a:latin typeface="Calibri"/>
                <a:ea typeface="Calibri"/>
                <a:cs typeface="Times New Roman"/>
              </a:rPr>
              <a:t>- Family Engagement</a:t>
            </a:r>
            <a:br>
              <a:rPr lang="en-US" sz="4400" b="1" dirty="0">
                <a:latin typeface="Calibri"/>
                <a:ea typeface="Calibri"/>
                <a:cs typeface="Times New Roman"/>
              </a:rPr>
            </a:br>
            <a:r>
              <a:rPr lang="en-US" sz="4400" b="1" dirty="0">
                <a:latin typeface="Calibri"/>
                <a:ea typeface="Calibri"/>
                <a:cs typeface="Calibri"/>
              </a:rPr>
              <a:t>- Communicate and Interact Often</a:t>
            </a:r>
            <a:endParaRPr lang="en-US" sz="4400" b="1" dirty="0">
              <a:latin typeface="Calibri"/>
              <a:ea typeface="Calibri"/>
              <a:cs typeface="Times New Roman"/>
            </a:endParaRPr>
          </a:p>
        </p:txBody>
      </p:sp>
    </p:spTree>
    <p:extLst>
      <p:ext uri="{BB962C8B-B14F-4D97-AF65-F5344CB8AC3E}">
        <p14:creationId xmlns:p14="http://schemas.microsoft.com/office/powerpoint/2010/main" val="41376221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13423-EF65-2D7C-73B2-0680867AD0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CBF074-2048-5007-72C3-B0219E4DA866}"/>
              </a:ext>
            </a:extLst>
          </p:cNvPr>
          <p:cNvSpPr>
            <a:spLocks noGrp="1"/>
          </p:cNvSpPr>
          <p:nvPr>
            <p:ph type="title"/>
          </p:nvPr>
        </p:nvSpPr>
        <p:spPr>
          <a:xfrm>
            <a:off x="457095" y="2938931"/>
            <a:ext cx="11085331" cy="2852737"/>
          </a:xfrm>
        </p:spPr>
        <p:txBody>
          <a:bodyPr lIns="91440" tIns="45720" rIns="91440" bIns="45720" anchor="b"/>
          <a:lstStyle/>
          <a:p>
            <a:r>
              <a:rPr lang="en-US" b="1" dirty="0">
                <a:latin typeface="Calibri"/>
                <a:ea typeface="Calibri"/>
                <a:cs typeface="Times New Roman"/>
              </a:rPr>
              <a:t>Family Engagement</a:t>
            </a:r>
          </a:p>
        </p:txBody>
      </p:sp>
    </p:spTree>
    <p:extLst>
      <p:ext uri="{BB962C8B-B14F-4D97-AF65-F5344CB8AC3E}">
        <p14:creationId xmlns:p14="http://schemas.microsoft.com/office/powerpoint/2010/main" val="6305706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7FC447-3A0F-CB4D-971C-72BC7CE2BC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1E0EC3-5B6D-A2C0-5061-3031F73B6176}"/>
              </a:ext>
            </a:extLst>
          </p:cNvPr>
          <p:cNvSpPr>
            <a:spLocks noGrp="1"/>
          </p:cNvSpPr>
          <p:nvPr>
            <p:ph type="title" idx="4294967295"/>
          </p:nvPr>
        </p:nvSpPr>
        <p:spPr>
          <a:xfrm>
            <a:off x="2509715" y="-4401"/>
            <a:ext cx="7167197" cy="611188"/>
          </a:xfrm>
          <a:prstGeom prst="rect">
            <a:avLst/>
          </a:prstGeom>
          <a:solidFill>
            <a:schemeClr val="bg1">
              <a:lumMod val="60000"/>
              <a:lumOff val="40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chemeClr val="tx1"/>
                </a:solidFill>
                <a:effectLst/>
                <a:uLnTx/>
                <a:uFillTx/>
                <a:latin typeface="+mj-lt"/>
                <a:ea typeface="Calibri Light"/>
                <a:cs typeface="Calibri Light"/>
              </a:rPr>
              <a:t>What is Family Engagement?</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3" name="TextBox 2">
            <a:extLst>
              <a:ext uri="{FF2B5EF4-FFF2-40B4-BE49-F238E27FC236}">
                <a16:creationId xmlns:a16="http://schemas.microsoft.com/office/drawing/2014/main" id="{AD761752-01FB-9679-E3FA-F9B9AE2D61DF}"/>
              </a:ext>
            </a:extLst>
          </p:cNvPr>
          <p:cNvSpPr txBox="1"/>
          <p:nvPr/>
        </p:nvSpPr>
        <p:spPr>
          <a:xfrm>
            <a:off x="1127785" y="1370936"/>
            <a:ext cx="9456984" cy="3585166"/>
          </a:xfrm>
          <a:prstGeom prst="roundRect">
            <a:avLst/>
          </a:prstGeom>
          <a:solidFill>
            <a:schemeClr val="bg1">
              <a:lumMod val="40000"/>
              <a:lumOff val="60000"/>
            </a:schemeClr>
          </a:solidFill>
          <a:ln>
            <a:solidFill>
              <a:srgbClr val="0A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ct val="114999"/>
              </a:lnSpc>
              <a:spcAft>
                <a:spcPts val="1000"/>
              </a:spcAft>
            </a:pPr>
            <a:r>
              <a:rPr lang="en-US" sz="3600" dirty="0">
                <a:solidFill>
                  <a:srgbClr val="002938"/>
                </a:solidFill>
                <a:ea typeface="+mn-lt"/>
                <a:cs typeface="+mn-lt"/>
              </a:rPr>
              <a:t>Family engagement is one of the strongest predictors of student success. When schools and families work together, students benefit through improved grades, stronger attendance, greater persistence, and increased motivation.</a:t>
            </a:r>
            <a:endParaRPr lang="en-US" dirty="0">
              <a:ea typeface="+mn-lt"/>
              <a:cs typeface="+mn-lt"/>
            </a:endParaRPr>
          </a:p>
        </p:txBody>
      </p:sp>
    </p:spTree>
    <p:custDataLst>
      <p:tags r:id="rId1"/>
    </p:custDataLst>
    <p:extLst>
      <p:ext uri="{BB962C8B-B14F-4D97-AF65-F5344CB8AC3E}">
        <p14:creationId xmlns:p14="http://schemas.microsoft.com/office/powerpoint/2010/main" val="290926040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SLIDE_COUNT" val="14"/>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Office Theme">
  <a:themeElements>
    <a:clrScheme name="NCIL 3">
      <a:dk1>
        <a:srgbClr val="185C69"/>
      </a:dk1>
      <a:lt1>
        <a:srgbClr val="08355F"/>
      </a:lt1>
      <a:dk2>
        <a:srgbClr val="08355F"/>
      </a:dk2>
      <a:lt2>
        <a:srgbClr val="FFFFFF"/>
      </a:lt2>
      <a:accent1>
        <a:srgbClr val="330033"/>
      </a:accent1>
      <a:accent2>
        <a:srgbClr val="F7057A"/>
      </a:accent2>
      <a:accent3>
        <a:srgbClr val="041B30"/>
      </a:accent3>
      <a:accent4>
        <a:srgbClr val="21298A"/>
      </a:accent4>
      <a:accent5>
        <a:srgbClr val="0A4477"/>
      </a:accent5>
      <a:accent6>
        <a:srgbClr val="4F693D"/>
      </a:accent6>
      <a:hlink>
        <a:srgbClr val="0563C1"/>
      </a:hlink>
      <a:folHlink>
        <a:srgbClr val="FF5B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IL Template 1" id="{5F3A21AE-3D70-4D8D-9A77-58F87E4C362D}" vid="{63288A13-C1E9-4386-A1C2-DD7279B1D586}"/>
    </a:ext>
  </a:extLst>
</a:theme>
</file>

<file path=ppt/theme/theme2.xml><?xml version="1.0" encoding="utf-8"?>
<a:theme xmlns:a="http://schemas.openxmlformats.org/drawingml/2006/main" name="2_Office Theme">
  <a:themeElements>
    <a:clrScheme name="NCIL 3">
      <a:dk1>
        <a:srgbClr val="185C69"/>
      </a:dk1>
      <a:lt1>
        <a:srgbClr val="08355F"/>
      </a:lt1>
      <a:dk2>
        <a:srgbClr val="08355F"/>
      </a:dk2>
      <a:lt2>
        <a:srgbClr val="FFFFFF"/>
      </a:lt2>
      <a:accent1>
        <a:srgbClr val="330033"/>
      </a:accent1>
      <a:accent2>
        <a:srgbClr val="F7057A"/>
      </a:accent2>
      <a:accent3>
        <a:srgbClr val="041B30"/>
      </a:accent3>
      <a:accent4>
        <a:srgbClr val="21298A"/>
      </a:accent4>
      <a:accent5>
        <a:srgbClr val="0A4477"/>
      </a:accent5>
      <a:accent6>
        <a:srgbClr val="4F693D"/>
      </a:accent6>
      <a:hlink>
        <a:srgbClr val="0563C1"/>
      </a:hlink>
      <a:folHlink>
        <a:srgbClr val="FF5B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IL Template 1" id="{5F3A21AE-3D70-4D8D-9A77-58F87E4C362D}" vid="{63288A13-C1E9-4386-A1C2-DD7279B1D58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D7B20CE780F8F4AB5BDB31B02B4C9D4" ma:contentTypeVersion="4" ma:contentTypeDescription="Create a new document." ma:contentTypeScope="" ma:versionID="27953dc61cbed082db0eb1ec0d704dbe">
  <xsd:schema xmlns:xsd="http://www.w3.org/2001/XMLSchema" xmlns:xs="http://www.w3.org/2001/XMLSchema" xmlns:p="http://schemas.microsoft.com/office/2006/metadata/properties" xmlns:ns2="b5fc2347-26be-43fd-8b3b-7388f581d7ec" targetNamespace="http://schemas.microsoft.com/office/2006/metadata/properties" ma:root="true" ma:fieldsID="28e88fdac8637324bbd45146f86f153c" ns2:_="">
    <xsd:import namespace="b5fc2347-26be-43fd-8b3b-7388f581d7e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5fc2347-26be-43fd-8b3b-7388f581d7e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EE0D4DC-E7CE-4ABC-AB47-62F704A940EC}">
  <ds:schemaRefs>
    <ds:schemaRef ds:uri="b5fc2347-26be-43fd-8b3b-7388f581d7e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95451207-0822-49C4-B498-27636465F52A}">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07FA880F-96F0-4371-A84E-B2D8DC6F25E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1616</TotalTime>
  <Words>13935</Words>
  <Application>Microsoft Office PowerPoint</Application>
  <PresentationFormat>Widescreen</PresentationFormat>
  <Paragraphs>786</Paragraphs>
  <Slides>58</Slides>
  <Notes>53</Notes>
  <HiddenSlides>0</HiddenSlides>
  <MMClips>1</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58</vt:i4>
      </vt:variant>
    </vt:vector>
  </HeadingPairs>
  <TitlesOfParts>
    <vt:vector size="69" baseType="lpstr">
      <vt:lpstr>Arial</vt:lpstr>
      <vt:lpstr>Arial,Sans-Serif</vt:lpstr>
      <vt:lpstr>Calibri</vt:lpstr>
      <vt:lpstr>Calibri Light</vt:lpstr>
      <vt:lpstr>Cooper Black</vt:lpstr>
      <vt:lpstr>Poppins</vt:lpstr>
      <vt:lpstr>Symbol</vt:lpstr>
      <vt:lpstr>Tahoma</vt:lpstr>
      <vt:lpstr>Wingdings</vt:lpstr>
      <vt:lpstr>1_Office Theme</vt:lpstr>
      <vt:lpstr>2_Office Theme</vt:lpstr>
      <vt:lpstr>Families and Schools Partnering for Children’s Literacy Success Family Track</vt:lpstr>
      <vt:lpstr>The National Center on Improving Literacy (NCIL) is a partnership among literacy experts, university researchers, and technical assistance providers, with funding from the United States Department of Education.  </vt:lpstr>
      <vt:lpstr>Learn About Families and Schools Partnering for Children's Literacy Success</vt:lpstr>
      <vt:lpstr>Agenda</vt:lpstr>
      <vt:lpstr>Learning Objectives</vt:lpstr>
      <vt:lpstr>Workshop Materials</vt:lpstr>
      <vt:lpstr>Session 1: - Family Engagement - Communicate and Interact Often</vt:lpstr>
      <vt:lpstr>Family Engagement</vt:lpstr>
      <vt:lpstr>What is Family Engagement?</vt:lpstr>
      <vt:lpstr>What is Family Engagement?</vt:lpstr>
      <vt:lpstr>A System of Literacy Services and Supports</vt:lpstr>
      <vt:lpstr>Family Engagement in a System of Literacy Support and Services: Multi-tiered System of Support for Reading (MTSS-R) </vt:lpstr>
      <vt:lpstr>A Multi-tiered System of Support for Reading</vt:lpstr>
      <vt:lpstr>A Multi-tiered System of Support for Reading (MTSS-R)</vt:lpstr>
      <vt:lpstr>A Multi-tiered System of Support for Reading</vt:lpstr>
      <vt:lpstr>Ask the Question </vt:lpstr>
      <vt:lpstr>How Families Can Partner With Schools on Literacy Development</vt:lpstr>
      <vt:lpstr>Communicate and Interact Often</vt:lpstr>
      <vt:lpstr>How Families Can Partner With Schools on Literacy Development</vt:lpstr>
      <vt:lpstr>Families and schools work best when they stay connected</vt:lpstr>
      <vt:lpstr>Families and schools work best when they stay connected</vt:lpstr>
      <vt:lpstr>Families and schools work best when they stay connected</vt:lpstr>
      <vt:lpstr>Questions                         ?</vt:lpstr>
      <vt:lpstr>Communicate and Interact Often  </vt:lpstr>
      <vt:lpstr>Session 2:  - Discuss Literacy Instruction and Intervention</vt:lpstr>
      <vt:lpstr>How Families Can Partner With Schools on Literacy Development</vt:lpstr>
      <vt:lpstr>Literacy Discussions: Curriculum &amp; Instruction</vt:lpstr>
      <vt:lpstr>Key Discussion Topics: Evidence-Based Instruction</vt:lpstr>
      <vt:lpstr>Discuss Literacy Instruction and Intervention</vt:lpstr>
      <vt:lpstr>Discuss Literacy Instruction and Intervention</vt:lpstr>
      <vt:lpstr>Literacy Discussions: Assessment and Intervention</vt:lpstr>
      <vt:lpstr>Literacy Discussions: Ask the Question</vt:lpstr>
      <vt:lpstr>Literacy Discussions: Ask the Question</vt:lpstr>
      <vt:lpstr>Literacy Discussions: Additional Resources</vt:lpstr>
      <vt:lpstr>Questions                         ?</vt:lpstr>
      <vt:lpstr>Discuss Literacy Instruction and Intervention</vt:lpstr>
      <vt:lpstr>Session 3: - Practice Literacy Skills at Home</vt:lpstr>
      <vt:lpstr>How Families Can Partner With Schools on Literacy Development</vt:lpstr>
      <vt:lpstr>Practice Literacy Skills at Home</vt:lpstr>
      <vt:lpstr>Practice Literacy Skills at Home</vt:lpstr>
      <vt:lpstr>Practice Literacy Skills at Home</vt:lpstr>
      <vt:lpstr>Practice Literacy Skills at Home</vt:lpstr>
      <vt:lpstr>Practice Literacy Skills at Home</vt:lpstr>
      <vt:lpstr>Practice Literacy Skills at Home</vt:lpstr>
      <vt:lpstr>Practice Literacy Skills at Home</vt:lpstr>
      <vt:lpstr>Questions                         ?</vt:lpstr>
      <vt:lpstr>Session 4: - Address Concerns Together</vt:lpstr>
      <vt:lpstr>How Families Can Partner With Schools on Literacy Development</vt:lpstr>
      <vt:lpstr>Learning Objectives</vt:lpstr>
      <vt:lpstr>A Complex and Unnatural Process</vt:lpstr>
      <vt:lpstr>Signs of Risk for Reading Difficulties</vt:lpstr>
      <vt:lpstr>Ask the Question</vt:lpstr>
      <vt:lpstr>Check for Understanding</vt:lpstr>
      <vt:lpstr>The big ideas... All children benefit from explicit, systematic reading instruction in phonemic awareness, phonics, fluency, vocabulary, and comprehension.   Some children continue to struggle with reading even with evidence-based classroom reading instruction.   If you or your child’s teacher is concerned that your child’s reading difficulties are unexpected or unusual, seek further information from the school and others about next steps. </vt:lpstr>
      <vt:lpstr>Questions                         ?</vt:lpstr>
      <vt:lpstr>PowerPoint Presentation</vt:lpstr>
      <vt:lpstr>How Can I Learn More? </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Sayko</dc:creator>
  <cp:lastModifiedBy>Taveras Cabrera, Wilsi</cp:lastModifiedBy>
  <cp:revision>3302</cp:revision>
  <dcterms:created xsi:type="dcterms:W3CDTF">2020-10-19T18:57:22Z</dcterms:created>
  <dcterms:modified xsi:type="dcterms:W3CDTF">2026-08-19T19:03:24Z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2BF4B23A-72C7-4248-86C5-ABEBD89299A4</vt:lpwstr>
  </property>
  <property fmtid="{D5CDD505-2E9C-101B-9397-08002B2CF9AE}" pid="3" name="ArticulatePath">
    <vt:lpwstr>Partner Tutorial PPT with Notes MASTER</vt:lpwstr>
  </property>
  <property fmtid="{D5CDD505-2E9C-101B-9397-08002B2CF9AE}" pid="4" name="ContentTypeId">
    <vt:lpwstr>0x0101009D7B20CE780F8F4AB5BDB31B02B4C9D4</vt:lpwstr>
  </property>
  <property fmtid="{D5CDD505-2E9C-101B-9397-08002B2CF9AE}" pid="5" name="Order">
    <vt:r8>881600</vt:r8>
  </property>
</Properties>
</file>