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2.xml" ContentType="application/vnd.openxmlformats-officedocument.presentationml.tags+xml"/>
  <Override PartName="/ppt/notesSlides/notesSlide7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75"/>
  </p:notesMasterIdLst>
  <p:sldIdLst>
    <p:sldId id="378" r:id="rId5"/>
    <p:sldId id="379" r:id="rId6"/>
    <p:sldId id="380" r:id="rId7"/>
    <p:sldId id="381" r:id="rId8"/>
    <p:sldId id="382" r:id="rId9"/>
    <p:sldId id="383" r:id="rId10"/>
    <p:sldId id="385" r:id="rId11"/>
    <p:sldId id="431" r:id="rId12"/>
    <p:sldId id="386" r:id="rId13"/>
    <p:sldId id="384" r:id="rId14"/>
    <p:sldId id="432" r:id="rId15"/>
    <p:sldId id="387" r:id="rId16"/>
    <p:sldId id="388" r:id="rId17"/>
    <p:sldId id="433" r:id="rId18"/>
    <p:sldId id="426" r:id="rId19"/>
    <p:sldId id="389" r:id="rId20"/>
    <p:sldId id="434" r:id="rId21"/>
    <p:sldId id="390" r:id="rId22"/>
    <p:sldId id="391" r:id="rId23"/>
    <p:sldId id="435" r:id="rId24"/>
    <p:sldId id="436" r:id="rId25"/>
    <p:sldId id="392" r:id="rId26"/>
    <p:sldId id="437" r:id="rId27"/>
    <p:sldId id="428" r:id="rId28"/>
    <p:sldId id="438" r:id="rId29"/>
    <p:sldId id="393" r:id="rId30"/>
    <p:sldId id="394" r:id="rId31"/>
    <p:sldId id="439" r:id="rId32"/>
    <p:sldId id="427" r:id="rId33"/>
    <p:sldId id="395" r:id="rId34"/>
    <p:sldId id="440" r:id="rId35"/>
    <p:sldId id="429" r:id="rId36"/>
    <p:sldId id="397" r:id="rId37"/>
    <p:sldId id="399" r:id="rId38"/>
    <p:sldId id="441" r:id="rId39"/>
    <p:sldId id="398" r:id="rId40"/>
    <p:sldId id="400" r:id="rId41"/>
    <p:sldId id="442" r:id="rId42"/>
    <p:sldId id="401" r:id="rId43"/>
    <p:sldId id="402" r:id="rId44"/>
    <p:sldId id="443" r:id="rId45"/>
    <p:sldId id="403" r:id="rId46"/>
    <p:sldId id="444" r:id="rId47"/>
    <p:sldId id="425" r:id="rId48"/>
    <p:sldId id="445" r:id="rId49"/>
    <p:sldId id="404" r:id="rId50"/>
    <p:sldId id="405" r:id="rId51"/>
    <p:sldId id="446" r:id="rId52"/>
    <p:sldId id="406" r:id="rId53"/>
    <p:sldId id="447" r:id="rId54"/>
    <p:sldId id="407" r:id="rId55"/>
    <p:sldId id="409" r:id="rId56"/>
    <p:sldId id="448" r:id="rId57"/>
    <p:sldId id="408" r:id="rId58"/>
    <p:sldId id="410" r:id="rId59"/>
    <p:sldId id="411" r:id="rId60"/>
    <p:sldId id="430" r:id="rId61"/>
    <p:sldId id="412" r:id="rId62"/>
    <p:sldId id="413" r:id="rId63"/>
    <p:sldId id="414" r:id="rId64"/>
    <p:sldId id="415" r:id="rId65"/>
    <p:sldId id="416" r:id="rId66"/>
    <p:sldId id="450" r:id="rId67"/>
    <p:sldId id="417" r:id="rId68"/>
    <p:sldId id="418" r:id="rId69"/>
    <p:sldId id="449" r:id="rId70"/>
    <p:sldId id="419" r:id="rId71"/>
    <p:sldId id="422" r:id="rId72"/>
    <p:sldId id="423" r:id="rId73"/>
    <p:sldId id="424" r:id="rId74"/>
  </p:sldIdLst>
  <p:sldSz cx="12192000" cy="6858000"/>
  <p:notesSz cx="7010400" cy="9296400"/>
  <p:custDataLst>
    <p:tags r:id="rId7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CIL Template" id="{DA0948B0-5754-4147-9FB5-19BC3C236324}">
          <p14:sldIdLst>
            <p14:sldId id="378"/>
            <p14:sldId id="379"/>
            <p14:sldId id="380"/>
            <p14:sldId id="381"/>
            <p14:sldId id="382"/>
            <p14:sldId id="383"/>
            <p14:sldId id="385"/>
            <p14:sldId id="431"/>
            <p14:sldId id="386"/>
            <p14:sldId id="384"/>
            <p14:sldId id="432"/>
            <p14:sldId id="387"/>
            <p14:sldId id="388"/>
            <p14:sldId id="433"/>
            <p14:sldId id="426"/>
            <p14:sldId id="389"/>
            <p14:sldId id="434"/>
            <p14:sldId id="390"/>
            <p14:sldId id="391"/>
            <p14:sldId id="435"/>
            <p14:sldId id="436"/>
            <p14:sldId id="392"/>
            <p14:sldId id="437"/>
            <p14:sldId id="428"/>
            <p14:sldId id="438"/>
            <p14:sldId id="393"/>
            <p14:sldId id="394"/>
            <p14:sldId id="439"/>
            <p14:sldId id="427"/>
            <p14:sldId id="395"/>
            <p14:sldId id="440"/>
            <p14:sldId id="429"/>
            <p14:sldId id="397"/>
            <p14:sldId id="399"/>
            <p14:sldId id="441"/>
            <p14:sldId id="398"/>
            <p14:sldId id="400"/>
            <p14:sldId id="442"/>
            <p14:sldId id="401"/>
            <p14:sldId id="402"/>
            <p14:sldId id="443"/>
            <p14:sldId id="403"/>
            <p14:sldId id="444"/>
            <p14:sldId id="425"/>
            <p14:sldId id="445"/>
            <p14:sldId id="404"/>
            <p14:sldId id="405"/>
            <p14:sldId id="446"/>
            <p14:sldId id="406"/>
            <p14:sldId id="447"/>
            <p14:sldId id="407"/>
            <p14:sldId id="409"/>
            <p14:sldId id="448"/>
            <p14:sldId id="408"/>
            <p14:sldId id="410"/>
            <p14:sldId id="411"/>
            <p14:sldId id="430"/>
            <p14:sldId id="412"/>
            <p14:sldId id="413"/>
            <p14:sldId id="414"/>
            <p14:sldId id="415"/>
            <p14:sldId id="416"/>
            <p14:sldId id="450"/>
            <p14:sldId id="417"/>
            <p14:sldId id="418"/>
            <p14:sldId id="449"/>
            <p14:sldId id="419"/>
            <p14:sldId id="422"/>
            <p14:sldId id="423"/>
            <p14:sldId id="42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047B0D-BA8A-B050-5389-BE342CF63183}" name="Allison Andreola" initials="AA" userId="awko6JiC/KZ27eTawpnsK+9DjWrE/yXZykpZhnC6Cp0=" providerId="None"/>
  <p188:author id="{10B93019-07D0-293A-9DDE-1E108D62CBBF}" name="Samuel Glickman" initials="SG" userId="S::samuel.glickman@rmcres.com::b8523e25-788c-461c-9a4e-be070126ff34" providerId="AD"/>
  <p188:author id="{4C00C537-AB71-5682-2ECC-3BAD50E6C0E8}" name="Kristin Kane" initials="KK" userId="knB8B4nQMdTY9qwQ7Rvhf8RMAi08fCjhWp5m83vKjEg=" providerId="None"/>
  <p188:author id="{C5C8BCAB-65A5-1093-8CD0-2931435D470F}" name="Karen Shaffer" initials="KS" userId="TBjdAIoiwjqc8/3lYAX9F/iLR7USMPR6z6LqvKgAsQ4=" providerId="None"/>
  <p188:author id="{260046D8-3AB1-279C-9010-875F396D3095}" name="Sen Wang" initials="SW" userId="5Kfd3VoL/92ySW8mXmeRHG4tyYe/d7qdCtEarKo7Z1A=" providerId="None"/>
  <p188:author id="{C5F8D7E9-0F15-6FC3-445D-8A2784EFF40B}" name="Jessica Folsom" initials="JSF" userId="Jessica Folsom" providerId="None"/>
  <p188:author id="{0E150EF7-1690-F34E-5674-9DC55DB80C5E}" name="Sarah Sayko" initials="" userId="S::saykos@rmcres.com::654a6890-8bd2-4990-b4c2-806900f5525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0000"/>
    <a:srgbClr val="FC9D62"/>
    <a:srgbClr val="91BFA6"/>
    <a:srgbClr val="147540"/>
    <a:srgbClr val="262424"/>
    <a:srgbClr val="C7FAFF"/>
    <a:srgbClr val="DB9209"/>
    <a:srgbClr val="FFB121"/>
    <a:srgbClr val="DCF1F5"/>
    <a:srgbClr val="F5BC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AD0F07-06D6-4319-9C9B-A4841A14534F}" v="18" dt="2026-07-27T15:36:14.074"/>
    <p1510:client id="{3064164D-62BE-4960-85F4-6219AD7A5064}" v="2" dt="2026-07-28T16:12:16.4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36" autoAdjust="0"/>
    <p:restoredTop sz="86491" autoAdjust="0"/>
  </p:normalViewPr>
  <p:slideViewPr>
    <p:cSldViewPr snapToGrid="0">
      <p:cViewPr varScale="1">
        <p:scale>
          <a:sx n="47" d="100"/>
          <a:sy n="47" d="100"/>
        </p:scale>
        <p:origin x="1124" y="44"/>
      </p:cViewPr>
      <p:guideLst/>
    </p:cSldViewPr>
  </p:slideViewPr>
  <p:outlineViewPr>
    <p:cViewPr>
      <p:scale>
        <a:sx n="33" d="100"/>
        <a:sy n="33" d="100"/>
      </p:scale>
      <p:origin x="0" y="-8508"/>
    </p:cViewPr>
    <p:sldLst>
      <p:sld r:id="rId1" collapse="1"/>
    </p:sldLst>
  </p:outlineViewPr>
  <p:notesTextViewPr>
    <p:cViewPr>
      <p:scale>
        <a:sx n="1" d="1"/>
        <a:sy n="1" d="1"/>
      </p:scale>
      <p:origin x="0" y="0"/>
    </p:cViewPr>
  </p:notesTextViewPr>
  <p:notesViewPr>
    <p:cSldViewPr snapToGrid="0">
      <p:cViewPr>
        <p:scale>
          <a:sx n="1" d="2"/>
          <a:sy n="1" d="2"/>
        </p:scale>
        <p:origin x="4608" y="103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83"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gs" Target="tags/tag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_rels/viewProps.xml.rels><?xml version="1.0" encoding="UTF-8" standalone="yes"?>
<Relationships xmlns="http://schemas.openxmlformats.org/package/2006/relationships"><Relationship Id="rId1"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Andreola" userId="awko6JiC/KZ27eTawpnsK+9DjWrE/yXZykpZhnC6Cp0=" providerId="None" clId="Web-{07F34E3F-B740-4C63-B1E2-5BC31D0B1015}"/>
    <pc:docChg chg="delSld modSld modSection">
      <pc:chgData name="Allison Andreola" userId="awko6JiC/KZ27eTawpnsK+9DjWrE/yXZykpZhnC6Cp0=" providerId="None" clId="Web-{07F34E3F-B740-4C63-B1E2-5BC31D0B1015}" dt="2026-07-23T21:07:23.416" v="33"/>
      <pc:docMkLst>
        <pc:docMk/>
      </pc:docMkLst>
      <pc:sldChg chg="modSp modCm">
        <pc:chgData name="Allison Andreola" userId="awko6JiC/KZ27eTawpnsK+9DjWrE/yXZykpZhnC6Cp0=" providerId="None" clId="Web-{07F34E3F-B740-4C63-B1E2-5BC31D0B1015}" dt="2026-07-23T21:04:50.426" v="3" actId="20577"/>
        <pc:sldMkLst>
          <pc:docMk/>
          <pc:sldMk cId="196186123" sldId="379"/>
        </pc:sldMkLst>
        <pc:spChg chg="mod">
          <ac:chgData name="Allison Andreola" userId="awko6JiC/KZ27eTawpnsK+9DjWrE/yXZykpZhnC6Cp0=" providerId="None" clId="Web-{07F34E3F-B740-4C63-B1E2-5BC31D0B1015}" dt="2026-07-23T21:04:50.426" v="3" actId="20577"/>
          <ac:spMkLst>
            <pc:docMk/>
            <pc:sldMk cId="196186123" sldId="379"/>
            <ac:spMk id="3" creationId="{0EBCB669-2CD3-ADC2-A9C8-08B0536E78DF}"/>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07F34E3F-B740-4C63-B1E2-5BC31D0B1015}" dt="2026-07-23T21:04:50.426" v="3" actId="20577"/>
              <pc2:cmMkLst xmlns:pc2="http://schemas.microsoft.com/office/powerpoint/2019/9/main/command">
                <pc:docMk/>
                <pc:sldMk cId="196186123" sldId="379"/>
                <pc2:cmMk id="{1F242674-9815-4598-88C4-FE4F75BCE053}"/>
              </pc2:cmMkLst>
            </pc226:cmChg>
          </p:ext>
        </pc:extLst>
      </pc:sldChg>
      <pc:sldChg chg="modSp">
        <pc:chgData name="Allison Andreola" userId="awko6JiC/KZ27eTawpnsK+9DjWrE/yXZykpZhnC6Cp0=" providerId="None" clId="Web-{07F34E3F-B740-4C63-B1E2-5BC31D0B1015}" dt="2026-07-23T21:05:04.629" v="8" actId="20577"/>
        <pc:sldMkLst>
          <pc:docMk/>
          <pc:sldMk cId="3683137601" sldId="380"/>
        </pc:sldMkLst>
        <pc:spChg chg="mod">
          <ac:chgData name="Allison Andreola" userId="awko6JiC/KZ27eTawpnsK+9DjWrE/yXZykpZhnC6Cp0=" providerId="None" clId="Web-{07F34E3F-B740-4C63-B1E2-5BC31D0B1015}" dt="2026-07-23T21:05:04.629" v="8" actId="20577"/>
          <ac:spMkLst>
            <pc:docMk/>
            <pc:sldMk cId="3683137601" sldId="380"/>
            <ac:spMk id="10" creationId="{C68F9080-254F-D4D0-7C19-AEDC41A10870}"/>
          </ac:spMkLst>
        </pc:spChg>
      </pc:sldChg>
      <pc:sldChg chg="modSp">
        <pc:chgData name="Allison Andreola" userId="awko6JiC/KZ27eTawpnsK+9DjWrE/yXZykpZhnC6Cp0=" providerId="None" clId="Web-{07F34E3F-B740-4C63-B1E2-5BC31D0B1015}" dt="2026-07-23T21:05:28.146" v="10" actId="20577"/>
        <pc:sldMkLst>
          <pc:docMk/>
          <pc:sldMk cId="4163016230" sldId="381"/>
        </pc:sldMkLst>
        <pc:spChg chg="mod">
          <ac:chgData name="Allison Andreola" userId="awko6JiC/KZ27eTawpnsK+9DjWrE/yXZykpZhnC6Cp0=" providerId="None" clId="Web-{07F34E3F-B740-4C63-B1E2-5BC31D0B1015}" dt="2026-07-23T21:05:28.146" v="10" actId="20577"/>
          <ac:spMkLst>
            <pc:docMk/>
            <pc:sldMk cId="4163016230" sldId="381"/>
            <ac:spMk id="4" creationId="{B952245B-1327-D763-9E92-95593A4558E4}"/>
          </ac:spMkLst>
        </pc:spChg>
      </pc:sldChg>
      <pc:sldChg chg="modSp modCm">
        <pc:chgData name="Allison Andreola" userId="awko6JiC/KZ27eTawpnsK+9DjWrE/yXZykpZhnC6Cp0=" providerId="None" clId="Web-{07F34E3F-B740-4C63-B1E2-5BC31D0B1015}" dt="2026-07-23T21:05:36.943" v="12"/>
        <pc:sldMkLst>
          <pc:docMk/>
          <pc:sldMk cId="2177242236" sldId="389"/>
        </pc:sldMkLst>
        <pc:graphicFrameChg chg="mod modGraphic">
          <ac:chgData name="Allison Andreola" userId="awko6JiC/KZ27eTawpnsK+9DjWrE/yXZykpZhnC6Cp0=" providerId="None" clId="Web-{07F34E3F-B740-4C63-B1E2-5BC31D0B1015}" dt="2026-07-23T21:05:36.943" v="12"/>
          <ac:graphicFrameMkLst>
            <pc:docMk/>
            <pc:sldMk cId="2177242236" sldId="389"/>
            <ac:graphicFrameMk id="5" creationId="{7723A619-AA17-E057-D4FB-0B37BE54D08E}"/>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07F34E3F-B740-4C63-B1E2-5BC31D0B1015}" dt="2026-07-23T21:05:36.943" v="11"/>
              <pc2:cmMkLst xmlns:pc2="http://schemas.microsoft.com/office/powerpoint/2019/9/main/command">
                <pc:docMk/>
                <pc:sldMk cId="2177242236" sldId="389"/>
                <pc2:cmMk id="{8A8EE1C1-D238-4D35-9754-E57C0AA35ED3}"/>
              </pc2:cmMkLst>
            </pc226:cmChg>
          </p:ext>
        </pc:extLst>
      </pc:sldChg>
      <pc:sldChg chg="modSp modCm">
        <pc:chgData name="Allison Andreola" userId="awko6JiC/KZ27eTawpnsK+9DjWrE/yXZykpZhnC6Cp0=" providerId="None" clId="Web-{07F34E3F-B740-4C63-B1E2-5BC31D0B1015}" dt="2026-07-23T21:05:45.646" v="14"/>
        <pc:sldMkLst>
          <pc:docMk/>
          <pc:sldMk cId="1930467706" sldId="392"/>
        </pc:sldMkLst>
        <pc:graphicFrameChg chg="mod modGraphic">
          <ac:chgData name="Allison Andreola" userId="awko6JiC/KZ27eTawpnsK+9DjWrE/yXZykpZhnC6Cp0=" providerId="None" clId="Web-{07F34E3F-B740-4C63-B1E2-5BC31D0B1015}" dt="2026-07-23T21:05:45.646" v="14"/>
          <ac:graphicFrameMkLst>
            <pc:docMk/>
            <pc:sldMk cId="1930467706" sldId="392"/>
            <ac:graphicFrameMk id="19" creationId="{E9377141-DDE0-4B7B-4EF5-933EDFEBC0C0}"/>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07F34E3F-B740-4C63-B1E2-5BC31D0B1015}" dt="2026-07-23T21:05:45.646" v="13"/>
              <pc2:cmMkLst xmlns:pc2="http://schemas.microsoft.com/office/powerpoint/2019/9/main/command">
                <pc:docMk/>
                <pc:sldMk cId="1930467706" sldId="392"/>
                <pc2:cmMk id="{64E22A48-A8BE-44EF-9E67-3FBB25B8BD79}"/>
              </pc2:cmMkLst>
            </pc226:cmChg>
          </p:ext>
        </pc:extLst>
      </pc:sldChg>
      <pc:sldChg chg="modSp modCm">
        <pc:chgData name="Allison Andreola" userId="awko6JiC/KZ27eTawpnsK+9DjWrE/yXZykpZhnC6Cp0=" providerId="None" clId="Web-{07F34E3F-B740-4C63-B1E2-5BC31D0B1015}" dt="2026-07-23T21:06:04.850" v="15" actId="20577"/>
        <pc:sldMkLst>
          <pc:docMk/>
          <pc:sldMk cId="2581736185" sldId="394"/>
        </pc:sldMkLst>
        <pc:spChg chg="mod">
          <ac:chgData name="Allison Andreola" userId="awko6JiC/KZ27eTawpnsK+9DjWrE/yXZykpZhnC6Cp0=" providerId="None" clId="Web-{07F34E3F-B740-4C63-B1E2-5BC31D0B1015}" dt="2026-07-23T21:06:04.850" v="15" actId="20577"/>
          <ac:spMkLst>
            <pc:docMk/>
            <pc:sldMk cId="2581736185" sldId="394"/>
            <ac:spMk id="8" creationId="{65BA821E-D467-7160-1A91-162EBAA1E664}"/>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07F34E3F-B740-4C63-B1E2-5BC31D0B1015}" dt="2026-07-23T21:06:04.850" v="15" actId="20577"/>
              <pc2:cmMkLst xmlns:pc2="http://schemas.microsoft.com/office/powerpoint/2019/9/main/command">
                <pc:docMk/>
                <pc:sldMk cId="2581736185" sldId="394"/>
                <pc2:cmMk id="{D3D52953-D226-417C-8028-C4C5EE00FA2E}"/>
              </pc2:cmMkLst>
            </pc226:cmChg>
          </p:ext>
        </pc:extLst>
      </pc:sldChg>
      <pc:sldChg chg="modSp modCm">
        <pc:chgData name="Allison Andreola" userId="awko6JiC/KZ27eTawpnsK+9DjWrE/yXZykpZhnC6Cp0=" providerId="None" clId="Web-{07F34E3F-B740-4C63-B1E2-5BC31D0B1015}" dt="2026-07-23T21:06:16.038" v="16" actId="20577"/>
        <pc:sldMkLst>
          <pc:docMk/>
          <pc:sldMk cId="2294894873" sldId="400"/>
        </pc:sldMkLst>
        <pc:spChg chg="mod">
          <ac:chgData name="Allison Andreola" userId="awko6JiC/KZ27eTawpnsK+9DjWrE/yXZykpZhnC6Cp0=" providerId="None" clId="Web-{07F34E3F-B740-4C63-B1E2-5BC31D0B1015}" dt="2026-07-23T21:06:16.038" v="16" actId="20577"/>
          <ac:spMkLst>
            <pc:docMk/>
            <pc:sldMk cId="2294894873" sldId="400"/>
            <ac:spMk id="4" creationId="{85D388BD-BA45-F56A-9F41-F98E7C352495}"/>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07F34E3F-B740-4C63-B1E2-5BC31D0B1015}" dt="2026-07-23T21:06:16.038" v="16" actId="20577"/>
              <pc2:cmMkLst xmlns:pc2="http://schemas.microsoft.com/office/powerpoint/2019/9/main/command">
                <pc:docMk/>
                <pc:sldMk cId="2294894873" sldId="400"/>
                <pc2:cmMk id="{195C339C-A1E6-41E5-9106-1ED9F1EA4DE1}"/>
              </pc2:cmMkLst>
            </pc226:cmChg>
          </p:ext>
        </pc:extLst>
      </pc:sldChg>
      <pc:sldChg chg="modSp modCm">
        <pc:chgData name="Allison Andreola" userId="awko6JiC/KZ27eTawpnsK+9DjWrE/yXZykpZhnC6Cp0=" providerId="None" clId="Web-{07F34E3F-B740-4C63-B1E2-5BC31D0B1015}" dt="2026-07-23T21:06:29.835" v="18" actId="20577"/>
        <pc:sldMkLst>
          <pc:docMk/>
          <pc:sldMk cId="730078952" sldId="401"/>
        </pc:sldMkLst>
        <pc:spChg chg="mod">
          <ac:chgData name="Allison Andreola" userId="awko6JiC/KZ27eTawpnsK+9DjWrE/yXZykpZhnC6Cp0=" providerId="None" clId="Web-{07F34E3F-B740-4C63-B1E2-5BC31D0B1015}" dt="2026-07-23T21:06:29.835" v="18" actId="20577"/>
          <ac:spMkLst>
            <pc:docMk/>
            <pc:sldMk cId="730078952" sldId="401"/>
            <ac:spMk id="4" creationId="{203D6948-13E9-93B2-191D-A8B0119ED447}"/>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07F34E3F-B740-4C63-B1E2-5BC31D0B1015}" dt="2026-07-23T21:06:29.835" v="18" actId="20577"/>
              <pc2:cmMkLst xmlns:pc2="http://schemas.microsoft.com/office/powerpoint/2019/9/main/command">
                <pc:docMk/>
                <pc:sldMk cId="730078952" sldId="401"/>
                <pc2:cmMk id="{37B0AF82-F996-4910-823B-A7B11327AB82}"/>
              </pc2:cmMkLst>
            </pc226:cmChg>
          </p:ext>
        </pc:extLst>
      </pc:sldChg>
      <pc:sldChg chg="modSp modCm">
        <pc:chgData name="Allison Andreola" userId="awko6JiC/KZ27eTawpnsK+9DjWrE/yXZykpZhnC6Cp0=" providerId="None" clId="Web-{07F34E3F-B740-4C63-B1E2-5BC31D0B1015}" dt="2026-07-23T21:06:56.180" v="32"/>
        <pc:sldMkLst>
          <pc:docMk/>
          <pc:sldMk cId="3976231438" sldId="414"/>
        </pc:sldMkLst>
        <pc:graphicFrameChg chg="mod modGraphic">
          <ac:chgData name="Allison Andreola" userId="awko6JiC/KZ27eTawpnsK+9DjWrE/yXZykpZhnC6Cp0=" providerId="None" clId="Web-{07F34E3F-B740-4C63-B1E2-5BC31D0B1015}" dt="2026-07-23T21:06:56.180" v="32"/>
          <ac:graphicFrameMkLst>
            <pc:docMk/>
            <pc:sldMk cId="3976231438" sldId="414"/>
            <ac:graphicFrameMk id="7" creationId="{BEB71007-BFCA-625E-D1D9-A3F3B60B28AA}"/>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07F34E3F-B740-4C63-B1E2-5BC31D0B1015}" dt="2026-07-23T21:06:56.180" v="31"/>
              <pc2:cmMkLst xmlns:pc2="http://schemas.microsoft.com/office/powerpoint/2019/9/main/command">
                <pc:docMk/>
                <pc:sldMk cId="3976231438" sldId="414"/>
                <pc2:cmMk id="{A31EEA4B-3E48-4F56-86B1-1397766359F0}"/>
              </pc2:cmMkLst>
            </pc226:cmChg>
          </p:ext>
        </pc:extLst>
      </pc:sldChg>
      <pc:sldChg chg="modSp modCm">
        <pc:chgData name="Allison Andreola" userId="awko6JiC/KZ27eTawpnsK+9DjWrE/yXZykpZhnC6Cp0=" providerId="None" clId="Web-{07F34E3F-B740-4C63-B1E2-5BC31D0B1015}" dt="2026-07-23T21:06:25.148" v="17" actId="20577"/>
        <pc:sldMkLst>
          <pc:docMk/>
          <pc:sldMk cId="70196194" sldId="442"/>
        </pc:sldMkLst>
        <pc:spChg chg="mod">
          <ac:chgData name="Allison Andreola" userId="awko6JiC/KZ27eTawpnsK+9DjWrE/yXZykpZhnC6Cp0=" providerId="None" clId="Web-{07F34E3F-B740-4C63-B1E2-5BC31D0B1015}" dt="2026-07-23T21:06:25.148" v="17" actId="20577"/>
          <ac:spMkLst>
            <pc:docMk/>
            <pc:sldMk cId="70196194" sldId="442"/>
            <ac:spMk id="4" creationId="{85D388BD-BA45-F56A-9F41-F98E7C352495}"/>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07F34E3F-B740-4C63-B1E2-5BC31D0B1015}" dt="2026-07-23T21:06:25.148" v="17" actId="20577"/>
              <pc2:cmMkLst xmlns:pc2="http://schemas.microsoft.com/office/powerpoint/2019/9/main/command">
                <pc:docMk/>
                <pc:sldMk cId="70196194" sldId="442"/>
                <pc2:cmMk id="{7A3B325E-CE84-4119-9113-0BE6EB09DE95}"/>
              </pc2:cmMkLst>
            </pc226:cmChg>
          </p:ext>
        </pc:extLst>
      </pc:sldChg>
    </pc:docChg>
  </pc:docChgLst>
  <pc:docChgLst>
    <pc:chgData name="Sen Wang" userId="5Kfd3VoL/92ySW8mXmeRHG4tyYe/d7qdCtEarKo7Z1A=" providerId="None" clId="Web-{0056F3F1-4399-41D0-BE55-990F977FE8AE}"/>
    <pc:docChg chg="mod modSld">
      <pc:chgData name="Sen Wang" userId="5Kfd3VoL/92ySW8mXmeRHG4tyYe/d7qdCtEarKo7Z1A=" providerId="None" clId="Web-{0056F3F1-4399-41D0-BE55-990F977FE8AE}" dt="2026-07-20T19:51:56.029" v="3" actId="20577"/>
      <pc:docMkLst>
        <pc:docMk/>
      </pc:docMkLst>
      <pc:sldChg chg="modSp">
        <pc:chgData name="Sen Wang" userId="5Kfd3VoL/92ySW8mXmeRHG4tyYe/d7qdCtEarKo7Z1A=" providerId="None" clId="Web-{0056F3F1-4399-41D0-BE55-990F977FE8AE}" dt="2026-07-20T19:51:56.029" v="3" actId="20577"/>
        <pc:sldMkLst>
          <pc:docMk/>
          <pc:sldMk cId="3683137601" sldId="380"/>
        </pc:sldMkLst>
        <pc:spChg chg="mod">
          <ac:chgData name="Sen Wang" userId="5Kfd3VoL/92ySW8mXmeRHG4tyYe/d7qdCtEarKo7Z1A=" providerId="None" clId="Web-{0056F3F1-4399-41D0-BE55-990F977FE8AE}" dt="2026-07-20T19:51:56.029" v="3" actId="20577"/>
          <ac:spMkLst>
            <pc:docMk/>
            <pc:sldMk cId="3683137601" sldId="380"/>
            <ac:spMk id="10" creationId="{C68F9080-254F-D4D0-7C19-AEDC41A10870}"/>
          </ac:spMkLst>
        </pc:spChg>
      </pc:sldChg>
    </pc:docChg>
  </pc:docChgLst>
  <pc:docChgLst>
    <pc:chgData name="Allison Andreola" userId="awko6JiC/KZ27eTawpnsK+9DjWrE/yXZykpZhnC6Cp0=" providerId="None" clId="Web-{07AD0F07-06D6-4319-9C9B-A4841A14534F}"/>
    <pc:docChg chg="modSld">
      <pc:chgData name="Allison Andreola" userId="awko6JiC/KZ27eTawpnsK+9DjWrE/yXZykpZhnC6Cp0=" providerId="None" clId="Web-{07AD0F07-06D6-4319-9C9B-A4841A14534F}" dt="2026-07-27T15:36:13.792" v="4" actId="20577"/>
      <pc:docMkLst>
        <pc:docMk/>
      </pc:docMkLst>
      <pc:sldChg chg="modSp">
        <pc:chgData name="Allison Andreola" userId="awko6JiC/KZ27eTawpnsK+9DjWrE/yXZykpZhnC6Cp0=" providerId="None" clId="Web-{07AD0F07-06D6-4319-9C9B-A4841A14534F}" dt="2026-07-27T15:36:04.167" v="1" actId="20577"/>
        <pc:sldMkLst>
          <pc:docMk/>
          <pc:sldMk cId="3472804271" sldId="398"/>
        </pc:sldMkLst>
        <pc:spChg chg="mod">
          <ac:chgData name="Allison Andreola" userId="awko6JiC/KZ27eTawpnsK+9DjWrE/yXZykpZhnC6Cp0=" providerId="None" clId="Web-{07AD0F07-06D6-4319-9C9B-A4841A14534F}" dt="2026-07-27T15:36:04.167" v="1" actId="20577"/>
          <ac:spMkLst>
            <pc:docMk/>
            <pc:sldMk cId="3472804271" sldId="398"/>
            <ac:spMk id="9" creationId="{AA90025A-277E-2414-0940-3CCEE08E6C4A}"/>
          </ac:spMkLst>
        </pc:spChg>
      </pc:sldChg>
      <pc:sldChg chg="modSp">
        <pc:chgData name="Allison Andreola" userId="awko6JiC/KZ27eTawpnsK+9DjWrE/yXZykpZhnC6Cp0=" providerId="None" clId="Web-{07AD0F07-06D6-4319-9C9B-A4841A14534F}" dt="2026-07-27T15:35:50.308" v="0" actId="20577"/>
        <pc:sldMkLst>
          <pc:docMk/>
          <pc:sldMk cId="2294894873" sldId="400"/>
        </pc:sldMkLst>
        <pc:spChg chg="mod">
          <ac:chgData name="Allison Andreola" userId="awko6JiC/KZ27eTawpnsK+9DjWrE/yXZykpZhnC6Cp0=" providerId="None" clId="Web-{07AD0F07-06D6-4319-9C9B-A4841A14534F}" dt="2026-07-27T15:35:50.308" v="0" actId="20577"/>
          <ac:spMkLst>
            <pc:docMk/>
            <pc:sldMk cId="2294894873" sldId="400"/>
            <ac:spMk id="15" creationId="{FF633414-83C0-AA5A-5F39-A475BA8D3115}"/>
          </ac:spMkLst>
        </pc:spChg>
      </pc:sldChg>
      <pc:sldChg chg="modSp">
        <pc:chgData name="Allison Andreola" userId="awko6JiC/KZ27eTawpnsK+9DjWrE/yXZykpZhnC6Cp0=" providerId="None" clId="Web-{07AD0F07-06D6-4319-9C9B-A4841A14534F}" dt="2026-07-27T15:36:09.855" v="3" actId="20577"/>
        <pc:sldMkLst>
          <pc:docMk/>
          <pc:sldMk cId="730078952" sldId="401"/>
        </pc:sldMkLst>
        <pc:spChg chg="mod">
          <ac:chgData name="Allison Andreola" userId="awko6JiC/KZ27eTawpnsK+9DjWrE/yXZykpZhnC6Cp0=" providerId="None" clId="Web-{07AD0F07-06D6-4319-9C9B-A4841A14534F}" dt="2026-07-27T15:36:09.855" v="3" actId="20577"/>
          <ac:spMkLst>
            <pc:docMk/>
            <pc:sldMk cId="730078952" sldId="401"/>
            <ac:spMk id="10" creationId="{35B93990-61AF-F151-2ED8-8F333C1C3630}"/>
          </ac:spMkLst>
        </pc:spChg>
      </pc:sldChg>
      <pc:sldChg chg="modSp">
        <pc:chgData name="Allison Andreola" userId="awko6JiC/KZ27eTawpnsK+9DjWrE/yXZykpZhnC6Cp0=" providerId="None" clId="Web-{07AD0F07-06D6-4319-9C9B-A4841A14534F}" dt="2026-07-27T15:36:13.792" v="4" actId="20577"/>
        <pc:sldMkLst>
          <pc:docMk/>
          <pc:sldMk cId="2618176939" sldId="402"/>
        </pc:sldMkLst>
        <pc:spChg chg="mod">
          <ac:chgData name="Allison Andreola" userId="awko6JiC/KZ27eTawpnsK+9DjWrE/yXZykpZhnC6Cp0=" providerId="None" clId="Web-{07AD0F07-06D6-4319-9C9B-A4841A14534F}" dt="2026-07-27T15:36:13.792" v="4" actId="20577"/>
          <ac:spMkLst>
            <pc:docMk/>
            <pc:sldMk cId="2618176939" sldId="402"/>
            <ac:spMk id="8" creationId="{243F3B37-0019-096A-340C-87CD571D168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2BE1A54-9622-4608-8A94-0B2551530DED}" type="datetimeFigureOut">
              <a:rPr lang="en-US" smtClean="0"/>
              <a:t>8/21/2026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1D499D3-6930-49CF-8119-D2C5A3421AFD}" type="slidenum">
              <a:rPr lang="en-US" smtClean="0"/>
              <a:t>‹#›</a:t>
            </a:fld>
            <a:endParaRPr lang="en-US" dirty="0"/>
          </a:p>
        </p:txBody>
      </p:sp>
    </p:spTree>
    <p:extLst>
      <p:ext uri="{BB962C8B-B14F-4D97-AF65-F5344CB8AC3E}">
        <p14:creationId xmlns:p14="http://schemas.microsoft.com/office/powerpoint/2010/main" val="996854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bnTRau1ykzIAZyn7"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improvingliteracy.org/resource/phonological-awareness-what-is-it-and-how-does-it-relate-to-phonemic-awarenes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CPderfCMNEo"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youtu.be/TLsCodzmJ6U?feature=shared"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ulkX1aRTqTQ"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3vgbN8_h3L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youtube.com/watch?v=TBl2d1j6AVU"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improvingliteracy.org/resource/alphabetic-principle-linking-sounds-to-letters"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improvingliteracy.org/resource/the-alphabetic-principle-from-phonological-awareness-to-reading-words"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youtube.com/watch?v=zONOzZOsKEQ"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youtu.be/zHQSSu6BNe0?list=PLZXVpwHTPnn3d3ojpqMNE0Fa2ZUw3qIGT"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uUcthGj_RVU"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youtube.com/watch?v=J5PtrGaIvRI"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youtu.be/bzTENV9kkpk"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improvingliteracy.org/resource/how-families-can-partner-with-schools-on-literacy-development"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youtube.com/watch?v=lLmloCC-0rM"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youtu.be/SnHCv96H10w"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youtube.com/watch?v=hj_qOqOuZd8"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lincs.ed.gov/publications/pdf/reading_pre.pdf"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gradelevelreadingsuncoast.net/wp-content/uploads/2018/05/RORmilestones_English.pdf"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nichd.nih.gov/sites/default/files/publications/pubs/documents/readingk-3.pdf"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youtu.be/LDPriDmOIRc"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lincs.ed.gov/publications/pdf/Literacy_Home.pdf"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youtu.be/2k_-59OOcYc"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youtu.be/c58usoDrfjc"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meadowscenter.org/wp-content/uploads/2022/04/10Keys_Secondary_Web1.pdf"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youtu.be/b-LsZ7TKGgE"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youtu.be/Dpi83OQEDaQ"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understood.org/en/articles/video-helping-kids-connect-letters-and-sounds-in-everyday-activities"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meadowscenter.org/resource/how-can-i-help-to-improve-my-childs-reading-comprehension-two-useful-strategies-for-reading-at-home/"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youtu.be/2e2N07-wCvQ"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readingrockets.org/topics/dyslexia/articles/effective-reading-interventions-kids-learning-disabilities"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improvingliteracy.org/resource/advocating-for-my-child-s-literacy-needs"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understood.org/en/articles/what-to-say-when-child-says-i-cant-do-it"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readingrockets.org/helping/target" TargetMode="External"/><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hyperlink" Target="https://www.understood.org/en/learning-attention-issues/signs-symptoms/could-your-child-have/im-concerned-my-child-might-have-learning-and-attention-issues-now-what" TargetMode="Externa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understood.org/en/articles/how-to-talk-to-your-child-about-learning-and-thinking-differences"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youtu.be/KaoWhLPlh3k"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www.improvingliteracy.org/resource/defining-dyslexia" TargetMode="External"/><Relationship Id="rId7" Type="http://schemas.openxmlformats.org/officeDocument/2006/relationships/hyperlink" Target="https://www.parentcenterhub.org/lg1/" TargetMode="External"/><Relationship Id="rId2" Type="http://schemas.openxmlformats.org/officeDocument/2006/relationships/slide" Target="../slides/slide64.xml"/><Relationship Id="rId1" Type="http://schemas.openxmlformats.org/officeDocument/2006/relationships/notesMaster" Target="../notesMasters/notesMaster1.xml"/><Relationship Id="rId6" Type="http://schemas.openxmlformats.org/officeDocument/2006/relationships/hyperlink" Target="https://sites.ed.gov/idea/" TargetMode="External"/><Relationship Id="rId5" Type="http://schemas.openxmlformats.org/officeDocument/2006/relationships/hyperlink" Target="https://www.understood.org/en/articles/child-find-what-it-is-and-how-it-works" TargetMode="External"/><Relationship Id="rId4" Type="http://schemas.openxmlformats.org/officeDocument/2006/relationships/hyperlink" Target="https://www.improvingliteracy.org/resource/understanding-dyslexia-signs-to-watch-for-by-age" TargetMode="Externa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youtu.be/QrF6m1mRsCQ"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mprovingliteracy.org/resource/learning-to-read-the-simple-view-of-read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hzmnUalHtq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If there is a video, the link will be provided in the slide notes. The transcript for the video is provided so that you can decide if you want to show the video, or if you want to cover the topic through a discussion.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Hidden slides are optional and may be used at the presenter's discretion based on the needs of the audience. </a:t>
            </a:r>
          </a:p>
          <a:p>
            <a:endParaRPr lang="en-US" b="0" dirty="0"/>
          </a:p>
          <a:p>
            <a:r>
              <a:rPr lang="en-US" b="0" u="sng" dirty="0"/>
              <a:t>Underlined text</a:t>
            </a:r>
            <a:r>
              <a:rPr lang="en-US" b="0" u="none" dirty="0"/>
              <a:t> = specific contexts (e.g., zoom vs in-person)</a:t>
            </a:r>
            <a:endParaRPr lang="en-US" b="0" u="sng" dirty="0"/>
          </a:p>
          <a:p>
            <a:endParaRPr lang="en-US" b="0" dirty="0"/>
          </a:p>
          <a:p>
            <a:r>
              <a:rPr lang="en-US" b="0" dirty="0"/>
              <a:t>Regular text = Presenter notes (reminders or instructions)</a:t>
            </a:r>
          </a:p>
          <a:p>
            <a:pPr marL="171450" indent="-171450">
              <a:buFont typeface="Arial" panose="020B0604020202020204" pitchFamily="34" charset="0"/>
              <a:buChar char="•"/>
            </a:pPr>
            <a:r>
              <a:rPr lang="en-US" b="0" dirty="0"/>
              <a:t>Regular text with bullet = specific instruction</a:t>
            </a:r>
          </a:p>
          <a:p>
            <a:pPr marL="0" indent="0">
              <a:buFont typeface="Arial" panose="020B0604020202020204" pitchFamily="34" charset="0"/>
              <a:buNone/>
            </a:pPr>
            <a:r>
              <a:rPr lang="en-US" b="0" dirty="0"/>
              <a:t>* Asterisks indicate hints or ideas for customization</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CLICK, directions for animated slides</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Bold text = </a:t>
            </a:r>
            <a:r>
              <a:rPr lang="en-US" b="1" dirty="0"/>
              <a:t>Presenter Script (what the presenter should say)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Italic text = Ideas for activity or interaction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highlight>
                  <a:srgbClr val="FFFF00"/>
                </a:highlight>
              </a:rPr>
              <a:t>Yellow highlighted text is for you to customize based on your state/grade for the presentation.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highlight>
                <a:srgbClr val="FF00FF"/>
              </a:highlight>
            </a:endParaRPr>
          </a:p>
          <a:p>
            <a:r>
              <a:rPr lang="en-US" b="0" i="0" dirty="0"/>
              <a:t>The </a:t>
            </a:r>
            <a:r>
              <a:rPr lang="en-US" b="0" i="0" dirty="0">
                <a:highlight>
                  <a:srgbClr val="FF00FF"/>
                </a:highlight>
              </a:rPr>
              <a:t>pink backpack </a:t>
            </a:r>
            <a:r>
              <a:rPr lang="en-US" b="0" i="0" dirty="0"/>
              <a:t>on a slide </a:t>
            </a:r>
            <a:r>
              <a:rPr lang="en-US" sz="1200" kern="1200" dirty="0">
                <a:solidFill>
                  <a:schemeClr val="tx1"/>
                </a:solidFill>
                <a:effectLst/>
                <a:latin typeface="+mn-lt"/>
                <a:ea typeface="+mn-ea"/>
                <a:cs typeface="+mn-cs"/>
              </a:rPr>
              <a:t>indicates there are resources to either be distributed during the workshop, or to provide for participants to review later. You can click on the icon directly from the slide to access the online version.  The URL is included in the speaker notes. If the training is in person, you may choose to print some out and distribute as handouts.</a:t>
            </a:r>
            <a:endParaRPr lang="en-US" b="1" dirty="0"/>
          </a:p>
          <a:p>
            <a:endParaRPr lang="en-US" b="1" dirty="0"/>
          </a:p>
          <a:p>
            <a:r>
              <a:rPr lang="en-US" b="1" dirty="0"/>
              <a:t>---</a:t>
            </a:r>
          </a:p>
          <a:p>
            <a:endParaRPr lang="en-US" b="1" dirty="0"/>
          </a:p>
          <a:p>
            <a:pPr marL="171450" indent="-171450">
              <a:buFont typeface="Arial" panose="020B0604020202020204" pitchFamily="34" charset="0"/>
              <a:buChar char="•"/>
            </a:pPr>
            <a:r>
              <a:rPr lang="en-US" dirty="0"/>
              <a:t>Greet participants and begin workshop with introductions as needed. Follow the facilitation procedure notes appropriate for the workshop session.</a:t>
            </a:r>
            <a:endParaRPr lang="en-US" dirty="0">
              <a:solidFill>
                <a:srgbClr val="444444"/>
              </a:solidFill>
            </a:endParaRPr>
          </a:p>
          <a:p>
            <a:endParaRPr lang="en-US" dirty="0">
              <a:solidFill>
                <a:srgbClr val="444444"/>
              </a:solidFill>
            </a:endParaRPr>
          </a:p>
          <a:p>
            <a:r>
              <a:rPr lang="en-US" b="1" dirty="0"/>
              <a:t>Welcome to the National Center on Improving Literacy’s workshop on learning about your child’s reading development. Children who struggle learning early literacy skills are at risk for reading and academic difficulties later. As a parent or caregiver, being informed about the parts of literacy, how your child learns to read, and why he or she might struggle can help you make better decisions about your child’s education. This workshop is part two of a four-part series on key roles that families can play for children’s literacy success. </a:t>
            </a:r>
            <a:endParaRPr lang="en-US" b="1"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a:t>
            </a:fld>
            <a:endParaRPr lang="en-US" dirty="0"/>
          </a:p>
        </p:txBody>
      </p:sp>
    </p:spTree>
    <p:extLst>
      <p:ext uri="{BB962C8B-B14F-4D97-AF65-F5344CB8AC3E}">
        <p14:creationId xmlns:p14="http://schemas.microsoft.com/office/powerpoint/2010/main" val="3962033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Spoken language is understanding and using sounds, words, and ideas from speaking and listening. You can use and talk about sounds, vocabulary, and grammar with your child. Experience listening and speaking improves language skills. Limited experience, or difficulties with speech, language, and communication skills can interfere with learning to read. </a:t>
            </a:r>
          </a:p>
          <a:p>
            <a:endParaRPr lang="en-US" dirty="0"/>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10</a:t>
            </a:fld>
            <a:endParaRPr lang="en-US" dirty="0"/>
          </a:p>
        </p:txBody>
      </p:sp>
    </p:spTree>
    <p:extLst>
      <p:ext uri="{BB962C8B-B14F-4D97-AF65-F5344CB8AC3E}">
        <p14:creationId xmlns:p14="http://schemas.microsoft.com/office/powerpoint/2010/main" val="1464990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video shows how to help your child develop spoken language.</a:t>
            </a:r>
          </a:p>
          <a:p>
            <a:endParaRPr lang="en-US" dirty="0">
              <a:solidFill>
                <a:srgbClr val="444444"/>
              </a:solidFill>
              <a:hlinkClick r:id="rId3"/>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Start Video: </a:t>
            </a:r>
            <a:r>
              <a:rPr lang="en-US" dirty="0"/>
              <a:t>Read Charlotte (.46) - </a:t>
            </a:r>
            <a:r>
              <a:rPr lang="en-US" dirty="0">
                <a:solidFill>
                  <a:srgbClr val="444444"/>
                </a:solidFill>
                <a:hlinkClick r:id="rId3"/>
              </a:rPr>
              <a:t>https://www.yout-ube.com/watch?=bnTRau1ykzIAZyn7</a:t>
            </a:r>
            <a:r>
              <a:rPr lang="en-US" dirty="0">
                <a:solidFill>
                  <a:srgbClr val="444444"/>
                </a:solidFill>
              </a:rPr>
              <a:t>  </a:t>
            </a:r>
          </a:p>
          <a:p>
            <a:r>
              <a:rPr lang="en-US" dirty="0">
                <a:solidFill>
                  <a:srgbClr val="444444"/>
                </a:solidFill>
              </a:rPr>
              <a:t>TRANSCRIPT: </a:t>
            </a:r>
            <a:r>
              <a:rPr lang="en-US" dirty="0"/>
              <a:t>Kids can handle more than we think when it comes to vocabulary. When talking with kids, we often use words we know they’ll understand. But it’s easier than you think to teach them new words, and expanding their vocabulary is key to becoming a strong reader. Try using more descriptive words when talking with young children. When you catch yourself saying, “ Please give me that.” Try saying, “Please hand the pitcher to mommy.” </a:t>
            </a:r>
            <a:endParaRPr lang="en-US" dirty="0">
              <a:solidFill>
                <a:srgbClr val="444444"/>
              </a:solidFill>
            </a:endParaRPr>
          </a:p>
          <a:p>
            <a:endParaRPr lang="en-US" dirty="0">
              <a:solidFill>
                <a:srgbClr val="444444"/>
              </a:solidFill>
            </a:endParaRPr>
          </a:p>
          <a:p>
            <a:pPr marL="171450" indent="-171450">
              <a:buFont typeface="Arial" panose="020B0604020202020204" pitchFamily="34" charset="0"/>
              <a:buChar char="•"/>
            </a:pPr>
            <a:r>
              <a:rPr lang="en-US" dirty="0"/>
              <a:t>Ask participants the following questions to answer: “Let’s try it out. Instead of saying,</a:t>
            </a:r>
            <a:endParaRPr lang="en-US" dirty="0">
              <a:solidFill>
                <a:srgbClr val="444444"/>
              </a:solidFill>
            </a:endParaRPr>
          </a:p>
          <a:p>
            <a:pPr marL="628650" lvl="1" indent="-171450">
              <a:buFont typeface="Arial,Sans-Serif"/>
              <a:buChar char="•"/>
            </a:pPr>
            <a:r>
              <a:rPr lang="en-US" b="1" dirty="0"/>
              <a:t>“Please put your clothes away, what could you say?” </a:t>
            </a:r>
            <a:r>
              <a:rPr lang="en-US" dirty="0"/>
              <a:t>(Please put your clothes in the laundry basket/hamper/closet/dresser)</a:t>
            </a:r>
            <a:endParaRPr lang="en-US" dirty="0">
              <a:solidFill>
                <a:srgbClr val="444444"/>
              </a:solidFill>
            </a:endParaRPr>
          </a:p>
          <a:p>
            <a:pPr marL="628650" lvl="1" indent="-171450">
              <a:buFont typeface="Arial,Sans-Serif"/>
              <a:buChar char="•"/>
            </a:pPr>
            <a:r>
              <a:rPr lang="en-US" b="1" dirty="0"/>
              <a:t>“It looks like you’re feeling mad, what could you say?” </a:t>
            </a:r>
            <a:r>
              <a:rPr lang="en-US" dirty="0"/>
              <a:t>(It looks like you’re feeling angry/upset/bothered/frustrated)</a:t>
            </a:r>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11</a:t>
            </a:fld>
            <a:endParaRPr lang="en-US" dirty="0"/>
          </a:p>
        </p:txBody>
      </p:sp>
    </p:spTree>
    <p:extLst>
      <p:ext uri="{BB962C8B-B14F-4D97-AF65-F5344CB8AC3E}">
        <p14:creationId xmlns:p14="http://schemas.microsoft.com/office/powerpoint/2010/main" val="3234607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Written language is understanding and using sounds, words, and ideas from reading and writing. There is a clear relationship between spoken and written language. This relationship is stressed in the “simple view of reading”. Once your child can read printed words, he or she applies the same skills used to understand spoken words to understand what is being read. </a:t>
            </a:r>
          </a:p>
        </p:txBody>
      </p:sp>
      <p:sp>
        <p:nvSpPr>
          <p:cNvPr id="4" name="Slide Number Placeholder 3"/>
          <p:cNvSpPr>
            <a:spLocks noGrp="1"/>
          </p:cNvSpPr>
          <p:nvPr>
            <p:ph type="sldNum" sz="quarter" idx="5"/>
          </p:nvPr>
        </p:nvSpPr>
        <p:spPr/>
        <p:txBody>
          <a:bodyPr/>
          <a:lstStyle/>
          <a:p>
            <a:fld id="{B1D499D3-6930-49CF-8119-D2C5A3421AFD}" type="slidenum">
              <a:rPr lang="en-US" smtClean="0"/>
              <a:t>12</a:t>
            </a:fld>
            <a:endParaRPr lang="en-US" dirty="0"/>
          </a:p>
        </p:txBody>
      </p:sp>
    </p:spTree>
    <p:extLst>
      <p:ext uri="{BB962C8B-B14F-4D97-AF65-F5344CB8AC3E}">
        <p14:creationId xmlns:p14="http://schemas.microsoft.com/office/powerpoint/2010/main" val="753814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One part of spoken language is phonological awareness. Phonological awareness is the ability to recognize that spoken words are made up of individual sounds parts, including individual sounds called phonemes. Phonemic awareness is the ability to identify and play with individual sounds in spoken words. To read and spell, your child must understand how language works so he can read words later. Children with reading difficulties may develop phonological awareness slower than typical readers. As your child gets older, the need for phonological awareness instruction typically lessens unless he continue to struggle with these skills. </a:t>
            </a:r>
          </a:p>
          <a:p>
            <a:endParaRPr lang="en-US" dirty="0"/>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Distribute handout and/or Click the backpack or the Phonological Awareness handout to show </a:t>
            </a:r>
            <a:r>
              <a:rPr lang="en-US" dirty="0">
                <a:hlinkClick r:id="rId3"/>
              </a:rPr>
              <a:t>https://www.improvingliteracy.org/resource/phonological-awareness-what-is-it-and-how-does-it-relate-to-phonemic-awareness</a:t>
            </a:r>
            <a:r>
              <a:rPr lang="en-US" dirty="0"/>
              <a:t>  </a:t>
            </a:r>
          </a:p>
          <a:p>
            <a:pPr marL="171450" indent="-171450">
              <a:buFont typeface="Arial" panose="020B0604020202020204" pitchFamily="34" charset="0"/>
              <a:buChar char="•"/>
            </a:pPr>
            <a:r>
              <a:rPr lang="en-US" dirty="0"/>
              <a:t>Review the content of the handout or encourage families to review on their own.</a:t>
            </a:r>
          </a:p>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13</a:t>
            </a:fld>
            <a:endParaRPr lang="en-US" dirty="0"/>
          </a:p>
        </p:txBody>
      </p:sp>
    </p:spTree>
    <p:extLst>
      <p:ext uri="{BB962C8B-B14F-4D97-AF65-F5344CB8AC3E}">
        <p14:creationId xmlns:p14="http://schemas.microsoft.com/office/powerpoint/2010/main" val="2319089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video shows us what effective phonological awareness instruction looks like. </a:t>
            </a:r>
          </a:p>
          <a:p>
            <a:endParaRPr lang="en-US" dirty="0">
              <a:hlinkClick r:id="rId3"/>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Start Video: Read Charlotte (1.26)</a:t>
            </a:r>
            <a:r>
              <a:rPr lang="en-US" sz="1200" b="0" i="0" kern="1200" dirty="0">
                <a:solidFill>
                  <a:schemeClr val="tx1"/>
                </a:solidFill>
                <a:effectLst/>
                <a:latin typeface="+mn-lt"/>
                <a:ea typeface="+mn-ea"/>
                <a:cs typeface="+mn-cs"/>
              </a:rPr>
              <a:t>​ - </a:t>
            </a:r>
            <a:r>
              <a:rPr lang="en-US" dirty="0">
                <a:hlinkClick r:id="rId3"/>
              </a:rPr>
              <a:t>https://www.youtube.com/watch?v=CPderfCMNEo</a:t>
            </a:r>
            <a:r>
              <a:rPr lang="en-US" dirty="0"/>
              <a:t>  </a:t>
            </a:r>
          </a:p>
          <a:p>
            <a:pPr rtl="0" fontAlgn="base"/>
            <a:r>
              <a:rPr lang="en-US" sz="1200" b="0" i="0" u="none" strike="noStrike" kern="1200" dirty="0">
                <a:solidFill>
                  <a:schemeClr val="tx1"/>
                </a:solidFill>
                <a:effectLst/>
                <a:latin typeface="+mn-lt"/>
                <a:ea typeface="+mn-ea"/>
                <a:cs typeface="+mn-cs"/>
              </a:rPr>
              <a:t>TRANSCRIPT: What is phonemic awareness? This is the key to learning to read. It is the ability to hear, identify, and play with sounds and words. When children can identify sounds, this will help them when they begin to read. Phonemic awareness is the realization that within a word are individual sounds or phonemes. Just to be clear, phonics focuses on teaching sounds-spelling relationships and is associated with print. Phonemic awareness tasks are oral. Sometimes kids leave off the ending sounds to words. Like mom, I hurt my han instead of hand. Have a pile of items like Legos and sit at a table. Each time they hear a sound in a word have them put a Lego on the table. Man: What’s the first sound you hear in the word back? Girl: /b/. Man: Good, good. Now what’s the second sound you hear in back? Girl: /a/. Man: Good job. And what is the last sound you hear in back? Girl: /ck/. Man: Great, good job. Narrator: They can go back and touch each Lego to repeat /b/-/a/-/ck/, then say back. </a:t>
            </a:r>
            <a:endParaRPr lang="en-US" b="1" dirty="0"/>
          </a:p>
        </p:txBody>
      </p:sp>
      <p:sp>
        <p:nvSpPr>
          <p:cNvPr id="4" name="Slide Number Placeholder 3"/>
          <p:cNvSpPr>
            <a:spLocks noGrp="1"/>
          </p:cNvSpPr>
          <p:nvPr>
            <p:ph type="sldNum" sz="quarter" idx="5"/>
          </p:nvPr>
        </p:nvSpPr>
        <p:spPr/>
        <p:txBody>
          <a:bodyPr/>
          <a:lstStyle/>
          <a:p>
            <a:fld id="{B1D499D3-6930-49CF-8119-D2C5A3421AFD}" type="slidenum">
              <a:rPr lang="en-US" smtClean="0"/>
              <a:t>14</a:t>
            </a:fld>
            <a:endParaRPr lang="en-US" dirty="0"/>
          </a:p>
        </p:txBody>
      </p:sp>
    </p:spTree>
    <p:extLst>
      <p:ext uri="{BB962C8B-B14F-4D97-AF65-F5344CB8AC3E}">
        <p14:creationId xmlns:p14="http://schemas.microsoft.com/office/powerpoint/2010/main" val="26447092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video goes into more depth on Phonemic Awareness.</a:t>
            </a:r>
          </a:p>
          <a:p>
            <a:endParaRPr lang="en-US" dirty="0"/>
          </a:p>
          <a:p>
            <a:pPr marL="171450" indent="-171450">
              <a:buFont typeface="Arial" panose="020B0604020202020204" pitchFamily="34" charset="0"/>
              <a:buChar char="•"/>
            </a:pPr>
            <a:r>
              <a:rPr lang="en-US" dirty="0"/>
              <a:t>Start Video: </a:t>
            </a:r>
            <a:r>
              <a:rPr lang="en-US" sz="1200" b="0" i="0" u="none" strike="noStrike" kern="1200" dirty="0">
                <a:solidFill>
                  <a:schemeClr val="tx1"/>
                </a:solidFill>
                <a:effectLst/>
                <a:latin typeface="+mn-lt"/>
                <a:ea typeface="+mn-ea"/>
                <a:cs typeface="+mn-cs"/>
              </a:rPr>
              <a:t>NCIL (4.52) - </a:t>
            </a:r>
            <a:r>
              <a:rPr lang="en-US" dirty="0">
                <a:hlinkClick r:id="rId3"/>
              </a:rPr>
              <a:t>https://youtu.be/TLsCodzmJ6U?feature=shared</a:t>
            </a:r>
            <a:r>
              <a:rPr lang="en-US" dirty="0"/>
              <a:t> </a:t>
            </a:r>
          </a:p>
          <a:p>
            <a:r>
              <a:rPr lang="en-US" sz="1200" b="0" kern="1200" dirty="0">
                <a:solidFill>
                  <a:schemeClr val="tx1"/>
                </a:solidFill>
                <a:effectLst/>
                <a:latin typeface="+mn-lt"/>
                <a:ea typeface="+mn-ea"/>
                <a:cs typeface="+mn-cs"/>
              </a:rPr>
              <a:t>TRANSCRIPT What is Phonemic Awareness? It is the ability to identify and manipulate individual sounds in spoken words. It is essential for learning to read in an alphabetic writing system and a strong predictor</a:t>
            </a:r>
          </a:p>
          <a:p>
            <a:r>
              <a:rPr lang="en-US" sz="1200" b="0" kern="1200" dirty="0">
                <a:solidFill>
                  <a:schemeClr val="tx1"/>
                </a:solidFill>
                <a:effectLst/>
                <a:latin typeface="+mn-lt"/>
                <a:ea typeface="+mn-ea"/>
                <a:cs typeface="+mn-cs"/>
              </a:rPr>
              <a:t>of children who experience early reading success – so in other words, if a child can do phonemic awareness tasks, they will most likely be a good reader. To understand phonemic awareness, it’s important to understand that it is the most advanced skill of Phonological Awareness. Phonological Awareness is the ability to recognize that spoken words are made up of individual sound parts. It is like an umbrella under which Phonemic Awareness exists with other levels of phonological awareness. These levels progress from larger sound units to the smallest sound unit, and includes the ability to distinguish sounds at a word-, syllable-, onset-rime-, and phoneme-level. So, phonemic awareness is a skill within phonological awareness that emphasizes an ability to play with words at the smallest unit of sound by identifying, categorizing, isolating, blending, segmenting, adding, deleting, and substituting individual phonemes in words. So, what does Phonemic Awareness look like? For starters, it is an auditory skill. It is the task of being able to pull apart words into their individual phonemes, the smallest unit of language, when heard. Purposeful phonemic awareness instruction includes: Identifying: recognizing a first sound in a word. What is the first sound you hear in cat? /k/ Matching: Taking a beginning sound and noticing it is the same as other beginning sounds. Choose a picture that matches the first sound /d/. Dog and Door. Categorizing: Grouping beginning sounds together that are the same. Is the /k/ in cat the same as the /m/ in map? Is it the same as the /k/ in cap? Is the /k/ in cat the same as the /k/ in can? Cat, cap, and can start with the same sound. Blending: Putting phonemes together to say a word. What word is made up of the sounds /k/ /ă/ /t/? "cat“ Segmenting: Saying each phoneme in a word. What are all the sounds you hear in cat? /k/ /ă/ /t/ Deleting: Removing a phoneme to change a word. What is “Cat” without the /k/ sound? “at.” Substituting: Changing a phoneme to make a new word. What word would you have if you changed the /t/ in cat to an /n/? “can” and Adding: which is Adding a phoneme to make a new word. Add /k/ to rash. What is the new word? /k/ rash=crash. How do we teach phonemic awareness? Keep lessons short. Less than 15 minutes. Focus on only 1 or 2 phonemic manipulation activities in a lesson. Use materials that reduce memory load and help represent sounds. For example, using pictures to help children remember the words and to focus their attention or using a 3-square strip or blocks to represent sounds in a word. Tie it to your instruction in reading and writing. So, present an auditory task focused on phonemic awareness, then include the same target sounds in words that students will practice reading or spelling. Once children can blend and segment sounds easily, use letters during lessons as a transition to phonics. Seeing the letters help children associate which sounds go with which letters. Finally, why is phonemic awareness important? It helps children get ready for reading and writing, understand that words are made of smaller sounds and helps them sound out words as they read and write. One of the common differences between readers who struggle and those who don’t, is strong phonemic awareness. First graders who cannot blend sounds into words, or segment words into sounds are likely in need of phonemic awareness intervention. Some students will also need word-level and spelling instruction to explicitly link sounds to print. Thanks for watching the Big 5 in Under 5: Phonemic Awareness. If you are interested in learning more, check out the National Center on Improving Literacy’s Implementation Toolkits.</a:t>
            </a:r>
          </a:p>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15</a:t>
            </a:fld>
            <a:endParaRPr lang="en-US" dirty="0"/>
          </a:p>
        </p:txBody>
      </p:sp>
    </p:spTree>
    <p:extLst>
      <p:ext uri="{BB962C8B-B14F-4D97-AF65-F5344CB8AC3E}">
        <p14:creationId xmlns:p14="http://schemas.microsoft.com/office/powerpoint/2010/main" val="7537970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Another part of spoken language is vocabulary. To read, your child must understand the meaning of words, phrases, and ideas and how to say and use them correctly. He learns vocabulary in two ways: indirectly, by hearing and seeing words as he listens, talks, and reads; and directly by adults teaching him the meanings of words and word parts. Before he can read, your child often learns the meaning of words, phrases, and ideas in books read aloud by listening to and talking about them. For example, understanding what the word “hot” means and that there are other words with similar meanings, such as humid, sultry, sizzling, and sweltering. Your child will also use word parts and their meanings, or morphology, to understand what words mean. For example, here is the word “friend.” When an “s” is added to the end, it makes it plural – more than one friend. If an “-ly” is added to the end of “friend,” it becomes “friendly,” and the meaning changes to acting like a friend. When “un-” is added to the beginning of “friendly,” the word changes to “unfriendly,” and so does its meaning – not friendly. </a:t>
            </a:r>
          </a:p>
          <a:p>
            <a:endParaRPr lang="en-US" dirty="0"/>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16</a:t>
            </a:fld>
            <a:endParaRPr lang="en-US" dirty="0"/>
          </a:p>
        </p:txBody>
      </p:sp>
    </p:spTree>
    <p:extLst>
      <p:ext uri="{BB962C8B-B14F-4D97-AF65-F5344CB8AC3E}">
        <p14:creationId xmlns:p14="http://schemas.microsoft.com/office/powerpoint/2010/main" val="361054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video shows you how to help your child with vocabulary.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rgbClr val="444444"/>
                </a:solidFill>
              </a:rPr>
              <a:t>Start video: </a:t>
            </a:r>
            <a:r>
              <a:rPr lang="en-US" dirty="0"/>
              <a:t>Read Charlotte (1.30) - </a:t>
            </a:r>
            <a:r>
              <a:rPr lang="en-US" dirty="0">
                <a:solidFill>
                  <a:srgbClr val="444444"/>
                </a:solidFill>
                <a:hlinkClick r:id="rId3"/>
              </a:rPr>
              <a:t>https://www.youtube.com/watch?v=ulkX1aRTqTQ</a:t>
            </a:r>
            <a:r>
              <a:rPr lang="en-US" dirty="0">
                <a:solidFill>
                  <a:srgbClr val="444444"/>
                </a:solidFill>
              </a:rPr>
              <a:t>  </a:t>
            </a:r>
          </a:p>
          <a:p>
            <a:r>
              <a:rPr lang="en-US" b="0" dirty="0"/>
              <a:t>TRANSCRIPT: </a:t>
            </a:r>
            <a:r>
              <a:rPr lang="en-US" dirty="0"/>
              <a:t>Tier one words are words that kids often show up to kindergarten already knowing like baby, father, jump, and birthday. They are words that are used in every day conversation, so the meanings of these words don’t have to be taught. Tier two words, however, need to be taught in order to strengthen a child’s comprehension skills. These are words like remorse or tend. When you come across these words in a story, think of these as teachable moments. Woman: So the rabbit felt remorse for what he had done. Do you know what the word remorse means? (child shakes her head no) Woman: He felt badly and he wished he had been nicer to the frog. Can you say the word remorse? Child: remorse. Woman: That’s good. Has there ever been a time where you felt remorse, maybe? Felt really bad or guilty for something you’ve done? Child: Yeah, when I didn’t let Jessica play with the ball. Woman: Yeah, it’s okay, though. Narrator: Instead of replacing remorse with bad so that your child understands, teach them the meaning of remorse. By doing this, you’re helping your child say the word and then use the word in their own context, so it becomes familiar to them and helps grow their vocabulary. </a:t>
            </a:r>
            <a:endParaRPr lang="en-US" dirty="0">
              <a:solidFill>
                <a:srgbClr val="444444"/>
              </a:solidFill>
            </a:endParaRPr>
          </a:p>
          <a:p>
            <a:endParaRPr lang="en-US" dirty="0">
              <a:solidFill>
                <a:srgbClr val="444444"/>
              </a:solidFill>
            </a:endParaRPr>
          </a:p>
          <a:p>
            <a:pPr marL="171450" indent="-171450">
              <a:buFont typeface="Arial" panose="020B0604020202020204" pitchFamily="34" charset="0"/>
              <a:buChar char="•"/>
            </a:pPr>
            <a:r>
              <a:rPr lang="en-US" b="1" i="1" dirty="0"/>
              <a:t>“Think back to the questions we discussed before: “Please put your clothes away, what could you say?” (Please put your clothes in the laundry basket/hamper/closet/dresser). “It looks like you’re feeling mad, what could you say?” (It looks like you’re feeling angry/upset/bothered/frustrated). Let’s think of a kid-friendly way to explain some of these tier two words, like hamper. For example, “A hamper is a holder for dirty clothes.” </a:t>
            </a:r>
          </a:p>
          <a:p>
            <a:pPr marL="171450" indent="-171450">
              <a:buFont typeface="Arial" panose="020B0604020202020204" pitchFamily="34" charset="0"/>
              <a:buChar char="•"/>
            </a:pPr>
            <a:r>
              <a:rPr lang="en-US" i="1" dirty="0"/>
              <a:t>Have participants pair up to write a kid-friendly explanation on a sticky note for one of the words shared in the earlier activity and have a couple of volunteers share out or post responses on chart paper.</a:t>
            </a:r>
            <a:endParaRPr lang="en-US" i="1"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17</a:t>
            </a:fld>
            <a:endParaRPr lang="en-US" dirty="0"/>
          </a:p>
        </p:txBody>
      </p:sp>
    </p:spTree>
    <p:extLst>
      <p:ext uri="{BB962C8B-B14F-4D97-AF65-F5344CB8AC3E}">
        <p14:creationId xmlns:p14="http://schemas.microsoft.com/office/powerpoint/2010/main" val="1218472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last part of spoken language in listening comprehension. Before your child can read, she often makes sense of books read aloud to her by listening to and talking about the sounds, letters, words, and ideas she hears. This is called listening comprehension, or the ability to understand what others read and say to you. Vocabulary and knowledge of the world are closely linked. When your child knows things about the world she is better able to understand what she reads.</a:t>
            </a:r>
          </a:p>
        </p:txBody>
      </p:sp>
      <p:sp>
        <p:nvSpPr>
          <p:cNvPr id="4" name="Slide Number Placeholder 3"/>
          <p:cNvSpPr>
            <a:spLocks noGrp="1"/>
          </p:cNvSpPr>
          <p:nvPr>
            <p:ph type="sldNum" sz="quarter" idx="5"/>
          </p:nvPr>
        </p:nvSpPr>
        <p:spPr/>
        <p:txBody>
          <a:bodyPr/>
          <a:lstStyle/>
          <a:p>
            <a:fld id="{B1D499D3-6930-49CF-8119-D2C5A3421AFD}" type="slidenum">
              <a:rPr lang="en-US" smtClean="0"/>
              <a:t>18</a:t>
            </a:fld>
            <a:endParaRPr lang="en-US" dirty="0"/>
          </a:p>
        </p:txBody>
      </p:sp>
    </p:spTree>
    <p:extLst>
      <p:ext uri="{BB962C8B-B14F-4D97-AF65-F5344CB8AC3E}">
        <p14:creationId xmlns:p14="http://schemas.microsoft.com/office/powerpoint/2010/main" val="3152495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One part of written language is print awareness. Print awareness is knowing about print and books and how they are used. Children who know about print understand that the words they see in print and the words they speak and hear are related. Alphabet knowledge is the ability to name the 26 letters in the English alphabet and know their sounds. Children who go to kindergarten knowing and writing the alphabet have an easier time learning to read.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44444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19</a:t>
            </a:fld>
            <a:endParaRPr lang="en-US" dirty="0"/>
          </a:p>
        </p:txBody>
      </p:sp>
    </p:spTree>
    <p:extLst>
      <p:ext uri="{BB962C8B-B14F-4D97-AF65-F5344CB8AC3E}">
        <p14:creationId xmlns:p14="http://schemas.microsoft.com/office/powerpoint/2010/main" val="3606237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2"/>
                </a:solidFill>
              </a:rPr>
              <a:t>Children who struggle learning early literacy skills are at risk for reading and academic difficulties later. Being informed about the parts of literacy, how children learn to read, and why they might struggle can help you make better decisions about your child's education.</a:t>
            </a:r>
            <a:endParaRPr lang="en-US" b="1"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a:t>
            </a:fld>
            <a:endParaRPr lang="en-US" dirty="0"/>
          </a:p>
        </p:txBody>
      </p:sp>
    </p:spTree>
    <p:extLst>
      <p:ext uri="{BB962C8B-B14F-4D97-AF65-F5344CB8AC3E}">
        <p14:creationId xmlns:p14="http://schemas.microsoft.com/office/powerpoint/2010/main" val="42400563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video shows us how to pronounce letter sounds. </a:t>
            </a:r>
          </a:p>
          <a:p>
            <a:endParaRPr lang="en-US" b="1" dirty="0"/>
          </a:p>
          <a:p>
            <a:pPr marL="171450" indent="-171450">
              <a:buFont typeface="Arial" panose="020B0604020202020204" pitchFamily="34" charset="0"/>
              <a:buChar char="•"/>
            </a:pPr>
            <a:r>
              <a:rPr lang="en-US" dirty="0"/>
              <a:t>Start video: Read </a:t>
            </a:r>
            <a:r>
              <a:rPr lang="en-US" sz="1200" b="0" i="0" u="none" strike="noStrike" kern="1200" dirty="0">
                <a:solidFill>
                  <a:schemeClr val="tx1"/>
                </a:solidFill>
                <a:effectLst/>
                <a:latin typeface="+mn-lt"/>
                <a:ea typeface="+mn-ea"/>
                <a:cs typeface="+mn-cs"/>
              </a:rPr>
              <a:t>Charlotte (1.24)</a:t>
            </a:r>
            <a:r>
              <a:rPr lang="en-US" sz="1200" b="0" i="0" kern="1200" dirty="0">
                <a:solidFill>
                  <a:schemeClr val="tx1"/>
                </a:solidFill>
                <a:effectLst/>
                <a:latin typeface="+mn-lt"/>
                <a:ea typeface="+mn-ea"/>
                <a:cs typeface="+mn-cs"/>
              </a:rPr>
              <a:t>​ - </a:t>
            </a:r>
            <a:r>
              <a:rPr lang="en-US" dirty="0">
                <a:solidFill>
                  <a:srgbClr val="444444"/>
                </a:solidFill>
                <a:hlinkClick r:id="rId3"/>
              </a:rPr>
              <a:t>https://www.youtube.com/watch?v=3vgbN8_h3LE</a:t>
            </a:r>
            <a:r>
              <a:rPr lang="en-US" dirty="0">
                <a:solidFill>
                  <a:srgbClr val="444444"/>
                </a:solidFill>
              </a:rPr>
              <a:t> </a:t>
            </a:r>
          </a:p>
          <a:p>
            <a:pPr rtl="0" fontAlgn="base"/>
            <a:r>
              <a:rPr lang="en-US" sz="1200" b="0" i="0" u="none" strike="noStrike" kern="1200" dirty="0">
                <a:solidFill>
                  <a:schemeClr val="tx1"/>
                </a:solidFill>
                <a:effectLst/>
                <a:latin typeface="+mn-lt"/>
                <a:ea typeface="+mn-ea"/>
                <a:cs typeface="+mn-cs"/>
              </a:rPr>
              <a:t>TRANSCRIPT: Narrator: It’s common for adults to think saying letter sounds is easy. If you’re teaching children to read, it’s important you know the correct sounds, so you can teach them how to blend them into words. Some letters have more than one sound. We’re going to start with the sounds you should teach young readers first. /a/, /b/,/c/, /d/, (pronouncing each sound and displaying its letter in the alphabet).</a:t>
            </a:r>
            <a:r>
              <a:rPr lang="en-US" sz="1200" b="0" i="0" kern="1200" dirty="0">
                <a:solidFill>
                  <a:schemeClr val="tx1"/>
                </a:solidFill>
                <a:effectLst/>
                <a:latin typeface="+mn-lt"/>
                <a:ea typeface="+mn-ea"/>
                <a:cs typeface="+mn-cs"/>
              </a:rPr>
              <a:t>​</a:t>
            </a:r>
          </a:p>
          <a:p>
            <a:endParaRPr lang="en-US" dirty="0">
              <a:solidFill>
                <a:srgbClr val="444444"/>
              </a:solidFill>
            </a:endParaRPr>
          </a:p>
          <a:p>
            <a:pPr marL="171450" indent="-171450">
              <a:buFont typeface="Arial" panose="020B0604020202020204" pitchFamily="34" charset="0"/>
              <a:buChar char="•"/>
            </a:pPr>
            <a:r>
              <a:rPr lang="en-US" i="0" dirty="0"/>
              <a:t>Provide time for participants to pair up and practice making the letter sounds. </a:t>
            </a:r>
          </a:p>
          <a:p>
            <a:pPr marL="171450" indent="-171450">
              <a:buFont typeface="Arial" panose="020B0604020202020204" pitchFamily="34" charset="0"/>
              <a:buChar char="•"/>
            </a:pPr>
            <a:r>
              <a:rPr lang="en-US" i="0" dirty="0"/>
              <a:t>Encourage participants to “clip” the consonant sounds at the end when saying them so as not to add a schwa sound (i.e., try not to add a vowel sound after). For example, the sound of b is /b/ not /buh/.</a:t>
            </a:r>
            <a:endParaRPr lang="en-US" i="0"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20</a:t>
            </a:fld>
            <a:endParaRPr lang="en-US" dirty="0"/>
          </a:p>
        </p:txBody>
      </p:sp>
    </p:spTree>
    <p:extLst>
      <p:ext uri="{BB962C8B-B14F-4D97-AF65-F5344CB8AC3E}">
        <p14:creationId xmlns:p14="http://schemas.microsoft.com/office/powerpoint/2010/main" val="16211672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Here’s an idea for how to help your child with letters and sounds.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rgbClr val="444444"/>
                </a:solidFill>
              </a:rPr>
              <a:t>Start Video: </a:t>
            </a:r>
            <a:r>
              <a:rPr lang="en-US" sz="1200" b="0" i="0" u="none" strike="noStrike" kern="1200" dirty="0">
                <a:solidFill>
                  <a:schemeClr val="tx1"/>
                </a:solidFill>
                <a:effectLst/>
                <a:latin typeface="+mn-lt"/>
                <a:ea typeface="+mn-ea"/>
                <a:cs typeface="+mn-cs"/>
              </a:rPr>
              <a:t>Read Charlotte (.56) - </a:t>
            </a:r>
            <a:r>
              <a:rPr lang="en-US" dirty="0">
                <a:solidFill>
                  <a:srgbClr val="444444"/>
                </a:solidFill>
                <a:hlinkClick r:id="rId3"/>
              </a:rPr>
              <a:t>https://www.youtube.com/watch?v=TBl2d1j6AVU</a:t>
            </a:r>
            <a:r>
              <a:rPr lang="en-US" dirty="0">
                <a:solidFill>
                  <a:srgbClr val="444444"/>
                </a:solidFill>
              </a:rPr>
              <a:t> </a:t>
            </a:r>
          </a:p>
          <a:p>
            <a:r>
              <a:rPr lang="en-US" sz="1200" b="0" i="0" u="none" strike="noStrike" kern="1200" dirty="0">
                <a:solidFill>
                  <a:schemeClr val="tx1"/>
                </a:solidFill>
                <a:effectLst/>
                <a:latin typeface="+mn-lt"/>
                <a:ea typeface="+mn-ea"/>
                <a:cs typeface="+mn-cs"/>
              </a:rPr>
              <a:t>TRANSCRIPT </a:t>
            </a:r>
            <a:r>
              <a:rPr lang="en-US" dirty="0"/>
              <a:t>Narrator: Kids must learn the letters of the alphabet and the sounds of the letters. When they understand the connection between letter and their sounds, then they will begin to understand that letters put together form words. This is the very foundation of reading. What sound does each letter make? Point out letters when you see them at the grocery store on signs, on junk mail at home, or the letters we see in our names. What sound do you hear at the beginning of boat? /b/. Practice this each time you ride in the car together. Tell your child words, and have them make the beginning sound they hear, then tell you the matching letter. </a:t>
            </a:r>
            <a:endParaRPr lang="en-US" dirty="0">
              <a:solidFill>
                <a:srgbClr val="444444"/>
              </a:solidFill>
            </a:endParaRPr>
          </a:p>
          <a:p>
            <a:endParaRPr lang="en-US" dirty="0">
              <a:solidFill>
                <a:srgbClr val="444444"/>
              </a:solidFill>
            </a:endParaRPr>
          </a:p>
          <a:p>
            <a:pPr marL="171450" indent="-171450">
              <a:buFont typeface="Arial" panose="020B0604020202020204" pitchFamily="34" charset="0"/>
              <a:buChar char="•"/>
            </a:pPr>
            <a:r>
              <a:rPr lang="en-US" b="0" dirty="0"/>
              <a:t>Guiding question to check for understanding: </a:t>
            </a:r>
            <a:r>
              <a:rPr lang="en-US" b="1" dirty="0"/>
              <a:t>Why is print awareness and alphabet knowledge important for learning to read?</a:t>
            </a:r>
            <a:endParaRPr lang="en-US" b="1" dirty="0">
              <a:solidFill>
                <a:srgbClr val="444444"/>
              </a:solidFill>
            </a:endParaRPr>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21</a:t>
            </a:fld>
            <a:endParaRPr lang="en-US" dirty="0"/>
          </a:p>
        </p:txBody>
      </p:sp>
    </p:spTree>
    <p:extLst>
      <p:ext uri="{BB962C8B-B14F-4D97-AF65-F5344CB8AC3E}">
        <p14:creationId xmlns:p14="http://schemas.microsoft.com/office/powerpoint/2010/main" val="10232758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Another part of written language is phonics. Phonics is the process of using letter sound relationships to read and spell words. Phonics instruction helps your child learn the alphabetic principle — the understanding that letters match individual sounds in words. To read and spell, your child must understand that words are made of letters, that letters represent the sounds we hear in speech, and use these letter-sound connections to sound out, or decode, words or encode, or write words. Children with reading difficulties may develop word reading skills slower than typical readers. As your child get older, the need for phonics instruction typically lessens unless she continue to struggle with these skills. </a:t>
            </a:r>
          </a:p>
          <a:p>
            <a:endParaRPr lang="en-US" dirty="0"/>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444444"/>
                </a:solidFill>
              </a:rPr>
              <a:t>Distribute handout and/or click first backpack to show </a:t>
            </a:r>
            <a:r>
              <a:rPr lang="en-US" dirty="0">
                <a:solidFill>
                  <a:srgbClr val="444444"/>
                </a:solidFill>
                <a:hlinkClick r:id="rId3"/>
              </a:rPr>
              <a:t>https://www.improvingliteracy.org/resource/alphabetic-principle-linking-sounds-to-letters</a:t>
            </a:r>
            <a:r>
              <a:rPr lang="en-US" dirty="0">
                <a:solidFill>
                  <a:srgbClr val="444444"/>
                </a:solidFill>
              </a:rPr>
              <a:t> </a:t>
            </a:r>
          </a:p>
          <a:p>
            <a:pPr marL="171450" indent="-171450">
              <a:buFont typeface="Arial" panose="020B0604020202020204" pitchFamily="34" charset="0"/>
              <a:buChar char="•"/>
            </a:pPr>
            <a:r>
              <a:rPr lang="en-US" dirty="0"/>
              <a:t>Review the content of the handout or encourage families to review on their own.</a:t>
            </a:r>
          </a:p>
          <a:p>
            <a:pPr marL="171450" indent="-171450">
              <a:buFont typeface="Arial" panose="020B0604020202020204" pitchFamily="34" charset="0"/>
              <a:buChar char="•"/>
            </a:pPr>
            <a:r>
              <a:rPr lang="en-US" dirty="0">
                <a:solidFill>
                  <a:srgbClr val="444444"/>
                </a:solidFill>
              </a:rPr>
              <a:t>Distribute handout and/or click second backpack to show </a:t>
            </a:r>
            <a:r>
              <a:rPr lang="en-US" dirty="0">
                <a:solidFill>
                  <a:srgbClr val="444444"/>
                </a:solidFill>
                <a:hlinkClick r:id="rId4"/>
              </a:rPr>
              <a:t>https://www.improvingliteracy.org/resource/the-alphabetic-principle-from-phonological-awareness-to-reading-words</a:t>
            </a:r>
            <a:r>
              <a:rPr lang="en-US" dirty="0">
                <a:solidFill>
                  <a:srgbClr val="444444"/>
                </a:solidFill>
              </a:rPr>
              <a:t> </a:t>
            </a:r>
            <a:endParaRPr lang="en-US" dirty="0">
              <a:solidFill>
                <a:srgbClr val="444444"/>
              </a:solidFill>
              <a:ea typeface="Calibri"/>
              <a:cs typeface="Calibri"/>
            </a:endParaRPr>
          </a:p>
          <a:p>
            <a:pPr marL="171450" indent="-171450">
              <a:buFont typeface="Arial" panose="020B0604020202020204" pitchFamily="34" charset="0"/>
              <a:buChar char="•"/>
            </a:pPr>
            <a:r>
              <a:rPr lang="en-US" dirty="0"/>
              <a:t>Review the content of the handout or encourage families to review on their own.</a:t>
            </a:r>
          </a:p>
        </p:txBody>
      </p:sp>
      <p:sp>
        <p:nvSpPr>
          <p:cNvPr id="4" name="Slide Number Placeholder 3"/>
          <p:cNvSpPr>
            <a:spLocks noGrp="1"/>
          </p:cNvSpPr>
          <p:nvPr>
            <p:ph type="sldNum" sz="quarter" idx="5"/>
          </p:nvPr>
        </p:nvSpPr>
        <p:spPr/>
        <p:txBody>
          <a:bodyPr/>
          <a:lstStyle/>
          <a:p>
            <a:fld id="{B1D499D3-6930-49CF-8119-D2C5A3421AFD}" type="slidenum">
              <a:rPr lang="en-US" smtClean="0"/>
              <a:t>22</a:t>
            </a:fld>
            <a:endParaRPr lang="en-US" dirty="0"/>
          </a:p>
        </p:txBody>
      </p:sp>
    </p:spTree>
    <p:extLst>
      <p:ext uri="{BB962C8B-B14F-4D97-AF65-F5344CB8AC3E}">
        <p14:creationId xmlns:p14="http://schemas.microsoft.com/office/powerpoint/2010/main" val="96066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Here’s how you can support your child in phonics.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Start Video: Read Charlotte (.32) - </a:t>
            </a:r>
            <a:r>
              <a:rPr lang="en-US" dirty="0">
                <a:solidFill>
                  <a:srgbClr val="444444"/>
                </a:solidFill>
                <a:hlinkClick r:id="rId3"/>
              </a:rPr>
              <a:t>https://www.youtube.com/watch?v=zONOzZOsKEQ</a:t>
            </a:r>
            <a:r>
              <a:rPr lang="en-US" dirty="0">
                <a:solidFill>
                  <a:srgbClr val="444444"/>
                </a:solidFill>
              </a:rPr>
              <a:t>  </a:t>
            </a:r>
          </a:p>
          <a:p>
            <a:r>
              <a:rPr lang="en-US" b="0" dirty="0"/>
              <a:t>TRANSCRIPT </a:t>
            </a:r>
            <a:r>
              <a:rPr lang="en-US" dirty="0"/>
              <a:t>Learn to read short words. Grab a blank piece of paper. Write two or three letter words like hat, top, or it. Draw a line under it. Draw a dot under each letter. Then practice reading the word while sliding your finger under each letter, dot to dot. Practice reading it slowly and quickly. </a:t>
            </a:r>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23</a:t>
            </a:fld>
            <a:endParaRPr lang="en-US" dirty="0"/>
          </a:p>
        </p:txBody>
      </p:sp>
    </p:spTree>
    <p:extLst>
      <p:ext uri="{BB962C8B-B14F-4D97-AF65-F5344CB8AC3E}">
        <p14:creationId xmlns:p14="http://schemas.microsoft.com/office/powerpoint/2010/main" val="40931761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video goes into more depth on Phonics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Start Video - </a:t>
            </a:r>
            <a:r>
              <a:rPr lang="en-US" sz="1200" b="0" i="0" u="none" strike="noStrike" kern="1200" dirty="0">
                <a:solidFill>
                  <a:schemeClr val="tx1"/>
                </a:solidFill>
                <a:effectLst/>
                <a:latin typeface="+mn-lt"/>
                <a:ea typeface="+mn-ea"/>
                <a:cs typeface="+mn-cs"/>
                <a:hlinkClick r:id="rId3" tooltip="Share link"/>
              </a:rPr>
              <a:t>https://youtu.be/zHQSSu6BNe0?list=PLZXVpwHTPnn3d3ojpqMNE0Fa2ZUw3qIGT</a:t>
            </a:r>
            <a:endParaRPr lang="en-US" sz="1200" b="0" i="0" u="none" strike="noStrike" kern="1200" dirty="0">
              <a:solidFill>
                <a:schemeClr val="tx1"/>
              </a:solidFill>
              <a:effectLst/>
              <a:latin typeface="+mn-lt"/>
              <a:ea typeface="+mn-ea"/>
              <a:cs typeface="+mn-cs"/>
            </a:endParaRPr>
          </a:p>
          <a:p>
            <a:r>
              <a:rPr lang="en-US" dirty="0"/>
              <a:t>TRANSCRIPT: </a:t>
            </a:r>
            <a:r>
              <a:rPr lang="en-US" sz="1200" b="0" kern="1200" dirty="0">
                <a:solidFill>
                  <a:schemeClr val="tx1"/>
                </a:solidFill>
                <a:effectLst/>
                <a:latin typeface="+mn-lt"/>
                <a:ea typeface="+mn-ea"/>
                <a:cs typeface="+mn-cs"/>
              </a:rPr>
              <a:t>What is Phonics What is Phonics? Phonics is reading instruction on understanding how letters and groups of letters link to sounds to form letter-sound relationships and spelling patterns. When children know the letter B says /b/ and t-i-o-n says /shun/, they’re using phonics. The ability to apply these predictable relationships to familiar and unfamiliar words is crucial to reading success. Phonics is not a particular reading program. It is an important part of explicit and systematic instruction for beginning readers. Systematic Phonics What does phonics look like? Systematic phonics instruction begins with teaching basic letter-sound correspondence - the relationship of the letters in the alphabet to the sounds they represent - and progresses to more complex letter-sound relationships so that students can decode regular and irregular words. Phonics instruction should be targeted. It should be evidence-based, engaging, systematic, and explicit. Letter Sound Relationships So, how do we teach phonics? While there isn’t a specific, agreed upon instructional sequence for introducing letter-sound relationships, it’s good to begin with the sounds that will enable students to begin reading words as quickly as possible. Start with letter-sounds of high utility such as m, a, and s so students can begin working with words as soon as possible. Work with just a few sounds at a time by teaching each letter of the alphabet and its most common corresponding sound. Instruction should include naming the letter or letters that represent the sound. Separate and stagger letter-sound relationships that are auditorily confusing (b and v) or visually similar (b and d) to promote mastery of one before introducing the other that may create confusion. When introducing each letter-sound relationship in isolation (versus when reading connected text), associate a word beginning with that letter-sound and follow up by introducing an object or picture of that word. Visually representing a word containing the letter-sound being taught can help a student remember the relationship between the letter and the sound. Use that word to create a short sentence or story, read the sentence aloud and then introduce the object or picture. By reinforcing the letter-sound with both the letter in print and the object, this helps the student recall the sound when they encounter the letter later. It’s important to note that pictures as part of phonics instruction are used to associate the sound to the letter and help with memory of that letter and it's sound. The pictures are not used to predict or decode words. Letters should be introduced in uppercase and lowercase when teaching the relationships between letters and sounds. Provide multiple opportunities for students to practice with letter-sound relationships. Once students have a good grasp of the letter-sound relationship you are targeting and are moving on to connected text, focus solely on the letters and sounds in the words . Pictures are not part of the continued building of phonics skills. Why is Phonics Important Finally, why is phonics important? Phonics helps crack the code of written language. Knowing the sounds of letters will help children read - decoding. And helps children know which letters to use when writing – encoding. It’s important to note that phonics is what connects instruction in phonemic awareness, the ability to identify and play with individual sounds in spoken words, to actual print. Phonics has a profound impact on fluency: The ability to read words, phrases, sentences, and stories correctly, with enough speed, and expression. and reading comprehension: the ability to understand what you are reading. Correctly and quickly decoding, or sounding out words, allows children to focus their attention and energy on understanding what they read. Which is what we want all children to be able to do. Thanks for watching the Big 5 in Under 5: Phonics. If you are interested in learning more, check out the National Center on Improving Literacy’s Alphabetic Principle and Phonics toolkit. And watch for the rest of our Big 5 in Under 5 series.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Guiding question to check for understanding: </a:t>
            </a:r>
            <a:r>
              <a:rPr lang="en-US" b="1" dirty="0"/>
              <a:t>Why is phonics instruction important for learning to read?</a:t>
            </a:r>
            <a:endParaRPr lang="en-US" b="1" dirty="0">
              <a:solidFill>
                <a:srgbClr val="444444"/>
              </a:solidFill>
            </a:endParaRPr>
          </a:p>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24</a:t>
            </a:fld>
            <a:endParaRPr lang="en-US" dirty="0"/>
          </a:p>
        </p:txBody>
      </p:sp>
    </p:spTree>
    <p:extLst>
      <p:ext uri="{BB962C8B-B14F-4D97-AF65-F5344CB8AC3E}">
        <p14:creationId xmlns:p14="http://schemas.microsoft.com/office/powerpoint/2010/main" val="1296963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 last part of written language is reading comprehension. As a reader, your child applies many of the same skills she uses when listening to books to make sense of ones she’s reading. This is called reading comprehension, or the ability to understand what you are reading. Your child’s reading comprehension can also improve when she writes about what she reads. The next slide has a video to help you learn This video helps us learn what effective vocabulary and comprehension instruction looks like.</a:t>
            </a:r>
          </a:p>
          <a:p>
            <a:endParaRPr lang="en-US" dirty="0">
              <a:solidFill>
                <a:srgbClr val="444444"/>
              </a:solidFill>
            </a:endParaRPr>
          </a:p>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25</a:t>
            </a:fld>
            <a:endParaRPr lang="en-US" dirty="0"/>
          </a:p>
        </p:txBody>
      </p:sp>
    </p:spTree>
    <p:extLst>
      <p:ext uri="{BB962C8B-B14F-4D97-AF65-F5344CB8AC3E}">
        <p14:creationId xmlns:p14="http://schemas.microsoft.com/office/powerpoint/2010/main" val="42907680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video helps us learn what effective vocabulary and comprehension instruction looks like.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srgbClr val="444444"/>
                </a:solidFill>
              </a:rPr>
              <a:t>Start video: </a:t>
            </a:r>
            <a:r>
              <a:rPr lang="en-US" dirty="0"/>
              <a:t>Read Charlotte (1.17) - </a:t>
            </a:r>
            <a:r>
              <a:rPr lang="en-US" dirty="0">
                <a:solidFill>
                  <a:srgbClr val="444444"/>
                </a:solidFill>
                <a:hlinkClick r:id="rId3"/>
              </a:rPr>
              <a:t>https://www.youtube.com/watch?v=uUcthGj_RVU</a:t>
            </a:r>
            <a:r>
              <a:rPr lang="en-US" dirty="0">
                <a:solidFill>
                  <a:srgbClr val="444444"/>
                </a:solidFill>
              </a:rPr>
              <a:t> </a:t>
            </a:r>
          </a:p>
          <a:p>
            <a:r>
              <a:rPr lang="en-US" b="0" dirty="0"/>
              <a:t>TRANSCRIPT </a:t>
            </a:r>
            <a:r>
              <a:rPr lang="en-US" dirty="0"/>
              <a:t>We want children to be making meaning from all the books and stories they are reading. As they read more and more on their own, we want to make sure they are developing skills to deepen their comprehension. We can check this by asking some questions before, during, and after reading. Before: while reading the title and looking at the cover, ask your child, “Does this story seem to remind you of anything you’ve ever seen in your own life?” During: while reading the story, check in to see if they’re getting the gist of the text. “Can you tell me what that means?” After: when they’ve reached the end of the story, have them think back on it. “What are some interesting facts from that story? Does this remind you of another story you’ve read?” Activating kids’ thinking about a story before they read, checking in with them as they read, and reflecting back after they read is a powerful strategy to help kids build meaning from the texts they read. </a:t>
            </a:r>
          </a:p>
          <a:p>
            <a:endParaRPr lang="en-US"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Guiding question to check for understanding: </a:t>
            </a:r>
            <a:r>
              <a:rPr lang="en-US" sz="1200" b="1" i="0" u="none" strike="noStrike" kern="1200" dirty="0">
                <a:solidFill>
                  <a:schemeClr val="tx1"/>
                </a:solidFill>
                <a:effectLst/>
                <a:latin typeface="+mn-lt"/>
                <a:ea typeface="+mn-ea"/>
                <a:cs typeface="+mn-cs"/>
              </a:rPr>
              <a:t>What should effective comprehension instruction look like?</a:t>
            </a:r>
            <a:r>
              <a:rPr lang="en-US" sz="1200" b="1" i="0" kern="1200" dirty="0">
                <a:solidFill>
                  <a:schemeClr val="tx1"/>
                </a:solidFill>
                <a:effectLst/>
                <a:latin typeface="+mn-lt"/>
                <a:ea typeface="+mn-ea"/>
                <a:cs typeface="+mn-cs"/>
              </a:rPr>
              <a: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26</a:t>
            </a:fld>
            <a:endParaRPr lang="en-US" dirty="0"/>
          </a:p>
        </p:txBody>
      </p:sp>
    </p:spTree>
    <p:extLst>
      <p:ext uri="{BB962C8B-B14F-4D97-AF65-F5344CB8AC3E}">
        <p14:creationId xmlns:p14="http://schemas.microsoft.com/office/powerpoint/2010/main" val="28479283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Spoken and written language interact thorough the skill of fluency. Fluency is the ability to read words and reading material correctly, with enough speed (rate) and expression. To do this, your child needs to correctly and quickly apply all of his or her spoken and written language skills. Reading connected text daily, like phrases, sentences, and passages, is important to build fluency skills. Fluent word reading is helped by your child’s knowledge of both vocabulary and grammar. Reading fluently allows time for making sense of what is being read. Often, beginning readers do not read fluently. </a:t>
            </a:r>
            <a:endParaRPr lang="en-US" dirty="0">
              <a:solidFill>
                <a:srgbClr val="444444"/>
              </a:solidFill>
            </a:endParaRPr>
          </a:p>
          <a:p>
            <a:endParaRPr lang="en-US" dirty="0">
              <a:solidFill>
                <a:srgbClr val="444444"/>
              </a:solidFill>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27</a:t>
            </a:fld>
            <a:endParaRPr lang="en-US" dirty="0"/>
          </a:p>
        </p:txBody>
      </p:sp>
    </p:spTree>
    <p:extLst>
      <p:ext uri="{BB962C8B-B14F-4D97-AF65-F5344CB8AC3E}">
        <p14:creationId xmlns:p14="http://schemas.microsoft.com/office/powerpoint/2010/main" val="185436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video shows you how to help your child with fluency.</a:t>
            </a:r>
          </a:p>
          <a:p>
            <a:r>
              <a:rPr lang="en-US" b="1" dirty="0"/>
              <a:t> </a:t>
            </a:r>
          </a:p>
          <a:p>
            <a:pPr marL="171450" indent="-171450">
              <a:buFont typeface="Arial" panose="020B0604020202020204" pitchFamily="34" charset="0"/>
              <a:buChar char="•"/>
            </a:pPr>
            <a:r>
              <a:rPr lang="en-US" dirty="0"/>
              <a:t>Start video: Read Charlotte (1:51) - </a:t>
            </a:r>
            <a:r>
              <a:rPr lang="en-US" dirty="0">
                <a:solidFill>
                  <a:srgbClr val="444444"/>
                </a:solidFill>
                <a:hlinkClick r:id="rId3"/>
              </a:rPr>
              <a:t>https://www.youtube.com/watch?v=J5PtrGaIvRI</a:t>
            </a:r>
            <a:r>
              <a:rPr lang="en-US" dirty="0">
                <a:solidFill>
                  <a:srgbClr val="444444"/>
                </a:solidFill>
              </a:rPr>
              <a:t> </a:t>
            </a:r>
          </a:p>
          <a:p>
            <a:r>
              <a:rPr lang="en-US" b="0" dirty="0"/>
              <a:t>TRANSCRIPT: </a:t>
            </a:r>
            <a:r>
              <a:rPr lang="en-US" dirty="0"/>
              <a:t>Fluency is being able to read words in stories easily, quickly, and correctly. Kids who can read accurately, quickly, and with expression, will have a much easier time understanding what they’ve read because they won’t be stuck on sounding out words. There are three ways to enhance fluency skills: echo reading, partner reading, and repeated reading. Echo reading: Man: I’m going read the line first and then you’re going repeat after me, okay? The man across the way was tuning a guitar. Child: The man across the way was tuning a guitar.” Man: yes! Narrator: Partner reading: this gives parents the chance to model good fluency or smooth reading for the child. It also gives them the opportunity to listen to their child read and offer helpful feedback. Man: The library opens at nine o’clock, but Lola is ready to go long before then. Child: The librarian buzzes them through the machine. Narrator: Repeated reading, this is when a kid reads the same paragraph or page over and over again, reading more smoothly and with more expression each time. Child: Now the moment had come to launch the boat. Would it float? It did. Woman: Okay, that’s great, but let stop you for a second. When you read, you want to sound like you’re talking, like when we talk to each other, right? So, say it more like you’re talking like, “Now the moment had come to launch the boat. Would it float? It did!” You try.” Child: Now the moment had come to launch the boat. Would it float? It did. Woman: Good job.</a:t>
            </a:r>
            <a:endParaRPr lang="en-US" dirty="0">
              <a:solidFill>
                <a:srgbClr val="444444"/>
              </a:solidFill>
            </a:endParaRPr>
          </a:p>
          <a:p>
            <a:endParaRPr lang="en-US" dirty="0">
              <a:solidFill>
                <a:srgbClr val="444444"/>
              </a:solidFill>
            </a:endParaRPr>
          </a:p>
          <a:p>
            <a:pPr marL="171450" indent="-171450">
              <a:buFont typeface="Arial" panose="020B0604020202020204" pitchFamily="34" charset="0"/>
              <a:buChar char="•"/>
            </a:pPr>
            <a:r>
              <a:rPr lang="en-US" b="0" dirty="0">
                <a:ea typeface="Calibri"/>
                <a:cs typeface="Calibri"/>
              </a:rPr>
              <a:t>Guiding question to check for understanding: </a:t>
            </a:r>
            <a:r>
              <a:rPr lang="en-US" b="1" dirty="0">
                <a:ea typeface="Calibri"/>
                <a:cs typeface="Calibri"/>
              </a:rPr>
              <a:t>What should effective fluency instruction look like? </a:t>
            </a:r>
          </a:p>
          <a:p>
            <a:endParaRPr lang="en-US" dirty="0">
              <a:solidFill>
                <a:srgbClr val="444444"/>
              </a:solidFill>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28</a:t>
            </a:fld>
            <a:endParaRPr lang="en-US" dirty="0"/>
          </a:p>
        </p:txBody>
      </p:sp>
    </p:spTree>
    <p:extLst>
      <p:ext uri="{BB962C8B-B14F-4D97-AF65-F5344CB8AC3E}">
        <p14:creationId xmlns:p14="http://schemas.microsoft.com/office/powerpoint/2010/main" val="1490314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video goes into more depth on Phonics</a:t>
            </a:r>
          </a:p>
          <a:p>
            <a:endParaRPr lang="en-US" dirty="0"/>
          </a:p>
          <a:p>
            <a:pPr marL="171450" indent="-171450">
              <a:buFont typeface="Arial" panose="020B0604020202020204" pitchFamily="34" charset="0"/>
              <a:buChar char="•"/>
            </a:pPr>
            <a:r>
              <a:rPr lang="en-US" dirty="0"/>
              <a:t>Start Video: NCIL (</a:t>
            </a:r>
            <a:r>
              <a:rPr lang="en-US" b="0" dirty="0"/>
              <a:t>3:12) </a:t>
            </a:r>
            <a:r>
              <a:rPr lang="en-US" sz="1200" b="0" i="0" u="none" strike="noStrike" kern="1200" dirty="0">
                <a:solidFill>
                  <a:schemeClr val="tx1"/>
                </a:solidFill>
                <a:effectLst/>
                <a:latin typeface="+mn-lt"/>
                <a:ea typeface="+mn-ea"/>
                <a:cs typeface="+mn-cs"/>
                <a:hlinkClick r:id="rId3" tooltip="Share link"/>
              </a:rPr>
              <a:t>Https://youtu.be/bzTENV9kkpk</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TRANSCRIPT: </a:t>
            </a:r>
            <a:r>
              <a:rPr lang="en-US" sz="1200" b="0" kern="1200" dirty="0">
                <a:solidFill>
                  <a:schemeClr val="tx1"/>
                </a:solidFill>
                <a:effectLst/>
                <a:latin typeface="+mn-lt"/>
                <a:ea typeface="+mn-ea"/>
                <a:cs typeface="+mn-cs"/>
              </a:rPr>
              <a:t>Intro What do we mean when we talk about fluency? Fluency with text is reading words with no noticeable cognitive or mental effort. It’s when the fundamental skills are so "automatic" that it doesn’t require conscious attention. So what does that mean exactly? Let’s give some examples. People can perform many tasks with automaticity, or automatically. Like walking, riding a bike, or driving a car. Fluency, like riding a bike, develops through practice. Students go from sounding out individual letters and letter combinations, to reading words quickly and effortlessly, with lots of opportunities for practice until reading the words can be performed with a high rate of success. Fluency in Oral Reading Fluency in oral reading has 3 parts: Accuracy which is reading with few errors. Reading speed or the rate at which a student reads. And prosody or the skill of reading aloud with proper intonation, phrasing, and expression. To be a fluent reader, all three of these components must be in place. What Fluency Readers Look Like So, what do fluent readers look like? Fluency research says that successful readers rely primarily on the letters in the words rather than context or pictures to identify familiar and unfamiliar words. They process virtually every letter. They use letter-sound correspondences to identify words. They have a reliable strategy for decoding words. And they read words a sufficient number of times for words to become automatic. Why Fluency Why should we focus on fluency? To gain meaning from text, students must read fluently. Proficient readers are so automatic with each component skill (phonological awareness, decoding, vocabulary) that they focus their attention on constructing meaning from the print. These component skills need to be well developed to support understanding. It is not enough to be simply accurate; the skill must be automatic. So, fluency is not an end in itself but is the bridge to comprehension. Fluent reading frees up cognitive resources to better process the meaning of the words. How to Build Fluency Now that we know why it’s necessary, how do we help build fluency? Effective fluency instruction should include repeated readings, or practice, with passages that the student can read with a high level of accuracy. It should be brief, about 15 to 30 minutes, it should include corrective feedback, students should be able to set goals and graph progress, and teachers should keep in mind that fluency is only part of the bigger picture. Thanks for watching the Big 5 in Under 5: Fluency with text. If you are interested in learning more, check out the National Center on Improving Literacy’s Fluency toolkit. And watch for the rest of our Big 5 in Under series.  </a:t>
            </a:r>
          </a:p>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29</a:t>
            </a:fld>
            <a:endParaRPr lang="en-US" dirty="0"/>
          </a:p>
        </p:txBody>
      </p:sp>
    </p:spTree>
    <p:extLst>
      <p:ext uri="{BB962C8B-B14F-4D97-AF65-F5344CB8AC3E}">
        <p14:creationId xmlns:p14="http://schemas.microsoft.com/office/powerpoint/2010/main" val="1618178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National Center on Improving Literacy’s mission is to increase access to, and use of, evidence-based approaches to screen, identify, and teach pre-K to grade 12 students with literacy-related disabilities, including dyslexia. </a:t>
            </a:r>
          </a:p>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3</a:t>
            </a:fld>
            <a:endParaRPr lang="en-US" dirty="0"/>
          </a:p>
        </p:txBody>
      </p:sp>
    </p:spTree>
    <p:extLst>
      <p:ext uri="{BB962C8B-B14F-4D97-AF65-F5344CB8AC3E}">
        <p14:creationId xmlns:p14="http://schemas.microsoft.com/office/powerpoint/2010/main" val="39379948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Here are some ways you can help set the stage for your child’s language and reading success. Click the image to read more about them. Click Watch Video to hear about the ABCs of active reading at home. When your child starts school, ask: Does the reading program include all skills of reading?, how does my child review and practice reading skills? and how does my child receive teacher feedback on his reading skills and progress?</a:t>
            </a:r>
          </a:p>
          <a:p>
            <a:endParaRPr lang="en-US" b="1" dirty="0">
              <a:solidFill>
                <a:srgbClr val="444444"/>
              </a:solidFill>
            </a:endParaRPr>
          </a:p>
          <a:p>
            <a:pPr marL="171450" indent="-171450">
              <a:buFont typeface="Arial" panose="020B0604020202020204" pitchFamily="34" charset="0"/>
              <a:buChar char="•"/>
            </a:pPr>
            <a:r>
              <a:rPr lang="en-US" b="0" dirty="0">
                <a:solidFill>
                  <a:srgbClr val="444444"/>
                </a:solidFill>
              </a:rPr>
              <a:t>Distribute handout hand/or click the backpack or flyer to show </a:t>
            </a:r>
            <a:r>
              <a:rPr lang="en-US" dirty="0">
                <a:hlinkClick r:id="rId3"/>
              </a:rPr>
              <a:t>https://www.improvingliteracy.org/resource/how-families-can-partner-with-schools-on-literacy-development</a:t>
            </a:r>
            <a:r>
              <a:rPr lang="en-US" dirty="0"/>
              <a:t>   </a:t>
            </a:r>
            <a:endParaRPr lang="en-US" b="1"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srgbClr val="444444"/>
                </a:solidFill>
              </a:rPr>
              <a:t>These are some questions you can ask </a:t>
            </a:r>
            <a:r>
              <a:rPr lang="en-US" b="1" dirty="0"/>
              <a:t>when talking to your child’s teacher. </a:t>
            </a:r>
            <a:endParaRPr lang="en-US" b="1"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rgbClr val="444444"/>
                </a:solidFill>
              </a:rPr>
              <a:t>Review the content of the handout or encourage families to review on their own. </a:t>
            </a:r>
          </a:p>
        </p:txBody>
      </p:sp>
      <p:sp>
        <p:nvSpPr>
          <p:cNvPr id="4" name="Slide Number Placeholder 3"/>
          <p:cNvSpPr>
            <a:spLocks noGrp="1"/>
          </p:cNvSpPr>
          <p:nvPr>
            <p:ph type="sldNum" sz="quarter" idx="5"/>
          </p:nvPr>
        </p:nvSpPr>
        <p:spPr/>
        <p:txBody>
          <a:bodyPr/>
          <a:lstStyle/>
          <a:p>
            <a:fld id="{B1D499D3-6930-49CF-8119-D2C5A3421AFD}" type="slidenum">
              <a:rPr lang="en-US" smtClean="0"/>
              <a:t>30</a:t>
            </a:fld>
            <a:endParaRPr lang="en-US" dirty="0"/>
          </a:p>
        </p:txBody>
      </p:sp>
    </p:spTree>
    <p:extLst>
      <p:ext uri="{BB962C8B-B14F-4D97-AF65-F5344CB8AC3E}">
        <p14:creationId xmlns:p14="http://schemas.microsoft.com/office/powerpoint/2010/main" val="29407162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video shares some ideas on how to actively read with your child at home. </a:t>
            </a:r>
          </a:p>
          <a:p>
            <a:endParaRPr lang="en-US" dirty="0">
              <a:hlinkClick r:id="rId3"/>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hlinkClick r:id="rId3"/>
              </a:rPr>
              <a:t>Start Video: </a:t>
            </a:r>
            <a:r>
              <a:rPr lang="en-US" dirty="0"/>
              <a:t>Read Charlotte (3:40) - </a:t>
            </a:r>
            <a:r>
              <a:rPr lang="en-US" dirty="0">
                <a:solidFill>
                  <a:srgbClr val="444444"/>
                </a:solidFill>
                <a:hlinkClick r:id="rId3"/>
              </a:rPr>
              <a:t>https://www.youtube.com/watch?v=lLmloCC-0rM</a:t>
            </a:r>
            <a:r>
              <a:rPr lang="en-US" dirty="0">
                <a:solidFill>
                  <a:srgbClr val="444444"/>
                </a:solidFill>
              </a:rPr>
              <a:t> </a:t>
            </a:r>
            <a:endParaRPr lang="en-US" b="0" dirty="0">
              <a:solidFill>
                <a:srgbClr val="444444"/>
              </a:solidFill>
            </a:endParaRPr>
          </a:p>
          <a:p>
            <a:r>
              <a:rPr lang="en-US" b="0" dirty="0"/>
              <a:t>TRANSCRIPT: </a:t>
            </a:r>
            <a:r>
              <a:rPr lang="en-US" dirty="0"/>
              <a:t>So you care for a child, a son, daughter, maybe a sibling, our grandchild, maybe even an entire classroom of children. It’s fun, rewarding and oh my gosh, sometimes overwhelming. It’s hard to keep up with all the dos, don’ts, must-haves, and don’t even get me started on all the opinions on the internet. We know reading is important to children’s development, so what you might not know is the difference between reading to kids and reading with them. It’s called active reading and it works with children six months to sixth grade and you can do it anywhere. Riding the bus, during snack time, or morning drop-off, waiting for food to be delivered at a restaurant, before bedtime. It only takes 15 minutes to have an impact. Here’s how it works. Just remember ABC. A: ask questions, the kind that start a conversation about the book. Questions that begin with words like: what, how, who and why. You can start before you even open the book by asking, “Look at the cover and title. What do you think the story will be about?” Or, once you’re reading say, “Tell me what’s happening on this page? What do you think will happen next?” Open-ended questions engage kids in books and gets them talking and thinking about them. Next the B of the ABCs of active reading: Build vocabulary. Learning new words help kids become stronger readers. You can help children identify new words by asking what words mean. For example, you might ask, “What’s a beverage?” You can connect words with pictures by asking questions such as, “Who is drinking the beverage?” and connect new words to those they already know by saying something like, “A beverage is a type of drink like the milk you have every morning.” You can also act out the book by using facial expressions, sounds, or movements to show them what the words mean. For example, don’t just say the word whisper, actually whisper as you say it. Finally, the C of the ABCs of active reading: Connect to kids’ worlds. Relate the book to things children already know to help them learn more about the world around them. For example, you might pick a moment in the story and say, “Tell me about your favorite thing to do in the park.” Or if you’re reading a book about the weather you might say, “It’s raining on this page. Do you remember when it was raining? What do you like to do when it’s raining? Yes, jump in puddles! Do you see anyone jumping in puddles in this picture?” That’s it, the end. A ask questions, B build vocabulary, and C connect to kids’ worlds. Active reading for just 15 minutes, just three times a week, makes a huge difference in children’s language development and reading ability. And when you make it a part of your day, it becomes a fun and rewarding habit that you and the children you care about, enjoy and look forward to. For more examples, questions and resources on active reading, visit ReadCharlotte.org. Open books, open opportunities start engaging in active reading today to give kids the tools they need to be strong readers and begin a lifelong love of reading. </a:t>
            </a:r>
            <a:endParaRPr lang="en-US" dirty="0">
              <a:solidFill>
                <a:srgbClr val="444444"/>
              </a:solidFill>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31</a:t>
            </a:fld>
            <a:endParaRPr lang="en-US" dirty="0"/>
          </a:p>
        </p:txBody>
      </p:sp>
    </p:spTree>
    <p:extLst>
      <p:ext uri="{BB962C8B-B14F-4D97-AF65-F5344CB8AC3E}">
        <p14:creationId xmlns:p14="http://schemas.microsoft.com/office/powerpoint/2010/main" val="33267277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u="sng" dirty="0"/>
              <a:t>This is a similar video as the previous video, but it is in Spanish. </a:t>
            </a:r>
          </a:p>
          <a:p>
            <a:endParaRPr lang="en-US" dirty="0"/>
          </a:p>
          <a:p>
            <a:pPr marL="171450" indent="-171450">
              <a:buFont typeface="Arial" panose="020B0604020202020204" pitchFamily="34" charset="0"/>
              <a:buChar char="•"/>
            </a:pPr>
            <a:r>
              <a:rPr lang="en-US" dirty="0"/>
              <a:t>If appropriate Start video: </a:t>
            </a:r>
            <a:r>
              <a:rPr lang="en-US" b="0" dirty="0"/>
              <a:t>Read Charlotte </a:t>
            </a:r>
            <a:r>
              <a:rPr lang="en-US" dirty="0"/>
              <a:t>in Spanish (3:43) - </a:t>
            </a:r>
            <a:r>
              <a:rPr lang="en-US" sz="1200" b="0" i="0" u="none" strike="noStrike" kern="1200" dirty="0">
                <a:solidFill>
                  <a:schemeClr val="tx1"/>
                </a:solidFill>
                <a:effectLst/>
                <a:latin typeface="+mn-lt"/>
                <a:ea typeface="+mn-ea"/>
                <a:cs typeface="+mn-cs"/>
                <a:hlinkClick r:id="rId3" tooltip="Share link"/>
              </a:rPr>
              <a:t>https://youtu.be/SnHCv96H10w</a:t>
            </a:r>
            <a:r>
              <a:rPr lang="en-US" sz="1200" b="0" i="0" u="none" strike="noStrike" kern="1200" dirty="0">
                <a:solidFill>
                  <a:schemeClr val="tx1"/>
                </a:solidFill>
                <a:effectLst/>
                <a:latin typeface="+mn-lt"/>
                <a:ea typeface="+mn-ea"/>
                <a:cs typeface="+mn-cs"/>
              </a:rPr>
              <a: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TRANSCRIPT: usted </a:t>
            </a:r>
            <a:r>
              <a:rPr lang="en-US" sz="1200" kern="1200" dirty="0" err="1">
                <a:solidFill>
                  <a:schemeClr val="tx1"/>
                </a:solidFill>
                <a:effectLst/>
                <a:latin typeface="+mn-lt"/>
                <a:ea typeface="+mn-ea"/>
                <a:cs typeface="+mn-cs"/>
              </a:rPr>
              <a:t>atiende</a:t>
            </a:r>
            <a:r>
              <a:rPr lang="en-US" sz="1200" kern="1200" dirty="0">
                <a:solidFill>
                  <a:schemeClr val="tx1"/>
                </a:solidFill>
                <a:effectLst/>
                <a:latin typeface="+mn-lt"/>
                <a:ea typeface="+mn-ea"/>
                <a:cs typeface="+mn-cs"/>
              </a:rPr>
              <a:t> a un </a:t>
            </a:r>
            <a:r>
              <a:rPr lang="en-US" sz="1200" kern="1200" dirty="0" err="1">
                <a:solidFill>
                  <a:schemeClr val="tx1"/>
                </a:solidFill>
                <a:effectLst/>
                <a:latin typeface="+mn-lt"/>
                <a:ea typeface="+mn-ea"/>
                <a:cs typeface="+mn-cs"/>
              </a:rPr>
              <a:t>niño</a:t>
            </a:r>
            <a:r>
              <a:rPr lang="en-US" sz="1200" kern="1200" dirty="0">
                <a:solidFill>
                  <a:schemeClr val="tx1"/>
                </a:solidFill>
                <a:effectLst/>
                <a:latin typeface="+mn-lt"/>
                <a:ea typeface="+mn-ea"/>
                <a:cs typeface="+mn-cs"/>
              </a:rPr>
              <a:t> un </a:t>
            </a:r>
            <a:r>
              <a:rPr lang="en-US" sz="1200" kern="1200" dirty="0" err="1">
                <a:solidFill>
                  <a:schemeClr val="tx1"/>
                </a:solidFill>
                <a:effectLst/>
                <a:latin typeface="+mn-lt"/>
                <a:ea typeface="+mn-ea"/>
                <a:cs typeface="+mn-cs"/>
              </a:rPr>
              <a:t>hijo</a:t>
            </a:r>
            <a:r>
              <a:rPr lang="en-US" sz="1200" kern="1200" dirty="0">
                <a:solidFill>
                  <a:schemeClr val="tx1"/>
                </a:solidFill>
                <a:effectLst/>
                <a:latin typeface="+mn-lt"/>
                <a:ea typeface="+mn-ea"/>
                <a:cs typeface="+mn-cs"/>
              </a:rPr>
              <a:t> o </a:t>
            </a:r>
            <a:r>
              <a:rPr lang="en-US" sz="1200" kern="1200" dirty="0" err="1">
                <a:solidFill>
                  <a:schemeClr val="tx1"/>
                </a:solidFill>
                <a:effectLst/>
                <a:latin typeface="+mn-lt"/>
                <a:ea typeface="+mn-ea"/>
                <a:cs typeface="+mn-cs"/>
              </a:rPr>
              <a:t>una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hija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vez</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hermano</a:t>
            </a:r>
            <a:r>
              <a:rPr lang="en-US" sz="1200" kern="1200" dirty="0">
                <a:solidFill>
                  <a:schemeClr val="tx1"/>
                </a:solidFill>
                <a:effectLst/>
                <a:latin typeface="+mn-lt"/>
                <a:ea typeface="+mn-ea"/>
                <a:cs typeface="+mn-cs"/>
              </a:rPr>
              <a:t> o </a:t>
            </a:r>
            <a:r>
              <a:rPr lang="en-US" sz="1200" kern="1200" dirty="0" err="1">
                <a:solidFill>
                  <a:schemeClr val="tx1"/>
                </a:solidFill>
                <a:effectLst/>
                <a:latin typeface="+mn-lt"/>
                <a:ea typeface="+mn-ea"/>
                <a:cs typeface="+mn-cs"/>
              </a:rPr>
              <a:t>su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nieto</a:t>
            </a:r>
            <a:r>
              <a:rPr lang="en-US" sz="1200" kern="1200" dirty="0">
                <a:solidFill>
                  <a:schemeClr val="tx1"/>
                </a:solidFill>
                <a:effectLst/>
                <a:latin typeface="+mn-lt"/>
                <a:ea typeface="+mn-ea"/>
                <a:cs typeface="+mn-cs"/>
              </a:rPr>
              <a:t> o hasta </a:t>
            </a:r>
            <a:r>
              <a:rPr lang="en-US" sz="1200" kern="1200" dirty="0" err="1">
                <a:solidFill>
                  <a:schemeClr val="tx1"/>
                </a:solidFill>
                <a:effectLst/>
                <a:latin typeface="+mn-lt"/>
                <a:ea typeface="+mn-ea"/>
                <a:cs typeface="+mn-cs"/>
              </a:rPr>
              <a:t>toda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clase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llena</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niños</a:t>
            </a:r>
            <a:r>
              <a:rPr lang="en-US" sz="1200" kern="1200" dirty="0">
                <a:solidFill>
                  <a:schemeClr val="tx1"/>
                </a:solidFill>
                <a:effectLst/>
                <a:latin typeface="+mn-lt"/>
                <a:ea typeface="+mn-ea"/>
                <a:cs typeface="+mn-cs"/>
              </a:rPr>
              <a:t> es </a:t>
            </a:r>
            <a:r>
              <a:rPr lang="en-US" sz="1200" kern="1200" dirty="0" err="1">
                <a:solidFill>
                  <a:schemeClr val="tx1"/>
                </a:solidFill>
                <a:effectLst/>
                <a:latin typeface="+mn-lt"/>
                <a:ea typeface="+mn-ea"/>
                <a:cs typeface="+mn-cs"/>
              </a:rPr>
              <a:t>divertido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gratificante</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además</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veces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sumamente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abrumador</a:t>
            </a:r>
            <a:r>
              <a:rPr lang="en-US" sz="1200" kern="1200" dirty="0">
                <a:solidFill>
                  <a:schemeClr val="tx1"/>
                </a:solidFill>
                <a:effectLst/>
                <a:latin typeface="+mn-lt"/>
                <a:ea typeface="+mn-ea"/>
                <a:cs typeface="+mn-cs"/>
              </a:rPr>
              <a:t> cuesta saber lo que se </a:t>
            </a:r>
            <a:r>
              <a:rPr lang="en-US" sz="1200" kern="1200" dirty="0" err="1">
                <a:solidFill>
                  <a:schemeClr val="tx1"/>
                </a:solidFill>
                <a:effectLst/>
                <a:latin typeface="+mn-lt"/>
                <a:ea typeface="+mn-ea"/>
                <a:cs typeface="+mn-cs"/>
              </a:rPr>
              <a:t>debe</a:t>
            </a:r>
            <a:r>
              <a:rPr lang="en-US" sz="1200" kern="1200" dirty="0">
                <a:solidFill>
                  <a:schemeClr val="tx1"/>
                </a:solidFill>
                <a:effectLst/>
                <a:latin typeface="+mn-lt"/>
                <a:ea typeface="+mn-ea"/>
                <a:cs typeface="+mn-cs"/>
              </a:rPr>
              <a:t> o no </a:t>
            </a:r>
            <a:r>
              <a:rPr lang="en-US" sz="1200" kern="1200" dirty="0" err="1">
                <a:solidFill>
                  <a:schemeClr val="tx1"/>
                </a:solidFill>
                <a:effectLst/>
                <a:latin typeface="+mn-lt"/>
                <a:ea typeface="+mn-ea"/>
                <a:cs typeface="+mn-cs"/>
              </a:rPr>
              <a:t>hacer</a:t>
            </a:r>
            <a:r>
              <a:rPr lang="en-US" sz="1200" kern="1200" dirty="0">
                <a:solidFill>
                  <a:schemeClr val="tx1"/>
                </a:solidFill>
                <a:effectLst/>
                <a:latin typeface="+mn-lt"/>
                <a:ea typeface="+mn-ea"/>
                <a:cs typeface="+mn-cs"/>
              </a:rPr>
              <a:t> que </a:t>
            </a:r>
            <a:r>
              <a:rPr lang="en-US" sz="1200" kern="1200" dirty="0" err="1">
                <a:solidFill>
                  <a:schemeClr val="tx1"/>
                </a:solidFill>
                <a:effectLst/>
                <a:latin typeface="+mn-lt"/>
                <a:ea typeface="+mn-ea"/>
                <a:cs typeface="+mn-cs"/>
              </a:rPr>
              <a:t>tener</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cuanto</a:t>
            </a:r>
            <a:r>
              <a:rPr lang="en-US" sz="1200" kern="1200" dirty="0">
                <a:solidFill>
                  <a:schemeClr val="tx1"/>
                </a:solidFill>
                <a:effectLst/>
                <a:latin typeface="+mn-lt"/>
                <a:ea typeface="+mn-ea"/>
                <a:cs typeface="+mn-cs"/>
              </a:rPr>
              <a:t> a las </a:t>
            </a:r>
            <a:r>
              <a:rPr lang="en-US" sz="1200" kern="1200" dirty="0" err="1">
                <a:solidFill>
                  <a:schemeClr val="tx1"/>
                </a:solidFill>
                <a:effectLst/>
                <a:latin typeface="+mn-lt"/>
                <a:ea typeface="+mn-ea"/>
                <a:cs typeface="+mn-cs"/>
              </a:rPr>
              <a:t>opiniones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internet </a:t>
            </a:r>
            <a:r>
              <a:rPr lang="en-US" sz="1200" kern="1200" dirty="0" err="1">
                <a:solidFill>
                  <a:schemeClr val="tx1"/>
                </a:solidFill>
                <a:effectLst/>
                <a:latin typeface="+mn-lt"/>
                <a:ea typeface="+mn-ea"/>
                <a:cs typeface="+mn-cs"/>
              </a:rPr>
              <a:t>mejor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hablamos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sabemos</a:t>
            </a:r>
            <a:r>
              <a:rPr lang="en-US" sz="1200" kern="1200" dirty="0">
                <a:solidFill>
                  <a:schemeClr val="tx1"/>
                </a:solidFill>
                <a:effectLst/>
                <a:latin typeface="+mn-lt"/>
                <a:ea typeface="+mn-ea"/>
                <a:cs typeface="+mn-cs"/>
              </a:rPr>
              <a:t> que la </a:t>
            </a:r>
            <a:r>
              <a:rPr lang="en-US" sz="1200" kern="1200" dirty="0" err="1">
                <a:solidFill>
                  <a:schemeClr val="tx1"/>
                </a:solidFill>
                <a:effectLst/>
                <a:latin typeface="+mn-lt"/>
                <a:ea typeface="+mn-ea"/>
                <a:cs typeface="+mn-cs"/>
              </a:rPr>
              <a:t>lectura</a:t>
            </a:r>
            <a:r>
              <a:rPr lang="en-US" sz="1200" kern="1200" dirty="0">
                <a:solidFill>
                  <a:schemeClr val="tx1"/>
                </a:solidFill>
                <a:effectLst/>
                <a:latin typeface="+mn-lt"/>
                <a:ea typeface="+mn-ea"/>
                <a:cs typeface="+mn-cs"/>
              </a:rPr>
              <a:t> es </a:t>
            </a:r>
            <a:r>
              <a:rPr lang="en-US" sz="1200" kern="1200" dirty="0" err="1">
                <a:solidFill>
                  <a:schemeClr val="tx1"/>
                </a:solidFill>
                <a:effectLst/>
                <a:latin typeface="+mn-lt"/>
                <a:ea typeface="+mn-ea"/>
                <a:cs typeface="+mn-cs"/>
              </a:rPr>
              <a:t>importante</a:t>
            </a:r>
            <a:r>
              <a:rPr lang="en-US" sz="1200" kern="1200" dirty="0">
                <a:solidFill>
                  <a:schemeClr val="tx1"/>
                </a:solidFill>
                <a:effectLst/>
                <a:latin typeface="+mn-lt"/>
                <a:ea typeface="+mn-ea"/>
                <a:cs typeface="+mn-cs"/>
              </a:rPr>
              <a:t> para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desarrollo</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niños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quizás</a:t>
            </a:r>
            <a:r>
              <a:rPr lang="en-US" sz="1200" kern="1200" dirty="0">
                <a:solidFill>
                  <a:schemeClr val="tx1"/>
                </a:solidFill>
                <a:effectLst/>
                <a:latin typeface="+mn-lt"/>
                <a:ea typeface="+mn-ea"/>
                <a:cs typeface="+mn-cs"/>
              </a:rPr>
              <a:t> no </a:t>
            </a:r>
            <a:r>
              <a:rPr lang="en-US" sz="1200" kern="1200" dirty="0" err="1">
                <a:solidFill>
                  <a:schemeClr val="tx1"/>
                </a:solidFill>
                <a:effectLst/>
                <a:latin typeface="+mn-lt"/>
                <a:ea typeface="+mn-ea"/>
                <a:cs typeface="+mn-cs"/>
              </a:rPr>
              <a:t>sepa</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diferencia</a:t>
            </a:r>
            <a:r>
              <a:rPr lang="en-US" sz="1200" kern="1200" dirty="0">
                <a:solidFill>
                  <a:schemeClr val="tx1"/>
                </a:solidFill>
                <a:effectLst/>
                <a:latin typeface="+mn-lt"/>
                <a:ea typeface="+mn-ea"/>
                <a:cs typeface="+mn-cs"/>
              </a:rPr>
              <a:t> que hay entre </a:t>
            </a:r>
            <a:r>
              <a:rPr lang="en-US" sz="1200" kern="1200" dirty="0" err="1">
                <a:solidFill>
                  <a:schemeClr val="tx1"/>
                </a:solidFill>
                <a:effectLst/>
                <a:latin typeface="+mn-lt"/>
                <a:ea typeface="+mn-ea"/>
                <a:cs typeface="+mn-cs"/>
              </a:rPr>
              <a:t>leerles</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niños</a:t>
            </a:r>
            <a:r>
              <a:rPr lang="en-US" sz="1200" kern="1200" dirty="0">
                <a:solidFill>
                  <a:schemeClr val="tx1"/>
                </a:solidFill>
                <a:effectLst/>
                <a:latin typeface="+mn-lt"/>
                <a:ea typeface="+mn-ea"/>
                <a:cs typeface="+mn-cs"/>
              </a:rPr>
              <a:t> y leer con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niños</a:t>
            </a:r>
            <a:r>
              <a:rPr lang="en-US" sz="1200" kern="1200" dirty="0">
                <a:solidFill>
                  <a:schemeClr val="tx1"/>
                </a:solidFill>
                <a:effectLst/>
                <a:latin typeface="+mn-lt"/>
                <a:ea typeface="+mn-ea"/>
                <a:cs typeface="+mn-cs"/>
              </a:rPr>
              <a:t> se llama </a:t>
            </a:r>
            <a:r>
              <a:rPr lang="en-US" sz="1200" kern="1200" dirty="0" err="1">
                <a:solidFill>
                  <a:schemeClr val="tx1"/>
                </a:solidFill>
                <a:effectLst/>
                <a:latin typeface="+mn-lt"/>
                <a:ea typeface="+mn-ea"/>
                <a:cs typeface="+mn-cs"/>
              </a:rPr>
              <a:t>lectura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activa</a:t>
            </a:r>
            <a:r>
              <a:rPr lang="en-US" sz="1200" kern="1200" dirty="0">
                <a:solidFill>
                  <a:schemeClr val="tx1"/>
                </a:solidFill>
                <a:effectLst/>
                <a:latin typeface="+mn-lt"/>
                <a:ea typeface="+mn-ea"/>
                <a:cs typeface="+mn-cs"/>
              </a:rPr>
              <a:t> y se practica con </a:t>
            </a:r>
            <a:r>
              <a:rPr lang="en-US" sz="1200" kern="1200" dirty="0" err="1">
                <a:solidFill>
                  <a:schemeClr val="tx1"/>
                </a:solidFill>
                <a:effectLst/>
                <a:latin typeface="+mn-lt"/>
                <a:ea typeface="+mn-ea"/>
                <a:cs typeface="+mn-cs"/>
              </a:rPr>
              <a:t>niños</a:t>
            </a:r>
            <a:r>
              <a:rPr lang="en-US" sz="1200" kern="1200" dirty="0">
                <a:solidFill>
                  <a:schemeClr val="tx1"/>
                </a:solidFill>
                <a:effectLst/>
                <a:latin typeface="+mn-lt"/>
                <a:ea typeface="+mn-ea"/>
                <a:cs typeface="+mn-cs"/>
              </a:rPr>
              <a:t> de 6 meses al sexto </a:t>
            </a:r>
            <a:r>
              <a:rPr lang="en-US" sz="1200" kern="1200" dirty="0" err="1">
                <a:solidFill>
                  <a:schemeClr val="tx1"/>
                </a:solidFill>
                <a:effectLst/>
                <a:latin typeface="+mn-lt"/>
                <a:ea typeface="+mn-ea"/>
                <a:cs typeface="+mn-cs"/>
              </a:rPr>
              <a:t>grado</a:t>
            </a:r>
            <a:r>
              <a:rPr lang="en-US" sz="1200" kern="1200" dirty="0">
                <a:solidFill>
                  <a:schemeClr val="tx1"/>
                </a:solidFill>
                <a:effectLst/>
                <a:latin typeface="+mn-lt"/>
                <a:ea typeface="+mn-ea"/>
                <a:cs typeface="+mn-cs"/>
              </a:rPr>
              <a:t> se </a:t>
            </a:r>
            <a:r>
              <a:rPr lang="en-US" sz="1200" kern="1200" dirty="0" err="1">
                <a:solidFill>
                  <a:schemeClr val="tx1"/>
                </a:solidFill>
                <a:effectLst/>
                <a:latin typeface="+mn-lt"/>
                <a:ea typeface="+mn-ea"/>
                <a:cs typeface="+mn-cs"/>
              </a:rPr>
              <a:t>hace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cualquier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lugar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autobús</a:t>
            </a:r>
            <a:r>
              <a:rPr lang="en-US" sz="1200" kern="1200" dirty="0">
                <a:solidFill>
                  <a:schemeClr val="tx1"/>
                </a:solidFill>
                <a:effectLst/>
                <a:latin typeface="+mn-lt"/>
                <a:ea typeface="+mn-ea"/>
                <a:cs typeface="+mn-cs"/>
              </a:rPr>
              <a:t> al comer al </a:t>
            </a:r>
            <a:r>
              <a:rPr lang="en-US" sz="1200" kern="1200" dirty="0" err="1">
                <a:solidFill>
                  <a:schemeClr val="tx1"/>
                </a:solidFill>
                <a:effectLst/>
                <a:latin typeface="+mn-lt"/>
                <a:ea typeface="+mn-ea"/>
                <a:cs typeface="+mn-cs"/>
              </a:rPr>
              <a:t>llevar</a:t>
            </a:r>
            <a:r>
              <a:rPr lang="en-US" sz="1200" kern="1200" dirty="0">
                <a:solidFill>
                  <a:schemeClr val="tx1"/>
                </a:solidFill>
                <a:effectLst/>
                <a:latin typeface="+mn-lt"/>
                <a:ea typeface="+mn-ea"/>
                <a:cs typeface="+mn-cs"/>
              </a:rPr>
              <a:t> al </a:t>
            </a:r>
            <a:r>
              <a:rPr lang="en-US" sz="1200" kern="1200" dirty="0" err="1">
                <a:solidFill>
                  <a:schemeClr val="tx1"/>
                </a:solidFill>
                <a:effectLst/>
                <a:latin typeface="+mn-lt"/>
                <a:ea typeface="+mn-ea"/>
                <a:cs typeface="+mn-cs"/>
              </a:rPr>
              <a:t>niño</a:t>
            </a:r>
            <a:r>
              <a:rPr lang="en-US" sz="1200" kern="1200" dirty="0">
                <a:solidFill>
                  <a:schemeClr val="tx1"/>
                </a:solidFill>
                <a:effectLst/>
                <a:latin typeface="+mn-lt"/>
                <a:ea typeface="+mn-ea"/>
                <a:cs typeface="+mn-cs"/>
              </a:rPr>
              <a:t> a la </a:t>
            </a:r>
            <a:r>
              <a:rPr lang="en-US" sz="1200" kern="1200" dirty="0" err="1">
                <a:solidFill>
                  <a:schemeClr val="tx1"/>
                </a:solidFill>
                <a:effectLst/>
                <a:latin typeface="+mn-lt"/>
                <a:ea typeface="+mn-ea"/>
                <a:cs typeface="+mn-cs"/>
              </a:rPr>
              <a:t>escuela</a:t>
            </a:r>
            <a:r>
              <a:rPr lang="en-US" sz="1200" kern="1200" dirty="0">
                <a:solidFill>
                  <a:schemeClr val="tx1"/>
                </a:solidFill>
                <a:effectLst/>
                <a:latin typeface="+mn-lt"/>
                <a:ea typeface="+mn-ea"/>
                <a:cs typeface="+mn-cs"/>
              </a:rPr>
              <a:t> al </a:t>
            </a:r>
            <a:r>
              <a:rPr lang="en-US" sz="1200" kern="1200" dirty="0" err="1">
                <a:solidFill>
                  <a:schemeClr val="tx1"/>
                </a:solidFill>
                <a:effectLst/>
                <a:latin typeface="+mn-lt"/>
                <a:ea typeface="+mn-ea"/>
                <a:cs typeface="+mn-cs"/>
              </a:rPr>
              <a:t>esperar</a:t>
            </a:r>
            <a:r>
              <a:rPr lang="en-US" sz="1200" kern="1200" dirty="0">
                <a:solidFill>
                  <a:schemeClr val="tx1"/>
                </a:solidFill>
                <a:effectLst/>
                <a:latin typeface="+mn-lt"/>
                <a:ea typeface="+mn-ea"/>
                <a:cs typeface="+mn-cs"/>
              </a:rPr>
              <a:t> que le </a:t>
            </a:r>
            <a:r>
              <a:rPr lang="en-US" sz="1200" kern="1200" dirty="0" err="1">
                <a:solidFill>
                  <a:schemeClr val="tx1"/>
                </a:solidFill>
                <a:effectLst/>
                <a:latin typeface="+mn-lt"/>
                <a:ea typeface="+mn-ea"/>
                <a:cs typeface="+mn-cs"/>
              </a:rPr>
              <a:t>sirvan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un </a:t>
            </a:r>
            <a:r>
              <a:rPr lang="en-US" sz="1200" kern="1200" dirty="0" err="1">
                <a:solidFill>
                  <a:schemeClr val="tx1"/>
                </a:solidFill>
                <a:effectLst/>
                <a:latin typeface="+mn-lt"/>
                <a:ea typeface="+mn-ea"/>
                <a:cs typeface="+mn-cs"/>
              </a:rPr>
              <a:t>restaurante</a:t>
            </a:r>
            <a:r>
              <a:rPr lang="en-US" sz="1200" kern="1200" dirty="0">
                <a:solidFill>
                  <a:schemeClr val="tx1"/>
                </a:solidFill>
                <a:effectLst/>
                <a:latin typeface="+mn-lt"/>
                <a:ea typeface="+mn-ea"/>
                <a:cs typeface="+mn-cs"/>
              </a:rPr>
              <a:t> antes de </a:t>
            </a:r>
            <a:r>
              <a:rPr lang="en-US" sz="1200" kern="1200" dirty="0" err="1">
                <a:solidFill>
                  <a:schemeClr val="tx1"/>
                </a:solidFill>
                <a:effectLst/>
                <a:latin typeface="+mn-lt"/>
                <a:ea typeface="+mn-ea"/>
                <a:cs typeface="+mn-cs"/>
              </a:rPr>
              <a:t>dormir</a:t>
            </a:r>
            <a:r>
              <a:rPr lang="en-US" sz="1200" kern="1200" dirty="0">
                <a:solidFill>
                  <a:schemeClr val="tx1"/>
                </a:solidFill>
                <a:effectLst/>
                <a:latin typeface="+mn-lt"/>
                <a:ea typeface="+mn-ea"/>
                <a:cs typeface="+mn-cs"/>
              </a:rPr>
              <a:t> solo </a:t>
            </a:r>
            <a:r>
              <a:rPr lang="en-US" sz="1200" kern="1200" dirty="0" err="1">
                <a:solidFill>
                  <a:schemeClr val="tx1"/>
                </a:solidFill>
                <a:effectLst/>
                <a:latin typeface="+mn-lt"/>
                <a:ea typeface="+mn-ea"/>
                <a:cs typeface="+mn-cs"/>
              </a:rPr>
              <a:t>toma</a:t>
            </a:r>
            <a:r>
              <a:rPr lang="en-US" sz="1200" kern="1200" dirty="0">
                <a:solidFill>
                  <a:schemeClr val="tx1"/>
                </a:solidFill>
                <a:effectLst/>
                <a:latin typeface="+mn-lt"/>
                <a:ea typeface="+mn-ea"/>
                <a:cs typeface="+mn-cs"/>
              </a:rPr>
              <a:t> 15 </a:t>
            </a:r>
            <a:r>
              <a:rPr lang="en-US" sz="1200" kern="1200" dirty="0" err="1">
                <a:solidFill>
                  <a:schemeClr val="tx1"/>
                </a:solidFill>
                <a:effectLst/>
                <a:latin typeface="+mn-lt"/>
                <a:ea typeface="+mn-ea"/>
                <a:cs typeface="+mn-cs"/>
              </a:rPr>
              <a:t>minutos</a:t>
            </a:r>
            <a:r>
              <a:rPr lang="en-US" sz="1200" kern="1200" dirty="0">
                <a:solidFill>
                  <a:schemeClr val="tx1"/>
                </a:solidFill>
                <a:effectLst/>
                <a:latin typeface="+mn-lt"/>
                <a:ea typeface="+mn-ea"/>
                <a:cs typeface="+mn-cs"/>
              </a:rPr>
              <a:t> para </a:t>
            </a:r>
            <a:r>
              <a:rPr lang="en-US" sz="1200" kern="1200" dirty="0" err="1">
                <a:solidFill>
                  <a:schemeClr val="tx1"/>
                </a:solidFill>
                <a:effectLst/>
                <a:latin typeface="+mn-lt"/>
                <a:ea typeface="+mn-ea"/>
                <a:cs typeface="+mn-cs"/>
              </a:rPr>
              <a:t>tener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impacto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funciona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así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recuerde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cosas</a:t>
            </a:r>
            <a:r>
              <a:rPr lang="en-US" sz="1200" kern="1200" dirty="0">
                <a:solidFill>
                  <a:schemeClr val="tx1"/>
                </a:solidFill>
                <a:effectLst/>
                <a:latin typeface="+mn-lt"/>
                <a:ea typeface="+mn-ea"/>
                <a:cs typeface="+mn-cs"/>
              </a:rPr>
              <a:t> uno </a:t>
            </a:r>
            <a:r>
              <a:rPr lang="en-US" sz="1200" kern="1200" dirty="0" err="1">
                <a:solidFill>
                  <a:schemeClr val="tx1"/>
                </a:solidFill>
                <a:effectLst/>
                <a:latin typeface="+mn-lt"/>
                <a:ea typeface="+mn-ea"/>
                <a:cs typeface="+mn-cs"/>
              </a:rPr>
              <a:t>hacer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preguntas</a:t>
            </a:r>
            <a:r>
              <a:rPr lang="en-US" sz="1200" kern="1200" dirty="0">
                <a:solidFill>
                  <a:schemeClr val="tx1"/>
                </a:solidFill>
                <a:effectLst/>
                <a:latin typeface="+mn-lt"/>
                <a:ea typeface="+mn-ea"/>
                <a:cs typeface="+mn-cs"/>
              </a:rPr>
              <a:t> que </a:t>
            </a:r>
            <a:r>
              <a:rPr lang="en-US" sz="1200" kern="1200" dirty="0" err="1">
                <a:solidFill>
                  <a:schemeClr val="tx1"/>
                </a:solidFill>
                <a:effectLst/>
                <a:latin typeface="+mn-lt"/>
                <a:ea typeface="+mn-ea"/>
                <a:cs typeface="+mn-cs"/>
              </a:rPr>
              <a:t>inicien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conversación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sobre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libro</a:t>
            </a:r>
            <a:r>
              <a:rPr lang="en-US" sz="1200" kern="1200" dirty="0">
                <a:solidFill>
                  <a:schemeClr val="tx1"/>
                </a:solidFill>
                <a:effectLst/>
                <a:latin typeface="+mn-lt"/>
                <a:ea typeface="+mn-ea"/>
                <a:cs typeface="+mn-cs"/>
              </a:rPr>
              <a:t> y que </a:t>
            </a:r>
            <a:r>
              <a:rPr lang="en-US" sz="1200" kern="1200" dirty="0" err="1">
                <a:solidFill>
                  <a:schemeClr val="tx1"/>
                </a:solidFill>
                <a:effectLst/>
                <a:latin typeface="+mn-lt"/>
                <a:ea typeface="+mn-ea"/>
                <a:cs typeface="+mn-cs"/>
              </a:rPr>
              <a:t>empiecen</a:t>
            </a:r>
            <a:r>
              <a:rPr lang="en-US" sz="1200" kern="1200" dirty="0">
                <a:solidFill>
                  <a:schemeClr val="tx1"/>
                </a:solidFill>
                <a:effectLst/>
                <a:latin typeface="+mn-lt"/>
                <a:ea typeface="+mn-ea"/>
                <a:cs typeface="+mn-cs"/>
              </a:rPr>
              <a:t> con las palabras </a:t>
            </a:r>
            <a:r>
              <a:rPr lang="en-US" sz="1200" kern="1200" dirty="0" err="1">
                <a:solidFill>
                  <a:schemeClr val="tx1"/>
                </a:solidFill>
                <a:effectLst/>
                <a:latin typeface="+mn-lt"/>
                <a:ea typeface="+mn-ea"/>
                <a:cs typeface="+mn-cs"/>
              </a:rPr>
              <a:t>qué</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cómo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quién</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por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qué</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puede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comenzar</a:t>
            </a:r>
            <a:r>
              <a:rPr lang="en-US" sz="1200" kern="1200" dirty="0">
                <a:solidFill>
                  <a:schemeClr val="tx1"/>
                </a:solidFill>
                <a:effectLst/>
                <a:latin typeface="+mn-lt"/>
                <a:ea typeface="+mn-ea"/>
                <a:cs typeface="+mn-cs"/>
              </a:rPr>
              <a:t> antes de </a:t>
            </a:r>
            <a:r>
              <a:rPr lang="en-US" sz="1200" kern="1200" dirty="0" err="1">
                <a:solidFill>
                  <a:schemeClr val="tx1"/>
                </a:solidFill>
                <a:effectLst/>
                <a:latin typeface="+mn-lt"/>
                <a:ea typeface="+mn-ea"/>
                <a:cs typeface="+mn-cs"/>
              </a:rPr>
              <a:t>abrir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libro</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decir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mira</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portada</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título</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qué</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crees</a:t>
            </a:r>
            <a:r>
              <a:rPr lang="en-US" sz="1200" kern="1200" dirty="0">
                <a:solidFill>
                  <a:schemeClr val="tx1"/>
                </a:solidFill>
                <a:effectLst/>
                <a:latin typeface="+mn-lt"/>
                <a:ea typeface="+mn-ea"/>
                <a:cs typeface="+mn-cs"/>
              </a:rPr>
              <a:t> que se </a:t>
            </a:r>
            <a:r>
              <a:rPr lang="en-US" sz="1200" kern="1200" dirty="0" err="1">
                <a:solidFill>
                  <a:schemeClr val="tx1"/>
                </a:solidFill>
                <a:effectLst/>
                <a:latin typeface="+mn-lt"/>
                <a:ea typeface="+mn-ea"/>
                <a:cs typeface="+mn-cs"/>
              </a:rPr>
              <a:t>trata</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historia</a:t>
            </a:r>
            <a:r>
              <a:rPr lang="en-US" sz="1200" kern="1200" dirty="0">
                <a:solidFill>
                  <a:schemeClr val="tx1"/>
                </a:solidFill>
                <a:effectLst/>
                <a:latin typeface="+mn-lt"/>
                <a:ea typeface="+mn-ea"/>
                <a:cs typeface="+mn-cs"/>
              </a:rPr>
              <a:t> o bien </a:t>
            </a:r>
            <a:r>
              <a:rPr lang="en-US" sz="1200" kern="1200" dirty="0" err="1">
                <a:solidFill>
                  <a:schemeClr val="tx1"/>
                </a:solidFill>
                <a:effectLst/>
                <a:latin typeface="+mn-lt"/>
                <a:ea typeface="+mn-ea"/>
                <a:cs typeface="+mn-cs"/>
              </a:rPr>
              <a:t>mientras</a:t>
            </a:r>
            <a:r>
              <a:rPr lang="en-US" sz="1200" kern="1200" dirty="0">
                <a:solidFill>
                  <a:schemeClr val="tx1"/>
                </a:solidFill>
                <a:effectLst/>
                <a:latin typeface="+mn-lt"/>
                <a:ea typeface="+mn-ea"/>
                <a:cs typeface="+mn-cs"/>
              </a:rPr>
              <a:t> lean </a:t>
            </a:r>
            <a:r>
              <a:rPr lang="en-US" sz="1200" kern="1200" dirty="0" err="1">
                <a:solidFill>
                  <a:schemeClr val="tx1"/>
                </a:solidFill>
                <a:effectLst/>
                <a:latin typeface="+mn-lt"/>
                <a:ea typeface="+mn-ea"/>
                <a:cs typeface="+mn-cs"/>
              </a:rPr>
              <a:t>diga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cuéntame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qué</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sucede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página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qué</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crees</a:t>
            </a:r>
            <a:r>
              <a:rPr lang="en-US" sz="1200" kern="1200" dirty="0">
                <a:solidFill>
                  <a:schemeClr val="tx1"/>
                </a:solidFill>
                <a:effectLst/>
                <a:latin typeface="+mn-lt"/>
                <a:ea typeface="+mn-ea"/>
                <a:cs typeface="+mn-cs"/>
              </a:rPr>
              <a:t> que </a:t>
            </a:r>
            <a:r>
              <a:rPr lang="en-US" sz="1200" kern="1200" dirty="0" err="1">
                <a:solidFill>
                  <a:schemeClr val="tx1"/>
                </a:solidFill>
                <a:effectLst/>
                <a:latin typeface="+mn-lt"/>
                <a:ea typeface="+mn-ea"/>
                <a:cs typeface="+mn-cs"/>
              </a:rPr>
              <a:t>sucedería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después</a:t>
            </a:r>
            <a:r>
              <a:rPr lang="en-US" sz="1200" kern="1200" dirty="0">
                <a:solidFill>
                  <a:schemeClr val="tx1"/>
                </a:solidFill>
                <a:effectLst/>
                <a:latin typeface="+mn-lt"/>
                <a:ea typeface="+mn-ea"/>
                <a:cs typeface="+mn-cs"/>
              </a:rPr>
              <a:t> las </a:t>
            </a:r>
            <a:r>
              <a:rPr lang="en-US" sz="1200" kern="1200" dirty="0" err="1">
                <a:solidFill>
                  <a:schemeClr val="tx1"/>
                </a:solidFill>
                <a:effectLst/>
                <a:latin typeface="+mn-lt"/>
                <a:ea typeface="+mn-ea"/>
                <a:cs typeface="+mn-cs"/>
              </a:rPr>
              <a:t>preguntas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abiertas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despiertan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interés</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niños</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hace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hablar</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pensar</a:t>
            </a:r>
            <a:r>
              <a:rPr lang="en-US" sz="1200" kern="1200" dirty="0">
                <a:solidFill>
                  <a:schemeClr val="tx1"/>
                </a:solidFill>
                <a:effectLst/>
                <a:latin typeface="+mn-lt"/>
                <a:ea typeface="+mn-ea"/>
                <a:cs typeface="+mn-cs"/>
              </a:rPr>
              <a:t> dos El </a:t>
            </a:r>
            <a:r>
              <a:rPr lang="en-US" sz="1200" kern="1200" dirty="0" err="1">
                <a:solidFill>
                  <a:schemeClr val="tx1"/>
                </a:solidFill>
                <a:effectLst/>
                <a:latin typeface="+mn-lt"/>
                <a:ea typeface="+mn-ea"/>
                <a:cs typeface="+mn-cs"/>
              </a:rPr>
              <a:t>segundo</a:t>
            </a:r>
            <a:r>
              <a:rPr lang="en-US" sz="1200" kern="1200" dirty="0">
                <a:solidFill>
                  <a:schemeClr val="tx1"/>
                </a:solidFill>
                <a:effectLst/>
                <a:latin typeface="+mn-lt"/>
                <a:ea typeface="+mn-ea"/>
                <a:cs typeface="+mn-cs"/>
              </a:rPr>
              <a:t> paso de la </a:t>
            </a:r>
            <a:r>
              <a:rPr lang="en-US" sz="1200" kern="1200" dirty="0" err="1">
                <a:solidFill>
                  <a:schemeClr val="tx1"/>
                </a:solidFill>
                <a:effectLst/>
                <a:latin typeface="+mn-lt"/>
                <a:ea typeface="+mn-ea"/>
                <a:cs typeface="+mn-cs"/>
              </a:rPr>
              <a:t>lectura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activa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enriquecer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vocabulario</a:t>
            </a:r>
            <a:r>
              <a:rPr lang="en-US" sz="1200" kern="1200" dirty="0">
                <a:solidFill>
                  <a:schemeClr val="tx1"/>
                </a:solidFill>
                <a:effectLst/>
                <a:latin typeface="+mn-lt"/>
                <a:ea typeface="+mn-ea"/>
                <a:cs typeface="+mn-cs"/>
              </a:rPr>
              <a:t> al </a:t>
            </a:r>
            <a:r>
              <a:rPr lang="en-US" sz="1200" kern="1200" dirty="0" err="1">
                <a:solidFill>
                  <a:schemeClr val="tx1"/>
                </a:solidFill>
                <a:effectLst/>
                <a:latin typeface="+mn-lt"/>
                <a:ea typeface="+mn-ea"/>
                <a:cs typeface="+mn-cs"/>
              </a:rPr>
              <a:t>aprender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nuevas</a:t>
            </a:r>
            <a:r>
              <a:rPr lang="en-US" sz="1200" kern="1200" dirty="0">
                <a:solidFill>
                  <a:schemeClr val="tx1"/>
                </a:solidFill>
                <a:effectLst/>
                <a:latin typeface="+mn-lt"/>
                <a:ea typeface="+mn-ea"/>
                <a:cs typeface="+mn-cs"/>
              </a:rPr>
              <a:t> palabras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niños</a:t>
            </a:r>
            <a:r>
              <a:rPr lang="en-US" sz="1200" kern="1200" dirty="0">
                <a:solidFill>
                  <a:schemeClr val="tx1"/>
                </a:solidFill>
                <a:effectLst/>
                <a:latin typeface="+mn-lt"/>
                <a:ea typeface="+mn-ea"/>
                <a:cs typeface="+mn-cs"/>
              </a:rPr>
              <a:t> son </a:t>
            </a:r>
            <a:r>
              <a:rPr lang="en-US" sz="1200" kern="1200" dirty="0" err="1">
                <a:solidFill>
                  <a:schemeClr val="tx1"/>
                </a:solidFill>
                <a:effectLst/>
                <a:latin typeface="+mn-lt"/>
                <a:ea typeface="+mn-ea"/>
                <a:cs typeface="+mn-cs"/>
              </a:rPr>
              <a:t>mejores</a:t>
            </a:r>
            <a:r>
              <a:rPr lang="en-US" sz="1200" kern="1200" dirty="0">
                <a:solidFill>
                  <a:schemeClr val="tx1"/>
                </a:solidFill>
                <a:effectLst/>
                <a:latin typeface="+mn-lt"/>
                <a:ea typeface="+mn-ea"/>
                <a:cs typeface="+mn-cs"/>
              </a:rPr>
              <a:t> lector </a:t>
            </a:r>
            <a:r>
              <a:rPr lang="en-US" sz="1200" kern="1200" dirty="0" err="1">
                <a:solidFill>
                  <a:schemeClr val="tx1"/>
                </a:solidFill>
                <a:effectLst/>
                <a:latin typeface="+mn-lt"/>
                <a:ea typeface="+mn-ea"/>
                <a:cs typeface="+mn-cs"/>
              </a:rPr>
              <a:t>tores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ayúdesnos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bebida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relacionen</a:t>
            </a:r>
            <a:r>
              <a:rPr lang="en-US" sz="1200" kern="1200" dirty="0">
                <a:solidFill>
                  <a:schemeClr val="tx1"/>
                </a:solidFill>
                <a:effectLst/>
                <a:latin typeface="+mn-lt"/>
                <a:ea typeface="+mn-ea"/>
                <a:cs typeface="+mn-cs"/>
              </a:rPr>
              <a:t> las palabras con las </a:t>
            </a:r>
            <a:r>
              <a:rPr lang="en-US" sz="1200" kern="1200" dirty="0" err="1">
                <a:solidFill>
                  <a:schemeClr val="tx1"/>
                </a:solidFill>
                <a:effectLst/>
                <a:latin typeface="+mn-lt"/>
                <a:ea typeface="+mn-ea"/>
                <a:cs typeface="+mn-cs"/>
              </a:rPr>
              <a:t>imágenes</a:t>
            </a:r>
            <a:r>
              <a:rPr lang="en-US" sz="1200" kern="1200" dirty="0">
                <a:solidFill>
                  <a:schemeClr val="tx1"/>
                </a:solidFill>
                <a:effectLst/>
                <a:latin typeface="+mn-lt"/>
                <a:ea typeface="+mn-ea"/>
                <a:cs typeface="+mn-cs"/>
              </a:rPr>
              <a:t> con </a:t>
            </a:r>
            <a:r>
              <a:rPr lang="en-US" sz="1200" kern="1200" dirty="0" err="1">
                <a:solidFill>
                  <a:schemeClr val="tx1"/>
                </a:solidFill>
                <a:effectLst/>
                <a:latin typeface="+mn-lt"/>
                <a:ea typeface="+mn-ea"/>
                <a:cs typeface="+mn-cs"/>
              </a:rPr>
              <a:t>preguntas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quién</a:t>
            </a:r>
            <a:r>
              <a:rPr lang="en-US" sz="1200" kern="1200" dirty="0">
                <a:solidFill>
                  <a:schemeClr val="tx1"/>
                </a:solidFill>
                <a:effectLst/>
                <a:latin typeface="+mn-lt"/>
                <a:ea typeface="+mn-ea"/>
                <a:cs typeface="+mn-cs"/>
              </a:rPr>
              <a:t> se </a:t>
            </a:r>
            <a:r>
              <a:rPr lang="en-US" sz="1200" kern="1200" dirty="0" err="1">
                <a:solidFill>
                  <a:schemeClr val="tx1"/>
                </a:solidFill>
                <a:effectLst/>
                <a:latin typeface="+mn-lt"/>
                <a:ea typeface="+mn-ea"/>
                <a:cs typeface="+mn-cs"/>
              </a:rPr>
              <a:t>está</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tomando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bebida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relacionen</a:t>
            </a:r>
            <a:r>
              <a:rPr lang="en-US" sz="1200" kern="1200" dirty="0">
                <a:solidFill>
                  <a:schemeClr val="tx1"/>
                </a:solidFill>
                <a:effectLst/>
                <a:latin typeface="+mn-lt"/>
                <a:ea typeface="+mn-ea"/>
                <a:cs typeface="+mn-cs"/>
              </a:rPr>
              <a:t> las palabras con las que </a:t>
            </a:r>
            <a:r>
              <a:rPr lang="en-US" sz="1200" kern="1200" dirty="0" err="1">
                <a:solidFill>
                  <a:schemeClr val="tx1"/>
                </a:solidFill>
                <a:effectLst/>
                <a:latin typeface="+mn-lt"/>
                <a:ea typeface="+mn-ea"/>
                <a:cs typeface="+mn-cs"/>
              </a:rPr>
              <a:t>ellas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sepan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ejemplo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bebida</a:t>
            </a:r>
            <a:r>
              <a:rPr lang="en-US" sz="1200" kern="1200" dirty="0">
                <a:solidFill>
                  <a:schemeClr val="tx1"/>
                </a:solidFill>
                <a:effectLst/>
                <a:latin typeface="+mn-lt"/>
                <a:ea typeface="+mn-ea"/>
                <a:cs typeface="+mn-cs"/>
              </a:rPr>
              <a:t> es algo que se </a:t>
            </a:r>
            <a:r>
              <a:rPr lang="en-US" sz="1200" kern="1200" dirty="0" err="1">
                <a:solidFill>
                  <a:schemeClr val="tx1"/>
                </a:solidFill>
                <a:effectLst/>
                <a:latin typeface="+mn-lt"/>
                <a:ea typeface="+mn-ea"/>
                <a:cs typeface="+mn-cs"/>
              </a:rPr>
              <a:t>toma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como</a:t>
            </a:r>
            <a:r>
              <a:rPr lang="en-US" sz="1200" kern="1200" dirty="0">
                <a:solidFill>
                  <a:schemeClr val="tx1"/>
                </a:solidFill>
                <a:effectLst/>
                <a:latin typeface="+mn-lt"/>
                <a:ea typeface="+mn-ea"/>
                <a:cs typeface="+mn-cs"/>
              </a:rPr>
              <a:t> la leche que </a:t>
            </a:r>
            <a:r>
              <a:rPr lang="en-US" sz="1200" kern="1200" dirty="0" err="1">
                <a:solidFill>
                  <a:schemeClr val="tx1"/>
                </a:solidFill>
                <a:effectLst/>
                <a:latin typeface="+mn-lt"/>
                <a:ea typeface="+mn-ea"/>
                <a:cs typeface="+mn-cs"/>
              </a:rPr>
              <a:t>tomas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por</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mañana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actúe</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historia</a:t>
            </a:r>
            <a:r>
              <a:rPr lang="en-US" sz="1200" kern="1200" dirty="0">
                <a:solidFill>
                  <a:schemeClr val="tx1"/>
                </a:solidFill>
                <a:effectLst/>
                <a:latin typeface="+mn-lt"/>
                <a:ea typeface="+mn-ea"/>
                <a:cs typeface="+mn-cs"/>
              </a:rPr>
              <a:t> con </a:t>
            </a:r>
            <a:r>
              <a:rPr lang="en-US" sz="1200" kern="1200" dirty="0" err="1">
                <a:solidFill>
                  <a:schemeClr val="tx1"/>
                </a:solidFill>
                <a:effectLst/>
                <a:latin typeface="+mn-lt"/>
                <a:ea typeface="+mn-ea"/>
                <a:cs typeface="+mn-cs"/>
              </a:rPr>
              <a:t>expresiones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faciales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sonidos</a:t>
            </a:r>
            <a:r>
              <a:rPr lang="en-US" sz="1200" kern="1200" dirty="0">
                <a:solidFill>
                  <a:schemeClr val="tx1"/>
                </a:solidFill>
                <a:effectLst/>
                <a:latin typeface="+mn-lt"/>
                <a:ea typeface="+mn-ea"/>
                <a:cs typeface="+mn-cs"/>
              </a:rPr>
              <a:t> o </a:t>
            </a:r>
            <a:r>
              <a:rPr lang="en-US" sz="1200" kern="1200" dirty="0" err="1">
                <a:solidFill>
                  <a:schemeClr val="tx1"/>
                </a:solidFill>
                <a:effectLst/>
                <a:latin typeface="+mn-lt"/>
                <a:ea typeface="+mn-ea"/>
                <a:cs typeface="+mn-cs"/>
              </a:rPr>
              <a:t>movimientos</a:t>
            </a:r>
            <a:r>
              <a:rPr lang="en-US" sz="1200" kern="1200" dirty="0">
                <a:solidFill>
                  <a:schemeClr val="tx1"/>
                </a:solidFill>
                <a:effectLst/>
                <a:latin typeface="+mn-lt"/>
                <a:ea typeface="+mn-ea"/>
                <a:cs typeface="+mn-cs"/>
              </a:rPr>
              <a:t> que </a:t>
            </a:r>
            <a:r>
              <a:rPr lang="en-US" sz="1200" kern="1200" dirty="0" err="1">
                <a:solidFill>
                  <a:schemeClr val="tx1"/>
                </a:solidFill>
                <a:effectLst/>
                <a:latin typeface="+mn-lt"/>
                <a:ea typeface="+mn-ea"/>
                <a:cs typeface="+mn-cs"/>
              </a:rPr>
              <a:t>expliquen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significado</a:t>
            </a:r>
            <a:r>
              <a:rPr lang="en-US" sz="1200" kern="1200" dirty="0">
                <a:solidFill>
                  <a:schemeClr val="tx1"/>
                </a:solidFill>
                <a:effectLst/>
                <a:latin typeface="+mn-lt"/>
                <a:ea typeface="+mn-ea"/>
                <a:cs typeface="+mn-cs"/>
              </a:rPr>
              <a:t> de las palabras </a:t>
            </a:r>
            <a:r>
              <a:rPr lang="en-US" sz="1200" kern="1200" dirty="0" err="1">
                <a:solidFill>
                  <a:schemeClr val="tx1"/>
                </a:solidFill>
                <a:effectLst/>
                <a:latin typeface="+mn-lt"/>
                <a:ea typeface="+mn-ea"/>
                <a:cs typeface="+mn-cs"/>
              </a:rPr>
              <a:t>por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ejemplo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vez</a:t>
            </a:r>
            <a:r>
              <a:rPr lang="en-US" sz="1200" kern="1200" dirty="0">
                <a:solidFill>
                  <a:schemeClr val="tx1"/>
                </a:solidFill>
                <a:effectLst/>
                <a:latin typeface="+mn-lt"/>
                <a:ea typeface="+mn-ea"/>
                <a:cs typeface="+mn-cs"/>
              </a:rPr>
              <a:t> de solo </a:t>
            </a:r>
            <a:r>
              <a:rPr lang="en-US" sz="1200" kern="1200" dirty="0" err="1">
                <a:solidFill>
                  <a:schemeClr val="tx1"/>
                </a:solidFill>
                <a:effectLst/>
                <a:latin typeface="+mn-lt"/>
                <a:ea typeface="+mn-ea"/>
                <a:cs typeface="+mn-cs"/>
              </a:rPr>
              <a:t>decir</a:t>
            </a:r>
            <a:r>
              <a:rPr lang="en-US" sz="1200" kern="1200" dirty="0">
                <a:solidFill>
                  <a:schemeClr val="tx1"/>
                </a:solidFill>
                <a:effectLst/>
                <a:latin typeface="+mn-lt"/>
                <a:ea typeface="+mn-ea"/>
                <a:cs typeface="+mn-cs"/>
              </a:rPr>
              <a:t> la palabra </a:t>
            </a:r>
            <a:r>
              <a:rPr lang="en-US" sz="1200" kern="1200" dirty="0" err="1">
                <a:solidFill>
                  <a:schemeClr val="tx1"/>
                </a:solidFill>
                <a:effectLst/>
                <a:latin typeface="+mn-lt"/>
                <a:ea typeface="+mn-ea"/>
                <a:cs typeface="+mn-cs"/>
              </a:rPr>
              <a:t>susurro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mejor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susurr</a:t>
            </a:r>
            <a:r>
              <a:rPr lang="en-US" sz="1200" kern="1200" dirty="0">
                <a:solidFill>
                  <a:schemeClr val="tx1"/>
                </a:solidFill>
                <a:effectLst/>
                <a:latin typeface="+mn-lt"/>
                <a:ea typeface="+mn-ea"/>
                <a:cs typeface="+mn-cs"/>
              </a:rPr>
              <a:t> Ela </a:t>
            </a:r>
            <a:r>
              <a:rPr lang="en-US" sz="1200" kern="1200" dirty="0" err="1">
                <a:solidFill>
                  <a:schemeClr val="tx1"/>
                </a:solidFill>
                <a:effectLst/>
                <a:latin typeface="+mn-lt"/>
                <a:ea typeface="+mn-ea"/>
                <a:cs typeface="+mn-cs"/>
              </a:rPr>
              <a:t>tres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último</a:t>
            </a:r>
            <a:r>
              <a:rPr lang="en-US" sz="1200" kern="1200" dirty="0">
                <a:solidFill>
                  <a:schemeClr val="tx1"/>
                </a:solidFill>
                <a:effectLst/>
                <a:latin typeface="+mn-lt"/>
                <a:ea typeface="+mn-ea"/>
                <a:cs typeface="+mn-cs"/>
              </a:rPr>
              <a:t> paso es </a:t>
            </a:r>
            <a:r>
              <a:rPr lang="en-US" sz="1200" kern="1200" dirty="0" err="1">
                <a:solidFill>
                  <a:schemeClr val="tx1"/>
                </a:solidFill>
                <a:effectLst/>
                <a:latin typeface="+mn-lt"/>
                <a:ea typeface="+mn-ea"/>
                <a:cs typeface="+mn-cs"/>
              </a:rPr>
              <a:t>relacionar</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lectura</a:t>
            </a:r>
            <a:r>
              <a:rPr lang="en-US" sz="1200" kern="1200" dirty="0">
                <a:solidFill>
                  <a:schemeClr val="tx1"/>
                </a:solidFill>
                <a:effectLst/>
                <a:latin typeface="+mn-lt"/>
                <a:ea typeface="+mn-ea"/>
                <a:cs typeface="+mn-cs"/>
              </a:rPr>
              <a:t> con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mundo</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niños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relacione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libro</a:t>
            </a:r>
            <a:r>
              <a:rPr lang="en-US" sz="1200" kern="1200" dirty="0">
                <a:solidFill>
                  <a:schemeClr val="tx1"/>
                </a:solidFill>
                <a:effectLst/>
                <a:latin typeface="+mn-lt"/>
                <a:ea typeface="+mn-ea"/>
                <a:cs typeface="+mn-cs"/>
              </a:rPr>
              <a:t> con lo que </a:t>
            </a:r>
            <a:r>
              <a:rPr lang="en-US" sz="1200" kern="1200" dirty="0" err="1">
                <a:solidFill>
                  <a:schemeClr val="tx1"/>
                </a:solidFill>
                <a:effectLst/>
                <a:latin typeface="+mn-lt"/>
                <a:ea typeface="+mn-ea"/>
                <a:cs typeface="+mn-cs"/>
              </a:rPr>
              <a:t>ya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sepan</a:t>
            </a:r>
            <a:r>
              <a:rPr lang="en-US" sz="1200" kern="1200" dirty="0">
                <a:solidFill>
                  <a:schemeClr val="tx1"/>
                </a:solidFill>
                <a:effectLst/>
                <a:latin typeface="+mn-lt"/>
                <a:ea typeface="+mn-ea"/>
                <a:cs typeface="+mn-cs"/>
              </a:rPr>
              <a:t> para que </a:t>
            </a:r>
            <a:r>
              <a:rPr lang="en-US" sz="1200" kern="1200" dirty="0" err="1">
                <a:solidFill>
                  <a:schemeClr val="tx1"/>
                </a:solidFill>
                <a:effectLst/>
                <a:latin typeface="+mn-lt"/>
                <a:ea typeface="+mn-ea"/>
                <a:cs typeface="+mn-cs"/>
              </a:rPr>
              <a:t>aprendan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más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acerca</a:t>
            </a:r>
            <a:r>
              <a:rPr lang="en-US" sz="1200" kern="1200" dirty="0">
                <a:solidFill>
                  <a:schemeClr val="tx1"/>
                </a:solidFill>
                <a:effectLst/>
                <a:latin typeface="+mn-lt"/>
                <a:ea typeface="+mn-ea"/>
                <a:cs typeface="+mn-cs"/>
              </a:rPr>
              <a:t> del </a:t>
            </a:r>
            <a:r>
              <a:rPr lang="en-US" sz="1200" kern="1200" dirty="0" err="1">
                <a:solidFill>
                  <a:schemeClr val="tx1"/>
                </a:solidFill>
                <a:effectLst/>
                <a:latin typeface="+mn-lt"/>
                <a:ea typeface="+mn-ea"/>
                <a:cs typeface="+mn-cs"/>
              </a:rPr>
              <a:t>mundo</a:t>
            </a:r>
            <a:r>
              <a:rPr lang="en-US" sz="1200" kern="1200" dirty="0">
                <a:solidFill>
                  <a:schemeClr val="tx1"/>
                </a:solidFill>
                <a:effectLst/>
                <a:latin typeface="+mn-lt"/>
                <a:ea typeface="+mn-ea"/>
                <a:cs typeface="+mn-cs"/>
              </a:rPr>
              <a:t> que les </a:t>
            </a:r>
            <a:r>
              <a:rPr lang="en-US" sz="1200" kern="1200" dirty="0" err="1">
                <a:solidFill>
                  <a:schemeClr val="tx1"/>
                </a:solidFill>
                <a:effectLst/>
                <a:latin typeface="+mn-lt"/>
                <a:ea typeface="+mn-ea"/>
                <a:cs typeface="+mn-cs"/>
              </a:rPr>
              <a:t>rodea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ejemplo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podría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tomar</a:t>
            </a:r>
            <a:r>
              <a:rPr lang="en-US" sz="1200" kern="1200" dirty="0">
                <a:solidFill>
                  <a:schemeClr val="tx1"/>
                </a:solidFill>
                <a:effectLst/>
                <a:latin typeface="+mn-lt"/>
                <a:ea typeface="+mn-ea"/>
                <a:cs typeface="+mn-cs"/>
              </a:rPr>
              <a:t> un </a:t>
            </a:r>
            <a:r>
              <a:rPr lang="en-US" sz="1200" kern="1200" dirty="0" err="1">
                <a:solidFill>
                  <a:schemeClr val="tx1"/>
                </a:solidFill>
                <a:effectLst/>
                <a:latin typeface="+mn-lt"/>
                <a:ea typeface="+mn-ea"/>
                <a:cs typeface="+mn-cs"/>
              </a:rPr>
              <a:t>pasaje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relato</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decir</a:t>
            </a:r>
            <a:r>
              <a:rPr lang="en-US" sz="1200" kern="1200" dirty="0">
                <a:solidFill>
                  <a:schemeClr val="tx1"/>
                </a:solidFill>
                <a:effectLst/>
                <a:latin typeface="+mn-lt"/>
                <a:ea typeface="+mn-ea"/>
                <a:cs typeface="+mn-cs"/>
              </a:rPr>
              <a:t> dime </a:t>
            </a:r>
            <a:r>
              <a:rPr lang="en-US" sz="1200" kern="1200" dirty="0" err="1">
                <a:solidFill>
                  <a:schemeClr val="tx1"/>
                </a:solidFill>
                <a:effectLst/>
                <a:latin typeface="+mn-lt"/>
                <a:ea typeface="+mn-ea"/>
                <a:cs typeface="+mn-cs"/>
              </a:rPr>
              <a:t>qué</a:t>
            </a:r>
            <a:r>
              <a:rPr lang="en-US" sz="1200" kern="1200" dirty="0">
                <a:solidFill>
                  <a:schemeClr val="tx1"/>
                </a:solidFill>
                <a:effectLst/>
                <a:latin typeface="+mn-lt"/>
                <a:ea typeface="+mn-ea"/>
                <a:cs typeface="+mn-cs"/>
              </a:rPr>
              <a:t> es lo que </a:t>
            </a:r>
            <a:r>
              <a:rPr lang="en-US" sz="1200" kern="1200" dirty="0" err="1">
                <a:solidFill>
                  <a:schemeClr val="tx1"/>
                </a:solidFill>
                <a:effectLst/>
                <a:latin typeface="+mn-lt"/>
                <a:ea typeface="+mn-ea"/>
                <a:cs typeface="+mn-cs"/>
              </a:rPr>
              <a:t>más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gusta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hacer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parque</a:t>
            </a:r>
            <a:r>
              <a:rPr lang="en-US" sz="1200" kern="1200" dirty="0">
                <a:solidFill>
                  <a:schemeClr val="tx1"/>
                </a:solidFill>
                <a:effectLst/>
                <a:latin typeface="+mn-lt"/>
                <a:ea typeface="+mn-ea"/>
                <a:cs typeface="+mn-cs"/>
              </a:rPr>
              <a:t> o </a:t>
            </a:r>
            <a:r>
              <a:rPr lang="en-US" sz="1200" kern="1200" dirty="0" err="1">
                <a:solidFill>
                  <a:schemeClr val="tx1"/>
                </a:solidFill>
                <a:effectLst/>
                <a:latin typeface="+mn-lt"/>
                <a:ea typeface="+mn-ea"/>
                <a:cs typeface="+mn-cs"/>
              </a:rPr>
              <a:t>si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leen</a:t>
            </a:r>
            <a:r>
              <a:rPr lang="en-US" sz="1200" kern="1200" dirty="0">
                <a:solidFill>
                  <a:schemeClr val="tx1"/>
                </a:solidFill>
                <a:effectLst/>
                <a:latin typeface="+mn-lt"/>
                <a:ea typeface="+mn-ea"/>
                <a:cs typeface="+mn-cs"/>
              </a:rPr>
              <a:t> un </a:t>
            </a:r>
            <a:r>
              <a:rPr lang="en-US" sz="1200" kern="1200" dirty="0" err="1">
                <a:solidFill>
                  <a:schemeClr val="tx1"/>
                </a:solidFill>
                <a:effectLst/>
                <a:latin typeface="+mn-lt"/>
                <a:ea typeface="+mn-ea"/>
                <a:cs typeface="+mn-cs"/>
              </a:rPr>
              <a:t>libro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sobre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tiempo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viendo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página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recuerdas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día que </a:t>
            </a:r>
            <a:r>
              <a:rPr lang="en-US" sz="1200" kern="1200" dirty="0" err="1">
                <a:solidFill>
                  <a:schemeClr val="tx1"/>
                </a:solidFill>
                <a:effectLst/>
                <a:latin typeface="+mn-lt"/>
                <a:ea typeface="+mn-ea"/>
                <a:cs typeface="+mn-cs"/>
              </a:rPr>
              <a:t>llovió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qué</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gusta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hacer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cuando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llueve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saltar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charcos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ves</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alguien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saltando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charcos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la imagen </a:t>
            </a:r>
            <a:r>
              <a:rPr lang="en-US" sz="1200" kern="1200" dirty="0" err="1">
                <a:solidFill>
                  <a:schemeClr val="tx1"/>
                </a:solidFill>
                <a:effectLst/>
                <a:latin typeface="+mn-lt"/>
                <a:ea typeface="+mn-ea"/>
                <a:cs typeface="+mn-cs"/>
              </a:rPr>
              <a:t>llegamos</a:t>
            </a:r>
            <a:r>
              <a:rPr lang="en-US" sz="1200" kern="1200" dirty="0">
                <a:solidFill>
                  <a:schemeClr val="tx1"/>
                </a:solidFill>
                <a:effectLst/>
                <a:latin typeface="+mn-lt"/>
                <a:ea typeface="+mn-ea"/>
                <a:cs typeface="+mn-cs"/>
              </a:rPr>
              <a:t> al final uno </a:t>
            </a:r>
            <a:r>
              <a:rPr lang="en-US" sz="1200" kern="1200" dirty="0" err="1">
                <a:solidFill>
                  <a:schemeClr val="tx1"/>
                </a:solidFill>
                <a:effectLst/>
                <a:latin typeface="+mn-lt"/>
                <a:ea typeface="+mn-ea"/>
                <a:cs typeface="+mn-cs"/>
              </a:rPr>
              <a:t>hacer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preguntas</a:t>
            </a:r>
            <a:r>
              <a:rPr lang="en-US" sz="1200" kern="1200" dirty="0">
                <a:solidFill>
                  <a:schemeClr val="tx1"/>
                </a:solidFill>
                <a:effectLst/>
                <a:latin typeface="+mn-lt"/>
                <a:ea typeface="+mn-ea"/>
                <a:cs typeface="+mn-cs"/>
              </a:rPr>
              <a:t> dos </a:t>
            </a:r>
            <a:r>
              <a:rPr lang="en-US" sz="1200" kern="1200" dirty="0" err="1">
                <a:solidFill>
                  <a:schemeClr val="tx1"/>
                </a:solidFill>
                <a:effectLst/>
                <a:latin typeface="+mn-lt"/>
                <a:ea typeface="+mn-ea"/>
                <a:cs typeface="+mn-cs"/>
              </a:rPr>
              <a:t>enriquecer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vocabulario</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tres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relacionar</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lectura</a:t>
            </a:r>
            <a:r>
              <a:rPr lang="en-US" sz="1200" kern="1200" dirty="0">
                <a:solidFill>
                  <a:schemeClr val="tx1"/>
                </a:solidFill>
                <a:effectLst/>
                <a:latin typeface="+mn-lt"/>
                <a:ea typeface="+mn-ea"/>
                <a:cs typeface="+mn-cs"/>
              </a:rPr>
              <a:t> con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mundo</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niños</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lectura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activa</a:t>
            </a:r>
            <a:r>
              <a:rPr lang="en-US" sz="1200" kern="1200" dirty="0">
                <a:solidFill>
                  <a:schemeClr val="tx1"/>
                </a:solidFill>
                <a:effectLst/>
                <a:latin typeface="+mn-lt"/>
                <a:ea typeface="+mn-ea"/>
                <a:cs typeface="+mn-cs"/>
              </a:rPr>
              <a:t> 15 </a:t>
            </a:r>
            <a:r>
              <a:rPr lang="en-US" sz="1200" kern="1200" dirty="0" err="1">
                <a:solidFill>
                  <a:schemeClr val="tx1"/>
                </a:solidFill>
                <a:effectLst/>
                <a:latin typeface="+mn-lt"/>
                <a:ea typeface="+mn-ea"/>
                <a:cs typeface="+mn-cs"/>
              </a:rPr>
              <a:t>minutos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veces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semana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marca</a:t>
            </a:r>
            <a:r>
              <a:rPr lang="en-US" sz="1200" kern="1200" dirty="0">
                <a:solidFill>
                  <a:schemeClr val="tx1"/>
                </a:solidFill>
                <a:effectLst/>
                <a:latin typeface="+mn-lt"/>
                <a:ea typeface="+mn-ea"/>
                <a:cs typeface="+mn-cs"/>
              </a:rPr>
              <a:t> gran </a:t>
            </a:r>
            <a:r>
              <a:rPr lang="en-US" sz="1200" kern="1200" dirty="0" err="1">
                <a:solidFill>
                  <a:schemeClr val="tx1"/>
                </a:solidFill>
                <a:effectLst/>
                <a:latin typeface="+mn-lt"/>
                <a:ea typeface="+mn-ea"/>
                <a:cs typeface="+mn-cs"/>
              </a:rPr>
              <a:t>diferencia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desarrollo</a:t>
            </a:r>
            <a:r>
              <a:rPr lang="en-US" sz="1200" kern="1200" dirty="0">
                <a:solidFill>
                  <a:schemeClr val="tx1"/>
                </a:solidFill>
                <a:effectLst/>
                <a:latin typeface="+mn-lt"/>
                <a:ea typeface="+mn-ea"/>
                <a:cs typeface="+mn-cs"/>
              </a:rPr>
              <a:t> del </a:t>
            </a:r>
            <a:r>
              <a:rPr lang="en-US" sz="1200" kern="1200" dirty="0" err="1">
                <a:solidFill>
                  <a:schemeClr val="tx1"/>
                </a:solidFill>
                <a:effectLst/>
                <a:latin typeface="+mn-lt"/>
                <a:ea typeface="+mn-ea"/>
                <a:cs typeface="+mn-cs"/>
              </a:rPr>
              <a:t>lenguaje</a:t>
            </a:r>
            <a:r>
              <a:rPr lang="en-US" sz="1200" kern="1200" dirty="0">
                <a:solidFill>
                  <a:schemeClr val="tx1"/>
                </a:solidFill>
                <a:effectLst/>
                <a:latin typeface="+mn-lt"/>
                <a:ea typeface="+mn-ea"/>
                <a:cs typeface="+mn-cs"/>
              </a:rPr>
              <a:t> y la </a:t>
            </a:r>
            <a:r>
              <a:rPr lang="en-US" sz="1200" kern="1200" dirty="0" err="1">
                <a:solidFill>
                  <a:schemeClr val="tx1"/>
                </a:solidFill>
                <a:effectLst/>
                <a:latin typeface="+mn-lt"/>
                <a:ea typeface="+mn-ea"/>
                <a:cs typeface="+mn-cs"/>
              </a:rPr>
              <a:t>capacidad</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lectura</a:t>
            </a:r>
            <a:r>
              <a:rPr lang="en-US" sz="1200" kern="1200" dirty="0">
                <a:solidFill>
                  <a:schemeClr val="tx1"/>
                </a:solidFill>
                <a:effectLst/>
                <a:latin typeface="+mn-lt"/>
                <a:ea typeface="+mn-ea"/>
                <a:cs typeface="+mn-cs"/>
              </a:rPr>
              <a:t> al </a:t>
            </a:r>
            <a:r>
              <a:rPr lang="en-US" sz="1200" kern="1200" dirty="0" err="1">
                <a:solidFill>
                  <a:schemeClr val="tx1"/>
                </a:solidFill>
                <a:effectLst/>
                <a:latin typeface="+mn-lt"/>
                <a:ea typeface="+mn-ea"/>
                <a:cs typeface="+mn-cs"/>
              </a:rPr>
              <a:t>hacer</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parte</a:t>
            </a:r>
            <a:r>
              <a:rPr lang="en-US" sz="1200" kern="1200" dirty="0">
                <a:solidFill>
                  <a:schemeClr val="tx1"/>
                </a:solidFill>
                <a:effectLst/>
                <a:latin typeface="+mn-lt"/>
                <a:ea typeface="+mn-ea"/>
                <a:cs typeface="+mn-cs"/>
              </a:rPr>
              <a:t> del día </a:t>
            </a:r>
            <a:r>
              <a:rPr lang="en-US" sz="1200" kern="1200" dirty="0" err="1">
                <a:solidFill>
                  <a:schemeClr val="tx1"/>
                </a:solidFill>
                <a:effectLst/>
                <a:latin typeface="+mn-lt"/>
                <a:ea typeface="+mn-ea"/>
                <a:cs typeface="+mn-cs"/>
              </a:rPr>
              <a:t>llega</a:t>
            </a:r>
            <a:r>
              <a:rPr lang="en-US" sz="1200" kern="1200" dirty="0">
                <a:solidFill>
                  <a:schemeClr val="tx1"/>
                </a:solidFill>
                <a:effectLst/>
                <a:latin typeface="+mn-lt"/>
                <a:ea typeface="+mn-ea"/>
                <a:cs typeface="+mn-cs"/>
              </a:rPr>
              <a:t> a ser un </a:t>
            </a:r>
            <a:r>
              <a:rPr lang="en-US" sz="1200" kern="1200" dirty="0" err="1">
                <a:solidFill>
                  <a:schemeClr val="tx1"/>
                </a:solidFill>
                <a:effectLst/>
                <a:latin typeface="+mn-lt"/>
                <a:ea typeface="+mn-ea"/>
                <a:cs typeface="+mn-cs"/>
              </a:rPr>
              <a:t>hábito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divertido</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gratificante</a:t>
            </a:r>
            <a:r>
              <a:rPr lang="en-US" sz="1200" kern="1200" dirty="0">
                <a:solidFill>
                  <a:schemeClr val="tx1"/>
                </a:solidFill>
                <a:effectLst/>
                <a:latin typeface="+mn-lt"/>
                <a:ea typeface="+mn-ea"/>
                <a:cs typeface="+mn-cs"/>
              </a:rPr>
              <a:t> que tanto usted </a:t>
            </a:r>
            <a:r>
              <a:rPr lang="en-US" sz="1200" kern="1200" dirty="0" err="1">
                <a:solidFill>
                  <a:schemeClr val="tx1"/>
                </a:solidFill>
                <a:effectLst/>
                <a:latin typeface="+mn-lt"/>
                <a:ea typeface="+mn-ea"/>
                <a:cs typeface="+mn-cs"/>
              </a:rPr>
              <a:t>como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niños</a:t>
            </a:r>
            <a:r>
              <a:rPr lang="en-US" sz="1200" kern="1200" dirty="0">
                <a:solidFill>
                  <a:schemeClr val="tx1"/>
                </a:solidFill>
                <a:effectLst/>
                <a:latin typeface="+mn-lt"/>
                <a:ea typeface="+mn-ea"/>
                <a:cs typeface="+mn-cs"/>
              </a:rPr>
              <a:t> que </a:t>
            </a:r>
            <a:r>
              <a:rPr lang="en-US" sz="1200" kern="1200" dirty="0" err="1">
                <a:solidFill>
                  <a:schemeClr val="tx1"/>
                </a:solidFill>
                <a:effectLst/>
                <a:latin typeface="+mn-lt"/>
                <a:ea typeface="+mn-ea"/>
                <a:cs typeface="+mn-cs"/>
              </a:rPr>
              <a:t>atienden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disfrutan</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aguardan</a:t>
            </a:r>
            <a:r>
              <a:rPr lang="en-US" sz="1200" kern="1200" dirty="0">
                <a:solidFill>
                  <a:schemeClr val="tx1"/>
                </a:solidFill>
                <a:effectLst/>
                <a:latin typeface="+mn-lt"/>
                <a:ea typeface="+mn-ea"/>
                <a:cs typeface="+mn-cs"/>
              </a:rPr>
              <a:t> con </a:t>
            </a:r>
            <a:r>
              <a:rPr lang="en-US" sz="1200" kern="1200" dirty="0" err="1">
                <a:solidFill>
                  <a:schemeClr val="tx1"/>
                </a:solidFill>
                <a:effectLst/>
                <a:latin typeface="+mn-lt"/>
                <a:ea typeface="+mn-ea"/>
                <a:cs typeface="+mn-cs"/>
              </a:rPr>
              <a:t>interés</a:t>
            </a:r>
            <a:r>
              <a:rPr lang="en-US" sz="1200" kern="1200" dirty="0">
                <a:solidFill>
                  <a:schemeClr val="tx1"/>
                </a:solidFill>
                <a:effectLst/>
                <a:latin typeface="+mn-lt"/>
                <a:ea typeface="+mn-ea"/>
                <a:cs typeface="+mn-cs"/>
              </a:rPr>
              <a:t> para </a:t>
            </a:r>
            <a:r>
              <a:rPr lang="en-US" sz="1200" kern="1200" dirty="0" err="1">
                <a:solidFill>
                  <a:schemeClr val="tx1"/>
                </a:solidFill>
                <a:effectLst/>
                <a:latin typeface="+mn-lt"/>
                <a:ea typeface="+mn-ea"/>
                <a:cs typeface="+mn-cs"/>
              </a:rPr>
              <a:t>más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ejemplos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preguntas</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recursos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sobre</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lectura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activa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visite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readchar</a:t>
            </a:r>
            <a:r>
              <a:rPr lang="en-US" sz="1200" kern="1200" dirty="0">
                <a:solidFill>
                  <a:schemeClr val="tx1"/>
                </a:solidFill>
                <a:effectLst/>
                <a:latin typeface="+mn-lt"/>
                <a:ea typeface="+mn-ea"/>
                <a:cs typeface="+mn-cs"/>
              </a:rPr>
              <a:t> org Abre </a:t>
            </a:r>
            <a:r>
              <a:rPr lang="en-US" sz="1200" kern="1200" dirty="0" err="1">
                <a:solidFill>
                  <a:schemeClr val="tx1"/>
                </a:solidFill>
                <a:effectLst/>
                <a:latin typeface="+mn-lt"/>
                <a:ea typeface="+mn-ea"/>
                <a:cs typeface="+mn-cs"/>
              </a:rPr>
              <a:t>libros</a:t>
            </a:r>
            <a:r>
              <a:rPr lang="en-US" sz="1200" kern="1200" dirty="0">
                <a:solidFill>
                  <a:schemeClr val="tx1"/>
                </a:solidFill>
                <a:effectLst/>
                <a:latin typeface="+mn-lt"/>
                <a:ea typeface="+mn-ea"/>
                <a:cs typeface="+mn-cs"/>
              </a:rPr>
              <a:t> Abre </a:t>
            </a:r>
            <a:r>
              <a:rPr lang="en-US" sz="1200" kern="1200" dirty="0" err="1">
                <a:solidFill>
                  <a:schemeClr val="tx1"/>
                </a:solidFill>
                <a:effectLst/>
                <a:latin typeface="+mn-lt"/>
                <a:ea typeface="+mn-ea"/>
                <a:cs typeface="+mn-cs"/>
              </a:rPr>
              <a:t>oportunidades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implementa</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lectura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activa</a:t>
            </a:r>
            <a:r>
              <a:rPr lang="en-US" sz="1200" kern="1200" dirty="0">
                <a:solidFill>
                  <a:schemeClr val="tx1"/>
                </a:solidFill>
                <a:effectLst/>
                <a:latin typeface="+mn-lt"/>
                <a:ea typeface="+mn-ea"/>
                <a:cs typeface="+mn-cs"/>
              </a:rPr>
              <a:t> y </a:t>
            </a:r>
            <a:r>
              <a:rPr lang="en-US" sz="1200" kern="1200" dirty="0" err="1">
                <a:solidFill>
                  <a:schemeClr val="tx1"/>
                </a:solidFill>
                <a:effectLst/>
                <a:latin typeface="+mn-lt"/>
                <a:ea typeface="+mn-ea"/>
                <a:cs typeface="+mn-cs"/>
              </a:rPr>
              <a:t>brinda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niños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medios</a:t>
            </a:r>
            <a:r>
              <a:rPr lang="en-US" sz="1200" kern="1200" dirty="0">
                <a:solidFill>
                  <a:schemeClr val="tx1"/>
                </a:solidFill>
                <a:effectLst/>
                <a:latin typeface="+mn-lt"/>
                <a:ea typeface="+mn-ea"/>
                <a:cs typeface="+mn-cs"/>
              </a:rPr>
              <a:t> para ser buenos </a:t>
            </a:r>
            <a:r>
              <a:rPr lang="en-US" sz="1200" kern="1200" dirty="0" err="1">
                <a:solidFill>
                  <a:schemeClr val="tx1"/>
                </a:solidFill>
                <a:effectLst/>
                <a:latin typeface="+mn-lt"/>
                <a:ea typeface="+mn-ea"/>
                <a:cs typeface="+mn-cs"/>
              </a:rPr>
              <a:t>lectores</a:t>
            </a:r>
            <a:r>
              <a:rPr lang="en-US" sz="1200" kern="1200" dirty="0">
                <a:solidFill>
                  <a:schemeClr val="tx1"/>
                </a:solidFill>
                <a:effectLst/>
                <a:latin typeface="+mn-lt"/>
                <a:ea typeface="+mn-ea"/>
                <a:cs typeface="+mn-cs"/>
              </a:rPr>
              <a:t> y cultivar </a:t>
            </a:r>
            <a:r>
              <a:rPr lang="en-US" sz="1200" kern="1200" dirty="0" err="1">
                <a:solidFill>
                  <a:schemeClr val="tx1"/>
                </a:solidFill>
                <a:effectLst/>
                <a:latin typeface="+mn-lt"/>
                <a:ea typeface="+mn-ea"/>
                <a:cs typeface="+mn-cs"/>
              </a:rPr>
              <a:t>el</a:t>
            </a:r>
            <a:r>
              <a:rPr lang="en-US" sz="1200" kern="1200" dirty="0">
                <a:solidFill>
                  <a:schemeClr val="tx1"/>
                </a:solidFill>
                <a:effectLst/>
                <a:latin typeface="+mn-lt"/>
                <a:ea typeface="+mn-ea"/>
                <a:cs typeface="+mn-cs"/>
              </a:rPr>
              <a:t> amor </a:t>
            </a:r>
            <a:r>
              <a:rPr lang="en-US" sz="1200" kern="1200" dirty="0" err="1">
                <a:solidFill>
                  <a:schemeClr val="tx1"/>
                </a:solidFill>
                <a:effectLst/>
                <a:latin typeface="+mn-lt"/>
                <a:ea typeface="+mn-ea"/>
                <a:cs typeface="+mn-cs"/>
              </a:rPr>
              <a:t>por</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lectura</a:t>
            </a:r>
            <a:r>
              <a:rPr lang="en-US" sz="1200" kern="1200" dirty="0">
                <a:solidFill>
                  <a:schemeClr val="tx1"/>
                </a:solidFill>
                <a:effectLst/>
                <a:latin typeface="+mn-lt"/>
                <a:ea typeface="+mn-ea"/>
                <a:cs typeface="+mn-cs"/>
              </a:rPr>
              <a:t> Oh </a:t>
            </a:r>
          </a:p>
          <a:p>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32</a:t>
            </a:fld>
            <a:endParaRPr lang="en-US"/>
          </a:p>
        </p:txBody>
      </p:sp>
    </p:spTree>
    <p:extLst>
      <p:ext uri="{BB962C8B-B14F-4D97-AF65-F5344CB8AC3E}">
        <p14:creationId xmlns:p14="http://schemas.microsoft.com/office/powerpoint/2010/main" val="24341967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C5757-B1D6-F8EC-A010-ADF790EAE9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605F7-FFC0-DC2C-A936-1BBA597058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95326F-F062-D838-9E14-B84E0DD6B56C}"/>
              </a:ext>
            </a:extLst>
          </p:cNvPr>
          <p:cNvSpPr>
            <a:spLocks noGrp="1"/>
          </p:cNvSpPr>
          <p:nvPr>
            <p:ph type="body" idx="1"/>
          </p:nvPr>
        </p:nvSpPr>
        <p:spPr/>
        <p:txBody>
          <a:bodyPr/>
          <a:lstStyle/>
          <a:p>
            <a:r>
              <a:rPr lang="en-US" b="1" dirty="0"/>
              <a:t>Your child typically move through several stages as he learns to read. You play a key role in his reading development at every stage. You are your child’s first teacher because you can lay the foundation for becoming a skilled reader right from the start. You also can continue to help your child with the reading skills needed to be a successful reader as he grows.</a:t>
            </a:r>
            <a:endParaRPr lang="en-US" b="1" dirty="0">
              <a:ea typeface="Calibri"/>
              <a:cs typeface="Calibri"/>
            </a:endParaRPr>
          </a:p>
        </p:txBody>
      </p:sp>
      <p:sp>
        <p:nvSpPr>
          <p:cNvPr id="4" name="Slide Number Placeholder 3">
            <a:extLst>
              <a:ext uri="{FF2B5EF4-FFF2-40B4-BE49-F238E27FC236}">
                <a16:creationId xmlns:a16="http://schemas.microsoft.com/office/drawing/2014/main" id="{CC7455AB-342F-E1A5-5973-6E3847ABA2DB}"/>
              </a:ext>
            </a:extLst>
          </p:cNvPr>
          <p:cNvSpPr>
            <a:spLocks noGrp="1"/>
          </p:cNvSpPr>
          <p:nvPr>
            <p:ph type="sldNum" sz="quarter" idx="5"/>
          </p:nvPr>
        </p:nvSpPr>
        <p:spPr/>
        <p:txBody>
          <a:bodyPr/>
          <a:lstStyle/>
          <a:p>
            <a:fld id="{B1D499D3-6930-49CF-8119-D2C5A3421AFD}" type="slidenum">
              <a:rPr lang="en-US" smtClean="0"/>
              <a:t>33</a:t>
            </a:fld>
            <a:endParaRPr lang="en-US" dirty="0"/>
          </a:p>
        </p:txBody>
      </p:sp>
    </p:spTree>
    <p:extLst>
      <p:ext uri="{BB962C8B-B14F-4D97-AF65-F5344CB8AC3E}">
        <p14:creationId xmlns:p14="http://schemas.microsoft.com/office/powerpoint/2010/main" val="32246176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Learning to read, like in all learning, happens across time. It involves learning many skills that must work effortlessly together. Your child usually learns and masters these skills at particular ages. He often begins to understand what reading is about by watching and listening to others read. His knowledge and abilities deepen and expand as reading skills are learned and practiced. Understanding what is expected at different ages can help you notice when your child’s skills are progressing appropriately or not. There are signs to look for in your child that may show a risk for reading difficulties later. These difficulties are often noticeable very early when your child has trouble learning key language and early literacy skills compared to his peers. You play an important role in your child’s education by sharing signs of risk in your child with others like your pediatrician.</a:t>
            </a:r>
          </a:p>
        </p:txBody>
      </p:sp>
      <p:sp>
        <p:nvSpPr>
          <p:cNvPr id="4" name="Slide Number Placeholder 3"/>
          <p:cNvSpPr>
            <a:spLocks noGrp="1"/>
          </p:cNvSpPr>
          <p:nvPr>
            <p:ph type="sldNum" sz="quarter" idx="5"/>
          </p:nvPr>
        </p:nvSpPr>
        <p:spPr/>
        <p:txBody>
          <a:bodyPr/>
          <a:lstStyle/>
          <a:p>
            <a:fld id="{B1D499D3-6930-49CF-8119-D2C5A3421AFD}" type="slidenum">
              <a:rPr lang="en-US" smtClean="0"/>
              <a:t>34</a:t>
            </a:fld>
            <a:endParaRPr lang="en-US" dirty="0"/>
          </a:p>
        </p:txBody>
      </p:sp>
    </p:spTree>
    <p:extLst>
      <p:ext uri="{BB962C8B-B14F-4D97-AF65-F5344CB8AC3E}">
        <p14:creationId xmlns:p14="http://schemas.microsoft.com/office/powerpoint/2010/main" val="14770907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From birth to age six, your child is an emergent reader trying to make sense of words she hears and is learning how print works. She is budding in many important areas for becoming a skilled reader. For example, in spoken language, she is recognizing words and their meanings, learning letters and their sounds, and understanding books read aloud. </a:t>
            </a:r>
          </a:p>
          <a:p>
            <a:endParaRPr lang="en-US" b="0" dirty="0"/>
          </a:p>
          <a:p>
            <a:r>
              <a:rPr lang="en-US" b="1" dirty="0"/>
              <a:t>This video goes into details how reading typically develops. </a:t>
            </a:r>
          </a:p>
          <a:p>
            <a:endParaRPr lang="en-US"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Starrt Video: </a:t>
            </a:r>
            <a:r>
              <a:rPr lang="en-US" dirty="0"/>
              <a:t>Reading Rockets (5:46) - </a:t>
            </a:r>
            <a:r>
              <a:rPr lang="en-US" b="0" dirty="0">
                <a:hlinkClick r:id="rId3"/>
              </a:rPr>
              <a:t>https://www.youtube.com/watch?v=hj_qOqOuZd8</a:t>
            </a:r>
            <a:r>
              <a:rPr lang="en-US" b="0" dirty="0"/>
              <a:t>   </a:t>
            </a:r>
          </a:p>
          <a:p>
            <a:r>
              <a:rPr lang="en-US" b="0" dirty="0"/>
              <a:t>TRANSCRIPT: </a:t>
            </a:r>
          </a:p>
          <a:p>
            <a:r>
              <a:rPr lang="en-US" dirty="0"/>
              <a:t>Teacher: How do you say it? Children: Azul, Azul!! Narrator: Long before children set foot in a classroom, we can start giving them the skills they’ll need to become strong readers. Dr. Needleman: Learning to read is much more than a set of skills you get in school. There is a whole foundation that gets built over the first years of life. Narrator: Laying that foundation starts with mom and dad. All it takes is some quality time. Two year old Ava Johnson and her mother Kimberly spend time reading and talking together every day. Ava: She loved books from the very beginning. Then she used to chew on the corners and just start to play with turning the pages. Now she’s gotten to the point where she really appreciates the story itself. Narrator: Ava is lucky; only 60% of parents of children under five say they read to their kids every day, leaving the rest to play a dangerous game of catch up. Dr. Robert Needleman knows that children who are not read to early often start school at a disadvantage. Dr. Needleman: We know from very close study that when parents read with their children, they are really teaching language. Language is tremendously important for children’s emotional development and also for their ability to succeed in school. Narrator: That’s because early language development and later reading skills are intimately connected. The more you talk with a baby or toddler, the bigger that child’s vocabulary will be by age three. So even if parents are not reading with their kids, they should be talking with them at all the time. Child: Oh oh, what happened? The box fall out? Woman: The box is falling out, isn’t it? Dr. Todd Risley: When you only talk a little bit, it’s only business. It’s, “come here,” “sit down,” “Stay there.” It’s simple, it’s not abstract. It’s not fun. When you talk more, you’re not talking more business; it’s about something else. That’s the good stuff and the more the child talks, the larger the vocabulary they have, the more different kinds of words and phrases that they use in their oral language, the easier and more readily they become readers. Narrator: Studies show that children who enter kindergarten with poor language skills have a very hard time catching up. The single best predictor of how children will do in school is how much they know before they get there. Dr. Needleman: If you look at the parents with the least amount of education, 30 percent of them say that they are reading aloud with their children every night, 70 percent don’t. So that shows us what a long way we have to go. Narrator: To get there, Dr. Needleman co-founded Reach Out and Read. It’s a national organization that works with health care providers like Dr. Nicole Lang to offer early literacy training as part of regular pediatric care. Dr. Needleman: The inspiration for Reach Out and Read was the realization that reading was a tremendously important part of children’s development and yet, we in pediatrics didn’t know anything about it. Narrator: Since pediatricians see both children and parents from day one, they’re in a great position to help kids get a head start on reading. Pediatrician: We have so many frequent well-child visits and we teach families how to be healthy and this is a part of that. You know, he may just want to put this in his mouth because he’s teething and that’s normal too. Dr. Needleman: When we bring a book into the exam room and we actually see how that child responds to the book, and see how the parent responds to the child responding to the book. It gives an in to talk with the parent about a very important topic which is: what can you do to help your child grow up intellectually alive? Dr. Lang: Sometimes there can be literacy problems with the parents or grandparents – or if they weren’t read to as a child they don’t see the importance of reading to their own children. I just say talk to them, sing to them, read to them. Narrator: Dr. Lang also tells parents to watch for early milestones in learning to read. At six months old, Isaiah should be reaching for the book, eager to turn pages. Man: Can we find a candle? Narrator: Two year old Justin should be pointing, and identifying pictures. He should be able to say at least 50 words and talk in two to three word sentences. Justin: Where’s da lion? Narrator: Children who miss milestones should be checked for hearing issues or developmental problems. Kids with lots of ear infections should see a doctor too because the infections can lead to language delays. But even for kids like Justin, who are doing well, the time spent reading together can really pay off. Dr. Needleman: How much reading is enough for you? Adult: Is that the book you want to read? Dr. Needleman: If parents say well you know, I read to him 5 minutes every day. I ask the parent how does it feel, Oh, We love it. Ok, so, if you love it make it 10 minutes, and if you love 10, make it 15. We know that when children grow up to be successful readers they have been read to often, on average, 30 minutes a day. Woman: I feel so fortunate to have had such good exposure to reading and books my whole life. Reading isn’t just a luxury – it’s really about your health and a child’s wellbeing. Dr. Needleman: Whether children are read to at home on a regular basis becomes one other way that disadvantage gets transmitted from generation to generation – and we have an opportunity to interrupt that cycle. Dr. Lang: We’re giving them lots of good information that they are taking to heart – and when we talk about reading and how important that is they say – ok, well I should be doing this too. Just as I give my child fruits and vegetables, you, I’ll also read to them. That’s what you must do – and the beetle lent the spider a helping leg or two. </a:t>
            </a:r>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35</a:t>
            </a:fld>
            <a:endParaRPr lang="en-US" dirty="0"/>
          </a:p>
        </p:txBody>
      </p:sp>
    </p:spTree>
    <p:extLst>
      <p:ext uri="{BB962C8B-B14F-4D97-AF65-F5344CB8AC3E}">
        <p14:creationId xmlns:p14="http://schemas.microsoft.com/office/powerpoint/2010/main" val="24506824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Signs of risk for reading difficulties in this stage include trouble learning to talk, naming the letters of the alphabet (including in their own name), noticing and naming rhymes, noticing and playing with individual sounds in spoken words, and quickly naming aloud a series of familiar items (like letters, numbers, colors, or objects).</a:t>
            </a:r>
            <a:endParaRPr lang="en-US" b="1" dirty="0">
              <a:solidFill>
                <a:srgbClr val="444444"/>
              </a:solidFill>
            </a:endParaRP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Distribute handout and/or click the first backpack or the A Child Becomes a Reader handout to show - </a:t>
            </a:r>
            <a:r>
              <a:rPr lang="en-US" dirty="0">
                <a:hlinkClick r:id="rId3"/>
              </a:rPr>
              <a:t>https://lincs.ed.gov/publications/pdf/reading_pre.pdf</a:t>
            </a:r>
            <a:r>
              <a:rPr lang="en-US"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A Child Becomes a Reader shows what you can do at home, what to look for in preschool, and key accomplishments by age five.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rgbClr val="444444"/>
                </a:solidFill>
              </a:rPr>
              <a:t>Review the content of the handout or encourage families to review on their own.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Distribute handout and/or click the second backpack or the Milestones document to show - </a:t>
            </a:r>
            <a:r>
              <a:rPr lang="en-US" dirty="0">
                <a:hlinkClick r:id="rId4"/>
              </a:rPr>
              <a:t>https://www.gradelevelreadingsuncoast.net/wp-content/uploads/2018/05/RORmilestones_English.pdf</a:t>
            </a:r>
            <a:r>
              <a:rPr lang="en-US"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This milestones document shows expectations from birth through age five.  Scan through this information in relation to child’s 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rgbClr val="444444"/>
                </a:solidFill>
              </a:rPr>
              <a:t>Review the content of the handout or encourage families to review on their own.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36</a:t>
            </a:fld>
            <a:endParaRPr lang="en-US" dirty="0"/>
          </a:p>
        </p:txBody>
      </p:sp>
    </p:spTree>
    <p:extLst>
      <p:ext uri="{BB962C8B-B14F-4D97-AF65-F5344CB8AC3E}">
        <p14:creationId xmlns:p14="http://schemas.microsoft.com/office/powerpoint/2010/main" val="31050753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From age six to seven, your child is an early reader, usually linking speech sounds to letters to make words, learning to decode words, and beginning to make sense of what he reads. He is developing in many areas important for becoming a skilled reader. For example, in recognizing words and their meanings, reading, and spelling and writing.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Signs for risk for reading difficulties in this stage include trouble quickly naming letters, learning letter-sound connections, noticing and playing with individual sounds in spoken words, and remembering words seen many times before.</a:t>
            </a:r>
            <a:endParaRPr lang="en-US" b="1" dirty="0">
              <a:solidFill>
                <a:srgbClr val="444444"/>
              </a:solidFill>
            </a:endParaRPr>
          </a:p>
          <a:p>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Distribute handout and/or click the backpack or a Child Becomes a Reader to show </a:t>
            </a:r>
            <a:r>
              <a:rPr lang="en-US" dirty="0">
                <a:ea typeface="Calibri"/>
                <a:cs typeface="Calibri"/>
                <a:hlinkClick r:id="rId3"/>
              </a:rPr>
              <a:t>https://www.nichd.nih.gov/sites/default/files/publications/pubs/documents/readingk-3.pdf</a:t>
            </a:r>
            <a:r>
              <a:rPr lang="en-US" dirty="0">
                <a:ea typeface="Calibri"/>
                <a:cs typeface="Calibri"/>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rgbClr val="444444"/>
                </a:solidFill>
              </a:rPr>
              <a:t>Review the content of the handout or encourage families to review on their own. </a:t>
            </a:r>
          </a:p>
        </p:txBody>
      </p:sp>
      <p:sp>
        <p:nvSpPr>
          <p:cNvPr id="4" name="Slide Number Placeholder 3"/>
          <p:cNvSpPr>
            <a:spLocks noGrp="1"/>
          </p:cNvSpPr>
          <p:nvPr>
            <p:ph type="sldNum" sz="quarter" idx="5"/>
          </p:nvPr>
        </p:nvSpPr>
        <p:spPr/>
        <p:txBody>
          <a:bodyPr/>
          <a:lstStyle/>
          <a:p>
            <a:fld id="{B1D499D3-6930-49CF-8119-D2C5A3421AFD}" type="slidenum">
              <a:rPr lang="en-US" smtClean="0"/>
              <a:t>37</a:t>
            </a:fld>
            <a:endParaRPr lang="en-US" dirty="0"/>
          </a:p>
        </p:txBody>
      </p:sp>
    </p:spTree>
    <p:extLst>
      <p:ext uri="{BB962C8B-B14F-4D97-AF65-F5344CB8AC3E}">
        <p14:creationId xmlns:p14="http://schemas.microsoft.com/office/powerpoint/2010/main" val="8779732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444444"/>
                </a:solidFill>
              </a:rPr>
              <a:t>This video is a quick look at how a six- or seven-year-old reads.</a:t>
            </a:r>
          </a:p>
          <a:p>
            <a:endParaRPr lang="en-US" b="1" dirty="0">
              <a:solidFill>
                <a:srgbClr val="444444"/>
              </a:solidFill>
            </a:endParaRPr>
          </a:p>
          <a:p>
            <a:pPr marL="171450" indent="-171450">
              <a:buFont typeface="Arial" panose="020B0604020202020204" pitchFamily="34" charset="0"/>
              <a:buChar char="•"/>
            </a:pPr>
            <a:r>
              <a:rPr lang="en-US" b="1" dirty="0">
                <a:solidFill>
                  <a:srgbClr val="444444"/>
                </a:solidFill>
              </a:rPr>
              <a:t>Start Video: </a:t>
            </a:r>
            <a:r>
              <a:rPr lang="en-US" dirty="0"/>
              <a:t>Read Charlotte (.37) - </a:t>
            </a:r>
            <a:r>
              <a:rPr lang="en-US" sz="1200" b="0" i="0" u="none" strike="noStrike" kern="1200" dirty="0">
                <a:solidFill>
                  <a:schemeClr val="tx1"/>
                </a:solidFill>
                <a:effectLst/>
                <a:latin typeface="+mn-lt"/>
                <a:ea typeface="+mn-ea"/>
                <a:cs typeface="+mn-cs"/>
                <a:hlinkClick r:id="rId3" tooltip="Share link"/>
              </a:rPr>
              <a:t>https://youtu.be/LDPriDmOIRc</a:t>
            </a:r>
            <a:endParaRPr lang="en-US" dirty="0">
              <a:solidFill>
                <a:srgbClr val="444444"/>
              </a:solidFill>
            </a:endParaRPr>
          </a:p>
          <a:p>
            <a:r>
              <a:rPr lang="en-US" b="0" dirty="0"/>
              <a:t>TRANSCRIPT </a:t>
            </a:r>
            <a:r>
              <a:rPr lang="en-US" dirty="0"/>
              <a:t>By the end of first grade, lots of kids stumble on the tougher words when they are reading. Child: Soft and silent, she swoo-, sw-, sw-, swooped? Woman: Yes, yes. Child: Through the trees to Sarah, and Percy, and Bill. Narrator: Be patient and give your child time to work through it. Self-correcting is an important skill to develop around this time.</a:t>
            </a:r>
          </a:p>
          <a:p>
            <a:endParaRPr lang="en-US" dirty="0">
              <a:solidFill>
                <a:srgbClr val="444444"/>
              </a:solidFill>
            </a:endParaRPr>
          </a:p>
          <a:p>
            <a:endParaRPr lang="en-US" dirty="0">
              <a:solidFill>
                <a:srgbClr val="444444"/>
              </a:solidFill>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38</a:t>
            </a:fld>
            <a:endParaRPr lang="en-US" dirty="0"/>
          </a:p>
        </p:txBody>
      </p:sp>
    </p:spTree>
    <p:extLst>
      <p:ext uri="{BB962C8B-B14F-4D97-AF65-F5344CB8AC3E}">
        <p14:creationId xmlns:p14="http://schemas.microsoft.com/office/powerpoint/2010/main" val="21576301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From age seven to eight, your child is a transitional reader, usually reading “like she talks” and knows how to decode unfamiliar words and read with understanding, but may still need support with more difficult reading material. She should be progressing in recognizing multi-syllable words and their meanings, reading a variety of longer material, and spelling and writing independently. Click Risk Factors to see what to look out for. Click Learn More for checklists to track your child’s language and reading accomplishments from age two through grade three. Notice where she is showing success and what skills she’s still working on. Look for a steady pattern of growth with a few slower or faster periods. This is a healthy sign of your child’s reading development. Use the results from the checklists to talk to your child’s teacher, early childhood provider, or pediatrician if you have any concerns about your child’s reading progress.</a:t>
            </a:r>
            <a:endParaRPr lang="en-US" b="1" dirty="0">
              <a:solidFill>
                <a:srgbClr val="444444"/>
              </a:solidFill>
            </a:endParaRPr>
          </a:p>
          <a:p>
            <a:endParaRPr lang="en-US" dirty="0">
              <a:solidFill>
                <a:srgbClr val="444444"/>
              </a:solidFill>
            </a:endParaRPr>
          </a:p>
          <a:p>
            <a:r>
              <a:rPr lang="en-US" b="1" dirty="0"/>
              <a:t>Signs for risk for reading difficulties in this stage include trouble remembering words seen many times before, sounding out unknown words, reading fluently instead of word by word, and spelling words correctly.</a:t>
            </a:r>
            <a:endParaRPr lang="en-US" b="1" dirty="0">
              <a:solidFill>
                <a:srgbClr val="444444"/>
              </a:solidFill>
            </a:endParaRPr>
          </a:p>
          <a:p>
            <a:endParaRPr lang="en-US" dirty="0">
              <a:solidFill>
                <a:srgbClr val="444444"/>
              </a:solidFill>
            </a:endParaRPr>
          </a:p>
          <a:p>
            <a:pPr marL="171450" indent="-171450">
              <a:buFont typeface="Arial" panose="020B0604020202020204" pitchFamily="34" charset="0"/>
              <a:buChar char="•"/>
            </a:pPr>
            <a:r>
              <a:rPr lang="en-US" dirty="0"/>
              <a:t>Distribute handout and/or Click the backpack or the “Literacy begins at Home” handout to show </a:t>
            </a:r>
            <a:r>
              <a:rPr lang="en-US" dirty="0">
                <a:solidFill>
                  <a:srgbClr val="444444"/>
                </a:solidFill>
                <a:hlinkClick r:id="rId3"/>
              </a:rPr>
              <a:t>https://lincs.ed.gov/publications/pdf/Literacy_Home.pdf</a:t>
            </a:r>
            <a:r>
              <a:rPr lang="en-US" dirty="0">
                <a:solidFill>
                  <a:srgbClr val="444444"/>
                </a:solidFil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rgbClr val="444444"/>
                </a:solidFill>
              </a:rPr>
              <a:t>Review the content of the handout or encourage families to review on their own. </a:t>
            </a:r>
          </a:p>
          <a:p>
            <a:pPr marL="0" indent="0">
              <a:buFont typeface="Arial" panose="020B0604020202020204" pitchFamily="34" charset="0"/>
              <a:buNone/>
            </a:pPr>
            <a:endParaRPr lang="en-US" b="0" dirty="0"/>
          </a:p>
          <a:p>
            <a:pPr marL="0" indent="0">
              <a:buFont typeface="Arial" panose="020B0604020202020204" pitchFamily="34" charset="0"/>
              <a:buNone/>
            </a:pPr>
            <a:r>
              <a:rPr lang="en-US" b="1" dirty="0"/>
              <a:t>You can use the results from the checklists to talk to your child’s teacher, early childhood provider, or pediatrician if you have any concerns about their child’s reading progress.</a:t>
            </a:r>
          </a:p>
        </p:txBody>
      </p:sp>
      <p:sp>
        <p:nvSpPr>
          <p:cNvPr id="4" name="Slide Number Placeholder 3"/>
          <p:cNvSpPr>
            <a:spLocks noGrp="1"/>
          </p:cNvSpPr>
          <p:nvPr>
            <p:ph type="sldNum" sz="quarter" idx="5"/>
          </p:nvPr>
        </p:nvSpPr>
        <p:spPr/>
        <p:txBody>
          <a:bodyPr/>
          <a:lstStyle/>
          <a:p>
            <a:fld id="{B1D499D3-6930-49CF-8119-D2C5A3421AFD}" type="slidenum">
              <a:rPr lang="en-US" smtClean="0"/>
              <a:t>39</a:t>
            </a:fld>
            <a:endParaRPr lang="en-US" dirty="0"/>
          </a:p>
        </p:txBody>
      </p:sp>
    </p:spTree>
    <p:extLst>
      <p:ext uri="{BB962C8B-B14F-4D97-AF65-F5344CB8AC3E}">
        <p14:creationId xmlns:p14="http://schemas.microsoft.com/office/powerpoint/2010/main" val="2209479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highlight>
                  <a:srgbClr val="FFFF00"/>
                </a:highlight>
              </a:rPr>
              <a:t>You may want to customize the objectives based on your audience.</a:t>
            </a:r>
          </a:p>
          <a:p>
            <a:endParaRPr lang="en-US" b="1" dirty="0">
              <a:highlight>
                <a:srgbClr val="FF00FF"/>
              </a:highlight>
            </a:endParaRPr>
          </a:p>
          <a:p>
            <a:pPr marL="171450" indent="-171450">
              <a:buFont typeface="Arial" panose="020B0604020202020204" pitchFamily="34" charset="0"/>
              <a:buChar char="•"/>
            </a:pPr>
            <a:r>
              <a:rPr lang="en-US" dirty="0"/>
              <a:t>Go over the learning objectives for the workshop.</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a:t>
            </a:fld>
            <a:endParaRPr lang="en-US" dirty="0"/>
          </a:p>
        </p:txBody>
      </p:sp>
    </p:spTree>
    <p:extLst>
      <p:ext uri="{BB962C8B-B14F-4D97-AF65-F5344CB8AC3E}">
        <p14:creationId xmlns:p14="http://schemas.microsoft.com/office/powerpoint/2010/main" val="4513936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From ages eight and up, your child is a fluent reader, often reading independently with confidence and understand longer and more difficult types of material. He should be using word parts to figure out words and relating sections of the story to one another. </a:t>
            </a:r>
            <a:endParaRPr lang="en-US" b="1" dirty="0">
              <a:solidFill>
                <a:srgbClr val="444444"/>
              </a:solidFill>
            </a:endParaRPr>
          </a:p>
          <a:p>
            <a:endParaRPr lang="en-US" b="1" dirty="0"/>
          </a:p>
          <a:p>
            <a:r>
              <a:rPr lang="en-US" b="1" dirty="0"/>
              <a:t>Signs for risk for reading difficulties in this stage include trouble reading fluently instead of word by word, mispronouncing long, unfamiliar words, remembering the ideas in reading material, and spelling words correctly.</a:t>
            </a:r>
            <a:endParaRPr lang="en-US" b="1"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40</a:t>
            </a:fld>
            <a:endParaRPr lang="en-US" dirty="0"/>
          </a:p>
        </p:txBody>
      </p:sp>
    </p:spTree>
    <p:extLst>
      <p:ext uri="{BB962C8B-B14F-4D97-AF65-F5344CB8AC3E}">
        <p14:creationId xmlns:p14="http://schemas.microsoft.com/office/powerpoint/2010/main" val="42513027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video shows a fourth grader use knowledge of letter-sound relationships to decode, or sound out, words.</a:t>
            </a:r>
          </a:p>
          <a:p>
            <a:endParaRPr lang="en-US" b="1"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Start Video: </a:t>
            </a:r>
            <a:r>
              <a:rPr lang="en-US" dirty="0"/>
              <a:t>Great Schools (1.39) - </a:t>
            </a:r>
            <a:r>
              <a:rPr lang="en-US" dirty="0">
                <a:solidFill>
                  <a:srgbClr val="444444"/>
                </a:solidFill>
                <a:hlinkClick r:id="rId3"/>
              </a:rPr>
              <a:t>https://youtu.be/2k_-59OOcYc</a:t>
            </a:r>
            <a:r>
              <a:rPr lang="en-US" dirty="0">
                <a:solidFill>
                  <a:srgbClr val="444444"/>
                </a:solidFill>
              </a:rPr>
              <a:t>  </a:t>
            </a:r>
          </a:p>
          <a:p>
            <a:r>
              <a:rPr lang="en-US" b="0" dirty="0"/>
              <a:t>TRANSCRIPT </a:t>
            </a:r>
            <a:r>
              <a:rPr lang="en-US" dirty="0"/>
              <a:t>Narrator: What does a fluent reader in fourth grade look like? Have you heard your fourth grader read lately? At this age they’ll probably be reading pretty smoothly and at a speed that doesn’t get in the way of them understanding what they read. Child: When l I was still a baby my father watched me and fed me and changed my diapers and did all the millions of other things a mother normally does for her child. Narrator: You’ll probably see them correct themselves as they read or needing help with pronunciation. Each kid will sound a little differently as they read. Child: Early methods used by miners to keep the tunnels from caving didn’t always work. Child: I think that all the love he had felt for my mother when he…she was alive he now lavished upon me. Narrator: A smooth reader still has to understand, so make sure after they’ve read a bit that you can tell that they’re understanding what they read. Teacher: What can you infer about what his relationship is, Danny’s relationship is with his dad? Child I think that he really likes his dad because he works all day with the shop and stuff and then he works at the filling station and his dad is raised him like his whole life so he’s pretty much been taken care of. Narrator: So how do you know if your child’s on track? Well, come summer, fourth graders who read fluently read more complex texts smoothly and with some expression, read at a natural speed, self-correct mistakes as they go, and don’t just read the words. They understand what they read. </a:t>
            </a:r>
            <a:endParaRPr lang="en-US" dirty="0">
              <a:solidFill>
                <a:srgbClr val="444444"/>
              </a:solidFill>
            </a:endParaRPr>
          </a:p>
          <a:p>
            <a:endParaRPr lang="en-US" dirty="0">
              <a:solidFill>
                <a:srgbClr val="444444"/>
              </a:solidFill>
            </a:endParaRPr>
          </a:p>
          <a:p>
            <a:pPr marL="171450" indent="-171450">
              <a:buFont typeface="Arial" panose="020B0604020202020204" pitchFamily="34" charset="0"/>
              <a:buChar char="•"/>
            </a:pPr>
            <a:r>
              <a:rPr lang="en-US" b="0" dirty="0"/>
              <a:t>Lead a discussion with participants on </a:t>
            </a:r>
            <a:r>
              <a:rPr lang="en-US" b="1" dirty="0"/>
              <a:t>What does it mean to be a fluent reader?</a:t>
            </a:r>
            <a:endParaRPr lang="en-US" b="1"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41</a:t>
            </a:fld>
            <a:endParaRPr lang="en-US" dirty="0"/>
          </a:p>
        </p:txBody>
      </p:sp>
    </p:spTree>
    <p:extLst>
      <p:ext uri="{BB962C8B-B14F-4D97-AF65-F5344CB8AC3E}">
        <p14:creationId xmlns:p14="http://schemas.microsoft.com/office/powerpoint/2010/main" val="41487818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 middle and high school, your child is often reading material that has many viewpoints and more complex language and ideas. She should be drawing on what she knows from other reading material and experiences to judge what she reads and come to conclusions.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Signs for risk for reading difficulties in this stage include trouble remembering the ideas in reading material, spelling words correctly, taking notes and completing homework, and slow and effortful reading.</a:t>
            </a:r>
            <a:endParaRPr lang="en-US" b="1" dirty="0">
              <a:solidFill>
                <a:srgbClr val="444444"/>
              </a:solidFill>
            </a:endParaRP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42</a:t>
            </a:fld>
            <a:endParaRPr lang="en-US" dirty="0"/>
          </a:p>
        </p:txBody>
      </p:sp>
    </p:spTree>
    <p:extLst>
      <p:ext uri="{BB962C8B-B14F-4D97-AF65-F5344CB8AC3E}">
        <p14:creationId xmlns:p14="http://schemas.microsoft.com/office/powerpoint/2010/main" val="4397793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Next, we’ll hear a middle schooler reading aloud.</a:t>
            </a:r>
            <a:endParaRPr lang="en-US" b="1" dirty="0">
              <a:solidFill>
                <a:srgbClr val="444444"/>
              </a:solidFill>
            </a:endParaRP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444444"/>
                </a:solidFill>
              </a:rPr>
              <a:t>Start Video: </a:t>
            </a:r>
            <a:r>
              <a:rPr lang="en-US" dirty="0"/>
              <a:t>Great Schools (2.31) - </a:t>
            </a:r>
            <a:r>
              <a:rPr lang="en-US" dirty="0">
                <a:solidFill>
                  <a:srgbClr val="444444"/>
                </a:solidFill>
                <a:hlinkClick r:id="rId3"/>
              </a:rPr>
              <a:t>https://youtu.be/c58usoDrfjc</a:t>
            </a:r>
            <a:r>
              <a:rPr lang="en-US" dirty="0">
                <a:solidFill>
                  <a:srgbClr val="444444"/>
                </a:solidFill>
              </a:rPr>
              <a:t> </a:t>
            </a:r>
          </a:p>
          <a:p>
            <a:r>
              <a:rPr lang="en-US" b="0" dirty="0"/>
              <a:t>TRANSCRIPT: </a:t>
            </a:r>
            <a:r>
              <a:rPr lang="en-US" dirty="0"/>
              <a:t>You’ve probably heard that common middle school complaint at least once or twice in your household, “This is so long and so boring!” Well, they’re right on one count, books are getting longer, and harder in middle school. And now, before they get to high school, is the time to make sure your child’s reading is up to snuff. By now, kids are pretty comfortable reading the words on the page, but they should be able to go deeper than that. First, vocabulary. Harder, unfamiliar words are popping up constantly, but they should be able to figure out the meaning of these words. Here, Clara is trying to figure out a scientific word by applying what she knows and context clues. Teacher: What does solar storms mean? Child: Umm, I’m not sure. Teacher: If you don’t know what that means how might you try to figure it out? Child: I could look at the context clues in that paragraph, like storms, not like actual storms with like rain and stuff. But like they could come across like they might have a lot of rocks flying at them or stuff like that. Narrator: Second, just as in elementary school, kids should be able to show their understanding by pointing to specific sentences in the text that support what they know. But in middle school, they are asked to make more complex inferences. Child: I think this story takes place in a utopia society so it’s way in the future and I don’t think that they have books. Teacher: Ok, and what evidence do you have to show that? Child: Umm, when Margie wrote “Today Tommy found a real book!” and you can tell by her excitement with the exclamation point. So I inferred that since she was happy that he found a real book it must be rare or almost impossible to find a real book. Narrator: Lastly, because texts are getting harder, you find your middle schooler struggling through what he reads. That’s ok. The key at this age is not that they be able to read something easily, but rather that they can stick with reading even when it’s hard. You can help by encouraging stamina and good reading strategies to help them understand what they read. The more they understand, the easier it will get. So, how do you know if your child’s reading skills are up to snuff? Well, by the end of middle school, kids should be able to: figure out the meaning of unknown words, show understanding of more complex ideas with evidence from the text, and stick with reading even when it’s tough and long.</a:t>
            </a:r>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43</a:t>
            </a:fld>
            <a:endParaRPr lang="en-US" dirty="0"/>
          </a:p>
        </p:txBody>
      </p:sp>
    </p:spTree>
    <p:extLst>
      <p:ext uri="{BB962C8B-B14F-4D97-AF65-F5344CB8AC3E}">
        <p14:creationId xmlns:p14="http://schemas.microsoft.com/office/powerpoint/2010/main" val="40312282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document provides middle and high school grade-level descriptions of what children should know and be able to do and what practices to look for in classrooms. </a:t>
            </a:r>
          </a:p>
          <a:p>
            <a:endParaRPr lang="en-US" b="1" dirty="0"/>
          </a:p>
          <a:p>
            <a:pPr marL="171450" indent="-171450">
              <a:buFont typeface="Arial" panose="020B0604020202020204" pitchFamily="34" charset="0"/>
              <a:buChar char="•"/>
            </a:pPr>
            <a:r>
              <a:rPr lang="en-US" dirty="0"/>
              <a:t>Distribute handout and/or Click the backpack or the “10 Key Reading Practices” to show </a:t>
            </a:r>
            <a:r>
              <a:rPr lang="en-US" dirty="0">
                <a:solidFill>
                  <a:srgbClr val="444444"/>
                </a:solidFill>
                <a:hlinkClick r:id="rId3"/>
              </a:rPr>
              <a:t>https://meadowscenter.org/wp-content/uploads/2022/04/10Keys_Secondary_Web1.pdf</a:t>
            </a:r>
            <a:r>
              <a:rPr lang="en-US" dirty="0">
                <a:solidFill>
                  <a:srgbClr val="444444"/>
                </a:solidFil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rgbClr val="444444"/>
                </a:solidFill>
              </a:rPr>
              <a:t>Review the content of the handout or encourage families to review on their own. </a:t>
            </a:r>
          </a:p>
          <a:p>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44</a:t>
            </a:fld>
            <a:endParaRPr lang="en-US" dirty="0"/>
          </a:p>
        </p:txBody>
      </p:sp>
    </p:spTree>
    <p:extLst>
      <p:ext uri="{BB962C8B-B14F-4D97-AF65-F5344CB8AC3E}">
        <p14:creationId xmlns:p14="http://schemas.microsoft.com/office/powerpoint/2010/main" val="21769308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 this next video we’ll see how high schoolers show understanding when reading.</a:t>
            </a:r>
          </a:p>
          <a:p>
            <a:endParaRPr lang="en-US"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444444"/>
                </a:solidFill>
              </a:rPr>
              <a:t>Start Video: </a:t>
            </a:r>
            <a:r>
              <a:rPr lang="en-US" dirty="0"/>
              <a:t>Great Schools (2.44) - </a:t>
            </a:r>
            <a:r>
              <a:rPr lang="en-US" dirty="0">
                <a:solidFill>
                  <a:srgbClr val="444444"/>
                </a:solidFill>
                <a:hlinkClick r:id="rId3"/>
              </a:rPr>
              <a:t>https://youtu.be/b-LsZ7TKGgE</a:t>
            </a:r>
            <a:r>
              <a:rPr lang="en-US" dirty="0">
                <a:solidFill>
                  <a:srgbClr val="444444"/>
                </a:solidFill>
              </a:rPr>
              <a:t>  </a:t>
            </a:r>
          </a:p>
          <a:p>
            <a:r>
              <a:rPr lang="en-US" b="0" dirty="0"/>
              <a:t>TRANSCRIPT: </a:t>
            </a:r>
            <a:r>
              <a:rPr lang="en-US" dirty="0"/>
              <a:t>Do you know that 70% of high school students need some form of reading help and remediation? You might be surprised as to why. Narrator: Bobby Cupp, High School Teacher. One common misconception about reading is that someone who can read the words in a text, also deeply understands those words. Child: After growing up poor in a mostly African-American neighborhood in Cincinnati, the young adults have reached their early twenties. One by one their brains were scanned by an MRI. Narrator: Does your child really understand what she reads? Kids who don’t really understand what they’re reading might hesitate and have trouble answering questions about it. Teacher: What is these couple of paragraphs about? Child: Umm, I’m not sure. Narrator: But kids who do understand can show you they do. They can tell you the key ideas in a text and point to the sentences in that text that support those ideas. Child: I feel like the main idea is talking about how lead has influenced the crime rates and skills in like, school and how you perform. It talks about it right here, after they introduced the lead and how it affected the people that grew up in Cincinnati. Narrator: And as the vocabulary gets harder, they can figure out the meaning of unfamiliar words. Child: It says, “I’ve gotten off to a disastrous start”. It means like the start is horribly wrong. Narrator: Because texts are more complex, even good readers won’t understand everything they read. That’s ok, but they need good strategies for sticking with it, to try to understand it. First, kids can reread the text. Teacher: If you’re not sure what can you do? Child: Go back and reread. Narrator: They can ask questions. Child: The main question I had was where the majority of the lead exposure was coming from? Narrator: And they can make notes and annotations. So how do you make sure your child is understanding what he reads? Teacher: Parents can encourage their students to take a challenging piece of text, paragraph by paragraph. Narrator: So take a few minutes and make sure your high schooler is really understanding when they read. Man: What are you reading about? Child: I’m reading about how butterflies fly and navigate. Man: What’s the main idea? Child: Well the main idea is how, when it’s clear and sunny they navigate via the sun; and when it’s a cloudy day they follow the magnetic poles of the earth. Narrator: So does your child understand what they read? If they can identify key ideas, and sentences that support those ideas, figure out the meaning of unfamiliar vocabulary and stick with it when they don’t understand, chances are they do. </a:t>
            </a:r>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45</a:t>
            </a:fld>
            <a:endParaRPr lang="en-US" dirty="0"/>
          </a:p>
        </p:txBody>
      </p:sp>
    </p:spTree>
    <p:extLst>
      <p:ext uri="{BB962C8B-B14F-4D97-AF65-F5344CB8AC3E}">
        <p14:creationId xmlns:p14="http://schemas.microsoft.com/office/powerpoint/2010/main" val="2699807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2CBBF-582E-579A-9596-CDE1A3984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D3D62-D275-B4D0-CFB2-C7FF6C5171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161EAE-DF0D-65C4-4AA2-DD41ABFDE819}"/>
              </a:ext>
            </a:extLst>
          </p:cNvPr>
          <p:cNvSpPr>
            <a:spLocks noGrp="1"/>
          </p:cNvSpPr>
          <p:nvPr>
            <p:ph type="body" idx="1"/>
          </p:nvPr>
        </p:nvSpPr>
        <p:spPr/>
        <p:txBody>
          <a:bodyPr/>
          <a:lstStyle/>
          <a:p>
            <a:r>
              <a:rPr lang="en-US" b="1" dirty="0"/>
              <a:t>Why your child might struggle to read. Sometimes it is just temporary, while other times it may point to a deeper learning issue.</a:t>
            </a:r>
          </a:p>
        </p:txBody>
      </p:sp>
      <p:sp>
        <p:nvSpPr>
          <p:cNvPr id="4" name="Slide Number Placeholder 3">
            <a:extLst>
              <a:ext uri="{FF2B5EF4-FFF2-40B4-BE49-F238E27FC236}">
                <a16:creationId xmlns:a16="http://schemas.microsoft.com/office/drawing/2014/main" id="{39D1DB9F-3663-9542-F4AC-65279ECFAB88}"/>
              </a:ext>
            </a:extLst>
          </p:cNvPr>
          <p:cNvSpPr>
            <a:spLocks noGrp="1"/>
          </p:cNvSpPr>
          <p:nvPr>
            <p:ph type="sldNum" sz="quarter" idx="5"/>
          </p:nvPr>
        </p:nvSpPr>
        <p:spPr/>
        <p:txBody>
          <a:bodyPr/>
          <a:lstStyle/>
          <a:p>
            <a:fld id="{B1D499D3-6930-49CF-8119-D2C5A3421AFD}" type="slidenum">
              <a:rPr lang="en-US" smtClean="0"/>
              <a:t>46</a:t>
            </a:fld>
            <a:endParaRPr lang="en-US" dirty="0"/>
          </a:p>
        </p:txBody>
      </p:sp>
    </p:spTree>
    <p:extLst>
      <p:ext uri="{BB962C8B-B14F-4D97-AF65-F5344CB8AC3E}">
        <p14:creationId xmlns:p14="http://schemas.microsoft.com/office/powerpoint/2010/main" val="6357701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Learning to read is a complex process involving many skills and your child can struggle for many reasons. Reading difficulties are most common in the earliest stages of reading, but some children continue to struggle or show new difficulties in later grades. It is important to find out early if your child is lagging behind so he doesn’t miss out on the kind of early reading instruction and practice that helps him become a successful reader later. Schools can do this by screening all children’s early reading skills starting in kindergarten. </a:t>
            </a:r>
            <a:endParaRPr lang="en-US" dirty="0">
              <a:solidFill>
                <a:srgbClr val="444444"/>
              </a:solidFill>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47</a:t>
            </a:fld>
            <a:endParaRPr lang="en-US" dirty="0"/>
          </a:p>
        </p:txBody>
      </p:sp>
    </p:spTree>
    <p:extLst>
      <p:ext uri="{BB962C8B-B14F-4D97-AF65-F5344CB8AC3E}">
        <p14:creationId xmlns:p14="http://schemas.microsoft.com/office/powerpoint/2010/main" val="32140304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Here we’ll listen to Margie Gillis discuss why learning to read is harder than learning to speak.</a:t>
            </a:r>
          </a:p>
          <a:p>
            <a:endParaRPr lang="en-US"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444444"/>
                </a:solidFill>
              </a:rPr>
              <a:t>Start Video: </a:t>
            </a:r>
            <a:r>
              <a:rPr lang="en-US" dirty="0"/>
              <a:t>Understood (2.07) - </a:t>
            </a:r>
            <a:r>
              <a:rPr lang="en-US" dirty="0">
                <a:solidFill>
                  <a:srgbClr val="444444"/>
                </a:solidFill>
                <a:hlinkClick r:id="rId3"/>
              </a:rPr>
              <a:t>https://youtu.be/Dpi83OQEDaQ</a:t>
            </a:r>
            <a:r>
              <a:rPr lang="en-US" dirty="0">
                <a:solidFill>
                  <a:srgbClr val="444444"/>
                </a:solidFill>
              </a:rPr>
              <a:t>  </a:t>
            </a:r>
          </a:p>
          <a:p>
            <a:r>
              <a:rPr lang="en-US" b="0" dirty="0"/>
              <a:t>TRANSCRIPT:</a:t>
            </a:r>
            <a:r>
              <a:rPr lang="en-US" b="1" dirty="0"/>
              <a:t> </a:t>
            </a:r>
            <a:r>
              <a:rPr lang="en-US" dirty="0"/>
              <a:t>Margie Gillis: Learning to speak and understand language is natural for most human beings. We are biologically wired to do that and it is part of our human heritage. We’re born to do that and unless we have some language problem that we’re born with, we acquire a language just by being exposed. By being with caregivers, parents, siblings, peers that surround us with language. And it’s just magical to see it unfold. Learning to read, on the other hand, is a cultural invention. So our brains just don’t come with that wiring. And it’s relatively recent, five thousand years, that we’ve had some system that actually represents spoken language. We didn’t have, you know, an alphabet. We wouldn’t be able to convey our thoughts, and perpetuate, you know, ideas. So it’s a wonderful thing, but it’s a challenging thing. Because what we have to do, is to use areas of the brain, left hemisphere, that are really wired for humans to acquire language. And we have to build a neuro circuitry to be able to skillfully and automatically, effortlessly, pull words off the page while making meaning. And for some children, that is just a very difficult thing to do. It has nothing to do with intelligence. It has nothing to do with exposure. It has everything to do with, “I was born with this brain.” And skilled reading instruction will address those neurobiological differences. </a:t>
            </a:r>
            <a:endParaRPr lang="en-US" dirty="0">
              <a:solidFill>
                <a:srgbClr val="444444"/>
              </a:solidFill>
            </a:endParaRPr>
          </a:p>
          <a:p>
            <a:endParaRPr lang="en-US" dirty="0">
              <a:solidFill>
                <a:srgbClr val="444444"/>
              </a:solidFill>
            </a:endParaRPr>
          </a:p>
          <a:p>
            <a:pPr marL="171450" indent="-171450">
              <a:buFont typeface="Arial" panose="020B0604020202020204" pitchFamily="34" charset="0"/>
              <a:buChar char="•"/>
            </a:pPr>
            <a:r>
              <a:rPr lang="en-US" b="0" dirty="0"/>
              <a:t>Lead discussion: </a:t>
            </a:r>
            <a:r>
              <a:rPr lang="en-US" b="1" dirty="0"/>
              <a:t>Why is learning to read harder than learning to speak?</a:t>
            </a:r>
            <a:endParaRPr lang="en-US" b="1"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48</a:t>
            </a:fld>
            <a:endParaRPr lang="en-US" dirty="0"/>
          </a:p>
        </p:txBody>
      </p:sp>
    </p:spTree>
    <p:extLst>
      <p:ext uri="{BB962C8B-B14F-4D97-AF65-F5344CB8AC3E}">
        <p14:creationId xmlns:p14="http://schemas.microsoft.com/office/powerpoint/2010/main" val="37148461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Your child might struggle to read because they have trouble recognizing speech sounds. For example, saying the beginning sound “s” in the spoken word “sun”, blending and taking apart individual sounds in spoken words, like /s/-/u/-/n/ is sun and car is /c/-/a/-/r/, and saying the sound parts in longer spoken words. Learning how spoken words can be broken into smaller speech sounds helps your child hear how language works so they can read and spell words later. </a:t>
            </a: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49</a:t>
            </a:fld>
            <a:endParaRPr lang="en-US" dirty="0"/>
          </a:p>
        </p:txBody>
      </p:sp>
    </p:spTree>
    <p:extLst>
      <p:ext uri="{BB962C8B-B14F-4D97-AF65-F5344CB8AC3E}">
        <p14:creationId xmlns:p14="http://schemas.microsoft.com/office/powerpoint/2010/main" val="1805936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workshop provides information on the skills of reading, how children typically develop these skills, why some children struggle learning to read, and the signs of risk for reading difficulties, including dyslexia. </a:t>
            </a:r>
          </a:p>
          <a:p>
            <a:endParaRPr lang="en-US" b="1" dirty="0"/>
          </a:p>
          <a:p>
            <a:r>
              <a:rPr lang="en-US" b="1" dirty="0"/>
              <a:t>By the end of this workshop, you will be able to determine whether your child has reading difficulties, if he or she is getting the right instruction, and the effective practices to ask for in your child’s school. </a:t>
            </a:r>
            <a:endParaRPr lang="en-US" b="1" dirty="0">
              <a:solidFill>
                <a:srgbClr val="444444"/>
              </a:solidFill>
            </a:endParaRPr>
          </a:p>
          <a:p>
            <a:endParaRPr lang="en-US" dirty="0">
              <a:solidFill>
                <a:srgbClr val="444444"/>
              </a:solidFill>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5</a:t>
            </a:fld>
            <a:endParaRPr lang="en-US" dirty="0"/>
          </a:p>
        </p:txBody>
      </p:sp>
    </p:spTree>
    <p:extLst>
      <p:ext uri="{BB962C8B-B14F-4D97-AF65-F5344CB8AC3E}">
        <p14:creationId xmlns:p14="http://schemas.microsoft.com/office/powerpoint/2010/main" val="32662488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Here you’ll learn about ways you can help your child with speech sounds and connecting them to letters.</a:t>
            </a:r>
            <a:endParaRPr lang="en-US" b="1" dirty="0">
              <a:solidFill>
                <a:srgbClr val="444444"/>
              </a:solidFill>
            </a:endParaRPr>
          </a:p>
          <a:p>
            <a:endParaRPr lang="en-US"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444444"/>
                </a:solidFill>
              </a:rPr>
              <a:t>Start Video: </a:t>
            </a:r>
            <a:r>
              <a:rPr lang="en-US" dirty="0"/>
              <a:t>Understood (3.00) - </a:t>
            </a:r>
            <a:r>
              <a:rPr lang="en-US" dirty="0">
                <a:solidFill>
                  <a:srgbClr val="444444"/>
                </a:solidFill>
                <a:hlinkClick r:id="rId3"/>
              </a:rPr>
              <a:t>https://www.understood.org/en/articles/video-helping-kids-connect-letters-and-sounds-in-everyday-activities</a:t>
            </a:r>
            <a:r>
              <a:rPr lang="en-US" dirty="0">
                <a:solidFill>
                  <a:srgbClr val="444444"/>
                </a:solidFill>
              </a:rPr>
              <a:t> </a:t>
            </a:r>
          </a:p>
          <a:p>
            <a:r>
              <a:rPr lang="en-US" b="0" dirty="0"/>
              <a:t>TRANSCRIPT </a:t>
            </a:r>
            <a:r>
              <a:rPr lang="en-US" dirty="0"/>
              <a:t>Children with reading issues often struggle to connect letters to sounds or to rhyme words. Learning how sounds fit together to make words is a critical step toward becoming a good reader and speller. This is often a big issue for kids with dyslexia. That’s why it’s important to help your child practice these skills often and in a way that’s fun and low-stress for both of you. For example, you might see the letters “C” and “H” on the handles of a faucet while you’re helping your child wash up. You can say, “Look, this handle says ‘C’ because it’s the cold water, ccccold. Can you think of other words that start with a /c/ sound? Or at the grocery store, you can make a game out of looking for items that start with the same sound as your child’s name. Rhyming’s easy to work into everyday life, too. Just singing rhyming songs together is a terrific way to help your child have fun with rhyme. Also, if you’re out and about and your child points out, for example, a cat, you can suggest that you try to see how many words you can both think of that rhyme with cat. Take this idea one step further by helping your child break apart the sounds in words. So you can say, “Hey there’s a chair. What word would we have if you took away the /ch/ from chair?” When your child figures out that the answer is air, then ask, “What word would you make if you added a /h/ sound to the beginning of air?” You can keep going from there.</a:t>
            </a:r>
            <a:endParaRPr lang="en-US" dirty="0">
              <a:solidFill>
                <a:srgbClr val="444444"/>
              </a:solidFill>
            </a:endParaRPr>
          </a:p>
          <a:p>
            <a:endParaRPr lang="en-US" dirty="0">
              <a:solidFill>
                <a:srgbClr val="444444"/>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“Let’s try it out. Here’s a pen. Can you think of another word that starts with the /p/ sound?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Ask participants to respond (e.g., paper, party, puppy).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“Can you think of a word that rhymes with pen?”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Ask participants to respond (e.g., ten, hen, when, glen).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Rhyming words are words that sound the same at the end. “What sound would we have if we took away the /p/ from pen?”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Ask participants to respond (en).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“What word would we make if we added a /th/ sound to the beginning of /en/”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Ask participants to respond (then). </a:t>
            </a:r>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50</a:t>
            </a:fld>
            <a:endParaRPr lang="en-US" dirty="0"/>
          </a:p>
        </p:txBody>
      </p:sp>
    </p:spTree>
    <p:extLst>
      <p:ext uri="{BB962C8B-B14F-4D97-AF65-F5344CB8AC3E}">
        <p14:creationId xmlns:p14="http://schemas.microsoft.com/office/powerpoint/2010/main" val="725075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Your child might struggle to read because he has trouble recognizing individual words. His ability to sound out words successfully, or decode, strongly contributes to his reading success. Using word parts and their meanings when sounding out words helps your child link known words with unknown ones. For example, knowing the meaning of “sub,” which is under or below, in the word “subway” may help him understand the words “subgroup” and “subdivide.” Children with reading difficulties often struggle to recognize the meanings of word parts compared to typical readers. Phonics instruction helps develop your child’s decoding skills. Knowing and using phonics gives him a strong tool for reading words correctly and making sense of what he’s reading.</a:t>
            </a:r>
            <a:endParaRPr lang="en-US" b="1" dirty="0">
              <a:solidFill>
                <a:srgbClr val="444444"/>
              </a:solidFill>
            </a:endParaRPr>
          </a:p>
          <a:p>
            <a:endParaRPr lang="en-US" dirty="0">
              <a:solidFill>
                <a:srgbClr val="444444"/>
              </a:solidFill>
            </a:endParaRPr>
          </a:p>
          <a:p>
            <a:r>
              <a:rPr lang="en-US" i="1" dirty="0"/>
              <a:t>Display the following words on chart paper: play, playing, playful, replay, playhouse. Put the word play in the middle and put the other words around it. Connect the other words to play with lines. Point out the known word play (in the middle) and then underline it in all of the words to show how the words are related to one another. Discuss how the meanings of the words change based on the word parts (play + -ing = playing, meaning “to play now”; play + -ful = playful, meaning “full of play”; re- + play = replay, meaning “to play again”; play + house + playhouse, meaning “a house to play”). Point out that using word parts like base or root words, affixes, and word parts helps children to connect known words to unknown ones to decipher their pronunciations and meanings. Ask participants to think of sentences using the words play, playing, playful, replay, and playhouse appropriately.</a:t>
            </a:r>
          </a:p>
        </p:txBody>
      </p:sp>
      <p:sp>
        <p:nvSpPr>
          <p:cNvPr id="4" name="Slide Number Placeholder 3"/>
          <p:cNvSpPr>
            <a:spLocks noGrp="1"/>
          </p:cNvSpPr>
          <p:nvPr>
            <p:ph type="sldNum" sz="quarter" idx="5"/>
          </p:nvPr>
        </p:nvSpPr>
        <p:spPr/>
        <p:txBody>
          <a:bodyPr/>
          <a:lstStyle/>
          <a:p>
            <a:fld id="{B1D499D3-6930-49CF-8119-D2C5A3421AFD}" type="slidenum">
              <a:rPr lang="en-US" smtClean="0"/>
              <a:t>51</a:t>
            </a:fld>
            <a:endParaRPr lang="en-US" dirty="0"/>
          </a:p>
        </p:txBody>
      </p:sp>
    </p:spTree>
    <p:extLst>
      <p:ext uri="{BB962C8B-B14F-4D97-AF65-F5344CB8AC3E}">
        <p14:creationId xmlns:p14="http://schemas.microsoft.com/office/powerpoint/2010/main" val="26227667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Your child might struggle read because she has trouble understanding what she reads. Children who find reading difficult often do not read very much. So, they miss out on lots of amounts of reading practice that builds their fluency and vocabulary. Fluent readers are usually able to concentrate better on the meaning of what they are reading instead of thinking about decoding words. If your child has limited background knowledge of words and their meanings, it makes it more difficult for her to learn the meaning of new words. Over time, her limited background knowledge and vocabulary begin to gradually affect her ability to understand what she reads. </a:t>
            </a:r>
          </a:p>
          <a:p>
            <a:endParaRPr lang="en-US" b="1" dirty="0"/>
          </a:p>
          <a:p>
            <a:pPr marL="171450" indent="-171450">
              <a:buFont typeface="Arial" panose="020B0604020202020204" pitchFamily="34" charset="0"/>
              <a:buChar char="•"/>
            </a:pPr>
            <a:r>
              <a:rPr lang="en-US" dirty="0"/>
              <a:t>Distribute handout and/or click the backpack or the “How Can I Help” to show </a:t>
            </a:r>
            <a:r>
              <a:rPr lang="en-US" dirty="0">
                <a:hlinkClick r:id="rId3"/>
              </a:rPr>
              <a:t>https://meadowscenter.org/resource/how-can-i-help-to-improve-my-childs-reading-comprehension-two-useful-strategies-for-reading-at-home/</a:t>
            </a:r>
            <a:r>
              <a:rPr lang="en-US"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rgbClr val="444444"/>
                </a:solidFill>
              </a:rPr>
              <a:t>Review the content of the handout or encourage families to review on their own.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52</a:t>
            </a:fld>
            <a:endParaRPr lang="en-US" dirty="0"/>
          </a:p>
        </p:txBody>
      </p:sp>
    </p:spTree>
    <p:extLst>
      <p:ext uri="{BB962C8B-B14F-4D97-AF65-F5344CB8AC3E}">
        <p14:creationId xmlns:p14="http://schemas.microsoft.com/office/powerpoint/2010/main" val="37515071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Here’s a brief video on ways you can help your child build her vocabulary. </a:t>
            </a:r>
          </a:p>
          <a:p>
            <a:endParaRPr lang="en-US" b="1" dirty="0"/>
          </a:p>
          <a:p>
            <a:pPr marL="171450" indent="-171450">
              <a:buFont typeface="Arial" panose="020B0604020202020204" pitchFamily="34" charset="0"/>
              <a:buChar char="•"/>
            </a:pPr>
            <a:r>
              <a:rPr lang="en-US" b="1" dirty="0"/>
              <a:t>Start Video: </a:t>
            </a:r>
            <a:r>
              <a:rPr lang="en-US" dirty="0"/>
              <a:t>Understood (3.07) - </a:t>
            </a:r>
            <a:r>
              <a:rPr lang="en-US" sz="1200" b="0" i="0" u="none" strike="noStrike" kern="1200" dirty="0">
                <a:solidFill>
                  <a:schemeClr val="tx1"/>
                </a:solidFill>
                <a:effectLst/>
                <a:latin typeface="+mn-lt"/>
                <a:ea typeface="+mn-ea"/>
                <a:cs typeface="+mn-cs"/>
                <a:hlinkClick r:id="rId3" tooltip="Share link"/>
              </a:rPr>
              <a:t>https://youtu.be/2e2N07-wCvQ</a:t>
            </a:r>
            <a:endParaRPr lang="en-US" dirty="0">
              <a:solidFill>
                <a:srgbClr val="444444"/>
              </a:solidFill>
            </a:endParaRPr>
          </a:p>
          <a:p>
            <a:r>
              <a:rPr lang="en-US" dirty="0"/>
              <a:t>TRANSCRIPT: Elizabeth Babbin: </a:t>
            </a:r>
            <a:r>
              <a:rPr lang="en-US" sz="1200" b="0" kern="1200" dirty="0">
                <a:solidFill>
                  <a:schemeClr val="tx1"/>
                </a:solidFill>
                <a:effectLst/>
                <a:latin typeface="+mn-lt"/>
                <a:ea typeface="+mn-ea"/>
                <a:cs typeface="+mn-cs"/>
              </a:rPr>
              <a:t>When we think about kids learning to read, many of us focus on sounding out words. And, of course, that's hugely important. But there are other elements that are really important, too, like building up your child's vocabulary. If your child struggles with reading, he will not be exposed to as many words in print as stronger readers. When kids are struggling,</a:t>
            </a:r>
          </a:p>
          <a:p>
            <a:r>
              <a:rPr lang="en-US" sz="1200" b="0" kern="1200" dirty="0">
                <a:solidFill>
                  <a:schemeClr val="tx1"/>
                </a:solidFill>
                <a:effectLst/>
                <a:latin typeface="+mn-lt"/>
                <a:ea typeface="+mn-ea"/>
                <a:cs typeface="+mn-cs"/>
              </a:rPr>
              <a:t>they usually spend less time reading. Who likes being frustrated? And they're probably reading shorter, simpler books than their classmates. This is especially true for kids with dyslexia. Here's how you can make this a regular part of your daily routine. Let's say you read a story together that uses the word "reluctant.“ Pause and explain what it means. Then describe how it's being used within the context of that story. You might say, "In the story, Jessie was reluctant to go into the swimming pool because the water was so cold.“ But don't stop there. It's really helpful if you can follow with your own example. "I was always reluctant to go roller skating when I was a kid because I was afraid I'd fall.“ Then ask your child to come up with several of his own examples. Ask him about things that he's reluctant to do. Maybe he'll tell you that he's reluctant to eat a certain food or to share his favorite gadget with his sister. It's also good to have him make some judgments about how to use the word. For example, you might say, "If you were tired, would you be reluctant to run around the track?“ Or, "If you're thirsty, would you be reluctant to drink some water?“ If your child enjoys drawing, he might even like to do a vocabulary sketch. For example, if he hates broccoli, he could draw himself in front of a bowl of broccoli with a speech bubble that says, "I'm reluctant to eat broccoli.“ Doing these things with your child can help him understand and remember what the new word means. Another great way to build vocabulary is to use technology. Audiobooks and text-to-speech can be great tools for struggling readers. You can find helpful apps and other resources like Bookshare on Understood's Tech Finder tool. Building your child's vocabulary will help him develop a greater command of language and ideas, and that can make all the difference in becoming a successful reader.</a:t>
            </a:r>
          </a:p>
        </p:txBody>
      </p:sp>
      <p:sp>
        <p:nvSpPr>
          <p:cNvPr id="4" name="Slide Number Placeholder 3"/>
          <p:cNvSpPr>
            <a:spLocks noGrp="1"/>
          </p:cNvSpPr>
          <p:nvPr>
            <p:ph type="sldNum" sz="quarter" idx="5"/>
          </p:nvPr>
        </p:nvSpPr>
        <p:spPr/>
        <p:txBody>
          <a:bodyPr/>
          <a:lstStyle/>
          <a:p>
            <a:fld id="{B1D499D3-6930-49CF-8119-D2C5A3421AFD}" type="slidenum">
              <a:rPr lang="en-US" smtClean="0"/>
              <a:t>53</a:t>
            </a:fld>
            <a:endParaRPr lang="en-US" dirty="0"/>
          </a:p>
        </p:txBody>
      </p:sp>
    </p:spTree>
    <p:extLst>
      <p:ext uri="{BB962C8B-B14F-4D97-AF65-F5344CB8AC3E}">
        <p14:creationId xmlns:p14="http://schemas.microsoft.com/office/powerpoint/2010/main" val="1288033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If your child has limited English language skills, they might struggle to read because they may not yet understand the English language when it is spoken. It is very difficult for your child to read a language when he does not speak and understand it when listening. If your child speaks another language well then instruction in his native language can be used to extend his native literacy skills to reading in English.</a:t>
            </a:r>
          </a:p>
        </p:txBody>
      </p:sp>
      <p:sp>
        <p:nvSpPr>
          <p:cNvPr id="4" name="Slide Number Placeholder 3"/>
          <p:cNvSpPr>
            <a:spLocks noGrp="1"/>
          </p:cNvSpPr>
          <p:nvPr>
            <p:ph type="sldNum" sz="quarter" idx="5"/>
          </p:nvPr>
        </p:nvSpPr>
        <p:spPr/>
        <p:txBody>
          <a:bodyPr/>
          <a:lstStyle/>
          <a:p>
            <a:fld id="{B1D499D3-6930-49CF-8119-D2C5A3421AFD}" type="slidenum">
              <a:rPr lang="en-US" smtClean="0"/>
              <a:t>54</a:t>
            </a:fld>
            <a:endParaRPr lang="en-US" dirty="0"/>
          </a:p>
        </p:txBody>
      </p:sp>
    </p:spTree>
    <p:extLst>
      <p:ext uri="{BB962C8B-B14F-4D97-AF65-F5344CB8AC3E}">
        <p14:creationId xmlns:p14="http://schemas.microsoft.com/office/powerpoint/2010/main" val="26077715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Your child might struggle because they lack experience with books and print before coming to school. Kindergartners who are underprepared in language and early literacy skills are especially in need effective reading programs and explicit instruction. They usually need extra support to address issues related to their lack of experience, like in knowing how books work or connecting speech to print. Extra support can help children overcome early reading difficulties based on inexperience. It is never too late to share book experiences with your child.</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55</a:t>
            </a:fld>
            <a:endParaRPr lang="en-US" dirty="0"/>
          </a:p>
        </p:txBody>
      </p:sp>
    </p:spTree>
    <p:extLst>
      <p:ext uri="{BB962C8B-B14F-4D97-AF65-F5344CB8AC3E}">
        <p14:creationId xmlns:p14="http://schemas.microsoft.com/office/powerpoint/2010/main" val="34981390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Your child might struggle to read because of a mismatch between classroom instruction and her individual needs. Children with or at risk for literacy-related disabilities like dyslexia require effective and ample reading instruction in foundational reading skills. These skills include learning the structure of language, like speech sounds and the alphabetic principle, and applying these skills in books daily. Reading instruction in these skills should be explicit and systematic. Explicit instruction is teaching that is direct and step-by-step, including explaining and showing how to do something. Systematic instruction is teaching that has a carefully planned sequence, including teaching necessary skills first, building from easier to more difficult tasks, and breaking down harder skills into smaller parts. </a:t>
            </a:r>
            <a:endParaRPr lang="en-US" b="1" dirty="0">
              <a:solidFill>
                <a:srgbClr val="444444"/>
              </a:solidFill>
            </a:endParaRPr>
          </a:p>
          <a:p>
            <a:endParaRPr lang="en-US"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Distribute handout and/or Click the backpack to show </a:t>
            </a:r>
            <a:r>
              <a:rPr lang="en-US" dirty="0">
                <a:solidFill>
                  <a:srgbClr val="444444"/>
                </a:solidFill>
                <a:hlinkClick r:id="rId3"/>
              </a:rPr>
              <a:t>https://www.readingrockets.org/topics/dyslexia/articles/effective-reading-interventions-kids-learning-disabilities</a:t>
            </a:r>
            <a:r>
              <a:rPr lang="en-US" dirty="0">
                <a:solidFill>
                  <a:srgbClr val="444444"/>
                </a:solidFil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rgbClr val="444444"/>
                </a:solidFill>
              </a:rPr>
              <a:t>Review the content of the handout or encourage families to review on their own.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444444"/>
              </a:solidFill>
            </a:endParaRPr>
          </a:p>
          <a:p>
            <a:endParaRPr lang="en-US" dirty="0">
              <a:solidFill>
                <a:srgbClr val="444444"/>
              </a:solidFill>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56</a:t>
            </a:fld>
            <a:endParaRPr lang="en-US" dirty="0"/>
          </a:p>
        </p:txBody>
      </p:sp>
    </p:spTree>
    <p:extLst>
      <p:ext uri="{BB962C8B-B14F-4D97-AF65-F5344CB8AC3E}">
        <p14:creationId xmlns:p14="http://schemas.microsoft.com/office/powerpoint/2010/main" val="40568289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080AD-DDCC-5388-FAE1-38E46506AD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55960-27F0-BE01-A58D-FE8B57B699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40BDD4-C6C4-98CE-79CA-5BAB0D919CFF}"/>
              </a:ext>
            </a:extLst>
          </p:cNvPr>
          <p:cNvSpPr>
            <a:spLocks noGrp="1"/>
          </p:cNvSpPr>
          <p:nvPr>
            <p:ph type="body" idx="1"/>
          </p:nvPr>
        </p:nvSpPr>
        <p:spPr/>
        <p:txBody>
          <a:bodyPr/>
          <a:lstStyle/>
          <a:p>
            <a:r>
              <a:rPr lang="en-US" b="1" dirty="0"/>
              <a:t>When your child still struggles even with effective instruction, interventions are needed that target the specific types of skills and knowledge that are interfering with her reading growth and have evidence of effectiveness for improving these skills and knowledge. Effective instruction is a key ingredient for helping prevent reading difficulties. You can ask your child’s school: are phonological awareness, phonics, and spelling taught explicitly and systematically?, does the phonics instruction focus on blending and segmenting sounds to read and spell words?, are there opportunities for my child to read books that have the phonics skills she’s learned in them?, and when my child reads aloud, is she encouraged to look carefully at printed words and use decoding skills to read unfamiliar words? </a:t>
            </a:r>
            <a:endParaRPr lang="en-US" b="1" dirty="0">
              <a:solidFill>
                <a:srgbClr val="444444"/>
              </a:solidFill>
            </a:endParaRPr>
          </a:p>
          <a:p>
            <a:endParaRPr lang="en-US" dirty="0">
              <a:solidFill>
                <a:srgbClr val="444444"/>
              </a:solidFill>
            </a:endParaRPr>
          </a:p>
          <a:p>
            <a:pPr marL="171450" indent="-171450">
              <a:buFont typeface="Arial" panose="020B0604020202020204" pitchFamily="34" charset="0"/>
              <a:buChar char="•"/>
            </a:pPr>
            <a:r>
              <a:rPr lang="en-US" dirty="0"/>
              <a:t>Distribute handout and/or Click the backpack or the “Review, Record, Request, Refer” handout to show - </a:t>
            </a:r>
            <a:r>
              <a:rPr lang="en-US" dirty="0">
                <a:hlinkClick r:id="rId3"/>
              </a:rPr>
              <a:t>https://www.improvingliteracy.org/resource/advocating-for-my-child-s-literacy-needs</a:t>
            </a:r>
            <a:r>
              <a:rPr lang="en-US"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Review the content of the handout or encourage families to review on their own.</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F9FE9368-8F12-1DCA-5C30-D23062A22094}"/>
              </a:ext>
            </a:extLst>
          </p:cNvPr>
          <p:cNvSpPr>
            <a:spLocks noGrp="1"/>
          </p:cNvSpPr>
          <p:nvPr>
            <p:ph type="sldNum" sz="quarter" idx="5"/>
          </p:nvPr>
        </p:nvSpPr>
        <p:spPr/>
        <p:txBody>
          <a:bodyPr/>
          <a:lstStyle/>
          <a:p>
            <a:fld id="{B1D499D3-6930-49CF-8119-D2C5A3421AFD}" type="slidenum">
              <a:rPr lang="en-US" smtClean="0"/>
              <a:t>57</a:t>
            </a:fld>
            <a:endParaRPr lang="en-US" dirty="0"/>
          </a:p>
        </p:txBody>
      </p:sp>
    </p:spTree>
    <p:extLst>
      <p:ext uri="{BB962C8B-B14F-4D97-AF65-F5344CB8AC3E}">
        <p14:creationId xmlns:p14="http://schemas.microsoft.com/office/powerpoint/2010/main" val="41947425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All children with reading difficulties are not the same. Because children may struggle to read for different reasons, your child often has a specific profile of strengths and weakness in reading skills and strategies. For example, some children may read words quickly and correctly, but may have trouble understanding. Others may read words well but do so slowly. Some children might struggle with word reading but understand. While others may have difficulty in one or more of these areas. Whatever the reason, your child needs instruction that is more explicit and intensive than those who don’t struggle. </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Point out the girl that says she can’t do it.  </a:t>
            </a:r>
            <a:r>
              <a:rPr lang="en-US" b="1" dirty="0"/>
              <a:t>“What can you say when you hear these kinds of comments?”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Distribute handout and/or Click the backpack or cloud to go to </a:t>
            </a:r>
            <a:r>
              <a:rPr lang="en-US" dirty="0">
                <a:hlinkClick r:id="rId3"/>
              </a:rPr>
              <a:t>https://www.understood.org/en/articles/what-to-say-when-child-says-i-cant-do-it</a:t>
            </a:r>
            <a:r>
              <a:rPr lang="en-US" dirty="0"/>
              <a:t>   </a:t>
            </a:r>
            <a:endParaRPr lang="en-US" dirty="0">
              <a:solidFill>
                <a:srgbClr val="444444"/>
              </a:solidFill>
            </a:endParaRPr>
          </a:p>
          <a:p>
            <a:pPr marL="171450" indent="-171450">
              <a:buFont typeface="Arial" panose="020B0604020202020204" pitchFamily="34" charset="0"/>
              <a:buChar char="•"/>
            </a:pPr>
            <a:r>
              <a:rPr lang="en-US" dirty="0"/>
              <a:t>Review the content of the handout or encourage families to review on their own.</a:t>
            </a: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58</a:t>
            </a:fld>
            <a:endParaRPr lang="en-US" dirty="0"/>
          </a:p>
        </p:txBody>
      </p:sp>
    </p:spTree>
    <p:extLst>
      <p:ext uri="{BB962C8B-B14F-4D97-AF65-F5344CB8AC3E}">
        <p14:creationId xmlns:p14="http://schemas.microsoft.com/office/powerpoint/2010/main" val="137046537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DA3CC-93B0-1421-E8AF-696A1F8B1C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A49DEE-2D6F-8D91-2058-1759886842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102FD2-D598-08AE-6BB0-2CB9B6637571}"/>
              </a:ext>
            </a:extLst>
          </p:cNvPr>
          <p:cNvSpPr>
            <a:spLocks noGrp="1"/>
          </p:cNvSpPr>
          <p:nvPr>
            <p:ph type="body" idx="1"/>
          </p:nvPr>
        </p:nvSpPr>
        <p:spPr/>
        <p:txBody>
          <a:bodyPr/>
          <a:lstStyle/>
          <a:p>
            <a:r>
              <a:rPr lang="en-US" b="1" dirty="0"/>
              <a:t>Signs of risk for reading difficulties. There are signs to look for in your child that may show a risk for reading difficulties later. These difficulties are often noticeable very early when your child has trouble learning key language and early literacy skills compared to his peers. You play an important role in your child’s education by sharing signs of risk in your child with others. </a:t>
            </a:r>
            <a:endParaRPr lang="en-US" b="1"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3F54A697-048E-A577-F783-3EF195A3C3D6}"/>
              </a:ext>
            </a:extLst>
          </p:cNvPr>
          <p:cNvSpPr>
            <a:spLocks noGrp="1"/>
          </p:cNvSpPr>
          <p:nvPr>
            <p:ph type="sldNum" sz="quarter" idx="5"/>
          </p:nvPr>
        </p:nvSpPr>
        <p:spPr/>
        <p:txBody>
          <a:bodyPr/>
          <a:lstStyle/>
          <a:p>
            <a:fld id="{B1D499D3-6930-49CF-8119-D2C5A3421AFD}" type="slidenum">
              <a:rPr lang="en-US" smtClean="0"/>
              <a:t>59</a:t>
            </a:fld>
            <a:endParaRPr lang="en-US" dirty="0"/>
          </a:p>
        </p:txBody>
      </p:sp>
    </p:spTree>
    <p:extLst>
      <p:ext uri="{BB962C8B-B14F-4D97-AF65-F5344CB8AC3E}">
        <p14:creationId xmlns:p14="http://schemas.microsoft.com/office/powerpoint/2010/main" val="3288741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Reading involves many different skills that must be taught to your child. Learning these skills does not come naturally. They take practice to master, just like playing a sport or learning arithmetic. Explicit instruction in phonological awareness, phonics, fluency, vocabulary, and comprehension in school is necessary for your child to learn to read. You can also help your child read by practicing skills learned at school.</a:t>
            </a:r>
          </a:p>
        </p:txBody>
      </p:sp>
      <p:sp>
        <p:nvSpPr>
          <p:cNvPr id="4" name="Slide Number Placeholder 3"/>
          <p:cNvSpPr>
            <a:spLocks noGrp="1"/>
          </p:cNvSpPr>
          <p:nvPr>
            <p:ph type="sldNum" sz="quarter" idx="5"/>
          </p:nvPr>
        </p:nvSpPr>
        <p:spPr/>
        <p:txBody>
          <a:bodyPr/>
          <a:lstStyle/>
          <a:p>
            <a:fld id="{B1D499D3-6930-49CF-8119-D2C5A3421AFD}" type="slidenum">
              <a:rPr lang="en-US" smtClean="0"/>
              <a:t>6</a:t>
            </a:fld>
            <a:endParaRPr lang="en-US" dirty="0"/>
          </a:p>
        </p:txBody>
      </p:sp>
    </p:spTree>
    <p:extLst>
      <p:ext uri="{BB962C8B-B14F-4D97-AF65-F5344CB8AC3E}">
        <p14:creationId xmlns:p14="http://schemas.microsoft.com/office/powerpoint/2010/main" val="122802193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Signs of risk for reading difficulties for emergent and early readers include trouble noticing and naming rhymes; noticing and playing with individual sounds in spoken words (phonemic awareness); naming the letters of the alphabet by the start of kindergarten and naming the letters in your name; or quickly naming aloud a series of familiar items, like letters, numbers, or colors (rapid naming). Signs of risk for reading difficulties for transitional and fluent readers include trouble sounding out unknown words (decoding); remembering words seen many times before (sight word recognition); reading fluently ‘like you talk’ instead of word by word; remembering the ideas in reading material (comprehension); or spelling words correctly. </a:t>
            </a:r>
          </a:p>
          <a:p>
            <a:endParaRPr lang="en-US" dirty="0"/>
          </a:p>
          <a:p>
            <a:pPr marR="0" lvl="0" algn="l" defTabSz="914400" rtl="0" eaLnBrk="1" fontAlgn="auto" latinLnBrk="0" hangingPunct="1">
              <a:lnSpc>
                <a:spcPct val="100000"/>
              </a:lnSpc>
              <a:spcBef>
                <a:spcPts val="0"/>
              </a:spcBef>
              <a:spcAft>
                <a:spcPts val="0"/>
              </a:spcAft>
              <a:buClrTx/>
              <a:buSzTx/>
              <a:tabLst/>
              <a:defRPr/>
            </a:pPr>
            <a:endParaRPr lang="en-US" dirty="0"/>
          </a:p>
        </p:txBody>
      </p:sp>
      <p:sp>
        <p:nvSpPr>
          <p:cNvPr id="4" name="Slide Number Placeholder 3"/>
          <p:cNvSpPr>
            <a:spLocks noGrp="1"/>
          </p:cNvSpPr>
          <p:nvPr>
            <p:ph type="sldNum" sz="quarter" idx="5"/>
          </p:nvPr>
        </p:nvSpPr>
        <p:spPr/>
        <p:txBody>
          <a:bodyPr/>
          <a:lstStyle/>
          <a:p>
            <a:fld id="{B1D499D3-6930-49CF-8119-D2C5A3421AFD}" type="slidenum">
              <a:rPr lang="en-US" smtClean="0"/>
              <a:t>60</a:t>
            </a:fld>
            <a:endParaRPr lang="en-US" dirty="0"/>
          </a:p>
        </p:txBody>
      </p:sp>
    </p:spTree>
    <p:extLst>
      <p:ext uri="{BB962C8B-B14F-4D97-AF65-F5344CB8AC3E}">
        <p14:creationId xmlns:p14="http://schemas.microsoft.com/office/powerpoint/2010/main" val="270345715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 spot difficulties, your child’s school may first screen all children for reading difficulties at different times during the year. The purpose of screening is to see if your child has an issue that may affect her reading development. If so, additional reading assessments are often necessary to pinpoint what the issue might be. These are called diagnostic assessments. If your child’s school administers screening assessments, ask your child’s teacher about her scores and what they tell you about whether she is on track to meet grade level goals and if additional assessments are needed. Assessment information helps to inform your child’s reading profile and the type of instruction and support that is best matched to her needs. To determine the assessment practices used in your child’s school, ask: what screening practices for literacy does the school use and when?, how are children with reading difficulties identified?, what information does the school collect on my child’s literacy progress?, and how is this information used to make decisions about my child’s literacy needs?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For help understanding the specific problems your child may be having with reading and suggestions for things to do. Target the Problem! Is a tool to help parents and classroom teachers understand the specific problems a child may be having with reading. They’ll find practical suggestions on what they (and kids themselves) can do to help children with their reading difficulties.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Distribute handout and/or Click the backpack to go show </a:t>
            </a:r>
            <a:r>
              <a:rPr lang="en-US" dirty="0">
                <a:hlinkClick r:id="rId3"/>
              </a:rPr>
              <a:t>https://www.readingrockets.org/helping/target</a:t>
            </a:r>
            <a:r>
              <a:rPr lang="en-US" u="sng" dirty="0">
                <a:solidFill>
                  <a:srgbClr val="0000FF"/>
                </a:solidFill>
              </a:rPr>
              <a:t> </a:t>
            </a:r>
            <a:endParaRPr lang="en-US" u="sng">
              <a:solidFill>
                <a:srgbClr val="0000FF"/>
              </a:solidFill>
              <a:ea typeface="Calibri"/>
              <a:cs typeface="Calibri"/>
            </a:endParaRPr>
          </a:p>
          <a:p>
            <a:pPr marL="171450" indent="-171450">
              <a:buFont typeface="Arial" panose="020B0604020202020204" pitchFamily="34" charset="0"/>
              <a:buChar char="•"/>
              <a:defRPr/>
            </a:pPr>
            <a:r>
              <a:rPr lang="en-US" dirty="0"/>
              <a:t>Review the content of the handout or encourage families to review on their own.</a:t>
            </a:r>
          </a:p>
          <a:p>
            <a:endParaRPr lang="en-US" dirty="0"/>
          </a:p>
          <a:p>
            <a:pPr marL="171450" indent="-171450">
              <a:buFont typeface="Arial" panose="020B0604020202020204" pitchFamily="34" charset="0"/>
              <a:buChar char="•"/>
            </a:pPr>
            <a:r>
              <a:rPr lang="en-US" dirty="0"/>
              <a:t>Distribute handout and/or Click the backpack to go show </a:t>
            </a:r>
            <a:r>
              <a:rPr lang="en-US" dirty="0">
                <a:hlinkClick r:id="rId4"/>
              </a:rPr>
              <a:t>https://www.understood.org/en/learning-attention-issues/signs-symptoms/could-your-child-have/im-concerned-my-child-might-have-learning-and-attention-issues-now-what</a:t>
            </a:r>
            <a:r>
              <a:rPr lang="en-US"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Review the content of the handout or encourage families to review on their own.</a:t>
            </a: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61</a:t>
            </a:fld>
            <a:endParaRPr lang="en-US" dirty="0"/>
          </a:p>
        </p:txBody>
      </p:sp>
    </p:spTree>
    <p:extLst>
      <p:ext uri="{BB962C8B-B14F-4D97-AF65-F5344CB8AC3E}">
        <p14:creationId xmlns:p14="http://schemas.microsoft.com/office/powerpoint/2010/main" val="32216023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Difficulties can be spotted early, so please speak to your child’s teacher or pediatrician if you have concerns about his progress at school. Share if there is a family history of reading difficulties. Tell if he has language delays, trouble remembering the letters in his name, avoids books, refuses to read, says that reading is hard, or feels embarrassed about reading aloud. Ask for your child to be assessed on the skills that he is having difficulty with and to discuss the results. Questions to ask your child’s school include, what evidence-based literacy instruction and intervention are used?, what types of support are offered to my child if he or she is struggling to read or write?, and what accommodations does the school provide to help my child read or write? All children can learn to read but some need additional help early to read well. </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Distribute handout and/or Click the backpack to show </a:t>
            </a:r>
            <a:r>
              <a:rPr lang="en-US" b="0" dirty="0">
                <a:hlinkClick r:id="rId3"/>
              </a:rPr>
              <a:t>https://www.understood.org/en/articles/how-to-talk-to-your-child-about-learning-and-thinking-differences</a:t>
            </a:r>
            <a:r>
              <a:rPr lang="en-US" b="0" dirty="0"/>
              <a:t> </a:t>
            </a:r>
          </a:p>
          <a:p>
            <a:pPr marL="171450" indent="-171450">
              <a:buFont typeface="Arial" panose="020B0604020202020204" pitchFamily="34" charset="0"/>
              <a:buChar char="•"/>
            </a:pPr>
            <a:r>
              <a:rPr lang="en-US" dirty="0"/>
              <a:t>Read aloud the At a Glance statements and then the Key Takeaways statements to participants. </a:t>
            </a:r>
          </a:p>
          <a:p>
            <a:pPr marL="171450" indent="-171450">
              <a:buFont typeface="Arial" panose="020B0604020202020204" pitchFamily="34" charset="0"/>
              <a:buChar char="•"/>
            </a:pPr>
            <a:r>
              <a:rPr lang="en-US" dirty="0"/>
              <a:t>Encourage participants to review the additional information on their own.</a:t>
            </a:r>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62</a:t>
            </a:fld>
            <a:endParaRPr lang="en-US" dirty="0"/>
          </a:p>
        </p:txBody>
      </p:sp>
    </p:spTree>
    <p:extLst>
      <p:ext uri="{BB962C8B-B14F-4D97-AF65-F5344CB8AC3E}">
        <p14:creationId xmlns:p14="http://schemas.microsoft.com/office/powerpoint/2010/main" val="1270492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Here’s a quick video on what to do if you’re worried about your child’s reading. This will help you find ways to talk to your child about his language or reading issues.</a:t>
            </a:r>
          </a:p>
          <a:p>
            <a:endParaRPr lang="en-US" dirty="0">
              <a:solidFill>
                <a:srgbClr val="444444"/>
              </a:solidFill>
            </a:endParaRPr>
          </a:p>
          <a:p>
            <a:pPr marL="171450" indent="-171450">
              <a:buFont typeface="Arial" panose="020B0604020202020204" pitchFamily="34" charset="0"/>
              <a:buChar char="•"/>
              <a:defRPr/>
            </a:pPr>
            <a:r>
              <a:rPr lang="en-US" sz="1200" b="0" i="0" u="none" strike="noStrike" kern="1200" dirty="0">
                <a:solidFill>
                  <a:schemeClr val="tx1"/>
                </a:solidFill>
                <a:effectLst/>
                <a:latin typeface="+mn-lt"/>
                <a:ea typeface="+mn-ea"/>
                <a:cs typeface="+mn-cs"/>
              </a:rPr>
              <a:t>Start Video: </a:t>
            </a:r>
            <a:r>
              <a:rPr lang="en-US" dirty="0">
                <a:solidFill>
                  <a:srgbClr val="0F0F0F"/>
                </a:solidFill>
              </a:rPr>
              <a:t>I'm Worried About My Child's Reading - What Do I Do? </a:t>
            </a:r>
            <a:r>
              <a:rPr lang="en-US" dirty="0"/>
              <a:t>(1.35) - </a:t>
            </a:r>
            <a:r>
              <a:rPr lang="en-US" dirty="0">
                <a:solidFill>
                  <a:srgbClr val="444444"/>
                </a:solidFill>
                <a:hlinkClick r:id="rId3"/>
              </a:rPr>
              <a:t>https://youtu.be/KaoWhLPlh3k</a:t>
            </a:r>
            <a:r>
              <a:rPr lang="en-US" dirty="0">
                <a:solidFill>
                  <a:srgbClr val="444444"/>
                </a:solidFill>
              </a:rPr>
              <a:t> </a:t>
            </a:r>
          </a:p>
          <a:p>
            <a:pPr lvl="1"/>
            <a:r>
              <a:rPr lang="en-US" dirty="0"/>
              <a:t>TRANSCRIPT: In second or third grade, most kids read smoothly at a natural speed and with expression. It is important to understand the warning signs of a learning issue. The earlier a learning issue is detected the better chance a child will have of succeeding in school. It is important to know that children with learning disabilities process information differently. At yourself, one: Is your child making a lot of errors when reading and the task of reading seems to be difficult? Two: Is their spelling not connected to the sounds they hear in words? Often there are wild guesses as to how a word is spelled. Three: Has the teacher mentioned it takes a long time for your child to copy from the board? Four: Does your child struggle to follow along as you or the teacher reads a story aloud? Do they seem distracted or like their minds are wandering? If you read them a story and they have no understanding of what happened, that is a warning sign that there might be a problem. The earlier you can get help for your child the better. Teachers are only with your child for nine months. But parents may have observed and sensed the problem over the course of years. Don’t hesitate to ask for help and not be satisfied until there is a solution in place. Whether that means a school evaluation, private tutoring, or a reading evaluation with a licensed child psychologist. </a:t>
            </a:r>
            <a:endParaRPr lang="en-US" dirty="0">
              <a:solidFill>
                <a:srgbClr val="444444"/>
              </a:solidFill>
              <a:ea typeface="Calibri" panose="020F0502020204030204"/>
              <a:cs typeface="Calibri" panose="020F0502020204030204"/>
            </a:endParaRPr>
          </a:p>
          <a:p>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63</a:t>
            </a:fld>
            <a:endParaRPr lang="en-US" dirty="0"/>
          </a:p>
        </p:txBody>
      </p:sp>
    </p:spTree>
    <p:extLst>
      <p:ext uri="{BB962C8B-B14F-4D97-AF65-F5344CB8AC3E}">
        <p14:creationId xmlns:p14="http://schemas.microsoft.com/office/powerpoint/2010/main" val="19748137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If you or your child’s teacher is concerned that her reading difficulties are unexpected and unusual compared to her learning in other areas, seek further information from the school and others about next steps. One type of learning disability in reading is dyslexia. Other learning disabilities in reading may be related to deficits in comprehension or a combination of skills. You can request that the school evaluate your child for a reading disability if you suspect one. In the Individuals with Disabilities Education Act (IDEA), the federal special education law, a child with characteristics of dyslexia or other literacy-related disabilities may qualify for IDEA services under the category of a specific learning disability. </a:t>
            </a:r>
          </a:p>
          <a:p>
            <a:endParaRPr lang="en-US" b="1" dirty="0"/>
          </a:p>
          <a:p>
            <a:r>
              <a:rPr lang="en-US" b="1" dirty="0"/>
              <a:t>Here are two NCIL products about Dyslexia</a:t>
            </a:r>
          </a:p>
          <a:p>
            <a:pPr marL="171450" indent="-171450">
              <a:buFont typeface="Arial" panose="020B0604020202020204" pitchFamily="34" charset="0"/>
              <a:buChar char="•"/>
            </a:pPr>
            <a:r>
              <a:rPr lang="en-US" dirty="0"/>
              <a:t>Distribute handout and/or Click the backpack to show </a:t>
            </a:r>
            <a:endParaRPr lang="en-US" b="1" dirty="0"/>
          </a:p>
          <a:p>
            <a:pPr marL="628650" lvl="1" indent="-171450">
              <a:buFont typeface="Arial" panose="020B0604020202020204" pitchFamily="34" charset="0"/>
              <a:buChar char="•"/>
            </a:pPr>
            <a:r>
              <a:rPr lang="en-US" dirty="0">
                <a:hlinkClick r:id="rId3"/>
              </a:rPr>
              <a:t>https://www.improvingliteracy.org/resource/defining-dyslexia</a:t>
            </a:r>
            <a:r>
              <a:rPr lang="en-US" dirty="0"/>
              <a:t> </a:t>
            </a:r>
          </a:p>
          <a:p>
            <a:pPr marL="628650" lvl="1" indent="-171450">
              <a:buFont typeface="Arial" panose="020B0604020202020204" pitchFamily="34" charset="0"/>
              <a:buChar char="•"/>
            </a:pPr>
            <a:r>
              <a:rPr lang="en-US" dirty="0">
                <a:hlinkClick r:id="rId4"/>
              </a:rPr>
              <a:t>https://www.improvingliteracy.org/resource/understanding-dyslexia-signs-to-watch-for-by-age</a:t>
            </a:r>
            <a:endParaRPr lang="en-US" b="1"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Here are several links to get more information about the legal requirements of Child Find and FAQs asked by parents about special education services</a:t>
            </a:r>
          </a:p>
          <a:p>
            <a:pPr marL="171450" indent="-171450">
              <a:buFont typeface="Arial" panose="020B0604020202020204" pitchFamily="34" charset="0"/>
              <a:buChar char="•"/>
            </a:pPr>
            <a:r>
              <a:rPr lang="en-US" dirty="0"/>
              <a:t>Share links or display</a:t>
            </a:r>
          </a:p>
          <a:p>
            <a:pPr marL="628650" lvl="1" indent="-171450">
              <a:buFont typeface="Arial" panose="020B0604020202020204" pitchFamily="34" charset="0"/>
              <a:buChar char="•"/>
            </a:pPr>
            <a:r>
              <a:rPr lang="en-US" dirty="0">
                <a:hlinkClick r:id="rId5"/>
              </a:rPr>
              <a:t>https://www.understood.org/en/articles/child-find-what-it-is-and-how-it-works</a:t>
            </a:r>
            <a:r>
              <a:rPr lang="en-US" dirty="0"/>
              <a: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hlinkClick r:id="rId6"/>
              </a:rPr>
              <a:t>https://sites.ed.gov/idea/</a:t>
            </a:r>
            <a:endParaRPr lang="en-US"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444444"/>
                </a:solidFill>
                <a:hlinkClick r:id="rId7"/>
              </a:rPr>
              <a:t>https://www.parentcenterhub.org/lg1/</a:t>
            </a:r>
            <a:r>
              <a:rPr lang="en-US" dirty="0">
                <a:solidFill>
                  <a:srgbClr val="444444"/>
                </a:solidFill>
              </a:rPr>
              <a:t>   </a:t>
            </a:r>
          </a:p>
          <a:p>
            <a:pPr marL="171450" indent="-171450">
              <a:buFont typeface="Arial" panose="020B0604020202020204" pitchFamily="34" charset="0"/>
              <a:buChar char="•"/>
            </a:pPr>
            <a:r>
              <a:rPr lang="en-US" dirty="0"/>
              <a:t>Tell participants that this resource answers questions often asked by parents about special education services, including about evaluation and eligibility. </a:t>
            </a:r>
          </a:p>
          <a:p>
            <a:pPr marL="171450" indent="-171450">
              <a:buFont typeface="Arial" panose="020B0604020202020204" pitchFamily="34" charset="0"/>
              <a:buChar char="•"/>
            </a:pPr>
            <a:r>
              <a:rPr lang="en-US" dirty="0"/>
              <a:t>Encourage participants to review the additional information on their own.</a:t>
            </a:r>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64</a:t>
            </a:fld>
            <a:endParaRPr lang="en-US" dirty="0"/>
          </a:p>
        </p:txBody>
      </p:sp>
    </p:spTree>
    <p:extLst>
      <p:ext uri="{BB962C8B-B14F-4D97-AF65-F5344CB8AC3E}">
        <p14:creationId xmlns:p14="http://schemas.microsoft.com/office/powerpoint/2010/main" val="117317403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Dyslexia is a life-long condition that is neurobiological in nature. The brains of children with dyslexia work differently than children without it. Children with dyslexia trigger different brain areas and use different pathways when reading than typical readers. When children with dyslexia receive successful intervention, it changes how the brain works. How does the reading brain work? </a:t>
            </a:r>
          </a:p>
        </p:txBody>
      </p:sp>
      <p:sp>
        <p:nvSpPr>
          <p:cNvPr id="4" name="Slide Number Placeholder 3"/>
          <p:cNvSpPr>
            <a:spLocks noGrp="1"/>
          </p:cNvSpPr>
          <p:nvPr>
            <p:ph type="sldNum" sz="quarter" idx="5"/>
          </p:nvPr>
        </p:nvSpPr>
        <p:spPr/>
        <p:txBody>
          <a:bodyPr/>
          <a:lstStyle/>
          <a:p>
            <a:fld id="{B1D499D3-6930-49CF-8119-D2C5A3421AFD}" type="slidenum">
              <a:rPr lang="en-US" smtClean="0"/>
              <a:t>65</a:t>
            </a:fld>
            <a:endParaRPr lang="en-US" dirty="0"/>
          </a:p>
        </p:txBody>
      </p:sp>
    </p:spTree>
    <p:extLst>
      <p:ext uri="{BB962C8B-B14F-4D97-AF65-F5344CB8AC3E}">
        <p14:creationId xmlns:p14="http://schemas.microsoft.com/office/powerpoint/2010/main" val="36768247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 this next video, we’ll learn how brain scientists, Like Dr. Guinevere Eden, are working to figure out why some children struggle to read and others don’t.</a:t>
            </a:r>
            <a:endParaRPr lang="en-US" b="1" dirty="0">
              <a:solidFill>
                <a:srgbClr val="444444"/>
              </a:solidFill>
            </a:endParaRPr>
          </a:p>
          <a:p>
            <a:endParaRPr lang="en-US" dirty="0">
              <a:solidFill>
                <a:srgbClr val="444444"/>
              </a:solidFill>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Start Video: </a:t>
            </a:r>
            <a:r>
              <a:rPr lang="en-US" dirty="0"/>
              <a:t>Understood (9.34) - </a:t>
            </a:r>
            <a:r>
              <a:rPr lang="en-US" sz="1200" b="0" i="0" u="none" strike="noStrike" kern="1200" dirty="0">
                <a:solidFill>
                  <a:schemeClr val="tx1"/>
                </a:solidFill>
                <a:effectLst/>
                <a:latin typeface="+mn-lt"/>
                <a:ea typeface="+mn-ea"/>
                <a:cs typeface="+mn-cs"/>
                <a:hlinkClick r:id="rId3" tooltip="Share link"/>
              </a:rPr>
              <a:t>https://youtu.be/QrF6m1mRsCQ</a:t>
            </a:r>
            <a:endParaRPr lang="en-US" dirty="0">
              <a:solidFill>
                <a:srgbClr val="444444"/>
              </a:solidFill>
            </a:endParaRPr>
          </a:p>
          <a:p>
            <a:r>
              <a:rPr lang="en-US" dirty="0"/>
              <a:t>TRANSCRIPT: We’ve known for some time what children with dyslexia look like in terms of their reading skills, ah, skills in areas of language – like rhyming and what’s called phonemic awareness. But the brain research has really added to this by showing us what the brain looks like when people read and what the brain looks like when people with dyslexia read. And there are some differences. When we think about reading, we need to remember that we are really probing a person’s ability to understand that words are made up of sounds and that those sounds have a representation in their written counterparts, in the letters. And this is where things can become very difficult for a child, understanding that a word that sounds like one continuous sound, like “cat” or “dog.” is actually made up of three sounds that are joined together so seamlessly that you would hardly know that they are, in fact, three sounds and because of that are represented by these three letters. Key Takeaway: Dyslexia involves trouble connecting the sounds that make up words with the letters that represent those sounds. Something that many of us take for granted and forget is just how complicated reading is. There is nothing about our brain that was designed to learn to read. When our brains learn to read, we rearrange them quite significantly, and we draw on a range of skills that were designed to do other things. The same mechanisms that we use when we read, which is accessing the sound representation of language, that area in the brain is involved when we read. It’s clearly become directed towards reading and not just spoken language. And it is integrated with areas in the back of the brain that help us recognize words that we then at some point begin to recognize by sight, because the oral part of language is important in helping us put the sound representation on words. But after we see a certain word a number of times, we don’t necessarily have to sound it out every time. But we begin to move it to a part of the brain that helps us visually support recognizing a word by sight. The more we see those words, the less we have to actually sound those words out. But we recognize them almost like a picture. And it does seem that, in fact, the area in our brain that we use to see pictures in our visual environment becomes hijacked by reading. Reading, as it established in the brain, says, “Move over. Now I’m going to use this part of the brain to help us recognize word forms.” And then we also have a part of the brain that helps us pronounce the word and pull out the right pronunciation, and that is in the front of the brain. So reading is made up of different components. And likewise what we see in the brain is a network that reflects those different components that we use for reading. Key Takeaway: Reading uses different parts of the brain to sound out unfamiliar words; Recognize familiar words by sight; think about how to pronounce the words. When we study children or adults with dyslexia, we find that some of those areas aren’t activated quite the same as they are in people who do not have dyslexia. The imaging research has given us a kind of a very nice inside view of the reading brain and how it differs in struggling readers. And it’s also given us an opportunity to ask the question: what happens children or adults who have had difficulties with reading when they are given some tutoring and they’re given the skills that they need to sound out those words, to really apply the code to allow them to pronounce the words and get better and more fluent at doing that? The research shows that if you are very explicit in instructing children about the rules of phonics and understanding how language is structured and then how it relates to the written counterpart, and if you use methods that show children in a very structured way, in a very intensive way, how that works, that that really is a key component to a successful intervention. And once you understand the relationship between sounds and letters and you can read, then you need some time to become more fluid reader, give your brain the time to not just increase the skills in phonological processing but also now have the experience of encountering words again and again so that you can commit them your visual word memory and have the practice and then go on to use that skill to derive meaning. What isn’t considered an effective intervention are the kinds of things that focus on trying to train eye-movement control, trying to change a child’s ability to balance, and those kinds of things. Key Takeaway: Effective interventions for kids with dyslexia teach the relationship between sounds and letters in a very explicit and structured way; help struggling readers recognize words they have seen before; do not focus on things like balance or eye movement. Really at the heart of dyslexia is a difficulty in mapping language to print, and it is that skill that these interventions really address as a way to give the child the key that they need to access written language. And the imaging has shown us areas in the brain that now, after the intervention has occurred and after their reading has improved, areas that increase in brain activity and other areas that are compensating and helping out to make that person a better reader. And those kinds of insights tell us something about the mechanisms of reading and struggling readers and perhaps why certain brain areas participate in the process of making a person a stronger reader. And that’s where the neuroscience insight helps. The scientists can look at those brain changes and deduce from that, well, what are the areas in that brain that support that change and why those areas? Is it the language areas in the left hemisphere that we use for language and reading, or is it some other areas? And the researchers use that information to try and understand why those brain areas, why did they change, what is it about their relationship to the intervention that makes this a good intervention? Key Takeaway: Researchers are using brain imaging to understand how structured literacy interventions help people with dyslexia. One of the things that we’re learning from brain imaging is how malleable the brain is in several different ways. So, for example, when we learn to read, our brain is changing quite dramatically through that process. People who become skilled readers differ from those who never learn to read in brain anatomy and brain function. So reading itself is a process that changes the brain. And then the other thing we can do is ask questions about, well, what about children who are struggling readers and adults who are struggling readers? Maybe as an adult you would think you can’t make any more gains in reading, but in fact you can. And your brain is still changing, changing in ways to support those skills to make you become a better reader. Key Takeaway: Our brains are very changeable. Even adults with dyslexia can change their brains to become better readers. And what we are also now beginning to see with brain imaging research is a focus on other skills that we have, skills that maybe even be enhanced in people with dyslexia. So now we see sort of a new phase of research where people are beginning to ask questions like, why is it that we hear reports of people with dyslexia being better at seeing the big picture, maybe at being better at visual-spatial skills, so working in a visual environment and being very good at pulling together a lot of visual information and seeing the big picture. Key Takeaway: Researchers are beginning to study visual-spatial skills and other strengths that may be linked to dyslexia. If you translate that into a laboratory environment, you may test that by asking people to see images where your ability to detect differences really require you taking in the big picture rather than just focusing on the detail. And those have shown that people with dyslexia, when faced with that kind of a task, are better than those who do not have dyslexia. And now the question with the imaging is, how is that information processed in the brain and how does it speak to the other differences we see in those brains? Is there a tradeoff? Does the dyslexia come with a heightened skill or does the experience with dyslexia produce that heightened skill? And what does that look like in the brain? </a:t>
            </a:r>
            <a:r>
              <a:rPr lang="en-US" u="sng" dirty="0"/>
              <a:t>Take Aways</a:t>
            </a:r>
            <a:r>
              <a:rPr lang="en-US" dirty="0"/>
              <a:t>: Different parts of the brain are used to sound out unfamiliar words, recognize familiar words by sight and pronounce the words. Effective reading interventions can change the brains of kids and adults who have dyslexia. Brain researchers are starting to study strengths that may be linked to dyslexia.</a:t>
            </a:r>
            <a:endParaRPr lang="en-US" dirty="0">
              <a:solidFill>
                <a:srgbClr val="444444"/>
              </a:solidFill>
            </a:endParaRPr>
          </a:p>
          <a:p>
            <a:endParaRPr lang="en-US" dirty="0">
              <a:solidFill>
                <a:srgbClr val="444444"/>
              </a:solidFill>
            </a:endParaRPr>
          </a:p>
          <a:p>
            <a:pPr marL="171450" indent="-171450">
              <a:buFont typeface="Arial" panose="020B0604020202020204" pitchFamily="34" charset="0"/>
              <a:buChar char="•"/>
            </a:pPr>
            <a:r>
              <a:rPr lang="en-US" b="0" dirty="0"/>
              <a:t>Guiding question to check for understanding: </a:t>
            </a:r>
            <a:r>
              <a:rPr lang="en-US" b="1" dirty="0"/>
              <a:t>What are the key takeaways about dyslexia?</a:t>
            </a:r>
          </a:p>
        </p:txBody>
      </p:sp>
      <p:sp>
        <p:nvSpPr>
          <p:cNvPr id="4" name="Slide Number Placeholder 3"/>
          <p:cNvSpPr>
            <a:spLocks noGrp="1"/>
          </p:cNvSpPr>
          <p:nvPr>
            <p:ph type="sldNum" sz="quarter" idx="5"/>
          </p:nvPr>
        </p:nvSpPr>
        <p:spPr/>
        <p:txBody>
          <a:bodyPr/>
          <a:lstStyle/>
          <a:p>
            <a:fld id="{B1D499D3-6930-49CF-8119-D2C5A3421AFD}" type="slidenum">
              <a:rPr lang="en-US" smtClean="0"/>
              <a:t>66</a:t>
            </a:fld>
            <a:endParaRPr lang="en-US" dirty="0"/>
          </a:p>
        </p:txBody>
      </p:sp>
    </p:spTree>
    <p:extLst>
      <p:ext uri="{BB962C8B-B14F-4D97-AF65-F5344CB8AC3E}">
        <p14:creationId xmlns:p14="http://schemas.microsoft.com/office/powerpoint/2010/main" val="359874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Think about what you’ve learned about your child’s reading development to help John. John has a son who avoids reading aloud and says that reading is hard. What can John look or listen for when helping his son that might explain his feelings about reading? </a:t>
            </a:r>
          </a:p>
          <a:p>
            <a:endParaRPr lang="en-US" dirty="0"/>
          </a:p>
          <a:p>
            <a:pPr marL="171450" indent="-171450">
              <a:buFont typeface="Arial" panose="020B0604020202020204" pitchFamily="34" charset="0"/>
              <a:buChar char="•"/>
            </a:pPr>
            <a:r>
              <a:rPr lang="en-US" dirty="0"/>
              <a:t>Provide time for participants to review and discuss the scenario. Then, ask participants to discuss the correct answer with their tablemates. Poll participants on the answer.</a:t>
            </a:r>
          </a:p>
          <a:p>
            <a:pPr marL="171450" indent="-171450">
              <a:buFont typeface="Arial" panose="020B0604020202020204" pitchFamily="34" charset="0"/>
              <a:buChar char="•"/>
            </a:pPr>
            <a:endParaRPr lang="en-US" dirty="0">
              <a:ea typeface="Calibri"/>
              <a:cs typeface="Calibri"/>
            </a:endParaRPr>
          </a:p>
          <a:p>
            <a:pPr marL="0" indent="0">
              <a:buFont typeface="Arial" panose="020B0604020202020204" pitchFamily="34" charset="0"/>
              <a:buNone/>
            </a:pPr>
            <a:r>
              <a:rPr lang="en-US" b="1" dirty="0">
                <a:ea typeface="Calibri"/>
                <a:cs typeface="Calibri"/>
              </a:rPr>
              <a:t>The Correct Answer is All of the above.</a:t>
            </a:r>
          </a:p>
          <a:p>
            <a:pPr marL="171450" indent="-171450">
              <a:buFont typeface="Arial" panose="020B0604020202020204" pitchFamily="34" charset="0"/>
              <a:buChar char="•"/>
            </a:pPr>
            <a:r>
              <a:rPr lang="en-US" dirty="0">
                <a:ea typeface="Calibri"/>
                <a:cs typeface="Calibri"/>
              </a:rPr>
              <a:t>Discuss with participants to clarify any confusion.</a:t>
            </a:r>
          </a:p>
        </p:txBody>
      </p:sp>
      <p:sp>
        <p:nvSpPr>
          <p:cNvPr id="4" name="Slide Number Placeholder 3"/>
          <p:cNvSpPr>
            <a:spLocks noGrp="1"/>
          </p:cNvSpPr>
          <p:nvPr>
            <p:ph type="sldNum" sz="quarter" idx="5"/>
          </p:nvPr>
        </p:nvSpPr>
        <p:spPr/>
        <p:txBody>
          <a:bodyPr/>
          <a:lstStyle/>
          <a:p>
            <a:fld id="{B1D499D3-6930-49CF-8119-D2C5A3421AFD}" type="slidenum">
              <a:rPr lang="en-US" smtClean="0"/>
              <a:t>67</a:t>
            </a:fld>
            <a:endParaRPr lang="en-US" dirty="0"/>
          </a:p>
        </p:txBody>
      </p:sp>
    </p:spTree>
    <p:extLst>
      <p:ext uri="{BB962C8B-B14F-4D97-AF65-F5344CB8AC3E}">
        <p14:creationId xmlns:p14="http://schemas.microsoft.com/office/powerpoint/2010/main" val="26085111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79A01-FA17-40B9-B4FB-57B30D41D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447027-38E0-7E71-169C-2A47F437C9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D11C2C-EE18-C2EC-5A17-2DD7A8A3FD6A}"/>
              </a:ext>
            </a:extLst>
          </p:cNvPr>
          <p:cNvSpPr>
            <a:spLocks noGrp="1"/>
          </p:cNvSpPr>
          <p:nvPr>
            <p:ph type="body" idx="1"/>
          </p:nvPr>
        </p:nvSpPr>
        <p:spPr/>
        <p:txBody>
          <a:bodyPr/>
          <a:lstStyle/>
          <a:p>
            <a:r>
              <a:rPr lang="en-US" b="1" dirty="0"/>
              <a:t>Thank you for attending this workshop on learning about your child’s reading development. </a:t>
            </a:r>
          </a:p>
          <a:p>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Review the big ideas from the sessions and clarify as needed.</a:t>
            </a:r>
          </a:p>
          <a:p>
            <a:endParaRPr lang="en-US" b="1" dirty="0"/>
          </a:p>
        </p:txBody>
      </p:sp>
      <p:sp>
        <p:nvSpPr>
          <p:cNvPr id="4" name="Slide Number Placeholder 3">
            <a:extLst>
              <a:ext uri="{FF2B5EF4-FFF2-40B4-BE49-F238E27FC236}">
                <a16:creationId xmlns:a16="http://schemas.microsoft.com/office/drawing/2014/main" id="{45E12515-0EFA-6399-6A80-8DDDEB9DC9F5}"/>
              </a:ext>
            </a:extLst>
          </p:cNvPr>
          <p:cNvSpPr>
            <a:spLocks noGrp="1"/>
          </p:cNvSpPr>
          <p:nvPr>
            <p:ph type="sldNum" sz="quarter" idx="5"/>
          </p:nvPr>
        </p:nvSpPr>
        <p:spPr/>
        <p:txBody>
          <a:bodyPr/>
          <a:lstStyle/>
          <a:p>
            <a:fld id="{B1D499D3-6930-49CF-8119-D2C5A3421AFD}" type="slidenum">
              <a:rPr lang="en-US" smtClean="0"/>
              <a:t>68</a:t>
            </a:fld>
            <a:endParaRPr lang="en-US" dirty="0"/>
          </a:p>
        </p:txBody>
      </p:sp>
    </p:spTree>
    <p:extLst>
      <p:ext uri="{BB962C8B-B14F-4D97-AF65-F5344CB8AC3E}">
        <p14:creationId xmlns:p14="http://schemas.microsoft.com/office/powerpoint/2010/main" val="42491559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611D-F313-A24C-1A46-0C25F0B78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50388-7853-1397-558D-CF9FB2DB8B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61ABB-7974-C225-CCAF-5425C33ED6DA}"/>
              </a:ext>
            </a:extLst>
          </p:cNvPr>
          <p:cNvSpPr>
            <a:spLocks noGrp="1"/>
          </p:cNvSpPr>
          <p:nvPr>
            <p:ph type="body" idx="1"/>
          </p:nvPr>
        </p:nvSpPr>
        <p:spPr/>
        <p:txBody>
          <a:bodyPr/>
          <a:lstStyle/>
          <a:p>
            <a:pPr marL="171450" indent="-171450">
              <a:buFont typeface="Arial" panose="020B0604020202020204" pitchFamily="34" charset="0"/>
              <a:buChar char="•"/>
            </a:pPr>
            <a:r>
              <a:rPr lang="en-US" dirty="0"/>
              <a:t>Take questions from participants and discussing answers on session content and related information at the end of the workshop. </a:t>
            </a:r>
          </a:p>
        </p:txBody>
      </p:sp>
      <p:sp>
        <p:nvSpPr>
          <p:cNvPr id="4" name="Slide Number Placeholder 3">
            <a:extLst>
              <a:ext uri="{FF2B5EF4-FFF2-40B4-BE49-F238E27FC236}">
                <a16:creationId xmlns:a16="http://schemas.microsoft.com/office/drawing/2014/main" id="{4433E2C3-56BA-F16A-29F7-A81A18021107}"/>
              </a:ext>
            </a:extLst>
          </p:cNvPr>
          <p:cNvSpPr>
            <a:spLocks noGrp="1"/>
          </p:cNvSpPr>
          <p:nvPr>
            <p:ph type="sldNum" sz="quarter" idx="5"/>
          </p:nvPr>
        </p:nvSpPr>
        <p:spPr/>
        <p:txBody>
          <a:bodyPr/>
          <a:lstStyle/>
          <a:p>
            <a:fld id="{B1D499D3-6930-49CF-8119-D2C5A3421AFD}" type="slidenum">
              <a:rPr lang="en-US" smtClean="0"/>
              <a:t>69</a:t>
            </a:fld>
            <a:endParaRPr lang="en-US" dirty="0"/>
          </a:p>
        </p:txBody>
      </p:sp>
    </p:spTree>
    <p:extLst>
      <p:ext uri="{BB962C8B-B14F-4D97-AF65-F5344CB8AC3E}">
        <p14:creationId xmlns:p14="http://schemas.microsoft.com/office/powerpoint/2010/main" val="713982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What is reading? Reading is a complex system of making meaning from print that requires many skills. Reading successfully involves both correct word reading (accuracy and fluency) and understanding material read (meaning). This is called the simple view of reading. Explicit and systematic instruction in the skills needed to read accurately, fluency, and with meaning is key to becoming a skilled reader later. These skills are discussed next. </a:t>
            </a:r>
          </a:p>
          <a:p>
            <a:endParaRPr lang="en-US" dirty="0"/>
          </a:p>
          <a:p>
            <a:pPr marL="171450" indent="-171450">
              <a:buFont typeface="Arial" panose="020B0604020202020204" pitchFamily="34" charset="0"/>
              <a:buChar char="•"/>
            </a:pPr>
            <a:r>
              <a:rPr lang="en-US" dirty="0"/>
              <a:t>Distribute handout and/or Click the backpack or the Simple View handout to show </a:t>
            </a:r>
            <a:r>
              <a:rPr lang="en-US" dirty="0">
                <a:hlinkClick r:id="rId3"/>
              </a:rPr>
              <a:t>https://www.improvingliteracy.org/resource/learning-to-read-the-simple-view-of-reading</a:t>
            </a:r>
            <a:r>
              <a:rPr lang="en-US" dirty="0"/>
              <a:t> </a:t>
            </a:r>
          </a:p>
          <a:p>
            <a:pPr marL="171450" indent="-171450">
              <a:buFont typeface="Arial" panose="020B0604020202020204" pitchFamily="34" charset="0"/>
              <a:buChar char="•"/>
            </a:pPr>
            <a:r>
              <a:rPr lang="en-US" dirty="0"/>
              <a:t>Review the content of the handout or encourage families to review on their own.</a:t>
            </a:r>
          </a:p>
          <a:p>
            <a:endParaRPr lang="en-US" dirty="0"/>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7</a:t>
            </a:fld>
            <a:endParaRPr lang="en-US" dirty="0"/>
          </a:p>
        </p:txBody>
      </p:sp>
    </p:spTree>
    <p:extLst>
      <p:ext uri="{BB962C8B-B14F-4D97-AF65-F5344CB8AC3E}">
        <p14:creationId xmlns:p14="http://schemas.microsoft.com/office/powerpoint/2010/main" val="297805726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00FF"/>
                </a:highlight>
              </a:rPr>
              <a:t>[Slide for inserting contact information so participants can communicate with you after the workshop.]</a:t>
            </a:r>
          </a:p>
        </p:txBody>
      </p:sp>
      <p:sp>
        <p:nvSpPr>
          <p:cNvPr id="4" name="Slide Number Placeholder 3"/>
          <p:cNvSpPr>
            <a:spLocks noGrp="1"/>
          </p:cNvSpPr>
          <p:nvPr>
            <p:ph type="sldNum" sz="quarter" idx="5"/>
          </p:nvPr>
        </p:nvSpPr>
        <p:spPr/>
        <p:txBody>
          <a:bodyPr/>
          <a:lstStyle/>
          <a:p>
            <a:pPr defTabSz="465887">
              <a:defRPr/>
            </a:pPr>
            <a:fld id="{86F7765D-052D-44C5-8A7A-F36F5B11C37D}" type="slidenum">
              <a:rPr lang="en-US">
                <a:solidFill>
                  <a:prstClr val="black"/>
                </a:solidFill>
                <a:latin typeface="Calibri" panose="020F0502020204030204"/>
              </a:rPr>
              <a:pPr defTabSz="465887">
                <a:defRPr/>
              </a:pPr>
              <a:t>70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336460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 this video, Dr. G. Reid Lyon discuss the process of reading.</a:t>
            </a:r>
            <a:endParaRPr lang="en-US" b="1" dirty="0">
              <a:solidFill>
                <a:srgbClr val="444444"/>
              </a:solidFill>
            </a:endParaRPr>
          </a:p>
          <a:p>
            <a:endParaRPr lang="en-US" dirty="0">
              <a:solidFill>
                <a:srgbClr val="444444"/>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444444"/>
                </a:solidFill>
              </a:rPr>
              <a:t>Start video: </a:t>
            </a:r>
            <a:r>
              <a:rPr lang="en-US" dirty="0"/>
              <a:t>Reading Rockets (3.34) - </a:t>
            </a:r>
            <a:r>
              <a:rPr lang="en-US" dirty="0">
                <a:solidFill>
                  <a:srgbClr val="444444"/>
                </a:solidFill>
                <a:hlinkClick r:id="rId3"/>
              </a:rPr>
              <a:t>https://www.youtube.com/watch?v=hzmnUalHtqs</a:t>
            </a:r>
            <a:r>
              <a:rPr lang="en-US" dirty="0">
                <a:solidFill>
                  <a:srgbClr val="444444"/>
                </a:solidFill>
              </a:rPr>
              <a:t>  </a:t>
            </a:r>
          </a:p>
          <a:p>
            <a:r>
              <a:rPr lang="en-US" dirty="0"/>
              <a:t>TRANSCRIPT: </a:t>
            </a:r>
            <a:r>
              <a:rPr lang="en-US" sz="1200" b="0" i="0" kern="1200" dirty="0">
                <a:solidFill>
                  <a:schemeClr val="tx1"/>
                </a:solidFill>
                <a:effectLst/>
                <a:latin typeface="+mn-lt"/>
                <a:ea typeface="+mn-ea"/>
                <a:cs typeface="+mn-cs"/>
              </a:rPr>
              <a:t>You know, it's hard to say, if you ask yourself whether or not reading skills are more limited today than 40 years ago, it's tough to answer that question. For example, whether there's an epidemic at this point in time. What we do know is that 40 years ago, kids had many more options if they did not acquire reading skills well. There were many more vocational and occupational kinds of tracks people could go to. We can't make the comparisons because the types of data that we would need to do so just aren't available. What we do know is that in this time, reading is critical. It's much more critical because of the internet. It's much more critical to make a living. You see a lot of kids, individual differences in kids as they come into the early grades and even preschool and kindergarten on their development of these basic capabilities. Some teachers will say, well, you don't have to teach all of these skills because I got quite a few kids who seem to know them just on their own. It does appear natural. When we study those children and then go back and study what they did at home, we find that their parents were very good teachers. These are not naturally acquired skills. Reading is a skill. It's like piano playing.  It's like tennis. It's like anything that incorporates a number of different subcomponents. The upshot is parents can be extraordinarily good teachers and provide a number of foundational skills that lead teachers sometimes to think that it is a natural process. It's not taught. It's just inherent. That's not true.  Reading is not natural.  I can't stress this enough.  If reading were natural, why are there so many language, oral language using cultures on the planet who have not yet developed a written language? And if reading were natural, why are there so many young kids from poverty who yet have not acquired the skill in some way? Teachers have to be accountable for what they do in their classrooms and with children.  They don't have any control over the background circumstances for that child. They don't have any control, typically, over the home life and the interactions at home once that kid leaves the classroom. What they do have control over is knowing their stuff, stuffing kids every day with that, and making sure that they're assessing as they go along in a systematic fashion so that  they know the effects of what they're doing on that youngster's development and behavior. They are accountable for that. And unfortunately, even though the world is going to revolve around that classroom and do things that she or he has no control over, she does have control over what she knows, how she applies it, how she measures its effectiveness, and how the kids end up. It is accountability.  Tough word, but we have to be accountable.</a:t>
            </a:r>
          </a:p>
          <a:p>
            <a:endParaRPr lang="en-US" dirty="0">
              <a:solidFill>
                <a:srgbClr val="444444"/>
              </a:solidFill>
            </a:endParaRPr>
          </a:p>
          <a:p>
            <a:pPr marL="171450" indent="-171450">
              <a:buFont typeface="Arial" panose="020B0604020202020204" pitchFamily="34" charset="0"/>
              <a:buChar char="•"/>
            </a:pPr>
            <a:r>
              <a:rPr lang="en-US" b="0" dirty="0"/>
              <a:t>Lead a discussion with participants using these guiding questions: </a:t>
            </a:r>
          </a:p>
          <a:p>
            <a:pPr marL="628650" lvl="1" indent="-171450">
              <a:buFont typeface="Arial" panose="020B0604020202020204" pitchFamily="34" charset="0"/>
              <a:buChar char="•"/>
            </a:pPr>
            <a:r>
              <a:rPr lang="en-US" b="1" dirty="0"/>
              <a:t>What skills are needed for your child’s sports or hobbies? </a:t>
            </a:r>
          </a:p>
          <a:p>
            <a:pPr marL="628650" lvl="1" indent="-171450">
              <a:buFont typeface="Arial" panose="020B0604020202020204" pitchFamily="34" charset="0"/>
              <a:buChar char="•"/>
            </a:pPr>
            <a:r>
              <a:rPr lang="en-US" b="1" dirty="0"/>
              <a:t>In what ways do you help them in these activities? </a:t>
            </a:r>
          </a:p>
          <a:p>
            <a:pPr marL="628650" lvl="1" indent="-171450">
              <a:buFont typeface="Arial" panose="020B0604020202020204" pitchFamily="34" charset="0"/>
              <a:buChar char="•"/>
            </a:pPr>
            <a:r>
              <a:rPr lang="en-US" b="1" dirty="0"/>
              <a:t>How might this help look for supporting your child’s skills in reading?</a:t>
            </a:r>
          </a:p>
        </p:txBody>
      </p:sp>
      <p:sp>
        <p:nvSpPr>
          <p:cNvPr id="4" name="Slide Number Placeholder 3"/>
          <p:cNvSpPr>
            <a:spLocks noGrp="1"/>
          </p:cNvSpPr>
          <p:nvPr>
            <p:ph type="sldNum" sz="quarter" idx="5"/>
          </p:nvPr>
        </p:nvSpPr>
        <p:spPr/>
        <p:txBody>
          <a:bodyPr/>
          <a:lstStyle/>
          <a:p>
            <a:fld id="{B1D499D3-6930-49CF-8119-D2C5A3421AFD}" type="slidenum">
              <a:rPr lang="en-US" smtClean="0"/>
              <a:t>8</a:t>
            </a:fld>
            <a:endParaRPr lang="en-US" dirty="0"/>
          </a:p>
        </p:txBody>
      </p:sp>
    </p:spTree>
    <p:extLst>
      <p:ext uri="{BB962C8B-B14F-4D97-AF65-F5344CB8AC3E}">
        <p14:creationId xmlns:p14="http://schemas.microsoft.com/office/powerpoint/2010/main" val="3991219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 write and read words correctly and with understanding, your child starts developing key skills at an early age. The foundation of reading and writing is based on the interaction between spoken language and written language skills. Language can be spoken and heard or written and read. Strong language skills build a better foundation for learning to read and write.</a:t>
            </a:r>
          </a:p>
        </p:txBody>
      </p:sp>
      <p:sp>
        <p:nvSpPr>
          <p:cNvPr id="4" name="Slide Number Placeholder 3"/>
          <p:cNvSpPr>
            <a:spLocks noGrp="1"/>
          </p:cNvSpPr>
          <p:nvPr>
            <p:ph type="sldNum" sz="quarter" idx="5"/>
          </p:nvPr>
        </p:nvSpPr>
        <p:spPr/>
        <p:txBody>
          <a:bodyPr/>
          <a:lstStyle/>
          <a:p>
            <a:fld id="{B1D499D3-6930-49CF-8119-D2C5A3421AFD}" type="slidenum">
              <a:rPr lang="en-US" smtClean="0"/>
              <a:t>9</a:t>
            </a:fld>
            <a:endParaRPr lang="en-US" dirty="0"/>
          </a:p>
        </p:txBody>
      </p:sp>
    </p:spTree>
    <p:extLst>
      <p:ext uri="{BB962C8B-B14F-4D97-AF65-F5344CB8AC3E}">
        <p14:creationId xmlns:p14="http://schemas.microsoft.com/office/powerpoint/2010/main" val="3098917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8818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173618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28098420"/>
      </p:ext>
    </p:extLst>
  </p:cSld>
  <p:clrMap bg1="dk1" tx1="lt1" bg2="dk2" tx2="lt2" accent1="accent1" accent2="accent2" accent3="accent3" accent4="accent4" accent5="accent5" accent6="accent6" hlink="hlink" folHlink="folHlink"/>
  <p:sldLayoutIdLst>
    <p:sldLayoutId id="2147483686" r:id="rId1"/>
    <p:sldLayoutId id="214748369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publicdomainpictures.net/view-image.php?image=265509&amp;picture=-"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h3-5uz5cbsA?feature=oembed" TargetMode="External"/><Relationship Id="rId5" Type="http://schemas.openxmlformats.org/officeDocument/2006/relationships/image" Target="../media/image19.pn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improvingliteracy.org/resource/phonological-awareness-what-is-it-and-how-does-it-relate-to-phonemic-awarenes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CPderfCMNEo?feature=oembed" TargetMode="External"/><Relationship Id="rId5" Type="http://schemas.openxmlformats.org/officeDocument/2006/relationships/image" Target="../media/image19.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TLsCodzmJ6U?feature=oembed" TargetMode="Externa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ideo" Target="https://www.youtube.com/embed/ulkX1aRTqTQ?feature=oembed" TargetMode="External"/><Relationship Id="rId5" Type="http://schemas.openxmlformats.org/officeDocument/2006/relationships/image" Target="../media/image19.pn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publicdomainpictures.net/en/view-image.php?image=44493&amp;picture=book-and-lette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ideo" Target="https://www.youtube.com/embed/3vgbN8_h3LE?feature=oembed" TargetMode="External"/><Relationship Id="rId5" Type="http://schemas.openxmlformats.org/officeDocument/2006/relationships/image" Target="../media/image19.pn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ideo" Target="https://www.youtube.com/embed/TBl2d1j6AVU?feature=oembed" TargetMode="External"/><Relationship Id="rId5" Type="http://schemas.openxmlformats.org/officeDocument/2006/relationships/image" Target="../media/image19.pn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ideo" Target="https://www.youtube.com/embed/zONOzZOsKEQ?feature=oembed" TargetMode="External"/><Relationship Id="rId5" Type="http://schemas.openxmlformats.org/officeDocument/2006/relationships/image" Target="../media/image19.png"/><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ideo" Target="https://www.youtube.com/embed/zHQSSu6BNe0?list=PLZXVpwHTPnn3d3ojpqMNE0Fa2ZUw3qIGT" TargetMode="Externa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publicdomainpictures.net/en/view-image.php?image=65915&amp;picture=boy-reading-a-book"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ideo" Target="https://www.youtube.com/embed/uUcthGj_RVU?feature=oembed" TargetMode="External"/><Relationship Id="rId5" Type="http://schemas.openxmlformats.org/officeDocument/2006/relationships/image" Target="../media/image19.pn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www.peakpx.com/19235/water-droplet/1440x900-wallpaper"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ideo" Target="https://www.youtube.com/embed/J5PtrGaIvRI?feature=oembed" TargetMode="External"/><Relationship Id="rId5" Type="http://schemas.openxmlformats.org/officeDocument/2006/relationships/image" Target="../media/image19.png"/><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ideo" Target="https://www.youtube.com/embed/bzTENV9kkpk?feature=oembed" TargetMode="Externa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improvingliteracy.org/resource/how-families-can-partner-with-schools-on-literacy-development"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ideo" Target="https://www.youtube.com/embed/lLmloCC-0rM?feature=oembed" TargetMode="External"/><Relationship Id="rId5" Type="http://schemas.openxmlformats.org/officeDocument/2006/relationships/image" Target="../media/image19.png"/><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ideo" Target="https://www.youtube.com/embed/SnHCv96H10w?feature=oembed" TargetMode="External"/><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ideo" Target="https://www.youtube.com/embed/hj_qOqOuZd8?feature=oembed" TargetMode="Externa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lincs.ed.gov/publications/pdf/reading_pre.pdf" TargetMode="External"/><Relationship Id="rId7" Type="http://schemas.openxmlformats.org/officeDocument/2006/relationships/hyperlink" Target="https://www.gradelevelreadingsuncoast.net/wp-content/uploads/2018/05/RORmilestones_English.pdf"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50.svg"/><Relationship Id="rId4" Type="http://schemas.openxmlformats.org/officeDocument/2006/relationships/image" Target="../media/image47.png"/><Relationship Id="rId9" Type="http://schemas.openxmlformats.org/officeDocument/2006/relationships/image" Target="../media/image49.png"/></Relationships>
</file>

<file path=ppt/slides/_rels/slide3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hyperlink" Target="https://www.nichd.nih.gov/sites/default/files/publications/pubs/documents/readingk-3.pdf" TargetMode="External"/><Relationship Id="rId7"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video" Target="https://www.youtube.com/embed/LDPriDmOIRc?feature=oembed" TargetMode="External"/><Relationship Id="rId5" Type="http://schemas.openxmlformats.org/officeDocument/2006/relationships/image" Target="../media/image19.png"/><Relationship Id="rId4" Type="http://schemas.openxmlformats.org/officeDocument/2006/relationships/image" Target="../media/image52.jpeg"/></Relationships>
</file>

<file path=ppt/slides/_rels/slide3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hyperlink" Target="https://lincs.ed.gov/publications/pdf/Literacy_Home.pdf" TargetMode="External"/><Relationship Id="rId7"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hyperlink" Target="https://flexspan.blogspot.com/2016/02/vad-behover-lararstudenter-veta-om-it.html" TargetMode="Externa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video" Target="https://www.youtube.com/embed/2k_-59OOcYc?feature=oembed" TargetMode="External"/><Relationship Id="rId5" Type="http://schemas.openxmlformats.org/officeDocument/2006/relationships/image" Target="../media/image56.png"/><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hyperlink" Target="https://general-southerner.blogspot.com/2018/07/the-school-system-we-should-have-in.html" TargetMode="Externa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video" Target="https://www.youtube.com/embed/c58usoDrfjc?feature=oembed" TargetMode="External"/><Relationship Id="rId5" Type="http://schemas.openxmlformats.org/officeDocument/2006/relationships/image" Target="../media/image56.png"/><Relationship Id="rId4" Type="http://schemas.openxmlformats.org/officeDocument/2006/relationships/image" Target="../media/image58.jpeg"/></Relationships>
</file>

<file path=ppt/slides/_rels/slide44.xml.rels><?xml version="1.0" encoding="UTF-8" standalone="yes"?>
<Relationships xmlns="http://schemas.openxmlformats.org/package/2006/relationships"><Relationship Id="rId3" Type="http://schemas.openxmlformats.org/officeDocument/2006/relationships/hyperlink" Target="https://meadowscenter.org/wp-content/uploads/2022/04/10Keys_Secondary_Web1.pdf"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video" Target="https://www.youtube.com/embed/b-LsZ7TKGgE?feature=oembed" TargetMode="External"/><Relationship Id="rId5" Type="http://schemas.openxmlformats.org/officeDocument/2006/relationships/image" Target="../media/image56.png"/><Relationship Id="rId4" Type="http://schemas.openxmlformats.org/officeDocument/2006/relationships/image" Target="../media/image60.jpeg"/></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video" Target="https://www.youtube.com/embed/Dpi83OQEDaQ?feature=oembed" TargetMode="External"/><Relationship Id="rId5" Type="http://schemas.openxmlformats.org/officeDocument/2006/relationships/image" Target="../media/image64.png"/><Relationship Id="rId4" Type="http://schemas.openxmlformats.org/officeDocument/2006/relationships/image" Target="../media/image63.jpeg"/></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sv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video" Target="https://www.youtube.com/embed/QLSzjztQVFo?feature=oembed" TargetMode="External"/><Relationship Id="rId5" Type="http://schemas.openxmlformats.org/officeDocument/2006/relationships/image" Target="../media/image64.png"/><Relationship Id="rId4" Type="http://schemas.openxmlformats.org/officeDocument/2006/relationships/image" Target="../media/image70.jpeg"/></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3.png"/><Relationship Id="rId7"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hyperlink" Target="https://www.understood.org/en/articles/7-tips-to-help-kids-understand-what-they-read" TargetMode="External"/><Relationship Id="rId5" Type="http://schemas.openxmlformats.org/officeDocument/2006/relationships/image" Target="../media/image74.png"/><Relationship Id="rId4" Type="http://schemas.openxmlformats.org/officeDocument/2006/relationships/hyperlink" Target="https://meadowscenter.org/resource/how-can-i-help-to-improve-my-childs-reading-comprehension-two-useful-strategies-for-reading-at-home/" TargetMode="Externa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video" Target="https://www.youtube.com/embed/2e2N07-wCvQ?start=35&amp;feature=oembed" TargetMode="External"/><Relationship Id="rId5" Type="http://schemas.openxmlformats.org/officeDocument/2006/relationships/image" Target="../media/image64.png"/><Relationship Id="rId4" Type="http://schemas.openxmlformats.org/officeDocument/2006/relationships/image" Target="../media/image75.jpeg"/></Relationships>
</file>

<file path=ppt/slides/_rels/slide5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8.jpeg"/><Relationship Id="rId7" Type="http://schemas.openxmlformats.org/officeDocument/2006/relationships/image" Target="../media/image13.sv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s://www.readingrockets.org/topics/dyslexia/articles/effective-reading-interventions-kids-learning-disabilities" TargetMode="External"/><Relationship Id="rId4" Type="http://schemas.openxmlformats.org/officeDocument/2006/relationships/image" Target="../media/image79.png"/></Relationships>
</file>

<file path=ppt/slides/_rels/slide57.xml.rels><?xml version="1.0" encoding="UTF-8" standalone="yes"?>
<Relationships xmlns="http://schemas.openxmlformats.org/package/2006/relationships"><Relationship Id="rId3" Type="http://schemas.openxmlformats.org/officeDocument/2006/relationships/hyperlink" Target="https://www.improvingliteracy.org/resource/advocating-for-my-child-s-literacy-needs"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80.png"/></Relationships>
</file>

<file path=ppt/slides/_rels/slide5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www.understood.org/en/articles/what-to-say-when-child-says-i-cant-do-it"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readingrockets.org/helping-all-readers/why-some-kids-struggle/target-problem" TargetMode="External"/><Relationship Id="rId7" Type="http://schemas.openxmlformats.org/officeDocument/2006/relationships/image" Target="../media/image83.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hyperlink" Target="https://www.understood.org/en/articles/my-child-is-falling-behind-in-school-now-what" TargetMode="External"/><Relationship Id="rId5" Type="http://schemas.openxmlformats.org/officeDocument/2006/relationships/image" Target="../media/image13.svg"/><Relationship Id="rId4" Type="http://schemas.openxmlformats.org/officeDocument/2006/relationships/image" Target="../media/image12.png"/></Relationships>
</file>

<file path=ppt/slides/_rels/slide6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www.understood.org/en/articles/how-to-talk-to-your-child-about-learning-and-thinking-differences" TargetMode="Externa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video" Target="https://www.youtube.com/embed/KaoWhLPlh3k?feature=oembed" TargetMode="External"/><Relationship Id="rId5" Type="http://schemas.openxmlformats.org/officeDocument/2006/relationships/image" Target="../media/image85.jpeg"/><Relationship Id="rId4" Type="http://schemas.openxmlformats.org/officeDocument/2006/relationships/image" Target="../media/image19.png"/></Relationships>
</file>

<file path=ppt/slides/_rels/slide64.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3" Type="http://schemas.openxmlformats.org/officeDocument/2006/relationships/hyperlink" Target="https://www.improvingliteracy.org/resource/defining-dyslexia" TargetMode="External"/><Relationship Id="rId7" Type="http://schemas.openxmlformats.org/officeDocument/2006/relationships/hyperlink" Target="https://www.improvingliteracy.org/resource/understanding-dyslexia-signs-to-watch-for-by-age" TargetMode="External"/><Relationship Id="rId12" Type="http://schemas.openxmlformats.org/officeDocument/2006/relationships/hyperlink" Target="https://www.parentcenterhub.org/lg1/"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3.svg"/><Relationship Id="rId11" Type="http://schemas.openxmlformats.org/officeDocument/2006/relationships/image" Target="../media/image88.png"/><Relationship Id="rId5" Type="http://schemas.openxmlformats.org/officeDocument/2006/relationships/image" Target="../media/image12.png"/><Relationship Id="rId10" Type="http://schemas.openxmlformats.org/officeDocument/2006/relationships/hyperlink" Target="https://sites.ed.gov/idea/" TargetMode="External"/><Relationship Id="rId4" Type="http://schemas.openxmlformats.org/officeDocument/2006/relationships/image" Target="../media/image86.png"/><Relationship Id="rId9" Type="http://schemas.openxmlformats.org/officeDocument/2006/relationships/hyperlink" Target="https://www.understood.org/en/articles/child-find-what-it-is-and-how-it-works"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video" Target="https://www.youtube.com/embed/QrF6m1mRsCQ?feature=oembed" TargetMode="External"/><Relationship Id="rId5" Type="http://schemas.openxmlformats.org/officeDocument/2006/relationships/image" Target="../media/image64.png"/><Relationship Id="rId4" Type="http://schemas.openxmlformats.org/officeDocument/2006/relationships/image" Target="../media/image91.jpeg"/></Relationships>
</file>

<file path=ppt/slides/_rels/slide6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improvingliteracy.org/resource/learning-to-read-the-simple-view-of-reading" TargetMode="External"/><Relationship Id="rId7"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hzmnUalHtqs?feature=oembed" TargetMode="Externa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tional Center on Improving Literacy logo">
            <a:extLst>
              <a:ext uri="{FF2B5EF4-FFF2-40B4-BE49-F238E27FC236}">
                <a16:creationId xmlns:a16="http://schemas.microsoft.com/office/drawing/2014/main" id="{5AAE0B23-9C0B-45B7-BCE4-5A9CD25DBD2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263223" y="587414"/>
            <a:ext cx="1773862" cy="1231077"/>
          </a:xfrm>
          <a:prstGeom prst="rect">
            <a:avLst/>
          </a:prstGeom>
        </p:spPr>
      </p:pic>
      <p:sp>
        <p:nvSpPr>
          <p:cNvPr id="8" name="Content Placeholder 5">
            <a:extLst>
              <a:ext uri="{FF2B5EF4-FFF2-40B4-BE49-F238E27FC236}">
                <a16:creationId xmlns:a16="http://schemas.microsoft.com/office/drawing/2014/main" id="{8CE6DE92-F33D-4481-8CB2-00AC7B2DC4A5}"/>
              </a:ext>
            </a:extLst>
          </p:cNvPr>
          <p:cNvSpPr txBox="1">
            <a:spLocks noGrp="1"/>
          </p:cNvSpPr>
          <p:nvPr>
            <p:ph type="title" idx="4294967295"/>
          </p:nvPr>
        </p:nvSpPr>
        <p:spPr>
          <a:xfrm>
            <a:off x="2217454" y="1354017"/>
            <a:ext cx="7760368" cy="20761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The National Center on Improving Literacy</a:t>
            </a:r>
            <a:r>
              <a:rPr kumimoji="0" lang="en-US" sz="2800" b="0" i="0" u="none" strike="noStrike" kern="1200" cap="none" spc="0" normalizeH="0" baseline="0" noProof="0" dirty="0">
                <a:ln>
                  <a:noFill/>
                </a:ln>
                <a:solidFill>
                  <a:schemeClr val="tx1"/>
                </a:solidFill>
                <a:effectLst/>
                <a:uLnTx/>
                <a:uFillTx/>
                <a:latin typeface="+mn-lt"/>
                <a:ea typeface="+mn-ea"/>
                <a:cs typeface="+mn-cs"/>
              </a:rPr>
              <a:t> (NCIL) is a partnership among literacy experts, university researchers, and technical assistance providers, with funding from the United States Department of Education.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7A85A31F-C8E6-422E-A5E6-F2DB7F186907}"/>
              </a:ext>
            </a:extLst>
          </p:cNvPr>
          <p:cNvSpPr txBox="1"/>
          <p:nvPr/>
        </p:nvSpPr>
        <p:spPr>
          <a:xfrm>
            <a:off x="855757" y="3799997"/>
            <a:ext cx="10484603" cy="1477328"/>
          </a:xfrm>
          <a:prstGeom prst="rect">
            <a:avLst/>
          </a:prstGeom>
          <a:solidFill>
            <a:schemeClr val="tx2">
              <a:lumMod val="85000"/>
            </a:schemeClr>
          </a:solidFill>
        </p:spPr>
        <p:txBody>
          <a:bodyPr wrap="square" lIns="91440" tIns="45720" rIns="91440" bIns="45720" rtlCol="0" anchor="t">
            <a:spAutoFit/>
          </a:bodyPr>
          <a:lstStyle/>
          <a:p>
            <a:pPr algn="ctr"/>
            <a:r>
              <a:rPr lang="en-US" sz="3000" i="1" dirty="0"/>
              <a:t>Our Mission is to increase access to, and use of, evidence-based approaches to screen, identify, and teach students with literacy-related disabilities, including dyslexia.</a:t>
            </a:r>
          </a:p>
        </p:txBody>
      </p:sp>
      <p:pic>
        <p:nvPicPr>
          <p:cNvPr id="10" name="Picture 9" descr="NCIL's website">
            <a:extLst>
              <a:ext uri="{FF2B5EF4-FFF2-40B4-BE49-F238E27FC236}">
                <a16:creationId xmlns:a16="http://schemas.microsoft.com/office/drawing/2014/main" id="{D9B5DA42-3E26-428A-9246-40058D95EADF}"/>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341924" y="5709282"/>
            <a:ext cx="2006068" cy="355449"/>
          </a:xfrm>
          <a:prstGeom prst="rect">
            <a:avLst/>
          </a:prstGeom>
        </p:spPr>
      </p:pic>
      <p:pic>
        <p:nvPicPr>
          <p:cNvPr id="7" name="Picture 6" descr="NCIL's Facebook page">
            <a:extLst>
              <a:ext uri="{FF2B5EF4-FFF2-40B4-BE49-F238E27FC236}">
                <a16:creationId xmlns:a16="http://schemas.microsoft.com/office/drawing/2014/main" id="{3D968BEA-706F-4719-AB92-F78EE335335B}"/>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9055230" y="5673011"/>
            <a:ext cx="2006068" cy="427993"/>
          </a:xfrm>
          <a:prstGeom prst="rect">
            <a:avLst/>
          </a:prstGeom>
        </p:spPr>
      </p:pic>
    </p:spTree>
    <p:extLst>
      <p:ext uri="{BB962C8B-B14F-4D97-AF65-F5344CB8AC3E}">
        <p14:creationId xmlns:p14="http://schemas.microsoft.com/office/powerpoint/2010/main" val="3166424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4ECEBC-9F7B-CFFD-59C0-F8693D148BFA}"/>
              </a:ext>
            </a:extLst>
          </p:cNvPr>
          <p:cNvSpPr txBox="1">
            <a:spLocks noGrp="1"/>
          </p:cNvSpPr>
          <p:nvPr>
            <p:ph type="title" idx="4294967295"/>
          </p:nvPr>
        </p:nvSpPr>
        <p:spPr>
          <a:xfrm>
            <a:off x="2904298" y="-2900"/>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7" name="Table 6">
            <a:extLst>
              <a:ext uri="{FF2B5EF4-FFF2-40B4-BE49-F238E27FC236}">
                <a16:creationId xmlns:a16="http://schemas.microsoft.com/office/drawing/2014/main" id="{95E0FFDC-C1C7-5EA9-D9EF-18F2EFF8FE4B}"/>
              </a:ext>
            </a:extLst>
          </p:cNvPr>
          <p:cNvGraphicFramePr>
            <a:graphicFrameLocks noGrp="1"/>
          </p:cNvGraphicFramePr>
          <p:nvPr>
            <p:extLst>
              <p:ext uri="{D42A27DB-BD31-4B8C-83A1-F6EECF244321}">
                <p14:modId xmlns:p14="http://schemas.microsoft.com/office/powerpoint/2010/main" val="1328424829"/>
              </p:ext>
            </p:extLst>
          </p:nvPr>
        </p:nvGraphicFramePr>
        <p:xfrm>
          <a:off x="542925" y="2085975"/>
          <a:ext cx="5685692" cy="2179320"/>
        </p:xfrm>
        <a:graphic>
          <a:graphicData uri="http://schemas.openxmlformats.org/drawingml/2006/table">
            <a:tbl>
              <a:tblPr firstRow="1" bandRow="1">
                <a:tableStyleId>{5C22544A-7EE6-4342-B048-85BDC9FD1C3A}</a:tableStyleId>
              </a:tblPr>
              <a:tblGrid>
                <a:gridCol w="5685692">
                  <a:extLst>
                    <a:ext uri="{9D8B030D-6E8A-4147-A177-3AD203B41FA5}">
                      <a16:colId xmlns:a16="http://schemas.microsoft.com/office/drawing/2014/main" val="4092439904"/>
                    </a:ext>
                  </a:extLst>
                </a:gridCol>
              </a:tblGrid>
              <a:tr h="538842">
                <a:tc>
                  <a:txBody>
                    <a:bodyPr/>
                    <a:lstStyle/>
                    <a:p>
                      <a:pPr algn="ctr"/>
                      <a:r>
                        <a:rPr lang="en-US" sz="3500" dirty="0"/>
                        <a:t>Spoken Language</a:t>
                      </a:r>
                    </a:p>
                  </a:txBody>
                  <a:tcPr>
                    <a:solidFill>
                      <a:schemeClr val="bg1">
                        <a:lumMod val="60000"/>
                        <a:lumOff val="40000"/>
                      </a:schemeClr>
                    </a:solidFill>
                  </a:tcPr>
                </a:tc>
                <a:extLst>
                  <a:ext uri="{0D108BD9-81ED-4DB2-BD59-A6C34878D82A}">
                    <a16:rowId xmlns:a16="http://schemas.microsoft.com/office/drawing/2014/main" val="3924352043"/>
                  </a:ext>
                </a:extLst>
              </a:tr>
              <a:tr h="946128">
                <a:tc>
                  <a:txBody>
                    <a:bodyPr/>
                    <a:lstStyle/>
                    <a:p>
                      <a:r>
                        <a:rPr lang="en-US" sz="3200" dirty="0">
                          <a:solidFill>
                            <a:schemeClr val="accent3">
                              <a:lumMod val="90000"/>
                              <a:lumOff val="10000"/>
                            </a:schemeClr>
                          </a:solidFill>
                        </a:rPr>
                        <a:t>Understanding and using sounds, words, and ideas from </a:t>
                      </a:r>
                      <a:r>
                        <a:rPr lang="en-US" sz="3200" b="1" dirty="0">
                          <a:solidFill>
                            <a:schemeClr val="accent3">
                              <a:lumMod val="90000"/>
                              <a:lumOff val="10000"/>
                            </a:schemeClr>
                          </a:solidFill>
                        </a:rPr>
                        <a:t>speaking and listening</a:t>
                      </a:r>
                      <a:r>
                        <a:rPr lang="en-US" sz="3200" dirty="0">
                          <a:solidFill>
                            <a:schemeClr val="accent3">
                              <a:lumMod val="90000"/>
                              <a:lumOff val="10000"/>
                            </a:schemeClr>
                          </a:solidFill>
                        </a:rPr>
                        <a:t>.</a:t>
                      </a:r>
                    </a:p>
                  </a:txBody>
                  <a:tcPr/>
                </a:tc>
                <a:extLst>
                  <a:ext uri="{0D108BD9-81ED-4DB2-BD59-A6C34878D82A}">
                    <a16:rowId xmlns:a16="http://schemas.microsoft.com/office/drawing/2014/main" val="3714832645"/>
                  </a:ext>
                </a:extLst>
              </a:tr>
            </a:tbl>
          </a:graphicData>
        </a:graphic>
      </p:graphicFrame>
      <p:pic>
        <p:nvPicPr>
          <p:cNvPr id="5" name="Picture 4" descr="A child holding a red telephone&#10;">
            <a:extLst>
              <a:ext uri="{FF2B5EF4-FFF2-40B4-BE49-F238E27FC236}">
                <a16:creationId xmlns:a16="http://schemas.microsoft.com/office/drawing/2014/main" id="{179A32EE-A11C-555B-5D69-63C4E46565BC}"/>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6492604" y="1559735"/>
            <a:ext cx="5595079" cy="3738530"/>
          </a:xfrm>
          <a:prstGeom prst="rect">
            <a:avLst/>
          </a:prstGeom>
        </p:spPr>
      </p:pic>
    </p:spTree>
    <p:extLst>
      <p:ext uri="{BB962C8B-B14F-4D97-AF65-F5344CB8AC3E}">
        <p14:creationId xmlns:p14="http://schemas.microsoft.com/office/powerpoint/2010/main" val="3404633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4ECEBC-9F7B-CFFD-59C0-F8693D148BFA}"/>
              </a:ext>
            </a:extLst>
          </p:cNvPr>
          <p:cNvSpPr txBox="1">
            <a:spLocks noGrp="1"/>
          </p:cNvSpPr>
          <p:nvPr>
            <p:ph type="title" idx="4294967295"/>
          </p:nvPr>
        </p:nvSpPr>
        <p:spPr>
          <a:xfrm>
            <a:off x="2767909" y="0"/>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pic>
        <p:nvPicPr>
          <p:cNvPr id="2" name="Online Media 1" title="The Powerful Technique for Growing Your Child's Vocabulary">
            <a:hlinkClick r:id="" action="ppaction://media"/>
            <a:extLst>
              <a:ext uri="{FF2B5EF4-FFF2-40B4-BE49-F238E27FC236}">
                <a16:creationId xmlns:a16="http://schemas.microsoft.com/office/drawing/2014/main" id="{0364FA4D-C673-B4CE-28B2-83948719BB16}"/>
              </a:ext>
            </a:extLst>
          </p:cNvPr>
          <p:cNvPicPr>
            <a:picLocks noRot="1" noChangeAspect="1"/>
          </p:cNvPicPr>
          <p:nvPr>
            <a:videoFile r:link="rId1"/>
          </p:nvPr>
        </p:nvPicPr>
        <p:blipFill>
          <a:blip r:embed="rId4"/>
          <a:stretch>
            <a:fillRect/>
          </a:stretch>
        </p:blipFill>
        <p:spPr>
          <a:xfrm>
            <a:off x="0" y="825452"/>
            <a:ext cx="9635045" cy="5443813"/>
          </a:xfrm>
          <a:prstGeom prst="rect">
            <a:avLst/>
          </a:prstGeom>
        </p:spPr>
      </p:pic>
      <p:sp>
        <p:nvSpPr>
          <p:cNvPr id="9" name="TextBox 8">
            <a:extLst>
              <a:ext uri="{FF2B5EF4-FFF2-40B4-BE49-F238E27FC236}">
                <a16:creationId xmlns:a16="http://schemas.microsoft.com/office/drawing/2014/main" id="{1030E84A-A0ED-5C06-B21A-BEBDA6259252}"/>
              </a:ext>
            </a:extLst>
          </p:cNvPr>
          <p:cNvSpPr txBox="1"/>
          <p:nvPr/>
        </p:nvSpPr>
        <p:spPr>
          <a:xfrm>
            <a:off x="9635045" y="4723001"/>
            <a:ext cx="2746782"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0" name="Picture 9" descr="Read Charlotte logo">
            <a:extLst>
              <a:ext uri="{FF2B5EF4-FFF2-40B4-BE49-F238E27FC236}">
                <a16:creationId xmlns:a16="http://schemas.microsoft.com/office/drawing/2014/main" id="{1958A4D8-81F7-34BC-559A-DDBE970F13A3}"/>
              </a:ext>
            </a:extLst>
          </p:cNvPr>
          <p:cNvPicPr>
            <a:picLocks noChangeAspect="1"/>
          </p:cNvPicPr>
          <p:nvPr/>
        </p:nvPicPr>
        <p:blipFill>
          <a:blip r:embed="rId5"/>
          <a:stretch>
            <a:fillRect/>
          </a:stretch>
        </p:blipFill>
        <p:spPr>
          <a:xfrm>
            <a:off x="10417085" y="5235714"/>
            <a:ext cx="1181101" cy="914400"/>
          </a:xfrm>
          <a:prstGeom prst="rect">
            <a:avLst/>
          </a:prstGeom>
        </p:spPr>
      </p:pic>
    </p:spTree>
    <p:extLst>
      <p:ext uri="{BB962C8B-B14F-4D97-AF65-F5344CB8AC3E}">
        <p14:creationId xmlns:p14="http://schemas.microsoft.com/office/powerpoint/2010/main" val="180718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400BC-DF43-C431-05A1-288138B3527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4232E9D-922E-2F77-FA44-79C682C1AB53}"/>
              </a:ext>
            </a:extLst>
          </p:cNvPr>
          <p:cNvSpPr txBox="1">
            <a:spLocks noGrp="1"/>
          </p:cNvSpPr>
          <p:nvPr>
            <p:ph type="title" idx="4294967295"/>
          </p:nvPr>
        </p:nvSpPr>
        <p:spPr>
          <a:xfrm>
            <a:off x="2765753" y="398"/>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7" name="Table 6">
            <a:extLst>
              <a:ext uri="{FF2B5EF4-FFF2-40B4-BE49-F238E27FC236}">
                <a16:creationId xmlns:a16="http://schemas.microsoft.com/office/drawing/2014/main" id="{646A5EEB-5082-F4D3-E295-EB70659BEEAD}"/>
              </a:ext>
            </a:extLst>
          </p:cNvPr>
          <p:cNvGraphicFramePr>
            <a:graphicFrameLocks noGrp="1"/>
          </p:cNvGraphicFramePr>
          <p:nvPr>
            <p:extLst>
              <p:ext uri="{D42A27DB-BD31-4B8C-83A1-F6EECF244321}">
                <p14:modId xmlns:p14="http://schemas.microsoft.com/office/powerpoint/2010/main" val="3536614363"/>
              </p:ext>
            </p:extLst>
          </p:nvPr>
        </p:nvGraphicFramePr>
        <p:xfrm>
          <a:off x="6089761" y="2117209"/>
          <a:ext cx="5638808" cy="2179320"/>
        </p:xfrm>
        <a:graphic>
          <a:graphicData uri="http://schemas.openxmlformats.org/drawingml/2006/table">
            <a:tbl>
              <a:tblPr firstRow="1" bandRow="1">
                <a:tableStyleId>{5C22544A-7EE6-4342-B048-85BDC9FD1C3A}</a:tableStyleId>
              </a:tblPr>
              <a:tblGrid>
                <a:gridCol w="5638808">
                  <a:extLst>
                    <a:ext uri="{9D8B030D-6E8A-4147-A177-3AD203B41FA5}">
                      <a16:colId xmlns:a16="http://schemas.microsoft.com/office/drawing/2014/main" val="4092439904"/>
                    </a:ext>
                  </a:extLst>
                </a:gridCol>
              </a:tblGrid>
              <a:tr h="538842">
                <a:tc>
                  <a:txBody>
                    <a:bodyPr/>
                    <a:lstStyle/>
                    <a:p>
                      <a:pPr lvl="0" algn="ctr">
                        <a:buNone/>
                      </a:pPr>
                      <a:r>
                        <a:rPr lang="en-US" sz="3500" b="1" i="0" u="none" strike="noStrike" noProof="0" dirty="0">
                          <a:solidFill>
                            <a:schemeClr val="tx2"/>
                          </a:solidFill>
                          <a:latin typeface="Calibri"/>
                        </a:rPr>
                        <a:t>Written Language</a:t>
                      </a:r>
                      <a:endParaRPr lang="en-US" sz="3500" dirty="0">
                        <a:solidFill>
                          <a:schemeClr val="tx2"/>
                        </a:solidFill>
                      </a:endParaRPr>
                    </a:p>
                  </a:txBody>
                  <a:tcPr>
                    <a:solidFill>
                      <a:schemeClr val="tx1">
                        <a:lumMod val="60000"/>
                        <a:lumOff val="40000"/>
                      </a:schemeClr>
                    </a:solidFill>
                  </a:tcPr>
                </a:tc>
                <a:extLst>
                  <a:ext uri="{0D108BD9-81ED-4DB2-BD59-A6C34878D82A}">
                    <a16:rowId xmlns:a16="http://schemas.microsoft.com/office/drawing/2014/main" val="3924352043"/>
                  </a:ext>
                </a:extLst>
              </a:tr>
              <a:tr h="946128">
                <a:tc>
                  <a:txBody>
                    <a:bodyPr/>
                    <a:lstStyle/>
                    <a:p>
                      <a:r>
                        <a:rPr lang="en-US" sz="3200" dirty="0">
                          <a:solidFill>
                            <a:schemeClr val="accent3">
                              <a:lumMod val="90000"/>
                              <a:lumOff val="10000"/>
                            </a:schemeClr>
                          </a:solidFill>
                        </a:rPr>
                        <a:t>Understanding and using sounds, words, and ideas from </a:t>
                      </a:r>
                      <a:r>
                        <a:rPr lang="en-US" sz="3200" b="1" dirty="0">
                          <a:solidFill>
                            <a:schemeClr val="accent3">
                              <a:lumMod val="90000"/>
                              <a:lumOff val="10000"/>
                            </a:schemeClr>
                          </a:solidFill>
                        </a:rPr>
                        <a:t>reading and writing</a:t>
                      </a:r>
                      <a:r>
                        <a:rPr lang="en-US" sz="3200" dirty="0">
                          <a:solidFill>
                            <a:schemeClr val="accent3">
                              <a:lumMod val="90000"/>
                              <a:lumOff val="10000"/>
                            </a:schemeClr>
                          </a:solidFill>
                        </a:rPr>
                        <a:t>.</a:t>
                      </a:r>
                    </a:p>
                  </a:txBody>
                  <a:tcPr/>
                </a:tc>
                <a:extLst>
                  <a:ext uri="{0D108BD9-81ED-4DB2-BD59-A6C34878D82A}">
                    <a16:rowId xmlns:a16="http://schemas.microsoft.com/office/drawing/2014/main" val="3714832645"/>
                  </a:ext>
                </a:extLst>
              </a:tr>
            </a:tbl>
          </a:graphicData>
        </a:graphic>
      </p:graphicFrame>
      <p:pic>
        <p:nvPicPr>
          <p:cNvPr id="2" name="Picture 1" descr="A child reading a book in a library&#10;">
            <a:extLst>
              <a:ext uri="{FF2B5EF4-FFF2-40B4-BE49-F238E27FC236}">
                <a16:creationId xmlns:a16="http://schemas.microsoft.com/office/drawing/2014/main" id="{7D314AAA-C854-F187-EEC8-CAC1A0036B4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63917" y="1781617"/>
            <a:ext cx="4410882" cy="2948227"/>
          </a:xfrm>
          <a:prstGeom prst="rect">
            <a:avLst/>
          </a:prstGeom>
        </p:spPr>
      </p:pic>
    </p:spTree>
    <p:extLst>
      <p:ext uri="{BB962C8B-B14F-4D97-AF65-F5344CB8AC3E}">
        <p14:creationId xmlns:p14="http://schemas.microsoft.com/office/powerpoint/2010/main" val="3293545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C4A32-A930-CB8C-C7FD-CDE5A1751A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B526BB-67B0-9F5A-A8CF-B3033A31B7B8}"/>
              </a:ext>
            </a:extLst>
          </p:cNvPr>
          <p:cNvSpPr txBox="1">
            <a:spLocks noGrp="1"/>
          </p:cNvSpPr>
          <p:nvPr>
            <p:ph type="title" idx="4294967295"/>
          </p:nvPr>
        </p:nvSpPr>
        <p:spPr>
          <a:xfrm>
            <a:off x="2765753" y="398"/>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45CA6219-C083-1950-18A9-C9C8E0599CB6}"/>
              </a:ext>
            </a:extLst>
          </p:cNvPr>
          <p:cNvGraphicFramePr>
            <a:graphicFrameLocks noGrp="1"/>
          </p:cNvGraphicFramePr>
          <p:nvPr>
            <p:extLst>
              <p:ext uri="{D42A27DB-BD31-4B8C-83A1-F6EECF244321}">
                <p14:modId xmlns:p14="http://schemas.microsoft.com/office/powerpoint/2010/main" val="3862877532"/>
              </p:ext>
            </p:extLst>
          </p:nvPr>
        </p:nvGraphicFramePr>
        <p:xfrm>
          <a:off x="675544" y="824665"/>
          <a:ext cx="6486804" cy="685733"/>
        </p:xfrm>
        <a:graphic>
          <a:graphicData uri="http://schemas.openxmlformats.org/drawingml/2006/table">
            <a:tbl>
              <a:tblPr firstRow="1" bandRow="1">
                <a:tableStyleId>{5C22544A-7EE6-4342-B048-85BDC9FD1C3A}</a:tableStyleId>
              </a:tblPr>
              <a:tblGrid>
                <a:gridCol w="6486804">
                  <a:extLst>
                    <a:ext uri="{9D8B030D-6E8A-4147-A177-3AD203B41FA5}">
                      <a16:colId xmlns:a16="http://schemas.microsoft.com/office/drawing/2014/main" val="2776306306"/>
                    </a:ext>
                  </a:extLst>
                </a:gridCol>
              </a:tblGrid>
              <a:tr h="685733">
                <a:tc>
                  <a:txBody>
                    <a:bodyPr/>
                    <a:lstStyle/>
                    <a:p>
                      <a:pPr algn="ctr"/>
                      <a:r>
                        <a:rPr lang="en-US" sz="3500" dirty="0">
                          <a:solidFill>
                            <a:schemeClr val="bg2"/>
                          </a:solidFill>
                        </a:rPr>
                        <a:t>Spoken Language</a:t>
                      </a:r>
                    </a:p>
                  </a:txBody>
                  <a:tcPr>
                    <a:solidFill>
                      <a:schemeClr val="bg1">
                        <a:lumMod val="60000"/>
                        <a:lumOff val="40000"/>
                      </a:schemeClr>
                    </a:solidFill>
                  </a:tcPr>
                </a:tc>
                <a:extLst>
                  <a:ext uri="{0D108BD9-81ED-4DB2-BD59-A6C34878D82A}">
                    <a16:rowId xmlns:a16="http://schemas.microsoft.com/office/drawing/2014/main" val="1000081804"/>
                  </a:ext>
                </a:extLst>
              </a:tr>
            </a:tbl>
          </a:graphicData>
        </a:graphic>
      </p:graphicFrame>
      <p:graphicFrame>
        <p:nvGraphicFramePr>
          <p:cNvPr id="3" name="Table 2">
            <a:extLst>
              <a:ext uri="{FF2B5EF4-FFF2-40B4-BE49-F238E27FC236}">
                <a16:creationId xmlns:a16="http://schemas.microsoft.com/office/drawing/2014/main" id="{1EEB397E-4D8E-0308-1337-3CE54A81E421}"/>
              </a:ext>
            </a:extLst>
          </p:cNvPr>
          <p:cNvGraphicFramePr>
            <a:graphicFrameLocks noGrp="1"/>
          </p:cNvGraphicFramePr>
          <p:nvPr>
            <p:extLst>
              <p:ext uri="{D42A27DB-BD31-4B8C-83A1-F6EECF244321}">
                <p14:modId xmlns:p14="http://schemas.microsoft.com/office/powerpoint/2010/main" val="2642466832"/>
              </p:ext>
            </p:extLst>
          </p:nvPr>
        </p:nvGraphicFramePr>
        <p:xfrm>
          <a:off x="675544" y="1545800"/>
          <a:ext cx="2976436" cy="3596640"/>
        </p:xfrm>
        <a:graphic>
          <a:graphicData uri="http://schemas.openxmlformats.org/drawingml/2006/table">
            <a:tbl>
              <a:tblPr firstRow="1" bandRow="1">
                <a:tableStyleId>{5C22544A-7EE6-4342-B048-85BDC9FD1C3A}</a:tableStyleId>
              </a:tblPr>
              <a:tblGrid>
                <a:gridCol w="2976436">
                  <a:extLst>
                    <a:ext uri="{9D8B030D-6E8A-4147-A177-3AD203B41FA5}">
                      <a16:colId xmlns:a16="http://schemas.microsoft.com/office/drawing/2014/main" val="158987131"/>
                    </a:ext>
                  </a:extLst>
                </a:gridCol>
              </a:tblGrid>
              <a:tr h="375557">
                <a:tc>
                  <a:txBody>
                    <a:bodyPr/>
                    <a:lstStyle/>
                    <a:p>
                      <a:pPr lvl="0" algn="ctr">
                        <a:buNone/>
                      </a:pPr>
                      <a:r>
                        <a:rPr lang="en-US" sz="2800" dirty="0"/>
                        <a:t>Phonological </a:t>
                      </a:r>
                    </a:p>
                    <a:p>
                      <a:pPr lvl="0" algn="ctr">
                        <a:buNone/>
                      </a:pPr>
                      <a:r>
                        <a:rPr lang="en-US" sz="2800" dirty="0"/>
                        <a:t>Awareness</a:t>
                      </a:r>
                    </a:p>
                  </a:txBody>
                  <a:tcPr>
                    <a:solidFill>
                      <a:schemeClr val="bg1">
                        <a:lumMod val="20000"/>
                        <a:lumOff val="80000"/>
                      </a:schemeClr>
                    </a:solidFill>
                  </a:tcPr>
                </a:tc>
                <a:extLst>
                  <a:ext uri="{0D108BD9-81ED-4DB2-BD59-A6C34878D82A}">
                    <a16:rowId xmlns:a16="http://schemas.microsoft.com/office/drawing/2014/main" val="373702840"/>
                  </a:ext>
                </a:extLst>
              </a:tr>
              <a:tr h="370840">
                <a:tc>
                  <a:txBody>
                    <a:bodyPr/>
                    <a:lstStyle/>
                    <a:p>
                      <a:pPr algn="ctr"/>
                      <a:r>
                        <a:rPr lang="en-US" sz="2800" dirty="0"/>
                        <a:t>The ability to recognize that spoken words are made up of individual sound parts.</a:t>
                      </a:r>
                    </a:p>
                  </a:txBody>
                  <a:tcPr>
                    <a:solidFill>
                      <a:schemeClr val="tx2">
                        <a:lumMod val="85000"/>
                      </a:schemeClr>
                    </a:solidFill>
                  </a:tcPr>
                </a:tc>
                <a:extLst>
                  <a:ext uri="{0D108BD9-81ED-4DB2-BD59-A6C34878D82A}">
                    <a16:rowId xmlns:a16="http://schemas.microsoft.com/office/drawing/2014/main" val="4030847695"/>
                  </a:ext>
                </a:extLst>
              </a:tr>
            </a:tbl>
          </a:graphicData>
        </a:graphic>
      </p:graphicFrame>
      <p:sp>
        <p:nvSpPr>
          <p:cNvPr id="14" name="Speech Bubble: Rectangle 13">
            <a:extLst>
              <a:ext uri="{FF2B5EF4-FFF2-40B4-BE49-F238E27FC236}">
                <a16:creationId xmlns:a16="http://schemas.microsoft.com/office/drawing/2014/main" id="{F66248A9-9E42-9222-5CC7-D53F709A5D47}"/>
              </a:ext>
              <a:ext uri="{C183D7F6-B498-43B3-948B-1728B52AA6E4}">
                <adec:decorative xmlns:adec="http://schemas.microsoft.com/office/drawing/2017/decorative" val="1"/>
              </a:ext>
            </a:extLst>
          </p:cNvPr>
          <p:cNvSpPr/>
          <p:nvPr/>
        </p:nvSpPr>
        <p:spPr>
          <a:xfrm>
            <a:off x="4242748" y="2020186"/>
            <a:ext cx="2919600" cy="916651"/>
          </a:xfrm>
          <a:prstGeom prst="wedgeRectCallout">
            <a:avLst>
              <a:gd name="adj1" fmla="val -73017"/>
              <a:gd name="adj2" fmla="val -63345"/>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Table 4">
            <a:extLst>
              <a:ext uri="{FF2B5EF4-FFF2-40B4-BE49-F238E27FC236}">
                <a16:creationId xmlns:a16="http://schemas.microsoft.com/office/drawing/2014/main" id="{552B70A5-48E0-29C0-6FFE-BD344F41EDEC}"/>
              </a:ext>
            </a:extLst>
          </p:cNvPr>
          <p:cNvGraphicFramePr>
            <a:graphicFrameLocks noGrp="1"/>
          </p:cNvGraphicFramePr>
          <p:nvPr>
            <p:extLst>
              <p:ext uri="{D42A27DB-BD31-4B8C-83A1-F6EECF244321}">
                <p14:modId xmlns:p14="http://schemas.microsoft.com/office/powerpoint/2010/main" val="588473748"/>
              </p:ext>
            </p:extLst>
          </p:nvPr>
        </p:nvGraphicFramePr>
        <p:xfrm>
          <a:off x="4242748" y="2020187"/>
          <a:ext cx="2919600" cy="3596640"/>
        </p:xfrm>
        <a:graphic>
          <a:graphicData uri="http://schemas.openxmlformats.org/drawingml/2006/table">
            <a:tbl>
              <a:tblPr firstRow="1" bandRow="1">
                <a:tableStyleId>{5C22544A-7EE6-4342-B048-85BDC9FD1C3A}</a:tableStyleId>
              </a:tblPr>
              <a:tblGrid>
                <a:gridCol w="2919600">
                  <a:extLst>
                    <a:ext uri="{9D8B030D-6E8A-4147-A177-3AD203B41FA5}">
                      <a16:colId xmlns:a16="http://schemas.microsoft.com/office/drawing/2014/main" val="158987131"/>
                    </a:ext>
                  </a:extLst>
                </a:gridCol>
              </a:tblGrid>
              <a:tr h="375557">
                <a:tc>
                  <a:txBody>
                    <a:bodyPr/>
                    <a:lstStyle/>
                    <a:p>
                      <a:pPr lvl="0" algn="ctr">
                        <a:buNone/>
                      </a:pPr>
                      <a:r>
                        <a:rPr lang="en-US" sz="2800" dirty="0"/>
                        <a:t>Phonemic </a:t>
                      </a:r>
                    </a:p>
                    <a:p>
                      <a:pPr lvl="0" algn="ctr">
                        <a:buNone/>
                      </a:pPr>
                      <a:r>
                        <a:rPr lang="en-US" sz="2800" dirty="0"/>
                        <a:t>Awareness</a:t>
                      </a:r>
                    </a:p>
                  </a:txBody>
                  <a:tcPr>
                    <a:solidFill>
                      <a:schemeClr val="bg1">
                        <a:lumMod val="20000"/>
                        <a:lumOff val="80000"/>
                      </a:schemeClr>
                    </a:solidFill>
                  </a:tcPr>
                </a:tc>
                <a:extLst>
                  <a:ext uri="{0D108BD9-81ED-4DB2-BD59-A6C34878D82A}">
                    <a16:rowId xmlns:a16="http://schemas.microsoft.com/office/drawing/2014/main" val="373702840"/>
                  </a:ext>
                </a:extLst>
              </a:tr>
              <a:tr h="370840">
                <a:tc>
                  <a:txBody>
                    <a:bodyPr/>
                    <a:lstStyle/>
                    <a:p>
                      <a:pPr algn="ctr"/>
                      <a:r>
                        <a:rPr lang="en-US" sz="2800" dirty="0"/>
                        <a:t>The ability to identify and play with individual sounds in spoken words.</a:t>
                      </a:r>
                    </a:p>
                    <a:p>
                      <a:pPr lvl="0" algn="ctr">
                        <a:buNone/>
                      </a:pPr>
                      <a:endParaRPr lang="en-US" sz="2800" dirty="0"/>
                    </a:p>
                  </a:txBody>
                  <a:tcPr>
                    <a:solidFill>
                      <a:schemeClr val="tx2">
                        <a:lumMod val="85000"/>
                      </a:schemeClr>
                    </a:solidFill>
                  </a:tcPr>
                </a:tc>
                <a:extLst>
                  <a:ext uri="{0D108BD9-81ED-4DB2-BD59-A6C34878D82A}">
                    <a16:rowId xmlns:a16="http://schemas.microsoft.com/office/drawing/2014/main" val="4030847695"/>
                  </a:ext>
                </a:extLst>
              </a:tr>
            </a:tbl>
          </a:graphicData>
        </a:graphic>
      </p:graphicFrame>
      <p:pic>
        <p:nvPicPr>
          <p:cNvPr id="1026" name="Picture 2" descr="Phonological Awareness: What is it and how does it relate to phonemic awareness? infographic">
            <a:hlinkClick r:id="rId3"/>
            <a:extLst>
              <a:ext uri="{FF2B5EF4-FFF2-40B4-BE49-F238E27FC236}">
                <a16:creationId xmlns:a16="http://schemas.microsoft.com/office/drawing/2014/main" id="{3F0B6AA8-3CA4-EC51-B49C-1F977A17BB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465589">
            <a:off x="8402496" y="805356"/>
            <a:ext cx="3364722" cy="48875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 name="Graphic 16" descr="Pink Backpack">
            <a:hlinkClick r:id="rId3"/>
            <a:extLst>
              <a:ext uri="{FF2B5EF4-FFF2-40B4-BE49-F238E27FC236}">
                <a16:creationId xmlns:a16="http://schemas.microsoft.com/office/drawing/2014/main" id="{CC9B9524-AD97-9187-ABF0-E4DA0CB23F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20831" y="5490189"/>
            <a:ext cx="1367246" cy="1367246"/>
          </a:xfrm>
          <a:prstGeom prst="rect">
            <a:avLst/>
          </a:prstGeom>
        </p:spPr>
      </p:pic>
    </p:spTree>
    <p:extLst>
      <p:ext uri="{BB962C8B-B14F-4D97-AF65-F5344CB8AC3E}">
        <p14:creationId xmlns:p14="http://schemas.microsoft.com/office/powerpoint/2010/main" val="1284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C4A32-A930-CB8C-C7FD-CDE5A1751A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B526BB-67B0-9F5A-A8CF-B3033A31B7B8}"/>
              </a:ext>
            </a:extLst>
          </p:cNvPr>
          <p:cNvSpPr txBox="1">
            <a:spLocks noGrp="1"/>
          </p:cNvSpPr>
          <p:nvPr>
            <p:ph type="title" idx="4294967295"/>
          </p:nvPr>
        </p:nvSpPr>
        <p:spPr>
          <a:xfrm>
            <a:off x="2765753" y="398"/>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pic>
        <p:nvPicPr>
          <p:cNvPr id="7" name="Online Media 6" title="Why is Phonemic Awareness the Key to Learning to Read?">
            <a:hlinkClick r:id="" action="ppaction://media"/>
            <a:extLst>
              <a:ext uri="{FF2B5EF4-FFF2-40B4-BE49-F238E27FC236}">
                <a16:creationId xmlns:a16="http://schemas.microsoft.com/office/drawing/2014/main" id="{8540D73A-9444-1976-D4CE-37A162C3692B}"/>
              </a:ext>
            </a:extLst>
          </p:cNvPr>
          <p:cNvPicPr>
            <a:picLocks noRot="1" noChangeAspect="1"/>
          </p:cNvPicPr>
          <p:nvPr>
            <a:videoFile r:link="rId1"/>
          </p:nvPr>
        </p:nvPicPr>
        <p:blipFill>
          <a:blip r:embed="rId4"/>
          <a:stretch>
            <a:fillRect/>
          </a:stretch>
        </p:blipFill>
        <p:spPr>
          <a:xfrm>
            <a:off x="0" y="804435"/>
            <a:ext cx="9290471" cy="5249129"/>
          </a:xfrm>
          <a:prstGeom prst="rect">
            <a:avLst/>
          </a:prstGeom>
        </p:spPr>
      </p:pic>
      <p:sp>
        <p:nvSpPr>
          <p:cNvPr id="9" name="TextBox 8">
            <a:extLst>
              <a:ext uri="{FF2B5EF4-FFF2-40B4-BE49-F238E27FC236}">
                <a16:creationId xmlns:a16="http://schemas.microsoft.com/office/drawing/2014/main" id="{2EE1D570-9A67-68BE-F1F4-18320F1C2ED1}"/>
              </a:ext>
            </a:extLst>
          </p:cNvPr>
          <p:cNvSpPr txBox="1"/>
          <p:nvPr/>
        </p:nvSpPr>
        <p:spPr>
          <a:xfrm>
            <a:off x="9290471" y="4453235"/>
            <a:ext cx="2746782"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0" name="Picture 9" descr="Read Charlotte logo">
            <a:extLst>
              <a:ext uri="{FF2B5EF4-FFF2-40B4-BE49-F238E27FC236}">
                <a16:creationId xmlns:a16="http://schemas.microsoft.com/office/drawing/2014/main" id="{E7047AA6-12FD-CD6A-5016-2B8538ADE393}"/>
              </a:ext>
            </a:extLst>
          </p:cNvPr>
          <p:cNvPicPr>
            <a:picLocks noChangeAspect="1"/>
          </p:cNvPicPr>
          <p:nvPr/>
        </p:nvPicPr>
        <p:blipFill>
          <a:blip r:embed="rId5"/>
          <a:stretch>
            <a:fillRect/>
          </a:stretch>
        </p:blipFill>
        <p:spPr>
          <a:xfrm>
            <a:off x="10132165" y="5105045"/>
            <a:ext cx="1192474" cy="948519"/>
          </a:xfrm>
          <a:prstGeom prst="rect">
            <a:avLst/>
          </a:prstGeom>
        </p:spPr>
      </p:pic>
    </p:spTree>
    <p:extLst>
      <p:ext uri="{BB962C8B-B14F-4D97-AF65-F5344CB8AC3E}">
        <p14:creationId xmlns:p14="http://schemas.microsoft.com/office/powerpoint/2010/main" val="344794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Phonemic Awareness: Big 5 in Under 5">
            <a:hlinkClick r:id="" action="ppaction://media"/>
            <a:extLst>
              <a:ext uri="{FF2B5EF4-FFF2-40B4-BE49-F238E27FC236}">
                <a16:creationId xmlns:a16="http://schemas.microsoft.com/office/drawing/2014/main" id="{255258FD-B303-C1CF-69D2-8134C19F2E0E}"/>
              </a:ext>
            </a:extLst>
          </p:cNvPr>
          <p:cNvPicPr>
            <a:picLocks noRot="1" noChangeAspect="1"/>
          </p:cNvPicPr>
          <p:nvPr>
            <a:videoFile r:link="rId1"/>
          </p:nvPr>
        </p:nvPicPr>
        <p:blipFill>
          <a:blip r:embed="rId4"/>
          <a:stretch>
            <a:fillRect/>
          </a:stretch>
        </p:blipFill>
        <p:spPr>
          <a:xfrm>
            <a:off x="26988" y="0"/>
            <a:ext cx="12138025" cy="6858000"/>
          </a:xfrm>
          <a:prstGeom prst="rect">
            <a:avLst/>
          </a:prstGeom>
        </p:spPr>
      </p:pic>
    </p:spTree>
    <p:extLst>
      <p:ext uri="{BB962C8B-B14F-4D97-AF65-F5344CB8AC3E}">
        <p14:creationId xmlns:p14="http://schemas.microsoft.com/office/powerpoint/2010/main" val="50239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1CF30-9A6E-2648-22E9-0211655B480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9E2C276-9CAE-B60E-EFAD-0A8D807F7ED5}"/>
              </a:ext>
            </a:extLst>
          </p:cNvPr>
          <p:cNvSpPr txBox="1">
            <a:spLocks noGrp="1"/>
          </p:cNvSpPr>
          <p:nvPr>
            <p:ph type="title" idx="4294967295"/>
          </p:nvPr>
        </p:nvSpPr>
        <p:spPr>
          <a:xfrm>
            <a:off x="2765753" y="-2900"/>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7A351FE8-63F5-8C0B-9F6A-EF834229C7E4}"/>
              </a:ext>
            </a:extLst>
          </p:cNvPr>
          <p:cNvGraphicFramePr>
            <a:graphicFrameLocks noGrp="1"/>
          </p:cNvGraphicFramePr>
          <p:nvPr>
            <p:extLst>
              <p:ext uri="{D42A27DB-BD31-4B8C-83A1-F6EECF244321}">
                <p14:modId xmlns:p14="http://schemas.microsoft.com/office/powerpoint/2010/main" val="2937623087"/>
              </p:ext>
            </p:extLst>
          </p:nvPr>
        </p:nvGraphicFramePr>
        <p:xfrm>
          <a:off x="250872" y="990383"/>
          <a:ext cx="7561607" cy="685733"/>
        </p:xfrm>
        <a:graphic>
          <a:graphicData uri="http://schemas.openxmlformats.org/drawingml/2006/table">
            <a:tbl>
              <a:tblPr firstRow="1" bandRow="1">
                <a:tableStyleId>{5C22544A-7EE6-4342-B048-85BDC9FD1C3A}</a:tableStyleId>
              </a:tblPr>
              <a:tblGrid>
                <a:gridCol w="7561607">
                  <a:extLst>
                    <a:ext uri="{9D8B030D-6E8A-4147-A177-3AD203B41FA5}">
                      <a16:colId xmlns:a16="http://schemas.microsoft.com/office/drawing/2014/main" val="2776306306"/>
                    </a:ext>
                  </a:extLst>
                </a:gridCol>
              </a:tblGrid>
              <a:tr h="685733">
                <a:tc>
                  <a:txBody>
                    <a:bodyPr/>
                    <a:lstStyle/>
                    <a:p>
                      <a:pPr algn="ctr"/>
                      <a:r>
                        <a:rPr lang="en-US" sz="3500" dirty="0">
                          <a:solidFill>
                            <a:schemeClr val="accent3">
                              <a:lumMod val="90000"/>
                              <a:lumOff val="10000"/>
                            </a:schemeClr>
                          </a:solidFill>
                        </a:rPr>
                        <a:t>Spoken Language</a:t>
                      </a:r>
                    </a:p>
                  </a:txBody>
                  <a:tcPr>
                    <a:solidFill>
                      <a:schemeClr val="bg1">
                        <a:lumMod val="60000"/>
                        <a:lumOff val="40000"/>
                      </a:schemeClr>
                    </a:solidFill>
                  </a:tcPr>
                </a:tc>
                <a:extLst>
                  <a:ext uri="{0D108BD9-81ED-4DB2-BD59-A6C34878D82A}">
                    <a16:rowId xmlns:a16="http://schemas.microsoft.com/office/drawing/2014/main" val="1000081804"/>
                  </a:ext>
                </a:extLst>
              </a:tr>
            </a:tbl>
          </a:graphicData>
        </a:graphic>
      </p:graphicFrame>
      <p:graphicFrame>
        <p:nvGraphicFramePr>
          <p:cNvPr id="7" name="Table 6">
            <a:extLst>
              <a:ext uri="{FF2B5EF4-FFF2-40B4-BE49-F238E27FC236}">
                <a16:creationId xmlns:a16="http://schemas.microsoft.com/office/drawing/2014/main" id="{5C12FF59-A9FF-FAC7-8933-4ED3166099C0}"/>
              </a:ext>
            </a:extLst>
          </p:cNvPr>
          <p:cNvGraphicFramePr>
            <a:graphicFrameLocks noGrp="1"/>
          </p:cNvGraphicFramePr>
          <p:nvPr>
            <p:extLst>
              <p:ext uri="{D42A27DB-BD31-4B8C-83A1-F6EECF244321}">
                <p14:modId xmlns:p14="http://schemas.microsoft.com/office/powerpoint/2010/main" val="3526554145"/>
              </p:ext>
            </p:extLst>
          </p:nvPr>
        </p:nvGraphicFramePr>
        <p:xfrm>
          <a:off x="252235" y="1689648"/>
          <a:ext cx="2447812" cy="944880"/>
        </p:xfrm>
        <a:graphic>
          <a:graphicData uri="http://schemas.openxmlformats.org/drawingml/2006/table">
            <a:tbl>
              <a:tblPr firstRow="1" bandRow="1">
                <a:tableStyleId>{5C22544A-7EE6-4342-B048-85BDC9FD1C3A}</a:tableStyleId>
              </a:tblPr>
              <a:tblGrid>
                <a:gridCol w="2447812">
                  <a:extLst>
                    <a:ext uri="{9D8B030D-6E8A-4147-A177-3AD203B41FA5}">
                      <a16:colId xmlns:a16="http://schemas.microsoft.com/office/drawing/2014/main" val="158987131"/>
                    </a:ext>
                  </a:extLst>
                </a:gridCol>
              </a:tblGrid>
              <a:tr h="746397">
                <a:tc>
                  <a:txBody>
                    <a:bodyPr/>
                    <a:lstStyle/>
                    <a:p>
                      <a:pPr lvl="0" algn="ctr">
                        <a:buNone/>
                      </a:pPr>
                      <a:r>
                        <a:rPr lang="en-US" sz="2800" dirty="0">
                          <a:solidFill>
                            <a:schemeClr val="tx1"/>
                          </a:solidFill>
                        </a:rPr>
                        <a:t>Phonological Awareness</a:t>
                      </a:r>
                    </a:p>
                  </a:txBody>
                  <a:tcPr>
                    <a:solidFill>
                      <a:schemeClr val="bg1">
                        <a:lumMod val="20000"/>
                        <a:lumOff val="80000"/>
                      </a:schemeClr>
                    </a:solidFill>
                  </a:tcPr>
                </a:tc>
                <a:extLst>
                  <a:ext uri="{0D108BD9-81ED-4DB2-BD59-A6C34878D82A}">
                    <a16:rowId xmlns:a16="http://schemas.microsoft.com/office/drawing/2014/main" val="373702840"/>
                  </a:ext>
                </a:extLst>
              </a:tr>
            </a:tbl>
          </a:graphicData>
        </a:graphic>
      </p:graphicFrame>
      <p:graphicFrame>
        <p:nvGraphicFramePr>
          <p:cNvPr id="3" name="Table 2">
            <a:extLst>
              <a:ext uri="{FF2B5EF4-FFF2-40B4-BE49-F238E27FC236}">
                <a16:creationId xmlns:a16="http://schemas.microsoft.com/office/drawing/2014/main" id="{44A69375-372C-3A17-4116-37A9FD07FF54}"/>
              </a:ext>
            </a:extLst>
          </p:cNvPr>
          <p:cNvGraphicFramePr>
            <a:graphicFrameLocks noGrp="1"/>
          </p:cNvGraphicFramePr>
          <p:nvPr>
            <p:extLst>
              <p:ext uri="{D42A27DB-BD31-4B8C-83A1-F6EECF244321}">
                <p14:modId xmlns:p14="http://schemas.microsoft.com/office/powerpoint/2010/main" val="825743542"/>
              </p:ext>
            </p:extLst>
          </p:nvPr>
        </p:nvGraphicFramePr>
        <p:xfrm>
          <a:off x="2697460" y="1689649"/>
          <a:ext cx="2469031" cy="3169920"/>
        </p:xfrm>
        <a:graphic>
          <a:graphicData uri="http://schemas.openxmlformats.org/drawingml/2006/table">
            <a:tbl>
              <a:tblPr firstRow="1" bandRow="1">
                <a:tableStyleId>{5C22544A-7EE6-4342-B048-85BDC9FD1C3A}</a:tableStyleId>
              </a:tblPr>
              <a:tblGrid>
                <a:gridCol w="2469031">
                  <a:extLst>
                    <a:ext uri="{9D8B030D-6E8A-4147-A177-3AD203B41FA5}">
                      <a16:colId xmlns:a16="http://schemas.microsoft.com/office/drawing/2014/main" val="158987131"/>
                    </a:ext>
                  </a:extLst>
                </a:gridCol>
              </a:tblGrid>
              <a:tr h="375557">
                <a:tc>
                  <a:txBody>
                    <a:bodyPr/>
                    <a:lstStyle/>
                    <a:p>
                      <a:pPr lvl="0" algn="ctr">
                        <a:buNone/>
                      </a:pPr>
                      <a:endParaRPr lang="en-US" sz="1400" dirty="0"/>
                    </a:p>
                    <a:p>
                      <a:pPr lvl="0" algn="ctr">
                        <a:buNone/>
                      </a:pPr>
                      <a:r>
                        <a:rPr lang="en-US" sz="2800" dirty="0"/>
                        <a:t>Vocabulary</a:t>
                      </a:r>
                    </a:p>
                    <a:p>
                      <a:pPr lvl="0" algn="ctr">
                        <a:buNone/>
                      </a:pPr>
                      <a:endParaRPr lang="en-US" sz="1400" dirty="0"/>
                    </a:p>
                  </a:txBody>
                  <a:tcPr anchor="ctr">
                    <a:solidFill>
                      <a:schemeClr val="tx1">
                        <a:lumMod val="20000"/>
                        <a:lumOff val="80000"/>
                      </a:schemeClr>
                    </a:solidFill>
                  </a:tcPr>
                </a:tc>
                <a:extLst>
                  <a:ext uri="{0D108BD9-81ED-4DB2-BD59-A6C34878D82A}">
                    <a16:rowId xmlns:a16="http://schemas.microsoft.com/office/drawing/2014/main" val="373702840"/>
                  </a:ext>
                </a:extLst>
              </a:tr>
              <a:tr h="370840">
                <a:tc>
                  <a:txBody>
                    <a:bodyPr/>
                    <a:lstStyle/>
                    <a:p>
                      <a:pPr algn="ctr"/>
                      <a:r>
                        <a:rPr lang="en-US" sz="2800" dirty="0"/>
                        <a:t>Knowing what words mean and how to say and use them correctly.</a:t>
                      </a:r>
                    </a:p>
                  </a:txBody>
                  <a:tcPr>
                    <a:solidFill>
                      <a:schemeClr val="tx2">
                        <a:lumMod val="85000"/>
                      </a:schemeClr>
                    </a:solidFill>
                  </a:tcPr>
                </a:tc>
                <a:extLst>
                  <a:ext uri="{0D108BD9-81ED-4DB2-BD59-A6C34878D82A}">
                    <a16:rowId xmlns:a16="http://schemas.microsoft.com/office/drawing/2014/main" val="4030847695"/>
                  </a:ext>
                </a:extLst>
              </a:tr>
            </a:tbl>
          </a:graphicData>
        </a:graphic>
      </p:graphicFrame>
      <p:sp>
        <p:nvSpPr>
          <p:cNvPr id="12" name="Speech Bubble: Rectangle 11">
            <a:extLst>
              <a:ext uri="{FF2B5EF4-FFF2-40B4-BE49-F238E27FC236}">
                <a16:creationId xmlns:a16="http://schemas.microsoft.com/office/drawing/2014/main" id="{0B3E4F51-7F28-54D9-FCE8-87BE0BB74E67}"/>
              </a:ext>
              <a:ext uri="{C183D7F6-B498-43B3-948B-1728B52AA6E4}">
                <adec:decorative xmlns:adec="http://schemas.microsoft.com/office/drawing/2017/decorative" val="1"/>
              </a:ext>
            </a:extLst>
          </p:cNvPr>
          <p:cNvSpPr/>
          <p:nvPr/>
        </p:nvSpPr>
        <p:spPr>
          <a:xfrm>
            <a:off x="5558644" y="2168447"/>
            <a:ext cx="2649357" cy="916651"/>
          </a:xfrm>
          <a:prstGeom prst="wedgeRectCallout">
            <a:avLst>
              <a:gd name="adj1" fmla="val -73017"/>
              <a:gd name="adj2" fmla="val -63345"/>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Table 4">
            <a:extLst>
              <a:ext uri="{FF2B5EF4-FFF2-40B4-BE49-F238E27FC236}">
                <a16:creationId xmlns:a16="http://schemas.microsoft.com/office/drawing/2014/main" id="{7723A619-AA17-E057-D4FB-0B37BE54D08E}"/>
              </a:ext>
            </a:extLst>
          </p:cNvPr>
          <p:cNvGraphicFramePr>
            <a:graphicFrameLocks noGrp="1"/>
          </p:cNvGraphicFramePr>
          <p:nvPr>
            <p:extLst>
              <p:ext uri="{D42A27DB-BD31-4B8C-83A1-F6EECF244321}">
                <p14:modId xmlns:p14="http://schemas.microsoft.com/office/powerpoint/2010/main" val="847588783"/>
              </p:ext>
            </p:extLst>
          </p:nvPr>
        </p:nvGraphicFramePr>
        <p:xfrm>
          <a:off x="5558644" y="2168447"/>
          <a:ext cx="2649357" cy="3596640"/>
        </p:xfrm>
        <a:graphic>
          <a:graphicData uri="http://schemas.openxmlformats.org/drawingml/2006/table">
            <a:tbl>
              <a:tblPr firstRow="1" bandRow="1">
                <a:tableStyleId>{5C22544A-7EE6-4342-B048-85BDC9FD1C3A}</a:tableStyleId>
              </a:tblPr>
              <a:tblGrid>
                <a:gridCol w="2649357">
                  <a:extLst>
                    <a:ext uri="{9D8B030D-6E8A-4147-A177-3AD203B41FA5}">
                      <a16:colId xmlns:a16="http://schemas.microsoft.com/office/drawing/2014/main" val="158987131"/>
                    </a:ext>
                  </a:extLst>
                </a:gridCol>
              </a:tblGrid>
              <a:tr h="751114">
                <a:tc>
                  <a:txBody>
                    <a:bodyPr/>
                    <a:lstStyle/>
                    <a:p>
                      <a:pPr lvl="0" algn="ctr">
                        <a:buNone/>
                      </a:pPr>
                      <a:endParaRPr lang="en-US" sz="1400" dirty="0"/>
                    </a:p>
                    <a:p>
                      <a:pPr lvl="0" algn="ctr">
                        <a:buNone/>
                      </a:pPr>
                      <a:r>
                        <a:rPr lang="en-US" sz="2800" dirty="0"/>
                        <a:t>Morphology</a:t>
                      </a:r>
                    </a:p>
                    <a:p>
                      <a:pPr lvl="0" algn="ctr">
                        <a:buNone/>
                      </a:pPr>
                      <a:endParaRPr lang="en-US" sz="1400" dirty="0"/>
                    </a:p>
                  </a:txBody>
                  <a:tcPr>
                    <a:solidFill>
                      <a:schemeClr val="tx1">
                        <a:lumMod val="20000"/>
                        <a:lumOff val="80000"/>
                      </a:schemeClr>
                    </a:solidFill>
                  </a:tcPr>
                </a:tc>
                <a:extLst>
                  <a:ext uri="{0D108BD9-81ED-4DB2-BD59-A6C34878D82A}">
                    <a16:rowId xmlns:a16="http://schemas.microsoft.com/office/drawing/2014/main" val="779479989"/>
                  </a:ext>
                </a:extLst>
              </a:tr>
              <a:tr h="370840">
                <a:tc>
                  <a:txBody>
                    <a:bodyPr/>
                    <a:lstStyle/>
                    <a:p>
                      <a:pPr algn="ctr"/>
                      <a:r>
                        <a:rPr lang="en-US" sz="2800" dirty="0"/>
                        <a:t>The knowledge of word parts that have meaning such as affixes, roots, and base words.</a:t>
                      </a:r>
                    </a:p>
                  </a:txBody>
                  <a:tcPr>
                    <a:solidFill>
                      <a:schemeClr val="tx2">
                        <a:lumMod val="85000"/>
                      </a:schemeClr>
                    </a:solidFill>
                  </a:tcPr>
                </a:tc>
                <a:extLst>
                  <a:ext uri="{0D108BD9-81ED-4DB2-BD59-A6C34878D82A}">
                    <a16:rowId xmlns:a16="http://schemas.microsoft.com/office/drawing/2014/main" val="4030847695"/>
                  </a:ext>
                </a:extLst>
              </a:tr>
            </a:tbl>
          </a:graphicData>
        </a:graphic>
      </p:graphicFrame>
      <p:pic>
        <p:nvPicPr>
          <p:cNvPr id="2050" name="Picture 2" descr="Teaching Prefixes and Suffixes: Morphology Matters! — Reading Rev">
            <a:extLst>
              <a:ext uri="{FF2B5EF4-FFF2-40B4-BE49-F238E27FC236}">
                <a16:creationId xmlns:a16="http://schemas.microsoft.com/office/drawing/2014/main" id="{F0E18E0B-A000-4208-8352-C3757E0BA2E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798007" y="1768928"/>
            <a:ext cx="3320143" cy="3320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7242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1CF30-9A6E-2648-22E9-0211655B480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9E2C276-9CAE-B60E-EFAD-0A8D807F7ED5}"/>
              </a:ext>
            </a:extLst>
          </p:cNvPr>
          <p:cNvSpPr txBox="1">
            <a:spLocks noGrp="1"/>
          </p:cNvSpPr>
          <p:nvPr>
            <p:ph type="title" idx="4294967295"/>
          </p:nvPr>
        </p:nvSpPr>
        <p:spPr>
          <a:xfrm>
            <a:off x="2765753" y="-2900"/>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pic>
        <p:nvPicPr>
          <p:cNvPr id="6" name="Online Media 5" title="Understanding Vocabulary: Why It's Critical to Your Child's Reading">
            <a:hlinkClick r:id="" action="ppaction://media"/>
            <a:extLst>
              <a:ext uri="{FF2B5EF4-FFF2-40B4-BE49-F238E27FC236}">
                <a16:creationId xmlns:a16="http://schemas.microsoft.com/office/drawing/2014/main" id="{98EF80DA-13D0-5CB6-E6E3-9130D2AA79B6}"/>
              </a:ext>
            </a:extLst>
          </p:cNvPr>
          <p:cNvPicPr>
            <a:picLocks noRot="1" noChangeAspect="1"/>
          </p:cNvPicPr>
          <p:nvPr>
            <a:videoFile r:link="rId1"/>
          </p:nvPr>
        </p:nvPicPr>
        <p:blipFill>
          <a:blip r:embed="rId4"/>
          <a:stretch>
            <a:fillRect/>
          </a:stretch>
        </p:blipFill>
        <p:spPr>
          <a:xfrm>
            <a:off x="0" y="763973"/>
            <a:ext cx="9433702" cy="5330054"/>
          </a:xfrm>
          <a:prstGeom prst="rect">
            <a:avLst/>
          </a:prstGeom>
        </p:spPr>
      </p:pic>
      <p:sp>
        <p:nvSpPr>
          <p:cNvPr id="9" name="TextBox 8">
            <a:extLst>
              <a:ext uri="{FF2B5EF4-FFF2-40B4-BE49-F238E27FC236}">
                <a16:creationId xmlns:a16="http://schemas.microsoft.com/office/drawing/2014/main" id="{90FB834A-6DF3-4636-1635-061634F3B41A}"/>
              </a:ext>
            </a:extLst>
          </p:cNvPr>
          <p:cNvSpPr txBox="1"/>
          <p:nvPr/>
        </p:nvSpPr>
        <p:spPr>
          <a:xfrm>
            <a:off x="9541428" y="4286647"/>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0" name="Picture 9" descr="Read Charlotte logo">
            <a:extLst>
              <a:ext uri="{FF2B5EF4-FFF2-40B4-BE49-F238E27FC236}">
                <a16:creationId xmlns:a16="http://schemas.microsoft.com/office/drawing/2014/main" id="{5999FB27-BC03-252B-ED3E-E98CF503BA14}"/>
              </a:ext>
            </a:extLst>
          </p:cNvPr>
          <p:cNvPicPr>
            <a:picLocks noChangeAspect="1"/>
          </p:cNvPicPr>
          <p:nvPr/>
        </p:nvPicPr>
        <p:blipFill>
          <a:blip r:embed="rId5"/>
          <a:stretch>
            <a:fillRect/>
          </a:stretch>
        </p:blipFill>
        <p:spPr>
          <a:xfrm>
            <a:off x="10161738" y="4966871"/>
            <a:ext cx="1192474" cy="948519"/>
          </a:xfrm>
          <a:prstGeom prst="rect">
            <a:avLst/>
          </a:prstGeom>
        </p:spPr>
      </p:pic>
    </p:spTree>
    <p:extLst>
      <p:ext uri="{BB962C8B-B14F-4D97-AF65-F5344CB8AC3E}">
        <p14:creationId xmlns:p14="http://schemas.microsoft.com/office/powerpoint/2010/main" val="7571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BD230-E526-01F8-26A9-73C64433826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E47FF03-A4F5-B261-2373-DFA1BCF22265}"/>
              </a:ext>
            </a:extLst>
          </p:cNvPr>
          <p:cNvSpPr txBox="1">
            <a:spLocks noGrp="1"/>
          </p:cNvSpPr>
          <p:nvPr>
            <p:ph type="title" idx="4294967295"/>
          </p:nvPr>
        </p:nvSpPr>
        <p:spPr>
          <a:xfrm>
            <a:off x="2765753" y="398"/>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028C01AF-60C1-2976-CF4F-81802CFD0D2B}"/>
              </a:ext>
            </a:extLst>
          </p:cNvPr>
          <p:cNvGraphicFramePr>
            <a:graphicFrameLocks noGrp="1"/>
          </p:cNvGraphicFramePr>
          <p:nvPr>
            <p:extLst>
              <p:ext uri="{D42A27DB-BD31-4B8C-83A1-F6EECF244321}">
                <p14:modId xmlns:p14="http://schemas.microsoft.com/office/powerpoint/2010/main" val="4038311774"/>
              </p:ext>
            </p:extLst>
          </p:nvPr>
        </p:nvGraphicFramePr>
        <p:xfrm>
          <a:off x="659641" y="1534338"/>
          <a:ext cx="7667724" cy="657908"/>
        </p:xfrm>
        <a:graphic>
          <a:graphicData uri="http://schemas.openxmlformats.org/drawingml/2006/table">
            <a:tbl>
              <a:tblPr firstRow="1" bandRow="1">
                <a:tableStyleId>{5C22544A-7EE6-4342-B048-85BDC9FD1C3A}</a:tableStyleId>
              </a:tblPr>
              <a:tblGrid>
                <a:gridCol w="7667724">
                  <a:extLst>
                    <a:ext uri="{9D8B030D-6E8A-4147-A177-3AD203B41FA5}">
                      <a16:colId xmlns:a16="http://schemas.microsoft.com/office/drawing/2014/main" val="2776306306"/>
                    </a:ext>
                  </a:extLst>
                </a:gridCol>
              </a:tblGrid>
              <a:tr h="657908">
                <a:tc>
                  <a:txBody>
                    <a:bodyPr/>
                    <a:lstStyle/>
                    <a:p>
                      <a:pPr algn="ctr"/>
                      <a:r>
                        <a:rPr lang="en-US" sz="3500" dirty="0">
                          <a:solidFill>
                            <a:schemeClr val="accent3">
                              <a:lumMod val="90000"/>
                              <a:lumOff val="10000"/>
                            </a:schemeClr>
                          </a:solidFill>
                        </a:rPr>
                        <a:t>Spoken Language</a:t>
                      </a:r>
                    </a:p>
                  </a:txBody>
                  <a:tcPr>
                    <a:solidFill>
                      <a:schemeClr val="bg1">
                        <a:lumMod val="60000"/>
                        <a:lumOff val="40000"/>
                      </a:schemeClr>
                    </a:solidFill>
                  </a:tcPr>
                </a:tc>
                <a:extLst>
                  <a:ext uri="{0D108BD9-81ED-4DB2-BD59-A6C34878D82A}">
                    <a16:rowId xmlns:a16="http://schemas.microsoft.com/office/drawing/2014/main" val="1000081804"/>
                  </a:ext>
                </a:extLst>
              </a:tr>
            </a:tbl>
          </a:graphicData>
        </a:graphic>
      </p:graphicFrame>
      <p:graphicFrame>
        <p:nvGraphicFramePr>
          <p:cNvPr id="7" name="Table 6">
            <a:extLst>
              <a:ext uri="{FF2B5EF4-FFF2-40B4-BE49-F238E27FC236}">
                <a16:creationId xmlns:a16="http://schemas.microsoft.com/office/drawing/2014/main" id="{E4AEE5F6-ABF9-0748-2A8B-7F0FE6D3BF1F}"/>
              </a:ext>
            </a:extLst>
          </p:cNvPr>
          <p:cNvGraphicFramePr>
            <a:graphicFrameLocks noGrp="1"/>
          </p:cNvGraphicFramePr>
          <p:nvPr>
            <p:extLst>
              <p:ext uri="{D42A27DB-BD31-4B8C-83A1-F6EECF244321}">
                <p14:modId xmlns:p14="http://schemas.microsoft.com/office/powerpoint/2010/main" val="716101052"/>
              </p:ext>
            </p:extLst>
          </p:nvPr>
        </p:nvGraphicFramePr>
        <p:xfrm>
          <a:off x="659640" y="2205352"/>
          <a:ext cx="2447812" cy="944880"/>
        </p:xfrm>
        <a:graphic>
          <a:graphicData uri="http://schemas.openxmlformats.org/drawingml/2006/table">
            <a:tbl>
              <a:tblPr firstRow="1" bandRow="1">
                <a:tableStyleId>{5C22544A-7EE6-4342-B048-85BDC9FD1C3A}</a:tableStyleId>
              </a:tblPr>
              <a:tblGrid>
                <a:gridCol w="2447812">
                  <a:extLst>
                    <a:ext uri="{9D8B030D-6E8A-4147-A177-3AD203B41FA5}">
                      <a16:colId xmlns:a16="http://schemas.microsoft.com/office/drawing/2014/main" val="158987131"/>
                    </a:ext>
                  </a:extLst>
                </a:gridCol>
              </a:tblGrid>
              <a:tr h="746397">
                <a:tc>
                  <a:txBody>
                    <a:bodyPr/>
                    <a:lstStyle/>
                    <a:p>
                      <a:pPr lvl="0" algn="ctr">
                        <a:buNone/>
                      </a:pPr>
                      <a:r>
                        <a:rPr lang="en-US" sz="2800" dirty="0">
                          <a:solidFill>
                            <a:schemeClr val="tx1"/>
                          </a:solidFill>
                        </a:rPr>
                        <a:t>Phonological Awareness</a:t>
                      </a:r>
                    </a:p>
                  </a:txBody>
                  <a:tcPr>
                    <a:solidFill>
                      <a:schemeClr val="bg1">
                        <a:lumMod val="20000"/>
                        <a:lumOff val="80000"/>
                      </a:schemeClr>
                    </a:solidFill>
                  </a:tcPr>
                </a:tc>
                <a:extLst>
                  <a:ext uri="{0D108BD9-81ED-4DB2-BD59-A6C34878D82A}">
                    <a16:rowId xmlns:a16="http://schemas.microsoft.com/office/drawing/2014/main" val="373702840"/>
                  </a:ext>
                </a:extLst>
              </a:tr>
            </a:tbl>
          </a:graphicData>
        </a:graphic>
      </p:graphicFrame>
      <p:graphicFrame>
        <p:nvGraphicFramePr>
          <p:cNvPr id="3" name="Table 2">
            <a:extLst>
              <a:ext uri="{FF2B5EF4-FFF2-40B4-BE49-F238E27FC236}">
                <a16:creationId xmlns:a16="http://schemas.microsoft.com/office/drawing/2014/main" id="{391E3C82-E17A-D708-73D0-2FCA7B53EAE5}"/>
              </a:ext>
            </a:extLst>
          </p:cNvPr>
          <p:cNvGraphicFramePr>
            <a:graphicFrameLocks noGrp="1"/>
          </p:cNvGraphicFramePr>
          <p:nvPr>
            <p:extLst>
              <p:ext uri="{D42A27DB-BD31-4B8C-83A1-F6EECF244321}">
                <p14:modId xmlns:p14="http://schemas.microsoft.com/office/powerpoint/2010/main" val="1080823943"/>
              </p:ext>
            </p:extLst>
          </p:nvPr>
        </p:nvGraphicFramePr>
        <p:xfrm>
          <a:off x="3104865" y="2205353"/>
          <a:ext cx="2469031" cy="944880"/>
        </p:xfrm>
        <a:graphic>
          <a:graphicData uri="http://schemas.openxmlformats.org/drawingml/2006/table">
            <a:tbl>
              <a:tblPr firstRow="1" bandRow="1">
                <a:tableStyleId>{5C22544A-7EE6-4342-B048-85BDC9FD1C3A}</a:tableStyleId>
              </a:tblPr>
              <a:tblGrid>
                <a:gridCol w="2469031">
                  <a:extLst>
                    <a:ext uri="{9D8B030D-6E8A-4147-A177-3AD203B41FA5}">
                      <a16:colId xmlns:a16="http://schemas.microsoft.com/office/drawing/2014/main" val="158987131"/>
                    </a:ext>
                  </a:extLst>
                </a:gridCol>
              </a:tblGrid>
              <a:tr h="746397">
                <a:tc>
                  <a:txBody>
                    <a:bodyPr/>
                    <a:lstStyle/>
                    <a:p>
                      <a:pPr lvl="0" algn="ctr">
                        <a:buNone/>
                      </a:pPr>
                      <a:endParaRPr lang="en-US" sz="1400" dirty="0"/>
                    </a:p>
                    <a:p>
                      <a:pPr lvl="0" algn="ctr">
                        <a:buNone/>
                      </a:pPr>
                      <a:r>
                        <a:rPr lang="en-US" sz="2800" dirty="0"/>
                        <a:t>Vocabulary</a:t>
                      </a:r>
                    </a:p>
                    <a:p>
                      <a:pPr lvl="0" algn="ctr">
                        <a:buNone/>
                      </a:pPr>
                      <a:endParaRPr lang="en-US" sz="1400" dirty="0"/>
                    </a:p>
                  </a:txBody>
                  <a:tcPr anchor="ctr">
                    <a:solidFill>
                      <a:schemeClr val="tx1">
                        <a:lumMod val="20000"/>
                        <a:lumOff val="80000"/>
                      </a:schemeClr>
                    </a:solidFill>
                  </a:tcPr>
                </a:tc>
                <a:extLst>
                  <a:ext uri="{0D108BD9-81ED-4DB2-BD59-A6C34878D82A}">
                    <a16:rowId xmlns:a16="http://schemas.microsoft.com/office/drawing/2014/main" val="373702840"/>
                  </a:ext>
                </a:extLst>
              </a:tr>
            </a:tbl>
          </a:graphicData>
        </a:graphic>
      </p:graphicFrame>
      <p:graphicFrame>
        <p:nvGraphicFramePr>
          <p:cNvPr id="5" name="Table 4">
            <a:extLst>
              <a:ext uri="{FF2B5EF4-FFF2-40B4-BE49-F238E27FC236}">
                <a16:creationId xmlns:a16="http://schemas.microsoft.com/office/drawing/2014/main" id="{C11BB99C-B27B-F927-09A3-0D47888A7A83}"/>
              </a:ext>
            </a:extLst>
          </p:cNvPr>
          <p:cNvGraphicFramePr>
            <a:graphicFrameLocks noGrp="1"/>
          </p:cNvGraphicFramePr>
          <p:nvPr>
            <p:extLst>
              <p:ext uri="{D42A27DB-BD31-4B8C-83A1-F6EECF244321}">
                <p14:modId xmlns:p14="http://schemas.microsoft.com/office/powerpoint/2010/main" val="3908893075"/>
              </p:ext>
            </p:extLst>
          </p:nvPr>
        </p:nvGraphicFramePr>
        <p:xfrm>
          <a:off x="5572836" y="2193979"/>
          <a:ext cx="2755513" cy="2750820"/>
        </p:xfrm>
        <a:graphic>
          <a:graphicData uri="http://schemas.openxmlformats.org/drawingml/2006/table">
            <a:tbl>
              <a:tblPr firstRow="1" bandRow="1">
                <a:tableStyleId>{5C22544A-7EE6-4342-B048-85BDC9FD1C3A}</a:tableStyleId>
              </a:tblPr>
              <a:tblGrid>
                <a:gridCol w="2755513">
                  <a:extLst>
                    <a:ext uri="{9D8B030D-6E8A-4147-A177-3AD203B41FA5}">
                      <a16:colId xmlns:a16="http://schemas.microsoft.com/office/drawing/2014/main" val="158987131"/>
                    </a:ext>
                  </a:extLst>
                </a:gridCol>
              </a:tblGrid>
              <a:tr h="952500">
                <a:tc>
                  <a:txBody>
                    <a:bodyPr/>
                    <a:lstStyle/>
                    <a:p>
                      <a:pPr lvl="0" algn="ctr">
                        <a:buNone/>
                      </a:pPr>
                      <a:r>
                        <a:rPr lang="en-US" sz="2800" dirty="0"/>
                        <a:t>Listening Comprehension</a:t>
                      </a:r>
                      <a:endParaRPr lang="en-US" sz="1400" dirty="0"/>
                    </a:p>
                  </a:txBody>
                  <a:tcPr>
                    <a:solidFill>
                      <a:schemeClr val="accent1">
                        <a:lumMod val="10000"/>
                        <a:lumOff val="90000"/>
                      </a:schemeClr>
                    </a:solidFill>
                  </a:tcPr>
                </a:tc>
                <a:extLst>
                  <a:ext uri="{0D108BD9-81ED-4DB2-BD59-A6C34878D82A}">
                    <a16:rowId xmlns:a16="http://schemas.microsoft.com/office/drawing/2014/main" val="779479989"/>
                  </a:ext>
                </a:extLst>
              </a:tr>
              <a:tr h="692150">
                <a:tc>
                  <a:txBody>
                    <a:bodyPr/>
                    <a:lstStyle/>
                    <a:p>
                      <a:pPr lvl="0" algn="ctr">
                        <a:buNone/>
                      </a:pPr>
                      <a:r>
                        <a:rPr lang="en-US" sz="2800" dirty="0">
                          <a:solidFill>
                            <a:schemeClr val="bg1"/>
                          </a:solidFill>
                        </a:rPr>
                        <a:t>Is the ability to understand what others read and say to you</a:t>
                      </a:r>
                    </a:p>
                  </a:txBody>
                  <a:tcPr>
                    <a:solidFill>
                      <a:schemeClr val="tx2">
                        <a:lumMod val="75000"/>
                      </a:schemeClr>
                    </a:solidFill>
                  </a:tcPr>
                </a:tc>
                <a:extLst>
                  <a:ext uri="{0D108BD9-81ED-4DB2-BD59-A6C34878D82A}">
                    <a16:rowId xmlns:a16="http://schemas.microsoft.com/office/drawing/2014/main" val="4083149259"/>
                  </a:ext>
                </a:extLst>
              </a:tr>
            </a:tbl>
          </a:graphicData>
        </a:graphic>
      </p:graphicFrame>
      <p:pic>
        <p:nvPicPr>
          <p:cNvPr id="14" name="Picture 13" descr="A person and children reading on a bed&#10;&#10;">
            <a:extLst>
              <a:ext uri="{FF2B5EF4-FFF2-40B4-BE49-F238E27FC236}">
                <a16:creationId xmlns:a16="http://schemas.microsoft.com/office/drawing/2014/main" id="{A520FCB8-95C2-AFAA-A643-51D11BB97B5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849132" y="1369670"/>
            <a:ext cx="2991482" cy="4533418"/>
          </a:xfrm>
          <a:prstGeom prst="rect">
            <a:avLst/>
          </a:prstGeom>
        </p:spPr>
      </p:pic>
    </p:spTree>
    <p:extLst>
      <p:ext uri="{BB962C8B-B14F-4D97-AF65-F5344CB8AC3E}">
        <p14:creationId xmlns:p14="http://schemas.microsoft.com/office/powerpoint/2010/main" val="3451282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79550-EE30-8CD9-6AFD-8F9863770B2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9287A2-DCC1-E8CA-DF5C-1342E030C135}"/>
              </a:ext>
            </a:extLst>
          </p:cNvPr>
          <p:cNvSpPr txBox="1">
            <a:spLocks noGrp="1"/>
          </p:cNvSpPr>
          <p:nvPr>
            <p:ph type="title" idx="4294967295"/>
          </p:nvPr>
        </p:nvSpPr>
        <p:spPr>
          <a:xfrm>
            <a:off x="2765753" y="398"/>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9A42C0C0-B481-F103-9A34-F13F69AFFA9D}"/>
              </a:ext>
            </a:extLst>
          </p:cNvPr>
          <p:cNvGraphicFramePr>
            <a:graphicFrameLocks noGrp="1"/>
          </p:cNvGraphicFramePr>
          <p:nvPr>
            <p:extLst>
              <p:ext uri="{D42A27DB-BD31-4B8C-83A1-F6EECF244321}">
                <p14:modId xmlns:p14="http://schemas.microsoft.com/office/powerpoint/2010/main" val="3142064076"/>
              </p:ext>
            </p:extLst>
          </p:nvPr>
        </p:nvGraphicFramePr>
        <p:xfrm>
          <a:off x="215982" y="918870"/>
          <a:ext cx="5995170" cy="682534"/>
        </p:xfrm>
        <a:graphic>
          <a:graphicData uri="http://schemas.openxmlformats.org/drawingml/2006/table">
            <a:tbl>
              <a:tblPr firstRow="1" bandRow="1">
                <a:tableStyleId>{5C22544A-7EE6-4342-B048-85BDC9FD1C3A}</a:tableStyleId>
              </a:tblPr>
              <a:tblGrid>
                <a:gridCol w="5995170">
                  <a:extLst>
                    <a:ext uri="{9D8B030D-6E8A-4147-A177-3AD203B41FA5}">
                      <a16:colId xmlns:a16="http://schemas.microsoft.com/office/drawing/2014/main" val="2776306306"/>
                    </a:ext>
                  </a:extLst>
                </a:gridCol>
              </a:tblGrid>
              <a:tr h="682534">
                <a:tc>
                  <a:txBody>
                    <a:bodyPr/>
                    <a:lstStyle/>
                    <a:p>
                      <a:pPr algn="ctr"/>
                      <a:r>
                        <a:rPr lang="en-US" sz="3500" dirty="0">
                          <a:solidFill>
                            <a:schemeClr val="tx2"/>
                          </a:solidFill>
                        </a:rPr>
                        <a:t>Written Language</a:t>
                      </a:r>
                    </a:p>
                  </a:txBody>
                  <a:tcPr>
                    <a:solidFill>
                      <a:schemeClr val="tx1">
                        <a:lumMod val="60000"/>
                        <a:lumOff val="40000"/>
                      </a:schemeClr>
                    </a:solidFill>
                  </a:tcPr>
                </a:tc>
                <a:extLst>
                  <a:ext uri="{0D108BD9-81ED-4DB2-BD59-A6C34878D82A}">
                    <a16:rowId xmlns:a16="http://schemas.microsoft.com/office/drawing/2014/main" val="1000081804"/>
                  </a:ext>
                </a:extLst>
              </a:tr>
            </a:tbl>
          </a:graphicData>
        </a:graphic>
      </p:graphicFrame>
      <p:graphicFrame>
        <p:nvGraphicFramePr>
          <p:cNvPr id="3" name="Table 2">
            <a:extLst>
              <a:ext uri="{FF2B5EF4-FFF2-40B4-BE49-F238E27FC236}">
                <a16:creationId xmlns:a16="http://schemas.microsoft.com/office/drawing/2014/main" id="{14C54712-8C62-5C60-5BE9-0247A1AFF5F9}"/>
              </a:ext>
            </a:extLst>
          </p:cNvPr>
          <p:cNvGraphicFramePr>
            <a:graphicFrameLocks noGrp="1"/>
          </p:cNvGraphicFramePr>
          <p:nvPr>
            <p:extLst>
              <p:ext uri="{D42A27DB-BD31-4B8C-83A1-F6EECF244321}">
                <p14:modId xmlns:p14="http://schemas.microsoft.com/office/powerpoint/2010/main" val="3614635099"/>
              </p:ext>
            </p:extLst>
          </p:nvPr>
        </p:nvGraphicFramePr>
        <p:xfrm>
          <a:off x="215981" y="1624004"/>
          <a:ext cx="3042089" cy="3123924"/>
        </p:xfrm>
        <a:graphic>
          <a:graphicData uri="http://schemas.openxmlformats.org/drawingml/2006/table">
            <a:tbl>
              <a:tblPr firstRow="1" bandRow="1">
                <a:tableStyleId>{5C22544A-7EE6-4342-B048-85BDC9FD1C3A}</a:tableStyleId>
              </a:tblPr>
              <a:tblGrid>
                <a:gridCol w="3042089">
                  <a:extLst>
                    <a:ext uri="{9D8B030D-6E8A-4147-A177-3AD203B41FA5}">
                      <a16:colId xmlns:a16="http://schemas.microsoft.com/office/drawing/2014/main" val="158987131"/>
                    </a:ext>
                  </a:extLst>
                </a:gridCol>
              </a:tblGrid>
              <a:tr h="1093373">
                <a:tc>
                  <a:txBody>
                    <a:bodyPr/>
                    <a:lstStyle/>
                    <a:p>
                      <a:pPr lvl="0" algn="ctr">
                        <a:buNone/>
                      </a:pPr>
                      <a:endParaRPr lang="en-US" sz="1400" dirty="0"/>
                    </a:p>
                    <a:p>
                      <a:pPr lvl="0" algn="ctr">
                        <a:buNone/>
                      </a:pPr>
                      <a:r>
                        <a:rPr lang="en-US" sz="2800" dirty="0"/>
                        <a:t>Print Awareness</a:t>
                      </a:r>
                    </a:p>
                    <a:p>
                      <a:pPr lvl="0" algn="ctr">
                        <a:buNone/>
                      </a:pPr>
                      <a:endParaRPr lang="en-US" sz="1800" dirty="0"/>
                    </a:p>
                  </a:txBody>
                  <a:tcPr anchor="ctr">
                    <a:solidFill>
                      <a:schemeClr val="accent3">
                        <a:lumMod val="10000"/>
                        <a:lumOff val="90000"/>
                      </a:schemeClr>
                    </a:solidFill>
                  </a:tcPr>
                </a:tc>
                <a:extLst>
                  <a:ext uri="{0D108BD9-81ED-4DB2-BD59-A6C34878D82A}">
                    <a16:rowId xmlns:a16="http://schemas.microsoft.com/office/drawing/2014/main" val="373702840"/>
                  </a:ext>
                </a:extLst>
              </a:tr>
              <a:tr h="2030551">
                <a:tc>
                  <a:txBody>
                    <a:bodyPr/>
                    <a:lstStyle/>
                    <a:p>
                      <a:pPr algn="ctr"/>
                      <a:r>
                        <a:rPr lang="en-US" sz="2800" dirty="0"/>
                        <a:t>Knowing about print and books and how they are used.</a:t>
                      </a:r>
                    </a:p>
                  </a:txBody>
                  <a:tcPr/>
                </a:tc>
                <a:extLst>
                  <a:ext uri="{0D108BD9-81ED-4DB2-BD59-A6C34878D82A}">
                    <a16:rowId xmlns:a16="http://schemas.microsoft.com/office/drawing/2014/main" val="4030847695"/>
                  </a:ext>
                </a:extLst>
              </a:tr>
            </a:tbl>
          </a:graphicData>
        </a:graphic>
      </p:graphicFrame>
      <p:sp>
        <p:nvSpPr>
          <p:cNvPr id="17" name="Speech Bubble: Rectangle 16">
            <a:extLst>
              <a:ext uri="{FF2B5EF4-FFF2-40B4-BE49-F238E27FC236}">
                <a16:creationId xmlns:a16="http://schemas.microsoft.com/office/drawing/2014/main" id="{F3908811-F8E8-C781-2CAC-99A3D8DE39C8}"/>
              </a:ext>
              <a:ext uri="{C183D7F6-B498-43B3-948B-1728B52AA6E4}">
                <adec:decorative xmlns:adec="http://schemas.microsoft.com/office/drawing/2017/decorative" val="1"/>
              </a:ext>
            </a:extLst>
          </p:cNvPr>
          <p:cNvSpPr/>
          <p:nvPr/>
        </p:nvSpPr>
        <p:spPr>
          <a:xfrm>
            <a:off x="3716417" y="2108748"/>
            <a:ext cx="2935897" cy="1077218"/>
          </a:xfrm>
          <a:prstGeom prst="wedgeRectCallout">
            <a:avLst>
              <a:gd name="adj1" fmla="val -73017"/>
              <a:gd name="adj2" fmla="val -63345"/>
            </a:avLst>
          </a:prstGeom>
          <a:solidFill>
            <a:schemeClr val="accent3">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Table 4">
            <a:extLst>
              <a:ext uri="{FF2B5EF4-FFF2-40B4-BE49-F238E27FC236}">
                <a16:creationId xmlns:a16="http://schemas.microsoft.com/office/drawing/2014/main" id="{5DA994E9-B0A0-1737-CA50-F1CC47A656FA}"/>
              </a:ext>
            </a:extLst>
          </p:cNvPr>
          <p:cNvGraphicFramePr>
            <a:graphicFrameLocks noGrp="1"/>
          </p:cNvGraphicFramePr>
          <p:nvPr>
            <p:extLst>
              <p:ext uri="{D42A27DB-BD31-4B8C-83A1-F6EECF244321}">
                <p14:modId xmlns:p14="http://schemas.microsoft.com/office/powerpoint/2010/main" val="3111508182"/>
              </p:ext>
            </p:extLst>
          </p:nvPr>
        </p:nvGraphicFramePr>
        <p:xfrm>
          <a:off x="3716418" y="2118856"/>
          <a:ext cx="2935897" cy="3134498"/>
        </p:xfrm>
        <a:graphic>
          <a:graphicData uri="http://schemas.openxmlformats.org/drawingml/2006/table">
            <a:tbl>
              <a:tblPr firstRow="1" bandRow="1">
                <a:tableStyleId>{5C22544A-7EE6-4342-B048-85BDC9FD1C3A}</a:tableStyleId>
              </a:tblPr>
              <a:tblGrid>
                <a:gridCol w="2935897">
                  <a:extLst>
                    <a:ext uri="{9D8B030D-6E8A-4147-A177-3AD203B41FA5}">
                      <a16:colId xmlns:a16="http://schemas.microsoft.com/office/drawing/2014/main" val="158987131"/>
                    </a:ext>
                  </a:extLst>
                </a:gridCol>
              </a:tblGrid>
              <a:tr h="1097074">
                <a:tc>
                  <a:txBody>
                    <a:bodyPr/>
                    <a:lstStyle/>
                    <a:p>
                      <a:pPr lvl="0" algn="ctr">
                        <a:buNone/>
                      </a:pPr>
                      <a:endParaRPr lang="en-US" sz="600" dirty="0"/>
                    </a:p>
                    <a:p>
                      <a:pPr lvl="0" algn="ctr">
                        <a:buNone/>
                      </a:pPr>
                      <a:r>
                        <a:rPr lang="en-US" sz="2800" dirty="0"/>
                        <a:t>Alphabet Knowledge</a:t>
                      </a:r>
                    </a:p>
                  </a:txBody>
                  <a:tcPr>
                    <a:solidFill>
                      <a:schemeClr val="accent3">
                        <a:lumMod val="10000"/>
                        <a:lumOff val="90000"/>
                      </a:schemeClr>
                    </a:solidFill>
                  </a:tcPr>
                </a:tc>
                <a:extLst>
                  <a:ext uri="{0D108BD9-81ED-4DB2-BD59-A6C34878D82A}">
                    <a16:rowId xmlns:a16="http://schemas.microsoft.com/office/drawing/2014/main" val="779479989"/>
                  </a:ext>
                </a:extLst>
              </a:tr>
              <a:tr h="2037424">
                <a:tc>
                  <a:txBody>
                    <a:bodyPr/>
                    <a:lstStyle/>
                    <a:p>
                      <a:pPr algn="ctr"/>
                      <a:r>
                        <a:rPr lang="en-US" sz="2800" dirty="0"/>
                        <a:t>The ability to name letters and know their sounds.</a:t>
                      </a:r>
                    </a:p>
                  </a:txBody>
                  <a:tcPr/>
                </a:tc>
                <a:extLst>
                  <a:ext uri="{0D108BD9-81ED-4DB2-BD59-A6C34878D82A}">
                    <a16:rowId xmlns:a16="http://schemas.microsoft.com/office/drawing/2014/main" val="4030847695"/>
                  </a:ext>
                </a:extLst>
              </a:tr>
            </a:tbl>
          </a:graphicData>
        </a:graphic>
      </p:graphicFrame>
      <p:pic>
        <p:nvPicPr>
          <p:cNvPr id="7" name="Picture 6" descr="A book with letters flying out of it&#10;&#10;">
            <a:extLst>
              <a:ext uri="{FF2B5EF4-FFF2-40B4-BE49-F238E27FC236}">
                <a16:creationId xmlns:a16="http://schemas.microsoft.com/office/drawing/2014/main" id="{191399B3-F39B-3C26-C1D7-D343A72979CB}"/>
              </a:ext>
            </a:extLst>
          </p:cNvPr>
          <p:cNvPicPr>
            <a:picLocks noChangeAspect="1"/>
          </p:cNvPicPr>
          <p:nvPr/>
        </p:nvPicPr>
        <p:blipFill>
          <a:blip r:embed="rId3" cstate="hqprint">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7098927" y="1148909"/>
            <a:ext cx="4513953" cy="4560182"/>
          </a:xfrm>
          <a:prstGeom prst="rect">
            <a:avLst/>
          </a:prstGeom>
        </p:spPr>
      </p:pic>
    </p:spTree>
    <p:extLst>
      <p:ext uri="{BB962C8B-B14F-4D97-AF65-F5344CB8AC3E}">
        <p14:creationId xmlns:p14="http://schemas.microsoft.com/office/powerpoint/2010/main" val="845111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9166F735-E873-7D3B-A10B-49D4C21CB3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4E9555-4F55-446D-4041-8C635AA02F71}"/>
              </a:ext>
            </a:extLst>
          </p:cNvPr>
          <p:cNvSpPr txBox="1">
            <a:spLocks noGrp="1"/>
          </p:cNvSpPr>
          <p:nvPr>
            <p:ph type="title" idx="4294967295"/>
          </p:nvPr>
        </p:nvSpPr>
        <p:spPr>
          <a:xfrm>
            <a:off x="725222" y="709381"/>
            <a:ext cx="10733579" cy="7540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chemeClr val="tx1"/>
                </a:solidFill>
                <a:effectLst/>
                <a:uLnTx/>
                <a:uFillTx/>
                <a:latin typeface="+mn-lt"/>
                <a:ea typeface="Calibri"/>
                <a:cs typeface="Calibri"/>
              </a:rPr>
              <a:t>Learn About Your Child's Reading Development</a:t>
            </a:r>
            <a:endParaRPr kumimoji="0" lang="en-US" sz="4200" b="1" i="0" u="none" strike="noStrike" kern="1200" cap="none" spc="0" normalizeH="0" baseline="0" noProof="0" dirty="0">
              <a:ln>
                <a:noFill/>
              </a:ln>
              <a:solidFill>
                <a:schemeClr val="tx1"/>
              </a:solidFill>
              <a:effectLst/>
              <a:uLnTx/>
              <a:uFillTx/>
              <a:latin typeface="+mn-lt"/>
              <a:ea typeface="+mn-ea"/>
              <a:cs typeface="+mn-cs"/>
            </a:endParaRPr>
          </a:p>
        </p:txBody>
      </p:sp>
      <p:sp>
        <p:nvSpPr>
          <p:cNvPr id="3" name="TextBox 2">
            <a:extLst>
              <a:ext uri="{FF2B5EF4-FFF2-40B4-BE49-F238E27FC236}">
                <a16:creationId xmlns:a16="http://schemas.microsoft.com/office/drawing/2014/main" id="{0EBCB669-2CD3-ADC2-A9C8-08B0536E78DF}"/>
              </a:ext>
            </a:extLst>
          </p:cNvPr>
          <p:cNvSpPr txBox="1"/>
          <p:nvPr/>
        </p:nvSpPr>
        <p:spPr>
          <a:xfrm>
            <a:off x="553980" y="2039584"/>
            <a:ext cx="11061662" cy="193899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dirty="0">
                <a:solidFill>
                  <a:schemeClr val="tx2"/>
                </a:solidFill>
                <a:ea typeface="Calibri"/>
                <a:cs typeface="Calibri"/>
              </a:rPr>
              <a:t>Children who struggle to learn early literacy skills are at risk for reading and academic difficulties later. Being informed about the parts of literacy, how children learn to read, and why they might struggle can help you make better decisions about your child's education.</a:t>
            </a:r>
          </a:p>
        </p:txBody>
      </p:sp>
      <p:sp>
        <p:nvSpPr>
          <p:cNvPr id="4" name="TextBox 3">
            <a:extLst>
              <a:ext uri="{FF2B5EF4-FFF2-40B4-BE49-F238E27FC236}">
                <a16:creationId xmlns:a16="http://schemas.microsoft.com/office/drawing/2014/main" id="{A9FD1FF0-135E-946B-3450-049D9123EC8E}"/>
              </a:ext>
            </a:extLst>
          </p:cNvPr>
          <p:cNvSpPr txBox="1"/>
          <p:nvPr/>
        </p:nvSpPr>
        <p:spPr>
          <a:xfrm>
            <a:off x="375972" y="5408380"/>
            <a:ext cx="11633162" cy="807913"/>
          </a:xfrm>
          <a:prstGeom prst="rect">
            <a:avLst/>
          </a:prstGeom>
          <a:solidFill>
            <a:schemeClr val="tx2"/>
          </a:solidFill>
          <a:effectLst>
            <a:outerShdw blurRad="63500" dist="38100" dir="2700000">
              <a:srgbClr val="000000">
                <a:alpha val="72000"/>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dirty="0">
                <a:ea typeface="Calibri"/>
                <a:cs typeface="Calibri"/>
              </a:rPr>
              <a:t>The research reported here is funded by a grant to NCIL from the Office of Elementary and Secondary Education, in partnership with the Office of Special Education Programs (Award #: S283D160003). The opinions expressed are those of the authors and do not represent views or policies of OESE, OSEP, or the U.S. Department of Education. You should not assume endorsement by the Federal government.</a:t>
            </a:r>
          </a:p>
        </p:txBody>
      </p:sp>
    </p:spTree>
    <p:extLst>
      <p:ext uri="{BB962C8B-B14F-4D97-AF65-F5344CB8AC3E}">
        <p14:creationId xmlns:p14="http://schemas.microsoft.com/office/powerpoint/2010/main" val="196186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79550-EE30-8CD9-6AFD-8F9863770B2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9287A2-DCC1-E8CA-DF5C-1342E030C135}"/>
              </a:ext>
            </a:extLst>
          </p:cNvPr>
          <p:cNvSpPr txBox="1">
            <a:spLocks noGrp="1"/>
          </p:cNvSpPr>
          <p:nvPr>
            <p:ph type="title" idx="4294967295"/>
          </p:nvPr>
        </p:nvSpPr>
        <p:spPr>
          <a:xfrm>
            <a:off x="2765753" y="398"/>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pic>
        <p:nvPicPr>
          <p:cNvPr id="8" name="Online Media 7" title="Do I Know the Letter Sounds? Teaching Letter Knowledge to Your Child">
            <a:hlinkClick r:id="" action="ppaction://media"/>
            <a:extLst>
              <a:ext uri="{FF2B5EF4-FFF2-40B4-BE49-F238E27FC236}">
                <a16:creationId xmlns:a16="http://schemas.microsoft.com/office/drawing/2014/main" id="{340A2AFA-EE12-52DD-E7C6-CDFD543D660A}"/>
              </a:ext>
            </a:extLst>
          </p:cNvPr>
          <p:cNvPicPr>
            <a:picLocks noRot="1" noChangeAspect="1"/>
          </p:cNvPicPr>
          <p:nvPr>
            <a:videoFile r:link="rId1"/>
          </p:nvPr>
        </p:nvPicPr>
        <p:blipFill>
          <a:blip r:embed="rId4"/>
          <a:stretch>
            <a:fillRect/>
          </a:stretch>
        </p:blipFill>
        <p:spPr>
          <a:xfrm>
            <a:off x="0" y="909313"/>
            <a:ext cx="8919222" cy="5039373"/>
          </a:xfrm>
          <a:prstGeom prst="rect">
            <a:avLst/>
          </a:prstGeom>
        </p:spPr>
      </p:pic>
      <p:sp>
        <p:nvSpPr>
          <p:cNvPr id="9" name="TextBox 8">
            <a:extLst>
              <a:ext uri="{FF2B5EF4-FFF2-40B4-BE49-F238E27FC236}">
                <a16:creationId xmlns:a16="http://schemas.microsoft.com/office/drawing/2014/main" id="{75D83D6D-C440-0B5D-CBA1-646C895F271E}"/>
              </a:ext>
            </a:extLst>
          </p:cNvPr>
          <p:cNvSpPr txBox="1"/>
          <p:nvPr/>
        </p:nvSpPr>
        <p:spPr>
          <a:xfrm>
            <a:off x="8919222" y="4724142"/>
            <a:ext cx="3300269"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500" dirty="0">
                <a:ea typeface="Calibri"/>
                <a:cs typeface="Calibri"/>
              </a:rPr>
              <a:t>Videos provided by:</a:t>
            </a:r>
            <a:endParaRPr lang="en-US" sz="2500" dirty="0"/>
          </a:p>
        </p:txBody>
      </p:sp>
      <p:pic>
        <p:nvPicPr>
          <p:cNvPr id="10" name="Picture 9" descr="Read Charlotte logo">
            <a:extLst>
              <a:ext uri="{FF2B5EF4-FFF2-40B4-BE49-F238E27FC236}">
                <a16:creationId xmlns:a16="http://schemas.microsoft.com/office/drawing/2014/main" id="{4B44EFE1-C3E3-F3BC-B9A4-961206F0B756}"/>
              </a:ext>
            </a:extLst>
          </p:cNvPr>
          <p:cNvPicPr>
            <a:picLocks noChangeAspect="1"/>
          </p:cNvPicPr>
          <p:nvPr/>
        </p:nvPicPr>
        <p:blipFill>
          <a:blip r:embed="rId5"/>
          <a:stretch>
            <a:fillRect/>
          </a:stretch>
        </p:blipFill>
        <p:spPr>
          <a:xfrm>
            <a:off x="9973119" y="5201196"/>
            <a:ext cx="1192474" cy="948519"/>
          </a:xfrm>
          <a:prstGeom prst="rect">
            <a:avLst/>
          </a:prstGeom>
        </p:spPr>
      </p:pic>
    </p:spTree>
    <p:extLst>
      <p:ext uri="{BB962C8B-B14F-4D97-AF65-F5344CB8AC3E}">
        <p14:creationId xmlns:p14="http://schemas.microsoft.com/office/powerpoint/2010/main" val="219383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79550-EE30-8CD9-6AFD-8F9863770B2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9287A2-DCC1-E8CA-DF5C-1342E030C135}"/>
              </a:ext>
            </a:extLst>
          </p:cNvPr>
          <p:cNvSpPr txBox="1">
            <a:spLocks noGrp="1"/>
          </p:cNvSpPr>
          <p:nvPr>
            <p:ph type="title" idx="4294967295"/>
          </p:nvPr>
        </p:nvSpPr>
        <p:spPr>
          <a:xfrm>
            <a:off x="2765753" y="398"/>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pic>
        <p:nvPicPr>
          <p:cNvPr id="13" name="Online Media 12" title="Why Talking About the Letters We See All around Us Prepares Our Child to Read">
            <a:hlinkClick r:id="" action="ppaction://media"/>
            <a:extLst>
              <a:ext uri="{FF2B5EF4-FFF2-40B4-BE49-F238E27FC236}">
                <a16:creationId xmlns:a16="http://schemas.microsoft.com/office/drawing/2014/main" id="{04486A80-9452-6CBE-A12F-E5786B032F53}"/>
              </a:ext>
            </a:extLst>
          </p:cNvPr>
          <p:cNvPicPr>
            <a:picLocks noRot="1" noChangeAspect="1"/>
          </p:cNvPicPr>
          <p:nvPr>
            <a:videoFile r:link="rId1"/>
          </p:nvPr>
        </p:nvPicPr>
        <p:blipFill>
          <a:blip r:embed="rId4"/>
          <a:stretch>
            <a:fillRect/>
          </a:stretch>
        </p:blipFill>
        <p:spPr>
          <a:xfrm>
            <a:off x="0" y="863593"/>
            <a:ext cx="9081065" cy="5130813"/>
          </a:xfrm>
          <a:prstGeom prst="rect">
            <a:avLst/>
          </a:prstGeom>
        </p:spPr>
      </p:pic>
      <p:sp>
        <p:nvSpPr>
          <p:cNvPr id="9" name="TextBox 8">
            <a:extLst>
              <a:ext uri="{FF2B5EF4-FFF2-40B4-BE49-F238E27FC236}">
                <a16:creationId xmlns:a16="http://schemas.microsoft.com/office/drawing/2014/main" id="{75D83D6D-C440-0B5D-CBA1-646C895F271E}"/>
              </a:ext>
            </a:extLst>
          </p:cNvPr>
          <p:cNvSpPr txBox="1"/>
          <p:nvPr/>
        </p:nvSpPr>
        <p:spPr>
          <a:xfrm>
            <a:off x="8891731" y="4724142"/>
            <a:ext cx="3300269"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500" dirty="0">
                <a:ea typeface="Calibri"/>
                <a:cs typeface="Calibri"/>
              </a:rPr>
              <a:t>Videos provided by:</a:t>
            </a:r>
            <a:endParaRPr lang="en-US" sz="2500" dirty="0"/>
          </a:p>
        </p:txBody>
      </p:sp>
      <p:pic>
        <p:nvPicPr>
          <p:cNvPr id="10" name="Picture 9" descr="Read Charlotte logo">
            <a:extLst>
              <a:ext uri="{FF2B5EF4-FFF2-40B4-BE49-F238E27FC236}">
                <a16:creationId xmlns:a16="http://schemas.microsoft.com/office/drawing/2014/main" id="{4B44EFE1-C3E3-F3BC-B9A4-961206F0B756}"/>
              </a:ext>
            </a:extLst>
          </p:cNvPr>
          <p:cNvPicPr>
            <a:picLocks noChangeAspect="1"/>
          </p:cNvPicPr>
          <p:nvPr/>
        </p:nvPicPr>
        <p:blipFill>
          <a:blip r:embed="rId5"/>
          <a:stretch>
            <a:fillRect/>
          </a:stretch>
        </p:blipFill>
        <p:spPr>
          <a:xfrm>
            <a:off x="9945628" y="5201196"/>
            <a:ext cx="1192474" cy="948519"/>
          </a:xfrm>
          <a:prstGeom prst="rect">
            <a:avLst/>
          </a:prstGeom>
        </p:spPr>
      </p:pic>
    </p:spTree>
    <p:extLst>
      <p:ext uri="{BB962C8B-B14F-4D97-AF65-F5344CB8AC3E}">
        <p14:creationId xmlns:p14="http://schemas.microsoft.com/office/powerpoint/2010/main" val="173145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9CFB9-0918-FFE6-8494-C9F70369EE7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4E6EA4F-72D5-9F89-2B58-393D4AA93EF7}"/>
              </a:ext>
            </a:extLst>
          </p:cNvPr>
          <p:cNvSpPr txBox="1">
            <a:spLocks noGrp="1"/>
          </p:cNvSpPr>
          <p:nvPr>
            <p:ph type="title" idx="4294967295"/>
          </p:nvPr>
        </p:nvSpPr>
        <p:spPr>
          <a:xfrm>
            <a:off x="2765753" y="398"/>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B030F0A8-4E72-6F87-B2FD-BF1470319269}"/>
              </a:ext>
            </a:extLst>
          </p:cNvPr>
          <p:cNvGraphicFramePr>
            <a:graphicFrameLocks noGrp="1"/>
          </p:cNvGraphicFramePr>
          <p:nvPr>
            <p:extLst>
              <p:ext uri="{D42A27DB-BD31-4B8C-83A1-F6EECF244321}">
                <p14:modId xmlns:p14="http://schemas.microsoft.com/office/powerpoint/2010/main" val="2681713607"/>
              </p:ext>
            </p:extLst>
          </p:nvPr>
        </p:nvGraphicFramePr>
        <p:xfrm>
          <a:off x="181252" y="1006865"/>
          <a:ext cx="7994584" cy="682534"/>
        </p:xfrm>
        <a:graphic>
          <a:graphicData uri="http://schemas.openxmlformats.org/drawingml/2006/table">
            <a:tbl>
              <a:tblPr firstRow="1" bandRow="1">
                <a:tableStyleId>{5C22544A-7EE6-4342-B048-85BDC9FD1C3A}</a:tableStyleId>
              </a:tblPr>
              <a:tblGrid>
                <a:gridCol w="7994584">
                  <a:extLst>
                    <a:ext uri="{9D8B030D-6E8A-4147-A177-3AD203B41FA5}">
                      <a16:colId xmlns:a16="http://schemas.microsoft.com/office/drawing/2014/main" val="2776306306"/>
                    </a:ext>
                  </a:extLst>
                </a:gridCol>
              </a:tblGrid>
              <a:tr h="682534">
                <a:tc>
                  <a:txBody>
                    <a:bodyPr/>
                    <a:lstStyle/>
                    <a:p>
                      <a:pPr algn="ctr"/>
                      <a:r>
                        <a:rPr lang="en-US" sz="3500" dirty="0">
                          <a:solidFill>
                            <a:schemeClr val="tx2"/>
                          </a:solidFill>
                        </a:rPr>
                        <a:t>Written Language</a:t>
                      </a:r>
                    </a:p>
                  </a:txBody>
                  <a:tcPr>
                    <a:solidFill>
                      <a:schemeClr val="tx1">
                        <a:lumMod val="60000"/>
                        <a:lumOff val="40000"/>
                      </a:schemeClr>
                    </a:solidFill>
                  </a:tcPr>
                </a:tc>
                <a:extLst>
                  <a:ext uri="{0D108BD9-81ED-4DB2-BD59-A6C34878D82A}">
                    <a16:rowId xmlns:a16="http://schemas.microsoft.com/office/drawing/2014/main" val="1000081804"/>
                  </a:ext>
                </a:extLst>
              </a:tr>
            </a:tbl>
          </a:graphicData>
        </a:graphic>
      </p:graphicFrame>
      <p:graphicFrame>
        <p:nvGraphicFramePr>
          <p:cNvPr id="3" name="Table 2">
            <a:extLst>
              <a:ext uri="{FF2B5EF4-FFF2-40B4-BE49-F238E27FC236}">
                <a16:creationId xmlns:a16="http://schemas.microsoft.com/office/drawing/2014/main" id="{9F9C7A1A-08B4-5A88-D730-4BC60F29C525}"/>
              </a:ext>
            </a:extLst>
          </p:cNvPr>
          <p:cNvGraphicFramePr>
            <a:graphicFrameLocks noGrp="1"/>
          </p:cNvGraphicFramePr>
          <p:nvPr>
            <p:extLst>
              <p:ext uri="{D42A27DB-BD31-4B8C-83A1-F6EECF244321}">
                <p14:modId xmlns:p14="http://schemas.microsoft.com/office/powerpoint/2010/main" val="1014012300"/>
              </p:ext>
            </p:extLst>
          </p:nvPr>
        </p:nvGraphicFramePr>
        <p:xfrm>
          <a:off x="181252" y="1689253"/>
          <a:ext cx="2651760" cy="3479439"/>
        </p:xfrm>
        <a:graphic>
          <a:graphicData uri="http://schemas.openxmlformats.org/drawingml/2006/table">
            <a:tbl>
              <a:tblPr firstRow="1" bandRow="1">
                <a:tableStyleId>{5C22544A-7EE6-4342-B048-85BDC9FD1C3A}</a:tableStyleId>
              </a:tblPr>
              <a:tblGrid>
                <a:gridCol w="2651760">
                  <a:extLst>
                    <a:ext uri="{9D8B030D-6E8A-4147-A177-3AD203B41FA5}">
                      <a16:colId xmlns:a16="http://schemas.microsoft.com/office/drawing/2014/main" val="158987131"/>
                    </a:ext>
                  </a:extLst>
                </a:gridCol>
              </a:tblGrid>
              <a:tr h="1448888">
                <a:tc>
                  <a:txBody>
                    <a:bodyPr/>
                    <a:lstStyle/>
                    <a:p>
                      <a:pPr lvl="0" algn="ctr">
                        <a:buNone/>
                      </a:pPr>
                      <a:endParaRPr lang="en-US" sz="1400" dirty="0"/>
                    </a:p>
                    <a:p>
                      <a:pPr lvl="0" algn="ctr">
                        <a:buNone/>
                      </a:pPr>
                      <a:r>
                        <a:rPr lang="en-US" sz="2800" dirty="0"/>
                        <a:t>Print                 Awareness</a:t>
                      </a:r>
                    </a:p>
                    <a:p>
                      <a:pPr lvl="0" algn="ctr">
                        <a:buNone/>
                      </a:pPr>
                      <a:endParaRPr lang="en-US" sz="1800" dirty="0"/>
                    </a:p>
                  </a:txBody>
                  <a:tcPr anchor="ctr">
                    <a:solidFill>
                      <a:schemeClr val="accent3">
                        <a:lumMod val="10000"/>
                        <a:lumOff val="90000"/>
                      </a:schemeClr>
                    </a:solidFill>
                  </a:tcPr>
                </a:tc>
                <a:extLst>
                  <a:ext uri="{0D108BD9-81ED-4DB2-BD59-A6C34878D82A}">
                    <a16:rowId xmlns:a16="http://schemas.microsoft.com/office/drawing/2014/main" val="373702840"/>
                  </a:ext>
                </a:extLst>
              </a:tr>
              <a:tr h="2030551">
                <a:tc>
                  <a:txBody>
                    <a:bodyPr/>
                    <a:lstStyle/>
                    <a:p>
                      <a:pPr algn="ctr"/>
                      <a:r>
                        <a:rPr lang="en-US" sz="2800" dirty="0"/>
                        <a:t>Knowing about print and books and how they are used.</a:t>
                      </a:r>
                    </a:p>
                  </a:txBody>
                  <a:tcPr/>
                </a:tc>
                <a:extLst>
                  <a:ext uri="{0D108BD9-81ED-4DB2-BD59-A6C34878D82A}">
                    <a16:rowId xmlns:a16="http://schemas.microsoft.com/office/drawing/2014/main" val="4030847695"/>
                  </a:ext>
                </a:extLst>
              </a:tr>
            </a:tbl>
          </a:graphicData>
        </a:graphic>
      </p:graphicFrame>
      <p:graphicFrame>
        <p:nvGraphicFramePr>
          <p:cNvPr id="19" name="Table 18">
            <a:extLst>
              <a:ext uri="{FF2B5EF4-FFF2-40B4-BE49-F238E27FC236}">
                <a16:creationId xmlns:a16="http://schemas.microsoft.com/office/drawing/2014/main" id="{E9377141-DDE0-4B7B-4EF5-933EDFEBC0C0}"/>
              </a:ext>
            </a:extLst>
          </p:cNvPr>
          <p:cNvGraphicFramePr>
            <a:graphicFrameLocks noGrp="1"/>
          </p:cNvGraphicFramePr>
          <p:nvPr>
            <p:extLst>
              <p:ext uri="{D42A27DB-BD31-4B8C-83A1-F6EECF244321}">
                <p14:modId xmlns:p14="http://schemas.microsoft.com/office/powerpoint/2010/main" val="624190526"/>
              </p:ext>
            </p:extLst>
          </p:nvPr>
        </p:nvGraphicFramePr>
        <p:xfrm>
          <a:off x="2846570" y="1691335"/>
          <a:ext cx="2663562" cy="4100648"/>
        </p:xfrm>
        <a:graphic>
          <a:graphicData uri="http://schemas.openxmlformats.org/drawingml/2006/table">
            <a:tbl>
              <a:tblPr firstRow="1" bandRow="1">
                <a:tableStyleId>{5C22544A-7EE6-4342-B048-85BDC9FD1C3A}</a:tableStyleId>
              </a:tblPr>
              <a:tblGrid>
                <a:gridCol w="2663562">
                  <a:extLst>
                    <a:ext uri="{9D8B030D-6E8A-4147-A177-3AD203B41FA5}">
                      <a16:colId xmlns:a16="http://schemas.microsoft.com/office/drawing/2014/main" val="158987131"/>
                    </a:ext>
                  </a:extLst>
                </a:gridCol>
              </a:tblGrid>
              <a:tr h="1448888">
                <a:tc>
                  <a:txBody>
                    <a:bodyPr/>
                    <a:lstStyle/>
                    <a:p>
                      <a:pPr lvl="0" algn="ctr">
                        <a:buNone/>
                      </a:pPr>
                      <a:endParaRPr lang="en-US" sz="1400" dirty="0"/>
                    </a:p>
                    <a:p>
                      <a:pPr lvl="0" algn="ctr">
                        <a:buNone/>
                      </a:pPr>
                      <a:r>
                        <a:rPr lang="en-US" sz="2800" dirty="0"/>
                        <a:t>Phonics</a:t>
                      </a:r>
                    </a:p>
                    <a:p>
                      <a:pPr lvl="0" algn="ctr">
                        <a:buNone/>
                      </a:pPr>
                      <a:endParaRPr lang="en-US" sz="1800" dirty="0"/>
                    </a:p>
                  </a:txBody>
                  <a:tcPr anchor="ctr">
                    <a:solidFill>
                      <a:schemeClr val="accent4">
                        <a:lumMod val="20000"/>
                        <a:lumOff val="80000"/>
                      </a:schemeClr>
                    </a:solidFill>
                  </a:tcPr>
                </a:tc>
                <a:extLst>
                  <a:ext uri="{0D108BD9-81ED-4DB2-BD59-A6C34878D82A}">
                    <a16:rowId xmlns:a16="http://schemas.microsoft.com/office/drawing/2014/main" val="373702840"/>
                  </a:ext>
                </a:extLst>
              </a:tr>
              <a:tr h="2030551">
                <a:tc>
                  <a:txBody>
                    <a:bodyPr/>
                    <a:lstStyle/>
                    <a:p>
                      <a:pPr algn="ctr"/>
                      <a:r>
                        <a:rPr lang="en-US" sz="2800" dirty="0"/>
                        <a:t>Is the process of using letter-sound relationships to read and spell words.</a:t>
                      </a:r>
                    </a:p>
                  </a:txBody>
                  <a:tcPr/>
                </a:tc>
                <a:extLst>
                  <a:ext uri="{0D108BD9-81ED-4DB2-BD59-A6C34878D82A}">
                    <a16:rowId xmlns:a16="http://schemas.microsoft.com/office/drawing/2014/main" val="4030847695"/>
                  </a:ext>
                </a:extLst>
              </a:tr>
            </a:tbl>
          </a:graphicData>
        </a:graphic>
      </p:graphicFrame>
      <p:sp>
        <p:nvSpPr>
          <p:cNvPr id="5" name="Speech Bubble: Rectangle 4">
            <a:extLst>
              <a:ext uri="{FF2B5EF4-FFF2-40B4-BE49-F238E27FC236}">
                <a16:creationId xmlns:a16="http://schemas.microsoft.com/office/drawing/2014/main" id="{32291D77-F886-119A-1B2A-BA4D09E18F5B}"/>
              </a:ext>
              <a:ext uri="{C183D7F6-B498-43B3-948B-1728B52AA6E4}">
                <adec:decorative xmlns:adec="http://schemas.microsoft.com/office/drawing/2017/decorative" val="1"/>
              </a:ext>
            </a:extLst>
          </p:cNvPr>
          <p:cNvSpPr/>
          <p:nvPr/>
        </p:nvSpPr>
        <p:spPr>
          <a:xfrm>
            <a:off x="5927959" y="1974970"/>
            <a:ext cx="2651760" cy="1454029"/>
          </a:xfrm>
          <a:prstGeom prst="wedgeRectCallout">
            <a:avLst>
              <a:gd name="adj1" fmla="val -88651"/>
              <a:gd name="adj2" fmla="val -40417"/>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20" name="Table 19">
            <a:extLst>
              <a:ext uri="{FF2B5EF4-FFF2-40B4-BE49-F238E27FC236}">
                <a16:creationId xmlns:a16="http://schemas.microsoft.com/office/drawing/2014/main" id="{6AB42911-70BE-45E2-D230-F8FBCDE87AA7}"/>
              </a:ext>
            </a:extLst>
          </p:cNvPr>
          <p:cNvGraphicFramePr>
            <a:graphicFrameLocks noGrp="1"/>
          </p:cNvGraphicFramePr>
          <p:nvPr>
            <p:extLst>
              <p:ext uri="{D42A27DB-BD31-4B8C-83A1-F6EECF244321}">
                <p14:modId xmlns:p14="http://schemas.microsoft.com/office/powerpoint/2010/main" val="106556476"/>
              </p:ext>
            </p:extLst>
          </p:nvPr>
        </p:nvGraphicFramePr>
        <p:xfrm>
          <a:off x="5927958" y="1993117"/>
          <a:ext cx="2651760" cy="4100648"/>
        </p:xfrm>
        <a:graphic>
          <a:graphicData uri="http://schemas.openxmlformats.org/drawingml/2006/table">
            <a:tbl>
              <a:tblPr firstRow="1" bandRow="1">
                <a:tableStyleId>{5C22544A-7EE6-4342-B048-85BDC9FD1C3A}</a:tableStyleId>
              </a:tblPr>
              <a:tblGrid>
                <a:gridCol w="2651760">
                  <a:extLst>
                    <a:ext uri="{9D8B030D-6E8A-4147-A177-3AD203B41FA5}">
                      <a16:colId xmlns:a16="http://schemas.microsoft.com/office/drawing/2014/main" val="158987131"/>
                    </a:ext>
                  </a:extLst>
                </a:gridCol>
              </a:tblGrid>
              <a:tr h="1448888">
                <a:tc>
                  <a:txBody>
                    <a:bodyPr/>
                    <a:lstStyle/>
                    <a:p>
                      <a:pPr lvl="0" algn="ctr">
                        <a:buNone/>
                      </a:pPr>
                      <a:endParaRPr lang="en-US" sz="1400" dirty="0"/>
                    </a:p>
                    <a:p>
                      <a:pPr lvl="0" algn="ctr">
                        <a:buNone/>
                      </a:pPr>
                      <a:r>
                        <a:rPr lang="en-US" sz="2800" dirty="0"/>
                        <a:t>Alphabetic Principle</a:t>
                      </a:r>
                    </a:p>
                    <a:p>
                      <a:pPr lvl="0" algn="ctr">
                        <a:buNone/>
                      </a:pPr>
                      <a:endParaRPr lang="en-US" sz="1800" dirty="0"/>
                    </a:p>
                  </a:txBody>
                  <a:tcPr anchor="ctr">
                    <a:solidFill>
                      <a:schemeClr val="accent4">
                        <a:lumMod val="20000"/>
                        <a:lumOff val="80000"/>
                      </a:schemeClr>
                    </a:solidFill>
                  </a:tcPr>
                </a:tc>
                <a:extLst>
                  <a:ext uri="{0D108BD9-81ED-4DB2-BD59-A6C34878D82A}">
                    <a16:rowId xmlns:a16="http://schemas.microsoft.com/office/drawing/2014/main" val="373702840"/>
                  </a:ext>
                </a:extLst>
              </a:tr>
              <a:tr h="2030551">
                <a:tc>
                  <a:txBody>
                    <a:bodyPr/>
                    <a:lstStyle/>
                    <a:p>
                      <a:pPr algn="ctr"/>
                      <a:r>
                        <a:rPr lang="en-US" sz="2800" dirty="0"/>
                        <a:t>The understanding that letters match individual sounds in words.</a:t>
                      </a:r>
                    </a:p>
                    <a:p>
                      <a:pPr lvl="0" algn="ctr">
                        <a:buNone/>
                      </a:pPr>
                      <a:endParaRPr lang="en-US" sz="2800" dirty="0"/>
                    </a:p>
                  </a:txBody>
                  <a:tcPr/>
                </a:tc>
                <a:extLst>
                  <a:ext uri="{0D108BD9-81ED-4DB2-BD59-A6C34878D82A}">
                    <a16:rowId xmlns:a16="http://schemas.microsoft.com/office/drawing/2014/main" val="4030847695"/>
                  </a:ext>
                </a:extLst>
              </a:tr>
            </a:tbl>
          </a:graphicData>
        </a:graphic>
      </p:graphicFrame>
      <p:pic>
        <p:nvPicPr>
          <p:cNvPr id="10" name="Picture 9" descr="A person spelling a word /m/ /a/ /t/">
            <a:extLst>
              <a:ext uri="{FF2B5EF4-FFF2-40B4-BE49-F238E27FC236}">
                <a16:creationId xmlns:a16="http://schemas.microsoft.com/office/drawing/2014/main" id="{C0133DDF-49A3-E3B9-BAD8-63F14D36C0C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683640" y="2466483"/>
            <a:ext cx="3508360" cy="1913651"/>
          </a:xfrm>
          <a:prstGeom prst="rect">
            <a:avLst/>
          </a:prstGeom>
        </p:spPr>
      </p:pic>
    </p:spTree>
    <p:extLst>
      <p:ext uri="{BB962C8B-B14F-4D97-AF65-F5344CB8AC3E}">
        <p14:creationId xmlns:p14="http://schemas.microsoft.com/office/powerpoint/2010/main" val="1930467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9CFB9-0918-FFE6-8494-C9F70369EE7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4E6EA4F-72D5-9F89-2B58-393D4AA93EF7}"/>
              </a:ext>
            </a:extLst>
          </p:cNvPr>
          <p:cNvSpPr txBox="1">
            <a:spLocks noGrp="1"/>
          </p:cNvSpPr>
          <p:nvPr>
            <p:ph type="title" idx="4294967295"/>
          </p:nvPr>
        </p:nvSpPr>
        <p:spPr>
          <a:xfrm>
            <a:off x="2765753" y="398"/>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pic>
        <p:nvPicPr>
          <p:cNvPr id="7" name="Online Media 6" title="Show Your Child How to Read Short Words">
            <a:hlinkClick r:id="" action="ppaction://media"/>
            <a:extLst>
              <a:ext uri="{FF2B5EF4-FFF2-40B4-BE49-F238E27FC236}">
                <a16:creationId xmlns:a16="http://schemas.microsoft.com/office/drawing/2014/main" id="{FDDBD1A9-497B-D414-1A7B-170F083B0EBC}"/>
              </a:ext>
            </a:extLst>
          </p:cNvPr>
          <p:cNvPicPr>
            <a:picLocks noRot="1" noChangeAspect="1"/>
          </p:cNvPicPr>
          <p:nvPr>
            <a:videoFile r:link="rId1"/>
          </p:nvPr>
        </p:nvPicPr>
        <p:blipFill>
          <a:blip r:embed="rId4"/>
          <a:stretch>
            <a:fillRect/>
          </a:stretch>
        </p:blipFill>
        <p:spPr>
          <a:xfrm>
            <a:off x="0" y="837467"/>
            <a:ext cx="9173544" cy="5183065"/>
          </a:xfrm>
          <a:prstGeom prst="rect">
            <a:avLst/>
          </a:prstGeom>
        </p:spPr>
      </p:pic>
      <p:sp>
        <p:nvSpPr>
          <p:cNvPr id="14" name="TextBox 13">
            <a:extLst>
              <a:ext uri="{FF2B5EF4-FFF2-40B4-BE49-F238E27FC236}">
                <a16:creationId xmlns:a16="http://schemas.microsoft.com/office/drawing/2014/main" id="{FB0B4C86-70FE-FA8D-A85F-AE3320819573}"/>
              </a:ext>
            </a:extLst>
          </p:cNvPr>
          <p:cNvSpPr txBox="1"/>
          <p:nvPr/>
        </p:nvSpPr>
        <p:spPr>
          <a:xfrm>
            <a:off x="9173474" y="4668192"/>
            <a:ext cx="2746782"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6" name="Picture 15" descr="Read Charlotte">
            <a:extLst>
              <a:ext uri="{FF2B5EF4-FFF2-40B4-BE49-F238E27FC236}">
                <a16:creationId xmlns:a16="http://schemas.microsoft.com/office/drawing/2014/main" id="{01644F3A-1B8B-207C-AAF5-20F09DC020F7}"/>
              </a:ext>
            </a:extLst>
          </p:cNvPr>
          <p:cNvPicPr>
            <a:picLocks noChangeAspect="1"/>
          </p:cNvPicPr>
          <p:nvPr/>
        </p:nvPicPr>
        <p:blipFill>
          <a:blip r:embed="rId5"/>
          <a:stretch>
            <a:fillRect/>
          </a:stretch>
        </p:blipFill>
        <p:spPr>
          <a:xfrm>
            <a:off x="9761397" y="5125149"/>
            <a:ext cx="1192474" cy="948519"/>
          </a:xfrm>
          <a:prstGeom prst="rect">
            <a:avLst/>
          </a:prstGeom>
        </p:spPr>
      </p:pic>
    </p:spTree>
    <p:extLst>
      <p:ext uri="{BB962C8B-B14F-4D97-AF65-F5344CB8AC3E}">
        <p14:creationId xmlns:p14="http://schemas.microsoft.com/office/powerpoint/2010/main" val="371595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Phonics: Big 5 in Under 5">
            <a:hlinkClick r:id="" action="ppaction://media"/>
            <a:extLst>
              <a:ext uri="{FF2B5EF4-FFF2-40B4-BE49-F238E27FC236}">
                <a16:creationId xmlns:a16="http://schemas.microsoft.com/office/drawing/2014/main" id="{34E3A236-7EFD-2655-C65B-23089E49F719}"/>
              </a:ext>
            </a:extLst>
          </p:cNvPr>
          <p:cNvPicPr>
            <a:picLocks noRot="1" noChangeAspect="1"/>
          </p:cNvPicPr>
          <p:nvPr>
            <a:videoFile r:link="rId1"/>
          </p:nvPr>
        </p:nvPicPr>
        <p:blipFill>
          <a:blip r:embed="rId4"/>
          <a:stretch>
            <a:fillRect/>
          </a:stretch>
        </p:blipFill>
        <p:spPr>
          <a:xfrm>
            <a:off x="26988" y="0"/>
            <a:ext cx="12138025" cy="6858000"/>
          </a:xfrm>
          <a:prstGeom prst="rect">
            <a:avLst/>
          </a:prstGeom>
        </p:spPr>
      </p:pic>
    </p:spTree>
    <p:extLst>
      <p:ext uri="{BB962C8B-B14F-4D97-AF65-F5344CB8AC3E}">
        <p14:creationId xmlns:p14="http://schemas.microsoft.com/office/powerpoint/2010/main" val="323515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FDDFA-2D93-9D7C-2488-D0521AC3881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A49EE36-0EC2-B081-5F0A-15676DD9449C}"/>
              </a:ext>
            </a:extLst>
          </p:cNvPr>
          <p:cNvSpPr txBox="1">
            <a:spLocks noGrp="1"/>
          </p:cNvSpPr>
          <p:nvPr>
            <p:ph type="title" idx="4294967295"/>
          </p:nvPr>
        </p:nvSpPr>
        <p:spPr>
          <a:xfrm>
            <a:off x="2765753" y="398"/>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BB86C08F-A4AA-FE10-24EB-8AFF93571F47}"/>
              </a:ext>
            </a:extLst>
          </p:cNvPr>
          <p:cNvGraphicFramePr>
            <a:graphicFrameLocks noGrp="1"/>
          </p:cNvGraphicFramePr>
          <p:nvPr>
            <p:extLst>
              <p:ext uri="{D42A27DB-BD31-4B8C-83A1-F6EECF244321}">
                <p14:modId xmlns:p14="http://schemas.microsoft.com/office/powerpoint/2010/main" val="2148174831"/>
              </p:ext>
            </p:extLst>
          </p:nvPr>
        </p:nvGraphicFramePr>
        <p:xfrm>
          <a:off x="4163491" y="708284"/>
          <a:ext cx="8028509" cy="682534"/>
        </p:xfrm>
        <a:graphic>
          <a:graphicData uri="http://schemas.openxmlformats.org/drawingml/2006/table">
            <a:tbl>
              <a:tblPr firstRow="1" bandRow="1">
                <a:tableStyleId>{5C22544A-7EE6-4342-B048-85BDC9FD1C3A}</a:tableStyleId>
              </a:tblPr>
              <a:tblGrid>
                <a:gridCol w="8028509">
                  <a:extLst>
                    <a:ext uri="{9D8B030D-6E8A-4147-A177-3AD203B41FA5}">
                      <a16:colId xmlns:a16="http://schemas.microsoft.com/office/drawing/2014/main" val="2776306306"/>
                    </a:ext>
                  </a:extLst>
                </a:gridCol>
              </a:tblGrid>
              <a:tr h="682534">
                <a:tc>
                  <a:txBody>
                    <a:bodyPr/>
                    <a:lstStyle/>
                    <a:p>
                      <a:pPr algn="ctr"/>
                      <a:r>
                        <a:rPr lang="en-US" sz="3500" dirty="0">
                          <a:solidFill>
                            <a:schemeClr val="tx2"/>
                          </a:solidFill>
                        </a:rPr>
                        <a:t>Written Language</a:t>
                      </a:r>
                    </a:p>
                  </a:txBody>
                  <a:tcPr>
                    <a:solidFill>
                      <a:schemeClr val="tx1">
                        <a:lumMod val="60000"/>
                        <a:lumOff val="40000"/>
                      </a:schemeClr>
                    </a:solidFill>
                  </a:tcPr>
                </a:tc>
                <a:extLst>
                  <a:ext uri="{0D108BD9-81ED-4DB2-BD59-A6C34878D82A}">
                    <a16:rowId xmlns:a16="http://schemas.microsoft.com/office/drawing/2014/main" val="1000081804"/>
                  </a:ext>
                </a:extLst>
              </a:tr>
            </a:tbl>
          </a:graphicData>
        </a:graphic>
      </p:graphicFrame>
      <p:graphicFrame>
        <p:nvGraphicFramePr>
          <p:cNvPr id="5" name="Table 4">
            <a:extLst>
              <a:ext uri="{FF2B5EF4-FFF2-40B4-BE49-F238E27FC236}">
                <a16:creationId xmlns:a16="http://schemas.microsoft.com/office/drawing/2014/main" id="{5C6378DF-35DA-B267-2AA1-AF4BE16D6108}"/>
              </a:ext>
            </a:extLst>
          </p:cNvPr>
          <p:cNvGraphicFramePr>
            <a:graphicFrameLocks noGrp="1"/>
          </p:cNvGraphicFramePr>
          <p:nvPr>
            <p:extLst>
              <p:ext uri="{D42A27DB-BD31-4B8C-83A1-F6EECF244321}">
                <p14:modId xmlns:p14="http://schemas.microsoft.com/office/powerpoint/2010/main" val="2071537452"/>
              </p:ext>
            </p:extLst>
          </p:nvPr>
        </p:nvGraphicFramePr>
        <p:xfrm>
          <a:off x="4162127" y="1385167"/>
          <a:ext cx="8020065" cy="1005840"/>
        </p:xfrm>
        <a:graphic>
          <a:graphicData uri="http://schemas.openxmlformats.org/drawingml/2006/table">
            <a:tbl>
              <a:tblPr firstRow="1" bandRow="1">
                <a:tableStyleId>{5C22544A-7EE6-4342-B048-85BDC9FD1C3A}</a:tableStyleId>
              </a:tblPr>
              <a:tblGrid>
                <a:gridCol w="2673355">
                  <a:extLst>
                    <a:ext uri="{9D8B030D-6E8A-4147-A177-3AD203B41FA5}">
                      <a16:colId xmlns:a16="http://schemas.microsoft.com/office/drawing/2014/main" val="3798679170"/>
                    </a:ext>
                  </a:extLst>
                </a:gridCol>
                <a:gridCol w="2673355">
                  <a:extLst>
                    <a:ext uri="{9D8B030D-6E8A-4147-A177-3AD203B41FA5}">
                      <a16:colId xmlns:a16="http://schemas.microsoft.com/office/drawing/2014/main" val="4264850885"/>
                    </a:ext>
                  </a:extLst>
                </a:gridCol>
                <a:gridCol w="2673355">
                  <a:extLst>
                    <a:ext uri="{9D8B030D-6E8A-4147-A177-3AD203B41FA5}">
                      <a16:colId xmlns:a16="http://schemas.microsoft.com/office/drawing/2014/main" val="1771891633"/>
                    </a:ext>
                  </a:extLst>
                </a:gridCol>
              </a:tblGrid>
              <a:tr h="371202">
                <a:tc>
                  <a:txBody>
                    <a:bodyPr/>
                    <a:lstStyle/>
                    <a:p>
                      <a:pPr lvl="0" algn="ctr">
                        <a:buNone/>
                      </a:pPr>
                      <a:endParaRPr lang="en-US" sz="1400" b="1" i="0" u="none" strike="noStrike" noProof="0" dirty="0">
                        <a:solidFill>
                          <a:srgbClr val="08355F"/>
                        </a:solidFill>
                        <a:latin typeface="Calibri"/>
                      </a:endParaRPr>
                    </a:p>
                    <a:p>
                      <a:pPr lvl="0" algn="ctr">
                        <a:buNone/>
                      </a:pPr>
                      <a:r>
                        <a:rPr lang="en-US" sz="2800" b="1" i="0" u="none" strike="noStrike" noProof="0" dirty="0">
                          <a:solidFill>
                            <a:srgbClr val="08355F"/>
                          </a:solidFill>
                          <a:latin typeface="Calibri"/>
                        </a:rPr>
                        <a:t>Print Awareness</a:t>
                      </a:r>
                    </a:p>
                    <a:p>
                      <a:pPr lvl="0" algn="ctr">
                        <a:buNone/>
                      </a:pPr>
                      <a:endParaRPr lang="en-US" dirty="0"/>
                    </a:p>
                  </a:txBody>
                  <a:tcPr>
                    <a:solidFill>
                      <a:schemeClr val="accent3">
                        <a:lumMod val="10000"/>
                        <a:lumOff val="90000"/>
                      </a:schemeClr>
                    </a:solidFill>
                  </a:tcPr>
                </a:tc>
                <a:tc>
                  <a:txBody>
                    <a:bodyPr/>
                    <a:lstStyle/>
                    <a:p>
                      <a:pPr lvl="0" algn="ctr">
                        <a:buNone/>
                      </a:pPr>
                      <a:endParaRPr lang="en-US" sz="600" b="1" i="0" u="none" strike="noStrike" noProof="0" dirty="0">
                        <a:solidFill>
                          <a:srgbClr val="08355F"/>
                        </a:solidFill>
                        <a:latin typeface="Calibri"/>
                      </a:endParaRPr>
                    </a:p>
                    <a:p>
                      <a:pPr lvl="0" algn="ctr">
                        <a:buNone/>
                      </a:pPr>
                      <a:endParaRPr lang="en-US" sz="600" b="1" i="0" u="none" strike="noStrike" noProof="0" dirty="0">
                        <a:solidFill>
                          <a:srgbClr val="08355F"/>
                        </a:solidFill>
                        <a:latin typeface="Calibri"/>
                      </a:endParaRPr>
                    </a:p>
                    <a:p>
                      <a:pPr lvl="0" algn="ctr">
                        <a:buNone/>
                      </a:pPr>
                      <a:r>
                        <a:rPr lang="en-US" sz="2800" b="1" i="0" u="none" strike="noStrike" noProof="0" dirty="0">
                          <a:solidFill>
                            <a:srgbClr val="08355F"/>
                          </a:solidFill>
                          <a:latin typeface="Calibri"/>
                        </a:rPr>
                        <a:t>Phonics</a:t>
                      </a:r>
                      <a:endParaRPr lang="en-US" dirty="0"/>
                    </a:p>
                  </a:txBody>
                  <a:tcPr>
                    <a:solidFill>
                      <a:schemeClr val="accent4">
                        <a:lumMod val="20000"/>
                        <a:lumOff val="80000"/>
                      </a:schemeClr>
                    </a:solidFill>
                  </a:tcPr>
                </a:tc>
                <a:tc>
                  <a:txBody>
                    <a:bodyPr/>
                    <a:lstStyle/>
                    <a:p>
                      <a:pPr lvl="0" algn="ctr">
                        <a:buNone/>
                      </a:pPr>
                      <a:r>
                        <a:rPr lang="en-US" sz="2800" b="1" i="0" u="none" strike="noStrike" noProof="0" dirty="0">
                          <a:solidFill>
                            <a:srgbClr val="08355F"/>
                          </a:solidFill>
                          <a:latin typeface="Calibri"/>
                        </a:rPr>
                        <a:t>Reading Comprehension</a:t>
                      </a:r>
                      <a:endParaRPr lang="en-US" dirty="0">
                        <a:solidFill>
                          <a:srgbClr val="08355F"/>
                        </a:solidFill>
                      </a:endParaRPr>
                    </a:p>
                  </a:txBody>
                  <a:tcPr>
                    <a:solidFill>
                      <a:schemeClr val="accent6">
                        <a:lumMod val="20000"/>
                        <a:lumOff val="80000"/>
                      </a:schemeClr>
                    </a:solidFill>
                  </a:tcPr>
                </a:tc>
                <a:extLst>
                  <a:ext uri="{0D108BD9-81ED-4DB2-BD59-A6C34878D82A}">
                    <a16:rowId xmlns:a16="http://schemas.microsoft.com/office/drawing/2014/main" val="1300152996"/>
                  </a:ext>
                </a:extLst>
              </a:tr>
            </a:tbl>
          </a:graphicData>
        </a:graphic>
      </p:graphicFrame>
      <p:graphicFrame>
        <p:nvGraphicFramePr>
          <p:cNvPr id="6" name="Table 5">
            <a:extLst>
              <a:ext uri="{FF2B5EF4-FFF2-40B4-BE49-F238E27FC236}">
                <a16:creationId xmlns:a16="http://schemas.microsoft.com/office/drawing/2014/main" id="{E5A6D164-4256-451E-C0F6-76E54C9BEB08}"/>
              </a:ext>
            </a:extLst>
          </p:cNvPr>
          <p:cNvGraphicFramePr>
            <a:graphicFrameLocks noGrp="1"/>
          </p:cNvGraphicFramePr>
          <p:nvPr>
            <p:extLst>
              <p:ext uri="{D42A27DB-BD31-4B8C-83A1-F6EECF244321}">
                <p14:modId xmlns:p14="http://schemas.microsoft.com/office/powerpoint/2010/main" val="3709475771"/>
              </p:ext>
            </p:extLst>
          </p:nvPr>
        </p:nvGraphicFramePr>
        <p:xfrm>
          <a:off x="9520237" y="2402881"/>
          <a:ext cx="2660931" cy="1371600"/>
        </p:xfrm>
        <a:graphic>
          <a:graphicData uri="http://schemas.openxmlformats.org/drawingml/2006/table">
            <a:tbl>
              <a:tblPr firstRow="1" bandRow="1">
                <a:tableStyleId>{5C22544A-7EE6-4342-B048-85BDC9FD1C3A}</a:tableStyleId>
              </a:tblPr>
              <a:tblGrid>
                <a:gridCol w="2660931">
                  <a:extLst>
                    <a:ext uri="{9D8B030D-6E8A-4147-A177-3AD203B41FA5}">
                      <a16:colId xmlns:a16="http://schemas.microsoft.com/office/drawing/2014/main" val="1629844242"/>
                    </a:ext>
                  </a:extLst>
                </a:gridCol>
              </a:tblGrid>
              <a:tr h="371202">
                <a:tc>
                  <a:txBody>
                    <a:bodyPr/>
                    <a:lstStyle/>
                    <a:p>
                      <a:pPr algn="ctr"/>
                      <a:r>
                        <a:rPr lang="en-US" sz="2800" b="0" dirty="0"/>
                        <a:t>The ability to understand what you read.</a:t>
                      </a:r>
                    </a:p>
                  </a:txBody>
                  <a:tcPr>
                    <a:solidFill>
                      <a:schemeClr val="tx2">
                        <a:lumMod val="20000"/>
                        <a:lumOff val="80000"/>
                      </a:schemeClr>
                    </a:solidFill>
                  </a:tcPr>
                </a:tc>
                <a:extLst>
                  <a:ext uri="{0D108BD9-81ED-4DB2-BD59-A6C34878D82A}">
                    <a16:rowId xmlns:a16="http://schemas.microsoft.com/office/drawing/2014/main" val="14827700"/>
                  </a:ext>
                </a:extLst>
              </a:tr>
            </a:tbl>
          </a:graphicData>
        </a:graphic>
      </p:graphicFrame>
      <p:pic>
        <p:nvPicPr>
          <p:cNvPr id="8" name="Picture 7" descr="A child lying on the floor reading a book&#10;&#10;">
            <a:extLst>
              <a:ext uri="{FF2B5EF4-FFF2-40B4-BE49-F238E27FC236}">
                <a16:creationId xmlns:a16="http://schemas.microsoft.com/office/drawing/2014/main" id="{9376ADB2-94FE-2673-76BE-10DD3D478389}"/>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1" y="2402881"/>
            <a:ext cx="6445483" cy="3867290"/>
          </a:xfrm>
          <a:prstGeom prst="rect">
            <a:avLst/>
          </a:prstGeom>
        </p:spPr>
      </p:pic>
    </p:spTree>
    <p:extLst>
      <p:ext uri="{BB962C8B-B14F-4D97-AF65-F5344CB8AC3E}">
        <p14:creationId xmlns:p14="http://schemas.microsoft.com/office/powerpoint/2010/main" val="2105087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FDDFA-2D93-9D7C-2488-D0521AC3881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A49EE36-0EC2-B081-5F0A-15676DD9449C}"/>
              </a:ext>
            </a:extLst>
          </p:cNvPr>
          <p:cNvSpPr txBox="1">
            <a:spLocks noGrp="1"/>
          </p:cNvSpPr>
          <p:nvPr>
            <p:ph type="title" idx="4294967295"/>
          </p:nvPr>
        </p:nvSpPr>
        <p:spPr>
          <a:xfrm>
            <a:off x="2765753" y="398"/>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pic>
        <p:nvPicPr>
          <p:cNvPr id="3" name="Online Media 2" title="The Powerful Strategy to Help Your Child Understand What They Read">
            <a:hlinkClick r:id="" action="ppaction://media"/>
            <a:extLst>
              <a:ext uri="{FF2B5EF4-FFF2-40B4-BE49-F238E27FC236}">
                <a16:creationId xmlns:a16="http://schemas.microsoft.com/office/drawing/2014/main" id="{637C4677-4CB7-7717-EF5A-30D18ED93B5D}"/>
              </a:ext>
            </a:extLst>
          </p:cNvPr>
          <p:cNvPicPr>
            <a:picLocks noRot="1" noChangeAspect="1"/>
          </p:cNvPicPr>
          <p:nvPr>
            <a:videoFile r:link="rId1"/>
          </p:nvPr>
        </p:nvPicPr>
        <p:blipFill>
          <a:blip r:embed="rId4"/>
          <a:stretch>
            <a:fillRect/>
          </a:stretch>
        </p:blipFill>
        <p:spPr>
          <a:xfrm>
            <a:off x="21277" y="719932"/>
            <a:ext cx="9589600" cy="5418135"/>
          </a:xfrm>
          <a:prstGeom prst="rect">
            <a:avLst/>
          </a:prstGeom>
        </p:spPr>
      </p:pic>
      <p:sp>
        <p:nvSpPr>
          <p:cNvPr id="14" name="TextBox 13">
            <a:extLst>
              <a:ext uri="{FF2B5EF4-FFF2-40B4-BE49-F238E27FC236}">
                <a16:creationId xmlns:a16="http://schemas.microsoft.com/office/drawing/2014/main" id="{466D055A-8A12-A3DE-D565-58CBFC46B41F}"/>
              </a:ext>
            </a:extLst>
          </p:cNvPr>
          <p:cNvSpPr txBox="1"/>
          <p:nvPr/>
        </p:nvSpPr>
        <p:spPr>
          <a:xfrm>
            <a:off x="9610877" y="4700846"/>
            <a:ext cx="2746782"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6" name="Picture 15" descr="Read Charlotte logo">
            <a:extLst>
              <a:ext uri="{FF2B5EF4-FFF2-40B4-BE49-F238E27FC236}">
                <a16:creationId xmlns:a16="http://schemas.microsoft.com/office/drawing/2014/main" id="{78F37C16-7BD1-B6A4-AA2E-7C433A442309}"/>
              </a:ext>
            </a:extLst>
          </p:cNvPr>
          <p:cNvPicPr>
            <a:picLocks noChangeAspect="1"/>
          </p:cNvPicPr>
          <p:nvPr/>
        </p:nvPicPr>
        <p:blipFill>
          <a:blip r:embed="rId5"/>
          <a:stretch>
            <a:fillRect/>
          </a:stretch>
        </p:blipFill>
        <p:spPr>
          <a:xfrm>
            <a:off x="10388031" y="5177900"/>
            <a:ext cx="1192474" cy="948519"/>
          </a:xfrm>
          <a:prstGeom prst="rect">
            <a:avLst/>
          </a:prstGeom>
        </p:spPr>
      </p:pic>
    </p:spTree>
    <p:extLst>
      <p:ext uri="{BB962C8B-B14F-4D97-AF65-F5344CB8AC3E}">
        <p14:creationId xmlns:p14="http://schemas.microsoft.com/office/powerpoint/2010/main" val="609890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652E9-CED5-243C-A9DD-2B63A54F1A5B}"/>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180D417-F898-55CA-5820-AB34C130F69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6280" y="-159772"/>
            <a:ext cx="12192000" cy="6502400"/>
          </a:xfrm>
          <a:prstGeom prst="rect">
            <a:avLst/>
          </a:prstGeom>
        </p:spPr>
      </p:pic>
      <p:sp>
        <p:nvSpPr>
          <p:cNvPr id="4" name="Title 3">
            <a:extLst>
              <a:ext uri="{FF2B5EF4-FFF2-40B4-BE49-F238E27FC236}">
                <a16:creationId xmlns:a16="http://schemas.microsoft.com/office/drawing/2014/main" id="{A087393C-22FC-37DB-A527-8ABA0C7E9B3C}"/>
              </a:ext>
            </a:extLst>
          </p:cNvPr>
          <p:cNvSpPr txBox="1">
            <a:spLocks noGrp="1"/>
          </p:cNvSpPr>
          <p:nvPr>
            <p:ph type="title" idx="4294967295"/>
          </p:nvPr>
        </p:nvSpPr>
        <p:spPr>
          <a:xfrm>
            <a:off x="2927389" y="-2900"/>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graphicFrame>
        <p:nvGraphicFramePr>
          <p:cNvPr id="7" name="Table 6">
            <a:extLst>
              <a:ext uri="{FF2B5EF4-FFF2-40B4-BE49-F238E27FC236}">
                <a16:creationId xmlns:a16="http://schemas.microsoft.com/office/drawing/2014/main" id="{B3E14552-6A3D-5D93-15C3-D422BE87EF39}"/>
              </a:ext>
            </a:extLst>
          </p:cNvPr>
          <p:cNvGraphicFramePr>
            <a:graphicFrameLocks noGrp="1"/>
          </p:cNvGraphicFramePr>
          <p:nvPr>
            <p:extLst>
              <p:ext uri="{D42A27DB-BD31-4B8C-83A1-F6EECF244321}">
                <p14:modId xmlns:p14="http://schemas.microsoft.com/office/powerpoint/2010/main" val="1425134303"/>
              </p:ext>
            </p:extLst>
          </p:nvPr>
        </p:nvGraphicFramePr>
        <p:xfrm>
          <a:off x="693761" y="963878"/>
          <a:ext cx="5407331" cy="657908"/>
        </p:xfrm>
        <a:graphic>
          <a:graphicData uri="http://schemas.openxmlformats.org/drawingml/2006/table">
            <a:tbl>
              <a:tblPr firstRow="1" bandRow="1">
                <a:tableStyleId>{5C22544A-7EE6-4342-B048-85BDC9FD1C3A}</a:tableStyleId>
              </a:tblPr>
              <a:tblGrid>
                <a:gridCol w="5407331">
                  <a:extLst>
                    <a:ext uri="{9D8B030D-6E8A-4147-A177-3AD203B41FA5}">
                      <a16:colId xmlns:a16="http://schemas.microsoft.com/office/drawing/2014/main" val="2776306306"/>
                    </a:ext>
                  </a:extLst>
                </a:gridCol>
              </a:tblGrid>
              <a:tr h="657908">
                <a:tc>
                  <a:txBody>
                    <a:bodyPr/>
                    <a:lstStyle/>
                    <a:p>
                      <a:pPr algn="ctr"/>
                      <a:r>
                        <a:rPr lang="en-US" sz="3500" dirty="0">
                          <a:solidFill>
                            <a:schemeClr val="accent3">
                              <a:lumMod val="90000"/>
                              <a:lumOff val="10000"/>
                            </a:schemeClr>
                          </a:solidFill>
                        </a:rPr>
                        <a:t>Spoken Language</a:t>
                      </a:r>
                    </a:p>
                  </a:txBody>
                  <a:tcPr>
                    <a:solidFill>
                      <a:schemeClr val="bg1">
                        <a:lumMod val="60000"/>
                        <a:lumOff val="40000"/>
                      </a:schemeClr>
                    </a:solidFill>
                  </a:tcPr>
                </a:tc>
                <a:extLst>
                  <a:ext uri="{0D108BD9-81ED-4DB2-BD59-A6C34878D82A}">
                    <a16:rowId xmlns:a16="http://schemas.microsoft.com/office/drawing/2014/main" val="1000081804"/>
                  </a:ext>
                </a:extLst>
              </a:tr>
            </a:tbl>
          </a:graphicData>
        </a:graphic>
      </p:graphicFrame>
      <p:graphicFrame>
        <p:nvGraphicFramePr>
          <p:cNvPr id="2" name="Table 1">
            <a:extLst>
              <a:ext uri="{FF2B5EF4-FFF2-40B4-BE49-F238E27FC236}">
                <a16:creationId xmlns:a16="http://schemas.microsoft.com/office/drawing/2014/main" id="{67C48699-9C9E-E152-55B5-EF25AF25A07D}"/>
              </a:ext>
            </a:extLst>
          </p:cNvPr>
          <p:cNvGraphicFramePr>
            <a:graphicFrameLocks noGrp="1"/>
          </p:cNvGraphicFramePr>
          <p:nvPr>
            <p:extLst>
              <p:ext uri="{D42A27DB-BD31-4B8C-83A1-F6EECF244321}">
                <p14:modId xmlns:p14="http://schemas.microsoft.com/office/powerpoint/2010/main" val="2135274759"/>
              </p:ext>
            </p:extLst>
          </p:nvPr>
        </p:nvGraphicFramePr>
        <p:xfrm>
          <a:off x="6243850" y="963878"/>
          <a:ext cx="5396687" cy="682534"/>
        </p:xfrm>
        <a:graphic>
          <a:graphicData uri="http://schemas.openxmlformats.org/drawingml/2006/table">
            <a:tbl>
              <a:tblPr firstRow="1" bandRow="1">
                <a:tableStyleId>{5C22544A-7EE6-4342-B048-85BDC9FD1C3A}</a:tableStyleId>
              </a:tblPr>
              <a:tblGrid>
                <a:gridCol w="5396687">
                  <a:extLst>
                    <a:ext uri="{9D8B030D-6E8A-4147-A177-3AD203B41FA5}">
                      <a16:colId xmlns:a16="http://schemas.microsoft.com/office/drawing/2014/main" val="2776306306"/>
                    </a:ext>
                  </a:extLst>
                </a:gridCol>
              </a:tblGrid>
              <a:tr h="682534">
                <a:tc>
                  <a:txBody>
                    <a:bodyPr/>
                    <a:lstStyle/>
                    <a:p>
                      <a:pPr algn="ctr"/>
                      <a:r>
                        <a:rPr lang="en-US" sz="3500" dirty="0">
                          <a:solidFill>
                            <a:schemeClr val="tx2"/>
                          </a:solidFill>
                        </a:rPr>
                        <a:t>Written Language</a:t>
                      </a:r>
                    </a:p>
                  </a:txBody>
                  <a:tcPr>
                    <a:solidFill>
                      <a:schemeClr val="tx1">
                        <a:lumMod val="60000"/>
                        <a:lumOff val="40000"/>
                      </a:schemeClr>
                    </a:solidFill>
                  </a:tcPr>
                </a:tc>
                <a:extLst>
                  <a:ext uri="{0D108BD9-81ED-4DB2-BD59-A6C34878D82A}">
                    <a16:rowId xmlns:a16="http://schemas.microsoft.com/office/drawing/2014/main" val="1000081804"/>
                  </a:ext>
                </a:extLst>
              </a:tr>
            </a:tbl>
          </a:graphicData>
        </a:graphic>
      </p:graphicFrame>
      <p:sp>
        <p:nvSpPr>
          <p:cNvPr id="3" name="Arrow: Left-Right 2">
            <a:extLst>
              <a:ext uri="{FF2B5EF4-FFF2-40B4-BE49-F238E27FC236}">
                <a16:creationId xmlns:a16="http://schemas.microsoft.com/office/drawing/2014/main" id="{A7C477BF-F788-9E05-A355-1ECD7D725182}"/>
              </a:ext>
            </a:extLst>
          </p:cNvPr>
          <p:cNvSpPr/>
          <p:nvPr/>
        </p:nvSpPr>
        <p:spPr>
          <a:xfrm>
            <a:off x="5021028" y="555054"/>
            <a:ext cx="2137384" cy="1580187"/>
          </a:xfrm>
          <a:prstGeom prst="leftRightArrow">
            <a:avLst/>
          </a:prstGeom>
          <a:solidFill>
            <a:schemeClr val="tx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50" b="1" dirty="0">
                <a:solidFill>
                  <a:schemeClr val="tx1">
                    <a:lumMod val="49000"/>
                  </a:schemeClr>
                </a:solidFill>
                <a:ea typeface="Calibri"/>
                <a:cs typeface="Calibri"/>
              </a:rPr>
              <a:t>Fluency</a:t>
            </a:r>
            <a:endParaRPr lang="en-US" sz="2850" dirty="0">
              <a:solidFill>
                <a:schemeClr val="tx1">
                  <a:lumMod val="49000"/>
                </a:schemeClr>
              </a:solidFill>
              <a:ea typeface="Calibri" panose="020F0502020204030204"/>
              <a:cs typeface="Calibri" panose="020F0502020204030204"/>
            </a:endParaRPr>
          </a:p>
        </p:txBody>
      </p:sp>
      <p:graphicFrame>
        <p:nvGraphicFramePr>
          <p:cNvPr id="5" name="Table 4">
            <a:extLst>
              <a:ext uri="{FF2B5EF4-FFF2-40B4-BE49-F238E27FC236}">
                <a16:creationId xmlns:a16="http://schemas.microsoft.com/office/drawing/2014/main" id="{9E7E23DD-66BA-49C7-2A7B-02EC227A3D21}"/>
              </a:ext>
            </a:extLst>
          </p:cNvPr>
          <p:cNvGraphicFramePr>
            <a:graphicFrameLocks noGrp="1"/>
          </p:cNvGraphicFramePr>
          <p:nvPr>
            <p:extLst>
              <p:ext uri="{D42A27DB-BD31-4B8C-83A1-F6EECF244321}">
                <p14:modId xmlns:p14="http://schemas.microsoft.com/office/powerpoint/2010/main" val="3468068993"/>
              </p:ext>
            </p:extLst>
          </p:nvPr>
        </p:nvGraphicFramePr>
        <p:xfrm>
          <a:off x="386795" y="2193367"/>
          <a:ext cx="5579529" cy="898061"/>
        </p:xfrm>
        <a:graphic>
          <a:graphicData uri="http://schemas.openxmlformats.org/drawingml/2006/table">
            <a:tbl>
              <a:tblPr firstRow="1" bandRow="1">
                <a:tableStyleId>{5C22544A-7EE6-4342-B048-85BDC9FD1C3A}</a:tableStyleId>
              </a:tblPr>
              <a:tblGrid>
                <a:gridCol w="1859843">
                  <a:extLst>
                    <a:ext uri="{9D8B030D-6E8A-4147-A177-3AD203B41FA5}">
                      <a16:colId xmlns:a16="http://schemas.microsoft.com/office/drawing/2014/main" val="4091545926"/>
                    </a:ext>
                  </a:extLst>
                </a:gridCol>
                <a:gridCol w="1859843">
                  <a:extLst>
                    <a:ext uri="{9D8B030D-6E8A-4147-A177-3AD203B41FA5}">
                      <a16:colId xmlns:a16="http://schemas.microsoft.com/office/drawing/2014/main" val="3520854245"/>
                    </a:ext>
                  </a:extLst>
                </a:gridCol>
                <a:gridCol w="1859843">
                  <a:extLst>
                    <a:ext uri="{9D8B030D-6E8A-4147-A177-3AD203B41FA5}">
                      <a16:colId xmlns:a16="http://schemas.microsoft.com/office/drawing/2014/main" val="3232615592"/>
                    </a:ext>
                  </a:extLst>
                </a:gridCol>
              </a:tblGrid>
              <a:tr h="898061">
                <a:tc>
                  <a:txBody>
                    <a:bodyPr/>
                    <a:lstStyle/>
                    <a:p>
                      <a:pPr algn="ctr"/>
                      <a:r>
                        <a:rPr lang="en-US" sz="2000" dirty="0"/>
                        <a:t>Phonological Awareness</a:t>
                      </a:r>
                    </a:p>
                  </a:txBody>
                  <a:tcPr anchor="ctr">
                    <a:solidFill>
                      <a:schemeClr val="bg1">
                        <a:lumMod val="20000"/>
                        <a:lumOff val="80000"/>
                      </a:schemeClr>
                    </a:solidFill>
                  </a:tcPr>
                </a:tc>
                <a:tc>
                  <a:txBody>
                    <a:bodyPr/>
                    <a:lstStyle/>
                    <a:p>
                      <a:pPr algn="ctr"/>
                      <a:endParaRPr lang="en-US" sz="600" dirty="0"/>
                    </a:p>
                    <a:p>
                      <a:pPr lvl="0" algn="ctr">
                        <a:buNone/>
                      </a:pPr>
                      <a:r>
                        <a:rPr lang="en-US" sz="2000" dirty="0"/>
                        <a:t>Vocabulary</a:t>
                      </a:r>
                    </a:p>
                  </a:txBody>
                  <a:tcPr anchor="ctr">
                    <a:solidFill>
                      <a:schemeClr val="tx1">
                        <a:lumMod val="20000"/>
                        <a:lumOff val="80000"/>
                      </a:schemeClr>
                    </a:solidFill>
                  </a:tcPr>
                </a:tc>
                <a:tc>
                  <a:txBody>
                    <a:bodyPr/>
                    <a:lstStyle/>
                    <a:p>
                      <a:pPr algn="ctr"/>
                      <a:r>
                        <a:rPr lang="en-US" sz="2100" dirty="0"/>
                        <a:t>Listening </a:t>
                      </a:r>
                      <a:r>
                        <a:rPr lang="en-US" sz="2000" dirty="0"/>
                        <a:t>Comprehension</a:t>
                      </a:r>
                    </a:p>
                  </a:txBody>
                  <a:tcPr anchor="ctr">
                    <a:solidFill>
                      <a:schemeClr val="accent2">
                        <a:lumMod val="20000"/>
                        <a:lumOff val="80000"/>
                      </a:schemeClr>
                    </a:solidFill>
                  </a:tcPr>
                </a:tc>
                <a:extLst>
                  <a:ext uri="{0D108BD9-81ED-4DB2-BD59-A6C34878D82A}">
                    <a16:rowId xmlns:a16="http://schemas.microsoft.com/office/drawing/2014/main" val="269642789"/>
                  </a:ext>
                </a:extLst>
              </a:tr>
            </a:tbl>
          </a:graphicData>
        </a:graphic>
      </p:graphicFrame>
      <p:graphicFrame>
        <p:nvGraphicFramePr>
          <p:cNvPr id="6" name="Table 5">
            <a:extLst>
              <a:ext uri="{FF2B5EF4-FFF2-40B4-BE49-F238E27FC236}">
                <a16:creationId xmlns:a16="http://schemas.microsoft.com/office/drawing/2014/main" id="{614F9E23-D664-AB46-4378-23A3A4BACB09}"/>
              </a:ext>
            </a:extLst>
          </p:cNvPr>
          <p:cNvGraphicFramePr>
            <a:graphicFrameLocks noGrp="1"/>
          </p:cNvGraphicFramePr>
          <p:nvPr>
            <p:extLst>
              <p:ext uri="{D42A27DB-BD31-4B8C-83A1-F6EECF244321}">
                <p14:modId xmlns:p14="http://schemas.microsoft.com/office/powerpoint/2010/main" val="1376641338"/>
              </p:ext>
            </p:extLst>
          </p:nvPr>
        </p:nvGraphicFramePr>
        <p:xfrm>
          <a:off x="6324600" y="2163535"/>
          <a:ext cx="5567562" cy="910003"/>
        </p:xfrm>
        <a:graphic>
          <a:graphicData uri="http://schemas.openxmlformats.org/drawingml/2006/table">
            <a:tbl>
              <a:tblPr firstRow="1" bandRow="1">
                <a:tableStyleId>{5C22544A-7EE6-4342-B048-85BDC9FD1C3A}</a:tableStyleId>
              </a:tblPr>
              <a:tblGrid>
                <a:gridCol w="1855854">
                  <a:extLst>
                    <a:ext uri="{9D8B030D-6E8A-4147-A177-3AD203B41FA5}">
                      <a16:colId xmlns:a16="http://schemas.microsoft.com/office/drawing/2014/main" val="4091545926"/>
                    </a:ext>
                  </a:extLst>
                </a:gridCol>
                <a:gridCol w="1855854">
                  <a:extLst>
                    <a:ext uri="{9D8B030D-6E8A-4147-A177-3AD203B41FA5}">
                      <a16:colId xmlns:a16="http://schemas.microsoft.com/office/drawing/2014/main" val="3520854245"/>
                    </a:ext>
                  </a:extLst>
                </a:gridCol>
                <a:gridCol w="1855854">
                  <a:extLst>
                    <a:ext uri="{9D8B030D-6E8A-4147-A177-3AD203B41FA5}">
                      <a16:colId xmlns:a16="http://schemas.microsoft.com/office/drawing/2014/main" val="3232615592"/>
                    </a:ext>
                  </a:extLst>
                </a:gridCol>
              </a:tblGrid>
              <a:tr h="910003">
                <a:tc>
                  <a:txBody>
                    <a:bodyPr/>
                    <a:lstStyle/>
                    <a:p>
                      <a:pPr algn="ctr"/>
                      <a:r>
                        <a:rPr lang="en-US" sz="2000" dirty="0"/>
                        <a:t>Print Awareness</a:t>
                      </a:r>
                    </a:p>
                  </a:txBody>
                  <a:tcPr anchor="ctr">
                    <a:solidFill>
                      <a:schemeClr val="accent5">
                        <a:lumMod val="20000"/>
                        <a:lumOff val="80000"/>
                      </a:schemeClr>
                    </a:solidFill>
                  </a:tcPr>
                </a:tc>
                <a:tc>
                  <a:txBody>
                    <a:bodyPr/>
                    <a:lstStyle/>
                    <a:p>
                      <a:pPr algn="ctr"/>
                      <a:endParaRPr lang="en-US" sz="600" dirty="0"/>
                    </a:p>
                    <a:p>
                      <a:pPr marL="0" lvl="0" algn="ctr" defTabSz="914400" rtl="0" eaLnBrk="1" latinLnBrk="0" hangingPunct="1">
                        <a:buNone/>
                      </a:pPr>
                      <a:r>
                        <a:rPr lang="en-US" sz="2000" b="1" kern="1200" dirty="0">
                          <a:solidFill>
                            <a:schemeClr val="lt1"/>
                          </a:solidFill>
                          <a:latin typeface="+mn-lt"/>
                          <a:ea typeface="+mn-ea"/>
                          <a:cs typeface="+mn-cs"/>
                        </a:rPr>
                        <a:t>Phonics</a:t>
                      </a:r>
                    </a:p>
                  </a:txBody>
                  <a:tcPr anchor="ctr">
                    <a:solidFill>
                      <a:schemeClr val="accent4">
                        <a:lumMod val="20000"/>
                        <a:lumOff val="80000"/>
                      </a:schemeClr>
                    </a:solidFill>
                  </a:tcPr>
                </a:tc>
                <a:tc>
                  <a:txBody>
                    <a:bodyPr/>
                    <a:lstStyle/>
                    <a:p>
                      <a:pPr algn="ctr"/>
                      <a:r>
                        <a:rPr lang="en-US" sz="2000" dirty="0"/>
                        <a:t>Reading Comprehension</a:t>
                      </a:r>
                    </a:p>
                  </a:txBody>
                  <a:tcPr anchor="ctr">
                    <a:solidFill>
                      <a:schemeClr val="accent6">
                        <a:lumMod val="20000"/>
                        <a:lumOff val="80000"/>
                      </a:schemeClr>
                    </a:solidFill>
                  </a:tcPr>
                </a:tc>
                <a:extLst>
                  <a:ext uri="{0D108BD9-81ED-4DB2-BD59-A6C34878D82A}">
                    <a16:rowId xmlns:a16="http://schemas.microsoft.com/office/drawing/2014/main" val="269642789"/>
                  </a:ext>
                </a:extLst>
              </a:tr>
            </a:tbl>
          </a:graphicData>
        </a:graphic>
      </p:graphicFrame>
      <p:sp>
        <p:nvSpPr>
          <p:cNvPr id="8" name="TextBox 7">
            <a:extLst>
              <a:ext uri="{FF2B5EF4-FFF2-40B4-BE49-F238E27FC236}">
                <a16:creationId xmlns:a16="http://schemas.microsoft.com/office/drawing/2014/main" id="{65BA821E-D467-7160-1A91-162EBAA1E664}"/>
              </a:ext>
            </a:extLst>
          </p:cNvPr>
          <p:cNvSpPr txBox="1"/>
          <p:nvPr/>
        </p:nvSpPr>
        <p:spPr>
          <a:xfrm>
            <a:off x="2323131" y="4565848"/>
            <a:ext cx="7841437" cy="830997"/>
          </a:xfrm>
          <a:prstGeom prst="rect">
            <a:avLst/>
          </a:prstGeom>
          <a:solidFill>
            <a:schemeClr val="tx2"/>
          </a:solidFill>
          <a:ln w="12700">
            <a:solidFill>
              <a:schemeClr val="bg2">
                <a:lumMod val="50000"/>
              </a:schemeClr>
            </a:solidFill>
            <a:prstDash val="solid"/>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dirty="0">
                <a:ea typeface="Calibri"/>
                <a:cs typeface="Calibri"/>
              </a:rPr>
              <a:t>Fluency</a:t>
            </a:r>
            <a:r>
              <a:rPr lang="en-US" sz="2400" dirty="0">
                <a:ea typeface="Calibri"/>
                <a:cs typeface="Calibri"/>
              </a:rPr>
              <a:t> is the ability to read words and reading material correctly, with enough speed (rate) and expression.</a:t>
            </a:r>
          </a:p>
        </p:txBody>
      </p:sp>
    </p:spTree>
    <p:extLst>
      <p:ext uri="{BB962C8B-B14F-4D97-AF65-F5344CB8AC3E}">
        <p14:creationId xmlns:p14="http://schemas.microsoft.com/office/powerpoint/2010/main" val="2581736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652E9-CED5-243C-A9DD-2B63A54F1A5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087393C-22FC-37DB-A527-8ABA0C7E9B3C}"/>
              </a:ext>
            </a:extLst>
          </p:cNvPr>
          <p:cNvSpPr txBox="1">
            <a:spLocks noGrp="1"/>
          </p:cNvSpPr>
          <p:nvPr>
            <p:ph type="title" idx="4294967295"/>
          </p:nvPr>
        </p:nvSpPr>
        <p:spPr>
          <a:xfrm>
            <a:off x="2927389" y="-2900"/>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pic>
        <p:nvPicPr>
          <p:cNvPr id="9" name="Online Media 8" title="What is Reading Fluency?">
            <a:hlinkClick r:id="" action="ppaction://media"/>
            <a:extLst>
              <a:ext uri="{FF2B5EF4-FFF2-40B4-BE49-F238E27FC236}">
                <a16:creationId xmlns:a16="http://schemas.microsoft.com/office/drawing/2014/main" id="{E99FF980-B862-AC24-4409-CEF106C478BD}"/>
              </a:ext>
            </a:extLst>
          </p:cNvPr>
          <p:cNvPicPr>
            <a:picLocks noRot="1" noChangeAspect="1"/>
          </p:cNvPicPr>
          <p:nvPr>
            <a:videoFile r:link="rId1"/>
          </p:nvPr>
        </p:nvPicPr>
        <p:blipFill>
          <a:blip r:embed="rId4"/>
          <a:stretch>
            <a:fillRect/>
          </a:stretch>
        </p:blipFill>
        <p:spPr>
          <a:xfrm>
            <a:off x="0" y="744378"/>
            <a:ext cx="9503063" cy="5369243"/>
          </a:xfrm>
          <a:prstGeom prst="rect">
            <a:avLst/>
          </a:prstGeom>
        </p:spPr>
      </p:pic>
      <p:sp>
        <p:nvSpPr>
          <p:cNvPr id="14" name="TextBox 13">
            <a:extLst>
              <a:ext uri="{FF2B5EF4-FFF2-40B4-BE49-F238E27FC236}">
                <a16:creationId xmlns:a16="http://schemas.microsoft.com/office/drawing/2014/main" id="{F6551B13-1073-8D4A-2EA0-BADD23F3E054}"/>
              </a:ext>
            </a:extLst>
          </p:cNvPr>
          <p:cNvSpPr txBox="1"/>
          <p:nvPr/>
        </p:nvSpPr>
        <p:spPr>
          <a:xfrm>
            <a:off x="9583570" y="4849595"/>
            <a:ext cx="2746782"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6" name="Picture 15" descr="Read Charlotte logo">
            <a:extLst>
              <a:ext uri="{FF2B5EF4-FFF2-40B4-BE49-F238E27FC236}">
                <a16:creationId xmlns:a16="http://schemas.microsoft.com/office/drawing/2014/main" id="{B04319AF-0A08-98FC-927B-43283A174128}"/>
              </a:ext>
            </a:extLst>
          </p:cNvPr>
          <p:cNvPicPr>
            <a:picLocks noChangeAspect="1"/>
          </p:cNvPicPr>
          <p:nvPr/>
        </p:nvPicPr>
        <p:blipFill>
          <a:blip r:embed="rId5"/>
          <a:stretch>
            <a:fillRect/>
          </a:stretch>
        </p:blipFill>
        <p:spPr>
          <a:xfrm>
            <a:off x="10142103" y="5295470"/>
            <a:ext cx="1083617" cy="883206"/>
          </a:xfrm>
          <a:prstGeom prst="rect">
            <a:avLst/>
          </a:prstGeom>
        </p:spPr>
      </p:pic>
    </p:spTree>
    <p:extLst>
      <p:ext uri="{BB962C8B-B14F-4D97-AF65-F5344CB8AC3E}">
        <p14:creationId xmlns:p14="http://schemas.microsoft.com/office/powerpoint/2010/main" val="169582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Fluency: Big 5 in Under 5">
            <a:hlinkClick r:id="" action="ppaction://media"/>
            <a:extLst>
              <a:ext uri="{FF2B5EF4-FFF2-40B4-BE49-F238E27FC236}">
                <a16:creationId xmlns:a16="http://schemas.microsoft.com/office/drawing/2014/main" id="{061B6739-AA29-7D58-A60B-385DBD319CC7}"/>
              </a:ext>
            </a:extLst>
          </p:cNvPr>
          <p:cNvPicPr>
            <a:picLocks noRot="1" noChangeAspect="1"/>
          </p:cNvPicPr>
          <p:nvPr>
            <a:videoFile r:link="rId1"/>
          </p:nvPr>
        </p:nvPicPr>
        <p:blipFill>
          <a:blip r:embed="rId4"/>
          <a:stretch>
            <a:fillRect/>
          </a:stretch>
        </p:blipFill>
        <p:spPr>
          <a:xfrm>
            <a:off x="26987" y="0"/>
            <a:ext cx="12138025" cy="6858000"/>
          </a:xfrm>
          <a:prstGeom prst="rect">
            <a:avLst/>
          </a:prstGeom>
        </p:spPr>
      </p:pic>
    </p:spTree>
    <p:extLst>
      <p:ext uri="{BB962C8B-B14F-4D97-AF65-F5344CB8AC3E}">
        <p14:creationId xmlns:p14="http://schemas.microsoft.com/office/powerpoint/2010/main" val="2957931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cstate="hq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DC4BB80-14C5-176A-C0F5-B6A7BAD438D2}"/>
              </a:ext>
              <a:ext uri="{C183D7F6-B498-43B3-948B-1728B52AA6E4}">
                <adec:decorative xmlns:adec="http://schemas.microsoft.com/office/drawing/2017/decorative" val="1"/>
              </a:ext>
            </a:extLst>
          </p:cNvPr>
          <p:cNvSpPr txBox="1"/>
          <p:nvPr/>
        </p:nvSpPr>
        <p:spPr>
          <a:xfrm>
            <a:off x="4274874" y="2951384"/>
            <a:ext cx="3838123" cy="12573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p>
        </p:txBody>
      </p:sp>
      <p:sp>
        <p:nvSpPr>
          <p:cNvPr id="9" name="Title 8">
            <a:extLst>
              <a:ext uri="{FF2B5EF4-FFF2-40B4-BE49-F238E27FC236}">
                <a16:creationId xmlns:a16="http://schemas.microsoft.com/office/drawing/2014/main" id="{B1D20382-8392-8FF4-C0DB-29BB5A1A1528}"/>
              </a:ext>
            </a:extLst>
          </p:cNvPr>
          <p:cNvSpPr txBox="1">
            <a:spLocks noGrp="1"/>
          </p:cNvSpPr>
          <p:nvPr>
            <p:ph type="title" idx="4294967295"/>
          </p:nvPr>
        </p:nvSpPr>
        <p:spPr>
          <a:xfrm>
            <a:off x="4764452" y="2184206"/>
            <a:ext cx="2655281" cy="738664"/>
          </a:xfrm>
          <a:prstGeom prst="rect">
            <a:avLst/>
          </a:prstGeom>
          <a:solidFill>
            <a:schemeClr val="tx2">
              <a:lumMod val="75000"/>
            </a:schemeClr>
          </a:solidFill>
          <a:ln w="28575" cap="flat" cmpd="sng" algn="ctr">
            <a:noFill/>
            <a:prstDash val="solid"/>
            <a:miter lim="800000"/>
          </a:ln>
          <a:effectLst/>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chemeClr val="dk1"/>
                </a:solidFill>
                <a:effectLst/>
                <a:uLnTx/>
                <a:uFillTx/>
                <a:latin typeface="+mn-lt"/>
                <a:ea typeface="Calibri"/>
                <a:cs typeface="Calibri"/>
              </a:rPr>
              <a:t>Welcome!</a:t>
            </a:r>
          </a:p>
        </p:txBody>
      </p:sp>
      <p:sp>
        <p:nvSpPr>
          <p:cNvPr id="10" name="TextBox 4">
            <a:extLst>
              <a:ext uri="{FF2B5EF4-FFF2-40B4-BE49-F238E27FC236}">
                <a16:creationId xmlns:a16="http://schemas.microsoft.com/office/drawing/2014/main" id="{C68F9080-254F-D4D0-7C19-AEDC41A10870}"/>
              </a:ext>
            </a:extLst>
          </p:cNvPr>
          <p:cNvSpPr txBox="1"/>
          <p:nvPr/>
        </p:nvSpPr>
        <p:spPr>
          <a:xfrm>
            <a:off x="1447124" y="2920782"/>
            <a:ext cx="9720251" cy="1015663"/>
          </a:xfrm>
          <a:prstGeom prst="rect">
            <a:avLst/>
          </a:prstGeom>
          <a:solidFill>
            <a:srgbClr val="262424"/>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000" dirty="0">
                <a:solidFill>
                  <a:srgbClr val="F5F5F5"/>
                </a:solidFill>
                <a:ea typeface="Calibri"/>
                <a:cs typeface="Calibri"/>
              </a:rPr>
              <a:t>This workshop is part of a series on key roles that families can play for children's literacy success.</a:t>
            </a:r>
          </a:p>
        </p:txBody>
      </p:sp>
    </p:spTree>
    <p:extLst>
      <p:ext uri="{BB962C8B-B14F-4D97-AF65-F5344CB8AC3E}">
        <p14:creationId xmlns:p14="http://schemas.microsoft.com/office/powerpoint/2010/main" val="36831376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F62FD-A1F5-7B55-B08F-D248A02CA6A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C8C5FB6-1146-5702-2B48-3E248BDDAC9F}"/>
              </a:ext>
            </a:extLst>
          </p:cNvPr>
          <p:cNvSpPr txBox="1">
            <a:spLocks noGrp="1"/>
          </p:cNvSpPr>
          <p:nvPr>
            <p:ph type="title" idx="4294967295"/>
          </p:nvPr>
        </p:nvSpPr>
        <p:spPr>
          <a:xfrm>
            <a:off x="2766144" y="2873"/>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pic>
        <p:nvPicPr>
          <p:cNvPr id="14" name="Picture 13" descr="Things Parents Should Ask Schools About Literacy Development infographic">
            <a:hlinkClick r:id="rId3"/>
            <a:extLst>
              <a:ext uri="{FF2B5EF4-FFF2-40B4-BE49-F238E27FC236}">
                <a16:creationId xmlns:a16="http://schemas.microsoft.com/office/drawing/2014/main" id="{D01A2EAB-AAC2-23FB-821A-F042D09ECC27}"/>
              </a:ext>
            </a:extLst>
          </p:cNvPr>
          <p:cNvPicPr>
            <a:picLocks noChangeAspect="1"/>
          </p:cNvPicPr>
          <p:nvPr/>
        </p:nvPicPr>
        <p:blipFill>
          <a:blip r:embed="rId4"/>
          <a:stretch>
            <a:fillRect/>
          </a:stretch>
        </p:blipFill>
        <p:spPr>
          <a:xfrm>
            <a:off x="3998616" y="758948"/>
            <a:ext cx="4191236" cy="53401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Graphic 2" descr="Pink backpack">
            <a:hlinkClick r:id="rId3"/>
            <a:extLst>
              <a:ext uri="{FF2B5EF4-FFF2-40B4-BE49-F238E27FC236}">
                <a16:creationId xmlns:a16="http://schemas.microsoft.com/office/drawing/2014/main" id="{171971CB-7A89-0CF0-DDA1-CF3CD1D973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29260" y="4719525"/>
            <a:ext cx="1367246" cy="1367246"/>
          </a:xfrm>
          <a:prstGeom prst="rect">
            <a:avLst/>
          </a:prstGeom>
        </p:spPr>
      </p:pic>
    </p:spTree>
    <p:extLst>
      <p:ext uri="{BB962C8B-B14F-4D97-AF65-F5344CB8AC3E}">
        <p14:creationId xmlns:p14="http://schemas.microsoft.com/office/powerpoint/2010/main" val="39632685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F62FD-A1F5-7B55-B08F-D248A02CA6A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C8C5FB6-1146-5702-2B48-3E248BDDAC9F}"/>
              </a:ext>
            </a:extLst>
          </p:cNvPr>
          <p:cNvSpPr txBox="1">
            <a:spLocks noGrp="1"/>
          </p:cNvSpPr>
          <p:nvPr>
            <p:ph type="title" idx="4294967295"/>
          </p:nvPr>
        </p:nvSpPr>
        <p:spPr>
          <a:xfrm>
            <a:off x="2766144" y="2873"/>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pic>
        <p:nvPicPr>
          <p:cNvPr id="2" name="Online Media 1" title="The ABCs of Active Reading">
            <a:hlinkClick r:id="" action="ppaction://media"/>
            <a:extLst>
              <a:ext uri="{FF2B5EF4-FFF2-40B4-BE49-F238E27FC236}">
                <a16:creationId xmlns:a16="http://schemas.microsoft.com/office/drawing/2014/main" id="{9E4DBB48-C835-AC66-6DC8-E20D3C6125E1}"/>
              </a:ext>
            </a:extLst>
          </p:cNvPr>
          <p:cNvPicPr>
            <a:picLocks noRot="1" noChangeAspect="1"/>
          </p:cNvPicPr>
          <p:nvPr>
            <a:videoFile r:link="rId1"/>
          </p:nvPr>
        </p:nvPicPr>
        <p:blipFill>
          <a:blip r:embed="rId4"/>
          <a:stretch>
            <a:fillRect/>
          </a:stretch>
        </p:blipFill>
        <p:spPr>
          <a:xfrm>
            <a:off x="0" y="728711"/>
            <a:ext cx="9558523" cy="5400578"/>
          </a:xfrm>
          <a:prstGeom prst="rect">
            <a:avLst/>
          </a:prstGeom>
        </p:spPr>
      </p:pic>
      <p:sp>
        <p:nvSpPr>
          <p:cNvPr id="9" name="TextBox 8">
            <a:extLst>
              <a:ext uri="{FF2B5EF4-FFF2-40B4-BE49-F238E27FC236}">
                <a16:creationId xmlns:a16="http://schemas.microsoft.com/office/drawing/2014/main" id="{4ACFCE2B-07B5-300A-B975-B980858B4571}"/>
              </a:ext>
            </a:extLst>
          </p:cNvPr>
          <p:cNvSpPr txBox="1"/>
          <p:nvPr/>
        </p:nvSpPr>
        <p:spPr>
          <a:xfrm>
            <a:off x="9536203" y="4717449"/>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0" name="Picture 9" descr="Read Charlotte logo">
            <a:extLst>
              <a:ext uri="{FF2B5EF4-FFF2-40B4-BE49-F238E27FC236}">
                <a16:creationId xmlns:a16="http://schemas.microsoft.com/office/drawing/2014/main" id="{7FB26A65-680B-DECD-B0DD-3C64E6E71B0D}"/>
              </a:ext>
            </a:extLst>
          </p:cNvPr>
          <p:cNvPicPr>
            <a:picLocks noChangeAspect="1"/>
          </p:cNvPicPr>
          <p:nvPr/>
        </p:nvPicPr>
        <p:blipFill>
          <a:blip r:embed="rId5"/>
          <a:stretch>
            <a:fillRect/>
          </a:stretch>
        </p:blipFill>
        <p:spPr>
          <a:xfrm>
            <a:off x="10272752" y="5162818"/>
            <a:ext cx="1192474" cy="948519"/>
          </a:xfrm>
          <a:prstGeom prst="rect">
            <a:avLst/>
          </a:prstGeom>
        </p:spPr>
      </p:pic>
    </p:spTree>
    <p:extLst>
      <p:ext uri="{BB962C8B-B14F-4D97-AF65-F5344CB8AC3E}">
        <p14:creationId xmlns:p14="http://schemas.microsoft.com/office/powerpoint/2010/main" val="354749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Qué es lectura activa? (The ABCs of Active Reading)">
            <a:hlinkClick r:id="" action="ppaction://media"/>
            <a:extLst>
              <a:ext uri="{FF2B5EF4-FFF2-40B4-BE49-F238E27FC236}">
                <a16:creationId xmlns:a16="http://schemas.microsoft.com/office/drawing/2014/main" id="{05E9A17A-E12E-BE87-2DCE-4248BBC09B2E}"/>
              </a:ext>
            </a:extLst>
          </p:cNvPr>
          <p:cNvPicPr>
            <a:picLocks noRot="1" noChangeAspect="1"/>
          </p:cNvPicPr>
          <p:nvPr>
            <a:videoFile r:link="rId1"/>
          </p:nvPr>
        </p:nvPicPr>
        <p:blipFill>
          <a:blip r:embed="rId4"/>
          <a:stretch>
            <a:fillRect/>
          </a:stretch>
        </p:blipFill>
        <p:spPr>
          <a:xfrm>
            <a:off x="26988" y="0"/>
            <a:ext cx="12138025" cy="6858000"/>
          </a:xfrm>
          <a:prstGeom prst="rect">
            <a:avLst/>
          </a:prstGeom>
        </p:spPr>
      </p:pic>
    </p:spTree>
    <p:extLst>
      <p:ext uri="{BB962C8B-B14F-4D97-AF65-F5344CB8AC3E}">
        <p14:creationId xmlns:p14="http://schemas.microsoft.com/office/powerpoint/2010/main" val="3753342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cstate="hqprint">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CACD59D4-A773-7909-E20C-B1CFF7A4AD0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92A0467-2D3A-BC44-0ACE-B9E0E7A6BABC}"/>
              </a:ext>
              <a:ext uri="{C183D7F6-B498-43B3-948B-1728B52AA6E4}">
                <adec:decorative xmlns:adec="http://schemas.microsoft.com/office/drawing/2017/decorative" val="1"/>
              </a:ext>
            </a:extLst>
          </p:cNvPr>
          <p:cNvSpPr txBox="1"/>
          <p:nvPr/>
        </p:nvSpPr>
        <p:spPr>
          <a:xfrm>
            <a:off x="4274874" y="2951384"/>
            <a:ext cx="3838123" cy="12573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p>
        </p:txBody>
      </p:sp>
      <p:sp>
        <p:nvSpPr>
          <p:cNvPr id="3" name="Title 2">
            <a:extLst>
              <a:ext uri="{FF2B5EF4-FFF2-40B4-BE49-F238E27FC236}">
                <a16:creationId xmlns:a16="http://schemas.microsoft.com/office/drawing/2014/main" id="{572AB21E-DE5E-9701-868D-8F5801E205E5}"/>
              </a:ext>
            </a:extLst>
          </p:cNvPr>
          <p:cNvSpPr txBox="1">
            <a:spLocks noGrp="1"/>
          </p:cNvSpPr>
          <p:nvPr>
            <p:ph type="title" idx="4294967295"/>
          </p:nvPr>
        </p:nvSpPr>
        <p:spPr>
          <a:xfrm>
            <a:off x="2765753" y="3069180"/>
            <a:ext cx="7047207" cy="707886"/>
          </a:xfrm>
          <a:prstGeom prst="rect">
            <a:avLst/>
          </a:prstGeom>
          <a:solidFill>
            <a:schemeClr val="accent5">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How Reading Typically Develops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799251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D4CAB-D707-72D3-48C0-DE660E8BB50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F07C1C9-7DAE-D868-DC7F-D32243770D74}"/>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19" name="Picture 18" descr="A baby reaching for a book on a shelf&#10;&#10;">
            <a:extLst>
              <a:ext uri="{FF2B5EF4-FFF2-40B4-BE49-F238E27FC236}">
                <a16:creationId xmlns:a16="http://schemas.microsoft.com/office/drawing/2014/main" id="{35BE93FD-24DC-6385-A262-EA25633B0AAD}"/>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90500" y="1611503"/>
            <a:ext cx="3007895" cy="2125579"/>
          </a:xfrm>
          <a:prstGeom prst="rect">
            <a:avLst/>
          </a:prstGeom>
        </p:spPr>
      </p:pic>
      <p:sp>
        <p:nvSpPr>
          <p:cNvPr id="21" name="Arrow: Pentagon 20">
            <a:extLst>
              <a:ext uri="{FF2B5EF4-FFF2-40B4-BE49-F238E27FC236}">
                <a16:creationId xmlns:a16="http://schemas.microsoft.com/office/drawing/2014/main" id="{181D6B1E-1AF0-9B08-CE8C-9CE69557BBD0}"/>
              </a:ext>
            </a:extLst>
          </p:cNvPr>
          <p:cNvSpPr/>
          <p:nvPr/>
        </p:nvSpPr>
        <p:spPr>
          <a:xfrm>
            <a:off x="610579" y="4278510"/>
            <a:ext cx="2226819" cy="1173270"/>
          </a:xfrm>
          <a:prstGeom prst="homePlat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dirty="0">
                <a:ea typeface="Calibri"/>
                <a:cs typeface="Calibri"/>
              </a:rPr>
              <a:t>Emergent Readers</a:t>
            </a:r>
            <a:endParaRPr lang="en-US" sz="2500" b="1" dirty="0"/>
          </a:p>
        </p:txBody>
      </p:sp>
      <p:pic>
        <p:nvPicPr>
          <p:cNvPr id="12" name="Picture 11" descr="A child holding a book&#10;&#10;">
            <a:extLst>
              <a:ext uri="{FF2B5EF4-FFF2-40B4-BE49-F238E27FC236}">
                <a16:creationId xmlns:a16="http://schemas.microsoft.com/office/drawing/2014/main" id="{9F26B277-FE16-4236-60D2-D6A7AACCE5B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190032" y="1611502"/>
            <a:ext cx="2944413" cy="2125579"/>
          </a:xfrm>
          <a:prstGeom prst="rect">
            <a:avLst/>
          </a:prstGeom>
        </p:spPr>
      </p:pic>
      <p:sp>
        <p:nvSpPr>
          <p:cNvPr id="22" name="Arrow: Pentagon 21">
            <a:extLst>
              <a:ext uri="{FF2B5EF4-FFF2-40B4-BE49-F238E27FC236}">
                <a16:creationId xmlns:a16="http://schemas.microsoft.com/office/drawing/2014/main" id="{F48B8517-92BF-C2B6-600C-36C4C5E1DD19}"/>
              </a:ext>
            </a:extLst>
          </p:cNvPr>
          <p:cNvSpPr/>
          <p:nvPr/>
        </p:nvSpPr>
        <p:spPr>
          <a:xfrm>
            <a:off x="3548289" y="4278510"/>
            <a:ext cx="2226819" cy="1173270"/>
          </a:xfrm>
          <a:prstGeom prst="homePlate">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500" b="1" dirty="0">
                <a:ea typeface="Calibri"/>
                <a:cs typeface="Calibri"/>
              </a:rPr>
              <a:t>Early Readers</a:t>
            </a:r>
            <a:endParaRPr lang="en-US" sz="2500" b="1" dirty="0"/>
          </a:p>
        </p:txBody>
      </p:sp>
      <p:pic>
        <p:nvPicPr>
          <p:cNvPr id="16" name="Picture 15" descr="A child sitting on a bench reading a newspaper&#10;&#10;">
            <a:extLst>
              <a:ext uri="{FF2B5EF4-FFF2-40B4-BE49-F238E27FC236}">
                <a16:creationId xmlns:a16="http://schemas.microsoft.com/office/drawing/2014/main" id="{295BE134-FEC9-ABEB-3E5C-590D84A4F03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134569" y="1611502"/>
            <a:ext cx="3010965" cy="2125580"/>
          </a:xfrm>
          <a:prstGeom prst="rect">
            <a:avLst/>
          </a:prstGeom>
        </p:spPr>
      </p:pic>
      <p:sp>
        <p:nvSpPr>
          <p:cNvPr id="23" name="Arrow: Pentagon 22">
            <a:extLst>
              <a:ext uri="{FF2B5EF4-FFF2-40B4-BE49-F238E27FC236}">
                <a16:creationId xmlns:a16="http://schemas.microsoft.com/office/drawing/2014/main" id="{4D9FD422-656A-E5F8-9957-F4C2C3CB2154}"/>
              </a:ext>
            </a:extLst>
          </p:cNvPr>
          <p:cNvSpPr/>
          <p:nvPr/>
        </p:nvSpPr>
        <p:spPr>
          <a:xfrm>
            <a:off x="6485999" y="4278509"/>
            <a:ext cx="2226819" cy="1173270"/>
          </a:xfrm>
          <a:prstGeom prst="homePlat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500" b="1" dirty="0">
                <a:ea typeface="Calibri"/>
                <a:cs typeface="Calibri"/>
              </a:rPr>
              <a:t>Transitional Readers</a:t>
            </a:r>
            <a:endParaRPr lang="en-US" dirty="0">
              <a:ea typeface="Calibri" panose="020F0502020204030204"/>
              <a:cs typeface="Calibri" panose="020F0502020204030204"/>
            </a:endParaRPr>
          </a:p>
        </p:txBody>
      </p:sp>
      <p:pic>
        <p:nvPicPr>
          <p:cNvPr id="20" name="Picture 19" descr="A person sitting on the floor reading a book&#10;&#10;">
            <a:extLst>
              <a:ext uri="{FF2B5EF4-FFF2-40B4-BE49-F238E27FC236}">
                <a16:creationId xmlns:a16="http://schemas.microsoft.com/office/drawing/2014/main" id="{A42659D8-31BF-BECC-0979-19646CC9233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143999" y="1611502"/>
            <a:ext cx="2837448" cy="2125579"/>
          </a:xfrm>
          <a:prstGeom prst="rect">
            <a:avLst/>
          </a:prstGeom>
        </p:spPr>
      </p:pic>
      <p:sp>
        <p:nvSpPr>
          <p:cNvPr id="24" name="Arrow: Pentagon 23">
            <a:extLst>
              <a:ext uri="{FF2B5EF4-FFF2-40B4-BE49-F238E27FC236}">
                <a16:creationId xmlns:a16="http://schemas.microsoft.com/office/drawing/2014/main" id="{47FCA604-9FCB-02C9-D038-3CA2D04C59D7}"/>
              </a:ext>
            </a:extLst>
          </p:cNvPr>
          <p:cNvSpPr/>
          <p:nvPr/>
        </p:nvSpPr>
        <p:spPr>
          <a:xfrm>
            <a:off x="9493895" y="4278510"/>
            <a:ext cx="2226819" cy="1173270"/>
          </a:xfrm>
          <a:prstGeom prst="homePlate">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500" b="1" dirty="0">
                <a:solidFill>
                  <a:schemeClr val="accent5">
                    <a:lumMod val="20000"/>
                    <a:lumOff val="80000"/>
                  </a:schemeClr>
                </a:solidFill>
                <a:ea typeface="Calibri"/>
                <a:cs typeface="Calibri"/>
              </a:rPr>
              <a:t>Fluent Readers</a:t>
            </a:r>
            <a:endParaRPr lang="en-US" sz="2500" b="1" dirty="0">
              <a:solidFill>
                <a:schemeClr val="accent5">
                  <a:lumMod val="20000"/>
                  <a:lumOff val="80000"/>
                </a:schemeClr>
              </a:solidFill>
            </a:endParaRPr>
          </a:p>
        </p:txBody>
      </p:sp>
      <p:sp>
        <p:nvSpPr>
          <p:cNvPr id="26" name="TextBox 25">
            <a:extLst>
              <a:ext uri="{FF2B5EF4-FFF2-40B4-BE49-F238E27FC236}">
                <a16:creationId xmlns:a16="http://schemas.microsoft.com/office/drawing/2014/main" id="{28A51514-9DBE-F2D4-C963-706E63DD9429}"/>
              </a:ext>
            </a:extLst>
          </p:cNvPr>
          <p:cNvSpPr txBox="1"/>
          <p:nvPr/>
        </p:nvSpPr>
        <p:spPr>
          <a:xfrm>
            <a:off x="3688316" y="3417150"/>
            <a:ext cx="4808757" cy="630942"/>
          </a:xfrm>
          <a:prstGeom prst="rect">
            <a:avLst/>
          </a:prstGeom>
          <a:solidFill>
            <a:schemeClr val="tx2">
              <a:lumMod val="75000"/>
            </a:schemeClr>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500" b="1" dirty="0">
                <a:solidFill>
                  <a:srgbClr val="08355F"/>
                </a:solidFill>
                <a:ea typeface="Calibri"/>
                <a:cs typeface="Calibri"/>
              </a:rPr>
              <a:t>Continuum of Learning</a:t>
            </a:r>
          </a:p>
        </p:txBody>
      </p:sp>
    </p:spTree>
    <p:extLst>
      <p:ext uri="{BB962C8B-B14F-4D97-AF65-F5344CB8AC3E}">
        <p14:creationId xmlns:p14="http://schemas.microsoft.com/office/powerpoint/2010/main" val="821159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5B807-7CFC-B452-1A51-8FD3832BBD9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D9B86ED-BF31-DF2E-7BCC-6B445733C02F}"/>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2" name="Online Media 1" title="Bringing up baby">
            <a:hlinkClick r:id="" action="ppaction://media"/>
            <a:extLst>
              <a:ext uri="{FF2B5EF4-FFF2-40B4-BE49-F238E27FC236}">
                <a16:creationId xmlns:a16="http://schemas.microsoft.com/office/drawing/2014/main" id="{908DFCCE-BF46-CE5C-45AD-4E17A7E55CF5}"/>
              </a:ext>
            </a:extLst>
          </p:cNvPr>
          <p:cNvPicPr>
            <a:picLocks noRot="1" noChangeAspect="1"/>
          </p:cNvPicPr>
          <p:nvPr>
            <a:videoFile r:link="rId1"/>
          </p:nvPr>
        </p:nvPicPr>
        <p:blipFill>
          <a:blip r:embed="rId4"/>
          <a:stretch>
            <a:fillRect/>
          </a:stretch>
        </p:blipFill>
        <p:spPr>
          <a:xfrm>
            <a:off x="0" y="708155"/>
            <a:ext cx="7398605" cy="5548954"/>
          </a:xfrm>
          <a:prstGeom prst="rect">
            <a:avLst/>
          </a:prstGeom>
        </p:spPr>
      </p:pic>
      <p:sp>
        <p:nvSpPr>
          <p:cNvPr id="12" name="TextBox 11">
            <a:extLst>
              <a:ext uri="{FF2B5EF4-FFF2-40B4-BE49-F238E27FC236}">
                <a16:creationId xmlns:a16="http://schemas.microsoft.com/office/drawing/2014/main" id="{92F4E980-4C20-B51C-C7A4-FFBB7E308EB7}"/>
              </a:ext>
            </a:extLst>
          </p:cNvPr>
          <p:cNvSpPr txBox="1"/>
          <p:nvPr/>
        </p:nvSpPr>
        <p:spPr>
          <a:xfrm>
            <a:off x="8594453" y="2797044"/>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28" name="Graphic 27" descr="Reading Rockets logo">
            <a:extLst>
              <a:ext uri="{FF2B5EF4-FFF2-40B4-BE49-F238E27FC236}">
                <a16:creationId xmlns:a16="http://schemas.microsoft.com/office/drawing/2014/main" id="{A9EC24C2-6A59-3878-9A1F-C8AE82A925C4}"/>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991726" y="3274098"/>
            <a:ext cx="1861249" cy="700768"/>
          </a:xfrm>
          <a:prstGeom prst="rect">
            <a:avLst/>
          </a:prstGeom>
        </p:spPr>
      </p:pic>
      <p:sp>
        <p:nvSpPr>
          <p:cNvPr id="21" name="Arrow: Pentagon 20">
            <a:extLst>
              <a:ext uri="{FF2B5EF4-FFF2-40B4-BE49-F238E27FC236}">
                <a16:creationId xmlns:a16="http://schemas.microsoft.com/office/drawing/2014/main" id="{FCE5A76F-8AC1-E040-1306-159637BE00A7}"/>
              </a:ext>
            </a:extLst>
          </p:cNvPr>
          <p:cNvSpPr/>
          <p:nvPr/>
        </p:nvSpPr>
        <p:spPr>
          <a:xfrm>
            <a:off x="8090261" y="5699445"/>
            <a:ext cx="4101739" cy="1173270"/>
          </a:xfrm>
          <a:prstGeom prst="homePlat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600" b="1" dirty="0">
                <a:solidFill>
                  <a:srgbClr val="08355F"/>
                </a:solidFill>
                <a:ea typeface="Calibri"/>
                <a:cs typeface="Calibri"/>
              </a:rPr>
              <a:t>Emergent Readers:</a:t>
            </a:r>
            <a:endParaRPr lang="en-US" sz="2600" dirty="0">
              <a:ea typeface="Calibri"/>
              <a:cs typeface="Calibri"/>
            </a:endParaRPr>
          </a:p>
          <a:p>
            <a:pPr algn="ctr"/>
            <a:r>
              <a:rPr lang="en-US" sz="2600" dirty="0">
                <a:ea typeface="Calibri"/>
                <a:cs typeface="Calibri"/>
              </a:rPr>
              <a:t>About Birth to Age Six</a:t>
            </a:r>
          </a:p>
        </p:txBody>
      </p:sp>
    </p:spTree>
    <p:extLst>
      <p:ext uri="{BB962C8B-B14F-4D97-AF65-F5344CB8AC3E}">
        <p14:creationId xmlns:p14="http://schemas.microsoft.com/office/powerpoint/2010/main" val="1651535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5B807-7CFC-B452-1A51-8FD3832BBD9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D9B86ED-BF31-DF2E-7BCC-6B445733C02F}"/>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7" name="Picture 6" descr="A Child Becomes a Reader cover page ">
            <a:hlinkClick r:id="rId3"/>
            <a:extLst>
              <a:ext uri="{FF2B5EF4-FFF2-40B4-BE49-F238E27FC236}">
                <a16:creationId xmlns:a16="http://schemas.microsoft.com/office/drawing/2014/main" id="{46B0D764-ECF0-9871-7F58-80807F4468C3}"/>
              </a:ext>
            </a:extLst>
          </p:cNvPr>
          <p:cNvPicPr>
            <a:picLocks noChangeAspect="1"/>
          </p:cNvPicPr>
          <p:nvPr/>
        </p:nvPicPr>
        <p:blipFill>
          <a:blip r:embed="rId4"/>
          <a:stretch>
            <a:fillRect/>
          </a:stretch>
        </p:blipFill>
        <p:spPr>
          <a:xfrm rot="20768363">
            <a:off x="368068" y="1417195"/>
            <a:ext cx="2172694" cy="3336947"/>
          </a:xfrm>
          <a:prstGeom prst="rect">
            <a:avLst/>
          </a:prstGeom>
          <a:ln>
            <a:noFill/>
          </a:ln>
          <a:effectLst>
            <a:outerShdw blurRad="292100" dist="139700" dir="2700000" algn="tl" rotWithShape="0">
              <a:srgbClr val="333333">
                <a:alpha val="65000"/>
              </a:srgbClr>
            </a:outerShdw>
          </a:effectLst>
        </p:spPr>
      </p:pic>
      <p:pic>
        <p:nvPicPr>
          <p:cNvPr id="6" name="Graphic 5" descr="Pink backpack">
            <a:hlinkClick r:id="rId3"/>
            <a:extLst>
              <a:ext uri="{FF2B5EF4-FFF2-40B4-BE49-F238E27FC236}">
                <a16:creationId xmlns:a16="http://schemas.microsoft.com/office/drawing/2014/main" id="{D486AFE8-5F55-5D8E-BD23-F63C96D528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734" y="4962423"/>
            <a:ext cx="1367246" cy="1367246"/>
          </a:xfrm>
          <a:prstGeom prst="rect">
            <a:avLst/>
          </a:prstGeom>
        </p:spPr>
      </p:pic>
      <p:pic>
        <p:nvPicPr>
          <p:cNvPr id="11" name="Picture 10" descr="Milestone of Early Literacy Development infographic">
            <a:hlinkClick r:id="rId7"/>
            <a:extLst>
              <a:ext uri="{FF2B5EF4-FFF2-40B4-BE49-F238E27FC236}">
                <a16:creationId xmlns:a16="http://schemas.microsoft.com/office/drawing/2014/main" id="{C5EA42DC-5104-F770-F0E0-2BBFCAFBF313}"/>
              </a:ext>
            </a:extLst>
          </p:cNvPr>
          <p:cNvPicPr>
            <a:picLocks noChangeAspect="1"/>
          </p:cNvPicPr>
          <p:nvPr/>
        </p:nvPicPr>
        <p:blipFill>
          <a:blip r:embed="rId8"/>
          <a:stretch>
            <a:fillRect/>
          </a:stretch>
        </p:blipFill>
        <p:spPr>
          <a:xfrm>
            <a:off x="3186634" y="1205532"/>
            <a:ext cx="5486942" cy="4259143"/>
          </a:xfrm>
          <a:prstGeom prst="rect">
            <a:avLst/>
          </a:prstGeom>
          <a:ln>
            <a:noFill/>
          </a:ln>
          <a:effectLst>
            <a:outerShdw blurRad="292100" dist="139700" dir="2700000" algn="tl" rotWithShape="0">
              <a:srgbClr val="333333">
                <a:alpha val="65000"/>
              </a:srgbClr>
            </a:outerShdw>
          </a:effectLst>
        </p:spPr>
      </p:pic>
      <p:pic>
        <p:nvPicPr>
          <p:cNvPr id="5" name="Graphic 4" descr="Pink backpack">
            <a:hlinkClick r:id="rId7"/>
            <a:extLst>
              <a:ext uri="{FF2B5EF4-FFF2-40B4-BE49-F238E27FC236}">
                <a16:creationId xmlns:a16="http://schemas.microsoft.com/office/drawing/2014/main" id="{AD260932-E841-F4E9-F462-C5BF0460F4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6482" y="5022862"/>
            <a:ext cx="1367246" cy="1367246"/>
          </a:xfrm>
          <a:prstGeom prst="rect">
            <a:avLst/>
          </a:prstGeom>
        </p:spPr>
      </p:pic>
      <p:sp>
        <p:nvSpPr>
          <p:cNvPr id="33" name="TextBox 32">
            <a:extLst>
              <a:ext uri="{FF2B5EF4-FFF2-40B4-BE49-F238E27FC236}">
                <a16:creationId xmlns:a16="http://schemas.microsoft.com/office/drawing/2014/main" id="{42410B12-1953-3BFD-5777-BC83CE54AF17}"/>
              </a:ext>
            </a:extLst>
          </p:cNvPr>
          <p:cNvSpPr txBox="1"/>
          <p:nvPr/>
        </p:nvSpPr>
        <p:spPr>
          <a:xfrm>
            <a:off x="9592277" y="354212"/>
            <a:ext cx="2376590" cy="1077218"/>
          </a:xfrm>
          <a:prstGeom prst="rect">
            <a:avLst/>
          </a:prstGeom>
          <a:solidFill>
            <a:schemeClr val="accent4">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tx2">
                    <a:lumMod val="85000"/>
                  </a:schemeClr>
                </a:solidFill>
                <a:ea typeface="Calibri"/>
                <a:cs typeface="Calibri"/>
              </a:rPr>
              <a:t>Risk</a:t>
            </a:r>
          </a:p>
          <a:p>
            <a:pPr algn="ctr"/>
            <a:r>
              <a:rPr lang="en-US" sz="3200" b="1" dirty="0">
                <a:solidFill>
                  <a:schemeClr val="tx2">
                    <a:lumMod val="85000"/>
                  </a:schemeClr>
                </a:solidFill>
                <a:ea typeface="Calibri"/>
                <a:cs typeface="Calibri"/>
              </a:rPr>
              <a:t>Factors</a:t>
            </a:r>
          </a:p>
        </p:txBody>
      </p:sp>
      <p:pic>
        <p:nvPicPr>
          <p:cNvPr id="35" name="Graphic 34" descr="Warning with solid fill">
            <a:extLst>
              <a:ext uri="{FF2B5EF4-FFF2-40B4-BE49-F238E27FC236}">
                <a16:creationId xmlns:a16="http://schemas.microsoft.com/office/drawing/2014/main" id="{6D1DF6B1-D133-3D55-2C6A-43E0FEB55FD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465544" y="822604"/>
            <a:ext cx="503323" cy="573507"/>
          </a:xfrm>
          <a:prstGeom prst="rect">
            <a:avLst/>
          </a:prstGeom>
        </p:spPr>
      </p:pic>
      <p:sp>
        <p:nvSpPr>
          <p:cNvPr id="9" name="TextBox 8">
            <a:extLst>
              <a:ext uri="{FF2B5EF4-FFF2-40B4-BE49-F238E27FC236}">
                <a16:creationId xmlns:a16="http://schemas.microsoft.com/office/drawing/2014/main" id="{AA90025A-277E-2414-0940-3CCEE08E6C4A}"/>
              </a:ext>
            </a:extLst>
          </p:cNvPr>
          <p:cNvSpPr txBox="1"/>
          <p:nvPr/>
        </p:nvSpPr>
        <p:spPr>
          <a:xfrm>
            <a:off x="8951380" y="1513496"/>
            <a:ext cx="3112099" cy="3877985"/>
          </a:xfrm>
          <a:prstGeom prst="rect">
            <a:avLst/>
          </a:prstGeom>
          <a:solidFill>
            <a:schemeClr val="tx2">
              <a:lumMod val="95000"/>
            </a:schemeClr>
          </a:solidFill>
        </p:spPr>
        <p:txBody>
          <a:bodyPr wrap="square" lIns="91440" tIns="45720" rIns="91440" bIns="45720" anchor="t">
            <a:spAutoFit/>
          </a:bodyPr>
          <a:lstStyle/>
          <a:p>
            <a:r>
              <a:rPr lang="en-US" b="1" dirty="0"/>
              <a:t>Signs of Risk for Reading Difficulties in this Stage Include Trouble:</a:t>
            </a:r>
            <a:endParaRPr lang="en-US" dirty="0"/>
          </a:p>
          <a:p>
            <a:pPr>
              <a:buFont typeface="Symbol" panose="05050102010706020507" pitchFamily="18" charset="2"/>
              <a:buChar char="·"/>
            </a:pPr>
            <a:r>
              <a:rPr lang="en-US" sz="1800" dirty="0">
                <a:solidFill>
                  <a:srgbClr val="091D31"/>
                </a:solidFill>
              </a:rPr>
              <a:t>Learning to talk </a:t>
            </a:r>
          </a:p>
          <a:p>
            <a:pPr>
              <a:buFont typeface="Symbol" panose="05050102010706020507" pitchFamily="18" charset="2"/>
              <a:buChar char="·"/>
            </a:pPr>
            <a:r>
              <a:rPr lang="en-US" sz="1800" dirty="0">
                <a:solidFill>
                  <a:srgbClr val="091D31"/>
                </a:solidFill>
              </a:rPr>
              <a:t>Naming the letters of the alphabet </a:t>
            </a:r>
            <a:br>
              <a:rPr lang="en-US" sz="1800" dirty="0">
                <a:solidFill>
                  <a:srgbClr val="091D31"/>
                </a:solidFill>
              </a:rPr>
            </a:br>
            <a:r>
              <a:rPr lang="en-US" sz="1600" dirty="0">
                <a:solidFill>
                  <a:srgbClr val="091D31"/>
                </a:solidFill>
              </a:rPr>
              <a:t>(including in their own name)</a:t>
            </a:r>
            <a:endParaRPr lang="en-US" sz="1800" dirty="0">
              <a:solidFill>
                <a:srgbClr val="091D31"/>
              </a:solidFill>
            </a:endParaRPr>
          </a:p>
          <a:p>
            <a:pPr>
              <a:buFont typeface="Symbol" panose="05050102010706020507" pitchFamily="18" charset="2"/>
              <a:buChar char="·"/>
            </a:pPr>
            <a:r>
              <a:rPr lang="en-US" sz="1800" dirty="0">
                <a:solidFill>
                  <a:srgbClr val="091D31"/>
                </a:solidFill>
              </a:rPr>
              <a:t>Noticing and naming rhymes </a:t>
            </a:r>
          </a:p>
          <a:p>
            <a:pPr>
              <a:buFont typeface="Symbol" panose="05050102010706020507" pitchFamily="18" charset="2"/>
              <a:buChar char="·"/>
            </a:pPr>
            <a:r>
              <a:rPr lang="en-US" sz="1800" dirty="0">
                <a:solidFill>
                  <a:srgbClr val="091D31"/>
                </a:solidFill>
              </a:rPr>
              <a:t>Noticing and playing with individual sounds in spoken words</a:t>
            </a:r>
          </a:p>
          <a:p>
            <a:pPr>
              <a:buFont typeface="Symbol" panose="05050102010706020507" pitchFamily="18" charset="2"/>
              <a:buChar char="·"/>
            </a:pPr>
            <a:r>
              <a:rPr lang="en-US" sz="1800" dirty="0">
                <a:solidFill>
                  <a:srgbClr val="091D31"/>
                </a:solidFill>
              </a:rPr>
              <a:t>Quickly naming aloud a series of familiar items </a:t>
            </a:r>
            <a:br>
              <a:rPr lang="en-US" sz="1800" dirty="0">
                <a:solidFill>
                  <a:srgbClr val="091D31"/>
                </a:solidFill>
              </a:rPr>
            </a:br>
            <a:r>
              <a:rPr lang="en-US" sz="1400" dirty="0">
                <a:solidFill>
                  <a:srgbClr val="091D31"/>
                </a:solidFill>
              </a:rPr>
              <a:t>(like letters, numbers, colors, or objects)</a:t>
            </a:r>
            <a:endParaRPr lang="en-US" sz="800" dirty="0">
              <a:solidFill>
                <a:prstClr val="black"/>
              </a:solidFill>
              <a:latin typeface="Microsoft Sans Serif" panose="020B0604020202020204" pitchFamily="34" charset="0"/>
            </a:endParaRPr>
          </a:p>
        </p:txBody>
      </p:sp>
      <p:sp>
        <p:nvSpPr>
          <p:cNvPr id="21" name="Arrow: Pentagon 20">
            <a:extLst>
              <a:ext uri="{FF2B5EF4-FFF2-40B4-BE49-F238E27FC236}">
                <a16:creationId xmlns:a16="http://schemas.microsoft.com/office/drawing/2014/main" id="{FCE5A76F-8AC1-E040-1306-159637BE00A7}"/>
              </a:ext>
            </a:extLst>
          </p:cNvPr>
          <p:cNvSpPr/>
          <p:nvPr/>
        </p:nvSpPr>
        <p:spPr>
          <a:xfrm>
            <a:off x="8090261" y="5699445"/>
            <a:ext cx="4101739" cy="1173270"/>
          </a:xfrm>
          <a:prstGeom prst="homePlat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600" b="1" dirty="0">
                <a:solidFill>
                  <a:srgbClr val="08355F"/>
                </a:solidFill>
                <a:ea typeface="Calibri"/>
                <a:cs typeface="Calibri"/>
              </a:rPr>
              <a:t>Emergent Readers:</a:t>
            </a:r>
            <a:endParaRPr lang="en-US" sz="2600" dirty="0">
              <a:ea typeface="Calibri"/>
              <a:cs typeface="Calibri"/>
            </a:endParaRPr>
          </a:p>
          <a:p>
            <a:pPr algn="ctr"/>
            <a:r>
              <a:rPr lang="en-US" sz="2600" dirty="0">
                <a:ea typeface="Calibri"/>
                <a:cs typeface="Calibri"/>
              </a:rPr>
              <a:t>About Birth to Age Six</a:t>
            </a:r>
          </a:p>
        </p:txBody>
      </p:sp>
    </p:spTree>
    <p:extLst>
      <p:ext uri="{BB962C8B-B14F-4D97-AF65-F5344CB8AC3E}">
        <p14:creationId xmlns:p14="http://schemas.microsoft.com/office/powerpoint/2010/main" val="3472804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49E64-164C-4A57-4456-51A4E4417935}"/>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99273592-5B6D-DD45-BBCB-404FD01D08FD}"/>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5" name="Picture 4" descr="A Child Becomes a Reader cover page">
            <a:hlinkClick r:id="rId3"/>
            <a:extLst>
              <a:ext uri="{FF2B5EF4-FFF2-40B4-BE49-F238E27FC236}">
                <a16:creationId xmlns:a16="http://schemas.microsoft.com/office/drawing/2014/main" id="{183B7CA0-D99D-B926-EC18-4A91E568607B}"/>
              </a:ext>
            </a:extLst>
          </p:cNvPr>
          <p:cNvPicPr>
            <a:picLocks noChangeAspect="1"/>
          </p:cNvPicPr>
          <p:nvPr/>
        </p:nvPicPr>
        <p:blipFill>
          <a:blip r:embed="rId4"/>
          <a:stretch>
            <a:fillRect/>
          </a:stretch>
        </p:blipFill>
        <p:spPr>
          <a:xfrm>
            <a:off x="3486561" y="851475"/>
            <a:ext cx="3112098" cy="5155049"/>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185C932C-5967-15CF-442B-C51E684B8D0D}"/>
              </a:ext>
            </a:extLst>
          </p:cNvPr>
          <p:cNvSpPr txBox="1"/>
          <p:nvPr/>
        </p:nvSpPr>
        <p:spPr>
          <a:xfrm>
            <a:off x="9344645" y="804543"/>
            <a:ext cx="2376590" cy="1077218"/>
          </a:xfrm>
          <a:prstGeom prst="rect">
            <a:avLst/>
          </a:prstGeom>
          <a:solidFill>
            <a:schemeClr val="accent4">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tx2">
                    <a:lumMod val="85000"/>
                  </a:schemeClr>
                </a:solidFill>
                <a:ea typeface="Calibri"/>
                <a:cs typeface="Calibri"/>
              </a:rPr>
              <a:t>Risk</a:t>
            </a:r>
          </a:p>
          <a:p>
            <a:pPr algn="ctr"/>
            <a:r>
              <a:rPr lang="en-US" sz="3200" b="1" dirty="0">
                <a:solidFill>
                  <a:schemeClr val="tx2">
                    <a:lumMod val="85000"/>
                  </a:schemeClr>
                </a:solidFill>
                <a:ea typeface="Calibri"/>
                <a:cs typeface="Calibri"/>
              </a:rPr>
              <a:t>Factors</a:t>
            </a:r>
          </a:p>
        </p:txBody>
      </p:sp>
      <p:pic>
        <p:nvPicPr>
          <p:cNvPr id="17" name="Graphic 16" descr="Warning with solid fill">
            <a:extLst>
              <a:ext uri="{FF2B5EF4-FFF2-40B4-BE49-F238E27FC236}">
                <a16:creationId xmlns:a16="http://schemas.microsoft.com/office/drawing/2014/main" id="{54C65A29-03DF-71BA-7DCB-9F9DCD968E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75945" y="886516"/>
            <a:ext cx="503323" cy="573507"/>
          </a:xfrm>
          <a:prstGeom prst="rect">
            <a:avLst/>
          </a:prstGeom>
        </p:spPr>
      </p:pic>
      <p:sp>
        <p:nvSpPr>
          <p:cNvPr id="15" name="TextBox 14">
            <a:extLst>
              <a:ext uri="{FF2B5EF4-FFF2-40B4-BE49-F238E27FC236}">
                <a16:creationId xmlns:a16="http://schemas.microsoft.com/office/drawing/2014/main" id="{FF633414-83C0-AA5A-5F39-A475BA8D3115}"/>
              </a:ext>
            </a:extLst>
          </p:cNvPr>
          <p:cNvSpPr txBox="1"/>
          <p:nvPr/>
        </p:nvSpPr>
        <p:spPr>
          <a:xfrm>
            <a:off x="9079901" y="1890582"/>
            <a:ext cx="3112099" cy="3139321"/>
          </a:xfrm>
          <a:prstGeom prst="rect">
            <a:avLst/>
          </a:prstGeom>
          <a:solidFill>
            <a:schemeClr val="tx2">
              <a:lumMod val="95000"/>
            </a:schemeClr>
          </a:solidFill>
        </p:spPr>
        <p:txBody>
          <a:bodyPr wrap="square" lIns="91440" tIns="45720" rIns="91440" bIns="45720" anchor="t">
            <a:spAutoFit/>
          </a:bodyPr>
          <a:lstStyle/>
          <a:p>
            <a:r>
              <a:rPr lang="en-US" b="1" dirty="0"/>
              <a:t>Signs of Risk for Reading Difficulties in this Stage Include Trouble:</a:t>
            </a:r>
            <a:endParaRPr lang="en-US" dirty="0"/>
          </a:p>
          <a:p>
            <a:pPr marL="285750" indent="-285750">
              <a:buFont typeface="Arial" panose="020B0604020202020204" pitchFamily="34" charset="0"/>
              <a:buChar char="•"/>
            </a:pPr>
            <a:r>
              <a:rPr lang="en-US" dirty="0"/>
              <a:t>Quickly naming letters </a:t>
            </a:r>
          </a:p>
          <a:p>
            <a:pPr marL="285750" indent="-285750">
              <a:buFont typeface="Arial" panose="020B0604020202020204" pitchFamily="34" charset="0"/>
              <a:buChar char="•"/>
            </a:pPr>
            <a:r>
              <a:rPr lang="en-US" dirty="0"/>
              <a:t>Learning letter-sound connections </a:t>
            </a:r>
          </a:p>
          <a:p>
            <a:pPr marL="285750" indent="-285750">
              <a:buFont typeface="Arial" panose="020B0604020202020204" pitchFamily="34" charset="0"/>
              <a:buChar char="•"/>
            </a:pPr>
            <a:r>
              <a:rPr lang="en-US" dirty="0"/>
              <a:t>Noticing and playing with individual sounds in spoken words</a:t>
            </a:r>
          </a:p>
          <a:p>
            <a:pPr marL="285750" indent="-285750">
              <a:buFont typeface="Arial" panose="020B0604020202020204" pitchFamily="34" charset="0"/>
              <a:buChar char="•"/>
            </a:pPr>
            <a:r>
              <a:rPr lang="en-US" dirty="0"/>
              <a:t>Remembering words seen many times before  </a:t>
            </a:r>
          </a:p>
        </p:txBody>
      </p:sp>
      <p:pic>
        <p:nvPicPr>
          <p:cNvPr id="2" name="Graphic 1" descr="Pink backpack">
            <a:hlinkClick r:id="rId3"/>
            <a:extLst>
              <a:ext uri="{FF2B5EF4-FFF2-40B4-BE49-F238E27FC236}">
                <a16:creationId xmlns:a16="http://schemas.microsoft.com/office/drawing/2014/main" id="{B0C3195B-9AE8-5220-47ED-CD202E3839C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734" y="4962423"/>
            <a:ext cx="1367246" cy="1367246"/>
          </a:xfrm>
          <a:prstGeom prst="rect">
            <a:avLst/>
          </a:prstGeom>
        </p:spPr>
      </p:pic>
      <p:sp>
        <p:nvSpPr>
          <p:cNvPr id="4" name="Arrow: Pentagon 3">
            <a:extLst>
              <a:ext uri="{FF2B5EF4-FFF2-40B4-BE49-F238E27FC236}">
                <a16:creationId xmlns:a16="http://schemas.microsoft.com/office/drawing/2014/main" id="{85D388BD-BA45-F56A-9F41-F98E7C352495}"/>
              </a:ext>
            </a:extLst>
          </p:cNvPr>
          <p:cNvSpPr/>
          <p:nvPr/>
        </p:nvSpPr>
        <p:spPr>
          <a:xfrm>
            <a:off x="8090261" y="5684145"/>
            <a:ext cx="4101739" cy="1173270"/>
          </a:xfrm>
          <a:prstGeom prst="homePlate">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600" b="1" dirty="0">
                <a:ea typeface="Calibri"/>
                <a:cs typeface="Calibri"/>
              </a:rPr>
              <a:t>Early Readers: </a:t>
            </a:r>
          </a:p>
          <a:p>
            <a:pPr algn="ctr"/>
            <a:r>
              <a:rPr lang="en-US" sz="2600" dirty="0">
                <a:ea typeface="Calibri"/>
                <a:cs typeface="Calibri"/>
              </a:rPr>
              <a:t>About Ages Six to Seven</a:t>
            </a:r>
          </a:p>
        </p:txBody>
      </p:sp>
    </p:spTree>
    <p:extLst>
      <p:ext uri="{BB962C8B-B14F-4D97-AF65-F5344CB8AC3E}">
        <p14:creationId xmlns:p14="http://schemas.microsoft.com/office/powerpoint/2010/main" val="22948948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49E64-164C-4A57-4456-51A4E4417935}"/>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99273592-5B6D-DD45-BBCB-404FD01D08FD}"/>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6" name="Online Media 5" title="Can Your Child Correct Themselves When Reading?">
            <a:hlinkClick r:id="" action="ppaction://media"/>
            <a:extLst>
              <a:ext uri="{FF2B5EF4-FFF2-40B4-BE49-F238E27FC236}">
                <a16:creationId xmlns:a16="http://schemas.microsoft.com/office/drawing/2014/main" id="{23884CD6-EF05-155E-D49E-782232FA7E3F}"/>
              </a:ext>
            </a:extLst>
          </p:cNvPr>
          <p:cNvPicPr>
            <a:picLocks noRot="1" noChangeAspect="1"/>
          </p:cNvPicPr>
          <p:nvPr>
            <a:videoFile r:link="rId1"/>
          </p:nvPr>
        </p:nvPicPr>
        <p:blipFill>
          <a:blip r:embed="rId4"/>
          <a:stretch>
            <a:fillRect/>
          </a:stretch>
        </p:blipFill>
        <p:spPr>
          <a:xfrm>
            <a:off x="0" y="944870"/>
            <a:ext cx="8388078" cy="4739275"/>
          </a:xfrm>
          <a:prstGeom prst="rect">
            <a:avLst/>
          </a:prstGeom>
        </p:spPr>
      </p:pic>
      <p:sp>
        <p:nvSpPr>
          <p:cNvPr id="16" name="TextBox 15">
            <a:extLst>
              <a:ext uri="{FF2B5EF4-FFF2-40B4-BE49-F238E27FC236}">
                <a16:creationId xmlns:a16="http://schemas.microsoft.com/office/drawing/2014/main" id="{CB19347C-E30A-1F75-32D0-B49D75E6AC0F}"/>
              </a:ext>
            </a:extLst>
          </p:cNvPr>
          <p:cNvSpPr txBox="1"/>
          <p:nvPr/>
        </p:nvSpPr>
        <p:spPr>
          <a:xfrm>
            <a:off x="9536203" y="4021857"/>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8" name="Picture 7" descr="Read Charlotte logo">
            <a:extLst>
              <a:ext uri="{FF2B5EF4-FFF2-40B4-BE49-F238E27FC236}">
                <a16:creationId xmlns:a16="http://schemas.microsoft.com/office/drawing/2014/main" id="{1B7BB45D-7CB0-72FD-B60D-A0DF8B6AA022}"/>
              </a:ext>
            </a:extLst>
          </p:cNvPr>
          <p:cNvPicPr>
            <a:picLocks noChangeAspect="1"/>
          </p:cNvPicPr>
          <p:nvPr/>
        </p:nvPicPr>
        <p:blipFill>
          <a:blip r:embed="rId5"/>
          <a:stretch>
            <a:fillRect/>
          </a:stretch>
        </p:blipFill>
        <p:spPr>
          <a:xfrm>
            <a:off x="10267865" y="4498911"/>
            <a:ext cx="1192474" cy="948519"/>
          </a:xfrm>
          <a:prstGeom prst="rect">
            <a:avLst/>
          </a:prstGeom>
        </p:spPr>
      </p:pic>
      <p:sp>
        <p:nvSpPr>
          <p:cNvPr id="4" name="Arrow: Pentagon 3">
            <a:extLst>
              <a:ext uri="{FF2B5EF4-FFF2-40B4-BE49-F238E27FC236}">
                <a16:creationId xmlns:a16="http://schemas.microsoft.com/office/drawing/2014/main" id="{85D388BD-BA45-F56A-9F41-F98E7C352495}"/>
              </a:ext>
            </a:extLst>
          </p:cNvPr>
          <p:cNvSpPr/>
          <p:nvPr/>
        </p:nvSpPr>
        <p:spPr>
          <a:xfrm>
            <a:off x="8090261" y="5684145"/>
            <a:ext cx="4101739" cy="1173270"/>
          </a:xfrm>
          <a:prstGeom prst="homePlate">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600" b="1" dirty="0">
                <a:ea typeface="Calibri"/>
                <a:cs typeface="Calibri"/>
              </a:rPr>
              <a:t>Early Readers: </a:t>
            </a:r>
          </a:p>
          <a:p>
            <a:pPr algn="ctr"/>
            <a:r>
              <a:rPr lang="en-US" sz="2600" dirty="0">
                <a:ea typeface="Calibri"/>
                <a:cs typeface="Calibri"/>
              </a:rPr>
              <a:t>About Ages Six to Seven</a:t>
            </a:r>
          </a:p>
        </p:txBody>
      </p:sp>
    </p:spTree>
    <p:extLst>
      <p:ext uri="{BB962C8B-B14F-4D97-AF65-F5344CB8AC3E}">
        <p14:creationId xmlns:p14="http://schemas.microsoft.com/office/powerpoint/2010/main" val="7019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0500E-C397-B52A-C1D8-690F1811C7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C706E7F-F610-4ACC-25B2-6F0DFCCBF951}"/>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5" name="Picture 4" descr="Literacy begins at home cover page">
            <a:hlinkClick r:id="rId3"/>
            <a:extLst>
              <a:ext uri="{FF2B5EF4-FFF2-40B4-BE49-F238E27FC236}">
                <a16:creationId xmlns:a16="http://schemas.microsoft.com/office/drawing/2014/main" id="{267AECFF-66D8-0F79-F049-C095B32D5FC6}"/>
              </a:ext>
            </a:extLst>
          </p:cNvPr>
          <p:cNvPicPr>
            <a:picLocks noChangeAspect="1"/>
          </p:cNvPicPr>
          <p:nvPr/>
        </p:nvPicPr>
        <p:blipFill>
          <a:blip r:embed="rId4"/>
          <a:stretch>
            <a:fillRect/>
          </a:stretch>
        </p:blipFill>
        <p:spPr>
          <a:xfrm>
            <a:off x="4227298" y="708155"/>
            <a:ext cx="2657969" cy="5471374"/>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F12040BD-876E-9CE7-EB70-79189BA0C448}"/>
              </a:ext>
            </a:extLst>
          </p:cNvPr>
          <p:cNvSpPr txBox="1"/>
          <p:nvPr/>
        </p:nvSpPr>
        <p:spPr>
          <a:xfrm>
            <a:off x="9344645" y="804543"/>
            <a:ext cx="2376590" cy="1077218"/>
          </a:xfrm>
          <a:prstGeom prst="rect">
            <a:avLst/>
          </a:prstGeom>
          <a:solidFill>
            <a:schemeClr val="accent4">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tx2">
                    <a:lumMod val="85000"/>
                  </a:schemeClr>
                </a:solidFill>
                <a:ea typeface="Calibri"/>
                <a:cs typeface="Calibri"/>
              </a:rPr>
              <a:t>Risk</a:t>
            </a:r>
          </a:p>
          <a:p>
            <a:pPr algn="ctr"/>
            <a:r>
              <a:rPr lang="en-US" sz="3200" b="1" dirty="0">
                <a:solidFill>
                  <a:schemeClr val="tx2">
                    <a:lumMod val="85000"/>
                  </a:schemeClr>
                </a:solidFill>
                <a:ea typeface="Calibri"/>
                <a:cs typeface="Calibri"/>
              </a:rPr>
              <a:t>Factors</a:t>
            </a:r>
          </a:p>
        </p:txBody>
      </p:sp>
      <p:pic>
        <p:nvPicPr>
          <p:cNvPr id="11" name="Graphic 10" descr="Warning with solid fill">
            <a:extLst>
              <a:ext uri="{FF2B5EF4-FFF2-40B4-BE49-F238E27FC236}">
                <a16:creationId xmlns:a16="http://schemas.microsoft.com/office/drawing/2014/main" id="{75D4AFEE-22CF-97C7-D1E7-9A0C9B4506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75945" y="886516"/>
            <a:ext cx="503323" cy="573507"/>
          </a:xfrm>
          <a:prstGeom prst="rect">
            <a:avLst/>
          </a:prstGeom>
        </p:spPr>
      </p:pic>
      <p:sp>
        <p:nvSpPr>
          <p:cNvPr id="10" name="TextBox 9">
            <a:extLst>
              <a:ext uri="{FF2B5EF4-FFF2-40B4-BE49-F238E27FC236}">
                <a16:creationId xmlns:a16="http://schemas.microsoft.com/office/drawing/2014/main" id="{35B93990-61AF-F151-2ED8-8F333C1C3630}"/>
              </a:ext>
            </a:extLst>
          </p:cNvPr>
          <p:cNvSpPr txBox="1"/>
          <p:nvPr/>
        </p:nvSpPr>
        <p:spPr>
          <a:xfrm>
            <a:off x="9079901" y="1890582"/>
            <a:ext cx="3112099" cy="2862322"/>
          </a:xfrm>
          <a:prstGeom prst="rect">
            <a:avLst/>
          </a:prstGeom>
          <a:solidFill>
            <a:schemeClr val="tx2">
              <a:lumMod val="95000"/>
            </a:schemeClr>
          </a:solidFill>
        </p:spPr>
        <p:txBody>
          <a:bodyPr wrap="square" lIns="91440" tIns="45720" rIns="91440" bIns="45720" anchor="t">
            <a:spAutoFit/>
          </a:bodyPr>
          <a:lstStyle/>
          <a:p>
            <a:r>
              <a:rPr lang="en-US" b="1" dirty="0"/>
              <a:t>Signs of Risk for Reading Difficulties in this Stage Include Trouble:</a:t>
            </a:r>
            <a:endParaRPr lang="en-US" dirty="0"/>
          </a:p>
          <a:p>
            <a:pPr marL="285750" indent="-285750">
              <a:buFont typeface="Arial" panose="020B0604020202020204" pitchFamily="34" charset="0"/>
              <a:buChar char="•"/>
            </a:pPr>
            <a:r>
              <a:rPr lang="en-US" dirty="0"/>
              <a:t>Remembering words seen many times before</a:t>
            </a:r>
          </a:p>
          <a:p>
            <a:pPr marL="285750" indent="-285750">
              <a:buFont typeface="Arial" panose="020B0604020202020204" pitchFamily="34" charset="0"/>
              <a:buChar char="•"/>
            </a:pPr>
            <a:r>
              <a:rPr lang="en-US" dirty="0"/>
              <a:t>Sounding out unknown words</a:t>
            </a:r>
          </a:p>
          <a:p>
            <a:pPr marL="285750" indent="-285750">
              <a:buFont typeface="Arial" panose="020B0604020202020204" pitchFamily="34" charset="0"/>
              <a:buChar char="•"/>
            </a:pPr>
            <a:r>
              <a:rPr lang="en-US" dirty="0"/>
              <a:t>Reading fluently instead of word by word</a:t>
            </a:r>
          </a:p>
          <a:p>
            <a:pPr marL="285750" indent="-285750">
              <a:buFont typeface="Arial" panose="020B0604020202020204" pitchFamily="34" charset="0"/>
              <a:buChar char="•"/>
            </a:pPr>
            <a:r>
              <a:rPr lang="en-US" dirty="0"/>
              <a:t>Spelling words correctly</a:t>
            </a:r>
          </a:p>
        </p:txBody>
      </p:sp>
      <p:pic>
        <p:nvPicPr>
          <p:cNvPr id="2" name="Graphic 1" descr="Pink backpack">
            <a:hlinkClick r:id="rId3"/>
            <a:extLst>
              <a:ext uri="{FF2B5EF4-FFF2-40B4-BE49-F238E27FC236}">
                <a16:creationId xmlns:a16="http://schemas.microsoft.com/office/drawing/2014/main" id="{65BE0380-B846-E6CA-502D-A75B0F84934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734" y="4962423"/>
            <a:ext cx="1367246" cy="1367246"/>
          </a:xfrm>
          <a:prstGeom prst="rect">
            <a:avLst/>
          </a:prstGeom>
        </p:spPr>
      </p:pic>
      <p:sp>
        <p:nvSpPr>
          <p:cNvPr id="4" name="Arrow: Pentagon 3">
            <a:extLst>
              <a:ext uri="{FF2B5EF4-FFF2-40B4-BE49-F238E27FC236}">
                <a16:creationId xmlns:a16="http://schemas.microsoft.com/office/drawing/2014/main" id="{203D6948-13E9-93B2-191D-A8B0119ED447}"/>
              </a:ext>
            </a:extLst>
          </p:cNvPr>
          <p:cNvSpPr/>
          <p:nvPr/>
        </p:nvSpPr>
        <p:spPr>
          <a:xfrm>
            <a:off x="8090261" y="5669011"/>
            <a:ext cx="4101739" cy="1173270"/>
          </a:xfrm>
          <a:prstGeom prst="homePlate">
            <a:avLst/>
          </a:prstGeom>
          <a:solidFill>
            <a:schemeClr val="accent3">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600" b="1" dirty="0">
                <a:solidFill>
                  <a:srgbClr val="08355F"/>
                </a:solidFill>
                <a:ea typeface="Calibri"/>
                <a:cs typeface="Calibri"/>
              </a:rPr>
              <a:t>Transitional Readers: </a:t>
            </a:r>
          </a:p>
          <a:p>
            <a:pPr algn="ctr"/>
            <a:r>
              <a:rPr lang="en-US" sz="2600" dirty="0">
                <a:solidFill>
                  <a:srgbClr val="08355F"/>
                </a:solidFill>
                <a:ea typeface="Calibri"/>
                <a:cs typeface="Calibri"/>
              </a:rPr>
              <a:t>About Ages Seven and Eight </a:t>
            </a:r>
            <a:r>
              <a:rPr lang="en-US" sz="2200" dirty="0">
                <a:solidFill>
                  <a:srgbClr val="08355F"/>
                </a:solidFill>
                <a:ea typeface="Calibri"/>
                <a:cs typeface="Calibri"/>
              </a:rPr>
              <a:t>(Grades 2-3)</a:t>
            </a:r>
          </a:p>
        </p:txBody>
      </p:sp>
    </p:spTree>
    <p:extLst>
      <p:ext uri="{BB962C8B-B14F-4D97-AF65-F5344CB8AC3E}">
        <p14:creationId xmlns:p14="http://schemas.microsoft.com/office/powerpoint/2010/main" val="730078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6068D26-EA4A-F93F-E332-1600B182538F}"/>
              </a:ext>
            </a:extLst>
          </p:cNvPr>
          <p:cNvSpPr txBox="1">
            <a:spLocks noGrp="1"/>
          </p:cNvSpPr>
          <p:nvPr>
            <p:ph type="title" idx="4294967295"/>
          </p:nvPr>
        </p:nvSpPr>
        <p:spPr>
          <a:xfrm>
            <a:off x="669966" y="941242"/>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tx1"/>
                </a:solidFill>
                <a:effectLst/>
                <a:uLnTx/>
                <a:uFillTx/>
                <a:latin typeface="+mj-lt"/>
                <a:ea typeface="+mj-ea"/>
                <a:cs typeface="+mj-cs"/>
              </a:rPr>
              <a:t>Learning Objectives</a:t>
            </a:r>
          </a:p>
        </p:txBody>
      </p:sp>
      <p:sp>
        <p:nvSpPr>
          <p:cNvPr id="4" name="Content Placeholder 2">
            <a:extLst>
              <a:ext uri="{FF2B5EF4-FFF2-40B4-BE49-F238E27FC236}">
                <a16:creationId xmlns:a16="http://schemas.microsoft.com/office/drawing/2014/main" id="{B952245B-1327-D763-9E92-95593A4558E4}"/>
              </a:ext>
            </a:extLst>
          </p:cNvPr>
          <p:cNvSpPr txBox="1">
            <a:spLocks/>
          </p:cNvSpPr>
          <p:nvPr/>
        </p:nvSpPr>
        <p:spPr>
          <a:xfrm>
            <a:off x="239363" y="2523579"/>
            <a:ext cx="11703131" cy="525188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dirty="0">
                <a:solidFill>
                  <a:srgbClr val="08355F"/>
                </a:solidFill>
              </a:rPr>
              <a:t>To learn evidence-based information on the skills needed to learn to read</a:t>
            </a:r>
            <a:endParaRPr lang="en-US" sz="1900" dirty="0">
              <a:solidFill>
                <a:srgbClr val="08355F"/>
              </a:solidFill>
              <a:ea typeface="Calibri"/>
              <a:cs typeface="Calibri"/>
            </a:endParaRPr>
          </a:p>
          <a:p>
            <a:r>
              <a:rPr lang="en-US" sz="1900" dirty="0">
                <a:solidFill>
                  <a:srgbClr val="08355F"/>
                </a:solidFill>
              </a:rPr>
              <a:t>To learn how to interact with children in ways that support and monitor their language and reading development</a:t>
            </a:r>
            <a:endParaRPr lang="en-US" sz="1900" dirty="0">
              <a:solidFill>
                <a:srgbClr val="08355F"/>
              </a:solidFill>
              <a:ea typeface="Calibri"/>
              <a:cs typeface="Calibri"/>
            </a:endParaRPr>
          </a:p>
          <a:p>
            <a:r>
              <a:rPr lang="en-US" sz="1900" dirty="0">
                <a:solidFill>
                  <a:srgbClr val="08355F"/>
                </a:solidFill>
              </a:rPr>
              <a:t>To acquire evidence-based information on how reading typically develops in children, including key reading-related milestones</a:t>
            </a:r>
            <a:endParaRPr lang="en-US" sz="1900" dirty="0">
              <a:solidFill>
                <a:srgbClr val="08355F"/>
              </a:solidFill>
              <a:ea typeface="Calibri"/>
              <a:cs typeface="Calibri"/>
            </a:endParaRPr>
          </a:p>
          <a:p>
            <a:r>
              <a:rPr lang="en-US" sz="1900" dirty="0"/>
              <a:t>To learn evidence-based information on the reasons why children might struggle to read and the signs of risk for reading difficulties in children at different age levels</a:t>
            </a:r>
            <a:endParaRPr lang="en-US" sz="1900" dirty="0">
              <a:solidFill>
                <a:srgbClr val="000000"/>
              </a:solidFill>
            </a:endParaRPr>
          </a:p>
          <a:p>
            <a:r>
              <a:rPr lang="en-US" sz="1900" dirty="0"/>
              <a:t>To improve the ability to determine if children are receiving effective reading practices in school and whether children have reading difficulties</a:t>
            </a:r>
            <a:endParaRPr lang="en-US" sz="1900" dirty="0">
              <a:ea typeface="Calibri"/>
              <a:cs typeface="Calibri"/>
            </a:endParaRPr>
          </a:p>
          <a:p>
            <a:endParaRPr lang="en-US" sz="1600" dirty="0">
              <a:ea typeface="Calibri"/>
              <a:cs typeface="Calibri"/>
            </a:endParaRPr>
          </a:p>
          <a:p>
            <a:endParaRPr lang="en-US" dirty="0">
              <a:ea typeface="Calibri" panose="020F0502020204030204"/>
              <a:cs typeface="Calibri" panose="020F0502020204030204"/>
            </a:endParaRPr>
          </a:p>
        </p:txBody>
      </p:sp>
      <p:pic>
        <p:nvPicPr>
          <p:cNvPr id="11" name="Picture 10" descr="A stack of books on a table.">
            <a:extLst>
              <a:ext uri="{FF2B5EF4-FFF2-40B4-BE49-F238E27FC236}">
                <a16:creationId xmlns:a16="http://schemas.microsoft.com/office/drawing/2014/main" id="{57F0F95C-F402-A025-D14B-4D84050E042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528794" y="771895"/>
            <a:ext cx="1991422" cy="1326080"/>
          </a:xfrm>
          <a:prstGeom prst="rect">
            <a:avLst/>
          </a:prstGeom>
        </p:spPr>
      </p:pic>
    </p:spTree>
    <p:extLst>
      <p:ext uri="{BB962C8B-B14F-4D97-AF65-F5344CB8AC3E}">
        <p14:creationId xmlns:p14="http://schemas.microsoft.com/office/powerpoint/2010/main" val="41630162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D0D00-0901-3FC4-A375-990A0DAB5CC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E51CA73-C616-EA6B-C6CC-F4512BD11F90}"/>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5" name="Picture 4" descr="A group of children in a classroom&#10;&#10;">
            <a:extLst>
              <a:ext uri="{FF2B5EF4-FFF2-40B4-BE49-F238E27FC236}">
                <a16:creationId xmlns:a16="http://schemas.microsoft.com/office/drawing/2014/main" id="{33EABBE2-E706-AEFA-5C9C-30E04E85DABA}"/>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738874" y="975703"/>
            <a:ext cx="6622705" cy="4688875"/>
          </a:xfrm>
          <a:prstGeom prst="rect">
            <a:avLst/>
          </a:prstGeom>
        </p:spPr>
      </p:pic>
      <p:sp>
        <p:nvSpPr>
          <p:cNvPr id="6" name="TextBox 5">
            <a:extLst>
              <a:ext uri="{FF2B5EF4-FFF2-40B4-BE49-F238E27FC236}">
                <a16:creationId xmlns:a16="http://schemas.microsoft.com/office/drawing/2014/main" id="{C9965371-D02A-F0E5-E861-F34733F7A2FD}"/>
              </a:ext>
            </a:extLst>
          </p:cNvPr>
          <p:cNvSpPr txBox="1"/>
          <p:nvPr/>
        </p:nvSpPr>
        <p:spPr>
          <a:xfrm>
            <a:off x="9344645" y="804543"/>
            <a:ext cx="2376590" cy="1077218"/>
          </a:xfrm>
          <a:prstGeom prst="rect">
            <a:avLst/>
          </a:prstGeom>
          <a:solidFill>
            <a:schemeClr val="accent4">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tx2">
                    <a:lumMod val="85000"/>
                  </a:schemeClr>
                </a:solidFill>
                <a:ea typeface="Calibri"/>
                <a:cs typeface="Calibri"/>
              </a:rPr>
              <a:t>Risk</a:t>
            </a:r>
          </a:p>
          <a:p>
            <a:pPr algn="ctr"/>
            <a:r>
              <a:rPr lang="en-US" sz="3200" b="1" dirty="0">
                <a:solidFill>
                  <a:schemeClr val="tx2">
                    <a:lumMod val="85000"/>
                  </a:schemeClr>
                </a:solidFill>
                <a:ea typeface="Calibri"/>
                <a:cs typeface="Calibri"/>
              </a:rPr>
              <a:t>Factors</a:t>
            </a:r>
          </a:p>
        </p:txBody>
      </p:sp>
      <p:pic>
        <p:nvPicPr>
          <p:cNvPr id="10" name="Graphic 9" descr="Warning with solid fill">
            <a:extLst>
              <a:ext uri="{FF2B5EF4-FFF2-40B4-BE49-F238E27FC236}">
                <a16:creationId xmlns:a16="http://schemas.microsoft.com/office/drawing/2014/main" id="{955DCA66-A50E-3905-1746-323CF67310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75945" y="886516"/>
            <a:ext cx="503323" cy="573507"/>
          </a:xfrm>
          <a:prstGeom prst="rect">
            <a:avLst/>
          </a:prstGeom>
        </p:spPr>
      </p:pic>
      <p:sp>
        <p:nvSpPr>
          <p:cNvPr id="8" name="TextBox 7">
            <a:extLst>
              <a:ext uri="{FF2B5EF4-FFF2-40B4-BE49-F238E27FC236}">
                <a16:creationId xmlns:a16="http://schemas.microsoft.com/office/drawing/2014/main" id="{243F3B37-0019-096A-340C-87CD571D1681}"/>
              </a:ext>
            </a:extLst>
          </p:cNvPr>
          <p:cNvSpPr txBox="1"/>
          <p:nvPr/>
        </p:nvSpPr>
        <p:spPr>
          <a:xfrm>
            <a:off x="9079901" y="1890582"/>
            <a:ext cx="3112099" cy="2862322"/>
          </a:xfrm>
          <a:prstGeom prst="rect">
            <a:avLst/>
          </a:prstGeom>
          <a:solidFill>
            <a:schemeClr val="tx2">
              <a:lumMod val="95000"/>
            </a:schemeClr>
          </a:solidFill>
        </p:spPr>
        <p:txBody>
          <a:bodyPr wrap="square" lIns="91440" tIns="45720" rIns="91440" bIns="45720" anchor="t">
            <a:spAutoFit/>
          </a:bodyPr>
          <a:lstStyle/>
          <a:p>
            <a:r>
              <a:rPr lang="en-US" b="1" dirty="0"/>
              <a:t>Signs of Risk for Reading Difficulties in this Stage Include Trouble:</a:t>
            </a:r>
            <a:endParaRPr lang="en-US" dirty="0"/>
          </a:p>
          <a:p>
            <a:pPr marL="285750" indent="-285750">
              <a:buFont typeface="Arial" panose="020B0604020202020204" pitchFamily="34" charset="0"/>
              <a:buChar char="•"/>
            </a:pPr>
            <a:r>
              <a:rPr lang="en-US" dirty="0"/>
              <a:t>Reading fluently instead of word by word</a:t>
            </a:r>
          </a:p>
          <a:p>
            <a:pPr marL="285750" indent="-285750">
              <a:buFont typeface="Arial" panose="020B0604020202020204" pitchFamily="34" charset="0"/>
              <a:buChar char="•"/>
            </a:pPr>
            <a:r>
              <a:rPr lang="en-US" dirty="0"/>
              <a:t>Mispronouncing long, unfamiliar words</a:t>
            </a:r>
          </a:p>
          <a:p>
            <a:pPr marL="285750" indent="-285750">
              <a:buFont typeface="Arial" panose="020B0604020202020204" pitchFamily="34" charset="0"/>
              <a:buChar char="•"/>
            </a:pPr>
            <a:r>
              <a:rPr lang="en-US" dirty="0"/>
              <a:t>Remembering the ideas in reading material</a:t>
            </a:r>
          </a:p>
          <a:p>
            <a:pPr marL="285750" indent="-285750">
              <a:buFont typeface="Arial" panose="020B0604020202020204" pitchFamily="34" charset="0"/>
              <a:buChar char="•"/>
            </a:pPr>
            <a:r>
              <a:rPr lang="en-US" dirty="0"/>
              <a:t>Spelling words correctly</a:t>
            </a:r>
          </a:p>
        </p:txBody>
      </p:sp>
      <p:sp>
        <p:nvSpPr>
          <p:cNvPr id="4" name="Arrow: Pentagon 3">
            <a:extLst>
              <a:ext uri="{FF2B5EF4-FFF2-40B4-BE49-F238E27FC236}">
                <a16:creationId xmlns:a16="http://schemas.microsoft.com/office/drawing/2014/main" id="{8971FC98-A276-6A0C-FA03-3719F08FCE18}"/>
              </a:ext>
            </a:extLst>
          </p:cNvPr>
          <p:cNvSpPr/>
          <p:nvPr/>
        </p:nvSpPr>
        <p:spPr>
          <a:xfrm>
            <a:off x="8090261" y="5664578"/>
            <a:ext cx="4101739" cy="1173270"/>
          </a:xfrm>
          <a:prstGeom prst="homePlate">
            <a:avLst/>
          </a:prstGeom>
          <a:solidFill>
            <a:schemeClr val="accent3">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600" b="1" dirty="0">
                <a:ea typeface="Calibri"/>
                <a:cs typeface="Calibri"/>
              </a:rPr>
              <a:t>Fluent Readers: </a:t>
            </a:r>
            <a:endParaRPr lang="en-US" dirty="0">
              <a:ea typeface="Calibri"/>
              <a:cs typeface="Calibri"/>
            </a:endParaRPr>
          </a:p>
          <a:p>
            <a:pPr algn="ctr"/>
            <a:r>
              <a:rPr lang="en-US" sz="2600" dirty="0">
                <a:ea typeface="Calibri"/>
                <a:cs typeface="Calibri"/>
              </a:rPr>
              <a:t>About Ages Eight and Up </a:t>
            </a:r>
            <a:r>
              <a:rPr lang="en-US" sz="2200" dirty="0">
                <a:ea typeface="Calibri"/>
                <a:cs typeface="Calibri"/>
              </a:rPr>
              <a:t>(Grade 3+) </a:t>
            </a:r>
            <a:endParaRPr lang="en-US" dirty="0"/>
          </a:p>
        </p:txBody>
      </p:sp>
    </p:spTree>
    <p:extLst>
      <p:ext uri="{BB962C8B-B14F-4D97-AF65-F5344CB8AC3E}">
        <p14:creationId xmlns:p14="http://schemas.microsoft.com/office/powerpoint/2010/main" val="2618176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D0D00-0901-3FC4-A375-990A0DAB5CC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E51CA73-C616-EA6B-C6CC-F4512BD11F90}"/>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2" name="Online Media 1" title="Does your 4th grader read smoothly like this? - Milestones from GreatSchools">
            <a:hlinkClick r:id="" action="ppaction://media"/>
            <a:extLst>
              <a:ext uri="{FF2B5EF4-FFF2-40B4-BE49-F238E27FC236}">
                <a16:creationId xmlns:a16="http://schemas.microsoft.com/office/drawing/2014/main" id="{C8ADC040-3118-DDC3-2E19-0846B36992A5}"/>
              </a:ext>
            </a:extLst>
          </p:cNvPr>
          <p:cNvPicPr>
            <a:picLocks noRot="1" noChangeAspect="1"/>
          </p:cNvPicPr>
          <p:nvPr>
            <a:videoFile r:link="rId1"/>
          </p:nvPr>
        </p:nvPicPr>
        <p:blipFill>
          <a:blip r:embed="rId4"/>
          <a:stretch>
            <a:fillRect/>
          </a:stretch>
        </p:blipFill>
        <p:spPr>
          <a:xfrm>
            <a:off x="0" y="702297"/>
            <a:ext cx="8782778" cy="4962281"/>
          </a:xfrm>
          <a:prstGeom prst="rect">
            <a:avLst/>
          </a:prstGeom>
        </p:spPr>
      </p:pic>
      <p:sp>
        <p:nvSpPr>
          <p:cNvPr id="30" name="TextBox 29">
            <a:extLst>
              <a:ext uri="{FF2B5EF4-FFF2-40B4-BE49-F238E27FC236}">
                <a16:creationId xmlns:a16="http://schemas.microsoft.com/office/drawing/2014/main" id="{30F79CBC-FAB9-1A82-0917-BC0AF01B5D34}"/>
              </a:ext>
            </a:extLst>
          </p:cNvPr>
          <p:cNvSpPr txBox="1"/>
          <p:nvPr/>
        </p:nvSpPr>
        <p:spPr>
          <a:xfrm>
            <a:off x="9402786" y="3655963"/>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2" name="Picture 11" descr="GreatSchools logo">
            <a:extLst>
              <a:ext uri="{FF2B5EF4-FFF2-40B4-BE49-F238E27FC236}">
                <a16:creationId xmlns:a16="http://schemas.microsoft.com/office/drawing/2014/main" id="{7764325D-CE93-A0D1-FABC-C7E52C82CE40}"/>
              </a:ext>
            </a:extLst>
          </p:cNvPr>
          <p:cNvPicPr>
            <a:picLocks noChangeAspect="1"/>
          </p:cNvPicPr>
          <p:nvPr/>
        </p:nvPicPr>
        <p:blipFill>
          <a:blip r:embed="rId5"/>
          <a:stretch>
            <a:fillRect/>
          </a:stretch>
        </p:blipFill>
        <p:spPr>
          <a:xfrm>
            <a:off x="10023828" y="3655963"/>
            <a:ext cx="1413711" cy="1433764"/>
          </a:xfrm>
          <a:prstGeom prst="rect">
            <a:avLst/>
          </a:prstGeom>
        </p:spPr>
      </p:pic>
      <p:sp>
        <p:nvSpPr>
          <p:cNvPr id="4" name="Arrow: Pentagon 3">
            <a:extLst>
              <a:ext uri="{FF2B5EF4-FFF2-40B4-BE49-F238E27FC236}">
                <a16:creationId xmlns:a16="http://schemas.microsoft.com/office/drawing/2014/main" id="{8971FC98-A276-6A0C-FA03-3719F08FCE18}"/>
              </a:ext>
            </a:extLst>
          </p:cNvPr>
          <p:cNvSpPr/>
          <p:nvPr/>
        </p:nvSpPr>
        <p:spPr>
          <a:xfrm>
            <a:off x="8090261" y="5664578"/>
            <a:ext cx="4101739" cy="1173270"/>
          </a:xfrm>
          <a:prstGeom prst="homePlate">
            <a:avLst/>
          </a:prstGeom>
          <a:solidFill>
            <a:schemeClr val="accent3">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600" b="1" dirty="0">
                <a:ea typeface="Calibri"/>
                <a:cs typeface="Calibri"/>
              </a:rPr>
              <a:t>Fluent Readers: </a:t>
            </a:r>
            <a:endParaRPr lang="en-US" dirty="0">
              <a:ea typeface="Calibri"/>
              <a:cs typeface="Calibri"/>
            </a:endParaRPr>
          </a:p>
          <a:p>
            <a:pPr algn="ctr"/>
            <a:r>
              <a:rPr lang="en-US" sz="2600" dirty="0">
                <a:ea typeface="Calibri"/>
                <a:cs typeface="Calibri"/>
              </a:rPr>
              <a:t>About Ages Eight and Up </a:t>
            </a:r>
            <a:r>
              <a:rPr lang="en-US" sz="2200" dirty="0">
                <a:ea typeface="Calibri"/>
                <a:cs typeface="Calibri"/>
              </a:rPr>
              <a:t>(Grade 3+) </a:t>
            </a:r>
            <a:endParaRPr lang="en-US" dirty="0"/>
          </a:p>
        </p:txBody>
      </p:sp>
    </p:spTree>
    <p:extLst>
      <p:ext uri="{BB962C8B-B14F-4D97-AF65-F5344CB8AC3E}">
        <p14:creationId xmlns:p14="http://schemas.microsoft.com/office/powerpoint/2010/main" val="155790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F3E62-64CE-D303-CC41-2352D97E726E}"/>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83A2B133-0100-5A4B-8F02-C1E20D2FB12D}"/>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8" name="Picture 7" descr="A teacher teaching students in a classroom&#10;&#10;">
            <a:extLst>
              <a:ext uri="{FF2B5EF4-FFF2-40B4-BE49-F238E27FC236}">
                <a16:creationId xmlns:a16="http://schemas.microsoft.com/office/drawing/2014/main" id="{3E2674D9-84CF-A62D-C4D2-48682876A075}"/>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217466" y="889006"/>
            <a:ext cx="7378870" cy="4920697"/>
          </a:xfrm>
          <a:prstGeom prst="rect">
            <a:avLst/>
          </a:prstGeom>
        </p:spPr>
      </p:pic>
      <p:sp>
        <p:nvSpPr>
          <p:cNvPr id="13" name="TextBox 12">
            <a:extLst>
              <a:ext uri="{FF2B5EF4-FFF2-40B4-BE49-F238E27FC236}">
                <a16:creationId xmlns:a16="http://schemas.microsoft.com/office/drawing/2014/main" id="{CDD97FC0-071E-D248-69FC-BF8E3635CE43}"/>
              </a:ext>
            </a:extLst>
          </p:cNvPr>
          <p:cNvSpPr txBox="1"/>
          <p:nvPr/>
        </p:nvSpPr>
        <p:spPr>
          <a:xfrm>
            <a:off x="9296620" y="1251715"/>
            <a:ext cx="2376590" cy="1077218"/>
          </a:xfrm>
          <a:prstGeom prst="rect">
            <a:avLst/>
          </a:prstGeom>
          <a:solidFill>
            <a:schemeClr val="accent4">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tx2">
                    <a:lumMod val="85000"/>
                  </a:schemeClr>
                </a:solidFill>
                <a:ea typeface="Calibri"/>
                <a:cs typeface="Calibri"/>
              </a:rPr>
              <a:t>Risk</a:t>
            </a:r>
          </a:p>
          <a:p>
            <a:pPr algn="ctr"/>
            <a:r>
              <a:rPr lang="en-US" sz="3200" b="1" dirty="0">
                <a:solidFill>
                  <a:schemeClr val="tx2">
                    <a:lumMod val="85000"/>
                  </a:schemeClr>
                </a:solidFill>
                <a:ea typeface="Calibri"/>
                <a:cs typeface="Calibri"/>
              </a:rPr>
              <a:t>Factors</a:t>
            </a:r>
          </a:p>
        </p:txBody>
      </p:sp>
      <p:pic>
        <p:nvPicPr>
          <p:cNvPr id="16" name="Graphic 15" descr="Warning with solid fill">
            <a:extLst>
              <a:ext uri="{FF2B5EF4-FFF2-40B4-BE49-F238E27FC236}">
                <a16:creationId xmlns:a16="http://schemas.microsoft.com/office/drawing/2014/main" id="{BDFFEDE6-9EDC-D98C-2D9E-922EA46B2F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75669" y="1289347"/>
            <a:ext cx="503323" cy="573507"/>
          </a:xfrm>
          <a:prstGeom prst="rect">
            <a:avLst/>
          </a:prstGeom>
        </p:spPr>
      </p:pic>
      <p:sp>
        <p:nvSpPr>
          <p:cNvPr id="15" name="TextBox 14">
            <a:extLst>
              <a:ext uri="{FF2B5EF4-FFF2-40B4-BE49-F238E27FC236}">
                <a16:creationId xmlns:a16="http://schemas.microsoft.com/office/drawing/2014/main" id="{61F9679E-A763-F5A6-DAE7-2FB9EA334525}"/>
              </a:ext>
            </a:extLst>
          </p:cNvPr>
          <p:cNvSpPr txBox="1"/>
          <p:nvPr/>
        </p:nvSpPr>
        <p:spPr>
          <a:xfrm>
            <a:off x="9031876" y="2337754"/>
            <a:ext cx="3112099" cy="2585323"/>
          </a:xfrm>
          <a:prstGeom prst="rect">
            <a:avLst/>
          </a:prstGeom>
          <a:solidFill>
            <a:schemeClr val="tx2">
              <a:lumMod val="95000"/>
            </a:schemeClr>
          </a:solidFill>
        </p:spPr>
        <p:txBody>
          <a:bodyPr wrap="square">
            <a:spAutoFit/>
          </a:bodyPr>
          <a:lstStyle/>
          <a:p>
            <a:r>
              <a:rPr lang="en-US" b="1" dirty="0"/>
              <a:t>Signs of Risk for Reading Difficulties In this Stage Include Trouble:</a:t>
            </a:r>
            <a:endParaRPr lang="en-US" dirty="0"/>
          </a:p>
          <a:p>
            <a:pPr marL="285750" indent="-285750">
              <a:buFont typeface="Arial" panose="020B0604020202020204" pitchFamily="34" charset="0"/>
              <a:buChar char="•"/>
            </a:pPr>
            <a:r>
              <a:rPr lang="en-US" dirty="0"/>
              <a:t>Remembering the ideas in reading material</a:t>
            </a:r>
          </a:p>
          <a:p>
            <a:pPr marL="285750" indent="-285750">
              <a:buFont typeface="Arial" panose="020B0604020202020204" pitchFamily="34" charset="0"/>
              <a:buChar char="•"/>
            </a:pPr>
            <a:r>
              <a:rPr lang="en-US" dirty="0"/>
              <a:t>Spelling words correctly</a:t>
            </a:r>
          </a:p>
          <a:p>
            <a:pPr marL="285750" indent="-285750">
              <a:buFont typeface="Arial" panose="020B0604020202020204" pitchFamily="34" charset="0"/>
              <a:buChar char="•"/>
            </a:pPr>
            <a:r>
              <a:rPr lang="en-US" dirty="0"/>
              <a:t>Taking notes and completing homework</a:t>
            </a:r>
          </a:p>
          <a:p>
            <a:pPr marL="285750" indent="-285750">
              <a:buFont typeface="Arial" panose="020B0604020202020204" pitchFamily="34" charset="0"/>
              <a:buChar char="•"/>
            </a:pPr>
            <a:r>
              <a:rPr lang="en-US" dirty="0"/>
              <a:t>Slow and effortful reading</a:t>
            </a:r>
          </a:p>
        </p:txBody>
      </p:sp>
      <p:sp>
        <p:nvSpPr>
          <p:cNvPr id="4" name="Arrow: Pentagon 3">
            <a:extLst>
              <a:ext uri="{FF2B5EF4-FFF2-40B4-BE49-F238E27FC236}">
                <a16:creationId xmlns:a16="http://schemas.microsoft.com/office/drawing/2014/main" id="{5C05CB37-6880-10FF-ECCE-C83654D578B0}"/>
              </a:ext>
            </a:extLst>
          </p:cNvPr>
          <p:cNvSpPr/>
          <p:nvPr/>
        </p:nvSpPr>
        <p:spPr>
          <a:xfrm>
            <a:off x="8053054" y="5684730"/>
            <a:ext cx="4101739" cy="1173270"/>
          </a:xfrm>
          <a:prstGeom prst="homePlate">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600" b="1" dirty="0">
                <a:solidFill>
                  <a:schemeClr val="bg1">
                    <a:lumMod val="40000"/>
                    <a:lumOff val="60000"/>
                  </a:schemeClr>
                </a:solidFill>
                <a:ea typeface="Calibri"/>
                <a:cs typeface="Calibri"/>
              </a:rPr>
              <a:t>Middle Schoolers</a:t>
            </a:r>
          </a:p>
        </p:txBody>
      </p:sp>
    </p:spTree>
    <p:extLst>
      <p:ext uri="{BB962C8B-B14F-4D97-AF65-F5344CB8AC3E}">
        <p14:creationId xmlns:p14="http://schemas.microsoft.com/office/powerpoint/2010/main" val="24438210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F3E62-64CE-D303-CC41-2352D97E726E}"/>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83A2B133-0100-5A4B-8F02-C1E20D2FB12D}"/>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6" name="Online Media 5" title="Does your middle schooler read like this? - Milestones from GreatSchools">
            <a:hlinkClick r:id="" action="ppaction://media"/>
            <a:extLst>
              <a:ext uri="{FF2B5EF4-FFF2-40B4-BE49-F238E27FC236}">
                <a16:creationId xmlns:a16="http://schemas.microsoft.com/office/drawing/2014/main" id="{951E3D2E-E964-B73B-8907-656F5CD6EF69}"/>
              </a:ext>
            </a:extLst>
          </p:cNvPr>
          <p:cNvPicPr>
            <a:picLocks noRot="1" noChangeAspect="1"/>
          </p:cNvPicPr>
          <p:nvPr>
            <a:videoFile r:link="rId1"/>
          </p:nvPr>
        </p:nvPicPr>
        <p:blipFill>
          <a:blip r:embed="rId4"/>
          <a:stretch>
            <a:fillRect/>
          </a:stretch>
        </p:blipFill>
        <p:spPr>
          <a:xfrm>
            <a:off x="0" y="762117"/>
            <a:ext cx="8617059" cy="4868650"/>
          </a:xfrm>
          <a:prstGeom prst="rect">
            <a:avLst/>
          </a:prstGeom>
        </p:spPr>
      </p:pic>
      <p:sp>
        <p:nvSpPr>
          <p:cNvPr id="20" name="TextBox 19">
            <a:extLst>
              <a:ext uri="{FF2B5EF4-FFF2-40B4-BE49-F238E27FC236}">
                <a16:creationId xmlns:a16="http://schemas.microsoft.com/office/drawing/2014/main" id="{68EF4863-36C5-A9B9-DF9C-047E7E2EA02F}"/>
              </a:ext>
            </a:extLst>
          </p:cNvPr>
          <p:cNvSpPr txBox="1"/>
          <p:nvPr/>
        </p:nvSpPr>
        <p:spPr>
          <a:xfrm>
            <a:off x="9498996" y="3974001"/>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21" name="Picture 20" descr="GreatSchools logo">
            <a:extLst>
              <a:ext uri="{FF2B5EF4-FFF2-40B4-BE49-F238E27FC236}">
                <a16:creationId xmlns:a16="http://schemas.microsoft.com/office/drawing/2014/main" id="{7D1284F9-ED61-62F4-43F0-D19A751571A0}"/>
              </a:ext>
            </a:extLst>
          </p:cNvPr>
          <p:cNvPicPr>
            <a:picLocks noChangeAspect="1"/>
          </p:cNvPicPr>
          <p:nvPr/>
        </p:nvPicPr>
        <p:blipFill>
          <a:blip r:embed="rId5"/>
          <a:stretch>
            <a:fillRect/>
          </a:stretch>
        </p:blipFill>
        <p:spPr>
          <a:xfrm>
            <a:off x="10103923" y="4343670"/>
            <a:ext cx="1413711" cy="1433764"/>
          </a:xfrm>
          <a:prstGeom prst="rect">
            <a:avLst/>
          </a:prstGeom>
        </p:spPr>
      </p:pic>
      <p:sp>
        <p:nvSpPr>
          <p:cNvPr id="4" name="Arrow: Pentagon 3">
            <a:extLst>
              <a:ext uri="{FF2B5EF4-FFF2-40B4-BE49-F238E27FC236}">
                <a16:creationId xmlns:a16="http://schemas.microsoft.com/office/drawing/2014/main" id="{5C05CB37-6880-10FF-ECCE-C83654D578B0}"/>
              </a:ext>
            </a:extLst>
          </p:cNvPr>
          <p:cNvSpPr/>
          <p:nvPr/>
        </p:nvSpPr>
        <p:spPr>
          <a:xfrm>
            <a:off x="8053054" y="5684730"/>
            <a:ext cx="4101739" cy="1173270"/>
          </a:xfrm>
          <a:prstGeom prst="homePlate">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600" b="1" dirty="0">
                <a:solidFill>
                  <a:schemeClr val="bg1">
                    <a:lumMod val="40000"/>
                    <a:lumOff val="60000"/>
                  </a:schemeClr>
                </a:solidFill>
                <a:ea typeface="Calibri"/>
                <a:cs typeface="Calibri"/>
              </a:rPr>
              <a:t>Middle Schoolers</a:t>
            </a:r>
          </a:p>
        </p:txBody>
      </p:sp>
    </p:spTree>
    <p:extLst>
      <p:ext uri="{BB962C8B-B14F-4D97-AF65-F5344CB8AC3E}">
        <p14:creationId xmlns:p14="http://schemas.microsoft.com/office/powerpoint/2010/main" val="174162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F3E62-64CE-D303-CC41-2352D97E726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5D06E3A-155C-2E9A-EC77-F3660487C951}"/>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3" name="Picture 2" descr="10 Key Reading Practices for All Middle and High Schools">
            <a:hlinkClick r:id="rId3"/>
            <a:extLst>
              <a:ext uri="{FF2B5EF4-FFF2-40B4-BE49-F238E27FC236}">
                <a16:creationId xmlns:a16="http://schemas.microsoft.com/office/drawing/2014/main" id="{37F1F749-8CDE-0F0B-6D61-3C9AE066588F}"/>
              </a:ext>
            </a:extLst>
          </p:cNvPr>
          <p:cNvPicPr>
            <a:picLocks noChangeAspect="1"/>
          </p:cNvPicPr>
          <p:nvPr/>
        </p:nvPicPr>
        <p:blipFill>
          <a:blip r:embed="rId4"/>
          <a:stretch>
            <a:fillRect/>
          </a:stretch>
        </p:blipFill>
        <p:spPr>
          <a:xfrm>
            <a:off x="2152886" y="828229"/>
            <a:ext cx="4076142" cy="5201542"/>
          </a:xfrm>
          <a:prstGeom prst="rect">
            <a:avLst/>
          </a:prstGeom>
          <a:ln>
            <a:noFill/>
          </a:ln>
          <a:effectLst>
            <a:outerShdw blurRad="292100" dist="139700" dir="2700000" algn="tl" rotWithShape="0">
              <a:srgbClr val="333333">
                <a:alpha val="65000"/>
              </a:srgbClr>
            </a:outerShdw>
          </a:effectLst>
        </p:spPr>
      </p:pic>
      <p:pic>
        <p:nvPicPr>
          <p:cNvPr id="11" name="Graphic 10" descr="Pink backpack">
            <a:hlinkClick r:id="rId3"/>
            <a:extLst>
              <a:ext uri="{FF2B5EF4-FFF2-40B4-BE49-F238E27FC236}">
                <a16:creationId xmlns:a16="http://schemas.microsoft.com/office/drawing/2014/main" id="{D78ACC10-1905-9098-47E7-62FA85C16A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734" y="4962423"/>
            <a:ext cx="1367246" cy="1367246"/>
          </a:xfrm>
          <a:prstGeom prst="rect">
            <a:avLst/>
          </a:prstGeom>
        </p:spPr>
      </p:pic>
      <p:sp>
        <p:nvSpPr>
          <p:cNvPr id="4" name="Arrow: Pentagon 3">
            <a:extLst>
              <a:ext uri="{FF2B5EF4-FFF2-40B4-BE49-F238E27FC236}">
                <a16:creationId xmlns:a16="http://schemas.microsoft.com/office/drawing/2014/main" id="{5C05CB37-6880-10FF-ECCE-C83654D578B0}"/>
              </a:ext>
            </a:extLst>
          </p:cNvPr>
          <p:cNvSpPr/>
          <p:nvPr/>
        </p:nvSpPr>
        <p:spPr>
          <a:xfrm>
            <a:off x="8001044" y="5681696"/>
            <a:ext cx="4101739" cy="1173270"/>
          </a:xfrm>
          <a:prstGeom prst="homePlate">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600" b="1" dirty="0">
                <a:solidFill>
                  <a:schemeClr val="bg1">
                    <a:lumMod val="40000"/>
                    <a:lumOff val="60000"/>
                  </a:schemeClr>
                </a:solidFill>
                <a:ea typeface="Calibri"/>
                <a:cs typeface="Calibri"/>
              </a:rPr>
              <a:t>High Schoolers</a:t>
            </a:r>
          </a:p>
        </p:txBody>
      </p:sp>
    </p:spTree>
    <p:extLst>
      <p:ext uri="{BB962C8B-B14F-4D97-AF65-F5344CB8AC3E}">
        <p14:creationId xmlns:p14="http://schemas.microsoft.com/office/powerpoint/2010/main" val="3675162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F3E62-64CE-D303-CC41-2352D97E726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5D06E3A-155C-2E9A-EC77-F3660487C951}"/>
              </a:ext>
            </a:extLst>
          </p:cNvPr>
          <p:cNvSpPr txBox="1">
            <a:spLocks noGrp="1"/>
          </p:cNvSpPr>
          <p:nvPr>
            <p:ph type="title" idx="4294967295"/>
          </p:nvPr>
        </p:nvSpPr>
        <p:spPr>
          <a:xfrm>
            <a:off x="2594395" y="269"/>
            <a:ext cx="7097338" cy="707886"/>
          </a:xfrm>
          <a:prstGeom prst="rect">
            <a:avLst/>
          </a:prstGeom>
          <a:solidFill>
            <a:schemeClr val="accent5">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How Reading Typically Develops </a:t>
            </a:r>
          </a:p>
        </p:txBody>
      </p:sp>
      <p:pic>
        <p:nvPicPr>
          <p:cNvPr id="2" name="Online Media 8" title="How to know if your teen can understand what they read - Milestones from GreatSchools">
            <a:hlinkClick r:id="" action="ppaction://media"/>
            <a:extLst>
              <a:ext uri="{FF2B5EF4-FFF2-40B4-BE49-F238E27FC236}">
                <a16:creationId xmlns:a16="http://schemas.microsoft.com/office/drawing/2014/main" id="{D44432FB-589A-463B-1379-610C10CE3B4E}"/>
              </a:ext>
            </a:extLst>
          </p:cNvPr>
          <p:cNvPicPr>
            <a:picLocks noRot="1" noChangeAspect="1"/>
          </p:cNvPicPr>
          <p:nvPr>
            <a:videoFile r:link="rId1"/>
          </p:nvPr>
        </p:nvPicPr>
        <p:blipFill>
          <a:blip r:embed="rId4"/>
          <a:stretch>
            <a:fillRect/>
          </a:stretch>
        </p:blipFill>
        <p:spPr>
          <a:xfrm>
            <a:off x="0" y="708155"/>
            <a:ext cx="8802706" cy="4973541"/>
          </a:xfrm>
          <a:prstGeom prst="rect">
            <a:avLst/>
          </a:prstGeom>
        </p:spPr>
      </p:pic>
      <p:sp>
        <p:nvSpPr>
          <p:cNvPr id="10" name="TextBox 9">
            <a:extLst>
              <a:ext uri="{FF2B5EF4-FFF2-40B4-BE49-F238E27FC236}">
                <a16:creationId xmlns:a16="http://schemas.microsoft.com/office/drawing/2014/main" id="{05D7C2D1-2083-6DB8-C8F3-A2CB91929464}"/>
              </a:ext>
            </a:extLst>
          </p:cNvPr>
          <p:cNvSpPr txBox="1"/>
          <p:nvPr/>
        </p:nvSpPr>
        <p:spPr>
          <a:xfrm>
            <a:off x="9446986" y="4171314"/>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3" name="Picture 12" descr="GreatSchools logo">
            <a:extLst>
              <a:ext uri="{FF2B5EF4-FFF2-40B4-BE49-F238E27FC236}">
                <a16:creationId xmlns:a16="http://schemas.microsoft.com/office/drawing/2014/main" id="{1FA356D3-165A-A2C8-6765-BEABF3E908A9}"/>
              </a:ext>
            </a:extLst>
          </p:cNvPr>
          <p:cNvPicPr>
            <a:picLocks noChangeAspect="1"/>
          </p:cNvPicPr>
          <p:nvPr/>
        </p:nvPicPr>
        <p:blipFill>
          <a:blip r:embed="rId5"/>
          <a:stretch>
            <a:fillRect/>
          </a:stretch>
        </p:blipFill>
        <p:spPr>
          <a:xfrm>
            <a:off x="10068028" y="4409841"/>
            <a:ext cx="1413711" cy="1433764"/>
          </a:xfrm>
          <a:prstGeom prst="rect">
            <a:avLst/>
          </a:prstGeom>
        </p:spPr>
      </p:pic>
      <p:sp>
        <p:nvSpPr>
          <p:cNvPr id="4" name="Arrow: Pentagon 3">
            <a:extLst>
              <a:ext uri="{FF2B5EF4-FFF2-40B4-BE49-F238E27FC236}">
                <a16:creationId xmlns:a16="http://schemas.microsoft.com/office/drawing/2014/main" id="{5C05CB37-6880-10FF-ECCE-C83654D578B0}"/>
              </a:ext>
            </a:extLst>
          </p:cNvPr>
          <p:cNvSpPr/>
          <p:nvPr/>
        </p:nvSpPr>
        <p:spPr>
          <a:xfrm>
            <a:off x="8001044" y="5681696"/>
            <a:ext cx="4101739" cy="1173270"/>
          </a:xfrm>
          <a:prstGeom prst="homePlate">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600" b="1" dirty="0">
                <a:solidFill>
                  <a:schemeClr val="bg1">
                    <a:lumMod val="40000"/>
                    <a:lumOff val="60000"/>
                  </a:schemeClr>
                </a:solidFill>
                <a:ea typeface="Calibri"/>
                <a:cs typeface="Calibri"/>
              </a:rPr>
              <a:t>High Schoolers</a:t>
            </a:r>
          </a:p>
        </p:txBody>
      </p:sp>
    </p:spTree>
    <p:extLst>
      <p:ext uri="{BB962C8B-B14F-4D97-AF65-F5344CB8AC3E}">
        <p14:creationId xmlns:p14="http://schemas.microsoft.com/office/powerpoint/2010/main" val="1802096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FD4671B8-D59A-AFCF-626B-EB0BB364AC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5275B5B-2221-1BDD-51C2-DADF80130A8B}"/>
              </a:ext>
              <a:ext uri="{C183D7F6-B498-43B3-948B-1728B52AA6E4}">
                <adec:decorative xmlns:adec="http://schemas.microsoft.com/office/drawing/2017/decorative" val="1"/>
              </a:ext>
            </a:extLst>
          </p:cNvPr>
          <p:cNvSpPr txBox="1"/>
          <p:nvPr/>
        </p:nvSpPr>
        <p:spPr>
          <a:xfrm>
            <a:off x="4274874" y="2951384"/>
            <a:ext cx="3838123" cy="12573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p>
        </p:txBody>
      </p:sp>
      <p:sp>
        <p:nvSpPr>
          <p:cNvPr id="3" name="Title 2">
            <a:extLst>
              <a:ext uri="{FF2B5EF4-FFF2-40B4-BE49-F238E27FC236}">
                <a16:creationId xmlns:a16="http://schemas.microsoft.com/office/drawing/2014/main" id="{F6EA3595-CF27-4548-454B-2CCE370A8EEF}"/>
              </a:ext>
            </a:extLst>
          </p:cNvPr>
          <p:cNvSpPr txBox="1">
            <a:spLocks noGrp="1"/>
          </p:cNvSpPr>
          <p:nvPr>
            <p:ph type="title" idx="4294967295"/>
          </p:nvPr>
        </p:nvSpPr>
        <p:spPr>
          <a:xfrm>
            <a:off x="2134096" y="3069180"/>
            <a:ext cx="8130047" cy="70788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Why Children Might Struggle to Read</a:t>
            </a:r>
          </a:p>
        </p:txBody>
      </p:sp>
    </p:spTree>
    <p:extLst>
      <p:ext uri="{BB962C8B-B14F-4D97-AF65-F5344CB8AC3E}">
        <p14:creationId xmlns:p14="http://schemas.microsoft.com/office/powerpoint/2010/main" val="4362125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88376-641D-3C86-4DBC-28D2D287D74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BB7BC84-A58F-FFB2-2686-2B7C079BC872}"/>
              </a:ext>
            </a:extLst>
          </p:cNvPr>
          <p:cNvSpPr txBox="1">
            <a:spLocks noGrp="1"/>
          </p:cNvSpPr>
          <p:nvPr>
            <p:ph type="title" idx="4294967295"/>
          </p:nvPr>
        </p:nvSpPr>
        <p:spPr>
          <a:xfrm>
            <a:off x="2036437" y="422234"/>
            <a:ext cx="8130047" cy="70788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Why Children Might Struggle to Read</a:t>
            </a:r>
          </a:p>
        </p:txBody>
      </p:sp>
      <p:sp>
        <p:nvSpPr>
          <p:cNvPr id="14" name="TextBox 13">
            <a:extLst>
              <a:ext uri="{FF2B5EF4-FFF2-40B4-BE49-F238E27FC236}">
                <a16:creationId xmlns:a16="http://schemas.microsoft.com/office/drawing/2014/main" id="{052164AB-C4F8-79EF-016A-643EF23FE4EA}"/>
              </a:ext>
            </a:extLst>
          </p:cNvPr>
          <p:cNvSpPr txBox="1"/>
          <p:nvPr/>
        </p:nvSpPr>
        <p:spPr>
          <a:xfrm>
            <a:off x="2697163" y="1521562"/>
            <a:ext cx="7163494"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300" dirty="0">
                <a:ea typeface="Calibri"/>
                <a:cs typeface="Calibri"/>
              </a:rPr>
              <a:t>Learning to read is a </a:t>
            </a:r>
            <a:r>
              <a:rPr lang="en-US" sz="3300" b="1" dirty="0">
                <a:ea typeface="Calibri"/>
                <a:cs typeface="Calibri"/>
              </a:rPr>
              <a:t>complex process</a:t>
            </a:r>
            <a:r>
              <a:rPr lang="en-US" sz="3300" dirty="0">
                <a:ea typeface="Calibri"/>
                <a:cs typeface="Calibri"/>
              </a:rPr>
              <a:t>.</a:t>
            </a:r>
          </a:p>
        </p:txBody>
      </p:sp>
      <p:pic>
        <p:nvPicPr>
          <p:cNvPr id="5" name="Picture 4" descr="A silhouette of a head with gears inside&#10;&#10;">
            <a:extLst>
              <a:ext uri="{FF2B5EF4-FFF2-40B4-BE49-F238E27FC236}">
                <a16:creationId xmlns:a16="http://schemas.microsoft.com/office/drawing/2014/main" id="{E5530D82-9554-799B-1019-108719A605F9}"/>
              </a:ext>
            </a:extLst>
          </p:cNvPr>
          <p:cNvPicPr>
            <a:picLocks noChangeAspect="1"/>
          </p:cNvPicPr>
          <p:nvPr/>
        </p:nvPicPr>
        <p:blipFill>
          <a:blip r:embed="rId3"/>
          <a:stretch>
            <a:fillRect/>
          </a:stretch>
        </p:blipFill>
        <p:spPr>
          <a:xfrm>
            <a:off x="3441497" y="2121726"/>
            <a:ext cx="5309006" cy="4027715"/>
          </a:xfrm>
          <a:prstGeom prst="rect">
            <a:avLst/>
          </a:prstGeom>
        </p:spPr>
      </p:pic>
    </p:spTree>
    <p:extLst>
      <p:ext uri="{BB962C8B-B14F-4D97-AF65-F5344CB8AC3E}">
        <p14:creationId xmlns:p14="http://schemas.microsoft.com/office/powerpoint/2010/main" val="7666297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88376-641D-3C86-4DBC-28D2D287D74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BB7BC84-A58F-FFB2-2686-2B7C079BC872}"/>
              </a:ext>
            </a:extLst>
          </p:cNvPr>
          <p:cNvSpPr txBox="1">
            <a:spLocks noGrp="1"/>
          </p:cNvSpPr>
          <p:nvPr>
            <p:ph type="title" idx="4294967295"/>
          </p:nvPr>
        </p:nvSpPr>
        <p:spPr>
          <a:xfrm>
            <a:off x="2036437" y="422234"/>
            <a:ext cx="8130047" cy="70788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Why Children Might Struggle to Read</a:t>
            </a:r>
          </a:p>
        </p:txBody>
      </p:sp>
      <p:pic>
        <p:nvPicPr>
          <p:cNvPr id="2" name="Online Media 1" title="Why Is Reading So Hard?">
            <a:hlinkClick r:id="" action="ppaction://media"/>
            <a:extLst>
              <a:ext uri="{FF2B5EF4-FFF2-40B4-BE49-F238E27FC236}">
                <a16:creationId xmlns:a16="http://schemas.microsoft.com/office/drawing/2014/main" id="{022766D8-7717-DA05-1278-3F6BC8D6CE52}"/>
              </a:ext>
            </a:extLst>
          </p:cNvPr>
          <p:cNvPicPr>
            <a:picLocks noRot="1" noChangeAspect="1"/>
          </p:cNvPicPr>
          <p:nvPr>
            <a:videoFile r:link="rId1"/>
          </p:nvPr>
        </p:nvPicPr>
        <p:blipFill>
          <a:blip r:embed="rId4"/>
          <a:stretch>
            <a:fillRect/>
          </a:stretch>
        </p:blipFill>
        <p:spPr>
          <a:xfrm>
            <a:off x="0" y="1130120"/>
            <a:ext cx="8999333" cy="5084635"/>
          </a:xfrm>
          <a:prstGeom prst="rect">
            <a:avLst/>
          </a:prstGeom>
        </p:spPr>
      </p:pic>
      <p:sp>
        <p:nvSpPr>
          <p:cNvPr id="30" name="TextBox 29">
            <a:extLst>
              <a:ext uri="{FF2B5EF4-FFF2-40B4-BE49-F238E27FC236}">
                <a16:creationId xmlns:a16="http://schemas.microsoft.com/office/drawing/2014/main" id="{1716C7E0-DF6D-4899-E6DB-F2DAD288D027}"/>
              </a:ext>
            </a:extLst>
          </p:cNvPr>
          <p:cNvSpPr txBox="1"/>
          <p:nvPr/>
        </p:nvSpPr>
        <p:spPr>
          <a:xfrm>
            <a:off x="9536203" y="4923851"/>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3" name="Picture 12" descr="Understood.org logo">
            <a:extLst>
              <a:ext uri="{FF2B5EF4-FFF2-40B4-BE49-F238E27FC236}">
                <a16:creationId xmlns:a16="http://schemas.microsoft.com/office/drawing/2014/main" id="{745DEE51-60E4-37FD-86B9-C45EFF661F2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818457" y="5522437"/>
            <a:ext cx="1844843" cy="692318"/>
          </a:xfrm>
          <a:prstGeom prst="rect">
            <a:avLst/>
          </a:prstGeom>
        </p:spPr>
      </p:pic>
    </p:spTree>
    <p:extLst>
      <p:ext uri="{BB962C8B-B14F-4D97-AF65-F5344CB8AC3E}">
        <p14:creationId xmlns:p14="http://schemas.microsoft.com/office/powerpoint/2010/main" val="3720668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56E43-AD96-1C86-FAB8-A724EC3BAF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E27851-B65B-DD34-97C5-0491EE267DB2}"/>
              </a:ext>
            </a:extLst>
          </p:cNvPr>
          <p:cNvSpPr txBox="1"/>
          <p:nvPr/>
        </p:nvSpPr>
        <p:spPr>
          <a:xfrm>
            <a:off x="2036437" y="-3299"/>
            <a:ext cx="8130047" cy="707886"/>
          </a:xfrm>
          <a:prstGeom prst="rect">
            <a:avLst/>
          </a:prstGeom>
          <a:solidFill>
            <a:schemeClr val="bg1">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solidFill>
                  <a:schemeClr val="tx2"/>
                </a:solidFill>
                <a:ea typeface="Calibri"/>
                <a:cs typeface="Calibri"/>
              </a:rPr>
              <a:t>Why Children Might Struggle to Read</a:t>
            </a:r>
          </a:p>
        </p:txBody>
      </p:sp>
      <p:pic>
        <p:nvPicPr>
          <p:cNvPr id="6" name="Picture 5">
            <a:extLst>
              <a:ext uri="{FF2B5EF4-FFF2-40B4-BE49-F238E27FC236}">
                <a16:creationId xmlns:a16="http://schemas.microsoft.com/office/drawing/2014/main" id="{D14989DB-DAA8-13B3-2040-53956668F3A4}"/>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301637" y="8905612"/>
            <a:ext cx="5604203" cy="1448318"/>
          </a:xfrm>
          <a:prstGeom prst="rect">
            <a:avLst/>
          </a:prstGeom>
        </p:spPr>
      </p:pic>
      <p:pic>
        <p:nvPicPr>
          <p:cNvPr id="2" name="Graphic 1" descr="Sun with solid fill">
            <a:extLst>
              <a:ext uri="{FF2B5EF4-FFF2-40B4-BE49-F238E27FC236}">
                <a16:creationId xmlns:a16="http://schemas.microsoft.com/office/drawing/2014/main" id="{B90E02B1-C8EC-4B51-23E1-8A00D2C445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43100" y="2333625"/>
            <a:ext cx="2200275" cy="2200275"/>
          </a:xfrm>
          <a:prstGeom prst="rect">
            <a:avLst/>
          </a:prstGeom>
        </p:spPr>
      </p:pic>
      <p:sp>
        <p:nvSpPr>
          <p:cNvPr id="5" name="Title 4">
            <a:extLst>
              <a:ext uri="{FF2B5EF4-FFF2-40B4-BE49-F238E27FC236}">
                <a16:creationId xmlns:a16="http://schemas.microsoft.com/office/drawing/2014/main" id="{BE2D2B1F-6013-E56A-264E-4DF56BB63CE2}"/>
              </a:ext>
            </a:extLst>
          </p:cNvPr>
          <p:cNvSpPr txBox="1">
            <a:spLocks noGrp="1"/>
          </p:cNvSpPr>
          <p:nvPr>
            <p:ph type="title"/>
          </p:nvPr>
        </p:nvSpPr>
        <p:spPr>
          <a:xfrm>
            <a:off x="1389697" y="4658700"/>
            <a:ext cx="3307080" cy="701731"/>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r>
              <a:rPr lang="en-US" b="1" noProof="0" dirty="0">
                <a:solidFill>
                  <a:srgbClr val="050000"/>
                </a:solidFill>
                <a:latin typeface="+mn-lt"/>
              </a:rPr>
              <a:t>/s/-/u/-/n/</a:t>
            </a:r>
          </a:p>
        </p:txBody>
      </p:sp>
      <p:pic>
        <p:nvPicPr>
          <p:cNvPr id="3" name="Graphic 2" descr="Car with solid fill">
            <a:extLst>
              <a:ext uri="{FF2B5EF4-FFF2-40B4-BE49-F238E27FC236}">
                <a16:creationId xmlns:a16="http://schemas.microsoft.com/office/drawing/2014/main" id="{D1591808-9196-FF93-4774-EE4B8663667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43775" y="1905000"/>
            <a:ext cx="3114675" cy="3057525"/>
          </a:xfrm>
          <a:prstGeom prst="rect">
            <a:avLst/>
          </a:prstGeom>
        </p:spPr>
      </p:pic>
      <p:sp>
        <p:nvSpPr>
          <p:cNvPr id="7" name="TextBox 6">
            <a:extLst>
              <a:ext uri="{FF2B5EF4-FFF2-40B4-BE49-F238E27FC236}">
                <a16:creationId xmlns:a16="http://schemas.microsoft.com/office/drawing/2014/main" id="{44109A09-1A71-626F-E19D-FF160152A7A5}"/>
              </a:ext>
            </a:extLst>
          </p:cNvPr>
          <p:cNvSpPr txBox="1"/>
          <p:nvPr/>
        </p:nvSpPr>
        <p:spPr>
          <a:xfrm>
            <a:off x="7424910" y="4537599"/>
            <a:ext cx="2948903" cy="7921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dirty="0">
                <a:solidFill>
                  <a:schemeClr val="tx1">
                    <a:lumMod val="49000"/>
                  </a:schemeClr>
                </a:solidFill>
                <a:ea typeface="Calibri"/>
                <a:cs typeface="Calibri"/>
              </a:rPr>
              <a:t>/c/-/a/-/r/</a:t>
            </a:r>
          </a:p>
        </p:txBody>
      </p:sp>
    </p:spTree>
    <p:extLst>
      <p:ext uri="{BB962C8B-B14F-4D97-AF65-F5344CB8AC3E}">
        <p14:creationId xmlns:p14="http://schemas.microsoft.com/office/powerpoint/2010/main" val="1022135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D16519F-0255-E73B-6249-17B1D9DA5D0F}"/>
              </a:ext>
            </a:extLst>
          </p:cNvPr>
          <p:cNvSpPr txBox="1">
            <a:spLocks noGrp="1"/>
          </p:cNvSpPr>
          <p:nvPr>
            <p:ph type="title" idx="4294967295"/>
          </p:nvPr>
        </p:nvSpPr>
        <p:spPr>
          <a:xfrm>
            <a:off x="1089561" y="668110"/>
            <a:ext cx="10515600" cy="8109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tx1"/>
                </a:solidFill>
                <a:effectLst/>
                <a:uLnTx/>
                <a:uFillTx/>
                <a:latin typeface="+mj-lt"/>
                <a:ea typeface="Calibri Light"/>
                <a:cs typeface="Calibri Light"/>
              </a:rPr>
              <a:t>Agenda</a:t>
            </a:r>
          </a:p>
        </p:txBody>
      </p:sp>
      <p:sp>
        <p:nvSpPr>
          <p:cNvPr id="7" name="TextBox 6">
            <a:extLst>
              <a:ext uri="{FF2B5EF4-FFF2-40B4-BE49-F238E27FC236}">
                <a16:creationId xmlns:a16="http://schemas.microsoft.com/office/drawing/2014/main" id="{DC7504DE-A528-FC60-2548-55FA656BF9AE}"/>
              </a:ext>
            </a:extLst>
          </p:cNvPr>
          <p:cNvSpPr txBox="1"/>
          <p:nvPr/>
        </p:nvSpPr>
        <p:spPr>
          <a:xfrm>
            <a:off x="1093312" y="1703518"/>
            <a:ext cx="7220258" cy="615553"/>
          </a:xfrm>
          <a:prstGeom prst="rect">
            <a:avLst/>
          </a:prstGeom>
          <a:solidFill>
            <a:srgbClr val="FFC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400" b="1" dirty="0">
                <a:solidFill>
                  <a:schemeClr val="tx2"/>
                </a:solidFill>
                <a:ea typeface="Calibri"/>
                <a:cs typeface="Calibri"/>
              </a:rPr>
              <a:t>Skills Needed to Learn to Read</a:t>
            </a:r>
            <a:endParaRPr lang="en-US" sz="3400" b="1" dirty="0">
              <a:solidFill>
                <a:schemeClr val="tx2"/>
              </a:solidFill>
            </a:endParaRPr>
          </a:p>
        </p:txBody>
      </p:sp>
      <p:sp>
        <p:nvSpPr>
          <p:cNvPr id="8" name="TextBox 7">
            <a:extLst>
              <a:ext uri="{FF2B5EF4-FFF2-40B4-BE49-F238E27FC236}">
                <a16:creationId xmlns:a16="http://schemas.microsoft.com/office/drawing/2014/main" id="{D3AFA65B-FBF1-C97B-18F1-64EF87B12DEA}"/>
              </a:ext>
            </a:extLst>
          </p:cNvPr>
          <p:cNvSpPr txBox="1"/>
          <p:nvPr/>
        </p:nvSpPr>
        <p:spPr>
          <a:xfrm>
            <a:off x="1093312" y="2514999"/>
            <a:ext cx="7230155" cy="615553"/>
          </a:xfrm>
          <a:prstGeom prst="rect">
            <a:avLst/>
          </a:prstGeom>
          <a:solidFill>
            <a:schemeClr val="accent2">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400" b="1" dirty="0">
                <a:solidFill>
                  <a:schemeClr val="tx2"/>
                </a:solidFill>
                <a:ea typeface="Calibri"/>
                <a:cs typeface="Calibri"/>
              </a:rPr>
              <a:t>How Reading Typically Develops</a:t>
            </a:r>
            <a:endParaRPr lang="en-US" sz="3400" b="1" dirty="0">
              <a:solidFill>
                <a:schemeClr val="tx2"/>
              </a:solidFill>
            </a:endParaRPr>
          </a:p>
        </p:txBody>
      </p:sp>
      <p:sp>
        <p:nvSpPr>
          <p:cNvPr id="9" name="TextBox 8">
            <a:extLst>
              <a:ext uri="{FF2B5EF4-FFF2-40B4-BE49-F238E27FC236}">
                <a16:creationId xmlns:a16="http://schemas.microsoft.com/office/drawing/2014/main" id="{9AF87BE5-79CF-86A4-6141-8A028AAF23B5}"/>
              </a:ext>
            </a:extLst>
          </p:cNvPr>
          <p:cNvSpPr txBox="1"/>
          <p:nvPr/>
        </p:nvSpPr>
        <p:spPr>
          <a:xfrm>
            <a:off x="1093311" y="3425440"/>
            <a:ext cx="7240052" cy="615553"/>
          </a:xfrm>
          <a:prstGeom prst="rect">
            <a:avLst/>
          </a:prstGeom>
          <a:solidFill>
            <a:srgbClr val="00B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400" b="1" dirty="0">
                <a:solidFill>
                  <a:schemeClr val="tx2"/>
                </a:solidFill>
                <a:ea typeface="Calibri"/>
                <a:cs typeface="Calibri"/>
              </a:rPr>
              <a:t>Why Children Might Struggle to Read</a:t>
            </a:r>
            <a:endParaRPr lang="en-US" sz="3400" b="1" dirty="0">
              <a:solidFill>
                <a:schemeClr val="tx2"/>
              </a:solidFill>
            </a:endParaRPr>
          </a:p>
        </p:txBody>
      </p:sp>
      <p:sp>
        <p:nvSpPr>
          <p:cNvPr id="10" name="TextBox 9">
            <a:extLst>
              <a:ext uri="{FF2B5EF4-FFF2-40B4-BE49-F238E27FC236}">
                <a16:creationId xmlns:a16="http://schemas.microsoft.com/office/drawing/2014/main" id="{6A2662CA-C042-EEDF-B245-B5C3AC24E3A5}"/>
              </a:ext>
            </a:extLst>
          </p:cNvPr>
          <p:cNvSpPr txBox="1"/>
          <p:nvPr/>
        </p:nvSpPr>
        <p:spPr>
          <a:xfrm>
            <a:off x="1093312" y="4276506"/>
            <a:ext cx="7240051" cy="615553"/>
          </a:xfrm>
          <a:prstGeom prst="rect">
            <a:avLst/>
          </a:prstGeom>
          <a:solidFill>
            <a:srgbClr val="0070C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400" b="1" dirty="0">
                <a:solidFill>
                  <a:schemeClr val="tx2"/>
                </a:solidFill>
                <a:ea typeface="Calibri"/>
                <a:cs typeface="Calibri"/>
              </a:rPr>
              <a:t>Signs of Risk for Reading Difficulties</a:t>
            </a:r>
          </a:p>
        </p:txBody>
      </p:sp>
      <p:pic>
        <p:nvPicPr>
          <p:cNvPr id="12" name="Picture 11" descr="A person holding a comic book&#10;">
            <a:extLst>
              <a:ext uri="{FF2B5EF4-FFF2-40B4-BE49-F238E27FC236}">
                <a16:creationId xmlns:a16="http://schemas.microsoft.com/office/drawing/2014/main" id="{BCAED3EA-AB18-E6C9-3C80-E7918C99967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895957" y="1979221"/>
            <a:ext cx="2821671" cy="3473532"/>
          </a:xfrm>
          <a:prstGeom prst="rect">
            <a:avLst/>
          </a:prstGeom>
        </p:spPr>
      </p:pic>
    </p:spTree>
    <p:extLst>
      <p:ext uri="{BB962C8B-B14F-4D97-AF65-F5344CB8AC3E}">
        <p14:creationId xmlns:p14="http://schemas.microsoft.com/office/powerpoint/2010/main" val="15248028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56E43-AD96-1C86-FAB8-A724EC3BAF8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EE27851-B65B-DD34-97C5-0491EE267DB2}"/>
              </a:ext>
            </a:extLst>
          </p:cNvPr>
          <p:cNvSpPr txBox="1">
            <a:spLocks noGrp="1"/>
          </p:cNvSpPr>
          <p:nvPr>
            <p:ph type="title" idx="4294967295"/>
          </p:nvPr>
        </p:nvSpPr>
        <p:spPr>
          <a:xfrm>
            <a:off x="2036437" y="-3299"/>
            <a:ext cx="8130047" cy="70788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Why Children Might Struggle to Read</a:t>
            </a:r>
          </a:p>
        </p:txBody>
      </p:sp>
      <p:pic>
        <p:nvPicPr>
          <p:cNvPr id="7" name="Online Media 6" title="Try These Fun Phonics Lesson to Teach Letters and Sounds">
            <a:hlinkClick r:id="" action="ppaction://media"/>
            <a:extLst>
              <a:ext uri="{FF2B5EF4-FFF2-40B4-BE49-F238E27FC236}">
                <a16:creationId xmlns:a16="http://schemas.microsoft.com/office/drawing/2014/main" id="{869EDB08-FD38-488E-551A-865C5D63090D}"/>
              </a:ext>
            </a:extLst>
          </p:cNvPr>
          <p:cNvPicPr>
            <a:picLocks noRot="1" noChangeAspect="1"/>
          </p:cNvPicPr>
          <p:nvPr>
            <a:videoFile r:link="rId1"/>
          </p:nvPr>
        </p:nvPicPr>
        <p:blipFill>
          <a:blip r:embed="rId4"/>
          <a:stretch>
            <a:fillRect/>
          </a:stretch>
        </p:blipFill>
        <p:spPr>
          <a:xfrm>
            <a:off x="0" y="704587"/>
            <a:ext cx="9668670" cy="5462811"/>
          </a:xfrm>
          <a:prstGeom prst="rect">
            <a:avLst/>
          </a:prstGeom>
        </p:spPr>
      </p:pic>
      <p:sp>
        <p:nvSpPr>
          <p:cNvPr id="30" name="TextBox 29">
            <a:extLst>
              <a:ext uri="{FF2B5EF4-FFF2-40B4-BE49-F238E27FC236}">
                <a16:creationId xmlns:a16="http://schemas.microsoft.com/office/drawing/2014/main" id="{20B569E0-CD7E-6E2D-DA75-D6423B83385D}"/>
              </a:ext>
            </a:extLst>
          </p:cNvPr>
          <p:cNvSpPr txBox="1"/>
          <p:nvPr/>
        </p:nvSpPr>
        <p:spPr>
          <a:xfrm>
            <a:off x="9668670" y="4979377"/>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3" name="Picture 12" descr="Understood.org logo">
            <a:extLst>
              <a:ext uri="{FF2B5EF4-FFF2-40B4-BE49-F238E27FC236}">
                <a16:creationId xmlns:a16="http://schemas.microsoft.com/office/drawing/2014/main" id="{54A0414C-AF06-4280-5784-82B18C48646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069184" y="5461095"/>
            <a:ext cx="1844843" cy="692318"/>
          </a:xfrm>
          <a:prstGeom prst="rect">
            <a:avLst/>
          </a:prstGeom>
        </p:spPr>
      </p:pic>
    </p:spTree>
    <p:extLst>
      <p:ext uri="{BB962C8B-B14F-4D97-AF65-F5344CB8AC3E}">
        <p14:creationId xmlns:p14="http://schemas.microsoft.com/office/powerpoint/2010/main" val="60333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41B02-870B-7BFF-A87B-5E38D7967F0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BEC4361-3190-6582-5A7D-E244019C2DD5}"/>
              </a:ext>
            </a:extLst>
          </p:cNvPr>
          <p:cNvSpPr txBox="1"/>
          <p:nvPr/>
        </p:nvSpPr>
        <p:spPr>
          <a:xfrm>
            <a:off x="2036437" y="-3299"/>
            <a:ext cx="8130047" cy="707886"/>
          </a:xfrm>
          <a:prstGeom prst="rect">
            <a:avLst/>
          </a:prstGeom>
          <a:solidFill>
            <a:schemeClr val="bg1">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solidFill>
                  <a:schemeClr val="tx2"/>
                </a:solidFill>
                <a:ea typeface="Calibri"/>
                <a:cs typeface="Calibri"/>
              </a:rPr>
              <a:t>Why Children Might Struggle to Read</a:t>
            </a:r>
          </a:p>
        </p:txBody>
      </p:sp>
      <p:sp>
        <p:nvSpPr>
          <p:cNvPr id="3" name="TextBox 2">
            <a:extLst>
              <a:ext uri="{FF2B5EF4-FFF2-40B4-BE49-F238E27FC236}">
                <a16:creationId xmlns:a16="http://schemas.microsoft.com/office/drawing/2014/main" id="{F7C7E847-DCFB-0826-5062-B3A455B23358}"/>
              </a:ext>
            </a:extLst>
          </p:cNvPr>
          <p:cNvSpPr txBox="1"/>
          <p:nvPr/>
        </p:nvSpPr>
        <p:spPr>
          <a:xfrm>
            <a:off x="757522" y="1120653"/>
            <a:ext cx="4872523" cy="600164"/>
          </a:xfrm>
          <a:prstGeom prst="rect">
            <a:avLst/>
          </a:prstGeom>
          <a:solidFill>
            <a:schemeClr val="bg1">
              <a:lumMod val="75000"/>
            </a:schemeClr>
          </a:solidFill>
          <a:ln w="28575">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300" dirty="0">
                <a:solidFill>
                  <a:schemeClr val="tx2"/>
                </a:solidFill>
                <a:ea typeface="Calibri"/>
                <a:cs typeface="Calibri"/>
              </a:rPr>
              <a:t>Trouble recognizing words.</a:t>
            </a:r>
          </a:p>
        </p:txBody>
      </p:sp>
      <p:pic>
        <p:nvPicPr>
          <p:cNvPr id="5" name="Picture 4" descr="A young child reading a book&#10;&#10;">
            <a:extLst>
              <a:ext uri="{FF2B5EF4-FFF2-40B4-BE49-F238E27FC236}">
                <a16:creationId xmlns:a16="http://schemas.microsoft.com/office/drawing/2014/main" id="{09DE4BE1-F90F-2E8C-3DF1-92BB04B6CC82}"/>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90293" y="1720817"/>
            <a:ext cx="4006980" cy="4006980"/>
          </a:xfrm>
          <a:prstGeom prst="rect">
            <a:avLst/>
          </a:prstGeom>
        </p:spPr>
      </p:pic>
      <p:pic>
        <p:nvPicPr>
          <p:cNvPr id="7" name="Picture 6" descr="A green and black sign with black text &quot;Under or below&quot;">
            <a:extLst>
              <a:ext uri="{FF2B5EF4-FFF2-40B4-BE49-F238E27FC236}">
                <a16:creationId xmlns:a16="http://schemas.microsoft.com/office/drawing/2014/main" id="{C3DBB2AA-9D77-DB95-518B-AA4D09BD6DB2}"/>
              </a:ext>
              <a:ext uri="{C183D7F6-B498-43B3-948B-1728B52AA6E4}">
                <adec:decorative xmlns:adec="http://schemas.microsoft.com/office/drawing/2017/decorative" val="0"/>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7009105" y="3358557"/>
            <a:ext cx="3992620" cy="704114"/>
          </a:xfrm>
          <a:prstGeom prst="rect">
            <a:avLst/>
          </a:prstGeom>
        </p:spPr>
      </p:pic>
      <p:sp>
        <p:nvSpPr>
          <p:cNvPr id="6" name="Title 5">
            <a:extLst>
              <a:ext uri="{FF2B5EF4-FFF2-40B4-BE49-F238E27FC236}">
                <a16:creationId xmlns:a16="http://schemas.microsoft.com/office/drawing/2014/main" id="{5ACF90FC-63C8-096D-6633-59651DA2B7A0}"/>
              </a:ext>
            </a:extLst>
          </p:cNvPr>
          <p:cNvSpPr txBox="1">
            <a:spLocks noGrp="1"/>
          </p:cNvSpPr>
          <p:nvPr>
            <p:ph type="title"/>
          </p:nvPr>
        </p:nvSpPr>
        <p:spPr>
          <a:xfrm>
            <a:off x="7009105" y="2435227"/>
            <a:ext cx="2664284" cy="923330"/>
          </a:xfrm>
          <a:noFill/>
          <a:ln>
            <a:solidFill>
              <a:schemeClr val="accent6">
                <a:lumMod val="60000"/>
                <a:lumOff val="40000"/>
              </a:schemeClr>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sz="6000" b="1" noProof="0" dirty="0">
                <a:latin typeface="+mn-lt"/>
              </a:rPr>
              <a:t>Sub-</a:t>
            </a:r>
          </a:p>
        </p:txBody>
      </p:sp>
    </p:spTree>
    <p:extLst>
      <p:ext uri="{BB962C8B-B14F-4D97-AF65-F5344CB8AC3E}">
        <p14:creationId xmlns:p14="http://schemas.microsoft.com/office/powerpoint/2010/main" val="35990241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156C9-4ADE-2C41-3B45-88CB1B039E3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29D1ADA-96D4-AD82-0630-C0C0465E8E98}"/>
              </a:ext>
            </a:extLst>
          </p:cNvPr>
          <p:cNvSpPr txBox="1">
            <a:spLocks noGrp="1"/>
          </p:cNvSpPr>
          <p:nvPr>
            <p:ph type="title" idx="4294967295"/>
          </p:nvPr>
        </p:nvSpPr>
        <p:spPr>
          <a:xfrm>
            <a:off x="2036437" y="422234"/>
            <a:ext cx="8130047" cy="70788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Why Children Might Struggle to Read</a:t>
            </a:r>
          </a:p>
        </p:txBody>
      </p:sp>
      <p:sp>
        <p:nvSpPr>
          <p:cNvPr id="14" name="TextBox 13">
            <a:extLst>
              <a:ext uri="{FF2B5EF4-FFF2-40B4-BE49-F238E27FC236}">
                <a16:creationId xmlns:a16="http://schemas.microsoft.com/office/drawing/2014/main" id="{4EFE3946-E4C0-8C70-0510-2A88F4D5BB4D}"/>
              </a:ext>
            </a:extLst>
          </p:cNvPr>
          <p:cNvSpPr txBox="1"/>
          <p:nvPr/>
        </p:nvSpPr>
        <p:spPr>
          <a:xfrm>
            <a:off x="666162" y="1350597"/>
            <a:ext cx="2740548" cy="16158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300" dirty="0">
                <a:ea typeface="Calibri"/>
                <a:cs typeface="Calibri"/>
              </a:rPr>
              <a:t>Trouble understanding what is read.</a:t>
            </a:r>
          </a:p>
        </p:txBody>
      </p:sp>
      <p:pic>
        <p:nvPicPr>
          <p:cNvPr id="2" name="Picture 1" descr="A silhouette of a person's head with a puzzle pieces flying out of it&#10;&#10;">
            <a:extLst>
              <a:ext uri="{FF2B5EF4-FFF2-40B4-BE49-F238E27FC236}">
                <a16:creationId xmlns:a16="http://schemas.microsoft.com/office/drawing/2014/main" id="{FA680507-C616-E2C5-BDCE-C9759CC5CCEB}"/>
              </a:ext>
            </a:extLst>
          </p:cNvPr>
          <p:cNvPicPr>
            <a:picLocks noChangeAspect="1"/>
          </p:cNvPicPr>
          <p:nvPr/>
        </p:nvPicPr>
        <p:blipFill>
          <a:blip r:embed="rId3"/>
          <a:stretch>
            <a:fillRect/>
          </a:stretch>
        </p:blipFill>
        <p:spPr>
          <a:xfrm>
            <a:off x="316048" y="2966424"/>
            <a:ext cx="3440777" cy="3148672"/>
          </a:xfrm>
          <a:prstGeom prst="rect">
            <a:avLst/>
          </a:prstGeom>
        </p:spPr>
      </p:pic>
      <p:pic>
        <p:nvPicPr>
          <p:cNvPr id="9" name="Picture 8" descr="How Can I Help to Improve My Child's Reading Comprehension ">
            <a:hlinkClick r:id="rId4"/>
            <a:extLst>
              <a:ext uri="{FF2B5EF4-FFF2-40B4-BE49-F238E27FC236}">
                <a16:creationId xmlns:a16="http://schemas.microsoft.com/office/drawing/2014/main" id="{69961E3C-9209-8E9A-A5BC-80D35DE72040}"/>
              </a:ext>
            </a:extLst>
          </p:cNvPr>
          <p:cNvPicPr>
            <a:picLocks noChangeAspect="1"/>
          </p:cNvPicPr>
          <p:nvPr/>
        </p:nvPicPr>
        <p:blipFill>
          <a:blip r:embed="rId5"/>
          <a:stretch>
            <a:fillRect/>
          </a:stretch>
        </p:blipFill>
        <p:spPr>
          <a:xfrm>
            <a:off x="5269775" y="1350597"/>
            <a:ext cx="3612968" cy="4677395"/>
          </a:xfrm>
          <a:prstGeom prst="rect">
            <a:avLst/>
          </a:prstGeom>
          <a:ln>
            <a:noFill/>
          </a:ln>
          <a:effectLst>
            <a:outerShdw blurRad="292100" dist="139700" dir="2700000" algn="tl" rotWithShape="0">
              <a:srgbClr val="333333">
                <a:alpha val="65000"/>
              </a:srgbClr>
            </a:outerShdw>
          </a:effectLst>
        </p:spPr>
      </p:pic>
      <p:pic>
        <p:nvPicPr>
          <p:cNvPr id="10" name="Graphic 9" descr="Pink backpack">
            <a:hlinkClick r:id="rId6"/>
            <a:extLst>
              <a:ext uri="{FF2B5EF4-FFF2-40B4-BE49-F238E27FC236}">
                <a16:creationId xmlns:a16="http://schemas.microsoft.com/office/drawing/2014/main" id="{666584AF-2233-BE9A-D039-A58C5C965FF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24754" y="5490754"/>
            <a:ext cx="1367246" cy="1367246"/>
          </a:xfrm>
          <a:prstGeom prst="rect">
            <a:avLst/>
          </a:prstGeom>
        </p:spPr>
      </p:pic>
    </p:spTree>
    <p:extLst>
      <p:ext uri="{BB962C8B-B14F-4D97-AF65-F5344CB8AC3E}">
        <p14:creationId xmlns:p14="http://schemas.microsoft.com/office/powerpoint/2010/main" val="2388473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156C9-4ADE-2C41-3B45-88CB1B039E3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29D1ADA-96D4-AD82-0630-C0C0465E8E98}"/>
              </a:ext>
            </a:extLst>
          </p:cNvPr>
          <p:cNvSpPr txBox="1">
            <a:spLocks noGrp="1"/>
          </p:cNvSpPr>
          <p:nvPr>
            <p:ph type="title" idx="4294967295"/>
          </p:nvPr>
        </p:nvSpPr>
        <p:spPr>
          <a:xfrm>
            <a:off x="2036437" y="422234"/>
            <a:ext cx="8130047" cy="70788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Why Children Might Struggle to Read</a:t>
            </a:r>
          </a:p>
        </p:txBody>
      </p:sp>
      <p:pic>
        <p:nvPicPr>
          <p:cNvPr id="6" name="Online Media 5" title="Building Vocabulary for Kids">
            <a:hlinkClick r:id="" action="ppaction://media"/>
            <a:extLst>
              <a:ext uri="{FF2B5EF4-FFF2-40B4-BE49-F238E27FC236}">
                <a16:creationId xmlns:a16="http://schemas.microsoft.com/office/drawing/2014/main" id="{3C079CCE-FEC1-1ABA-EA81-FC2A7F01C658}"/>
              </a:ext>
            </a:extLst>
          </p:cNvPr>
          <p:cNvPicPr>
            <a:picLocks noRot="1" noChangeAspect="1"/>
          </p:cNvPicPr>
          <p:nvPr>
            <a:videoFile r:link="rId1"/>
          </p:nvPr>
        </p:nvPicPr>
        <p:blipFill>
          <a:blip r:embed="rId4"/>
          <a:stretch>
            <a:fillRect/>
          </a:stretch>
        </p:blipFill>
        <p:spPr>
          <a:xfrm>
            <a:off x="0" y="1130120"/>
            <a:ext cx="9097415" cy="5140051"/>
          </a:xfrm>
          <a:prstGeom prst="rect">
            <a:avLst/>
          </a:prstGeom>
        </p:spPr>
      </p:pic>
      <p:sp>
        <p:nvSpPr>
          <p:cNvPr id="30" name="TextBox 29">
            <a:extLst>
              <a:ext uri="{FF2B5EF4-FFF2-40B4-BE49-F238E27FC236}">
                <a16:creationId xmlns:a16="http://schemas.microsoft.com/office/drawing/2014/main" id="{77F0372D-1DA6-4174-5A56-E0EDE06A5FA4}"/>
              </a:ext>
            </a:extLst>
          </p:cNvPr>
          <p:cNvSpPr txBox="1"/>
          <p:nvPr/>
        </p:nvSpPr>
        <p:spPr>
          <a:xfrm>
            <a:off x="9425439" y="4642170"/>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3" name="Picture 12" descr="Understood.org logo">
            <a:extLst>
              <a:ext uri="{FF2B5EF4-FFF2-40B4-BE49-F238E27FC236}">
                <a16:creationId xmlns:a16="http://schemas.microsoft.com/office/drawing/2014/main" id="{5415933F-8523-D66B-7111-66C96EAB907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766576" y="5391083"/>
            <a:ext cx="1844843" cy="692318"/>
          </a:xfrm>
          <a:prstGeom prst="rect">
            <a:avLst/>
          </a:prstGeom>
        </p:spPr>
      </p:pic>
    </p:spTree>
    <p:extLst>
      <p:ext uri="{BB962C8B-B14F-4D97-AF65-F5344CB8AC3E}">
        <p14:creationId xmlns:p14="http://schemas.microsoft.com/office/powerpoint/2010/main" val="129876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45A80-9C8A-8FAA-7F3D-7123B6B2328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2C6D9D3-B424-648A-77E8-29E0F3449A71}"/>
              </a:ext>
            </a:extLst>
          </p:cNvPr>
          <p:cNvSpPr txBox="1">
            <a:spLocks noGrp="1"/>
          </p:cNvSpPr>
          <p:nvPr>
            <p:ph type="title" idx="4294967295"/>
          </p:nvPr>
        </p:nvSpPr>
        <p:spPr>
          <a:xfrm>
            <a:off x="2036437" y="-3299"/>
            <a:ext cx="8130047" cy="70788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Why Children Might Struggle to Read</a:t>
            </a:r>
          </a:p>
        </p:txBody>
      </p:sp>
      <p:sp>
        <p:nvSpPr>
          <p:cNvPr id="5" name="TextBox 4">
            <a:extLst>
              <a:ext uri="{FF2B5EF4-FFF2-40B4-BE49-F238E27FC236}">
                <a16:creationId xmlns:a16="http://schemas.microsoft.com/office/drawing/2014/main" id="{2F8DAA0E-BE88-FE58-9C77-2BEBECD32459}"/>
              </a:ext>
            </a:extLst>
          </p:cNvPr>
          <p:cNvSpPr txBox="1"/>
          <p:nvPr/>
        </p:nvSpPr>
        <p:spPr>
          <a:xfrm>
            <a:off x="3298847" y="937990"/>
            <a:ext cx="6282741"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300" dirty="0">
                <a:ea typeface="Calibri"/>
                <a:cs typeface="Calibri"/>
              </a:rPr>
              <a:t>Limited English language skills.</a:t>
            </a:r>
          </a:p>
        </p:txBody>
      </p:sp>
      <p:pic>
        <p:nvPicPr>
          <p:cNvPr id="6" name="Picture 5" descr="A person in a white shirt and beige scarf reading a book&#10;&#10;">
            <a:extLst>
              <a:ext uri="{FF2B5EF4-FFF2-40B4-BE49-F238E27FC236}">
                <a16:creationId xmlns:a16="http://schemas.microsoft.com/office/drawing/2014/main" id="{878A2404-D366-0DF4-D82B-E5F1CB078F2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020785" y="1712026"/>
            <a:ext cx="6150427" cy="4106882"/>
          </a:xfrm>
          <a:prstGeom prst="rect">
            <a:avLst/>
          </a:prstGeom>
        </p:spPr>
      </p:pic>
    </p:spTree>
    <p:extLst>
      <p:ext uri="{BB962C8B-B14F-4D97-AF65-F5344CB8AC3E}">
        <p14:creationId xmlns:p14="http://schemas.microsoft.com/office/powerpoint/2010/main" val="30492138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0EFEA-B2AD-6A62-9E36-F4D6C9FBCA8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2D33DBA-0991-6E2D-682A-83B0258F8D3F}"/>
              </a:ext>
            </a:extLst>
          </p:cNvPr>
          <p:cNvSpPr txBox="1">
            <a:spLocks noGrp="1"/>
          </p:cNvSpPr>
          <p:nvPr>
            <p:ph type="title" idx="4294967295"/>
          </p:nvPr>
        </p:nvSpPr>
        <p:spPr>
          <a:xfrm>
            <a:off x="2036437" y="-3299"/>
            <a:ext cx="8130047" cy="70788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Why Children Might Struggle to Read</a:t>
            </a:r>
          </a:p>
        </p:txBody>
      </p:sp>
      <p:sp>
        <p:nvSpPr>
          <p:cNvPr id="5" name="TextBox 4">
            <a:extLst>
              <a:ext uri="{FF2B5EF4-FFF2-40B4-BE49-F238E27FC236}">
                <a16:creationId xmlns:a16="http://schemas.microsoft.com/office/drawing/2014/main" id="{E91D1B9C-CB45-9493-FE0E-C9FC3E200135}"/>
              </a:ext>
            </a:extLst>
          </p:cNvPr>
          <p:cNvSpPr txBox="1"/>
          <p:nvPr/>
        </p:nvSpPr>
        <p:spPr>
          <a:xfrm>
            <a:off x="3298847" y="937990"/>
            <a:ext cx="6282741"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300" dirty="0">
                <a:ea typeface="Calibri"/>
                <a:cs typeface="Calibri"/>
              </a:rPr>
              <a:t>Limited experience with books.</a:t>
            </a:r>
          </a:p>
        </p:txBody>
      </p:sp>
      <p:pic>
        <p:nvPicPr>
          <p:cNvPr id="3" name="Picture 2" descr="A person and child sitting on a couch&#10;&#10;">
            <a:extLst>
              <a:ext uri="{FF2B5EF4-FFF2-40B4-BE49-F238E27FC236}">
                <a16:creationId xmlns:a16="http://schemas.microsoft.com/office/drawing/2014/main" id="{7B61D830-3106-8ED2-6130-C361B58B7CD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940146" y="1712026"/>
            <a:ext cx="6301813" cy="3582391"/>
          </a:xfrm>
          <a:prstGeom prst="rect">
            <a:avLst/>
          </a:prstGeom>
        </p:spPr>
      </p:pic>
    </p:spTree>
    <p:extLst>
      <p:ext uri="{BB962C8B-B14F-4D97-AF65-F5344CB8AC3E}">
        <p14:creationId xmlns:p14="http://schemas.microsoft.com/office/powerpoint/2010/main" val="6089681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863E0-8455-4150-69AD-5E1E991B411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8F8D1FD-5251-C451-8763-3A64AD9496B1}"/>
              </a:ext>
            </a:extLst>
          </p:cNvPr>
          <p:cNvSpPr txBox="1">
            <a:spLocks noGrp="1"/>
          </p:cNvSpPr>
          <p:nvPr>
            <p:ph type="title" idx="4294967295"/>
          </p:nvPr>
        </p:nvSpPr>
        <p:spPr>
          <a:xfrm>
            <a:off x="2036437" y="-3299"/>
            <a:ext cx="8130047" cy="70788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Why Children Might Struggle to Read</a:t>
            </a:r>
          </a:p>
        </p:txBody>
      </p:sp>
      <p:sp>
        <p:nvSpPr>
          <p:cNvPr id="5" name="TextBox 4">
            <a:extLst>
              <a:ext uri="{FF2B5EF4-FFF2-40B4-BE49-F238E27FC236}">
                <a16:creationId xmlns:a16="http://schemas.microsoft.com/office/drawing/2014/main" id="{71AC18F3-ACCD-C844-7769-6FF4366CBB79}"/>
              </a:ext>
            </a:extLst>
          </p:cNvPr>
          <p:cNvSpPr txBox="1"/>
          <p:nvPr/>
        </p:nvSpPr>
        <p:spPr>
          <a:xfrm>
            <a:off x="2398302" y="987471"/>
            <a:ext cx="7401001"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300" dirty="0">
                <a:ea typeface="Calibri"/>
                <a:cs typeface="Calibri"/>
              </a:rPr>
              <a:t>Mismatch between instruction and need.</a:t>
            </a:r>
          </a:p>
        </p:txBody>
      </p:sp>
      <p:pic>
        <p:nvPicPr>
          <p:cNvPr id="2" name="Picture 1" descr="A person and children drawing on a table&#10;&#10;">
            <a:extLst>
              <a:ext uri="{FF2B5EF4-FFF2-40B4-BE49-F238E27FC236}">
                <a16:creationId xmlns:a16="http://schemas.microsoft.com/office/drawing/2014/main" id="{53EBA775-6573-2388-6F89-80C5ACC0031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098474" y="1820883"/>
            <a:ext cx="5635831" cy="3829792"/>
          </a:xfrm>
          <a:prstGeom prst="rect">
            <a:avLst/>
          </a:prstGeom>
        </p:spPr>
      </p:pic>
      <p:pic>
        <p:nvPicPr>
          <p:cNvPr id="6" name="Picture 5" descr="A green and white rectangular sign with white text&#10;&#10;">
            <a:extLst>
              <a:ext uri="{FF2B5EF4-FFF2-40B4-BE49-F238E27FC236}">
                <a16:creationId xmlns:a16="http://schemas.microsoft.com/office/drawing/2014/main" id="{A45B3742-D98E-AF23-53FC-7F1B7EEFFD6A}"/>
              </a:ext>
            </a:extLst>
          </p:cNvPr>
          <p:cNvPicPr>
            <a:picLocks noChangeAspect="1"/>
          </p:cNvPicPr>
          <p:nvPr/>
        </p:nvPicPr>
        <p:blipFill>
          <a:blip r:embed="rId4">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895263" y="1704925"/>
            <a:ext cx="4301515" cy="4061708"/>
          </a:xfrm>
          <a:prstGeom prst="rect">
            <a:avLst/>
          </a:prstGeom>
        </p:spPr>
      </p:pic>
      <p:pic>
        <p:nvPicPr>
          <p:cNvPr id="7" name="Graphic 6" descr="Pink backpack">
            <a:hlinkClick r:id="rId5"/>
            <a:extLst>
              <a:ext uri="{FF2B5EF4-FFF2-40B4-BE49-F238E27FC236}">
                <a16:creationId xmlns:a16="http://schemas.microsoft.com/office/drawing/2014/main" id="{BD5FC04E-8521-3508-31E0-638882FCDC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24754" y="5490754"/>
            <a:ext cx="1367246" cy="1367246"/>
          </a:xfrm>
          <a:prstGeom prst="rect">
            <a:avLst/>
          </a:prstGeom>
        </p:spPr>
      </p:pic>
    </p:spTree>
    <p:extLst>
      <p:ext uri="{BB962C8B-B14F-4D97-AF65-F5344CB8AC3E}">
        <p14:creationId xmlns:p14="http://schemas.microsoft.com/office/powerpoint/2010/main" val="16262134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FF34D-8D53-29EC-4878-8DB3B3FEC13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E07538F-8F0F-F016-397A-051801938B2F}"/>
              </a:ext>
            </a:extLst>
          </p:cNvPr>
          <p:cNvSpPr txBox="1">
            <a:spLocks noGrp="1"/>
          </p:cNvSpPr>
          <p:nvPr>
            <p:ph type="title" idx="4294967295"/>
          </p:nvPr>
        </p:nvSpPr>
        <p:spPr>
          <a:xfrm>
            <a:off x="2036437" y="-3299"/>
            <a:ext cx="8130047" cy="70788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Why Children Might Struggle to Read</a:t>
            </a:r>
          </a:p>
        </p:txBody>
      </p:sp>
      <p:sp>
        <p:nvSpPr>
          <p:cNvPr id="5" name="TextBox 4">
            <a:extLst>
              <a:ext uri="{FF2B5EF4-FFF2-40B4-BE49-F238E27FC236}">
                <a16:creationId xmlns:a16="http://schemas.microsoft.com/office/drawing/2014/main" id="{DD2B4990-0783-4BC4-0D0B-062523138B87}"/>
              </a:ext>
            </a:extLst>
          </p:cNvPr>
          <p:cNvSpPr txBox="1"/>
          <p:nvPr/>
        </p:nvSpPr>
        <p:spPr>
          <a:xfrm>
            <a:off x="869949" y="866168"/>
            <a:ext cx="5094676"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300" dirty="0">
                <a:ea typeface="Calibri"/>
                <a:cs typeface="Calibri"/>
              </a:rPr>
              <a:t>Mismatch between instruction and need.</a:t>
            </a:r>
          </a:p>
        </p:txBody>
      </p:sp>
      <p:sp>
        <p:nvSpPr>
          <p:cNvPr id="4" name="Rectangle: Top Corners One Rounded and One Snipped 3">
            <a:extLst>
              <a:ext uri="{FF2B5EF4-FFF2-40B4-BE49-F238E27FC236}">
                <a16:creationId xmlns:a16="http://schemas.microsoft.com/office/drawing/2014/main" id="{49BCEB66-9798-40FC-BF0E-35530A7F9003}"/>
              </a:ext>
            </a:extLst>
          </p:cNvPr>
          <p:cNvSpPr/>
          <p:nvPr/>
        </p:nvSpPr>
        <p:spPr>
          <a:xfrm>
            <a:off x="549731" y="2135745"/>
            <a:ext cx="5094676" cy="3238088"/>
          </a:xfrm>
          <a:prstGeom prst="snipRound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400" b="1" dirty="0">
              <a:solidFill>
                <a:schemeClr val="tx2"/>
              </a:solidFill>
              <a:ea typeface="Calibri"/>
              <a:cs typeface="Calibri"/>
            </a:endParaRPr>
          </a:p>
          <a:p>
            <a:endParaRPr lang="en-US" sz="2400" b="1" dirty="0">
              <a:solidFill>
                <a:schemeClr val="tx2"/>
              </a:solidFill>
              <a:ea typeface="Calibri"/>
              <a:cs typeface="Calibri"/>
            </a:endParaRPr>
          </a:p>
          <a:p>
            <a:r>
              <a:rPr lang="en-US" sz="2400" b="1" dirty="0">
                <a:solidFill>
                  <a:schemeClr val="bg1">
                    <a:lumMod val="40000"/>
                    <a:lumOff val="60000"/>
                  </a:schemeClr>
                </a:solidFill>
                <a:ea typeface="Calibri"/>
                <a:cs typeface="Calibri"/>
              </a:rPr>
              <a:t>Effective reading instruction in foundation reading skills includes:</a:t>
            </a:r>
            <a:endParaRPr lang="en-US" dirty="0">
              <a:solidFill>
                <a:schemeClr val="bg1">
                  <a:lumMod val="40000"/>
                  <a:lumOff val="60000"/>
                </a:schemeClr>
              </a:solidFill>
              <a:ea typeface="Calibri"/>
              <a:cs typeface="Calibri"/>
            </a:endParaRPr>
          </a:p>
          <a:p>
            <a:endParaRPr lang="en-US" sz="1000" b="1" dirty="0">
              <a:solidFill>
                <a:schemeClr val="tx2"/>
              </a:solidFill>
              <a:ea typeface="Calibri"/>
              <a:cs typeface="Calibri"/>
            </a:endParaRPr>
          </a:p>
          <a:p>
            <a:pPr marL="342900" indent="-342900">
              <a:buFont typeface="Arial"/>
              <a:buChar char="•"/>
            </a:pPr>
            <a:r>
              <a:rPr lang="en-US" sz="2400" dirty="0">
                <a:solidFill>
                  <a:schemeClr val="tx2"/>
                </a:solidFill>
                <a:ea typeface="Calibri"/>
                <a:cs typeface="Calibri"/>
              </a:rPr>
              <a:t>Learning the structure of language</a:t>
            </a:r>
          </a:p>
          <a:p>
            <a:pPr marL="800100" lvl="1" indent="-342900">
              <a:buFont typeface="Courier New"/>
              <a:buChar char="o"/>
            </a:pPr>
            <a:r>
              <a:rPr lang="en-US" sz="2400" dirty="0">
                <a:solidFill>
                  <a:schemeClr val="tx2"/>
                </a:solidFill>
                <a:ea typeface="Calibri"/>
                <a:cs typeface="Calibri"/>
              </a:rPr>
              <a:t>Speech sounds</a:t>
            </a:r>
          </a:p>
          <a:p>
            <a:pPr marL="800100" lvl="1" indent="-342900">
              <a:buFont typeface="Courier New"/>
              <a:buChar char="o"/>
            </a:pPr>
            <a:r>
              <a:rPr lang="en-US" sz="2400" dirty="0">
                <a:solidFill>
                  <a:schemeClr val="tx2"/>
                </a:solidFill>
                <a:ea typeface="Calibri"/>
                <a:cs typeface="Calibri"/>
              </a:rPr>
              <a:t>Alphabetic principle</a:t>
            </a:r>
            <a:endParaRPr lang="en-US" dirty="0">
              <a:solidFill>
                <a:schemeClr val="tx2"/>
              </a:solidFill>
              <a:ea typeface="Calibri"/>
              <a:cs typeface="Calibri"/>
            </a:endParaRPr>
          </a:p>
          <a:p>
            <a:pPr lvl="1"/>
            <a:endParaRPr lang="en-US" sz="2400" dirty="0">
              <a:solidFill>
                <a:schemeClr val="tx2"/>
              </a:solidFill>
              <a:ea typeface="Calibri"/>
              <a:cs typeface="Calibri"/>
            </a:endParaRPr>
          </a:p>
          <a:p>
            <a:pPr marL="0" lvl="1"/>
            <a:endParaRPr lang="en-US" sz="2400" dirty="0">
              <a:solidFill>
                <a:schemeClr val="tx2"/>
              </a:solidFill>
              <a:ea typeface="Calibri"/>
              <a:cs typeface="Calibri"/>
            </a:endParaRPr>
          </a:p>
          <a:p>
            <a:pPr lvl="1"/>
            <a:endParaRPr lang="en-US" sz="2400" dirty="0">
              <a:solidFill>
                <a:schemeClr val="tx2"/>
              </a:solidFill>
              <a:ea typeface="Calibri"/>
              <a:cs typeface="Calibri"/>
            </a:endParaRPr>
          </a:p>
        </p:txBody>
      </p:sp>
      <p:sp>
        <p:nvSpPr>
          <p:cNvPr id="9" name="TextBox 8">
            <a:extLst>
              <a:ext uri="{FF2B5EF4-FFF2-40B4-BE49-F238E27FC236}">
                <a16:creationId xmlns:a16="http://schemas.microsoft.com/office/drawing/2014/main" id="{61B96DDC-B9E2-9386-D507-1323DD582E87}"/>
              </a:ext>
            </a:extLst>
          </p:cNvPr>
          <p:cNvSpPr txBox="1"/>
          <p:nvPr/>
        </p:nvSpPr>
        <p:spPr>
          <a:xfrm>
            <a:off x="631042" y="4862286"/>
            <a:ext cx="482995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dirty="0">
                <a:solidFill>
                  <a:schemeClr val="tx2"/>
                </a:solidFill>
                <a:ea typeface="Calibri"/>
                <a:cs typeface="Calibri"/>
              </a:rPr>
              <a:t>Applying these skills in books daily</a:t>
            </a:r>
          </a:p>
        </p:txBody>
      </p:sp>
      <p:pic>
        <p:nvPicPr>
          <p:cNvPr id="1026" name="Picture 2" descr="Advocating for My Child’s Literacy Needs Infographic">
            <a:hlinkClick r:id="rId3"/>
            <a:extLst>
              <a:ext uri="{FF2B5EF4-FFF2-40B4-BE49-F238E27FC236}">
                <a16:creationId xmlns:a16="http://schemas.microsoft.com/office/drawing/2014/main" id="{FD4CCEF3-AAAF-82E7-EFDE-696F1190CB4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359538">
            <a:off x="7292896" y="1050311"/>
            <a:ext cx="3784023" cy="48943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Graphic 1" descr="Pink backpack">
            <a:hlinkClick r:id="rId3"/>
            <a:extLst>
              <a:ext uri="{FF2B5EF4-FFF2-40B4-BE49-F238E27FC236}">
                <a16:creationId xmlns:a16="http://schemas.microsoft.com/office/drawing/2014/main" id="{2080D858-C096-C5F0-6064-604F5AFA103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24754" y="5490754"/>
            <a:ext cx="1367246" cy="1367246"/>
          </a:xfrm>
          <a:prstGeom prst="rect">
            <a:avLst/>
          </a:prstGeom>
        </p:spPr>
      </p:pic>
    </p:spTree>
    <p:extLst>
      <p:ext uri="{BB962C8B-B14F-4D97-AF65-F5344CB8AC3E}">
        <p14:creationId xmlns:p14="http://schemas.microsoft.com/office/powerpoint/2010/main" val="5708592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219B-6F4A-7961-DCF9-4A0DF93ACCC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86CC216-4463-C97E-487B-24AF8AFD3F7A}"/>
              </a:ext>
            </a:extLst>
          </p:cNvPr>
          <p:cNvSpPr txBox="1">
            <a:spLocks noGrp="1"/>
          </p:cNvSpPr>
          <p:nvPr>
            <p:ph type="title" idx="4294967295"/>
          </p:nvPr>
        </p:nvSpPr>
        <p:spPr>
          <a:xfrm>
            <a:off x="2036437" y="-3299"/>
            <a:ext cx="8130047" cy="70788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Why Children Might Struggle to Read</a:t>
            </a:r>
          </a:p>
        </p:txBody>
      </p:sp>
      <p:pic>
        <p:nvPicPr>
          <p:cNvPr id="3" name="Picture 2" descr="A group of children reading books&#10;&#10;">
            <a:extLst>
              <a:ext uri="{FF2B5EF4-FFF2-40B4-BE49-F238E27FC236}">
                <a16:creationId xmlns:a16="http://schemas.microsoft.com/office/drawing/2014/main" id="{B17692B3-C7EC-10FF-4EE1-E513B938A0F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563794"/>
            <a:ext cx="12168657" cy="5719439"/>
          </a:xfrm>
          <a:prstGeom prst="rect">
            <a:avLst/>
          </a:prstGeom>
        </p:spPr>
      </p:pic>
      <p:sp>
        <p:nvSpPr>
          <p:cNvPr id="9" name="Thought Bubble: Cloud 8">
            <a:hlinkClick r:id="rId4"/>
            <a:extLst>
              <a:ext uri="{FF2B5EF4-FFF2-40B4-BE49-F238E27FC236}">
                <a16:creationId xmlns:a16="http://schemas.microsoft.com/office/drawing/2014/main" id="{F3252692-DF8A-A00D-C459-58126E0C7982}"/>
              </a:ext>
            </a:extLst>
          </p:cNvPr>
          <p:cNvSpPr/>
          <p:nvPr/>
        </p:nvSpPr>
        <p:spPr>
          <a:xfrm>
            <a:off x="8791304" y="704587"/>
            <a:ext cx="2932610" cy="1502228"/>
          </a:xfrm>
          <a:prstGeom prst="cloudCallout">
            <a:avLst>
              <a:gd name="adj1" fmla="val 5448"/>
              <a:gd name="adj2" fmla="val 8771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a:solidFill>
                  <a:schemeClr val="tx2"/>
                </a:solidFill>
              </a:rPr>
              <a:t>“I Can’t Do It!”</a:t>
            </a:r>
          </a:p>
        </p:txBody>
      </p:sp>
      <p:pic>
        <p:nvPicPr>
          <p:cNvPr id="11" name="Graphic 10" descr="Pink backpack">
            <a:hlinkClick r:id="rId4"/>
            <a:extLst>
              <a:ext uri="{FF2B5EF4-FFF2-40B4-BE49-F238E27FC236}">
                <a16:creationId xmlns:a16="http://schemas.microsoft.com/office/drawing/2014/main" id="{ED2D02C9-0CFB-9EDB-0359-A0F3E02564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24754" y="5490754"/>
            <a:ext cx="1367246" cy="1367246"/>
          </a:xfrm>
          <a:prstGeom prst="rect">
            <a:avLst/>
          </a:prstGeom>
        </p:spPr>
      </p:pic>
    </p:spTree>
    <p:extLst>
      <p:ext uri="{BB962C8B-B14F-4D97-AF65-F5344CB8AC3E}">
        <p14:creationId xmlns:p14="http://schemas.microsoft.com/office/powerpoint/2010/main" val="34044667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3" cstate="hqprint">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36651679-6016-FA8A-80F6-3A6BFACB47B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35E9BB-292B-A42A-6D5D-FDFFD4113AD9}"/>
              </a:ext>
              <a:ext uri="{C183D7F6-B498-43B3-948B-1728B52AA6E4}">
                <adec:decorative xmlns:adec="http://schemas.microsoft.com/office/drawing/2017/decorative" val="1"/>
              </a:ext>
            </a:extLst>
          </p:cNvPr>
          <p:cNvSpPr txBox="1"/>
          <p:nvPr/>
        </p:nvSpPr>
        <p:spPr>
          <a:xfrm>
            <a:off x="4274874" y="2951384"/>
            <a:ext cx="3838123" cy="12573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p>
        </p:txBody>
      </p:sp>
      <p:sp>
        <p:nvSpPr>
          <p:cNvPr id="3" name="Title 2">
            <a:extLst>
              <a:ext uri="{FF2B5EF4-FFF2-40B4-BE49-F238E27FC236}">
                <a16:creationId xmlns:a16="http://schemas.microsoft.com/office/drawing/2014/main" id="{B4B8E09A-C545-2113-F138-6CAEBF8CAD16}"/>
              </a:ext>
            </a:extLst>
          </p:cNvPr>
          <p:cNvSpPr txBox="1">
            <a:spLocks noGrp="1"/>
          </p:cNvSpPr>
          <p:nvPr>
            <p:ph type="title" idx="4294967295"/>
          </p:nvPr>
        </p:nvSpPr>
        <p:spPr>
          <a:xfrm>
            <a:off x="2134096" y="3069180"/>
            <a:ext cx="8130047" cy="707886"/>
          </a:xfrm>
          <a:prstGeom prst="rect">
            <a:avLst/>
          </a:prstGeom>
          <a:solidFill>
            <a:schemeClr val="accent4">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Signs of Risk for Reading Difficulties</a:t>
            </a:r>
          </a:p>
        </p:txBody>
      </p:sp>
    </p:spTree>
    <p:extLst>
      <p:ext uri="{BB962C8B-B14F-4D97-AF65-F5344CB8AC3E}">
        <p14:creationId xmlns:p14="http://schemas.microsoft.com/office/powerpoint/2010/main" val="1455967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67D0EE-4E3D-0154-9373-736C07286D8D}"/>
              </a:ext>
            </a:extLst>
          </p:cNvPr>
          <p:cNvSpPr txBox="1">
            <a:spLocks noGrp="1"/>
          </p:cNvSpPr>
          <p:nvPr>
            <p:ph type="title" idx="4294967295"/>
          </p:nvPr>
        </p:nvSpPr>
        <p:spPr>
          <a:xfrm>
            <a:off x="2765753" y="3069180"/>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Tree>
    <p:extLst>
      <p:ext uri="{BB962C8B-B14F-4D97-AF65-F5344CB8AC3E}">
        <p14:creationId xmlns:p14="http://schemas.microsoft.com/office/powerpoint/2010/main" val="4202141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5F13A-D48D-9BE5-DC53-DC00F06B0F0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BC41CA2-185E-8B59-AB1A-4087BACA7101}"/>
              </a:ext>
            </a:extLst>
          </p:cNvPr>
          <p:cNvSpPr txBox="1">
            <a:spLocks/>
          </p:cNvSpPr>
          <p:nvPr/>
        </p:nvSpPr>
        <p:spPr>
          <a:xfrm>
            <a:off x="2035135" y="1388"/>
            <a:ext cx="8130047" cy="707886"/>
          </a:xfrm>
          <a:prstGeom prst="rect">
            <a:avLst/>
          </a:prstGeom>
          <a:solidFill>
            <a:schemeClr val="accent4">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tx2"/>
                </a:solidFill>
                <a:effectLst/>
                <a:uLnTx/>
                <a:uFillTx/>
                <a:latin typeface="+mn-lt"/>
                <a:ea typeface="Calibri"/>
                <a:cs typeface="Calibri"/>
              </a:rPr>
              <a:t>Signs of Risk for Reading Difficulties</a:t>
            </a:r>
            <a:endParaRPr kumimoji="0" lang="en-US" sz="4000" b="1" i="0" u="none" strike="noStrike" kern="1200" cap="none" spc="0" normalizeH="0" baseline="0" noProof="0" dirty="0">
              <a:ln>
                <a:noFill/>
              </a:ln>
              <a:solidFill>
                <a:schemeClr val="tx2"/>
              </a:solidFill>
              <a:effectLst/>
              <a:uLnTx/>
              <a:uFillTx/>
              <a:latin typeface="+mn-lt"/>
              <a:ea typeface="Calibri"/>
              <a:cs typeface="Calibri"/>
            </a:endParaRPr>
          </a:p>
        </p:txBody>
      </p:sp>
      <p:graphicFrame>
        <p:nvGraphicFramePr>
          <p:cNvPr id="7" name="Table 6">
            <a:extLst>
              <a:ext uri="{FF2B5EF4-FFF2-40B4-BE49-F238E27FC236}">
                <a16:creationId xmlns:a16="http://schemas.microsoft.com/office/drawing/2014/main" id="{BEB71007-BFCA-625E-D1D9-A3F3B60B28AA}"/>
              </a:ext>
            </a:extLst>
          </p:cNvPr>
          <p:cNvGraphicFramePr>
            <a:graphicFrameLocks noGrp="1"/>
          </p:cNvGraphicFramePr>
          <p:nvPr>
            <p:extLst>
              <p:ext uri="{D42A27DB-BD31-4B8C-83A1-F6EECF244321}">
                <p14:modId xmlns:p14="http://schemas.microsoft.com/office/powerpoint/2010/main" val="784175551"/>
              </p:ext>
            </p:extLst>
          </p:nvPr>
        </p:nvGraphicFramePr>
        <p:xfrm>
          <a:off x="554181" y="712519"/>
          <a:ext cx="11090966" cy="5510458"/>
        </p:xfrm>
        <a:graphic>
          <a:graphicData uri="http://schemas.openxmlformats.org/drawingml/2006/table">
            <a:tbl>
              <a:tblPr firstRow="1" bandRow="1">
                <a:tableStyleId>{5C22544A-7EE6-4342-B048-85BDC9FD1C3A}</a:tableStyleId>
              </a:tblPr>
              <a:tblGrid>
                <a:gridCol w="5545483">
                  <a:extLst>
                    <a:ext uri="{9D8B030D-6E8A-4147-A177-3AD203B41FA5}">
                      <a16:colId xmlns:a16="http://schemas.microsoft.com/office/drawing/2014/main" val="1583516348"/>
                    </a:ext>
                  </a:extLst>
                </a:gridCol>
                <a:gridCol w="5545483">
                  <a:extLst>
                    <a:ext uri="{9D8B030D-6E8A-4147-A177-3AD203B41FA5}">
                      <a16:colId xmlns:a16="http://schemas.microsoft.com/office/drawing/2014/main" val="4254352999"/>
                    </a:ext>
                  </a:extLst>
                </a:gridCol>
              </a:tblGrid>
              <a:tr h="1065711">
                <a:tc>
                  <a:txBody>
                    <a:bodyPr/>
                    <a:lstStyle/>
                    <a:p>
                      <a:r>
                        <a:rPr lang="en-US" sz="2600" dirty="0">
                          <a:solidFill>
                            <a:schemeClr val="accent4">
                              <a:lumMod val="20000"/>
                              <a:lumOff val="80000"/>
                            </a:schemeClr>
                          </a:solidFill>
                        </a:rPr>
                        <a:t>Emergent and Early Readers Have Trouble . . . </a:t>
                      </a:r>
                    </a:p>
                  </a:txBody>
                  <a:tcPr>
                    <a:solidFill>
                      <a:schemeClr val="tx1">
                        <a:lumMod val="75000"/>
                      </a:schemeClr>
                    </a:solidFill>
                  </a:tcPr>
                </a:tc>
                <a:tc>
                  <a:txBody>
                    <a:bodyPr/>
                    <a:lstStyle/>
                    <a:p>
                      <a:r>
                        <a:rPr lang="en-US" sz="2600" dirty="0">
                          <a:solidFill>
                            <a:schemeClr val="accent4">
                              <a:lumMod val="20000"/>
                              <a:lumOff val="80000"/>
                            </a:schemeClr>
                          </a:solidFill>
                        </a:rPr>
                        <a:t>Transitional and Fluent Readers Have Trouble . . .</a:t>
                      </a:r>
                    </a:p>
                  </a:txBody>
                  <a:tcPr>
                    <a:solidFill>
                      <a:schemeClr val="tx1">
                        <a:lumMod val="75000"/>
                      </a:schemeClr>
                    </a:solidFill>
                  </a:tcPr>
                </a:tc>
                <a:extLst>
                  <a:ext uri="{0D108BD9-81ED-4DB2-BD59-A6C34878D82A}">
                    <a16:rowId xmlns:a16="http://schemas.microsoft.com/office/drawing/2014/main" val="2750860538"/>
                  </a:ext>
                </a:extLst>
              </a:tr>
              <a:tr h="1003654">
                <a:tc>
                  <a:txBody>
                    <a:bodyPr/>
                    <a:lstStyle/>
                    <a:p>
                      <a:pPr marL="285750" indent="-285750">
                        <a:buFont typeface="Wingdings"/>
                        <a:buChar char="q"/>
                      </a:pPr>
                      <a:r>
                        <a:rPr lang="en-US" sz="2250" dirty="0"/>
                        <a:t> </a:t>
                      </a:r>
                      <a:r>
                        <a:rPr lang="en-US" sz="2250" b="1" dirty="0"/>
                        <a:t>Noticing and naming</a:t>
                      </a:r>
                      <a:r>
                        <a:rPr lang="en-US" sz="2250" dirty="0"/>
                        <a:t> rhymes</a:t>
                      </a:r>
                    </a:p>
                  </a:txBody>
                  <a:tcPr anchor="ctr"/>
                </a:tc>
                <a:tc>
                  <a:txBody>
                    <a:bodyPr/>
                    <a:lstStyle/>
                    <a:p>
                      <a:pPr marL="457200" lvl="0" indent="-457200">
                        <a:buFont typeface="Wingdings"/>
                        <a:buChar char="q"/>
                      </a:pPr>
                      <a:r>
                        <a:rPr lang="en-US" sz="2200" b="1" i="0" u="none" strike="noStrike" noProof="0" dirty="0">
                          <a:solidFill>
                            <a:srgbClr val="185C69"/>
                          </a:solidFill>
                          <a:latin typeface="Calibri"/>
                        </a:rPr>
                        <a:t>Sounding out</a:t>
                      </a:r>
                      <a:r>
                        <a:rPr lang="en-US" sz="2200" b="0" i="0" u="none" strike="noStrike" noProof="0" dirty="0">
                          <a:solidFill>
                            <a:srgbClr val="185C69"/>
                          </a:solidFill>
                          <a:latin typeface="Calibri"/>
                        </a:rPr>
                        <a:t> unknown words (decoding)</a:t>
                      </a:r>
                    </a:p>
                  </a:txBody>
                  <a:tcPr anchor="ctr"/>
                </a:tc>
                <a:extLst>
                  <a:ext uri="{0D108BD9-81ED-4DB2-BD59-A6C34878D82A}">
                    <a16:rowId xmlns:a16="http://schemas.microsoft.com/office/drawing/2014/main" val="3508138547"/>
                  </a:ext>
                </a:extLst>
              </a:tr>
              <a:tr h="1278458">
                <a:tc>
                  <a:txBody>
                    <a:bodyPr/>
                    <a:lstStyle/>
                    <a:p>
                      <a:pPr marL="285750" indent="-285750">
                        <a:buFont typeface="Wingdings"/>
                        <a:buChar char="q"/>
                      </a:pPr>
                      <a:r>
                        <a:rPr lang="en-US" sz="2250" dirty="0"/>
                        <a:t> </a:t>
                      </a:r>
                      <a:r>
                        <a:rPr lang="en-US" sz="2250" b="1" dirty="0"/>
                        <a:t>Noticing and playing</a:t>
                      </a:r>
                      <a:r>
                        <a:rPr lang="en-US" sz="2250" dirty="0"/>
                        <a:t> with individual  sounds in spoken words (phonemic awareness)</a:t>
                      </a:r>
                    </a:p>
                  </a:txBody>
                  <a:tcPr anchor="ctr"/>
                </a:tc>
                <a:tc>
                  <a:txBody>
                    <a:bodyPr/>
                    <a:lstStyle/>
                    <a:p>
                      <a:pPr marL="285750" indent="-285750">
                        <a:buFont typeface="Wingdings"/>
                        <a:buChar char="q"/>
                      </a:pPr>
                      <a:r>
                        <a:rPr lang="en-US" sz="2200" b="1" dirty="0"/>
                        <a:t>Remembering</a:t>
                      </a:r>
                      <a:r>
                        <a:rPr lang="en-US" sz="2200" dirty="0"/>
                        <a:t> words seen many times before (sight word recognition)</a:t>
                      </a:r>
                    </a:p>
                  </a:txBody>
                  <a:tcPr anchor="ctr"/>
                </a:tc>
                <a:extLst>
                  <a:ext uri="{0D108BD9-81ED-4DB2-BD59-A6C34878D82A}">
                    <a16:rowId xmlns:a16="http://schemas.microsoft.com/office/drawing/2014/main" val="2310242835"/>
                  </a:ext>
                </a:extLst>
              </a:tr>
              <a:tr h="1003654">
                <a:tc>
                  <a:txBody>
                    <a:bodyPr/>
                    <a:lstStyle/>
                    <a:p>
                      <a:pPr marL="285750" indent="-285750">
                        <a:buFont typeface="Wingdings"/>
                        <a:buChar char="q"/>
                      </a:pPr>
                      <a:r>
                        <a:rPr lang="en-US" sz="2250" b="1" dirty="0"/>
                        <a:t>Naming</a:t>
                      </a:r>
                      <a:r>
                        <a:rPr lang="en-US" sz="2250" dirty="0"/>
                        <a:t> the letters of the alphabet (including the letters in their own name)</a:t>
                      </a:r>
                    </a:p>
                  </a:txBody>
                  <a:tcPr anchor="ctr"/>
                </a:tc>
                <a:tc>
                  <a:txBody>
                    <a:bodyPr/>
                    <a:lstStyle/>
                    <a:p>
                      <a:pPr marL="285750" indent="-285750" algn="l">
                        <a:buFont typeface="Wingdings"/>
                        <a:buChar char="q"/>
                      </a:pPr>
                      <a:r>
                        <a:rPr lang="en-US" sz="2200" b="1" dirty="0"/>
                        <a:t>Reading</a:t>
                      </a:r>
                      <a:r>
                        <a:rPr lang="en-US" sz="2200" dirty="0"/>
                        <a:t> fluently ("Like you talk") instead of word by word</a:t>
                      </a:r>
                    </a:p>
                  </a:txBody>
                  <a:tcPr anchor="ctr"/>
                </a:tc>
                <a:extLst>
                  <a:ext uri="{0D108BD9-81ED-4DB2-BD59-A6C34878D82A}">
                    <a16:rowId xmlns:a16="http://schemas.microsoft.com/office/drawing/2014/main" val="3483454820"/>
                  </a:ext>
                </a:extLst>
              </a:tr>
              <a:tr h="1158981">
                <a:tc>
                  <a:txBody>
                    <a:bodyPr/>
                    <a:lstStyle/>
                    <a:p>
                      <a:pPr marL="342900" lvl="0" indent="-342900">
                        <a:buFont typeface="Wingdings"/>
                        <a:buChar char="q"/>
                      </a:pPr>
                      <a:r>
                        <a:rPr lang="en-US" sz="2250" b="1" i="0" u="none" strike="noStrike" noProof="0" dirty="0">
                          <a:solidFill>
                            <a:srgbClr val="185C69"/>
                          </a:solidFill>
                          <a:latin typeface="Calibri"/>
                        </a:rPr>
                        <a:t>Quickly naming</a:t>
                      </a:r>
                      <a:r>
                        <a:rPr lang="en-US" sz="2250" b="0" i="0" u="none" strike="noStrike" noProof="0" dirty="0">
                          <a:solidFill>
                            <a:srgbClr val="185C69"/>
                          </a:solidFill>
                          <a:latin typeface="Calibri"/>
                        </a:rPr>
                        <a:t> aloud a series of familiar items, like letters, numbers, and colors (rapid naming)</a:t>
                      </a:r>
                    </a:p>
                  </a:txBody>
                  <a:tcPr/>
                </a:tc>
                <a:tc>
                  <a:txBody>
                    <a:bodyPr/>
                    <a:lstStyle/>
                    <a:p>
                      <a:pPr marL="285750" indent="-285750">
                        <a:buFont typeface="Wingdings"/>
                        <a:buChar char="q"/>
                      </a:pPr>
                      <a:r>
                        <a:rPr lang="en-US" sz="2250" b="1" dirty="0"/>
                        <a:t>Remembering</a:t>
                      </a:r>
                      <a:r>
                        <a:rPr lang="en-US" sz="2250" dirty="0"/>
                        <a:t> the ideas in reading material (comprehension)</a:t>
                      </a:r>
                    </a:p>
                    <a:p>
                      <a:pPr marL="285750" lvl="0" indent="-285750">
                        <a:buFont typeface="Wingdings"/>
                        <a:buChar char="q"/>
                      </a:pPr>
                      <a:r>
                        <a:rPr lang="en-US" sz="2250" b="1" dirty="0"/>
                        <a:t>Spelling</a:t>
                      </a:r>
                      <a:r>
                        <a:rPr lang="en-US" sz="2250" dirty="0"/>
                        <a:t> words correctly</a:t>
                      </a:r>
                    </a:p>
                  </a:txBody>
                  <a:tcPr anchor="ctr"/>
                </a:tc>
                <a:extLst>
                  <a:ext uri="{0D108BD9-81ED-4DB2-BD59-A6C34878D82A}">
                    <a16:rowId xmlns:a16="http://schemas.microsoft.com/office/drawing/2014/main" val="2685786730"/>
                  </a:ext>
                </a:extLst>
              </a:tr>
            </a:tbl>
          </a:graphicData>
        </a:graphic>
      </p:graphicFrame>
    </p:spTree>
    <p:extLst>
      <p:ext uri="{BB962C8B-B14F-4D97-AF65-F5344CB8AC3E}">
        <p14:creationId xmlns:p14="http://schemas.microsoft.com/office/powerpoint/2010/main" val="39762314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ACF1C-A70C-89A6-A1AD-5E26D12BCED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C6DA995-02E4-76A6-831C-FBCB85497C2B}"/>
              </a:ext>
            </a:extLst>
          </p:cNvPr>
          <p:cNvSpPr txBox="1">
            <a:spLocks noGrp="1"/>
          </p:cNvSpPr>
          <p:nvPr>
            <p:ph type="title" idx="4294967295"/>
          </p:nvPr>
        </p:nvSpPr>
        <p:spPr>
          <a:xfrm>
            <a:off x="2035135" y="1388"/>
            <a:ext cx="8130047" cy="707886"/>
          </a:xfrm>
          <a:prstGeom prst="rect">
            <a:avLst/>
          </a:prstGeom>
          <a:solidFill>
            <a:schemeClr val="accent4">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Signs of Risk for Reading Difficulties</a:t>
            </a:r>
          </a:p>
        </p:txBody>
      </p:sp>
      <p:graphicFrame>
        <p:nvGraphicFramePr>
          <p:cNvPr id="5" name="Table 4">
            <a:extLst>
              <a:ext uri="{FF2B5EF4-FFF2-40B4-BE49-F238E27FC236}">
                <a16:creationId xmlns:a16="http://schemas.microsoft.com/office/drawing/2014/main" id="{4FEF330B-DA30-BE5E-9749-77C617700A1A}"/>
              </a:ext>
            </a:extLst>
          </p:cNvPr>
          <p:cNvGraphicFramePr>
            <a:graphicFrameLocks noGrp="1"/>
          </p:cNvGraphicFramePr>
          <p:nvPr>
            <p:extLst>
              <p:ext uri="{D42A27DB-BD31-4B8C-83A1-F6EECF244321}">
                <p14:modId xmlns:p14="http://schemas.microsoft.com/office/powerpoint/2010/main" val="2611339049"/>
              </p:ext>
            </p:extLst>
          </p:nvPr>
        </p:nvGraphicFramePr>
        <p:xfrm>
          <a:off x="509373" y="1206588"/>
          <a:ext cx="3006745" cy="1539240"/>
        </p:xfrm>
        <a:graphic>
          <a:graphicData uri="http://schemas.openxmlformats.org/drawingml/2006/table">
            <a:tbl>
              <a:tblPr firstRow="1" bandRow="1">
                <a:tableStyleId>{5C22544A-7EE6-4342-B048-85BDC9FD1C3A}</a:tableStyleId>
              </a:tblPr>
              <a:tblGrid>
                <a:gridCol w="3006745">
                  <a:extLst>
                    <a:ext uri="{9D8B030D-6E8A-4147-A177-3AD203B41FA5}">
                      <a16:colId xmlns:a16="http://schemas.microsoft.com/office/drawing/2014/main" val="574874051"/>
                    </a:ext>
                  </a:extLst>
                </a:gridCol>
              </a:tblGrid>
              <a:tr h="949359">
                <a:tc>
                  <a:txBody>
                    <a:bodyPr/>
                    <a:lstStyle/>
                    <a:p>
                      <a:pPr algn="ctr"/>
                      <a:r>
                        <a:rPr lang="en-US" sz="3000" dirty="0">
                          <a:solidFill>
                            <a:schemeClr val="tx2"/>
                          </a:solidFill>
                        </a:rPr>
                        <a:t>Screening Assessment</a:t>
                      </a:r>
                    </a:p>
                  </a:txBody>
                  <a:tcPr>
                    <a:solidFill>
                      <a:schemeClr val="accent4">
                        <a:lumMod val="75000"/>
                      </a:schemeClr>
                    </a:solidFill>
                  </a:tcPr>
                </a:tc>
                <a:extLst>
                  <a:ext uri="{0D108BD9-81ED-4DB2-BD59-A6C34878D82A}">
                    <a16:rowId xmlns:a16="http://schemas.microsoft.com/office/drawing/2014/main" val="370761609"/>
                  </a:ext>
                </a:extLst>
              </a:tr>
              <a:tr h="463378">
                <a:tc>
                  <a:txBody>
                    <a:bodyPr/>
                    <a:lstStyle/>
                    <a:p>
                      <a:pPr algn="ctr"/>
                      <a:r>
                        <a:rPr lang="en-US" sz="2900" dirty="0"/>
                        <a:t>Is there an issue?</a:t>
                      </a:r>
                    </a:p>
                  </a:txBody>
                  <a:tcPr/>
                </a:tc>
                <a:extLst>
                  <a:ext uri="{0D108BD9-81ED-4DB2-BD59-A6C34878D82A}">
                    <a16:rowId xmlns:a16="http://schemas.microsoft.com/office/drawing/2014/main" val="1360367167"/>
                  </a:ext>
                </a:extLst>
              </a:tr>
            </a:tbl>
          </a:graphicData>
        </a:graphic>
      </p:graphicFrame>
      <p:graphicFrame>
        <p:nvGraphicFramePr>
          <p:cNvPr id="8" name="Table 7">
            <a:extLst>
              <a:ext uri="{FF2B5EF4-FFF2-40B4-BE49-F238E27FC236}">
                <a16:creationId xmlns:a16="http://schemas.microsoft.com/office/drawing/2014/main" id="{A245745A-06FC-A6F6-7E4F-AFC8CA46B900}"/>
              </a:ext>
            </a:extLst>
          </p:cNvPr>
          <p:cNvGraphicFramePr>
            <a:graphicFrameLocks noGrp="1"/>
          </p:cNvGraphicFramePr>
          <p:nvPr>
            <p:extLst>
              <p:ext uri="{D42A27DB-BD31-4B8C-83A1-F6EECF244321}">
                <p14:modId xmlns:p14="http://schemas.microsoft.com/office/powerpoint/2010/main" val="2593750663"/>
              </p:ext>
            </p:extLst>
          </p:nvPr>
        </p:nvGraphicFramePr>
        <p:xfrm>
          <a:off x="509373" y="3492730"/>
          <a:ext cx="2982791" cy="1618212"/>
        </p:xfrm>
        <a:graphic>
          <a:graphicData uri="http://schemas.openxmlformats.org/drawingml/2006/table">
            <a:tbl>
              <a:tblPr firstRow="1" bandRow="1">
                <a:tableStyleId>{5C22544A-7EE6-4342-B048-85BDC9FD1C3A}</a:tableStyleId>
              </a:tblPr>
              <a:tblGrid>
                <a:gridCol w="2982791">
                  <a:extLst>
                    <a:ext uri="{9D8B030D-6E8A-4147-A177-3AD203B41FA5}">
                      <a16:colId xmlns:a16="http://schemas.microsoft.com/office/drawing/2014/main" val="574874051"/>
                    </a:ext>
                  </a:extLst>
                </a:gridCol>
              </a:tblGrid>
              <a:tr h="1084812">
                <a:tc>
                  <a:txBody>
                    <a:bodyPr/>
                    <a:lstStyle/>
                    <a:p>
                      <a:pPr algn="ctr"/>
                      <a:r>
                        <a:rPr lang="en-US" sz="3000" dirty="0">
                          <a:solidFill>
                            <a:schemeClr val="tx2"/>
                          </a:solidFill>
                        </a:rPr>
                        <a:t>Diagnostic Assessment</a:t>
                      </a:r>
                    </a:p>
                  </a:txBody>
                  <a:tcPr anchor="ctr">
                    <a:solidFill>
                      <a:schemeClr val="accent4">
                        <a:lumMod val="75000"/>
                      </a:schemeClr>
                    </a:solidFill>
                  </a:tcPr>
                </a:tc>
                <a:extLst>
                  <a:ext uri="{0D108BD9-81ED-4DB2-BD59-A6C34878D82A}">
                    <a16:rowId xmlns:a16="http://schemas.microsoft.com/office/drawing/2014/main" val="370761609"/>
                  </a:ext>
                </a:extLst>
              </a:tr>
              <a:tr h="400348">
                <a:tc>
                  <a:txBody>
                    <a:bodyPr/>
                    <a:lstStyle/>
                    <a:p>
                      <a:pPr algn="ctr"/>
                      <a:r>
                        <a:rPr lang="en-US" sz="2900" dirty="0"/>
                        <a:t>What is the issue?</a:t>
                      </a:r>
                    </a:p>
                  </a:txBody>
                  <a:tcPr/>
                </a:tc>
                <a:extLst>
                  <a:ext uri="{0D108BD9-81ED-4DB2-BD59-A6C34878D82A}">
                    <a16:rowId xmlns:a16="http://schemas.microsoft.com/office/drawing/2014/main" val="1360367167"/>
                  </a:ext>
                </a:extLst>
              </a:tr>
            </a:tbl>
          </a:graphicData>
        </a:graphic>
      </p:graphicFrame>
      <p:pic>
        <p:nvPicPr>
          <p:cNvPr id="4" name="Graphic 3" descr="Pink backpack">
            <a:hlinkClick r:id="rId3"/>
            <a:extLst>
              <a:ext uri="{FF2B5EF4-FFF2-40B4-BE49-F238E27FC236}">
                <a16:creationId xmlns:a16="http://schemas.microsoft.com/office/drawing/2014/main" id="{B23B6378-08E1-A5BA-748A-5CA303D36D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16118" y="1292585"/>
            <a:ext cx="1367246" cy="1367246"/>
          </a:xfrm>
          <a:prstGeom prst="rect">
            <a:avLst/>
          </a:prstGeom>
        </p:spPr>
      </p:pic>
      <p:pic>
        <p:nvPicPr>
          <p:cNvPr id="11" name="Graphic 10" descr="Pink backpack">
            <a:hlinkClick r:id="rId6"/>
            <a:extLst>
              <a:ext uri="{FF2B5EF4-FFF2-40B4-BE49-F238E27FC236}">
                <a16:creationId xmlns:a16="http://schemas.microsoft.com/office/drawing/2014/main" id="{9DED5D75-A632-6521-1F27-1EB065D2883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16118" y="3618213"/>
            <a:ext cx="1367246" cy="1367246"/>
          </a:xfrm>
          <a:prstGeom prst="rect">
            <a:avLst/>
          </a:prstGeom>
        </p:spPr>
      </p:pic>
      <p:pic>
        <p:nvPicPr>
          <p:cNvPr id="15" name="Picture 14" descr="A white box with black text &quot;Questions to ask your child's school&quot;&#10;&#10;">
            <a:extLst>
              <a:ext uri="{FF2B5EF4-FFF2-40B4-BE49-F238E27FC236}">
                <a16:creationId xmlns:a16="http://schemas.microsoft.com/office/drawing/2014/main" id="{69920022-7C9F-691F-8A5E-722AD21A5EBD}"/>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736432" y="1447063"/>
            <a:ext cx="7318169" cy="3469915"/>
          </a:xfrm>
          <a:prstGeom prst="rect">
            <a:avLst/>
          </a:prstGeom>
        </p:spPr>
      </p:pic>
    </p:spTree>
    <p:extLst>
      <p:ext uri="{BB962C8B-B14F-4D97-AF65-F5344CB8AC3E}">
        <p14:creationId xmlns:p14="http://schemas.microsoft.com/office/powerpoint/2010/main" val="18601180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7E6B2-AC97-00F1-25C3-ED4EAE0AE57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04025D5-2212-6CF3-DE74-D4AA952EF373}"/>
              </a:ext>
            </a:extLst>
          </p:cNvPr>
          <p:cNvSpPr txBox="1">
            <a:spLocks noGrp="1"/>
          </p:cNvSpPr>
          <p:nvPr>
            <p:ph type="title" idx="4294967295"/>
          </p:nvPr>
        </p:nvSpPr>
        <p:spPr>
          <a:xfrm>
            <a:off x="2035135" y="1388"/>
            <a:ext cx="8130047" cy="707886"/>
          </a:xfrm>
          <a:prstGeom prst="rect">
            <a:avLst/>
          </a:prstGeom>
          <a:solidFill>
            <a:schemeClr val="accent4">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Signs of Risk for Reading Difficulties</a:t>
            </a:r>
          </a:p>
        </p:txBody>
      </p:sp>
      <p:sp>
        <p:nvSpPr>
          <p:cNvPr id="19" name="TextBox 18">
            <a:extLst>
              <a:ext uri="{FF2B5EF4-FFF2-40B4-BE49-F238E27FC236}">
                <a16:creationId xmlns:a16="http://schemas.microsoft.com/office/drawing/2014/main" id="{E0160883-7D40-D251-3573-E2B517DBFFB1}"/>
              </a:ext>
            </a:extLst>
          </p:cNvPr>
          <p:cNvSpPr txBox="1"/>
          <p:nvPr/>
        </p:nvSpPr>
        <p:spPr>
          <a:xfrm>
            <a:off x="881286" y="1137866"/>
            <a:ext cx="5485975"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300" dirty="0">
                <a:ea typeface="Calibri"/>
                <a:cs typeface="Calibri"/>
              </a:rPr>
              <a:t>What is the issue?</a:t>
            </a:r>
          </a:p>
        </p:txBody>
      </p:sp>
      <p:pic>
        <p:nvPicPr>
          <p:cNvPr id="7" name="Picture 6" descr="A white rectangular box with black text &quot;Questions to ask your child's school&quot;&#10;&#10;">
            <a:extLst>
              <a:ext uri="{FF2B5EF4-FFF2-40B4-BE49-F238E27FC236}">
                <a16:creationId xmlns:a16="http://schemas.microsoft.com/office/drawing/2014/main" id="{4A799288-E994-B05B-EA5B-8461F4A6DC03}"/>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1285" y="1796813"/>
            <a:ext cx="9127467" cy="4238227"/>
          </a:xfrm>
          <a:prstGeom prst="rect">
            <a:avLst/>
          </a:prstGeom>
        </p:spPr>
      </p:pic>
      <p:pic>
        <p:nvPicPr>
          <p:cNvPr id="2" name="Graphic 1" descr="Backpack with solid fill">
            <a:hlinkClick r:id="rId4"/>
            <a:extLst>
              <a:ext uri="{FF2B5EF4-FFF2-40B4-BE49-F238E27FC236}">
                <a16:creationId xmlns:a16="http://schemas.microsoft.com/office/drawing/2014/main" id="{804AF6D2-F547-5B7C-8A1F-663FBFE50C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95970" y="4998219"/>
            <a:ext cx="1367246" cy="1367246"/>
          </a:xfrm>
          <a:prstGeom prst="rect">
            <a:avLst/>
          </a:prstGeom>
        </p:spPr>
      </p:pic>
    </p:spTree>
    <p:extLst>
      <p:ext uri="{BB962C8B-B14F-4D97-AF65-F5344CB8AC3E}">
        <p14:creationId xmlns:p14="http://schemas.microsoft.com/office/powerpoint/2010/main" val="24867973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7E6B2-AC97-00F1-25C3-ED4EAE0AE57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04025D5-2212-6CF3-DE74-D4AA952EF373}"/>
              </a:ext>
            </a:extLst>
          </p:cNvPr>
          <p:cNvSpPr txBox="1">
            <a:spLocks noGrp="1"/>
          </p:cNvSpPr>
          <p:nvPr>
            <p:ph type="title" idx="4294967295"/>
          </p:nvPr>
        </p:nvSpPr>
        <p:spPr>
          <a:xfrm>
            <a:off x="2035135" y="1388"/>
            <a:ext cx="8130047" cy="707886"/>
          </a:xfrm>
          <a:prstGeom prst="rect">
            <a:avLst/>
          </a:prstGeom>
          <a:solidFill>
            <a:schemeClr val="accent4">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Signs of Risk for Reading Difficulties</a:t>
            </a:r>
          </a:p>
        </p:txBody>
      </p:sp>
      <p:grpSp>
        <p:nvGrpSpPr>
          <p:cNvPr id="2" name="Group 1" descr="Read Charlotte logo">
            <a:extLst>
              <a:ext uri="{FF2B5EF4-FFF2-40B4-BE49-F238E27FC236}">
                <a16:creationId xmlns:a16="http://schemas.microsoft.com/office/drawing/2014/main" id="{2D8DF521-6337-4925-6916-22A23E271AE4}"/>
              </a:ext>
            </a:extLst>
          </p:cNvPr>
          <p:cNvGrpSpPr/>
          <p:nvPr/>
        </p:nvGrpSpPr>
        <p:grpSpPr>
          <a:xfrm>
            <a:off x="9536203" y="4772755"/>
            <a:ext cx="2655797" cy="1434701"/>
            <a:chOff x="9536203" y="4772755"/>
            <a:chExt cx="2655797" cy="1434701"/>
          </a:xfrm>
        </p:grpSpPr>
        <p:sp>
          <p:nvSpPr>
            <p:cNvPr id="15" name="TextBox 14">
              <a:extLst>
                <a:ext uri="{FF2B5EF4-FFF2-40B4-BE49-F238E27FC236}">
                  <a16:creationId xmlns:a16="http://schemas.microsoft.com/office/drawing/2014/main" id="{17489E59-ED45-76CF-01DC-86DA038C70C3}"/>
                </a:ext>
              </a:extLst>
            </p:cNvPr>
            <p:cNvSpPr txBox="1"/>
            <p:nvPr/>
          </p:nvSpPr>
          <p:spPr>
            <a:xfrm>
              <a:off x="9536203" y="4772755"/>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7" name="Picture 16" descr="Read Charlotte">
              <a:extLst>
                <a:ext uri="{FF2B5EF4-FFF2-40B4-BE49-F238E27FC236}">
                  <a16:creationId xmlns:a16="http://schemas.microsoft.com/office/drawing/2014/main" id="{C5242037-EDE3-1022-1582-5B1EC3DA47FB}"/>
                </a:ext>
              </a:extLst>
            </p:cNvPr>
            <p:cNvPicPr>
              <a:picLocks noChangeAspect="1"/>
            </p:cNvPicPr>
            <p:nvPr/>
          </p:nvPicPr>
          <p:blipFill>
            <a:blip r:embed="rId4"/>
            <a:stretch>
              <a:fillRect/>
            </a:stretch>
          </p:blipFill>
          <p:spPr>
            <a:xfrm>
              <a:off x="10264902" y="5258937"/>
              <a:ext cx="1192474" cy="948519"/>
            </a:xfrm>
            <a:prstGeom prst="rect">
              <a:avLst/>
            </a:prstGeom>
          </p:spPr>
        </p:pic>
      </p:grpSp>
      <p:pic>
        <p:nvPicPr>
          <p:cNvPr id="4" name="Online Media 3" title="I'm Worried About My Child's Reading - What Do I Do?">
            <a:hlinkClick r:id="" action="ppaction://media"/>
            <a:extLst>
              <a:ext uri="{FF2B5EF4-FFF2-40B4-BE49-F238E27FC236}">
                <a16:creationId xmlns:a16="http://schemas.microsoft.com/office/drawing/2014/main" id="{63F7166F-41B3-F323-2929-765605EAAAC2}"/>
              </a:ext>
            </a:extLst>
          </p:cNvPr>
          <p:cNvPicPr>
            <a:picLocks noRot="1" noChangeAspect="1"/>
          </p:cNvPicPr>
          <p:nvPr>
            <a:videoFile r:link="rId1"/>
          </p:nvPr>
        </p:nvPicPr>
        <p:blipFill>
          <a:blip r:embed="rId5"/>
          <a:stretch>
            <a:fillRect/>
          </a:stretch>
        </p:blipFill>
        <p:spPr>
          <a:xfrm>
            <a:off x="0" y="837816"/>
            <a:ext cx="9503765" cy="5369640"/>
          </a:xfrm>
          <a:prstGeom prst="rect">
            <a:avLst/>
          </a:prstGeom>
        </p:spPr>
      </p:pic>
    </p:spTree>
    <p:extLst>
      <p:ext uri="{BB962C8B-B14F-4D97-AF65-F5344CB8AC3E}">
        <p14:creationId xmlns:p14="http://schemas.microsoft.com/office/powerpoint/2010/main" val="238084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56B8C-75B4-7E0B-29A0-655948D2941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5C713EF-00CD-30CA-757B-5A2801CC3989}"/>
              </a:ext>
            </a:extLst>
          </p:cNvPr>
          <p:cNvSpPr txBox="1">
            <a:spLocks noGrp="1"/>
          </p:cNvSpPr>
          <p:nvPr>
            <p:ph type="title" idx="4294967295"/>
          </p:nvPr>
        </p:nvSpPr>
        <p:spPr>
          <a:xfrm>
            <a:off x="2035135" y="1388"/>
            <a:ext cx="8130047" cy="707886"/>
          </a:xfrm>
          <a:prstGeom prst="rect">
            <a:avLst/>
          </a:prstGeom>
          <a:solidFill>
            <a:schemeClr val="accent4">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Signs of Risk for Reading Difficulties</a:t>
            </a:r>
          </a:p>
        </p:txBody>
      </p:sp>
      <p:pic>
        <p:nvPicPr>
          <p:cNvPr id="2054" name="Picture 6" descr="Defining Dyslexia infographic">
            <a:hlinkClick r:id="rId3"/>
            <a:extLst>
              <a:ext uri="{FF2B5EF4-FFF2-40B4-BE49-F238E27FC236}">
                <a16:creationId xmlns:a16="http://schemas.microsoft.com/office/drawing/2014/main" id="{4D902883-D20F-A96F-E1DC-7E941627840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20642919">
            <a:off x="478380" y="1026332"/>
            <a:ext cx="3685223" cy="47679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Graphic 1" descr="Pink backpack">
            <a:hlinkClick r:id="rId3"/>
            <a:extLst>
              <a:ext uri="{FF2B5EF4-FFF2-40B4-BE49-F238E27FC236}">
                <a16:creationId xmlns:a16="http://schemas.microsoft.com/office/drawing/2014/main" id="{A4F70BA0-3206-61C1-D859-DF6975FD89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6817" y="5047785"/>
            <a:ext cx="1367246" cy="1367246"/>
          </a:xfrm>
          <a:prstGeom prst="rect">
            <a:avLst/>
          </a:prstGeom>
        </p:spPr>
      </p:pic>
      <p:pic>
        <p:nvPicPr>
          <p:cNvPr id="2056" name="Picture 8" descr="Understanding Dyslexia: Signs to Watch for by Age Infographic">
            <a:hlinkClick r:id="rId7"/>
            <a:extLst>
              <a:ext uri="{FF2B5EF4-FFF2-40B4-BE49-F238E27FC236}">
                <a16:creationId xmlns:a16="http://schemas.microsoft.com/office/drawing/2014/main" id="{CE4C2BF5-C236-F8DD-C667-C1162FB0D0DC}"/>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rot="587014">
            <a:off x="4951977" y="1071925"/>
            <a:ext cx="3362134" cy="43499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Graphic 2" descr="Pink backpack">
            <a:hlinkClick r:id="rId7"/>
            <a:extLst>
              <a:ext uri="{FF2B5EF4-FFF2-40B4-BE49-F238E27FC236}">
                <a16:creationId xmlns:a16="http://schemas.microsoft.com/office/drawing/2014/main" id="{31C0200B-530F-1BF1-C958-FD41A580467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82799" y="4854527"/>
            <a:ext cx="1367246" cy="1367246"/>
          </a:xfrm>
          <a:prstGeom prst="rect">
            <a:avLst/>
          </a:prstGeom>
        </p:spPr>
      </p:pic>
      <p:sp>
        <p:nvSpPr>
          <p:cNvPr id="13" name="TextBox 12">
            <a:hlinkClick r:id="rId9"/>
            <a:extLst>
              <a:ext uri="{FF2B5EF4-FFF2-40B4-BE49-F238E27FC236}">
                <a16:creationId xmlns:a16="http://schemas.microsoft.com/office/drawing/2014/main" id="{E46CDA05-D722-B9DA-7D6F-5C168D6984D3}"/>
              </a:ext>
            </a:extLst>
          </p:cNvPr>
          <p:cNvSpPr txBox="1"/>
          <p:nvPr/>
        </p:nvSpPr>
        <p:spPr>
          <a:xfrm>
            <a:off x="9132886" y="1172003"/>
            <a:ext cx="2260675" cy="954107"/>
          </a:xfrm>
          <a:prstGeom prst="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en-US" sz="1200" b="1" dirty="0">
              <a:solidFill>
                <a:schemeClr val="tx2">
                  <a:lumMod val="85000"/>
                </a:schemeClr>
              </a:solidFill>
              <a:ea typeface="Calibri"/>
              <a:cs typeface="Calibri"/>
            </a:endParaRPr>
          </a:p>
          <a:p>
            <a:pPr algn="ctr"/>
            <a:r>
              <a:rPr lang="en-US" sz="3200" b="1" dirty="0">
                <a:solidFill>
                  <a:schemeClr val="tx2">
                    <a:lumMod val="85000"/>
                  </a:schemeClr>
                </a:solidFill>
                <a:ea typeface="Calibri"/>
                <a:cs typeface="Calibri"/>
              </a:rPr>
              <a:t>Child Find</a:t>
            </a:r>
            <a:endParaRPr lang="en-US" dirty="0">
              <a:solidFill>
                <a:schemeClr val="tx2">
                  <a:lumMod val="85000"/>
                </a:schemeClr>
              </a:solidFill>
            </a:endParaRPr>
          </a:p>
          <a:p>
            <a:pPr algn="ctr"/>
            <a:endParaRPr lang="en-US" sz="1200" b="1" dirty="0">
              <a:solidFill>
                <a:schemeClr val="tx2">
                  <a:lumMod val="85000"/>
                </a:schemeClr>
              </a:solidFill>
              <a:ea typeface="Calibri"/>
              <a:cs typeface="Calibri"/>
            </a:endParaRPr>
          </a:p>
        </p:txBody>
      </p:sp>
      <p:pic>
        <p:nvPicPr>
          <p:cNvPr id="4" name="Graphic 3" descr="Pink backpack">
            <a:hlinkClick r:id="rId9"/>
            <a:extLst>
              <a:ext uri="{FF2B5EF4-FFF2-40B4-BE49-F238E27FC236}">
                <a16:creationId xmlns:a16="http://schemas.microsoft.com/office/drawing/2014/main" id="{79954DC8-9FFC-505E-C1BC-1A5AA3FAF6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96416" y="965433"/>
            <a:ext cx="1367246" cy="1367246"/>
          </a:xfrm>
          <a:prstGeom prst="rect">
            <a:avLst/>
          </a:prstGeom>
        </p:spPr>
      </p:pic>
      <p:pic>
        <p:nvPicPr>
          <p:cNvPr id="5" name="Picture 4" descr="Department of Education logo">
            <a:hlinkClick r:id="rId10"/>
            <a:extLst>
              <a:ext uri="{FF2B5EF4-FFF2-40B4-BE49-F238E27FC236}">
                <a16:creationId xmlns:a16="http://schemas.microsoft.com/office/drawing/2014/main" id="{D833B443-8EF5-F742-D664-EA50729D64B6}"/>
              </a:ext>
            </a:extLst>
          </p:cNvPr>
          <p:cNvPicPr>
            <a:picLocks noChangeAspect="1"/>
          </p:cNvPicPr>
          <p:nvPr/>
        </p:nvPicPr>
        <p:blipFill>
          <a:blip r:embed="rId11"/>
          <a:stretch>
            <a:fillRect/>
          </a:stretch>
        </p:blipFill>
        <p:spPr>
          <a:xfrm>
            <a:off x="9667910" y="2716269"/>
            <a:ext cx="1190625" cy="1190625"/>
          </a:xfrm>
          <a:prstGeom prst="rect">
            <a:avLst/>
          </a:prstGeom>
        </p:spPr>
      </p:pic>
      <p:pic>
        <p:nvPicPr>
          <p:cNvPr id="7" name="Graphic 6" descr="Pink backpack">
            <a:hlinkClick r:id="rId10"/>
            <a:extLst>
              <a:ext uri="{FF2B5EF4-FFF2-40B4-BE49-F238E27FC236}">
                <a16:creationId xmlns:a16="http://schemas.microsoft.com/office/drawing/2014/main" id="{0DE566E6-E34C-1888-8C8F-7AED6581D3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78413" y="2621569"/>
            <a:ext cx="1367246" cy="1367246"/>
          </a:xfrm>
          <a:prstGeom prst="rect">
            <a:avLst/>
          </a:prstGeom>
        </p:spPr>
      </p:pic>
      <p:pic>
        <p:nvPicPr>
          <p:cNvPr id="2050" name="Picture 2" descr="Center for Parent Information and Resources logo">
            <a:hlinkClick r:id="rId12"/>
            <a:extLst>
              <a:ext uri="{FF2B5EF4-FFF2-40B4-BE49-F238E27FC236}">
                <a16:creationId xmlns:a16="http://schemas.microsoft.com/office/drawing/2014/main" id="{1CCE4C98-384A-EE9E-D5A2-1CB63477FA10}"/>
              </a:ext>
            </a:extLst>
          </p:cNvPr>
          <p:cNvPicPr>
            <a:picLocks noChangeAspect="1" noChangeArrowheads="1"/>
          </p:cNvPicPr>
          <p:nvPr/>
        </p:nvPicPr>
        <p:blipFill>
          <a:blip r:embed="rId13" cstate="hqprint">
            <a:extLst>
              <a:ext uri="{28A0092B-C50C-407E-A947-70E740481C1C}">
                <a14:useLocalDpi xmlns:a14="http://schemas.microsoft.com/office/drawing/2010/main"/>
              </a:ext>
            </a:extLst>
          </a:blip>
          <a:srcRect/>
          <a:stretch>
            <a:fillRect/>
          </a:stretch>
        </p:blipFill>
        <p:spPr bwMode="auto">
          <a:xfrm>
            <a:off x="8828692" y="4083515"/>
            <a:ext cx="3115113" cy="1453314"/>
          </a:xfrm>
          <a:prstGeom prst="rect">
            <a:avLst/>
          </a:prstGeom>
          <a:noFill/>
          <a:extLst>
            <a:ext uri="{909E8E84-426E-40DD-AFC4-6F175D3DCCD1}">
              <a14:hiddenFill xmlns:a14="http://schemas.microsoft.com/office/drawing/2010/main">
                <a:solidFill>
                  <a:srgbClr val="FFFFFF"/>
                </a:solidFill>
              </a14:hiddenFill>
            </a:ext>
          </a:extLst>
        </p:spPr>
      </p:pic>
      <p:pic>
        <p:nvPicPr>
          <p:cNvPr id="8" name="Graphic 7" descr="Pink backpack">
            <a:hlinkClick r:id="rId12"/>
            <a:extLst>
              <a:ext uri="{FF2B5EF4-FFF2-40B4-BE49-F238E27FC236}">
                <a16:creationId xmlns:a16="http://schemas.microsoft.com/office/drawing/2014/main" id="{F9AACC32-B7C3-D6BC-927A-339E685782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02625" y="5481365"/>
            <a:ext cx="1367246" cy="1367246"/>
          </a:xfrm>
          <a:prstGeom prst="rect">
            <a:avLst/>
          </a:prstGeom>
        </p:spPr>
      </p:pic>
    </p:spTree>
    <p:extLst>
      <p:ext uri="{BB962C8B-B14F-4D97-AF65-F5344CB8AC3E}">
        <p14:creationId xmlns:p14="http://schemas.microsoft.com/office/powerpoint/2010/main" val="18683957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C2353-64D9-5AC0-2439-7F7C2BB193B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2429E36-EF46-356E-84C7-73D4EA6F732C}"/>
              </a:ext>
            </a:extLst>
          </p:cNvPr>
          <p:cNvSpPr txBox="1">
            <a:spLocks noGrp="1"/>
          </p:cNvSpPr>
          <p:nvPr>
            <p:ph type="title" idx="4294967295"/>
          </p:nvPr>
        </p:nvSpPr>
        <p:spPr>
          <a:xfrm>
            <a:off x="2035135" y="1388"/>
            <a:ext cx="8130047" cy="707886"/>
          </a:xfrm>
          <a:prstGeom prst="rect">
            <a:avLst/>
          </a:prstGeom>
          <a:solidFill>
            <a:schemeClr val="accent4">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Signs of Risk for Reading Difficulties</a:t>
            </a:r>
          </a:p>
        </p:txBody>
      </p:sp>
      <p:pic>
        <p:nvPicPr>
          <p:cNvPr id="7" name="Picture 6" descr="A white and green brain&#10;">
            <a:extLst>
              <a:ext uri="{FF2B5EF4-FFF2-40B4-BE49-F238E27FC236}">
                <a16:creationId xmlns:a16="http://schemas.microsoft.com/office/drawing/2014/main" id="{E50D5748-26C5-A20A-26CB-E356B4CE7DFB}"/>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927462" y="1455064"/>
            <a:ext cx="7980599" cy="4533137"/>
          </a:xfrm>
          <a:prstGeom prst="rect">
            <a:avLst/>
          </a:prstGeom>
        </p:spPr>
      </p:pic>
    </p:spTree>
    <p:extLst>
      <p:ext uri="{BB962C8B-B14F-4D97-AF65-F5344CB8AC3E}">
        <p14:creationId xmlns:p14="http://schemas.microsoft.com/office/powerpoint/2010/main" val="24401115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C2353-64D9-5AC0-2439-7F7C2BB193B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2429E36-EF46-356E-84C7-73D4EA6F732C}"/>
              </a:ext>
            </a:extLst>
          </p:cNvPr>
          <p:cNvSpPr txBox="1">
            <a:spLocks noGrp="1"/>
          </p:cNvSpPr>
          <p:nvPr>
            <p:ph type="title" idx="4294967295"/>
          </p:nvPr>
        </p:nvSpPr>
        <p:spPr>
          <a:xfrm>
            <a:off x="2035135" y="1388"/>
            <a:ext cx="8130047" cy="707886"/>
          </a:xfrm>
          <a:prstGeom prst="rect">
            <a:avLst/>
          </a:prstGeom>
          <a:solidFill>
            <a:schemeClr val="accent4">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Signs of Risk for Reading Difficulties</a:t>
            </a:r>
          </a:p>
        </p:txBody>
      </p:sp>
      <p:pic>
        <p:nvPicPr>
          <p:cNvPr id="9" name="Online Media 8" title="Dyslexia and the Brain">
            <a:hlinkClick r:id="" action="ppaction://media"/>
            <a:extLst>
              <a:ext uri="{FF2B5EF4-FFF2-40B4-BE49-F238E27FC236}">
                <a16:creationId xmlns:a16="http://schemas.microsoft.com/office/drawing/2014/main" id="{F5B35B11-F464-9302-D2CD-54F76CB2A0AA}"/>
              </a:ext>
            </a:extLst>
          </p:cNvPr>
          <p:cNvPicPr>
            <a:picLocks noRot="1" noChangeAspect="1"/>
          </p:cNvPicPr>
          <p:nvPr>
            <a:videoFile r:link="rId1"/>
          </p:nvPr>
        </p:nvPicPr>
        <p:blipFill>
          <a:blip r:embed="rId4"/>
          <a:stretch>
            <a:fillRect/>
          </a:stretch>
        </p:blipFill>
        <p:spPr>
          <a:xfrm>
            <a:off x="0" y="714370"/>
            <a:ext cx="9609289" cy="5429260"/>
          </a:xfrm>
          <a:prstGeom prst="rect">
            <a:avLst/>
          </a:prstGeom>
        </p:spPr>
      </p:pic>
      <p:sp>
        <p:nvSpPr>
          <p:cNvPr id="10" name="TextBox 9">
            <a:extLst>
              <a:ext uri="{FF2B5EF4-FFF2-40B4-BE49-F238E27FC236}">
                <a16:creationId xmlns:a16="http://schemas.microsoft.com/office/drawing/2014/main" id="{6715C0E2-AEE6-2A17-DADD-E31F37505866}"/>
              </a:ext>
            </a:extLst>
          </p:cNvPr>
          <p:cNvSpPr txBox="1"/>
          <p:nvPr/>
        </p:nvSpPr>
        <p:spPr>
          <a:xfrm>
            <a:off x="9536203" y="4964498"/>
            <a:ext cx="26557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14" name="Picture 13" descr="Understood.org logo">
            <a:extLst>
              <a:ext uri="{FF2B5EF4-FFF2-40B4-BE49-F238E27FC236}">
                <a16:creationId xmlns:a16="http://schemas.microsoft.com/office/drawing/2014/main" id="{30C9568E-A08E-03F7-86D0-EE9DD4ADEF9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936717" y="5446216"/>
            <a:ext cx="1844843" cy="692318"/>
          </a:xfrm>
          <a:prstGeom prst="rect">
            <a:avLst/>
          </a:prstGeom>
        </p:spPr>
      </p:pic>
    </p:spTree>
    <p:extLst>
      <p:ext uri="{BB962C8B-B14F-4D97-AF65-F5344CB8AC3E}">
        <p14:creationId xmlns:p14="http://schemas.microsoft.com/office/powerpoint/2010/main" val="317065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70C7729-CEE1-DC7B-B5F1-7C2C31A765D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E6A8A4A-5B20-F462-B955-7703CF60BE26}"/>
              </a:ext>
            </a:extLst>
          </p:cNvPr>
          <p:cNvSpPr txBox="1">
            <a:spLocks noGrp="1"/>
          </p:cNvSpPr>
          <p:nvPr>
            <p:ph type="title" idx="4294967295"/>
          </p:nvPr>
        </p:nvSpPr>
        <p:spPr>
          <a:xfrm>
            <a:off x="2035135" y="1388"/>
            <a:ext cx="8130047" cy="707886"/>
          </a:xfrm>
          <a:prstGeom prst="rect">
            <a:avLst/>
          </a:prstGeom>
          <a:solidFill>
            <a:srgbClr val="91BFA6"/>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50000"/>
                </a:solidFill>
                <a:effectLst/>
                <a:uLnTx/>
                <a:uFillTx/>
                <a:latin typeface="+mn-lt"/>
                <a:ea typeface="Calibri"/>
                <a:cs typeface="Calibri"/>
              </a:rPr>
              <a:t>Check for Understanding</a:t>
            </a:r>
          </a:p>
        </p:txBody>
      </p:sp>
      <p:sp>
        <p:nvSpPr>
          <p:cNvPr id="5" name="Rectangle 4">
            <a:extLst>
              <a:ext uri="{FF2B5EF4-FFF2-40B4-BE49-F238E27FC236}">
                <a16:creationId xmlns:a16="http://schemas.microsoft.com/office/drawing/2014/main" id="{CEBC07D8-27F6-3F9A-AB17-705E89BD9508}"/>
              </a:ext>
            </a:extLst>
          </p:cNvPr>
          <p:cNvSpPr/>
          <p:nvPr/>
        </p:nvSpPr>
        <p:spPr>
          <a:xfrm>
            <a:off x="403000" y="944283"/>
            <a:ext cx="7675066" cy="2217072"/>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ea typeface="Calibri"/>
                <a:cs typeface="Calibri"/>
              </a:rPr>
              <a:t>Think about what you've learned about your child's reading development to help John. John has a son who avoids reading aloud and says that reading is hard. What can John look or listen for when helping his son that might explain his feelings about reading? Choose the answer that best fits.</a:t>
            </a:r>
            <a:endParaRPr lang="en-US" sz="2400" dirty="0"/>
          </a:p>
        </p:txBody>
      </p:sp>
      <p:sp>
        <p:nvSpPr>
          <p:cNvPr id="4" name="Rectangle 3">
            <a:extLst>
              <a:ext uri="{FF2B5EF4-FFF2-40B4-BE49-F238E27FC236}">
                <a16:creationId xmlns:a16="http://schemas.microsoft.com/office/drawing/2014/main" id="{14600C44-4020-B711-BDE5-4CDED3711024}"/>
              </a:ext>
              <a:ext uri="{C183D7F6-B498-43B3-948B-1728B52AA6E4}">
                <adec:decorative xmlns:adec="http://schemas.microsoft.com/office/drawing/2017/decorative" val="1"/>
              </a:ext>
            </a:extLst>
          </p:cNvPr>
          <p:cNvSpPr/>
          <p:nvPr/>
        </p:nvSpPr>
        <p:spPr>
          <a:xfrm>
            <a:off x="403000" y="3160099"/>
            <a:ext cx="7665040" cy="2989099"/>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dirty="0">
              <a:ea typeface="Calibri" panose="020F0502020204030204"/>
              <a:cs typeface="Calibri" panose="020F0502020204030204"/>
            </a:endParaRPr>
          </a:p>
        </p:txBody>
      </p:sp>
      <p:sp>
        <p:nvSpPr>
          <p:cNvPr id="7" name="Oval 6">
            <a:extLst>
              <a:ext uri="{FF2B5EF4-FFF2-40B4-BE49-F238E27FC236}">
                <a16:creationId xmlns:a16="http://schemas.microsoft.com/office/drawing/2014/main" id="{71205913-00FC-9FDD-494A-0833EB71C308}"/>
              </a:ext>
              <a:ext uri="{C183D7F6-B498-43B3-948B-1728B52AA6E4}">
                <adec:decorative xmlns:adec="http://schemas.microsoft.com/office/drawing/2017/decorative" val="1"/>
              </a:ext>
            </a:extLst>
          </p:cNvPr>
          <p:cNvSpPr/>
          <p:nvPr/>
        </p:nvSpPr>
        <p:spPr>
          <a:xfrm>
            <a:off x="539207" y="3505595"/>
            <a:ext cx="321301"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16325DD7-49E4-8901-9142-D4EF713FC941}"/>
              </a:ext>
            </a:extLst>
          </p:cNvPr>
          <p:cNvSpPr txBox="1"/>
          <p:nvPr/>
        </p:nvSpPr>
        <p:spPr>
          <a:xfrm>
            <a:off x="936695" y="3503355"/>
            <a:ext cx="7128746" cy="3770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dirty="0">
                <a:ea typeface="Calibri"/>
                <a:cs typeface="Calibri"/>
              </a:rPr>
              <a:t>Has trouble noticing and playing with individual sounds in spoken words.</a:t>
            </a:r>
          </a:p>
        </p:txBody>
      </p:sp>
      <p:sp>
        <p:nvSpPr>
          <p:cNvPr id="9" name="Oval 8">
            <a:extLst>
              <a:ext uri="{FF2B5EF4-FFF2-40B4-BE49-F238E27FC236}">
                <a16:creationId xmlns:a16="http://schemas.microsoft.com/office/drawing/2014/main" id="{63579056-4714-D51C-8EDE-ADA427CC8846}"/>
              </a:ext>
              <a:ext uri="{C183D7F6-B498-43B3-948B-1728B52AA6E4}">
                <adec:decorative xmlns:adec="http://schemas.microsoft.com/office/drawing/2017/decorative" val="1"/>
              </a:ext>
            </a:extLst>
          </p:cNvPr>
          <p:cNvSpPr/>
          <p:nvPr/>
        </p:nvSpPr>
        <p:spPr>
          <a:xfrm>
            <a:off x="539207" y="4006910"/>
            <a:ext cx="321301"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DA2C4A1D-FAAB-7452-F73D-02665AD29891}"/>
              </a:ext>
            </a:extLst>
          </p:cNvPr>
          <p:cNvSpPr txBox="1"/>
          <p:nvPr/>
        </p:nvSpPr>
        <p:spPr>
          <a:xfrm>
            <a:off x="936695" y="4004670"/>
            <a:ext cx="7128746" cy="3770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dirty="0">
                <a:ea typeface="Calibri"/>
                <a:cs typeface="Calibri"/>
              </a:rPr>
              <a:t>Has trouble reading "like you talk" instead of word by word.</a:t>
            </a:r>
            <a:endParaRPr lang="en-US" sz="1850" dirty="0"/>
          </a:p>
        </p:txBody>
      </p:sp>
      <p:sp>
        <p:nvSpPr>
          <p:cNvPr id="12" name="Oval 11">
            <a:extLst>
              <a:ext uri="{FF2B5EF4-FFF2-40B4-BE49-F238E27FC236}">
                <a16:creationId xmlns:a16="http://schemas.microsoft.com/office/drawing/2014/main" id="{2CEFA82A-C9E5-624E-418E-528A64A9F6C4}"/>
              </a:ext>
              <a:ext uri="{C183D7F6-B498-43B3-948B-1728B52AA6E4}">
                <adec:decorative xmlns:adec="http://schemas.microsoft.com/office/drawing/2017/decorative" val="1"/>
              </a:ext>
            </a:extLst>
          </p:cNvPr>
          <p:cNvSpPr/>
          <p:nvPr/>
        </p:nvSpPr>
        <p:spPr>
          <a:xfrm>
            <a:off x="539206" y="4518252"/>
            <a:ext cx="321301"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7A042063-ABE4-B529-48B8-BCDC740530E1}"/>
              </a:ext>
            </a:extLst>
          </p:cNvPr>
          <p:cNvSpPr txBox="1"/>
          <p:nvPr/>
        </p:nvSpPr>
        <p:spPr>
          <a:xfrm>
            <a:off x="956747" y="4516012"/>
            <a:ext cx="7128746" cy="3770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dirty="0">
                <a:ea typeface="Calibri"/>
                <a:cs typeface="Calibri"/>
              </a:rPr>
              <a:t>Has trouble spelling words correctly.</a:t>
            </a:r>
            <a:endParaRPr lang="en-US" sz="1850" dirty="0"/>
          </a:p>
        </p:txBody>
      </p:sp>
      <p:sp>
        <p:nvSpPr>
          <p:cNvPr id="13" name="Oval 12">
            <a:extLst>
              <a:ext uri="{FF2B5EF4-FFF2-40B4-BE49-F238E27FC236}">
                <a16:creationId xmlns:a16="http://schemas.microsoft.com/office/drawing/2014/main" id="{37016391-78F4-460F-2E98-353006165688}"/>
              </a:ext>
              <a:ext uri="{C183D7F6-B498-43B3-948B-1728B52AA6E4}">
                <adec:decorative xmlns:adec="http://schemas.microsoft.com/office/drawing/2017/decorative" val="1"/>
              </a:ext>
            </a:extLst>
          </p:cNvPr>
          <p:cNvSpPr/>
          <p:nvPr/>
        </p:nvSpPr>
        <p:spPr>
          <a:xfrm>
            <a:off x="539206" y="5019569"/>
            <a:ext cx="321301"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94EC2820-A620-2F3D-1F19-D15FE8058000}"/>
              </a:ext>
            </a:extLst>
          </p:cNvPr>
          <p:cNvSpPr txBox="1"/>
          <p:nvPr/>
        </p:nvSpPr>
        <p:spPr>
          <a:xfrm>
            <a:off x="936695" y="5017328"/>
            <a:ext cx="7128746" cy="3770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dirty="0">
                <a:ea typeface="Calibri"/>
                <a:cs typeface="Calibri"/>
              </a:rPr>
              <a:t>Has trouble sounding out unknown words.</a:t>
            </a:r>
            <a:endParaRPr lang="en-US" sz="1850" dirty="0"/>
          </a:p>
        </p:txBody>
      </p:sp>
      <p:sp>
        <p:nvSpPr>
          <p:cNvPr id="15" name="Oval 14">
            <a:extLst>
              <a:ext uri="{FF2B5EF4-FFF2-40B4-BE49-F238E27FC236}">
                <a16:creationId xmlns:a16="http://schemas.microsoft.com/office/drawing/2014/main" id="{AFC39488-01DC-BD06-014A-3893B99306A6}"/>
              </a:ext>
              <a:ext uri="{C183D7F6-B498-43B3-948B-1728B52AA6E4}">
                <adec:decorative xmlns:adec="http://schemas.microsoft.com/office/drawing/2017/decorative" val="1"/>
              </a:ext>
            </a:extLst>
          </p:cNvPr>
          <p:cNvSpPr/>
          <p:nvPr/>
        </p:nvSpPr>
        <p:spPr>
          <a:xfrm>
            <a:off x="539206" y="5510857"/>
            <a:ext cx="321301"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14FBEF44-398F-F420-61DF-41A5EAB9F58D}"/>
              </a:ext>
            </a:extLst>
          </p:cNvPr>
          <p:cNvSpPr txBox="1"/>
          <p:nvPr/>
        </p:nvSpPr>
        <p:spPr>
          <a:xfrm>
            <a:off x="936695" y="5508617"/>
            <a:ext cx="7128746" cy="3770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50" dirty="0">
                <a:ea typeface="Calibri"/>
                <a:cs typeface="Calibri"/>
              </a:rPr>
              <a:t>All of the above.</a:t>
            </a:r>
            <a:endParaRPr lang="en-US" sz="1850" dirty="0"/>
          </a:p>
        </p:txBody>
      </p:sp>
      <p:pic>
        <p:nvPicPr>
          <p:cNvPr id="23" name="Picture 22" descr="A person with glasses and a grey shirt with his arms crossed&#10;&#10;">
            <a:extLst>
              <a:ext uri="{FF2B5EF4-FFF2-40B4-BE49-F238E27FC236}">
                <a16:creationId xmlns:a16="http://schemas.microsoft.com/office/drawing/2014/main" id="{C373D1F3-2213-C099-65FE-1137183FAAFC}"/>
              </a:ext>
            </a:extLst>
          </p:cNvPr>
          <p:cNvPicPr>
            <a:picLocks noChangeAspect="1"/>
          </p:cNvPicPr>
          <p:nvPr/>
        </p:nvPicPr>
        <p:blipFill>
          <a:blip r:embed="rId3"/>
          <a:stretch>
            <a:fillRect/>
          </a:stretch>
        </p:blipFill>
        <p:spPr>
          <a:xfrm>
            <a:off x="8070158" y="1714499"/>
            <a:ext cx="4122871" cy="4441658"/>
          </a:xfrm>
          <a:prstGeom prst="rect">
            <a:avLst/>
          </a:prstGeom>
        </p:spPr>
      </p:pic>
      <p:sp>
        <p:nvSpPr>
          <p:cNvPr id="27" name="Speech Bubble: Oval 26">
            <a:extLst>
              <a:ext uri="{FF2B5EF4-FFF2-40B4-BE49-F238E27FC236}">
                <a16:creationId xmlns:a16="http://schemas.microsoft.com/office/drawing/2014/main" id="{983DE9F6-1C35-9D73-0B3E-44E441A9AA55}"/>
              </a:ext>
              <a:ext uri="{C183D7F6-B498-43B3-948B-1728B52AA6E4}">
                <adec:decorative xmlns:adec="http://schemas.microsoft.com/office/drawing/2017/decorative" val="1"/>
              </a:ext>
            </a:extLst>
          </p:cNvPr>
          <p:cNvSpPr/>
          <p:nvPr/>
        </p:nvSpPr>
        <p:spPr>
          <a:xfrm>
            <a:off x="9775811" y="608528"/>
            <a:ext cx="2297597" cy="1922405"/>
          </a:xfrm>
          <a:prstGeom prst="wedgeEllipseCallou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B95370BD-F6AE-3A98-AA54-46AE6643A2F5}"/>
              </a:ext>
            </a:extLst>
          </p:cNvPr>
          <p:cNvSpPr txBox="1"/>
          <p:nvPr/>
        </p:nvSpPr>
        <p:spPr>
          <a:xfrm>
            <a:off x="9869698" y="939366"/>
            <a:ext cx="210812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100" dirty="0">
                <a:ea typeface="Calibri"/>
                <a:cs typeface="Calibri"/>
              </a:rPr>
              <a:t>What should I look or listen for when my son is reading?</a:t>
            </a:r>
          </a:p>
        </p:txBody>
      </p:sp>
    </p:spTree>
    <p:extLst>
      <p:ext uri="{BB962C8B-B14F-4D97-AF65-F5344CB8AC3E}">
        <p14:creationId xmlns:p14="http://schemas.microsoft.com/office/powerpoint/2010/main" val="4298086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A793E6D4-0ED7-4AD0-8823-ADCF01D501A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A8F2045-35E1-769B-CCA1-56EC6D8125FF}"/>
              </a:ext>
              <a:ext uri="{C183D7F6-B498-43B3-948B-1728B52AA6E4}">
                <adec:decorative xmlns:adec="http://schemas.microsoft.com/office/drawing/2017/decorative" val="1"/>
              </a:ext>
            </a:extLst>
          </p:cNvPr>
          <p:cNvSpPr txBox="1"/>
          <p:nvPr/>
        </p:nvSpPr>
        <p:spPr>
          <a:xfrm>
            <a:off x="4274874" y="2951384"/>
            <a:ext cx="3838123" cy="12573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p>
        </p:txBody>
      </p:sp>
      <p:sp>
        <p:nvSpPr>
          <p:cNvPr id="3" name="Title 2">
            <a:extLst>
              <a:ext uri="{FF2B5EF4-FFF2-40B4-BE49-F238E27FC236}">
                <a16:creationId xmlns:a16="http://schemas.microsoft.com/office/drawing/2014/main" id="{DB24E898-AB2F-E830-6DB9-E7DDF5899F62}"/>
              </a:ext>
            </a:extLst>
          </p:cNvPr>
          <p:cNvSpPr txBox="1">
            <a:spLocks noGrp="1"/>
          </p:cNvSpPr>
          <p:nvPr>
            <p:ph type="title" idx="4294967295"/>
          </p:nvPr>
        </p:nvSpPr>
        <p:spPr>
          <a:xfrm>
            <a:off x="-1509" y="3069180"/>
            <a:ext cx="12190704" cy="707886"/>
          </a:xfrm>
          <a:prstGeom prst="rect">
            <a:avLst/>
          </a:prstGeom>
          <a:solidFill>
            <a:schemeClr val="bg1">
              <a:lumMod val="60000"/>
              <a:lumOff val="40000"/>
            </a:schemeClr>
          </a:solidFill>
          <a:ln>
            <a:solidFill>
              <a:schemeClr val="bg1">
                <a:lumMod val="50000"/>
              </a:schemeClr>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mn-lt"/>
                <a:ea typeface="Calibri"/>
                <a:cs typeface="Calibri"/>
              </a:rPr>
              <a:t>Learning About Your Child's Reading Development</a:t>
            </a:r>
          </a:p>
        </p:txBody>
      </p:sp>
      <p:sp>
        <p:nvSpPr>
          <p:cNvPr id="4" name="TextBox 3">
            <a:extLst>
              <a:ext uri="{FF2B5EF4-FFF2-40B4-BE49-F238E27FC236}">
                <a16:creationId xmlns:a16="http://schemas.microsoft.com/office/drawing/2014/main" id="{57412937-D70C-DE69-457C-1E2B6486C32B}"/>
              </a:ext>
            </a:extLst>
          </p:cNvPr>
          <p:cNvSpPr txBox="1"/>
          <p:nvPr/>
        </p:nvSpPr>
        <p:spPr>
          <a:xfrm>
            <a:off x="5051754" y="5505574"/>
            <a:ext cx="2084178" cy="600164"/>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300" b="1" dirty="0">
                <a:solidFill>
                  <a:schemeClr val="bg1">
                    <a:lumMod val="40000"/>
                    <a:lumOff val="60000"/>
                  </a:schemeClr>
                </a:solidFill>
                <a:latin typeface="Corbel"/>
                <a:ea typeface="Calibri"/>
                <a:cs typeface="Calibri"/>
              </a:rPr>
              <a:t>Thank You</a:t>
            </a:r>
          </a:p>
        </p:txBody>
      </p:sp>
    </p:spTree>
    <p:extLst>
      <p:ext uri="{BB962C8B-B14F-4D97-AF65-F5344CB8AC3E}">
        <p14:creationId xmlns:p14="http://schemas.microsoft.com/office/powerpoint/2010/main" val="36187889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E6E1A9FE-9EAD-01BC-8003-020DDE892BB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316709D-0AB4-3223-8978-F5C3AEE3AE93}"/>
              </a:ext>
              <a:ext uri="{C183D7F6-B498-43B3-948B-1728B52AA6E4}">
                <adec:decorative xmlns:adec="http://schemas.microsoft.com/office/drawing/2017/decorative" val="1"/>
              </a:ext>
            </a:extLst>
          </p:cNvPr>
          <p:cNvSpPr txBox="1"/>
          <p:nvPr/>
        </p:nvSpPr>
        <p:spPr>
          <a:xfrm>
            <a:off x="4274874" y="2951384"/>
            <a:ext cx="3838123" cy="12573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p>
        </p:txBody>
      </p:sp>
      <p:sp>
        <p:nvSpPr>
          <p:cNvPr id="6" name="Title 5">
            <a:extLst>
              <a:ext uri="{FF2B5EF4-FFF2-40B4-BE49-F238E27FC236}">
                <a16:creationId xmlns:a16="http://schemas.microsoft.com/office/drawing/2014/main" id="{54DA9FC9-DD85-2A7C-C979-4ABA39A0EC6A}"/>
              </a:ext>
            </a:extLst>
          </p:cNvPr>
          <p:cNvSpPr>
            <a:spLocks noGrp="1"/>
          </p:cNvSpPr>
          <p:nvPr>
            <p:ph type="title" idx="4294967295"/>
          </p:nvPr>
        </p:nvSpPr>
        <p:spPr>
          <a:xfrm>
            <a:off x="3985297" y="1423928"/>
            <a:ext cx="4417722" cy="4309973"/>
          </a:xfrm>
          <a:prstGeom prst="ellipse">
            <a:avLst/>
          </a:prstGeom>
          <a:solidFill>
            <a:schemeClr val="bg1">
              <a:lumMod val="60000"/>
              <a:lumOff val="40000"/>
            </a:schemeClr>
          </a:solidFill>
          <a:ln w="57150" cap="flat" cmpd="sng" algn="ctr">
            <a:solidFill>
              <a:schemeClr val="bg1">
                <a:lumMod val="20000"/>
                <a:lumOff val="80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50" b="0" i="0" u="none" strike="noStrike" kern="1200" cap="none" spc="0" normalizeH="0" baseline="0" noProof="0" dirty="0">
                <a:ln>
                  <a:noFill/>
                </a:ln>
                <a:solidFill>
                  <a:schemeClr val="lt1"/>
                </a:solidFill>
                <a:effectLst/>
                <a:uLnTx/>
                <a:uFillTx/>
                <a:latin typeface="Cooper Black"/>
                <a:ea typeface="Calibri"/>
                <a:cs typeface="Calibri"/>
              </a:rPr>
              <a:t>Questions</a:t>
            </a:r>
            <a:r>
              <a:rPr kumimoji="0" lang="en-US" sz="5000" b="0" i="0" u="none" strike="noStrike" kern="1200" cap="none" spc="0" normalizeH="0" baseline="0" noProof="0" dirty="0">
                <a:ln>
                  <a:noFill/>
                </a:ln>
                <a:solidFill>
                  <a:schemeClr val="lt1"/>
                </a:solidFill>
                <a:effectLst/>
                <a:uLnTx/>
                <a:uFillTx/>
                <a:latin typeface="Cooper Black"/>
                <a:ea typeface="Calibri"/>
                <a:cs typeface="Calibri"/>
              </a:rPr>
              <a:t>                         </a:t>
            </a:r>
            <a:r>
              <a:rPr kumimoji="0" lang="en-US" sz="9600" b="0" i="0" u="none" strike="noStrike" kern="1200" cap="none" spc="0" normalizeH="0" baseline="0" noProof="0" dirty="0">
                <a:ln>
                  <a:noFill/>
                </a:ln>
                <a:solidFill>
                  <a:schemeClr val="lt1"/>
                </a:solidFill>
                <a:effectLst/>
                <a:uLnTx/>
                <a:uFillTx/>
                <a:latin typeface="Cooper Black"/>
                <a:ea typeface="Calibri"/>
                <a:cs typeface="Calibri"/>
              </a:rPr>
              <a:t>?</a:t>
            </a:r>
            <a:endParaRPr kumimoji="0" lang="en-US" sz="9600" b="0" i="0" u="none" strike="noStrike" kern="1200" cap="none" spc="0" normalizeH="0" baseline="0" noProof="0" dirty="0">
              <a:ln>
                <a:noFill/>
              </a:ln>
              <a:solidFill>
                <a:schemeClr val="lt1"/>
              </a:solidFill>
              <a:effectLst/>
              <a:uLnTx/>
              <a:uFillTx/>
              <a:latin typeface="Cooper Black"/>
              <a:ea typeface="+mn-ea"/>
              <a:cs typeface="+mn-cs"/>
            </a:endParaRPr>
          </a:p>
        </p:txBody>
      </p:sp>
    </p:spTree>
    <p:extLst>
      <p:ext uri="{BB962C8B-B14F-4D97-AF65-F5344CB8AC3E}">
        <p14:creationId xmlns:p14="http://schemas.microsoft.com/office/powerpoint/2010/main" val="3461526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6591A8-C35B-CA56-E864-4D9B81BF7494}"/>
              </a:ext>
            </a:extLst>
          </p:cNvPr>
          <p:cNvSpPr txBox="1">
            <a:spLocks noGrp="1"/>
          </p:cNvSpPr>
          <p:nvPr>
            <p:ph type="title" idx="4294967295"/>
          </p:nvPr>
        </p:nvSpPr>
        <p:spPr>
          <a:xfrm>
            <a:off x="2767909" y="0"/>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p>
        </p:txBody>
      </p:sp>
      <p:pic>
        <p:nvPicPr>
          <p:cNvPr id="4" name="Picture 3" descr="The simple view of reading infographic ">
            <a:hlinkClick r:id="rId3"/>
            <a:extLst>
              <a:ext uri="{FF2B5EF4-FFF2-40B4-BE49-F238E27FC236}">
                <a16:creationId xmlns:a16="http://schemas.microsoft.com/office/drawing/2014/main" id="{D8E6A651-345F-E601-1EC0-64F8A3FBCE6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3925" y="1077109"/>
            <a:ext cx="3651629" cy="4703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descr="Correct word reading (accuracy and fluency) and understanding material read (meaning). This is called the simple view of reading. ">
            <a:hlinkClick r:id="rId3"/>
            <a:extLst>
              <a:ext uri="{FF2B5EF4-FFF2-40B4-BE49-F238E27FC236}">
                <a16:creationId xmlns:a16="http://schemas.microsoft.com/office/drawing/2014/main" id="{A41E41D4-3734-BCF6-1097-79440E11B762}"/>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5205721" y="746123"/>
            <a:ext cx="6433285" cy="5365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Graphic 4" descr="Pink backpack">
            <a:hlinkClick r:id="rId3"/>
            <a:extLst>
              <a:ext uri="{FF2B5EF4-FFF2-40B4-BE49-F238E27FC236}">
                <a16:creationId xmlns:a16="http://schemas.microsoft.com/office/drawing/2014/main" id="{629F2444-89C4-5E55-A3AC-2D6CCEEC35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24754" y="5550114"/>
            <a:ext cx="1367246" cy="1367246"/>
          </a:xfrm>
          <a:prstGeom prst="rect">
            <a:avLst/>
          </a:prstGeom>
        </p:spPr>
      </p:pic>
    </p:spTree>
    <p:extLst>
      <p:ext uri="{BB962C8B-B14F-4D97-AF65-F5344CB8AC3E}">
        <p14:creationId xmlns:p14="http://schemas.microsoft.com/office/powerpoint/2010/main" val="2351749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p:txBody>
          <a:bodyPr lIns="91440" tIns="45720" rIns="91440" bIns="45720" anchor="t"/>
          <a:lstStyle/>
          <a:p>
            <a:r>
              <a:rPr lang="en-US" dirty="0">
                <a:highlight>
                  <a:srgbClr val="FFFF00"/>
                </a:highlight>
              </a:rPr>
              <a:t>[insert contact information]</a:t>
            </a:r>
          </a:p>
        </p:txBody>
      </p:sp>
    </p:spTree>
    <p:custDataLst>
      <p:tags r:id="rId1"/>
    </p:custDataLst>
    <p:extLst>
      <p:ext uri="{BB962C8B-B14F-4D97-AF65-F5344CB8AC3E}">
        <p14:creationId xmlns:p14="http://schemas.microsoft.com/office/powerpoint/2010/main" val="826775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Meet the Experts: G. Reid Lyon (Reading Today)">
            <a:hlinkClick r:id="" action="ppaction://media"/>
            <a:extLst>
              <a:ext uri="{FF2B5EF4-FFF2-40B4-BE49-F238E27FC236}">
                <a16:creationId xmlns:a16="http://schemas.microsoft.com/office/drawing/2014/main" id="{DF9ED320-11C4-9590-A854-235E022C97F1}"/>
              </a:ext>
            </a:extLst>
          </p:cNvPr>
          <p:cNvPicPr>
            <a:picLocks noRot="1" noChangeAspect="1"/>
          </p:cNvPicPr>
          <p:nvPr>
            <a:videoFile r:link="rId1"/>
          </p:nvPr>
        </p:nvPicPr>
        <p:blipFill>
          <a:blip r:embed="rId4"/>
          <a:stretch>
            <a:fillRect/>
          </a:stretch>
        </p:blipFill>
        <p:spPr>
          <a:xfrm>
            <a:off x="708809" y="393796"/>
            <a:ext cx="7805854" cy="5854391"/>
          </a:xfrm>
          <a:prstGeom prst="rect">
            <a:avLst/>
          </a:prstGeom>
        </p:spPr>
      </p:pic>
      <p:sp>
        <p:nvSpPr>
          <p:cNvPr id="10" name="TextBox 9">
            <a:extLst>
              <a:ext uri="{FF2B5EF4-FFF2-40B4-BE49-F238E27FC236}">
                <a16:creationId xmlns:a16="http://schemas.microsoft.com/office/drawing/2014/main" id="{DCEF40DC-543A-6D15-4109-0D57545563C3}"/>
              </a:ext>
            </a:extLst>
          </p:cNvPr>
          <p:cNvSpPr txBox="1"/>
          <p:nvPr/>
        </p:nvSpPr>
        <p:spPr>
          <a:xfrm>
            <a:off x="9110353" y="4702634"/>
            <a:ext cx="2746782"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ea typeface="Calibri"/>
                <a:cs typeface="Calibri"/>
              </a:rPr>
              <a:t>Video provided by:</a:t>
            </a:r>
            <a:endParaRPr lang="en-US" sz="2500" dirty="0"/>
          </a:p>
        </p:txBody>
      </p:sp>
      <p:pic>
        <p:nvPicPr>
          <p:cNvPr id="8" name="Graphic 7" descr="Reading Rockets logo">
            <a:extLst>
              <a:ext uri="{FF2B5EF4-FFF2-40B4-BE49-F238E27FC236}">
                <a16:creationId xmlns:a16="http://schemas.microsoft.com/office/drawing/2014/main" id="{132D4415-741B-25F3-59BB-3BC45050E995}"/>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10600" y="5182875"/>
            <a:ext cx="2372591" cy="891268"/>
          </a:xfrm>
          <a:prstGeom prst="rect">
            <a:avLst/>
          </a:prstGeom>
        </p:spPr>
      </p:pic>
    </p:spTree>
    <p:extLst>
      <p:ext uri="{BB962C8B-B14F-4D97-AF65-F5344CB8AC3E}">
        <p14:creationId xmlns:p14="http://schemas.microsoft.com/office/powerpoint/2010/main" val="3904547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57C5E9-1205-7F5D-5795-88BD226CE4B0}"/>
              </a:ext>
            </a:extLst>
          </p:cNvPr>
          <p:cNvSpPr txBox="1">
            <a:spLocks noGrp="1"/>
          </p:cNvSpPr>
          <p:nvPr>
            <p:ph type="title" idx="4294967295"/>
          </p:nvPr>
        </p:nvSpPr>
        <p:spPr>
          <a:xfrm>
            <a:off x="2765753" y="-3560"/>
            <a:ext cx="6656181" cy="707886"/>
          </a:xfrm>
          <a:prstGeom prst="rect">
            <a:avLst/>
          </a:prstGeom>
          <a:solidFill>
            <a:srgbClr val="FFC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n-lt"/>
                <a:ea typeface="Calibri"/>
                <a:cs typeface="Calibri"/>
              </a:rPr>
              <a:t>Skills Needed to Learn to Read</a:t>
            </a:r>
            <a:endParaRPr kumimoji="0" lang="en-US" sz="4000" b="1" i="0" u="none" strike="noStrike" kern="1200" cap="none" spc="0" normalizeH="0" baseline="0" noProof="0" dirty="0">
              <a:ln>
                <a:noFill/>
              </a:ln>
              <a:solidFill>
                <a:schemeClr val="bg1"/>
              </a:solidFill>
              <a:effectLst/>
              <a:uLnTx/>
              <a:uFillTx/>
              <a:latin typeface="+mn-lt"/>
              <a:ea typeface="+mn-ea"/>
              <a:cs typeface="+mn-cs"/>
            </a:endParaRPr>
          </a:p>
        </p:txBody>
      </p:sp>
      <p:sp>
        <p:nvSpPr>
          <p:cNvPr id="7" name="TextBox 6">
            <a:extLst>
              <a:ext uri="{FF2B5EF4-FFF2-40B4-BE49-F238E27FC236}">
                <a16:creationId xmlns:a16="http://schemas.microsoft.com/office/drawing/2014/main" id="{29479DC3-8C0D-BBD0-3C39-46077984BFAC}"/>
              </a:ext>
            </a:extLst>
          </p:cNvPr>
          <p:cNvSpPr txBox="1"/>
          <p:nvPr/>
        </p:nvSpPr>
        <p:spPr>
          <a:xfrm>
            <a:off x="1433479" y="1624350"/>
            <a:ext cx="3717991" cy="630942"/>
          </a:xfrm>
          <a:prstGeom prst="rect">
            <a:avLst/>
          </a:prstGeom>
          <a:solidFill>
            <a:schemeClr val="bg1">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500" b="1" dirty="0">
                <a:ea typeface="Calibri"/>
                <a:cs typeface="Calibri"/>
              </a:rPr>
              <a:t>Spoken Language</a:t>
            </a:r>
            <a:endParaRPr lang="en-US" sz="3500" b="1" dirty="0"/>
          </a:p>
        </p:txBody>
      </p:sp>
      <p:sp>
        <p:nvSpPr>
          <p:cNvPr id="9" name="Arrow: Up 8">
            <a:extLst>
              <a:ext uri="{FF2B5EF4-FFF2-40B4-BE49-F238E27FC236}">
                <a16:creationId xmlns:a16="http://schemas.microsoft.com/office/drawing/2014/main" id="{800FD073-96E6-D5A2-D76D-EBA8A8FDC3EB}"/>
              </a:ext>
            </a:extLst>
          </p:cNvPr>
          <p:cNvSpPr/>
          <p:nvPr/>
        </p:nvSpPr>
        <p:spPr>
          <a:xfrm>
            <a:off x="1836757" y="2470969"/>
            <a:ext cx="2411453" cy="2180270"/>
          </a:xfrm>
          <a:prstGeom prst="upArrow">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500" b="1" dirty="0">
                <a:solidFill>
                  <a:schemeClr val="tx2"/>
                </a:solidFill>
                <a:ea typeface="Calibri"/>
                <a:cs typeface="Calibri"/>
              </a:rPr>
              <a:t>Spoken and Heard</a:t>
            </a:r>
            <a:endParaRPr lang="en-US" sz="2500" b="1" dirty="0">
              <a:solidFill>
                <a:schemeClr val="tx2"/>
              </a:solidFill>
            </a:endParaRPr>
          </a:p>
        </p:txBody>
      </p:sp>
      <p:sp>
        <p:nvSpPr>
          <p:cNvPr id="2" name="TextBox 1">
            <a:extLst>
              <a:ext uri="{FF2B5EF4-FFF2-40B4-BE49-F238E27FC236}">
                <a16:creationId xmlns:a16="http://schemas.microsoft.com/office/drawing/2014/main" id="{E1BD1556-A711-7DA7-7C0C-57D36A18AB0A}"/>
              </a:ext>
            </a:extLst>
          </p:cNvPr>
          <p:cNvSpPr txBox="1"/>
          <p:nvPr/>
        </p:nvSpPr>
        <p:spPr>
          <a:xfrm>
            <a:off x="4661809" y="3433559"/>
            <a:ext cx="3379824"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900" dirty="0">
                <a:ea typeface="Calibri"/>
                <a:cs typeface="Calibri"/>
              </a:rPr>
              <a:t>Language can be . . .</a:t>
            </a:r>
            <a:r>
              <a:rPr lang="en-US" sz="2800" dirty="0">
                <a:ea typeface="Calibri"/>
                <a:cs typeface="Calibri"/>
              </a:rPr>
              <a:t> </a:t>
            </a:r>
            <a:endParaRPr lang="en-US" sz="2800" dirty="0"/>
          </a:p>
        </p:txBody>
      </p:sp>
      <p:sp>
        <p:nvSpPr>
          <p:cNvPr id="6" name="TextBox 5">
            <a:extLst>
              <a:ext uri="{FF2B5EF4-FFF2-40B4-BE49-F238E27FC236}">
                <a16:creationId xmlns:a16="http://schemas.microsoft.com/office/drawing/2014/main" id="{9AF8126F-5977-A70A-F513-B1CA6B1F2234}"/>
              </a:ext>
            </a:extLst>
          </p:cNvPr>
          <p:cNvSpPr txBox="1"/>
          <p:nvPr/>
        </p:nvSpPr>
        <p:spPr>
          <a:xfrm>
            <a:off x="7425570" y="1624350"/>
            <a:ext cx="3717991" cy="630942"/>
          </a:xfrm>
          <a:prstGeom prst="rect">
            <a:avLst/>
          </a:prstGeom>
          <a:solidFill>
            <a:schemeClr val="tx1">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500" b="1" dirty="0">
                <a:solidFill>
                  <a:schemeClr val="accent3">
                    <a:lumMod val="90000"/>
                    <a:lumOff val="10000"/>
                  </a:schemeClr>
                </a:solidFill>
                <a:ea typeface="Calibri"/>
                <a:cs typeface="Calibri"/>
              </a:rPr>
              <a:t>Written Language</a:t>
            </a:r>
            <a:endParaRPr lang="en-US" sz="3500" b="1" dirty="0">
              <a:solidFill>
                <a:schemeClr val="accent3">
                  <a:lumMod val="90000"/>
                  <a:lumOff val="10000"/>
                </a:schemeClr>
              </a:solidFill>
            </a:endParaRPr>
          </a:p>
        </p:txBody>
      </p:sp>
      <p:sp>
        <p:nvSpPr>
          <p:cNvPr id="10" name="Arrow: Up 9">
            <a:extLst>
              <a:ext uri="{FF2B5EF4-FFF2-40B4-BE49-F238E27FC236}">
                <a16:creationId xmlns:a16="http://schemas.microsoft.com/office/drawing/2014/main" id="{64F21D30-9C9B-3AFF-66C9-C8BB36EF7664}"/>
              </a:ext>
            </a:extLst>
          </p:cNvPr>
          <p:cNvSpPr/>
          <p:nvPr/>
        </p:nvSpPr>
        <p:spPr>
          <a:xfrm>
            <a:off x="8070565" y="2470969"/>
            <a:ext cx="2435674" cy="2180270"/>
          </a:xfrm>
          <a:prstGeom prst="upArrow">
            <a:avLst/>
          </a:prstGeom>
          <a:solidFill>
            <a:schemeClr val="accent3">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500" b="1" dirty="0">
                <a:solidFill>
                  <a:schemeClr val="tx2"/>
                </a:solidFill>
                <a:ea typeface="Calibri"/>
                <a:cs typeface="Calibri"/>
              </a:rPr>
              <a:t>Written and Read</a:t>
            </a:r>
            <a:endParaRPr lang="en-US" sz="2500" b="1" dirty="0">
              <a:solidFill>
                <a:schemeClr val="tx2"/>
              </a:solidFill>
            </a:endParaRPr>
          </a:p>
        </p:txBody>
      </p:sp>
      <p:sp>
        <p:nvSpPr>
          <p:cNvPr id="3" name="TextBox 2">
            <a:extLst>
              <a:ext uri="{FF2B5EF4-FFF2-40B4-BE49-F238E27FC236}">
                <a16:creationId xmlns:a16="http://schemas.microsoft.com/office/drawing/2014/main" id="{C9066C5B-022A-BD70-A3FB-4E60B1E04137}"/>
              </a:ext>
            </a:extLst>
          </p:cNvPr>
          <p:cNvSpPr txBox="1"/>
          <p:nvPr/>
        </p:nvSpPr>
        <p:spPr>
          <a:xfrm>
            <a:off x="2227958" y="5219141"/>
            <a:ext cx="77357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ea typeface="Calibri"/>
                <a:cs typeface="Calibri"/>
              </a:rPr>
              <a:t>The foundation of reading and writing is based on spoken and written language skills.</a:t>
            </a:r>
          </a:p>
        </p:txBody>
      </p:sp>
    </p:spTree>
    <p:extLst>
      <p:ext uri="{BB962C8B-B14F-4D97-AF65-F5344CB8AC3E}">
        <p14:creationId xmlns:p14="http://schemas.microsoft.com/office/powerpoint/2010/main" val="3124620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0"/>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B0B438D9-AC75-40D0-92E6-3FC673DBC76A}" vid="{2141C50F-3018-42BD-8AEA-33E0BB5B6CD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D7B20CE780F8F4AB5BDB31B02B4C9D4" ma:contentTypeVersion="4" ma:contentTypeDescription="Create a new document." ma:contentTypeScope="" ma:versionID="27953dc61cbed082db0eb1ec0d704dbe">
  <xsd:schema xmlns:xsd="http://www.w3.org/2001/XMLSchema" xmlns:xs="http://www.w3.org/2001/XMLSchema" xmlns:p="http://schemas.microsoft.com/office/2006/metadata/properties" xmlns:ns2="b5fc2347-26be-43fd-8b3b-7388f581d7ec" targetNamespace="http://schemas.microsoft.com/office/2006/metadata/properties" ma:root="true" ma:fieldsID="28e88fdac8637324bbd45146f86f153c" ns2:_="">
    <xsd:import namespace="b5fc2347-26be-43fd-8b3b-7388f581d7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fc2347-26be-43fd-8b3b-7388f581d7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4C6C7E-04AD-40C1-A276-BF89B98AF4F1}">
  <ds:schemaRefs>
    <ds:schemaRef ds:uri="http://purl.org/dc/elements/1.1/"/>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http://www.w3.org/XML/1998/namespace"/>
    <ds:schemaRef ds:uri="http://schemas.microsoft.com/office/2006/metadata/properties"/>
    <ds:schemaRef ds:uri="b5fc2347-26be-43fd-8b3b-7388f581d7ec"/>
    <ds:schemaRef ds:uri="http://purl.org/dc/dcmitype/"/>
  </ds:schemaRefs>
</ds:datastoreItem>
</file>

<file path=customXml/itemProps2.xml><?xml version="1.0" encoding="utf-8"?>
<ds:datastoreItem xmlns:ds="http://schemas.openxmlformats.org/officeDocument/2006/customXml" ds:itemID="{D3FB0F86-4ADF-4160-B975-8A9E587BD45D}">
  <ds:schemaRefs>
    <ds:schemaRef ds:uri="b5fc2347-26be-43fd-8b3b-7388f581d7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FA6CB8F-C6BA-47BF-9091-F552CEB62F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2381</TotalTime>
  <Words>19646</Words>
  <Application>Microsoft Office PowerPoint</Application>
  <PresentationFormat>Widescreen</PresentationFormat>
  <Paragraphs>679</Paragraphs>
  <Slides>70</Slides>
  <Notes>70</Notes>
  <HiddenSlides>0</HiddenSlides>
  <MMClips>24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70</vt:i4>
      </vt:variant>
    </vt:vector>
  </HeadingPairs>
  <TitlesOfParts>
    <vt:vector size="81" baseType="lpstr">
      <vt:lpstr>Arial</vt:lpstr>
      <vt:lpstr>Arial,Sans-Serif</vt:lpstr>
      <vt:lpstr>Calibri</vt:lpstr>
      <vt:lpstr>Calibri Light</vt:lpstr>
      <vt:lpstr>Cooper Black</vt:lpstr>
      <vt:lpstr>Corbel</vt:lpstr>
      <vt:lpstr>Courier New</vt:lpstr>
      <vt:lpstr>Microsoft Sans Serif</vt:lpstr>
      <vt:lpstr>Symbol</vt:lpstr>
      <vt:lpstr>Wingdings</vt:lpstr>
      <vt:lpstr>Office Theme</vt:lpstr>
      <vt:lpstr>The National Center on Improving Literacy (NCIL) is a partnership among literacy experts, university researchers, and technical assistance providers, with funding from the United States Department of Education.  </vt:lpstr>
      <vt:lpstr>Learn About Your Child's Reading Development</vt:lpstr>
      <vt:lpstr>Welcome!</vt:lpstr>
      <vt:lpstr>Learning Objectives</vt:lpstr>
      <vt:lpstr>Agenda</vt:lpstr>
      <vt:lpstr>Skills Needed to Learn to Read</vt:lpstr>
      <vt:lpstr>Skills Needed to Learn to Read</vt:lpstr>
      <vt:lpstr>PowerPoint Presentation</vt:lpstr>
      <vt:lpstr>Skills Needed to Learn to Read</vt:lpstr>
      <vt:lpstr>Skills Needed to Learn to Read</vt:lpstr>
      <vt:lpstr>Skills Needed to Learn to Read</vt:lpstr>
      <vt:lpstr>Skills Needed to Learn to Read</vt:lpstr>
      <vt:lpstr>Skills Needed to Learn to Read</vt:lpstr>
      <vt:lpstr>Skills Needed to Learn to Read</vt:lpstr>
      <vt:lpstr>PowerPoint Presentation</vt:lpstr>
      <vt:lpstr>Skills Needed to Learn to Read</vt:lpstr>
      <vt:lpstr>Skills Needed to Learn to Read</vt:lpstr>
      <vt:lpstr>Skills Needed to Learn to Read</vt:lpstr>
      <vt:lpstr>Skills Needed to Learn to Read</vt:lpstr>
      <vt:lpstr>Skills Needed to Learn to Read</vt:lpstr>
      <vt:lpstr>Skills Needed to Learn to Read</vt:lpstr>
      <vt:lpstr>Skills Needed to Learn to Read</vt:lpstr>
      <vt:lpstr>Skills Needed to Learn to Read</vt:lpstr>
      <vt:lpstr>PowerPoint Presentation</vt:lpstr>
      <vt:lpstr>Skills Needed to Learn to Read</vt:lpstr>
      <vt:lpstr>Skills Needed to Learn to Read</vt:lpstr>
      <vt:lpstr>Skills Needed to Learn to Read</vt:lpstr>
      <vt:lpstr>Skills Needed to Learn to Read</vt:lpstr>
      <vt:lpstr>PowerPoint Presentation</vt:lpstr>
      <vt:lpstr>Skills Needed to Learn to Read</vt:lpstr>
      <vt:lpstr>Skills Needed to Learn to Read</vt:lpstr>
      <vt:lpstr>PowerPoint Presentation</vt:lpstr>
      <vt:lpstr>How Reading Typically Develops</vt:lpstr>
      <vt:lpstr>How Reading Typically Develops </vt:lpstr>
      <vt:lpstr>How Reading Typically Develops </vt:lpstr>
      <vt:lpstr>How Reading Typically Develops </vt:lpstr>
      <vt:lpstr>How Reading Typically Develops </vt:lpstr>
      <vt:lpstr>How Reading Typically Develops </vt:lpstr>
      <vt:lpstr>How Reading Typically Develops </vt:lpstr>
      <vt:lpstr>How Reading Typically Develops </vt:lpstr>
      <vt:lpstr>How Reading Typically Develops </vt:lpstr>
      <vt:lpstr>How Reading Typically Develops </vt:lpstr>
      <vt:lpstr>How Reading Typically Develops </vt:lpstr>
      <vt:lpstr>How Reading Typically Develops </vt:lpstr>
      <vt:lpstr>How Reading Typically Develops </vt:lpstr>
      <vt:lpstr>Why Children Might Struggle to Read</vt:lpstr>
      <vt:lpstr>Why Children Might Struggle to Read</vt:lpstr>
      <vt:lpstr>Why Children Might Struggle to Read</vt:lpstr>
      <vt:lpstr>/s/-/u/-/n/</vt:lpstr>
      <vt:lpstr>Why Children Might Struggle to Read</vt:lpstr>
      <vt:lpstr>Sub-</vt:lpstr>
      <vt:lpstr>Why Children Might Struggle to Read</vt:lpstr>
      <vt:lpstr>Why Children Might Struggle to Read</vt:lpstr>
      <vt:lpstr>Why Children Might Struggle to Read</vt:lpstr>
      <vt:lpstr>Why Children Might Struggle to Read</vt:lpstr>
      <vt:lpstr>Why Children Might Struggle to Read</vt:lpstr>
      <vt:lpstr>Why Children Might Struggle to Read</vt:lpstr>
      <vt:lpstr>Why Children Might Struggle to Read</vt:lpstr>
      <vt:lpstr>Signs of Risk for Reading Difficulties</vt:lpstr>
      <vt:lpstr>PowerPoint Presentation</vt:lpstr>
      <vt:lpstr>Signs of Risk for Reading Difficulties</vt:lpstr>
      <vt:lpstr>Signs of Risk for Reading Difficulties</vt:lpstr>
      <vt:lpstr>Signs of Risk for Reading Difficulties</vt:lpstr>
      <vt:lpstr>Signs of Risk for Reading Difficulties</vt:lpstr>
      <vt:lpstr>Signs of Risk for Reading Difficulties</vt:lpstr>
      <vt:lpstr>Signs of Risk for Reading Difficulties</vt:lpstr>
      <vt:lpstr>Check for Understanding</vt:lpstr>
      <vt:lpstr>Learning About Your Child's Reading Development</vt:lpstr>
      <vt:lpstr>Questions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National Center on Improving Literacy</dc:creator>
  <cp:lastModifiedBy>Taveras Cabrera, Wilsi</cp:lastModifiedBy>
  <cp:revision>173</cp:revision>
  <cp:lastPrinted>2019-11-20T19:42:57Z</cp:lastPrinted>
  <dcterms:created xsi:type="dcterms:W3CDTF">2019-11-20T19:36:41Z</dcterms:created>
  <dcterms:modified xsi:type="dcterms:W3CDTF">2026-08-21T16:03:27Z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4C4F628C-857D-4C02-A71B-6E1229F98EBC</vt:lpwstr>
  </property>
  <property fmtid="{D5CDD505-2E9C-101B-9397-08002B2CF9AE}" pid="3" name="ArticulatePath">
    <vt:lpwstr>Learn Tutorial PPT with Notes FINAL (001)</vt:lpwstr>
  </property>
  <property fmtid="{D5CDD505-2E9C-101B-9397-08002B2CF9AE}" pid="4" name="ContentTypeId">
    <vt:lpwstr>0x0101009D7B20CE780F8F4AB5BDB31B02B4C9D4</vt:lpwstr>
  </property>
</Properties>
</file>