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3.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5.xml" ContentType="application/vnd.openxmlformats-officedocument.presentationml.tags+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43"/>
  </p:notesMasterIdLst>
  <p:handoutMasterIdLst>
    <p:handoutMasterId r:id="rId44"/>
  </p:handoutMasterIdLst>
  <p:sldIdLst>
    <p:sldId id="448" r:id="rId6"/>
    <p:sldId id="451" r:id="rId7"/>
    <p:sldId id="452" r:id="rId8"/>
    <p:sldId id="453" r:id="rId9"/>
    <p:sldId id="379" r:id="rId10"/>
    <p:sldId id="383" r:id="rId11"/>
    <p:sldId id="413" r:id="rId12"/>
    <p:sldId id="414" r:id="rId13"/>
    <p:sldId id="416" r:id="rId14"/>
    <p:sldId id="417" r:id="rId15"/>
    <p:sldId id="429" r:id="rId16"/>
    <p:sldId id="430" r:id="rId17"/>
    <p:sldId id="431" r:id="rId18"/>
    <p:sldId id="432" r:id="rId19"/>
    <p:sldId id="433" r:id="rId20"/>
    <p:sldId id="434" r:id="rId21"/>
    <p:sldId id="435" r:id="rId22"/>
    <p:sldId id="436" r:id="rId23"/>
    <p:sldId id="418" r:id="rId24"/>
    <p:sldId id="420" r:id="rId25"/>
    <p:sldId id="449" r:id="rId26"/>
    <p:sldId id="426" r:id="rId27"/>
    <p:sldId id="425" r:id="rId28"/>
    <p:sldId id="427" r:id="rId29"/>
    <p:sldId id="428" r:id="rId30"/>
    <p:sldId id="437" r:id="rId31"/>
    <p:sldId id="442" r:id="rId32"/>
    <p:sldId id="450" r:id="rId33"/>
    <p:sldId id="439" r:id="rId34"/>
    <p:sldId id="440" r:id="rId35"/>
    <p:sldId id="441" r:id="rId36"/>
    <p:sldId id="443" r:id="rId37"/>
    <p:sldId id="444" r:id="rId38"/>
    <p:sldId id="445" r:id="rId39"/>
    <p:sldId id="412" r:id="rId40"/>
    <p:sldId id="446" r:id="rId41"/>
    <p:sldId id="302" r:id="rId42"/>
  </p:sldIdLst>
  <p:sldSz cx="12192000" cy="6858000"/>
  <p:notesSz cx="7010400" cy="92964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10B93019-07D0-293A-9DDE-1E108D62CBBF}" name="Samuel Glickman" initials="SG" userId="S::samuel.glickman@rmcres.com::b8523e25-788c-461c-9a4e-be070126ff34" providerId="AD"/>
  <p188:author id="{4C00C537-AB71-5682-2ECC-3BAD50E6C0E8}" name="Kristin Kane" initials="KK" userId="knB8B4nQMdTY9qwQ7Rvhf8RMAi08fCjhWp5m83vKjEg=" providerId="None"/>
  <p188:author id="{C5C8BCAB-65A5-1093-8CD0-2931435D470F}" name="Karen Shaffer" initials="KS" userId="TBjdAIoiwjqc8/3lYAX9F/iLR7USMPR6z6LqvKgAsQ4=" providerId="None"/>
  <p188:author id="{75CE76B2-40DB-4158-2CE3-7BDD70EEEDED}" name="Karen Shaffer" initials="KS" userId="4eff3fcd6e6165ac" providerId="Windows Live"/>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98AE"/>
    <a:srgbClr val="00050A"/>
    <a:srgbClr val="252229"/>
    <a:srgbClr val="FFFFFF"/>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497B3-55FA-4173-8E90-6653A256220B}" v="74" dt="2026-07-28T17:04:08.1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5" autoAdjust="0"/>
    <p:restoredTop sz="86491" autoAdjust="0"/>
  </p:normalViewPr>
  <p:slideViewPr>
    <p:cSldViewPr snapToGrid="0">
      <p:cViewPr varScale="1">
        <p:scale>
          <a:sx n="56" d="100"/>
          <a:sy n="56" d="100"/>
        </p:scale>
        <p:origin x="88" y="56"/>
      </p:cViewPr>
      <p:guideLst/>
    </p:cSldViewPr>
  </p:slideViewPr>
  <p:outlineViewPr>
    <p:cViewPr>
      <p:scale>
        <a:sx n="33" d="100"/>
        <a:sy n="33" d="100"/>
      </p:scale>
      <p:origin x="0" y="-638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Andreola" userId="awko6JiC/KZ27eTawpnsK+9DjWrE/yXZykpZhnC6Cp0=" providerId="None" clId="Web-{D6575F94-C198-42E3-8028-282AF4CAB38F}"/>
    <pc:docChg chg="delSld modSld">
      <pc:chgData name="Allison Andreola" userId="awko6JiC/KZ27eTawpnsK+9DjWrE/yXZykpZhnC6Cp0=" providerId="None" clId="Web-{D6575F94-C198-42E3-8028-282AF4CAB38F}" dt="2026-07-23T21:01:07.495" v="64" actId="20577"/>
      <pc:docMkLst>
        <pc:docMk/>
      </pc:docMkLst>
      <pc:sldChg chg="modSp modCm">
        <pc:chgData name="Allison Andreola" userId="awko6JiC/KZ27eTawpnsK+9DjWrE/yXZykpZhnC6Cp0=" providerId="None" clId="Web-{D6575F94-C198-42E3-8028-282AF4CAB38F}" dt="2026-07-23T20:58:50.770" v="7" actId="20577"/>
        <pc:sldMkLst>
          <pc:docMk/>
          <pc:sldMk cId="1134311377" sldId="413"/>
        </pc:sldMkLst>
        <pc:spChg chg="mod">
          <ac:chgData name="Allison Andreola" userId="awko6JiC/KZ27eTawpnsK+9DjWrE/yXZykpZhnC6Cp0=" providerId="None" clId="Web-{D6575F94-C198-42E3-8028-282AF4CAB38F}" dt="2026-07-23T20:58:50.770" v="7" actId="20577"/>
          <ac:spMkLst>
            <pc:docMk/>
            <pc:sldMk cId="1134311377" sldId="413"/>
            <ac:spMk id="3" creationId="{639DF75E-C655-86A9-425C-34ABF0E9A68B}"/>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0:58:50.770" v="7" actId="20577"/>
              <pc2:cmMkLst xmlns:pc2="http://schemas.microsoft.com/office/powerpoint/2019/9/main/command">
                <pc:docMk/>
                <pc:sldMk cId="1134311377" sldId="413"/>
                <pc2:cmMk id="{F7F4140D-253C-4BA3-9B0E-6EFC76ED3635}"/>
              </pc2:cmMkLst>
            </pc226:cmChg>
          </p:ext>
        </pc:extLst>
      </pc:sldChg>
      <pc:sldChg chg="addSp delSp modSp modCm">
        <pc:chgData name="Allison Andreola" userId="awko6JiC/KZ27eTawpnsK+9DjWrE/yXZykpZhnC6Cp0=" providerId="None" clId="Web-{D6575F94-C198-42E3-8028-282AF4CAB38F}" dt="2026-07-23T20:59:27.131" v="28" actId="20577"/>
        <pc:sldMkLst>
          <pc:docMk/>
          <pc:sldMk cId="386544304" sldId="414"/>
        </pc:sldMkLst>
        <pc:spChg chg="add del mod">
          <ac:chgData name="Allison Andreola" userId="awko6JiC/KZ27eTawpnsK+9DjWrE/yXZykpZhnC6Cp0=" providerId="None" clId="Web-{D6575F94-C198-42E3-8028-282AF4CAB38F}" dt="2026-07-23T20:59:27.131" v="28" actId="20577"/>
          <ac:spMkLst>
            <pc:docMk/>
            <pc:sldMk cId="386544304" sldId="414"/>
            <ac:spMk id="4" creationId="{9F1E417E-9F29-222B-C59E-D9D49164DC50}"/>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0:59:11.583" v="22" actId="20577"/>
              <pc2:cmMkLst xmlns:pc2="http://schemas.microsoft.com/office/powerpoint/2019/9/main/command">
                <pc:docMk/>
                <pc:sldMk cId="386544304" sldId="414"/>
                <pc2:cmMk id="{205D3D32-EB64-489A-8D31-A868651C1B8A}"/>
              </pc2:cmMkLst>
            </pc226:cmChg>
          </p:ext>
        </pc:extLst>
      </pc:sldChg>
      <pc:sldChg chg="modSp modCm">
        <pc:chgData name="Allison Andreola" userId="awko6JiC/KZ27eTawpnsK+9DjWrE/yXZykpZhnC6Cp0=" providerId="None" clId="Web-{D6575F94-C198-42E3-8028-282AF4CAB38F}" dt="2026-07-23T21:00:30.352" v="57" actId="1076"/>
        <pc:sldMkLst>
          <pc:docMk/>
          <pc:sldMk cId="3570649216" sldId="418"/>
        </pc:sldMkLst>
        <pc:spChg chg="mod">
          <ac:chgData name="Allison Andreola" userId="awko6JiC/KZ27eTawpnsK+9DjWrE/yXZykpZhnC6Cp0=" providerId="None" clId="Web-{D6575F94-C198-42E3-8028-282AF4CAB38F}" dt="2026-07-23T21:00:30.352" v="57" actId="1076"/>
          <ac:spMkLst>
            <pc:docMk/>
            <pc:sldMk cId="3570649216" sldId="418"/>
            <ac:spMk id="4" creationId="{38034B68-E494-5BA0-2F6E-CCA47C368084}"/>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1:00:22.164" v="55" actId="20577"/>
              <pc2:cmMkLst xmlns:pc2="http://schemas.microsoft.com/office/powerpoint/2019/9/main/command">
                <pc:docMk/>
                <pc:sldMk cId="3570649216" sldId="418"/>
                <pc2:cmMk id="{49036C3B-8AFB-4245-89A2-3DF02C5CF668}"/>
              </pc2:cmMkLst>
            </pc226:cmChg>
          </p:ext>
        </pc:extLst>
      </pc:sldChg>
      <pc:sldChg chg="modSp modCm">
        <pc:chgData name="Allison Andreola" userId="awko6JiC/KZ27eTawpnsK+9DjWrE/yXZykpZhnC6Cp0=" providerId="None" clId="Web-{D6575F94-C198-42E3-8028-282AF4CAB38F}" dt="2026-07-23T21:00:50.291" v="60" actId="20577"/>
        <pc:sldMkLst>
          <pc:docMk/>
          <pc:sldMk cId="2082375223" sldId="426"/>
        </pc:sldMkLst>
        <pc:spChg chg="mod">
          <ac:chgData name="Allison Andreola" userId="awko6JiC/KZ27eTawpnsK+9DjWrE/yXZykpZhnC6Cp0=" providerId="None" clId="Web-{D6575F94-C198-42E3-8028-282AF4CAB38F}" dt="2026-07-23T21:00:50.291" v="60" actId="20577"/>
          <ac:spMkLst>
            <pc:docMk/>
            <pc:sldMk cId="2082375223" sldId="426"/>
            <ac:spMk id="4" creationId="{C90F6835-86DD-8729-A181-DFDAF0B80874}"/>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1:00:50.291" v="60" actId="20577"/>
              <pc2:cmMkLst xmlns:pc2="http://schemas.microsoft.com/office/powerpoint/2019/9/main/command">
                <pc:docMk/>
                <pc:sldMk cId="2082375223" sldId="426"/>
                <pc2:cmMk id="{294F6C30-5F3D-4480-B1E2-BEE7C030C280}"/>
              </pc2:cmMkLst>
            </pc226:cmChg>
          </p:ext>
        </pc:extLst>
      </pc:sldChg>
      <pc:sldChg chg="modSp modCm">
        <pc:chgData name="Allison Andreola" userId="awko6JiC/KZ27eTawpnsK+9DjWrE/yXZykpZhnC6Cp0=" providerId="None" clId="Web-{D6575F94-C198-42E3-8028-282AF4CAB38F}" dt="2026-07-23T21:01:07.495" v="64" actId="20577"/>
        <pc:sldMkLst>
          <pc:docMk/>
          <pc:sldMk cId="3889609836" sldId="428"/>
        </pc:sldMkLst>
        <pc:spChg chg="mod">
          <ac:chgData name="Allison Andreola" userId="awko6JiC/KZ27eTawpnsK+9DjWrE/yXZykpZhnC6Cp0=" providerId="None" clId="Web-{D6575F94-C198-42E3-8028-282AF4CAB38F}" dt="2026-07-23T21:01:07.495" v="64" actId="20577"/>
          <ac:spMkLst>
            <pc:docMk/>
            <pc:sldMk cId="3889609836" sldId="428"/>
            <ac:spMk id="3" creationId="{D1262800-3B5C-264E-85AA-8695B99E08BF}"/>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1:01:03.354" v="63" actId="20577"/>
              <pc2:cmMkLst xmlns:pc2="http://schemas.microsoft.com/office/powerpoint/2019/9/main/command">
                <pc:docMk/>
                <pc:sldMk cId="3889609836" sldId="428"/>
                <pc2:cmMk id="{58839B4B-EE64-4F9E-821C-BAB6BE088062}"/>
              </pc2:cmMkLst>
            </pc226:cmChg>
            <pc226:cmChg xmlns="" xmlns:pc226="http://schemas.microsoft.com/office/powerpoint/2022/06/main/command" chg="mod">
              <pc226:chgData name="Allison Andreola" userId="awko6JiC/KZ27eTawpnsK+9DjWrE/yXZykpZhnC6Cp0=" providerId="None" clId="Web-{D6575F94-C198-42E3-8028-282AF4CAB38F}" dt="2026-07-23T21:01:03.354" v="63" actId="20577"/>
              <pc2:cmMkLst xmlns:pc2="http://schemas.microsoft.com/office/powerpoint/2019/9/main/command">
                <pc:docMk/>
                <pc:sldMk cId="3889609836" sldId="428"/>
                <pc2:cmMk id="{D2C8CFB6-1A5C-48FD-B13F-A33DEE552557}"/>
              </pc2:cmMkLst>
            </pc226:cmChg>
          </p:ext>
        </pc:extLst>
      </pc:sldChg>
      <pc:sldChg chg="modSp modCm">
        <pc:chgData name="Allison Andreola" userId="awko6JiC/KZ27eTawpnsK+9DjWrE/yXZykpZhnC6Cp0=" providerId="None" clId="Web-{D6575F94-C198-42E3-8028-282AF4CAB38F}" dt="2026-07-23T20:59:34.975" v="29" actId="20577"/>
        <pc:sldMkLst>
          <pc:docMk/>
          <pc:sldMk cId="1192936130" sldId="430"/>
        </pc:sldMkLst>
        <pc:spChg chg="mod">
          <ac:chgData name="Allison Andreola" userId="awko6JiC/KZ27eTawpnsK+9DjWrE/yXZykpZhnC6Cp0=" providerId="None" clId="Web-{D6575F94-C198-42E3-8028-282AF4CAB38F}" dt="2026-07-23T20:59:34.975" v="29" actId="20577"/>
          <ac:spMkLst>
            <pc:docMk/>
            <pc:sldMk cId="1192936130" sldId="430"/>
            <ac:spMk id="3" creationId="{08991F36-2962-FE20-209F-90EB279CFE20}"/>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0:59:34.975" v="29" actId="20577"/>
              <pc2:cmMkLst xmlns:pc2="http://schemas.microsoft.com/office/powerpoint/2019/9/main/command">
                <pc:docMk/>
                <pc:sldMk cId="1192936130" sldId="430"/>
                <pc2:cmMk id="{51CDCB95-E984-49D5-955B-CDDC600DFB77}"/>
              </pc2:cmMkLst>
            </pc226:cmChg>
          </p:ext>
        </pc:extLst>
      </pc:sldChg>
      <pc:sldChg chg="modSp">
        <pc:chgData name="Allison Andreola" userId="awko6JiC/KZ27eTawpnsK+9DjWrE/yXZykpZhnC6Cp0=" providerId="None" clId="Web-{D6575F94-C198-42E3-8028-282AF4CAB38F}" dt="2026-07-23T20:59:52.398" v="35" actId="20577"/>
        <pc:sldMkLst>
          <pc:docMk/>
          <pc:sldMk cId="3633414792" sldId="433"/>
        </pc:sldMkLst>
        <pc:spChg chg="mod">
          <ac:chgData name="Allison Andreola" userId="awko6JiC/KZ27eTawpnsK+9DjWrE/yXZykpZhnC6Cp0=" providerId="None" clId="Web-{D6575F94-C198-42E3-8028-282AF4CAB38F}" dt="2026-07-23T20:59:52.398" v="35" actId="20577"/>
          <ac:spMkLst>
            <pc:docMk/>
            <pc:sldMk cId="3633414792" sldId="433"/>
            <ac:spMk id="3" creationId="{39868C55-9A6F-6FD3-EAB1-B4608CDE67D6}"/>
          </ac:spMkLst>
        </pc:spChg>
      </pc:sldChg>
      <pc:sldChg chg="modSp modCm">
        <pc:chgData name="Allison Andreola" userId="awko6JiC/KZ27eTawpnsK+9DjWrE/yXZykpZhnC6Cp0=" providerId="None" clId="Web-{D6575F94-C198-42E3-8028-282AF4CAB38F}" dt="2026-07-23T21:00:03.070" v="41" actId="20577"/>
        <pc:sldMkLst>
          <pc:docMk/>
          <pc:sldMk cId="2656284032" sldId="435"/>
        </pc:sldMkLst>
        <pc:spChg chg="mod">
          <ac:chgData name="Allison Andreola" userId="awko6JiC/KZ27eTawpnsK+9DjWrE/yXZykpZhnC6Cp0=" providerId="None" clId="Web-{D6575F94-C198-42E3-8028-282AF4CAB38F}" dt="2026-07-23T21:00:03.070" v="41" actId="20577"/>
          <ac:spMkLst>
            <pc:docMk/>
            <pc:sldMk cId="2656284032" sldId="435"/>
            <ac:spMk id="3" creationId="{8FA582EA-1653-35F5-9589-F97E27350AEE}"/>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1:00:01.335" v="40" actId="20577"/>
              <pc2:cmMkLst xmlns:pc2="http://schemas.microsoft.com/office/powerpoint/2019/9/main/command">
                <pc:docMk/>
                <pc:sldMk cId="2656284032" sldId="435"/>
                <pc2:cmMk id="{C762899D-ED2F-4C94-B504-1F08CE2DCE07}"/>
              </pc2:cmMkLst>
            </pc226:cmChg>
          </p:ext>
        </pc:extLst>
      </pc:sldChg>
      <pc:sldChg chg="modSp modCm">
        <pc:chgData name="Allison Andreola" userId="awko6JiC/KZ27eTawpnsK+9DjWrE/yXZykpZhnC6Cp0=" providerId="None" clId="Web-{D6575F94-C198-42E3-8028-282AF4CAB38F}" dt="2026-07-23T20:58:26.613" v="4" actId="20577"/>
        <pc:sldMkLst>
          <pc:docMk/>
          <pc:sldMk cId="196186123" sldId="452"/>
        </pc:sldMkLst>
        <pc:spChg chg="mod">
          <ac:chgData name="Allison Andreola" userId="awko6JiC/KZ27eTawpnsK+9DjWrE/yXZykpZhnC6Cp0=" providerId="None" clId="Web-{D6575F94-C198-42E3-8028-282AF4CAB38F}" dt="2026-07-23T20:58:26.613" v="4" actId="20577"/>
          <ac:spMkLst>
            <pc:docMk/>
            <pc:sldMk cId="196186123" sldId="452"/>
            <ac:spMk id="3" creationId="{0EBCB669-2CD3-ADC2-A9C8-08B0536E78DF}"/>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D6575F94-C198-42E3-8028-282AF4CAB38F}" dt="2026-07-23T20:58:08.206" v="1" actId="20577"/>
              <pc2:cmMkLst xmlns:pc2="http://schemas.microsoft.com/office/powerpoint/2019/9/main/command">
                <pc:docMk/>
                <pc:sldMk cId="196186123" sldId="452"/>
                <pc2:cmMk id="{AC937941-FCD5-4E3A-8832-260556F0D730}"/>
              </pc2:cmMkLst>
            </pc226:cmChg>
            <pc226:cmChg xmlns="" xmlns:pc226="http://schemas.microsoft.com/office/powerpoint/2022/06/main/command" chg="mod">
              <pc226:chgData name="Allison Andreola" userId="awko6JiC/KZ27eTawpnsK+9DjWrE/yXZykpZhnC6Cp0=" providerId="None" clId="Web-{D6575F94-C198-42E3-8028-282AF4CAB38F}" dt="2026-07-23T20:58:22.347" v="3" actId="20577"/>
              <pc2:cmMkLst xmlns:pc2="http://schemas.microsoft.com/office/powerpoint/2019/9/main/command">
                <pc:docMk/>
                <pc:sldMk cId="196186123" sldId="452"/>
                <pc2:cmMk id="{CFDF78CB-0206-42B2-B758-AAFA435EE610}"/>
              </pc2:cmMkLst>
            </pc226:cmChg>
          </p:ext>
        </pc:extLst>
      </pc:sldChg>
    </pc:docChg>
  </pc:docChgLst>
  <pc:docChgLst>
    <pc:chgData name="Kristin Kane" userId="knB8B4nQMdTY9qwQ7Rvhf8RMAi08fCjhWp5m83vKjEg=" providerId="None" clId="Web-{763DEF3D-C7BB-4D45-A319-5857406731F6}"/>
    <pc:docChg chg="mod modSld sldOrd">
      <pc:chgData name="Kristin Kane" userId="knB8B4nQMdTY9qwQ7Rvhf8RMAi08fCjhWp5m83vKjEg=" providerId="None" clId="Web-{763DEF3D-C7BB-4D45-A319-5857406731F6}" dt="2026-07-16T15:00:43.833" v="7"/>
      <pc:docMkLst>
        <pc:docMk/>
      </pc:docMkLst>
      <pc:sldChg chg="ord">
        <pc:chgData name="Kristin Kane" userId="knB8B4nQMdTY9qwQ7Rvhf8RMAi08fCjhWp5m83vKjEg=" providerId="None" clId="Web-{763DEF3D-C7BB-4D45-A319-5857406731F6}" dt="2026-07-16T14:51:18.210" v="2"/>
        <pc:sldMkLst>
          <pc:docMk/>
          <pc:sldMk cId="3796369510" sldId="416"/>
        </pc:sldMkLst>
      </pc:sldChg>
      <pc:sldChg chg="modSp">
        <pc:chgData name="Kristin Kane" userId="knB8B4nQMdTY9qwQ7Rvhf8RMAi08fCjhWp5m83vKjEg=" providerId="None" clId="Web-{763DEF3D-C7BB-4D45-A319-5857406731F6}" dt="2026-07-16T14:54:35.428" v="6" actId="20577"/>
        <pc:sldMkLst>
          <pc:docMk/>
          <pc:sldMk cId="2157076041" sldId="446"/>
        </pc:sldMkLst>
        <pc:spChg chg="mod">
          <ac:chgData name="Kristin Kane" userId="knB8B4nQMdTY9qwQ7Rvhf8RMAi08fCjhWp5m83vKjEg=" providerId="None" clId="Web-{763DEF3D-C7BB-4D45-A319-5857406731F6}" dt="2026-07-16T14:54:35.428" v="6" actId="20577"/>
          <ac:spMkLst>
            <pc:docMk/>
            <pc:sldMk cId="2157076041" sldId="446"/>
            <ac:spMk id="3" creationId="{0E0AB6E7-98D5-8FFD-D10D-BA083739FC1C}"/>
          </ac:spMkLst>
        </pc:spChg>
      </pc:sldChg>
    </pc:docChg>
  </pc:docChgLst>
  <pc:docChgLst>
    <pc:chgData name="Allison Andreola" userId="awko6JiC/KZ27eTawpnsK+9DjWrE/yXZykpZhnC6Cp0=" providerId="None" clId="Web-{59700709-4111-4E83-9794-421CFCD2761F}"/>
    <pc:docChg chg="delSld modSld">
      <pc:chgData name="Allison Andreola" userId="awko6JiC/KZ27eTawpnsK+9DjWrE/yXZykpZhnC6Cp0=" providerId="None" clId="Web-{59700709-4111-4E83-9794-421CFCD2761F}" dt="2026-07-16T18:02:27.569" v="14" actId="20577"/>
      <pc:docMkLst>
        <pc:docMk/>
      </pc:docMkLst>
      <pc:sldChg chg="modSp">
        <pc:chgData name="Allison Andreola" userId="awko6JiC/KZ27eTawpnsK+9DjWrE/yXZykpZhnC6Cp0=" providerId="None" clId="Web-{59700709-4111-4E83-9794-421CFCD2761F}" dt="2026-07-16T18:02:27.569" v="14" actId="20577"/>
        <pc:sldMkLst>
          <pc:docMk/>
          <pc:sldMk cId="3827659832" sldId="432"/>
        </pc:sldMkLst>
        <pc:spChg chg="mod">
          <ac:chgData name="Allison Andreola" userId="awko6JiC/KZ27eTawpnsK+9DjWrE/yXZykpZhnC6Cp0=" providerId="None" clId="Web-{59700709-4111-4E83-9794-421CFCD2761F}" dt="2026-07-16T18:02:27.569" v="14" actId="20577"/>
          <ac:spMkLst>
            <pc:docMk/>
            <pc:sldMk cId="3827659832" sldId="432"/>
            <ac:spMk id="3" creationId="{52B05FC6-0006-F57F-D60B-8B21D04C42E5}"/>
          </ac:spMkLst>
        </pc:spChg>
      </pc:sldChg>
      <pc:sldChg chg="modSp">
        <pc:chgData name="Allison Andreola" userId="awko6JiC/KZ27eTawpnsK+9DjWrE/yXZykpZhnC6Cp0=" providerId="None" clId="Web-{59700709-4111-4E83-9794-421CFCD2761F}" dt="2026-07-16T17:04:11.730" v="3" actId="20577"/>
        <pc:sldMkLst>
          <pc:docMk/>
          <pc:sldMk cId="2656284032" sldId="435"/>
        </pc:sldMkLst>
        <pc:spChg chg="mod">
          <ac:chgData name="Allison Andreola" userId="awko6JiC/KZ27eTawpnsK+9DjWrE/yXZykpZhnC6Cp0=" providerId="None" clId="Web-{59700709-4111-4E83-9794-421CFCD2761F}" dt="2026-07-16T17:04:11.730" v="3" actId="20577"/>
          <ac:spMkLst>
            <pc:docMk/>
            <pc:sldMk cId="2656284032" sldId="435"/>
            <ac:spMk id="3" creationId="{8FA582EA-1653-35F5-9589-F97E27350AEE}"/>
          </ac:spMkLst>
        </pc:spChg>
        <pc:spChg chg="mod">
          <ac:chgData name="Allison Andreola" userId="awko6JiC/KZ27eTawpnsK+9DjWrE/yXZykpZhnC6Cp0=" providerId="None" clId="Web-{59700709-4111-4E83-9794-421CFCD2761F}" dt="2026-07-16T17:03:16.464" v="0" actId="20577"/>
          <ac:spMkLst>
            <pc:docMk/>
            <pc:sldMk cId="2656284032" sldId="435"/>
            <ac:spMk id="4" creationId="{897C8B1C-DFB2-A6CF-3FF7-4E58FA59AB35}"/>
          </ac:spMkLst>
        </pc:spChg>
      </pc:sldChg>
      <pc:sldChg chg="modSp">
        <pc:chgData name="Allison Andreola" userId="awko6JiC/KZ27eTawpnsK+9DjWrE/yXZykpZhnC6Cp0=" providerId="None" clId="Web-{59700709-4111-4E83-9794-421CFCD2761F}" dt="2026-07-16T17:06:01.731" v="10" actId="1076"/>
        <pc:sldMkLst>
          <pc:docMk/>
          <pc:sldMk cId="324685698" sldId="453"/>
        </pc:sldMkLst>
        <pc:spChg chg="mod">
          <ac:chgData name="Allison Andreola" userId="awko6JiC/KZ27eTawpnsK+9DjWrE/yXZykpZhnC6Cp0=" providerId="None" clId="Web-{59700709-4111-4E83-9794-421CFCD2761F}" dt="2026-07-16T17:06:01.700" v="9" actId="1076"/>
          <ac:spMkLst>
            <pc:docMk/>
            <pc:sldMk cId="324685698" sldId="453"/>
            <ac:spMk id="2" creationId="{F664F683-A059-4BEF-8A37-F39EA7F1A162}"/>
          </ac:spMkLst>
        </pc:spChg>
        <pc:spChg chg="mod">
          <ac:chgData name="Allison Andreola" userId="awko6JiC/KZ27eTawpnsK+9DjWrE/yXZykpZhnC6Cp0=" providerId="None" clId="Web-{59700709-4111-4E83-9794-421CFCD2761F}" dt="2026-07-16T17:06:01.731" v="10" actId="1076"/>
          <ac:spMkLst>
            <pc:docMk/>
            <pc:sldMk cId="324685698" sldId="453"/>
            <ac:spMk id="3" creationId="{CCAAEEA8-3D7F-4A22-981E-6823EAC96CD0}"/>
          </ac:spMkLst>
        </pc:spChg>
      </pc:sldChg>
    </pc:docChg>
  </pc:docChgLst>
  <pc:docChgLst>
    <pc:chgData name="Karen Shaffer" userId="TBjdAIoiwjqc8/3lYAX9F/iLR7USMPR6z6LqvKgAsQ4=" providerId="None" clId="Web-{2A3497B3-55FA-4173-8E90-6653A256220B}"/>
    <pc:docChg chg="modSld">
      <pc:chgData name="Karen Shaffer" userId="TBjdAIoiwjqc8/3lYAX9F/iLR7USMPR6z6LqvKgAsQ4=" providerId="None" clId="Web-{2A3497B3-55FA-4173-8E90-6653A256220B}" dt="2026-07-28T17:04:04.075" v="74" actId="20577"/>
      <pc:docMkLst>
        <pc:docMk/>
      </pc:docMkLst>
      <pc:sldChg chg="addSp modSp modNotes">
        <pc:chgData name="Karen Shaffer" userId="TBjdAIoiwjqc8/3lYAX9F/iLR7USMPR6z6LqvKgAsQ4=" providerId="None" clId="Web-{2A3497B3-55FA-4173-8E90-6653A256220B}" dt="2026-07-28T17:01:56.934" v="25" actId="1076"/>
        <pc:sldMkLst>
          <pc:docMk/>
          <pc:sldMk cId="2082375223" sldId="426"/>
        </pc:sldMkLst>
        <pc:spChg chg="add mod">
          <ac:chgData name="Karen Shaffer" userId="TBjdAIoiwjqc8/3lYAX9F/iLR7USMPR6z6LqvKgAsQ4=" providerId="None" clId="Web-{2A3497B3-55FA-4173-8E90-6653A256220B}" dt="2026-07-28T17:01:56.934" v="25" actId="1076"/>
          <ac:spMkLst>
            <pc:docMk/>
            <pc:sldMk cId="2082375223" sldId="426"/>
            <ac:spMk id="2" creationId="{DE61DDC6-A381-13FF-001B-EADBCB4D39A3}"/>
          </ac:spMkLst>
        </pc:spChg>
        <pc:spChg chg="mod">
          <ac:chgData name="Karen Shaffer" userId="TBjdAIoiwjqc8/3lYAX9F/iLR7USMPR6z6LqvKgAsQ4=" providerId="None" clId="Web-{2A3497B3-55FA-4173-8E90-6653A256220B}" dt="2026-07-28T17:01:08.762" v="10" actId="14100"/>
          <ac:spMkLst>
            <pc:docMk/>
            <pc:sldMk cId="2082375223" sldId="426"/>
            <ac:spMk id="10" creationId="{4425F6AE-9CEA-8F75-86E7-9417F7B9584E}"/>
          </ac:spMkLst>
        </pc:spChg>
      </pc:sldChg>
      <pc:sldChg chg="addSp modSp">
        <pc:chgData name="Karen Shaffer" userId="TBjdAIoiwjqc8/3lYAX9F/iLR7USMPR6z6LqvKgAsQ4=" providerId="None" clId="Web-{2A3497B3-55FA-4173-8E90-6653A256220B}" dt="2026-07-28T16:54:02.807" v="6" actId="20577"/>
        <pc:sldMkLst>
          <pc:docMk/>
          <pc:sldMk cId="1072669383" sldId="431"/>
        </pc:sldMkLst>
        <pc:spChg chg="add mod">
          <ac:chgData name="Karen Shaffer" userId="TBjdAIoiwjqc8/3lYAX9F/iLR7USMPR6z6LqvKgAsQ4=" providerId="None" clId="Web-{2A3497B3-55FA-4173-8E90-6653A256220B}" dt="2026-07-28T16:54:02.807" v="6" actId="20577"/>
          <ac:spMkLst>
            <pc:docMk/>
            <pc:sldMk cId="1072669383" sldId="431"/>
            <ac:spMk id="3" creationId="{B23EBF7D-6CD9-AF08-3415-D72EC6B080E2}"/>
          </ac:spMkLst>
        </pc:spChg>
      </pc:sldChg>
      <pc:sldChg chg="modSp modCm">
        <pc:chgData name="Karen Shaffer" userId="TBjdAIoiwjqc8/3lYAX9F/iLR7USMPR6z6LqvKgAsQ4=" providerId="None" clId="Web-{2A3497B3-55FA-4173-8E90-6653A256220B}" dt="2026-07-28T17:02:26.934" v="28" actId="20577"/>
        <pc:sldMkLst>
          <pc:docMk/>
          <pc:sldMk cId="3869132920" sldId="444"/>
        </pc:sldMkLst>
        <pc:spChg chg="mod">
          <ac:chgData name="Karen Shaffer" userId="TBjdAIoiwjqc8/3lYAX9F/iLR7USMPR6z6LqvKgAsQ4=" providerId="None" clId="Web-{2A3497B3-55FA-4173-8E90-6653A256220B}" dt="2026-07-28T17:02:26.934" v="28" actId="20577"/>
          <ac:spMkLst>
            <pc:docMk/>
            <pc:sldMk cId="3869132920" sldId="444"/>
            <ac:spMk id="3" creationId="{7A05EC48-8569-3E0D-5A7F-01ADB14D9226}"/>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2A3497B3-55FA-4173-8E90-6653A256220B}" dt="2026-07-28T17:02:11.277" v="27" actId="20577"/>
              <pc2:cmMkLst xmlns:pc2="http://schemas.microsoft.com/office/powerpoint/2019/9/main/command">
                <pc:docMk/>
                <pc:sldMk cId="3869132920" sldId="444"/>
                <pc2:cmMk id="{723202AF-72EA-4142-8432-7BE21D07AC90}"/>
              </pc2:cmMkLst>
            </pc226:cmChg>
          </p:ext>
        </pc:extLst>
      </pc:sldChg>
      <pc:sldChg chg="modSp modCm">
        <pc:chgData name="Karen Shaffer" userId="TBjdAIoiwjqc8/3lYAX9F/iLR7USMPR6z6LqvKgAsQ4=" providerId="None" clId="Web-{2A3497B3-55FA-4173-8E90-6653A256220B}" dt="2026-07-28T17:02:49.856" v="36" actId="20577"/>
        <pc:sldMkLst>
          <pc:docMk/>
          <pc:sldMk cId="3392942834" sldId="445"/>
        </pc:sldMkLst>
        <pc:spChg chg="mod">
          <ac:chgData name="Karen Shaffer" userId="TBjdAIoiwjqc8/3lYAX9F/iLR7USMPR6z6LqvKgAsQ4=" providerId="None" clId="Web-{2A3497B3-55FA-4173-8E90-6653A256220B}" dt="2026-07-28T17:02:49.856" v="36" actId="20577"/>
          <ac:spMkLst>
            <pc:docMk/>
            <pc:sldMk cId="3392942834" sldId="445"/>
            <ac:spMk id="3" creationId="{00685F15-4DFD-24D4-CE18-5D9832CD99ED}"/>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2A3497B3-55FA-4173-8E90-6653A256220B}" dt="2026-07-28T17:02:41.356" v="35" actId="20577"/>
              <pc2:cmMkLst xmlns:pc2="http://schemas.microsoft.com/office/powerpoint/2019/9/main/command">
                <pc:docMk/>
                <pc:sldMk cId="3392942834" sldId="445"/>
                <pc2:cmMk id="{F50C5D43-4FB3-4206-A3B2-7DBDE408F601}"/>
              </pc2:cmMkLst>
            </pc226:cmChg>
          </p:ext>
        </pc:extLst>
      </pc:sldChg>
      <pc:sldChg chg="modSp modCm modNotes">
        <pc:chgData name="Karen Shaffer" userId="TBjdAIoiwjqc8/3lYAX9F/iLR7USMPR6z6LqvKgAsQ4=" providerId="None" clId="Web-{2A3497B3-55FA-4173-8E90-6653A256220B}" dt="2026-07-28T17:04:04.075" v="74" actId="20577"/>
        <pc:sldMkLst>
          <pc:docMk/>
          <pc:sldMk cId="2157076041" sldId="446"/>
        </pc:sldMkLst>
        <pc:spChg chg="mod">
          <ac:chgData name="Karen Shaffer" userId="TBjdAIoiwjqc8/3lYAX9F/iLR7USMPR6z6LqvKgAsQ4=" providerId="None" clId="Web-{2A3497B3-55FA-4173-8E90-6653A256220B}" dt="2026-07-28T17:03:37.293" v="46" actId="20577"/>
          <ac:spMkLst>
            <pc:docMk/>
            <pc:sldMk cId="2157076041" sldId="446"/>
            <ac:spMk id="3" creationId="{0E0AB6E7-98D5-8FFD-D10D-BA083739FC1C}"/>
          </ac:spMkLst>
        </pc:spChg>
        <pc:spChg chg="mod">
          <ac:chgData name="Karen Shaffer" userId="TBjdAIoiwjqc8/3lYAX9F/iLR7USMPR6z6LqvKgAsQ4=" providerId="None" clId="Web-{2A3497B3-55FA-4173-8E90-6653A256220B}" dt="2026-07-28T17:04:04.075" v="74" actId="20577"/>
          <ac:spMkLst>
            <pc:docMk/>
            <pc:sldMk cId="2157076041" sldId="446"/>
            <ac:spMk id="5" creationId="{9E43F6F0-327E-38EE-439F-63F81A5A9C78}"/>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2A3497B3-55FA-4173-8E90-6653A256220B}" dt="2026-07-28T17:03:57.481" v="73" actId="20577"/>
              <pc2:cmMkLst xmlns:pc2="http://schemas.microsoft.com/office/powerpoint/2019/9/main/command">
                <pc:docMk/>
                <pc:sldMk cId="2157076041" sldId="446"/>
                <pc2:cmMk id="{EED916C6-D2D5-4C76-A1E6-C8446E323889}"/>
              </pc2:cmMkLst>
            </pc226:cmChg>
          </p:ext>
        </pc:extLst>
      </pc:sldChg>
    </pc:docChg>
  </pc:docChgLst>
  <pc:docChgLst>
    <pc:chgData name="Allison Andreola" userId="awko6JiC/KZ27eTawpnsK+9DjWrE/yXZykpZhnC6Cp0=" providerId="None" clId="Web-{0B43379C-FD5C-4789-B1D8-929ECEDA0D06}"/>
    <pc:docChg chg="modSld">
      <pc:chgData name="Allison Andreola" userId="awko6JiC/KZ27eTawpnsK+9DjWrE/yXZykpZhnC6Cp0=" providerId="None" clId="Web-{0B43379C-FD5C-4789-B1D8-929ECEDA0D06}" dt="2026-07-23T20:57:11.331" v="6" actId="20577"/>
      <pc:docMkLst>
        <pc:docMk/>
      </pc:docMkLst>
      <pc:sldChg chg="modSp">
        <pc:chgData name="Allison Andreola" userId="awko6JiC/KZ27eTawpnsK+9DjWrE/yXZykpZhnC6Cp0=" providerId="None" clId="Web-{0B43379C-FD5C-4789-B1D8-929ECEDA0D06}" dt="2026-07-23T20:57:11.331" v="6" actId="20577"/>
        <pc:sldMkLst>
          <pc:docMk/>
          <pc:sldMk cId="324685698" sldId="453"/>
        </pc:sldMkLst>
        <pc:spChg chg="mod">
          <ac:chgData name="Allison Andreola" userId="awko6JiC/KZ27eTawpnsK+9DjWrE/yXZykpZhnC6Cp0=" providerId="None" clId="Web-{0B43379C-FD5C-4789-B1D8-929ECEDA0D06}" dt="2026-07-23T20:57:11.331" v="6" actId="20577"/>
          <ac:spMkLst>
            <pc:docMk/>
            <pc:sldMk cId="324685698" sldId="453"/>
            <ac:spMk id="3" creationId="{CCAAEEA8-3D7F-4A22-981E-6823EAC96CD0}"/>
          </ac:spMkLst>
        </pc:spChg>
      </pc:sldChg>
    </pc:docChg>
  </pc:docChgLst>
  <pc:docChgLst>
    <pc:chgData name="Allison Andreola" userId="awko6JiC/KZ27eTawpnsK+9DjWrE/yXZykpZhnC6Cp0=" providerId="None" clId="Web-{A58524E8-5AD9-41CB-B777-AF3F4E67C1FD}"/>
    <pc:docChg chg="modSld">
      <pc:chgData name="Allison Andreola" userId="awko6JiC/KZ27eTawpnsK+9DjWrE/yXZykpZhnC6Cp0=" providerId="None" clId="Web-{A58524E8-5AD9-41CB-B777-AF3F4E67C1FD}" dt="2026-07-21T17:10:24.781" v="0"/>
      <pc:docMkLst>
        <pc:docMk/>
      </pc:docMkLst>
    </pc:docChg>
  </pc:docChgLst>
  <pc:docChgLst>
    <pc:chgData name="Sen Wang" userId="5Kfd3VoL/92ySW8mXmeRHG4tyYe/d7qdCtEarKo7Z1A=" providerId="None" clId="Web-{A1384084-06D0-48B9-A32E-1186D6C92051}"/>
    <pc:docChg chg="mod">
      <pc:chgData name="Sen Wang" userId="5Kfd3VoL/92ySW8mXmeRHG4tyYe/d7qdCtEarKo7Z1A=" providerId="None" clId="Web-{A1384084-06D0-48B9-A32E-1186D6C92051}" dt="2026-07-22T18:05:00.315"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7/29/2026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7/29/2026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kE3DqJP-nk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yslexiaida.org/dyslexia-basic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DNu4WiQaVTI"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r.dyslexiaida.org/wp-content/uploads/sites/20/2019/09/AccommodationsOct2019.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ssets.ctfassets.net/p0qf7j048i0q/5mCyZWw2Px6V0rd7eM6pD9/2cd896d2bcc9568ed70d86d02c8581b3/IDEA_Fact_Sheet_Understood.pd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understood.org/en/articles/5-things-your-middle-schooler-with-dyslexia-can-say-to-self-advocat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app=desktop&amp;v=ptwUL2ZRR1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yslexia.yale.edu/story/maggie-aderin-pocock-ph-d/"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amilyvoices.org/wp-content/uploads/2019/04/Advocating_HSMS.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dyslexiahelp.umich.edu/dyslexics/living-with-dyslexia/self-advocate-for-your-dyslexia"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s://www.understood.org/" TargetMode="External"/><Relationship Id="rId3" Type="http://schemas.openxmlformats.org/officeDocument/2006/relationships/hyperlink" Target="https://improvingliteracy.org/kid-zone" TargetMode="External"/><Relationship Id="rId7" Type="http://schemas.openxmlformats.org/officeDocument/2006/relationships/hyperlink" Target="https://learningally.org/"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www.getspeechify.com/" TargetMode="External"/><Relationship Id="rId5" Type="http://schemas.openxmlformats.org/officeDocument/2006/relationships/hyperlink" Target="https://www.bookshare.org/" TargetMode="External"/><Relationship Id="rId4" Type="http://schemas.openxmlformats.org/officeDocument/2006/relationships/hyperlink" Target="https://kidsread2kids.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XJTQiSl8FeI"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youtube.com/watch?v=EBcgN-OKLl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How to present this slide deck:</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Text coding:​</a:t>
            </a:r>
          </a:p>
          <a:p>
            <a:pPr rtl="0" fontAlgn="base"/>
            <a:r>
              <a:rPr lang="en-US" sz="1200" b="1" i="0" u="none" strike="noStrike" kern="1200" dirty="0">
                <a:solidFill>
                  <a:schemeClr val="tx1"/>
                </a:solidFill>
                <a:effectLst/>
                <a:latin typeface="+mn-lt"/>
                <a:ea typeface="+mn-ea"/>
                <a:cs typeface="+mn-cs"/>
              </a:rPr>
              <a:t>Bold text = Presenter Script (what the presenter should say)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1" u="none" strike="noStrike" kern="1200" dirty="0">
                <a:solidFill>
                  <a:schemeClr val="tx1"/>
                </a:solidFill>
                <a:effectLst/>
                <a:latin typeface="+mn-lt"/>
                <a:ea typeface="+mn-ea"/>
                <a:cs typeface="+mn-cs"/>
              </a:rPr>
              <a:t>Italic text = Ideas for activity or interaction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Underlined text</a:t>
            </a:r>
            <a:r>
              <a:rPr lang="en-US" sz="1200" b="0" i="0" u="none" strike="noStrike" kern="1200" dirty="0">
                <a:solidFill>
                  <a:schemeClr val="tx1"/>
                </a:solidFill>
                <a:effectLst/>
                <a:latin typeface="+mn-lt"/>
                <a:ea typeface="+mn-ea"/>
                <a:cs typeface="+mn-cs"/>
              </a:rPr>
              <a:t> = specific contexts (e.g., zoom vs in-person)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Yellow highlighted text is for you to customize based on your state/grade for the presentation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Regular text = Presenter notes (reminders or instructions)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Regular text with bullet = specific instruction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Information in Notes: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Asterisks indicate hints or ideas for customization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If there is a video, the link will be provided in the slide notes. The transcript for the video is provided so that you can decide if you want to show the video, or if you want to cover the topic through a discussion.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CLICK, directions for animated slides</a:t>
            </a:r>
            <a:r>
              <a:rPr lang="en-US" sz="1200" b="0" i="1"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Slides Information: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Hidden slides are optional and may be used at the presenter's discretion based on the needs of the audience.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pink backpack on a slide 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Greet participants and begin workshop with introductions as needed. Follow the facilitation procedure notes appropriate for the workshop session.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1</a:t>
            </a:fld>
            <a:endParaRPr lang="en-US"/>
          </a:p>
        </p:txBody>
      </p:sp>
    </p:spTree>
    <p:extLst>
      <p:ext uri="{BB962C8B-B14F-4D97-AF65-F5344CB8AC3E}">
        <p14:creationId xmlns:p14="http://schemas.microsoft.com/office/powerpoint/2010/main" val="605819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0C7C1-D6F3-FFA0-D539-CCC99B230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532C4-4EC9-E7F6-2A99-ACA120E9082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E1E09EB-A532-5F8C-BB69-543A7C2F49EA}"/>
              </a:ext>
            </a:extLst>
          </p:cNvPr>
          <p:cNvSpPr>
            <a:spLocks noGrp="1"/>
          </p:cNvSpPr>
          <p:nvPr>
            <p:ph type="body" idx="1"/>
          </p:nvPr>
        </p:nvSpPr>
        <p:spPr/>
        <p:txBody>
          <a:bodyPr/>
          <a:lstStyle/>
          <a:p>
            <a:pPr marL="12700" marR="5080">
              <a:lnSpc>
                <a:spcPct val="102000"/>
              </a:lnSpc>
            </a:pPr>
            <a:r>
              <a:rPr lang="en" b="1" i="0" dirty="0"/>
              <a:t>Let’s start with the basics. In order to advocate for ourselves, we must know what advocacy really means. What is a literacy advocate? A literacy advocate is someone who can speak up for his or her literacy needs—for example, explaining to a teacher why you need to use a computer in class.</a:t>
            </a:r>
            <a:endParaRPr lang="en-US" b="1" i="0" dirty="0">
              <a:solidFill>
                <a:srgbClr val="444444"/>
              </a:solidFill>
            </a:endParaRPr>
          </a:p>
          <a:p>
            <a:pPr marL="12700" marR="5080">
              <a:lnSpc>
                <a:spcPct val="102000"/>
              </a:lnSpc>
            </a:pPr>
            <a:endParaRPr lang="en-US" b="1" i="0" dirty="0">
              <a:solidFill>
                <a:srgbClr val="444444"/>
              </a:solidFill>
            </a:endParaRPr>
          </a:p>
          <a:p>
            <a:pPr marL="12700" marR="5080">
              <a:lnSpc>
                <a:spcPct val="102000"/>
              </a:lnSpc>
            </a:pPr>
            <a:r>
              <a:rPr lang="en" b="1" i="0" dirty="0"/>
              <a:t>Now, why are you a natural literacy advocate? You are the person who can best advocate for yourself because you know yourself the best! If something is hard in school or a learning structure is not helping, you will be the first to know. You can use that power to make your life at school a little bit easier by advocating for accommodations that work for you.</a:t>
            </a:r>
            <a:endParaRPr lang="en-US" b="1" i="0" dirty="0">
              <a:solidFill>
                <a:srgbClr val="444444"/>
              </a:solidFill>
            </a:endParaRPr>
          </a:p>
          <a:p>
            <a:pPr marL="12700" marR="5080">
              <a:lnSpc>
                <a:spcPct val="102000"/>
              </a:lnSpc>
            </a:pPr>
            <a:endParaRPr lang="en-US" b="1" i="0" dirty="0">
              <a:solidFill>
                <a:srgbClr val="444444"/>
              </a:solidFill>
            </a:endParaRPr>
          </a:p>
          <a:p>
            <a:pPr marL="12700" marR="5080">
              <a:lnSpc>
                <a:spcPct val="102000"/>
              </a:lnSpc>
            </a:pPr>
            <a:r>
              <a:rPr lang="en" b="1" i="0" dirty="0"/>
              <a:t>Finally, how can you advocate effectively? Well... this question is not as easy to answer. Still, luckily for you, we are going to examine some possible answers in this tutorial. We’ll be reviewing the actions: Review, Record, Request, and Refer — but we’ll get more into that later. In order to advocate effectively, we first must understand what we are advocating for and feel empowered to do so.</a:t>
            </a:r>
            <a:endParaRPr lang="en-US" b="1" i="0" dirty="0"/>
          </a:p>
        </p:txBody>
      </p:sp>
      <p:sp>
        <p:nvSpPr>
          <p:cNvPr id="4" name="Slide Number Placeholder 3">
            <a:extLst>
              <a:ext uri="{FF2B5EF4-FFF2-40B4-BE49-F238E27FC236}">
                <a16:creationId xmlns:a16="http://schemas.microsoft.com/office/drawing/2014/main" id="{A7EA2180-3B78-8768-0D01-C945D5A369CD}"/>
              </a:ext>
            </a:extLst>
          </p:cNvPr>
          <p:cNvSpPr>
            <a:spLocks noGrp="1"/>
          </p:cNvSpPr>
          <p:nvPr>
            <p:ph type="sldNum" sz="quarter" idx="5"/>
          </p:nvPr>
        </p:nvSpPr>
        <p:spPr/>
        <p:txBody>
          <a:bodyPr/>
          <a:lstStyle/>
          <a:p>
            <a:fld id="{B1D499D3-6930-49CF-8119-D2C5A3421AFD}" type="slidenum">
              <a:rPr lang="en-US" smtClean="0"/>
              <a:t>10</a:t>
            </a:fld>
            <a:endParaRPr lang="en-US"/>
          </a:p>
        </p:txBody>
      </p:sp>
    </p:spTree>
    <p:extLst>
      <p:ext uri="{BB962C8B-B14F-4D97-AF65-F5344CB8AC3E}">
        <p14:creationId xmlns:p14="http://schemas.microsoft.com/office/powerpoint/2010/main" val="3711312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2D604-7A7E-85CF-3CEC-D32D39CA8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29DB7-E0BF-8171-5B6B-8312A2E01D9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AADF1BA-DB49-C75D-0CD2-232591BE29BF}"/>
              </a:ext>
            </a:extLst>
          </p:cNvPr>
          <p:cNvSpPr>
            <a:spLocks noGrp="1"/>
          </p:cNvSpPr>
          <p:nvPr>
            <p:ph type="body" idx="1"/>
          </p:nvPr>
        </p:nvSpPr>
        <p:spPr/>
        <p:txBody>
          <a:bodyPr/>
          <a:lstStyle/>
          <a:p>
            <a:pPr>
              <a:defRPr/>
            </a:pPr>
            <a:r>
              <a:rPr lang="en" dirty="0"/>
              <a:t>Understanding</a:t>
            </a:r>
          </a:p>
          <a:p>
            <a:pPr>
              <a:defRPr/>
            </a:pPr>
            <a:endParaRPr lang="en" dirty="0"/>
          </a:p>
          <a:p>
            <a:pPr>
              <a:defRPr/>
            </a:pPr>
            <a:r>
              <a:rPr lang="en" b="1" dirty="0"/>
              <a:t>Let’s talk about what dyslexia is…</a:t>
            </a:r>
            <a:endParaRPr lang="en-US" b="1" dirty="0"/>
          </a:p>
        </p:txBody>
      </p:sp>
      <p:sp>
        <p:nvSpPr>
          <p:cNvPr id="4" name="Slide Number Placeholder 3">
            <a:extLst>
              <a:ext uri="{FF2B5EF4-FFF2-40B4-BE49-F238E27FC236}">
                <a16:creationId xmlns:a16="http://schemas.microsoft.com/office/drawing/2014/main" id="{15DE1226-700C-110C-5BBA-784791B22FD7}"/>
              </a:ext>
            </a:extLst>
          </p:cNvPr>
          <p:cNvSpPr>
            <a:spLocks noGrp="1"/>
          </p:cNvSpPr>
          <p:nvPr>
            <p:ph type="sldNum" sz="quarter" idx="5"/>
          </p:nvPr>
        </p:nvSpPr>
        <p:spPr/>
        <p:txBody>
          <a:bodyPr/>
          <a:lstStyle/>
          <a:p>
            <a:fld id="{B1D499D3-6930-49CF-8119-D2C5A3421AFD}" type="slidenum">
              <a:rPr lang="en-US" smtClean="0"/>
              <a:t>11</a:t>
            </a:fld>
            <a:endParaRPr lang="en-US"/>
          </a:p>
        </p:txBody>
      </p:sp>
    </p:spTree>
    <p:extLst>
      <p:ext uri="{BB962C8B-B14F-4D97-AF65-F5344CB8AC3E}">
        <p14:creationId xmlns:p14="http://schemas.microsoft.com/office/powerpoint/2010/main" val="323523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3.2 Understanding: Dyslexia</a:t>
            </a:r>
            <a:endParaRPr lang="en-US" dirty="0">
              <a:solidFill>
                <a:srgbClr val="444444"/>
              </a:solidFill>
            </a:endParaRPr>
          </a:p>
          <a:p>
            <a:pPr marL="12700" marR="5080">
              <a:lnSpc>
                <a:spcPct val="102000"/>
              </a:lnSpc>
              <a:spcBef>
                <a:spcPts val="5"/>
              </a:spcBef>
            </a:pPr>
            <a:r>
              <a:rPr lang="en" b="1" i="0" dirty="0"/>
              <a:t>Dyslexia is a very common learning challenge that is different for everyone. No, it is not just something that makes words fly off the page! Let’s watch this video from Understood to learn a little more.</a:t>
            </a:r>
            <a:endParaRPr lang="en-US" b="1" i="0" dirty="0">
              <a:solidFill>
                <a:srgbClr val="444444"/>
              </a:solidFill>
            </a:endParaRPr>
          </a:p>
          <a:p>
            <a:pPr marL="12700" marR="5080">
              <a:lnSpc>
                <a:spcPct val="102000"/>
              </a:lnSpc>
              <a:spcBef>
                <a:spcPts val="5"/>
              </a:spcBef>
            </a:pPr>
            <a:endParaRPr lang="en-US" b="1" i="0" dirty="0">
              <a:solidFill>
                <a:srgbClr val="444444"/>
              </a:solidFill>
            </a:endParaRPr>
          </a:p>
          <a:p>
            <a:pPr marL="12700" marR="5080">
              <a:lnSpc>
                <a:spcPct val="102000"/>
              </a:lnSpc>
              <a:spcBef>
                <a:spcPts val="5"/>
              </a:spcBef>
            </a:pPr>
            <a:r>
              <a:rPr lang="en" b="1" i="0" dirty="0"/>
              <a:t>Dyslexia is a learning challenge in the brain. Just like how everyone’s brain is different, not everyone’s dyslexia is the same! For me, my biggest struggles recalling information, like when there is a word on the tip of my tongue. Or when I am reading, it can feel like my brain is lifting weights it cannot hold. Or even when my hands start fidgeting to keep my brain awake when it is working too hard. However, when we struggle, we do not struggle alone.</a:t>
            </a:r>
            <a:endParaRPr lang="en-US" b="1" i="0" dirty="0">
              <a:solidFill>
                <a:srgbClr val="444444"/>
              </a:solidFill>
            </a:endParaRPr>
          </a:p>
          <a:p>
            <a:pPr marL="12700" marR="5080">
              <a:lnSpc>
                <a:spcPct val="102000"/>
              </a:lnSpc>
              <a:spcBef>
                <a:spcPts val="5"/>
              </a:spcBef>
            </a:pPr>
            <a:endParaRPr lang="en-US" dirty="0">
              <a:solidFill>
                <a:srgbClr val="444444"/>
              </a:solidFill>
            </a:endParaRPr>
          </a:p>
          <a:p>
            <a:pPr marL="12700" marR="5080">
              <a:lnSpc>
                <a:spcPct val="102000"/>
              </a:lnSpc>
              <a:spcBef>
                <a:spcPts val="5"/>
              </a:spcBef>
            </a:pPr>
            <a:r>
              <a:rPr lang="en-US" dirty="0">
                <a:solidFill>
                  <a:srgbClr val="444444"/>
                </a:solidFill>
              </a:rPr>
              <a:t>If embedded video doesn’t work, </a:t>
            </a:r>
            <a:r>
              <a:rPr lang="en" i="1" dirty="0"/>
              <a:t>Click “Watch Video” to learn more about what dyslexia is.</a:t>
            </a:r>
            <a:endParaRPr lang="en-US" dirty="0">
              <a:solidFill>
                <a:srgbClr val="444444"/>
              </a:solidFill>
            </a:endParaRPr>
          </a:p>
          <a:p>
            <a:pPr marL="12700" marR="5080">
              <a:lnSpc>
                <a:spcPct val="102000"/>
              </a:lnSpc>
              <a:spcBef>
                <a:spcPts val="5"/>
              </a:spcBef>
            </a:pPr>
            <a:r>
              <a:rPr lang="en" dirty="0"/>
              <a:t>Video link:</a:t>
            </a:r>
            <a:r>
              <a:rPr lang="en" dirty="0">
                <a:solidFill>
                  <a:srgbClr val="444444"/>
                </a:solidFill>
                <a:hlinkClick r:id="rId3"/>
              </a:rPr>
              <a:t>https://www.youtube.com/watch?v=kE3DqJP-nkI</a:t>
            </a:r>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480052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 b="1" i="0" dirty="0"/>
              <a:t>Let’s take a look at some dyslexia facts:</a:t>
            </a:r>
          </a:p>
          <a:p>
            <a:endParaRPr lang="en-US" b="1" i="0" dirty="0">
              <a:solidFill>
                <a:srgbClr val="444444"/>
              </a:solidFill>
            </a:endParaRPr>
          </a:p>
          <a:p>
            <a:r>
              <a:rPr lang="en" b="1" i="0" dirty="0"/>
              <a:t>The International Dyslexia Associateion states that about 14% of the school population nationwide has a condition that qualifies them for special education. Of those, 7% are classified as having a learning disability. And 85% of those students have a primary learning disability in reading and language processing.</a:t>
            </a:r>
            <a:endParaRPr lang="en-US" b="1" i="0" dirty="0">
              <a:solidFill>
                <a:srgbClr val="444444"/>
              </a:solidFill>
            </a:endParaRPr>
          </a:p>
          <a:p>
            <a:endParaRPr lang="en-US" b="1" i="0" dirty="0">
              <a:solidFill>
                <a:srgbClr val="444444"/>
              </a:solidFill>
            </a:endParaRPr>
          </a:p>
          <a:p>
            <a:r>
              <a:rPr lang="en" b="1" i="0" dirty="0"/>
              <a:t>That is a total of 0.833% of students. And as there are approximately 56.6 million students in American elementary and secondary schools. There are about 469,812 students with diagnosed reading challenges.</a:t>
            </a:r>
            <a:endParaRPr lang="en-US" b="1" i="0" dirty="0">
              <a:solidFill>
                <a:srgbClr val="444444"/>
              </a:solidFill>
            </a:endParaRPr>
          </a:p>
          <a:p>
            <a:endParaRPr lang="en-US" b="1" i="0" dirty="0">
              <a:solidFill>
                <a:srgbClr val="444444"/>
              </a:solidFill>
            </a:endParaRPr>
          </a:p>
          <a:p>
            <a:r>
              <a:rPr lang="en" b="1" i="0" dirty="0"/>
              <a:t>But that is only diagnosed cases. There is an estimated 15-20% of people with dyslexia-like symptoms in the entire population!</a:t>
            </a:r>
            <a:endParaRPr lang="en-US" b="1" i="0" dirty="0">
              <a:solidFill>
                <a:srgbClr val="444444"/>
              </a:solidFill>
            </a:endParaRPr>
          </a:p>
          <a:p>
            <a:endParaRPr lang="en-US" b="1" i="0" dirty="0">
              <a:solidFill>
                <a:srgbClr val="444444"/>
              </a:solidFill>
            </a:endParaRPr>
          </a:p>
          <a:p>
            <a:r>
              <a:rPr lang="en" dirty="0">
                <a:solidFill>
                  <a:srgbClr val="202124"/>
                </a:solidFill>
              </a:rPr>
              <a:t>Source:</a:t>
            </a:r>
            <a:endParaRPr lang="en-US" dirty="0">
              <a:solidFill>
                <a:srgbClr val="444444"/>
              </a:solidFill>
            </a:endParaRPr>
          </a:p>
          <a:p>
            <a:r>
              <a:rPr lang="en" dirty="0">
                <a:solidFill>
                  <a:srgbClr val="444444"/>
                </a:solidFill>
                <a:hlinkClick r:id="rId3"/>
              </a:rPr>
              <a:t>https://dyslexiaida.org/dyslexia-basics/</a:t>
            </a:r>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13</a:t>
            </a:fld>
            <a:endParaRPr lang="en-US"/>
          </a:p>
        </p:txBody>
      </p:sp>
    </p:spTree>
    <p:extLst>
      <p:ext uri="{BB962C8B-B14F-4D97-AF65-F5344CB8AC3E}">
        <p14:creationId xmlns:p14="http://schemas.microsoft.com/office/powerpoint/2010/main" val="749219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b="1" dirty="0"/>
              <a:t>An important piece of information for you to know is Understanding: The Evaluation Process</a:t>
            </a:r>
            <a:endParaRPr lang="en-US" b="1" dirty="0">
              <a:solidFill>
                <a:srgbClr val="444444"/>
              </a:solidFill>
            </a:endParaRPr>
          </a:p>
          <a:p>
            <a:pPr marL="12700" marR="78740">
              <a:lnSpc>
                <a:spcPct val="102200"/>
              </a:lnSpc>
            </a:pPr>
            <a:r>
              <a:rPr lang="en" b="1" i="0" dirty="0"/>
              <a:t>Don’t let the stigma of a learning challenge stop you from getting the accommodations you need. Once you understand your challenge, it’s much easier for your teachers and school to provide your accommodations. Talk to a family member about how you can get evaluated. This is not a test to study for.</a:t>
            </a:r>
            <a:endParaRPr lang="en-US" b="1" i="0" dirty="0">
              <a:solidFill>
                <a:srgbClr val="444444"/>
              </a:solidFill>
            </a:endParaRPr>
          </a:p>
          <a:p>
            <a:pPr marL="12700" marR="78740">
              <a:lnSpc>
                <a:spcPct val="102200"/>
              </a:lnSpc>
            </a:pPr>
            <a:endParaRPr lang="en-US" b="1" i="0" dirty="0">
              <a:solidFill>
                <a:srgbClr val="444444"/>
              </a:solidFill>
            </a:endParaRPr>
          </a:p>
          <a:p>
            <a:pPr marL="12700" marR="78740">
              <a:lnSpc>
                <a:spcPct val="102200"/>
              </a:lnSpc>
            </a:pPr>
            <a:r>
              <a:rPr lang="en" b="1" i="0" dirty="0"/>
              <a:t>Simply get a good night’s sleep and a good breakfast and be yourself! It’s also key that the instruction, accommodations, or modifications that are proposed are appropriate for your learning needs. If not, share with family members and the school team what kind of instruction, accommodations, or modifications would be most helpful to you and lead to your success.</a:t>
            </a:r>
            <a:endParaRPr lang="en-US" b="1" i="0" dirty="0">
              <a:solidFill>
                <a:srgbClr val="444444"/>
              </a:solidFill>
            </a:endParaRPr>
          </a:p>
          <a:p>
            <a:pPr marL="12700" marR="78740">
              <a:lnSpc>
                <a:spcPct val="102200"/>
              </a:lnSpc>
            </a:pPr>
            <a:endParaRPr lang="en-US" b="1" i="0" dirty="0">
              <a:solidFill>
                <a:srgbClr val="444444"/>
              </a:solidFill>
            </a:endParaRPr>
          </a:p>
          <a:p>
            <a:pPr marL="12700" marR="78740">
              <a:lnSpc>
                <a:spcPct val="102200"/>
              </a:lnSpc>
            </a:pPr>
            <a:r>
              <a:rPr lang="en" b="1" i="0" dirty="0"/>
              <a:t>If you have any questions, talk to a learning specialist or an educator specializing in students with different learning preferences. Once you get tested, you can plan together.</a:t>
            </a:r>
            <a:endParaRPr lang="en-US" b="1" i="0" dirty="0">
              <a:solidFill>
                <a:srgbClr val="444444"/>
              </a:solidFill>
            </a:endParaRPr>
          </a:p>
          <a:p>
            <a:pPr marL="12700" marR="78740">
              <a:lnSpc>
                <a:spcPct val="102200"/>
              </a:lnSpc>
            </a:pPr>
            <a:endParaRPr lang="en-US" b="1" i="0" dirty="0">
              <a:solidFill>
                <a:srgbClr val="444444"/>
              </a:solidFill>
            </a:endParaRPr>
          </a:p>
          <a:p>
            <a:pPr marL="12700" marR="78740">
              <a:lnSpc>
                <a:spcPct val="102200"/>
              </a:lnSpc>
            </a:pPr>
            <a:r>
              <a:rPr lang="en" b="1" i="0" dirty="0"/>
              <a:t>Without formal documentation, there is no guarantee your school will give you the accommodations that you need.</a:t>
            </a:r>
            <a:endParaRPr lang="en-US" b="1" i="0" dirty="0">
              <a:solidFill>
                <a:srgbClr val="444444"/>
              </a:solidFill>
            </a:endParaRPr>
          </a:p>
          <a:p>
            <a:pPr marR="78740">
              <a:lnSpc>
                <a:spcPct val="102200"/>
              </a:lnSpc>
            </a:pPr>
            <a:endParaRPr lang="en-US" i="0" dirty="0">
              <a:solidFill>
                <a:srgbClr val="444444"/>
              </a:solidFill>
            </a:endParaRPr>
          </a:p>
          <a:p>
            <a:pPr marL="12700" marR="5080">
              <a:lnSpc>
                <a:spcPct val="122702"/>
              </a:lnSpc>
              <a:spcBef>
                <a:spcPts val="85"/>
              </a:spcBef>
            </a:pPr>
            <a:r>
              <a:rPr lang="en" i="1" dirty="0"/>
              <a:t>Click “Learn More” for more information about the benefits and process of evaluation.</a:t>
            </a:r>
          </a:p>
          <a:p>
            <a:pPr marL="12700" marR="5080">
              <a:lnSpc>
                <a:spcPct val="122702"/>
              </a:lnSpc>
              <a:spcBef>
                <a:spcPts val="85"/>
              </a:spcBef>
            </a:pPr>
            <a:r>
              <a:rPr lang="en" i="1" dirty="0">
                <a:solidFill>
                  <a:srgbClr val="444444"/>
                </a:solidFill>
              </a:rPr>
              <a:t>Video: </a:t>
            </a:r>
            <a:r>
              <a:rPr lang="en-US" sz="1200" b="1" kern="1200" dirty="0">
                <a:solidFill>
                  <a:schemeClr val="tx1"/>
                </a:solidFill>
                <a:effectLst/>
                <a:latin typeface="+mn-lt"/>
                <a:ea typeface="+mn-ea"/>
                <a:cs typeface="+mn-cs"/>
              </a:rPr>
              <a:t>Inside a Dyslexia Evaluation</a:t>
            </a:r>
            <a:r>
              <a:rPr lang="en-US" sz="1200" b="0" kern="1200" dirty="0">
                <a:solidFill>
                  <a:schemeClr val="tx1"/>
                </a:solidFill>
                <a:effectLst/>
                <a:latin typeface="+mn-lt"/>
                <a:ea typeface="+mn-ea"/>
                <a:cs typeface="+mn-cs"/>
              </a:rPr>
              <a:t> (20:44)</a:t>
            </a:r>
            <a:endParaRPr lang="en-US" dirty="0">
              <a:solidFill>
                <a:srgbClr val="444444"/>
              </a:solidFill>
            </a:endParaRPr>
          </a:p>
          <a:p>
            <a:pPr marL="12700">
              <a:lnSpc>
                <a:spcPct val="114750"/>
              </a:lnSpc>
            </a:pPr>
            <a:r>
              <a:rPr lang="en" dirty="0"/>
              <a:t>Hyperlink: </a:t>
            </a:r>
            <a:r>
              <a:rPr lang="en-US" dirty="0">
                <a:solidFill>
                  <a:srgbClr val="444444"/>
                </a:solidFill>
                <a:hlinkClick r:id="rId3"/>
              </a:rPr>
              <a:t>https://www.youtube.com/watch?v=DNu4WiQaVTI</a:t>
            </a:r>
            <a:endParaRPr lang="en"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14</a:t>
            </a:fld>
            <a:endParaRPr lang="en-US"/>
          </a:p>
        </p:txBody>
      </p:sp>
    </p:spTree>
    <p:extLst>
      <p:ext uri="{BB962C8B-B14F-4D97-AF65-F5344CB8AC3E}">
        <p14:creationId xmlns:p14="http://schemas.microsoft.com/office/powerpoint/2010/main" val="1410519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Understanding: Accomadations</a:t>
            </a:r>
          </a:p>
          <a:p>
            <a:pPr marL="12700"/>
            <a:r>
              <a:rPr lang="en" dirty="0">
                <a:solidFill>
                  <a:srgbClr val="444444"/>
                </a:solidFill>
              </a:rPr>
              <a:t>Read the information in the text box to participants. </a:t>
            </a:r>
          </a:p>
          <a:p>
            <a:pPr marL="12700"/>
            <a:endParaRPr lang="en" dirty="0">
              <a:solidFill>
                <a:srgbClr val="444444"/>
              </a:solidFill>
            </a:endParaRPr>
          </a:p>
          <a:p>
            <a:pPr marL="12700"/>
            <a:r>
              <a:rPr lang="en" dirty="0">
                <a:solidFill>
                  <a:srgbClr val="444444"/>
                </a:solidFill>
              </a:rPr>
              <a:t>Then say:</a:t>
            </a:r>
            <a:endParaRPr lang="en-US" dirty="0">
              <a:solidFill>
                <a:srgbClr val="444444"/>
              </a:solidFill>
            </a:endParaRPr>
          </a:p>
          <a:p>
            <a:pPr marL="12700" marR="5080">
              <a:lnSpc>
                <a:spcPct val="102000"/>
              </a:lnSpc>
              <a:spcBef>
                <a:spcPts val="5"/>
              </a:spcBef>
            </a:pPr>
            <a:r>
              <a:rPr lang="en" b="1" i="0" dirty="0"/>
              <a:t>Some schools offer modifications as well. Modifications change the content a student is taking, while accommodations change the approach of completing it. Accommodations are usually more common.</a:t>
            </a:r>
            <a:endParaRPr lang="en-US" b="1" i="0" dirty="0"/>
          </a:p>
        </p:txBody>
      </p:sp>
      <p:sp>
        <p:nvSpPr>
          <p:cNvPr id="4" name="Slide Number Placeholder 3"/>
          <p:cNvSpPr>
            <a:spLocks noGrp="1"/>
          </p:cNvSpPr>
          <p:nvPr>
            <p:ph type="sldNum" sz="quarter" idx="5"/>
          </p:nvPr>
        </p:nvSpPr>
        <p:spPr/>
        <p:txBody>
          <a:bodyPr/>
          <a:lstStyle/>
          <a:p>
            <a:fld id="{B1D499D3-6930-49CF-8119-D2C5A3421AFD}" type="slidenum">
              <a:rPr lang="en-US" smtClean="0"/>
              <a:t>15</a:t>
            </a:fld>
            <a:endParaRPr lang="en-US"/>
          </a:p>
        </p:txBody>
      </p:sp>
    </p:spTree>
    <p:extLst>
      <p:ext uri="{BB962C8B-B14F-4D97-AF65-F5344CB8AC3E}">
        <p14:creationId xmlns:p14="http://schemas.microsoft.com/office/powerpoint/2010/main" val="1463251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Understanding: Accomodations </a:t>
            </a:r>
            <a:endParaRPr lang="en-US" dirty="0">
              <a:solidFill>
                <a:srgbClr val="444444"/>
              </a:solidFill>
            </a:endParaRPr>
          </a:p>
          <a:p>
            <a:pPr marL="12700" marR="107950">
              <a:lnSpc>
                <a:spcPct val="122702"/>
              </a:lnSpc>
              <a:spcBef>
                <a:spcPts val="85"/>
              </a:spcBef>
            </a:pPr>
            <a:r>
              <a:rPr lang="en" b="1" i="0" dirty="0"/>
              <a:t>Depending on your needs, here are a few common accommodations:</a:t>
            </a:r>
            <a:endParaRPr lang="en-US" b="1" i="0" dirty="0">
              <a:solidFill>
                <a:srgbClr val="444444"/>
              </a:solidFill>
            </a:endParaRPr>
          </a:p>
          <a:p>
            <a:pPr marL="212090" indent="-165100">
              <a:lnSpc>
                <a:spcPct val="117297"/>
              </a:lnSpc>
              <a:buFont typeface="Calibri,Sans-Serif"/>
              <a:buChar char="-"/>
            </a:pPr>
            <a:r>
              <a:rPr lang="en" b="1" i="0" dirty="0"/>
              <a:t>Extra time on assignments and tests</a:t>
            </a:r>
            <a:endParaRPr lang="en-US" b="1" i="0" dirty="0">
              <a:solidFill>
                <a:srgbClr val="444444"/>
              </a:solidFill>
            </a:endParaRPr>
          </a:p>
          <a:p>
            <a:pPr marL="212090" indent="-165100">
              <a:spcBef>
                <a:spcPts val="45"/>
              </a:spcBef>
              <a:buFont typeface="Calibri,Sans-Serif"/>
              <a:buChar char="-"/>
            </a:pPr>
            <a:r>
              <a:rPr lang="en" b="1" i="0" dirty="0"/>
              <a:t>Not being graded for spelling</a:t>
            </a:r>
            <a:endParaRPr lang="en-US" b="1" i="0" dirty="0">
              <a:solidFill>
                <a:srgbClr val="444444"/>
              </a:solidFill>
            </a:endParaRPr>
          </a:p>
          <a:p>
            <a:pPr marL="212090" indent="-165100">
              <a:spcBef>
                <a:spcPts val="50"/>
              </a:spcBef>
              <a:buFont typeface="Calibri,Sans-Serif"/>
              <a:buChar char="-"/>
            </a:pPr>
            <a:r>
              <a:rPr lang="en" b="1" i="0" dirty="0"/>
              <a:t>A quiet place to take a test</a:t>
            </a:r>
            <a:endParaRPr lang="en-US" b="1" i="0" dirty="0">
              <a:solidFill>
                <a:srgbClr val="444444"/>
              </a:solidFill>
            </a:endParaRPr>
          </a:p>
          <a:p>
            <a:pPr marL="212090" indent="-165100">
              <a:spcBef>
                <a:spcPts val="35"/>
              </a:spcBef>
              <a:buFont typeface="Calibri,Sans-Serif"/>
              <a:buChar char="-"/>
            </a:pPr>
            <a:r>
              <a:rPr lang="en" b="1" i="0" dirty="0"/>
              <a:t>A scribe (someone to read the test aloud to you)</a:t>
            </a:r>
            <a:endParaRPr lang="en-US" b="1" i="0" dirty="0">
              <a:solidFill>
                <a:srgbClr val="444444"/>
              </a:solidFill>
            </a:endParaRPr>
          </a:p>
          <a:p>
            <a:pPr marL="212090" indent="-165100">
              <a:spcBef>
                <a:spcPts val="50"/>
              </a:spcBef>
              <a:buFont typeface="Calibri,Sans-Serif"/>
              <a:buChar char="-"/>
            </a:pPr>
            <a:r>
              <a:rPr lang="en" b="1" i="0" dirty="0"/>
              <a:t>Use of a calculator</a:t>
            </a:r>
            <a:endParaRPr lang="en-US" b="1" i="0" dirty="0">
              <a:solidFill>
                <a:srgbClr val="444444"/>
              </a:solidFill>
            </a:endParaRPr>
          </a:p>
          <a:p>
            <a:pPr marL="212090" indent="-165100">
              <a:spcBef>
                <a:spcPts val="45"/>
              </a:spcBef>
              <a:buFont typeface="Calibri,Sans-Serif"/>
              <a:buChar char="-"/>
            </a:pPr>
            <a:r>
              <a:rPr lang="en" b="1" i="0" dirty="0"/>
              <a:t>Audiobooks</a:t>
            </a:r>
            <a:endParaRPr lang="en-US" b="1" i="0" dirty="0">
              <a:solidFill>
                <a:srgbClr val="444444"/>
              </a:solidFill>
            </a:endParaRPr>
          </a:p>
          <a:p>
            <a:pPr marL="212090" indent="-165100">
              <a:spcBef>
                <a:spcPts val="50"/>
              </a:spcBef>
              <a:buFont typeface="Calibri,Sans-Serif"/>
              <a:buChar char="-"/>
            </a:pPr>
            <a:r>
              <a:rPr lang="en" b="1" i="0" dirty="0"/>
              <a:t>Use of a computer</a:t>
            </a:r>
            <a:endParaRPr lang="en-US" b="1" i="0" dirty="0">
              <a:solidFill>
                <a:srgbClr val="444444"/>
              </a:solidFill>
            </a:endParaRPr>
          </a:p>
          <a:p>
            <a:pPr marL="212090" indent="-165100">
              <a:spcBef>
                <a:spcPts val="35"/>
              </a:spcBef>
              <a:buFont typeface="Calibri,Sans-Serif"/>
              <a:buChar char="-"/>
            </a:pPr>
            <a:r>
              <a:rPr lang="en" b="1" i="0" dirty="0"/>
              <a:t>Digital textbooks</a:t>
            </a:r>
            <a:endParaRPr lang="en-US" b="1" i="0" dirty="0">
              <a:solidFill>
                <a:srgbClr val="444444"/>
              </a:solidFill>
            </a:endParaRPr>
          </a:p>
          <a:p>
            <a:pPr marL="212090" indent="-165100">
              <a:spcBef>
                <a:spcPts val="50"/>
              </a:spcBef>
              <a:buFont typeface="Calibri,Sans-Serif"/>
              <a:buChar char="-"/>
            </a:pPr>
            <a:r>
              <a:rPr lang="en" b="1" i="0" dirty="0"/>
              <a:t>Language waiver</a:t>
            </a:r>
            <a:endParaRPr lang="en-US" b="1" i="0" dirty="0">
              <a:solidFill>
                <a:srgbClr val="444444"/>
              </a:solidFill>
            </a:endParaRPr>
          </a:p>
          <a:p>
            <a:pPr marL="914400" lvl="1" indent="-311150">
              <a:spcBef>
                <a:spcPts val="50"/>
              </a:spcBef>
              <a:buFont typeface="Calibri,Sans-Serif"/>
              <a:buChar char="○"/>
            </a:pPr>
            <a:r>
              <a:rPr lang="en" b="1" i="0" dirty="0"/>
              <a:t>Having a language waiver may limit a student’s choice for higher education depending on the state and college.</a:t>
            </a:r>
            <a:endParaRPr lang="en-US" b="1" i="0" dirty="0">
              <a:solidFill>
                <a:srgbClr val="444444"/>
              </a:solidFill>
            </a:endParaRPr>
          </a:p>
          <a:p>
            <a:pPr>
              <a:spcBef>
                <a:spcPts val="50"/>
              </a:spcBef>
            </a:pPr>
            <a:endParaRPr lang="en-US" b="1" i="0" dirty="0">
              <a:solidFill>
                <a:srgbClr val="444444"/>
              </a:solidFill>
            </a:endParaRPr>
          </a:p>
          <a:p>
            <a:pPr>
              <a:spcBef>
                <a:spcPts val="50"/>
              </a:spcBef>
            </a:pPr>
            <a:r>
              <a:rPr lang="en" b="1" i="0" dirty="0"/>
              <a:t>Many accommodations can fall under the term “assistive technology.” This implies using technology to help a student, such as digital textbooks that allow interactive highlights or a computer with Microsoft Office’s educational tools. There are also plenty of text-to-speech tools, speech-to-text tools, word predictions, and grammar checkers. Some resources I love are Speechify, Grammarly, and Microsoft Office. </a:t>
            </a:r>
            <a:r>
              <a:rPr lang="en-US" b="1" i="0" dirty="0"/>
              <a:t>Most technologies I just mentioned can be requested as accommodations in school. </a:t>
            </a:r>
          </a:p>
          <a:p>
            <a:pPr>
              <a:spcBef>
                <a:spcPts val="50"/>
              </a:spcBef>
            </a:pPr>
            <a:endParaRPr lang="en-US" b="1" i="0" dirty="0"/>
          </a:p>
          <a:p>
            <a:pPr>
              <a:spcBef>
                <a:spcPts val="50"/>
              </a:spcBef>
            </a:pPr>
            <a:r>
              <a:rPr lang="en-US" b="0" i="0" dirty="0"/>
              <a:t>Click “Try it Out” to see a tool to share information about learning needs, including accommodations. Explain that students and families can share this information with their teachers.</a:t>
            </a:r>
          </a:p>
          <a:p>
            <a:pPr>
              <a:spcBef>
                <a:spcPts val="50"/>
              </a:spcBef>
            </a:pPr>
            <a:r>
              <a:rPr lang="en-US" b="0" i="0" dirty="0"/>
              <a:t>Link:  </a:t>
            </a:r>
            <a:r>
              <a:rPr lang="en-US" b="0" i="0" dirty="0">
                <a:solidFill>
                  <a:srgbClr val="444444"/>
                </a:solidFill>
                <a:hlinkClick r:id="rId3"/>
              </a:rPr>
              <a:t>https://or.dyslexiaida.org/wp-content/uploads/sites/20/2019/09/AccommodationsOct2019.pdf</a:t>
            </a:r>
            <a:endParaRPr lang="en-US" b="0" i="0" dirty="0">
              <a:solidFill>
                <a:srgbClr val="444444"/>
              </a:solidFill>
            </a:endParaRPr>
          </a:p>
          <a:p>
            <a:pPr marL="12700">
              <a:spcBef>
                <a:spcPts val="50"/>
              </a:spcBef>
            </a:pPr>
            <a:endParaRPr lang="en-US" b="0" dirty="0">
              <a:solidFill>
                <a:srgbClr val="444444"/>
              </a:solidFill>
            </a:endParaRPr>
          </a:p>
          <a:p>
            <a:pPr marL="12700">
              <a:spcBef>
                <a:spcPts val="50"/>
              </a:spcBef>
            </a:pP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16</a:t>
            </a:fld>
            <a:endParaRPr lang="en-US"/>
          </a:p>
        </p:txBody>
      </p:sp>
    </p:spTree>
    <p:extLst>
      <p:ext uri="{BB962C8B-B14F-4D97-AF65-F5344CB8AC3E}">
        <p14:creationId xmlns:p14="http://schemas.microsoft.com/office/powerpoint/2010/main" val="1729041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Understanding: Your Rights</a:t>
            </a:r>
          </a:p>
          <a:p>
            <a:pPr marL="12700"/>
            <a:r>
              <a:rPr lang="en" b="1" dirty="0">
                <a:solidFill>
                  <a:srgbClr val="444444"/>
                </a:solidFill>
              </a:rPr>
              <a:t>As a person with dyslexia, it is important that you know your rights. Here’s some information to help:</a:t>
            </a:r>
            <a:endParaRPr lang="en-US" b="1" dirty="0">
              <a:solidFill>
                <a:srgbClr val="444444"/>
              </a:solidFill>
            </a:endParaRPr>
          </a:p>
          <a:p>
            <a:pPr marL="12700" marR="5080">
              <a:lnSpc>
                <a:spcPct val="102000"/>
              </a:lnSpc>
              <a:spcBef>
                <a:spcPts val="5"/>
              </a:spcBef>
            </a:pPr>
            <a:r>
              <a:rPr lang="en" b="1" i="0" dirty="0"/>
              <a:t>Great sources to check out are NCIL and Decoding Dyslexia. They have a great wealth of information about state laws related to dyslexia. Click “Learn More” to access NCIL’s State of Dyslexia Map.</a:t>
            </a:r>
            <a:endParaRPr lang="en-US" b="1" i="0" dirty="0">
              <a:solidFill>
                <a:srgbClr val="444444"/>
              </a:solidFill>
            </a:endParaRPr>
          </a:p>
          <a:p>
            <a:pPr marL="12700" marR="5080">
              <a:lnSpc>
                <a:spcPct val="102000"/>
              </a:lnSpc>
              <a:spcBef>
                <a:spcPts val="5"/>
              </a:spcBef>
            </a:pPr>
            <a:endParaRPr lang="en" b="1" i="0" dirty="0">
              <a:solidFill>
                <a:srgbClr val="444444"/>
              </a:solidFill>
            </a:endParaRPr>
          </a:p>
          <a:p>
            <a:pPr marL="12700" marR="5080">
              <a:lnSpc>
                <a:spcPct val="102000"/>
              </a:lnSpc>
              <a:spcBef>
                <a:spcPts val="5"/>
              </a:spcBef>
            </a:pPr>
            <a:r>
              <a:rPr lang="en-US" b="1" i="0" dirty="0"/>
              <a:t>Also, the Individuals with Disabilities Education Act (IDEA) is a federal law that gives rights and protections to eligible children with disabilities and ensures that they receive special education and related services in school</a:t>
            </a:r>
            <a:r>
              <a:rPr lang="en-US" i="0" dirty="0"/>
              <a:t>. Let’s take a look at what is says. </a:t>
            </a:r>
          </a:p>
          <a:p>
            <a:pPr marL="12700" marR="5080">
              <a:lnSpc>
                <a:spcPct val="102000"/>
              </a:lnSpc>
              <a:spcBef>
                <a:spcPts val="5"/>
              </a:spcBef>
            </a:pPr>
            <a:endParaRPr lang="en-US" i="0" dirty="0">
              <a:solidFill>
                <a:srgbClr val="444444"/>
              </a:solidFill>
            </a:endParaRPr>
          </a:p>
          <a:p>
            <a:pPr marL="12700" marR="5080">
              <a:lnSpc>
                <a:spcPct val="102000"/>
              </a:lnSpc>
              <a:spcBef>
                <a:spcPts val="5"/>
              </a:spcBef>
            </a:pPr>
            <a:r>
              <a:rPr lang="en-US" i="0" dirty="0">
                <a:solidFill>
                  <a:srgbClr val="444444"/>
                </a:solidFill>
              </a:rPr>
              <a:t>Click “Learn More 1” and review IDEA with participants. </a:t>
            </a:r>
          </a:p>
          <a:p>
            <a:pPr marL="12700" marR="5080">
              <a:lnSpc>
                <a:spcPct val="102000"/>
              </a:lnSpc>
              <a:spcBef>
                <a:spcPts val="5"/>
              </a:spcBef>
            </a:pPr>
            <a:r>
              <a:rPr lang="en-US" i="0" dirty="0">
                <a:solidFill>
                  <a:srgbClr val="444444"/>
                </a:solidFill>
              </a:rPr>
              <a:t>Resource link: </a:t>
            </a:r>
            <a:r>
              <a:rPr lang="en-US" dirty="0">
                <a:solidFill>
                  <a:srgbClr val="444444"/>
                </a:solidFill>
                <a:hlinkClick r:id="rId3"/>
              </a:rPr>
              <a:t>IDEA_Fact_Sheet_Understood.pdf</a:t>
            </a:r>
            <a:r>
              <a:rPr lang="en-US" dirty="0">
                <a:solidFill>
                  <a:srgbClr val="444444"/>
                </a:solidFill>
              </a:rPr>
              <a:t> </a:t>
            </a:r>
          </a:p>
          <a:p>
            <a:pPr marL="12700" marR="5080">
              <a:lnSpc>
                <a:spcPct val="102000"/>
              </a:lnSpc>
              <a:spcBef>
                <a:spcPts val="5"/>
              </a:spcBef>
            </a:pPr>
            <a:r>
              <a:rPr lang="en-US">
                <a:solidFill>
                  <a:srgbClr val="444444"/>
                </a:solidFill>
                <a:hlinkClick r:id="rId3"/>
              </a:rPr>
              <a:t>https://assets.ctfassets.net/p0qf7j048i0q/5mCyZWw2Px6V0rd7eM6pD9/2cd896d2bcc9568ed70d86d02c8581b3/IDEA_Fact_Sheet_Understood.pdf</a:t>
            </a:r>
            <a:r>
              <a:rPr lang="en-US">
                <a:solidFill>
                  <a:srgbClr val="000000"/>
                </a:solidFill>
              </a:rPr>
              <a:t> </a:t>
            </a:r>
            <a:endParaRPr lang="en-US"/>
          </a:p>
          <a:p>
            <a:pPr marL="12700" marR="5080">
              <a:lnSpc>
                <a:spcPct val="102000"/>
              </a:lnSpc>
              <a:spcBef>
                <a:spcPts val="5"/>
              </a:spcBef>
            </a:pPr>
            <a:endParaRPr lang="en-US" dirty="0">
              <a:solidFill>
                <a:srgbClr val="444444"/>
              </a:solidFill>
            </a:endParaRPr>
          </a:p>
          <a:p>
            <a:pPr>
              <a:lnSpc>
                <a:spcPct val="114999"/>
              </a:lnSpc>
            </a:pPr>
            <a:r>
              <a:rPr lang="en" b="1" i="0" dirty="0"/>
              <a:t>It can be difficult to advocate for accommodations, modifications, or services within your IEP if they’re not honored. For example, if your IEP says that you can use assistive technology, you shouldn’t have to request it over and over again. Remind school staff that these types of accommodations, modifications, and services must be provided according to your IEP. Try bringing these up to your teachers and administration if they are not honored, and explain why they’re essential to you.</a:t>
            </a:r>
            <a:endParaRPr lang="en-US" b="1" i="0" dirty="0">
              <a:solidFill>
                <a:srgbClr val="444444"/>
              </a:solidFill>
            </a:endParaRPr>
          </a:p>
          <a:p>
            <a:pPr>
              <a:lnSpc>
                <a:spcPct val="114999"/>
              </a:lnSpc>
            </a:pPr>
            <a:endParaRPr lang="en-US" dirty="0">
              <a:solidFill>
                <a:srgbClr val="444444"/>
              </a:solidFill>
            </a:endParaRPr>
          </a:p>
          <a:p>
            <a:pPr>
              <a:lnSpc>
                <a:spcPct val="114999"/>
              </a:lnSpc>
            </a:pPr>
            <a:r>
              <a:rPr lang="en" i="1" dirty="0"/>
              <a:t>Click “Learn More 2” for ways to help deal with this process of self-advocating.</a:t>
            </a:r>
            <a:endParaRPr lang="en-US" dirty="0">
              <a:solidFill>
                <a:srgbClr val="444444"/>
              </a:solidFill>
            </a:endParaRPr>
          </a:p>
          <a:p>
            <a:pPr>
              <a:lnSpc>
                <a:spcPct val="114999"/>
              </a:lnSpc>
            </a:pPr>
            <a:r>
              <a:rPr lang="en" dirty="0"/>
              <a:t>Hyperlink:</a:t>
            </a:r>
            <a:endParaRPr lang="en-US" dirty="0">
              <a:solidFill>
                <a:srgbClr val="444444"/>
              </a:solidFill>
            </a:endParaRPr>
          </a:p>
          <a:p>
            <a:pPr>
              <a:lnSpc>
                <a:spcPct val="114999"/>
              </a:lnSpc>
            </a:pPr>
            <a:r>
              <a:rPr lang="en" dirty="0">
                <a:solidFill>
                  <a:srgbClr val="000000"/>
                </a:solidFill>
                <a:hlinkClick r:id="rId4"/>
              </a:rPr>
              <a:t>5 self-advocacy sentence starters for middle-schoolers with dyslexia</a:t>
            </a:r>
            <a:endParaRPr lang="en"/>
          </a:p>
          <a:p>
            <a:pPr>
              <a:lnSpc>
                <a:spcPct val="114999"/>
              </a:lnSpc>
            </a:pPr>
            <a:r>
              <a:rPr lang="en" dirty="0">
                <a:solidFill>
                  <a:srgbClr val="000000"/>
                </a:solidFill>
                <a:hlinkClick r:id="rId4"/>
              </a:rPr>
              <a:t>https://www.understood.org/en/articles/5-things-your-middle-schooler-with-dyslexia-can-say-to-self-advocate</a:t>
            </a:r>
            <a:r>
              <a:rPr lang="en" dirty="0">
                <a:solidFill>
                  <a:srgbClr val="000000"/>
                </a:solidFill>
              </a:rPr>
              <a:t> </a:t>
            </a:r>
            <a:endParaRPr lang="en" dirty="0">
              <a:solidFill>
                <a:srgbClr val="000000"/>
              </a:solidFill>
              <a:ea typeface="Calibri"/>
              <a:cs typeface="Calibri"/>
            </a:endParaRPr>
          </a:p>
          <a:p>
            <a:pPr>
              <a:lnSpc>
                <a:spcPct val="114999"/>
              </a:lnSpc>
            </a:pPr>
            <a:endParaRPr lang="en" dirty="0">
              <a:solidFill>
                <a:srgbClr val="000000"/>
              </a:solidFill>
            </a:endParaRPr>
          </a:p>
          <a:p>
            <a:pPr>
              <a:lnSpc>
                <a:spcPct val="114999"/>
              </a:lnSpc>
            </a:pPr>
            <a:endParaRPr lang="en-US" dirty="0">
              <a:solidFill>
                <a:srgbClr val="444444"/>
              </a:solidFill>
            </a:endParaRPr>
          </a:p>
          <a:p>
            <a:pPr>
              <a:lnSpc>
                <a:spcPct val="114999"/>
              </a:lnSpc>
            </a:pP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17</a:t>
            </a:fld>
            <a:endParaRPr lang="en-US"/>
          </a:p>
        </p:txBody>
      </p:sp>
    </p:spTree>
    <p:extLst>
      <p:ext uri="{BB962C8B-B14F-4D97-AF65-F5344CB8AC3E}">
        <p14:creationId xmlns:p14="http://schemas.microsoft.com/office/powerpoint/2010/main" val="1701507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82B1-C6C4-C4C5-DC80-FCA47E35C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D31A4-51FA-50DD-0117-749CC463D99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287E2F1C-3A12-B5FB-318A-119E6D272112}"/>
              </a:ext>
            </a:extLst>
          </p:cNvPr>
          <p:cNvSpPr>
            <a:spLocks noGrp="1"/>
          </p:cNvSpPr>
          <p:nvPr>
            <p:ph type="body" idx="1"/>
          </p:nvPr>
        </p:nvSpPr>
        <p:spPr/>
        <p:txBody>
          <a:bodyPr/>
          <a:lstStyle/>
          <a:p>
            <a:pPr marL="12700" marR="5080">
              <a:lnSpc>
                <a:spcPct val="102000"/>
              </a:lnSpc>
              <a:spcBef>
                <a:spcPts val="5"/>
              </a:spcBef>
              <a:defRPr/>
            </a:pPr>
            <a:r>
              <a:rPr lang="en" b="1" i="0" dirty="0"/>
              <a:t>At the end of the day, one of the most important things to understand is that you are not alone. These struggles are real, I know. I have had them myself. It can often feel like you’re the odd one out. That your classmates are much smarter than you. That you are the only one struggling. It is a very lonely feeling. However, you’re not alone. There are so many other kids who have gone through this, myself included, cheering you on one step at a time. We are all in this together.</a:t>
            </a:r>
            <a:endParaRPr lang="en-US" b="1" i="0" dirty="0">
              <a:solidFill>
                <a:srgbClr val="444444"/>
              </a:solidFill>
            </a:endParaRPr>
          </a:p>
          <a:p>
            <a:pPr>
              <a:defRPr/>
            </a:pPr>
            <a:endParaRPr lang="en-US" dirty="0">
              <a:solidFill>
                <a:srgbClr val="444444"/>
              </a:solidFill>
            </a:endParaRP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98C8322C-A8D8-2634-99F9-A8AEEF770A51}"/>
              </a:ext>
            </a:extLst>
          </p:cNvPr>
          <p:cNvSpPr>
            <a:spLocks noGrp="1"/>
          </p:cNvSpPr>
          <p:nvPr>
            <p:ph type="sldNum" sz="quarter" idx="5"/>
          </p:nvPr>
        </p:nvSpPr>
        <p:spPr/>
        <p:txBody>
          <a:bodyPr/>
          <a:lstStyle/>
          <a:p>
            <a:fld id="{B1D499D3-6930-49CF-8119-D2C5A3421AFD}" type="slidenum">
              <a:rPr lang="en-US" smtClean="0"/>
              <a:t>18</a:t>
            </a:fld>
            <a:endParaRPr lang="en-US"/>
          </a:p>
        </p:txBody>
      </p:sp>
    </p:spTree>
    <p:extLst>
      <p:ext uri="{BB962C8B-B14F-4D97-AF65-F5344CB8AC3E}">
        <p14:creationId xmlns:p14="http://schemas.microsoft.com/office/powerpoint/2010/main" val="826197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98740-E91C-18A6-C394-7A2BF75EC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9EE13-16C7-1525-FA4E-7C7F1D39E44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A9D4467-3787-B905-72BD-FBEDB198799D}"/>
              </a:ext>
            </a:extLst>
          </p:cNvPr>
          <p:cNvSpPr>
            <a:spLocks noGrp="1"/>
          </p:cNvSpPr>
          <p:nvPr>
            <p:ph type="body" idx="1"/>
          </p:nvPr>
        </p:nvSpPr>
        <p:spPr/>
        <p:txBody>
          <a:bodyPr/>
          <a:lstStyle/>
          <a:p>
            <a:pPr marL="12700" marR="5080">
              <a:lnSpc>
                <a:spcPct val="101899"/>
              </a:lnSpc>
              <a:spcBef>
                <a:spcPts val="10"/>
              </a:spcBef>
              <a:defRPr/>
            </a:pPr>
            <a:r>
              <a:rPr lang="en" b="1" i="0" dirty="0"/>
              <a:t>It all starts with you. But first, we need to talk about you. Before you can advocate for yourself, you must understand that you deserve advocating for.</a:t>
            </a:r>
            <a:endParaRPr lang="en-US" b="1" i="0" dirty="0"/>
          </a:p>
        </p:txBody>
      </p:sp>
      <p:sp>
        <p:nvSpPr>
          <p:cNvPr id="4" name="Slide Number Placeholder 3">
            <a:extLst>
              <a:ext uri="{FF2B5EF4-FFF2-40B4-BE49-F238E27FC236}">
                <a16:creationId xmlns:a16="http://schemas.microsoft.com/office/drawing/2014/main" id="{240F316A-73B4-39AE-435D-544D3964639B}"/>
              </a:ext>
            </a:extLst>
          </p:cNvPr>
          <p:cNvSpPr>
            <a:spLocks noGrp="1"/>
          </p:cNvSpPr>
          <p:nvPr>
            <p:ph type="sldNum" sz="quarter" idx="5"/>
          </p:nvPr>
        </p:nvSpPr>
        <p:spPr/>
        <p:txBody>
          <a:bodyPr/>
          <a:lstStyle/>
          <a:p>
            <a:fld id="{B1D499D3-6930-49CF-8119-D2C5A3421AFD}" type="slidenum">
              <a:rPr lang="en-US" smtClean="0"/>
              <a:t>19</a:t>
            </a:fld>
            <a:endParaRPr lang="en-US"/>
          </a:p>
        </p:txBody>
      </p:sp>
    </p:spTree>
    <p:extLst>
      <p:ext uri="{BB962C8B-B14F-4D97-AF65-F5344CB8AC3E}">
        <p14:creationId xmlns:p14="http://schemas.microsoft.com/office/powerpoint/2010/main" val="30284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444444"/>
                </a:solidFill>
              </a:rPr>
              <a:t>Today’s workshop was created by </a:t>
            </a:r>
            <a:r>
              <a:rPr lang="en-US" b="1"/>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b="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E5218-CFC1-7A7A-6D1C-90D358086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ACC9A-431A-0597-92C4-5B91310CC411}"/>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2DA309B-C6CD-844E-2E36-B44983D77DA5}"/>
              </a:ext>
            </a:extLst>
          </p:cNvPr>
          <p:cNvSpPr>
            <a:spLocks noGrp="1"/>
          </p:cNvSpPr>
          <p:nvPr>
            <p:ph type="body" idx="1"/>
          </p:nvPr>
        </p:nvSpPr>
        <p:spPr/>
        <p:txBody>
          <a:bodyPr/>
          <a:lstStyle/>
          <a:p>
            <a:pPr marL="12700"/>
            <a:r>
              <a:rPr lang="en" dirty="0"/>
              <a:t>Empowerment: The First Step</a:t>
            </a:r>
            <a:endParaRPr lang="en-US" dirty="0">
              <a:solidFill>
                <a:srgbClr val="444444"/>
              </a:solidFill>
            </a:endParaRPr>
          </a:p>
          <a:p>
            <a:pPr marL="12700" marR="5080">
              <a:lnSpc>
                <a:spcPct val="102200"/>
              </a:lnSpc>
            </a:pPr>
            <a:r>
              <a:rPr lang="en" b="1" i="0" dirty="0"/>
              <a:t>We met Jabob and heard a little bit about his experiences in in introductory slides, but there is so much more to tell. Let's watch a video Jacob made a couple of years ago about the gifts that dyslexia brings.</a:t>
            </a:r>
            <a:endParaRPr lang="en-US" b="1" i="0" dirty="0">
              <a:solidFill>
                <a:srgbClr val="444444"/>
              </a:solidFill>
            </a:endParaRPr>
          </a:p>
          <a:p>
            <a:pPr marL="12700" marR="5080">
              <a:lnSpc>
                <a:spcPct val="122702"/>
              </a:lnSpc>
              <a:spcBef>
                <a:spcPts val="85"/>
              </a:spcBef>
            </a:pPr>
            <a:endParaRPr lang="en" i="1" dirty="0">
              <a:solidFill>
                <a:srgbClr val="202124"/>
              </a:solidFill>
            </a:endParaRPr>
          </a:p>
          <a:p>
            <a:pPr marL="12700" marR="5080">
              <a:lnSpc>
                <a:spcPct val="122702"/>
              </a:lnSpc>
              <a:spcBef>
                <a:spcPts val="85"/>
              </a:spcBef>
            </a:pPr>
            <a:r>
              <a:rPr lang="en" i="1" dirty="0">
                <a:solidFill>
                  <a:srgbClr val="202124"/>
                </a:solidFill>
              </a:rPr>
              <a:t>Click “Watch More” to see a video all about empowerment.</a:t>
            </a:r>
            <a:endParaRPr lang="en-US" dirty="0">
              <a:solidFill>
                <a:srgbClr val="444444"/>
              </a:solidFill>
            </a:endParaRPr>
          </a:p>
          <a:p>
            <a:pPr marR="5080">
              <a:lnSpc>
                <a:spcPct val="102200"/>
              </a:lnSpc>
            </a:pPr>
            <a:r>
              <a:rPr lang="en" dirty="0"/>
              <a:t>Hyperlink:</a:t>
            </a:r>
            <a:endParaRPr lang="en-US" dirty="0">
              <a:solidFill>
                <a:srgbClr val="444444"/>
              </a:solidFill>
            </a:endParaRPr>
          </a:p>
          <a:p>
            <a:pPr marL="12700" marR="5080">
              <a:lnSpc>
                <a:spcPct val="102200"/>
              </a:lnSpc>
            </a:pPr>
            <a:r>
              <a:rPr lang="en" dirty="0">
                <a:solidFill>
                  <a:srgbClr val="444444"/>
                </a:solidFill>
                <a:hlinkClick r:id="rId3"/>
              </a:rPr>
              <a:t>https://www.youtube.com/watch?app=desktop&amp;v=ptwUL2ZRR10</a:t>
            </a:r>
            <a:endParaRPr lang="en" dirty="0"/>
          </a:p>
          <a:p>
            <a:pPr marL="12700" marR="5080">
              <a:lnSpc>
                <a:spcPct val="102200"/>
              </a:lnSpc>
            </a:pPr>
            <a:endParaRPr lang="en-US" b="1" i="0" dirty="0">
              <a:solidFill>
                <a:srgbClr val="444444"/>
              </a:solidFill>
            </a:endParaRPr>
          </a:p>
          <a:p>
            <a:pPr marL="12700" marR="5080">
              <a:lnSpc>
                <a:spcPct val="102200"/>
              </a:lnSpc>
            </a:pPr>
            <a:r>
              <a:rPr lang="en" b="1" i="0" dirty="0"/>
              <a:t>There will be struggles and hardships along the way, but don't let that stop you! Find what you are passionate about and see all the good you have to offer the world. Let’s see who else is dyslexic.</a:t>
            </a:r>
            <a:endParaRPr lang="en-US" b="1" i="0" dirty="0">
              <a:solidFill>
                <a:srgbClr val="444444"/>
              </a:solidFill>
            </a:endParaRPr>
          </a:p>
        </p:txBody>
      </p:sp>
      <p:sp>
        <p:nvSpPr>
          <p:cNvPr id="4" name="Slide Number Placeholder 3">
            <a:extLst>
              <a:ext uri="{FF2B5EF4-FFF2-40B4-BE49-F238E27FC236}">
                <a16:creationId xmlns:a16="http://schemas.microsoft.com/office/drawing/2014/main" id="{75F1209F-D0A6-939B-3AE7-855CE03A53A8}"/>
              </a:ext>
            </a:extLst>
          </p:cNvPr>
          <p:cNvSpPr>
            <a:spLocks noGrp="1"/>
          </p:cNvSpPr>
          <p:nvPr>
            <p:ph type="sldNum" sz="quarter" idx="5"/>
          </p:nvPr>
        </p:nvSpPr>
        <p:spPr/>
        <p:txBody>
          <a:bodyPr/>
          <a:lstStyle/>
          <a:p>
            <a:fld id="{B1D499D3-6930-49CF-8119-D2C5A3421AFD}" type="slidenum">
              <a:rPr lang="en-US" smtClean="0"/>
              <a:t>20</a:t>
            </a:fld>
            <a:endParaRPr lang="en-US"/>
          </a:p>
        </p:txBody>
      </p:sp>
    </p:spTree>
    <p:extLst>
      <p:ext uri="{BB962C8B-B14F-4D97-AF65-F5344CB8AC3E}">
        <p14:creationId xmlns:p14="http://schemas.microsoft.com/office/powerpoint/2010/main" val="117828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0" i="1" dirty="0"/>
              <a:t>NOTE: as the presenter you have a few options for the next 6 slides:</a:t>
            </a:r>
            <a:endParaRPr lang="en" b="0" i="1" dirty="0">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 b="0" i="1" dirty="0"/>
              <a:t>You can show this short video and skip the next five (5) slides</a:t>
            </a:r>
            <a:endParaRPr lang="en" b="0" i="1" dirty="0">
              <a:ea typeface="Calibri"/>
              <a:cs typeface="Calibri"/>
            </a:endParaRPr>
          </a:p>
          <a:p>
            <a:pPr marL="228600" indent="-228600">
              <a:buFont typeface="+mj-lt"/>
              <a:buAutoNum type="arabicPeriod"/>
              <a:defRPr/>
            </a:pPr>
            <a:r>
              <a:rPr lang="en-US" b="0" i="1" dirty="0"/>
              <a:t>S</a:t>
            </a:r>
            <a:r>
              <a:rPr lang="en" b="0" i="1" dirty="0"/>
              <a:t>kip the video and share the next 5 slides</a:t>
            </a:r>
            <a:r>
              <a:rPr lang="en" i="1" dirty="0"/>
              <a:t> (unhide slides)</a:t>
            </a:r>
            <a:endParaRPr lang="en" b="0" i="1" dirty="0">
              <a:ea typeface="Calibri"/>
              <a:cs typeface="Calibri"/>
            </a:endParaRPr>
          </a:p>
          <a:p>
            <a:pPr marL="228600" indent="-228600">
              <a:buFont typeface="Calibri Light" panose="020F0302020204030204"/>
              <a:buAutoNum type="arabicPeriod"/>
              <a:defRPr/>
            </a:pPr>
            <a:r>
              <a:rPr lang="en" b="0" i="1" dirty="0"/>
              <a:t>Show the video</a:t>
            </a:r>
            <a:r>
              <a:rPr lang="en" i="1" dirty="0"/>
              <a:t> AND review </a:t>
            </a:r>
            <a:r>
              <a:rPr lang="en-US" i="1" dirty="0"/>
              <a:t>the</a:t>
            </a:r>
            <a:r>
              <a:rPr lang="en" i="1" dirty="0"/>
              <a:t> next 5 slides (unhide slides)</a:t>
            </a:r>
            <a:endParaRPr lang="en" i="1" dirty="0">
              <a:ea typeface="Calibri"/>
              <a:cs typeface="Calibri"/>
            </a:endParaRPr>
          </a:p>
          <a:p>
            <a:pPr>
              <a:defRPr/>
            </a:pPr>
            <a:endParaRPr lang="en" b="1" dirty="0"/>
          </a:p>
          <a:p>
            <a:pPr>
              <a:defRPr/>
            </a:pPr>
            <a:r>
              <a:rPr lang="en" b="1" dirty="0"/>
              <a:t>Speaking of positive impacts</a:t>
            </a:r>
            <a:r>
              <a:rPr lang="en" b="1" i="0" dirty="0"/>
              <a:t> on the world, there are so many other people with dyslexia like us doing just that! Don’t just take my word on it; look at some of the most inspiring role models in our community.</a:t>
            </a:r>
            <a:endParaRPr lang="en-US" b="1" i="0" dirty="0">
              <a:solidFill>
                <a:srgbClr val="444444"/>
              </a:solidFill>
              <a:ea typeface="Calibri"/>
              <a:cs typeface="Calibri"/>
            </a:endParaRPr>
          </a:p>
          <a:p>
            <a:endParaRPr lang="en-US" dirty="0"/>
          </a:p>
          <a:p>
            <a:r>
              <a:rPr lang="en-US" dirty="0"/>
              <a:t>Watch video with participants</a:t>
            </a:r>
          </a:p>
          <a:p>
            <a:r>
              <a:rPr lang="en-US" dirty="0"/>
              <a:t>If the embedded video does not work, click on the “Watch Video” box</a:t>
            </a:r>
          </a:p>
          <a:p>
            <a:endParaRPr lang="en-US" dirty="0"/>
          </a:p>
          <a:p>
            <a:r>
              <a:rPr lang="en-US" dirty="0"/>
              <a:t>Video: Famous Dyslexics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Video link: https://youtu.be/FrOvfIgiDZc?si=dl2pk1dLdxS_a8YC</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Transcript: </a:t>
            </a:r>
            <a:r>
              <a:rPr lang="en-US" sz="1200" kern="1200" dirty="0">
                <a:solidFill>
                  <a:schemeClr val="tx1"/>
                </a:solidFill>
                <a:effectLst/>
                <a:latin typeface="+mn-lt"/>
                <a:ea typeface="+mn-ea"/>
                <a:cs typeface="+mn-cs"/>
              </a:rPr>
              <a:t>so you're dyslexic congratulations you were part of a club of some pretty extraordinary people here's a roundup of some of our favorites albert einstein </a:t>
            </a:r>
            <a:r>
              <a:rPr lang="en-US" sz="1200" kern="1200" dirty="0" err="1">
                <a:solidFill>
                  <a:schemeClr val="tx1"/>
                </a:solidFill>
                <a:effectLst/>
                <a:latin typeface="+mn-lt"/>
                <a:ea typeface="+mn-ea"/>
                <a:cs typeface="+mn-cs"/>
              </a:rPr>
              <a:t>keira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knightley</a:t>
            </a:r>
            <a:r>
              <a:rPr lang="en-US" sz="1200" kern="1200" dirty="0">
                <a:solidFill>
                  <a:schemeClr val="tx1"/>
                </a:solidFill>
                <a:effectLst/>
                <a:latin typeface="+mn-lt"/>
                <a:ea typeface="+mn-ea"/>
                <a:cs typeface="+mn-cs"/>
              </a:rPr>
              <a:t> tom cruise </a:t>
            </a:r>
            <a:r>
              <a:rPr lang="en-US" sz="1200" kern="1200" dirty="0" err="1">
                <a:solidFill>
                  <a:schemeClr val="tx1"/>
                </a:solidFill>
                <a:effectLst/>
                <a:latin typeface="+mn-lt"/>
                <a:ea typeface="+mn-ea"/>
                <a:cs typeface="+mn-cs"/>
              </a:rPr>
              <a:t>jamie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oliver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whoopi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goldberg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inver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cambradd</a:t>
            </a:r>
            <a:r>
              <a:rPr lang="en-US" sz="1200" kern="1200" dirty="0">
                <a:solidFill>
                  <a:schemeClr val="tx1"/>
                </a:solidFill>
                <a:effectLst/>
                <a:latin typeface="+mn-lt"/>
                <a:ea typeface="+mn-ea"/>
                <a:cs typeface="+mn-cs"/>
              </a:rPr>
              <a:t> the founder of </a:t>
            </a:r>
            <a:r>
              <a:rPr lang="en-US" sz="1200" kern="1200" dirty="0" err="1">
                <a:solidFill>
                  <a:schemeClr val="tx1"/>
                </a:solidFill>
                <a:effectLst/>
                <a:latin typeface="+mn-lt"/>
                <a:ea typeface="+mn-ea"/>
                <a:cs typeface="+mn-cs"/>
              </a:rPr>
              <a:t>ikea</a:t>
            </a:r>
            <a:r>
              <a:rPr lang="en-US" sz="1200" kern="1200" dirty="0">
                <a:solidFill>
                  <a:schemeClr val="tx1"/>
                </a:solidFill>
                <a:effectLst/>
                <a:latin typeface="+mn-lt"/>
                <a:ea typeface="+mn-ea"/>
                <a:cs typeface="+mn-cs"/>
              </a:rPr>
              <a:t> the comedian </a:t>
            </a:r>
            <a:r>
              <a:rPr lang="en-US" sz="1200" kern="1200" dirty="0" err="1">
                <a:solidFill>
                  <a:schemeClr val="tx1"/>
                </a:solidFill>
                <a:effectLst/>
                <a:latin typeface="+mn-lt"/>
                <a:ea typeface="+mn-ea"/>
                <a:cs typeface="+mn-cs"/>
              </a:rPr>
              <a:t>marcus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brickstock</a:t>
            </a:r>
            <a:r>
              <a:rPr lang="en-US" sz="1200" kern="1200" dirty="0">
                <a:solidFill>
                  <a:schemeClr val="tx1"/>
                </a:solidFill>
                <a:effectLst/>
                <a:latin typeface="+mn-lt"/>
                <a:ea typeface="+mn-ea"/>
                <a:cs typeface="+mn-cs"/>
              </a:rPr>
              <a:t> sally </a:t>
            </a:r>
            <a:r>
              <a:rPr lang="en-US" sz="1200" kern="1200" dirty="0" err="1">
                <a:solidFill>
                  <a:schemeClr val="tx1"/>
                </a:solidFill>
                <a:effectLst/>
                <a:latin typeface="+mn-lt"/>
                <a:ea typeface="+mn-ea"/>
                <a:cs typeface="+mn-cs"/>
              </a:rPr>
              <a:t>gardner</a:t>
            </a:r>
            <a:r>
              <a:rPr lang="en-US" sz="1200" kern="1200" dirty="0">
                <a:solidFill>
                  <a:schemeClr val="tx1"/>
                </a:solidFill>
                <a:effectLst/>
                <a:latin typeface="+mn-lt"/>
                <a:ea typeface="+mn-ea"/>
                <a:cs typeface="+mn-cs"/>
              </a:rPr>
              <a:t> she's an author who sold over 2 million copies of her books in the </a:t>
            </a:r>
            <a:r>
              <a:rPr lang="en-US" sz="1200" kern="1200" dirty="0" err="1">
                <a:solidFill>
                  <a:schemeClr val="tx1"/>
                </a:solidFill>
                <a:effectLst/>
                <a:latin typeface="+mn-lt"/>
                <a:ea typeface="+mn-ea"/>
                <a:cs typeface="+mn-cs"/>
              </a:rPr>
              <a:t>uk</a:t>
            </a:r>
            <a:r>
              <a:rPr lang="en-US" sz="1200" kern="1200" dirty="0">
                <a:solidFill>
                  <a:schemeClr val="tx1"/>
                </a:solidFill>
                <a:effectLst/>
                <a:latin typeface="+mn-lt"/>
                <a:ea typeface="+mn-ea"/>
                <a:cs typeface="+mn-cs"/>
              </a:rPr>
              <a:t> alone oh and roll dial will smith johnny </a:t>
            </a:r>
            <a:r>
              <a:rPr lang="en-US" sz="1200" kern="1200" dirty="0" err="1">
                <a:solidFill>
                  <a:schemeClr val="tx1"/>
                </a:solidFill>
                <a:effectLst/>
                <a:latin typeface="+mn-lt"/>
                <a:ea typeface="+mn-ea"/>
                <a:cs typeface="+mn-cs"/>
              </a:rPr>
              <a:t>depp</a:t>
            </a:r>
            <a:r>
              <a:rPr lang="en-US" sz="1200" kern="1200" dirty="0">
                <a:solidFill>
                  <a:schemeClr val="tx1"/>
                </a:solidFill>
                <a:effectLst/>
                <a:latin typeface="+mn-lt"/>
                <a:ea typeface="+mn-ea"/>
                <a:cs typeface="+mn-cs"/>
              </a:rPr>
              <a:t> prince harry </a:t>
            </a:r>
            <a:r>
              <a:rPr lang="en-US" sz="1200" kern="1200" dirty="0" err="1">
                <a:solidFill>
                  <a:schemeClr val="tx1"/>
                </a:solidFill>
                <a:effectLst/>
                <a:latin typeface="+mn-lt"/>
                <a:ea typeface="+mn-ea"/>
                <a:cs typeface="+mn-cs"/>
              </a:rPr>
              <a:t>orlando</a:t>
            </a:r>
            <a:r>
              <a:rPr lang="en-US" sz="1200" kern="1200" dirty="0">
                <a:solidFill>
                  <a:schemeClr val="tx1"/>
                </a:solidFill>
                <a:effectLst/>
                <a:latin typeface="+mn-lt"/>
                <a:ea typeface="+mn-ea"/>
                <a:cs typeface="+mn-cs"/>
              </a:rPr>
              <a:t> bloom leading space scientist and presenter dr </a:t>
            </a:r>
            <a:r>
              <a:rPr lang="en-US" sz="1200" kern="1200" dirty="0" err="1">
                <a:solidFill>
                  <a:schemeClr val="tx1"/>
                </a:solidFill>
                <a:effectLst/>
                <a:latin typeface="+mn-lt"/>
                <a:ea typeface="+mn-ea"/>
                <a:cs typeface="+mn-cs"/>
              </a:rPr>
              <a:t>maggie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aderin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pocock</a:t>
            </a:r>
            <a:r>
              <a:rPr lang="en-US" sz="1200" kern="1200" dirty="0">
                <a:solidFill>
                  <a:schemeClr val="tx1"/>
                </a:solidFill>
                <a:effectLst/>
                <a:latin typeface="+mn-lt"/>
                <a:ea typeface="+mn-ea"/>
                <a:cs typeface="+mn-cs"/>
              </a:rPr>
              <a:t> walt </a:t>
            </a:r>
            <a:r>
              <a:rPr lang="en-US" sz="1200" kern="1200" dirty="0" err="1">
                <a:solidFill>
                  <a:schemeClr val="tx1"/>
                </a:solidFill>
                <a:effectLst/>
                <a:latin typeface="+mn-lt"/>
                <a:ea typeface="+mn-ea"/>
                <a:cs typeface="+mn-cs"/>
              </a:rPr>
              <a:t>disney</a:t>
            </a:r>
            <a:r>
              <a:rPr lang="en-US" sz="1200" kern="1200" dirty="0">
                <a:solidFill>
                  <a:schemeClr val="tx1"/>
                </a:solidFill>
                <a:effectLst/>
                <a:latin typeface="+mn-lt"/>
                <a:ea typeface="+mn-ea"/>
                <a:cs typeface="+mn-cs"/>
              </a:rPr>
              <a:t> henry </a:t>
            </a:r>
            <a:r>
              <a:rPr lang="en-US" sz="1200" kern="1200" dirty="0" err="1">
                <a:solidFill>
                  <a:schemeClr val="tx1"/>
                </a:solidFill>
                <a:effectLst/>
                <a:latin typeface="+mn-lt"/>
                <a:ea typeface="+mn-ea"/>
                <a:cs typeface="+mn-cs"/>
              </a:rPr>
              <a:t>winkler</a:t>
            </a:r>
            <a:r>
              <a:rPr lang="en-US" sz="1200" kern="1200" dirty="0">
                <a:solidFill>
                  <a:schemeClr val="tx1"/>
                </a:solidFill>
                <a:effectLst/>
                <a:latin typeface="+mn-lt"/>
                <a:ea typeface="+mn-ea"/>
                <a:cs typeface="+mn-cs"/>
              </a:rPr>
              <a:t> aka </a:t>
            </a:r>
            <a:r>
              <a:rPr lang="en-US" sz="1200" kern="1200" dirty="0" err="1">
                <a:solidFill>
                  <a:schemeClr val="tx1"/>
                </a:solidFill>
                <a:effectLst/>
                <a:latin typeface="+mn-lt"/>
                <a:ea typeface="+mn-ea"/>
                <a:cs typeface="+mn-cs"/>
              </a:rPr>
              <a:t>mr</a:t>
            </a:r>
            <a:r>
              <a:rPr lang="en-US" sz="1200" kern="1200" dirty="0">
                <a:solidFill>
                  <a:schemeClr val="tx1"/>
                </a:solidFill>
                <a:effectLst/>
                <a:latin typeface="+mn-lt"/>
                <a:ea typeface="+mn-ea"/>
                <a:cs typeface="+mn-cs"/>
              </a:rPr>
              <a:t> rock in the </a:t>
            </a:r>
            <a:r>
              <a:rPr lang="en-US" sz="1200" kern="1200" dirty="0" err="1">
                <a:solidFill>
                  <a:schemeClr val="tx1"/>
                </a:solidFill>
                <a:effectLst/>
                <a:latin typeface="+mn-lt"/>
                <a:ea typeface="+mn-ea"/>
                <a:cs typeface="+mn-cs"/>
              </a:rPr>
              <a:t>cbbc</a:t>
            </a:r>
            <a:r>
              <a:rPr lang="en-US" sz="1200" kern="1200" dirty="0">
                <a:solidFill>
                  <a:schemeClr val="tx1"/>
                </a:solidFill>
                <a:effectLst/>
                <a:latin typeface="+mn-lt"/>
                <a:ea typeface="+mn-ea"/>
                <a:cs typeface="+mn-cs"/>
              </a:rPr>
              <a:t> series hank </a:t>
            </a:r>
            <a:r>
              <a:rPr lang="en-US" sz="1200" kern="1200" dirty="0" err="1">
                <a:solidFill>
                  <a:schemeClr val="tx1"/>
                </a:solidFill>
                <a:effectLst/>
                <a:latin typeface="+mn-lt"/>
                <a:ea typeface="+mn-ea"/>
                <a:cs typeface="+mn-cs"/>
              </a:rPr>
              <a:t>winston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churchill</a:t>
            </a:r>
            <a:r>
              <a:rPr lang="en-US" sz="1200" kern="1200" dirty="0">
                <a:solidFill>
                  <a:schemeClr val="tx1"/>
                </a:solidFill>
                <a:effectLst/>
                <a:latin typeface="+mn-lt"/>
                <a:ea typeface="+mn-ea"/>
                <a:cs typeface="+mn-cs"/>
              </a:rPr>
              <a:t> the famous artist Picasso </a:t>
            </a:r>
            <a:r>
              <a:rPr lang="en-US" sz="1200" kern="1200" dirty="0" err="1">
                <a:solidFill>
                  <a:schemeClr val="tx1"/>
                </a:solidFill>
                <a:effectLst/>
                <a:latin typeface="+mn-lt"/>
                <a:ea typeface="+mn-ea"/>
                <a:cs typeface="+mn-cs"/>
              </a:rPr>
              <a:t>richard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branson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obe</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steve</a:t>
            </a:r>
            <a:r>
              <a:rPr lang="en-US" sz="1200" kern="1200" dirty="0">
                <a:solidFill>
                  <a:schemeClr val="tx1"/>
                </a:solidFill>
                <a:effectLst/>
                <a:latin typeface="+mn-lt"/>
                <a:ea typeface="+mn-ea"/>
                <a:cs typeface="+mn-cs"/>
              </a:rPr>
              <a:t> jobs founder of apple oh and me </a:t>
            </a:r>
            <a:r>
              <a:rPr lang="en-US" sz="1200" kern="1200" dirty="0" err="1">
                <a:solidFill>
                  <a:schemeClr val="tx1"/>
                </a:solidFill>
                <a:effectLst/>
                <a:latin typeface="+mn-lt"/>
                <a:ea typeface="+mn-ea"/>
                <a:cs typeface="+mn-cs"/>
              </a:rPr>
              <a:t>i'm</a:t>
            </a:r>
            <a:r>
              <a:rPr lang="en-US" sz="1200" kern="1200" dirty="0">
                <a:solidFill>
                  <a:schemeClr val="tx1"/>
                </a:solidFill>
                <a:effectLst/>
                <a:latin typeface="+mn-lt"/>
                <a:ea typeface="+mn-ea"/>
                <a:cs typeface="+mn-cs"/>
              </a:rPr>
              <a:t> on the left okay </a:t>
            </a:r>
            <a:r>
              <a:rPr lang="en-US" sz="1200" kern="1200" dirty="0" err="1">
                <a:solidFill>
                  <a:schemeClr val="tx1"/>
                </a:solidFill>
                <a:effectLst/>
                <a:latin typeface="+mn-lt"/>
                <a:ea typeface="+mn-ea"/>
                <a:cs typeface="+mn-cs"/>
              </a:rPr>
              <a:t>i'm</a:t>
            </a:r>
            <a:r>
              <a:rPr lang="en-US" sz="1200" kern="1200" dirty="0">
                <a:solidFill>
                  <a:schemeClr val="tx1"/>
                </a:solidFill>
                <a:effectLst/>
                <a:latin typeface="+mn-lt"/>
                <a:ea typeface="+mn-ea"/>
                <a:cs typeface="+mn-cs"/>
              </a:rPr>
              <a:t> not famous but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am a director and </a:t>
            </a:r>
            <a:r>
              <a:rPr lang="en-US" sz="1200" kern="1200" dirty="0" err="1">
                <a:solidFill>
                  <a:schemeClr val="tx1"/>
                </a:solidFill>
                <a:effectLst/>
                <a:latin typeface="+mn-lt"/>
                <a:ea typeface="+mn-ea"/>
                <a:cs typeface="+mn-cs"/>
              </a:rPr>
              <a:t>i've</a:t>
            </a:r>
            <a:r>
              <a:rPr lang="en-US" sz="1200" kern="1200" dirty="0">
                <a:solidFill>
                  <a:schemeClr val="tx1"/>
                </a:solidFill>
                <a:effectLst/>
                <a:latin typeface="+mn-lt"/>
                <a:ea typeface="+mn-ea"/>
                <a:cs typeface="+mn-cs"/>
              </a:rPr>
              <a:t> worked with a few people you might just recognize so with ten percent of the population having dyslexia you are part of a rather incredible bunch congratulations you</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21</a:t>
            </a:fld>
            <a:endParaRPr lang="en-US"/>
          </a:p>
        </p:txBody>
      </p:sp>
    </p:spTree>
    <p:extLst>
      <p:ext uri="{BB962C8B-B14F-4D97-AF65-F5344CB8AC3E}">
        <p14:creationId xmlns:p14="http://schemas.microsoft.com/office/powerpoint/2010/main" val="1067960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marR="5080">
              <a:lnSpc>
                <a:spcPct val="101899"/>
              </a:lnSpc>
              <a:spcBef>
                <a:spcPts val="10"/>
              </a:spcBef>
            </a:pPr>
            <a:r>
              <a:rPr lang="en" b="1" i="0" dirty="0"/>
              <a:t>And there are so many more… musicians, audio engineers, construction workers, computer scientists. Successful people with dyslexia are found anywhere there is passion.</a:t>
            </a:r>
            <a:endParaRPr lang="en-US" b="1" i="0" dirty="0">
              <a:solidFill>
                <a:srgbClr val="444444"/>
              </a:solidFill>
            </a:endParaRPr>
          </a:p>
          <a:p>
            <a:pPr marL="12700" marR="5080">
              <a:lnSpc>
                <a:spcPct val="101899"/>
              </a:lnSpc>
              <a:spcBef>
                <a:spcPts val="10"/>
              </a:spcBef>
            </a:pPr>
            <a:endParaRPr lang="en-US" b="1" i="0" dirty="0">
              <a:solidFill>
                <a:srgbClr val="444444"/>
              </a:solidFill>
            </a:endParaRPr>
          </a:p>
          <a:p>
            <a:pPr marL="12700" marR="5080">
              <a:lnSpc>
                <a:spcPct val="101899"/>
              </a:lnSpc>
              <a:spcBef>
                <a:spcPts val="10"/>
              </a:spcBef>
            </a:pPr>
            <a:r>
              <a:rPr lang="en" b="1" i="0" dirty="0"/>
              <a:t>Empowerment is the first step. You must understand that you are NOT broken. You are NOT stupid. Just because you learn a little differently doesn’t mean you are any less smart. Remember our role models — if they can get through it, so can you!</a:t>
            </a:r>
          </a:p>
          <a:p>
            <a:pPr marL="12700" marR="5080">
              <a:lnSpc>
                <a:spcPct val="101899"/>
              </a:lnSpc>
              <a:spcBef>
                <a:spcPts val="10"/>
              </a:spcBef>
            </a:pPr>
            <a:endParaRPr lang="en" b="1" dirty="0">
              <a:ea typeface="Calibri"/>
              <a:cs typeface="Calibri"/>
            </a:endParaRPr>
          </a:p>
          <a:p>
            <a:r>
              <a:rPr lang="en" dirty="0"/>
              <a:t>Reference List: Notable Individuals with Dyslexia - Wikipedia; Understood.org; WebMD; Disabled World; Eye to Eye National; Public Interviews / Media Profiles </a:t>
            </a:r>
            <a:endParaRPr lang="en" dirty="0">
              <a:ea typeface="Calibri"/>
              <a:cs typeface="Calibri"/>
            </a:endParaRPr>
          </a:p>
          <a:p>
            <a:pPr marL="12700" marR="5080">
              <a:lnSpc>
                <a:spcPct val="101899"/>
              </a:lnSpc>
              <a:spcBef>
                <a:spcPts val="10"/>
              </a:spcBef>
            </a:pPr>
            <a:endParaRPr lang="en"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22</a:t>
            </a:fld>
            <a:endParaRPr lang="en-US"/>
          </a:p>
        </p:txBody>
      </p:sp>
    </p:spTree>
    <p:extLst>
      <p:ext uri="{BB962C8B-B14F-4D97-AF65-F5344CB8AC3E}">
        <p14:creationId xmlns:p14="http://schemas.microsoft.com/office/powerpoint/2010/main" val="2553333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 dirty="0"/>
              <a:t>Read quote.</a:t>
            </a:r>
          </a:p>
          <a:p>
            <a:r>
              <a:rPr lang="en-US" b="1" dirty="0"/>
              <a:t>Take a look at this quote from Maggie Aderin-Pocock. She’s reminding us that someone who struggled with reading grew up to meet the Queen of England—and that this shows how much potential each of us has.</a:t>
            </a:r>
          </a:p>
          <a:p>
            <a:endParaRPr lang="en-US" dirty="0"/>
          </a:p>
          <a:p>
            <a:r>
              <a:rPr lang="en-US" dirty="0"/>
              <a:t>ACTIVITY:</a:t>
            </a:r>
          </a:p>
          <a:p>
            <a:r>
              <a:rPr lang="en-US" b="1" dirty="0"/>
              <a:t>Think quietly for a moment: What part of this quote stands out to you the most—</a:t>
            </a:r>
            <a:r>
              <a:rPr lang="en-US" b="1" i="1" dirty="0"/>
              <a:t>the challenge</a:t>
            </a:r>
            <a:r>
              <a:rPr lang="en-US" b="1" dirty="0"/>
              <a:t>, </a:t>
            </a:r>
            <a:r>
              <a:rPr lang="en-US" b="1" i="1" dirty="0"/>
              <a:t>the achievement</a:t>
            </a:r>
            <a:r>
              <a:rPr lang="en-US" b="1" dirty="0"/>
              <a:t>, or </a:t>
            </a:r>
            <a:r>
              <a:rPr lang="en-US" b="1" i="1" dirty="0"/>
              <a:t>the message about potential</a:t>
            </a:r>
            <a:r>
              <a:rPr lang="en-US" b="1" dirty="0"/>
              <a:t>?</a:t>
            </a:r>
          </a:p>
          <a:p>
            <a:endParaRPr lang="en" b="1" dirty="0"/>
          </a:p>
          <a:p>
            <a:r>
              <a:rPr lang="en" b="0" dirty="0"/>
              <a:t>Click to animate the instruction box.</a:t>
            </a:r>
          </a:p>
          <a:p>
            <a:endParaRPr lang="en" b="0" dirty="0"/>
          </a:p>
          <a:p>
            <a:r>
              <a:rPr lang="en-US" b="0" dirty="0">
                <a:effectLst/>
              </a:rPr>
              <a:t>Pair or Small Group Share (40–50 seconds): </a:t>
            </a:r>
          </a:p>
          <a:p>
            <a:r>
              <a:rPr lang="en-US" b="1" dirty="0">
                <a:effectLst/>
              </a:rPr>
              <a:t>Turn to a partner and share:</a:t>
            </a:r>
            <a:endParaRPr lang="en-US" b="1" dirty="0"/>
          </a:p>
          <a:p>
            <a:pPr marL="171450" indent="-171450">
              <a:buFont typeface="Arial" panose="020B0604020202020204" pitchFamily="34" charset="0"/>
              <a:buChar char="•"/>
            </a:pPr>
            <a:r>
              <a:rPr lang="en-US" b="1" dirty="0">
                <a:effectLst/>
              </a:rPr>
              <a:t>One challenge you’ve faced in school or life</a:t>
            </a:r>
            <a:endParaRPr lang="en-US" b="1" dirty="0"/>
          </a:p>
          <a:p>
            <a:pPr marL="171450" indent="-171450">
              <a:buFont typeface="Arial" panose="020B0604020202020204" pitchFamily="34" charset="0"/>
              <a:buChar char="•"/>
            </a:pPr>
            <a:r>
              <a:rPr lang="en-US" b="1" dirty="0">
                <a:effectLst/>
              </a:rPr>
              <a:t>One strength or talent you have that helps you push through challenges</a:t>
            </a:r>
            <a:endParaRPr lang="en-US" b="1" dirty="0"/>
          </a:p>
          <a:p>
            <a:r>
              <a:rPr lang="en-US" dirty="0">
                <a:effectLst/>
              </a:rPr>
              <a:t>Encourage them to connect it back to the quote: </a:t>
            </a:r>
            <a:r>
              <a:rPr lang="en-US" i="1" dirty="0">
                <a:effectLst/>
              </a:rPr>
              <a:t>How does this quote change the way you think about your own potential?</a:t>
            </a:r>
            <a:endParaRPr lang="en-US" dirty="0"/>
          </a:p>
          <a:p>
            <a:endParaRPr lang="en-US" b="1" dirty="0">
              <a:effectLst/>
            </a:endParaRPr>
          </a:p>
          <a:p>
            <a:r>
              <a:rPr lang="en-US" b="0" dirty="0">
                <a:effectLst/>
              </a:rPr>
              <a:t>Whole-Group Wrap-Up (20–30 seconds): </a:t>
            </a:r>
          </a:p>
          <a:p>
            <a:r>
              <a:rPr lang="en-US" dirty="0">
                <a:effectLst/>
              </a:rPr>
              <a:t>Invite 1–2 volunteers to share something they heard or said </a:t>
            </a:r>
          </a:p>
          <a:p>
            <a:endParaRPr lang="en-US" dirty="0">
              <a:effectLst/>
            </a:endParaRPr>
          </a:p>
          <a:p>
            <a:r>
              <a:rPr lang="en-US" b="1" dirty="0">
                <a:effectLst/>
              </a:rPr>
              <a:t>This quote reminds us that challenges don’t limit potential—they reveal it. Every one of you has strengths that can take you farther than you think.</a:t>
            </a:r>
            <a:endParaRPr lang="en-US" b="1" dirty="0"/>
          </a:p>
          <a:p>
            <a:endParaRPr lang="en" b="1" dirty="0"/>
          </a:p>
          <a:p>
            <a:r>
              <a:rPr lang="en" dirty="0"/>
              <a:t> </a:t>
            </a:r>
          </a:p>
          <a:p>
            <a:r>
              <a:rPr lang="en" dirty="0"/>
              <a:t>Maggie Aderin-Pocock Quote</a:t>
            </a:r>
            <a:endParaRPr lang="en-US" dirty="0">
              <a:solidFill>
                <a:srgbClr val="444444"/>
              </a:solidFill>
            </a:endParaRPr>
          </a:p>
          <a:p>
            <a:r>
              <a:rPr lang="en" dirty="0"/>
              <a:t>Source: </a:t>
            </a:r>
            <a:r>
              <a:rPr lang="en" dirty="0">
                <a:solidFill>
                  <a:srgbClr val="444444"/>
                </a:solidFill>
                <a:hlinkClick r:id="rId3"/>
              </a:rPr>
              <a:t>https://dyslexia.yale.edu/story/maggie-aderin-pocock-ph-d/</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23</a:t>
            </a:fld>
            <a:endParaRPr lang="en-US"/>
          </a:p>
        </p:txBody>
      </p:sp>
    </p:spTree>
    <p:extLst>
      <p:ext uri="{BB962C8B-B14F-4D97-AF65-F5344CB8AC3E}">
        <p14:creationId xmlns:p14="http://schemas.microsoft.com/office/powerpoint/2010/main" val="2225496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Empowerment: It’s Ok To Struggle</a:t>
            </a:r>
            <a:endParaRPr lang="en-US" dirty="0">
              <a:solidFill>
                <a:srgbClr val="444444"/>
              </a:solidFill>
            </a:endParaRPr>
          </a:p>
          <a:p>
            <a:pPr marL="12700" marR="109220">
              <a:lnSpc>
                <a:spcPct val="102000"/>
              </a:lnSpc>
            </a:pPr>
            <a:r>
              <a:rPr lang="en" b="1" i="0" dirty="0"/>
              <a:t>When you have a learning challenge like dyslexia, struggling is simply part of the job. Every one of these successful role models struggled in some way or another. When you do struggle, here are some ways to work with it:</a:t>
            </a:r>
            <a:endParaRPr lang="en-US" b="1" i="0" dirty="0">
              <a:solidFill>
                <a:srgbClr val="444444"/>
              </a:solidFill>
            </a:endParaRPr>
          </a:p>
          <a:p>
            <a:pPr marL="12700" marR="109220">
              <a:lnSpc>
                <a:spcPct val="102000"/>
              </a:lnSpc>
            </a:pPr>
            <a:endParaRPr lang="en-US" b="1" i="0" dirty="0">
              <a:solidFill>
                <a:srgbClr val="444444"/>
              </a:solidFill>
            </a:endParaRPr>
          </a:p>
          <a:p>
            <a:pPr marL="12700" marR="109220">
              <a:lnSpc>
                <a:spcPct val="102000"/>
              </a:lnSpc>
            </a:pPr>
            <a:r>
              <a:rPr lang="en" b="1" i="0" dirty="0"/>
              <a:t>One: Download your textbooks. Join organizations like </a:t>
            </a:r>
            <a:r>
              <a:rPr lang="en" b="1" i="0" dirty="0" err="1"/>
              <a:t>Bookshare</a:t>
            </a:r>
            <a:r>
              <a:rPr lang="en" b="1" i="0" dirty="0"/>
              <a:t> to get books in an </a:t>
            </a:r>
            <a:r>
              <a:rPr lang="en" b="1" i="0" dirty="0" err="1"/>
              <a:t>ebook</a:t>
            </a:r>
            <a:r>
              <a:rPr lang="en" b="1" i="0" dirty="0"/>
              <a:t> form. You can change the font and typeset and listen to words. This helps if you are read slowly. If you need help with reading, resources at NCIL and KidsRead2Kids are here to help! Speechify is also an excellent tool that can read nearly anything to you — I currently use it myself!</a:t>
            </a:r>
            <a:endParaRPr lang="en-US" b="1" i="0" dirty="0">
              <a:solidFill>
                <a:srgbClr val="444444"/>
              </a:solidFill>
            </a:endParaRPr>
          </a:p>
          <a:p>
            <a:pPr marL="12700" marR="109220">
              <a:lnSpc>
                <a:spcPct val="102000"/>
              </a:lnSpc>
            </a:pPr>
            <a:endParaRPr lang="en-US" b="1" i="0" dirty="0">
              <a:solidFill>
                <a:srgbClr val="444444"/>
              </a:solidFill>
            </a:endParaRPr>
          </a:p>
          <a:p>
            <a:pPr marL="12700" marR="109220">
              <a:lnSpc>
                <a:spcPct val="102000"/>
              </a:lnSpc>
            </a:pPr>
            <a:r>
              <a:rPr lang="en" b="1" i="0" dirty="0"/>
              <a:t>Two: Use digital note keeping tools and a digital planner to stay organized. These apps can help you in school. Some apps that work are Speechify, digital calendar apps, iOS reminders, notability, Quizlet, learning ally, Microsoft office products, and so much more. Assistive technology is your friend!</a:t>
            </a:r>
            <a:endParaRPr lang="en-US" b="1" i="0" dirty="0">
              <a:solidFill>
                <a:srgbClr val="444444"/>
              </a:solidFill>
            </a:endParaRPr>
          </a:p>
          <a:p>
            <a:pPr marL="12700" marR="109220">
              <a:lnSpc>
                <a:spcPct val="102000"/>
              </a:lnSpc>
            </a:pPr>
            <a:endParaRPr lang="en-US" b="1" i="0" dirty="0">
              <a:solidFill>
                <a:srgbClr val="444444"/>
              </a:solidFill>
            </a:endParaRPr>
          </a:p>
          <a:p>
            <a:pPr marL="12700" marR="109220">
              <a:lnSpc>
                <a:spcPct val="102000"/>
              </a:lnSpc>
            </a:pPr>
            <a:r>
              <a:rPr lang="en" b="1" i="0" dirty="0"/>
              <a:t>Three: Organize. Place your more challenging classes in your schedule when your brain is more awake (for me, morning is best). And plan breaks to give your brain a rest. Add a study hall if you need more time to work. Also, stay after school to get help from teachers.</a:t>
            </a:r>
            <a:endParaRPr lang="en-US" b="1" i="0" dirty="0"/>
          </a:p>
        </p:txBody>
      </p:sp>
      <p:sp>
        <p:nvSpPr>
          <p:cNvPr id="4" name="Slide Number Placeholder 3"/>
          <p:cNvSpPr>
            <a:spLocks noGrp="1"/>
          </p:cNvSpPr>
          <p:nvPr>
            <p:ph type="sldNum" sz="quarter" idx="5"/>
          </p:nvPr>
        </p:nvSpPr>
        <p:spPr/>
        <p:txBody>
          <a:bodyPr/>
          <a:lstStyle/>
          <a:p>
            <a:fld id="{B1D499D3-6930-49CF-8119-D2C5A3421AFD}" type="slidenum">
              <a:rPr lang="en-US" smtClean="0"/>
              <a:t>24</a:t>
            </a:fld>
            <a:endParaRPr lang="en-US"/>
          </a:p>
        </p:txBody>
      </p:sp>
    </p:spTree>
    <p:extLst>
      <p:ext uri="{BB962C8B-B14F-4D97-AF65-F5344CB8AC3E}">
        <p14:creationId xmlns:p14="http://schemas.microsoft.com/office/powerpoint/2010/main" val="2386480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Empowerment: You Are More</a:t>
            </a:r>
            <a:endParaRPr lang="en-US" dirty="0">
              <a:solidFill>
                <a:srgbClr val="444444"/>
              </a:solidFill>
            </a:endParaRPr>
          </a:p>
          <a:p>
            <a:pPr marL="12700" marR="5080">
              <a:lnSpc>
                <a:spcPct val="100499"/>
              </a:lnSpc>
              <a:spcBef>
                <a:spcPts val="5"/>
              </a:spcBef>
            </a:pPr>
            <a:endParaRPr lang="en" i="1" dirty="0"/>
          </a:p>
          <a:p>
            <a:pPr marL="12700" marR="5080">
              <a:lnSpc>
                <a:spcPct val="100499"/>
              </a:lnSpc>
              <a:spcBef>
                <a:spcPts val="5"/>
              </a:spcBef>
            </a:pPr>
            <a:r>
              <a:rPr lang="en" b="1" i="0" dirty="0"/>
              <a:t>It is so important you know just how smart you are. </a:t>
            </a:r>
            <a:endParaRPr lang="en-US" b="1" i="0" dirty="0">
              <a:solidFill>
                <a:srgbClr val="444444"/>
              </a:solidFill>
            </a:endParaRPr>
          </a:p>
          <a:p>
            <a:pPr marL="12700" marR="5080">
              <a:lnSpc>
                <a:spcPct val="100499"/>
              </a:lnSpc>
              <a:spcBef>
                <a:spcPts val="5"/>
              </a:spcBef>
            </a:pPr>
            <a:endParaRPr lang="en-US" b="1" i="0" dirty="0">
              <a:solidFill>
                <a:srgbClr val="444444"/>
              </a:solidFill>
            </a:endParaRPr>
          </a:p>
          <a:p>
            <a:pPr marL="12700" marR="5080">
              <a:lnSpc>
                <a:spcPct val="100499"/>
              </a:lnSpc>
              <a:spcBef>
                <a:spcPts val="5"/>
              </a:spcBef>
            </a:pPr>
            <a:r>
              <a:rPr lang="en" b="1" i="0" dirty="0"/>
              <a:t>You are not defined by your learning challenges; you are defined by your strengths. </a:t>
            </a:r>
            <a:endParaRPr lang="en-US" b="1" i="0" dirty="0">
              <a:solidFill>
                <a:srgbClr val="444444"/>
              </a:solidFill>
            </a:endParaRPr>
          </a:p>
          <a:p>
            <a:pPr marL="12700" marR="5080">
              <a:lnSpc>
                <a:spcPct val="100499"/>
              </a:lnSpc>
              <a:spcBef>
                <a:spcPts val="5"/>
              </a:spcBef>
            </a:pPr>
            <a:endParaRPr lang="en-US" b="1" i="0" dirty="0">
              <a:solidFill>
                <a:srgbClr val="444444"/>
              </a:solidFill>
            </a:endParaRPr>
          </a:p>
          <a:p>
            <a:pPr marL="12700" marR="5080">
              <a:lnSpc>
                <a:spcPct val="100499"/>
              </a:lnSpc>
              <a:spcBef>
                <a:spcPts val="5"/>
              </a:spcBef>
            </a:pPr>
            <a:r>
              <a:rPr lang="en" b="1" i="0" dirty="0"/>
              <a:t>Other kids might not understand. Teachers might not understand. But believe me, you are more than your dyslexia.</a:t>
            </a:r>
            <a:endParaRPr lang="en-US" b="1" i="0" dirty="0">
              <a:solidFill>
                <a:srgbClr val="444444"/>
              </a:solidFill>
            </a:endParaRPr>
          </a:p>
          <a:p>
            <a:pPr marL="12700" marR="5080">
              <a:lnSpc>
                <a:spcPct val="102200"/>
              </a:lnSpc>
            </a:pPr>
            <a:endParaRPr lang="en-US" b="1" i="0"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25</a:t>
            </a:fld>
            <a:endParaRPr lang="en-US"/>
          </a:p>
        </p:txBody>
      </p:sp>
    </p:spTree>
    <p:extLst>
      <p:ext uri="{BB962C8B-B14F-4D97-AF65-F5344CB8AC3E}">
        <p14:creationId xmlns:p14="http://schemas.microsoft.com/office/powerpoint/2010/main" val="557291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2FE0E-7967-7A6F-111E-0C766D9C5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95D86-652C-F279-3661-106502F44D0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7AB03D5-F825-5562-DE56-AFA77770E1C8}"/>
              </a:ext>
            </a:extLst>
          </p:cNvPr>
          <p:cNvSpPr>
            <a:spLocks noGrp="1"/>
          </p:cNvSpPr>
          <p:nvPr>
            <p:ph type="body" idx="1"/>
          </p:nvPr>
        </p:nvSpPr>
        <p:spPr/>
        <p:txBody>
          <a:bodyPr/>
          <a:lstStyle/>
          <a:p>
            <a:pPr marL="12700">
              <a:defRPr/>
            </a:pPr>
            <a:r>
              <a:rPr lang="en" dirty="0"/>
              <a:t>Taking Control</a:t>
            </a:r>
            <a:endParaRPr lang="en-US" dirty="0">
              <a:solidFill>
                <a:srgbClr val="444444"/>
              </a:solidFill>
            </a:endParaRPr>
          </a:p>
          <a:p>
            <a:pPr marL="12700" marR="5080">
              <a:lnSpc>
                <a:spcPct val="101899"/>
              </a:lnSpc>
              <a:spcBef>
                <a:spcPts val="10"/>
              </a:spcBef>
              <a:defRPr/>
            </a:pPr>
            <a:endParaRPr lang="en" b="1" i="0" dirty="0"/>
          </a:p>
          <a:p>
            <a:pPr marL="12700" marR="5080">
              <a:lnSpc>
                <a:spcPct val="101899"/>
              </a:lnSpc>
              <a:spcBef>
                <a:spcPts val="10"/>
              </a:spcBef>
              <a:defRPr/>
            </a:pPr>
            <a:r>
              <a:rPr lang="en" b="1" i="0" dirty="0"/>
              <a:t>Now that you understand your learning challenge more, here are some ways to take control of your learning growth.</a:t>
            </a:r>
            <a:endParaRPr lang="en-US" b="1" i="0" dirty="0">
              <a:solidFill>
                <a:srgbClr val="444444"/>
              </a:solidFill>
            </a:endParaRPr>
          </a:p>
          <a:p>
            <a:pPr>
              <a:defRPr/>
            </a:pPr>
            <a:endParaRPr lang="en-US" b="1" i="0" dirty="0">
              <a:solidFill>
                <a:srgbClr val="444444"/>
              </a:solidFill>
            </a:endParaRPr>
          </a:p>
          <a:p>
            <a:pPr marL="12700" marR="5080">
              <a:lnSpc>
                <a:spcPct val="102200"/>
              </a:lnSpc>
              <a:defRPr/>
            </a:pPr>
            <a:r>
              <a:rPr lang="en" b="1" i="0" dirty="0"/>
              <a:t>Before we begin, let’s click on the “Learn More” box for some tips on how to deal with major parts of taking control and being a self advocate.</a:t>
            </a:r>
          </a:p>
          <a:p>
            <a:pPr marL="12700" marR="5080">
              <a:lnSpc>
                <a:spcPct val="102200"/>
              </a:lnSpc>
              <a:defRPr/>
            </a:pPr>
            <a:endParaRPr lang="en" b="1" i="0" dirty="0">
              <a:solidFill>
                <a:srgbClr val="444444"/>
              </a:solidFill>
            </a:endParaRPr>
          </a:p>
          <a:p>
            <a:pPr marL="12700" marR="5080">
              <a:lnSpc>
                <a:spcPct val="102200"/>
              </a:lnSpc>
              <a:defRPr/>
            </a:pPr>
            <a:r>
              <a:rPr lang="en-US" b="0" i="0" dirty="0">
                <a:solidFill>
                  <a:srgbClr val="444444"/>
                </a:solidFill>
              </a:rPr>
              <a:t>L</a:t>
            </a:r>
            <a:r>
              <a:rPr lang="en" b="0" i="0" dirty="0">
                <a:solidFill>
                  <a:srgbClr val="444444"/>
                </a:solidFill>
              </a:rPr>
              <a:t>ink: </a:t>
            </a:r>
            <a:r>
              <a:rPr lang="en-US" b="0" i="0" dirty="0">
                <a:solidFill>
                  <a:srgbClr val="444444"/>
                </a:solidFill>
              </a:rPr>
              <a:t>https://youtu.be/L4r5j44JR2M?si=EYMNOG0VG43XtZfg</a:t>
            </a:r>
          </a:p>
          <a:p>
            <a:pPr marL="12700" marR="5080">
              <a:lnSpc>
                <a:spcPct val="102200"/>
              </a:lnSpc>
              <a:defRPr/>
            </a:pPr>
            <a:r>
              <a:rPr lang="en-US" dirty="0">
                <a:solidFill>
                  <a:srgbClr val="444444"/>
                </a:solidFill>
                <a:ea typeface="Calibri"/>
                <a:cs typeface="Calibri"/>
              </a:rPr>
              <a:t>Transcript:</a:t>
            </a:r>
            <a:endParaRPr lang="en-US" b="0" i="0" dirty="0">
              <a:solidFill>
                <a:srgbClr val="444444"/>
              </a:solidFill>
            </a:endParaRPr>
          </a:p>
          <a:p>
            <a:pPr>
              <a:defRPr/>
            </a:pPr>
            <a:r>
              <a:rPr lang="en-US" dirty="0">
                <a:solidFill>
                  <a:srgbClr val="444444"/>
                </a:solidFill>
              </a:rPr>
              <a:t>Have you heard the term self-advocacy before? Have you had a teacher or parent tell you </a:t>
            </a:r>
            <a:r>
              <a:rPr lang="en-US" dirty="0" err="1">
                <a:solidFill>
                  <a:srgbClr val="444444"/>
                </a:solidFill>
              </a:rPr>
              <a:t>you</a:t>
            </a:r>
            <a:r>
              <a:rPr lang="en-US" dirty="0">
                <a:solidFill>
                  <a:srgbClr val="444444"/>
                </a:solidFill>
              </a:rPr>
              <a:t> should be a self-advocate? What does that even mean? Self-advocacy is an important skill for all individuals. Self-advocacy means speaking up for yourself and making sure that your needs are met. It's normal in elementary school and high school for your parents and teachers to advocate on your behalf, talking to your teachers about grades and homework and communicating about your needs and IEP if you have one. However, when you finish high school and go to college or university it will be expected that you can do that advocacy for yourself. Even if that's two, five or seven years away. Starting early and building this skill over time will make it easier when you get there. But there are a lot of reasons that being a self-advocate is hard. Sometimes we don't know what to ask for or why we need it. Sometimes we don't believe that we deserve what we need. Sometimes we're embarrassed or ashamed to ask for help or accommodations. Sometimes we don't have the skills necessary to be an advocate. Sometimes we've had bad experiences in the past which make us not want to try again. All of these things are normal, and we want to help you tackle those issues and work towards being your own self-advocate. Not only so you can get what you need in the classroom but also so that you can practice the skills needed to be an independent adult in the future.</a:t>
            </a:r>
            <a:endParaRPr lang="en-US" dirty="0"/>
          </a:p>
          <a:p>
            <a:pPr marL="12700" marR="5080">
              <a:lnSpc>
                <a:spcPct val="102200"/>
              </a:lnSpc>
              <a:defRPr/>
            </a:pPr>
            <a:endParaRPr lang="en-US" dirty="0">
              <a:solidFill>
                <a:srgbClr val="444444"/>
              </a:solidFill>
              <a:ea typeface="Calibri" panose="020F0502020204030204"/>
              <a:cs typeface="Calibri" panose="020F0502020204030204"/>
            </a:endParaRPr>
          </a:p>
          <a:p>
            <a:pPr marL="12700" marR="5080">
              <a:lnSpc>
                <a:spcPct val="102200"/>
              </a:lnSpc>
              <a:defRPr/>
            </a:pPr>
            <a:r>
              <a:rPr lang="en-US" b="0" i="0" dirty="0">
                <a:solidFill>
                  <a:srgbClr val="444444"/>
                </a:solidFill>
              </a:rPr>
              <a:t>After watching the video ask participant to share a time when they advocated for themselves.</a:t>
            </a:r>
          </a:p>
          <a:p>
            <a:pPr marL="12700" marR="5080">
              <a:lnSpc>
                <a:spcPct val="102200"/>
              </a:lnSpc>
              <a:defRPr/>
            </a:pPr>
            <a:endParaRPr lang="en-US" dirty="0">
              <a:solidFill>
                <a:srgbClr val="444444"/>
              </a:solidFill>
            </a:endParaRPr>
          </a:p>
          <a:p>
            <a:pPr marL="12700" marR="5080">
              <a:lnSpc>
                <a:spcPct val="102200"/>
              </a:lnSpc>
              <a:defRPr/>
            </a:pPr>
            <a:r>
              <a:rPr lang="en" dirty="0">
                <a:solidFill>
                  <a:srgbClr val="444444"/>
                </a:solidFill>
              </a:rPr>
              <a:t> </a:t>
            </a:r>
            <a:endParaRPr lang="en-US" dirty="0"/>
          </a:p>
        </p:txBody>
      </p:sp>
      <p:sp>
        <p:nvSpPr>
          <p:cNvPr id="4" name="Slide Number Placeholder 3">
            <a:extLst>
              <a:ext uri="{FF2B5EF4-FFF2-40B4-BE49-F238E27FC236}">
                <a16:creationId xmlns:a16="http://schemas.microsoft.com/office/drawing/2014/main" id="{D7E0A130-6CBE-D395-E63C-7770B74A72BA}"/>
              </a:ext>
            </a:extLst>
          </p:cNvPr>
          <p:cNvSpPr>
            <a:spLocks noGrp="1"/>
          </p:cNvSpPr>
          <p:nvPr>
            <p:ph type="sldNum" sz="quarter" idx="5"/>
          </p:nvPr>
        </p:nvSpPr>
        <p:spPr/>
        <p:txBody>
          <a:bodyPr/>
          <a:lstStyle/>
          <a:p>
            <a:fld id="{B1D499D3-6930-49CF-8119-D2C5A3421AFD}" type="slidenum">
              <a:rPr lang="en-US" smtClean="0"/>
              <a:t>26</a:t>
            </a:fld>
            <a:endParaRPr lang="en-US"/>
          </a:p>
        </p:txBody>
      </p:sp>
    </p:spTree>
    <p:extLst>
      <p:ext uri="{BB962C8B-B14F-4D97-AF65-F5344CB8AC3E}">
        <p14:creationId xmlns:p14="http://schemas.microsoft.com/office/powerpoint/2010/main" val="1505241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Taking Control: Advocating for Yourself</a:t>
            </a:r>
          </a:p>
          <a:p>
            <a:pPr marL="12700"/>
            <a:endParaRPr lang="en" dirty="0">
              <a:solidFill>
                <a:srgbClr val="444444"/>
              </a:solidFil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lang="en" dirty="0">
                <a:solidFill>
                  <a:srgbClr val="444444"/>
                </a:solidFill>
              </a:rPr>
              <a:t>Distribute the resource: </a:t>
            </a:r>
            <a:r>
              <a:rPr lang="en-US" dirty="0"/>
              <a:t>Advocating for Yourself in Middle School and High School How to Get What You Need</a:t>
            </a:r>
          </a:p>
          <a:p>
            <a:pPr marL="12700"/>
            <a:r>
              <a:rPr lang="en-US" dirty="0">
                <a:solidFill>
                  <a:srgbClr val="444444"/>
                </a:solidFill>
              </a:rPr>
              <a:t>Resource link: </a:t>
            </a:r>
            <a:r>
              <a:rPr lang="en-US" dirty="0">
                <a:hlinkClick r:id="rId3"/>
              </a:rPr>
              <a:t>YASA YLDP Advocating for Yourself in Middle School and High School</a:t>
            </a:r>
            <a:endParaRPr lang="en-US" dirty="0"/>
          </a:p>
          <a:p>
            <a:pPr marL="12700"/>
            <a:endParaRPr lang="en-US" dirty="0">
              <a:ea typeface="Calibri"/>
              <a:cs typeface="Calibri"/>
            </a:endParaRPr>
          </a:p>
          <a:p>
            <a:pPr marL="12700"/>
            <a:r>
              <a:rPr lang="en-US" dirty="0">
                <a:ea typeface="Calibri"/>
                <a:cs typeface="Calibri"/>
              </a:rPr>
              <a:t>Review the handout with participants:</a:t>
            </a:r>
          </a:p>
          <a:p>
            <a:pPr marL="12700"/>
            <a:endParaRPr lang="en-US" dirty="0">
              <a:ea typeface="Calibri"/>
              <a:cs typeface="Calibri"/>
            </a:endParaRPr>
          </a:p>
          <a:p>
            <a:pPr marL="12700"/>
            <a:r>
              <a:rPr lang="en-US" b="1" dirty="0"/>
              <a:t>Step 1: Figure out what you need. Start by talking with your parents or guardians about what kinds of accommodations would help you succeed in school based on your disability. These might include things like: extra time on tests or a note taker</a:t>
            </a:r>
          </a:p>
          <a:p>
            <a:pPr marL="12700"/>
            <a:r>
              <a:rPr lang="en-US" b="1" dirty="0"/>
              <a:t>Step 2: Find someone at school who can help. Look for a trusted adult at school—like a teacher, counselor, or vice principal—who is willing to support you and help you get the accommodations you need. You can also ask other students who receive accommodations about what works for them and who they talk to.</a:t>
            </a:r>
          </a:p>
          <a:p>
            <a:pPr marL="12700"/>
            <a:r>
              <a:rPr lang="en-US" b="1" dirty="0"/>
              <a:t>Step 3: Talk to your teachers. Try to set up a meeting with all your teachers, along with your parents or guardians and your case manager. This is your chance to speak up and explain what you need to succeed in class. </a:t>
            </a:r>
          </a:p>
          <a:p>
            <a:pPr marL="12700"/>
            <a:r>
              <a:rPr lang="en-US" b="1" dirty="0"/>
              <a:t>Step 4: Check in and follow up. Throughout the school year, it’s important to check in with your case manager to talk about how things are going. Let them know what’s working and what’s not.</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27</a:t>
            </a:fld>
            <a:endParaRPr lang="en-US"/>
          </a:p>
        </p:txBody>
      </p:sp>
    </p:spTree>
    <p:extLst>
      <p:ext uri="{BB962C8B-B14F-4D97-AF65-F5344CB8AC3E}">
        <p14:creationId xmlns:p14="http://schemas.microsoft.com/office/powerpoint/2010/main" val="148488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33661-3F54-B9A8-DFC3-3D3E2DA82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35A15-BB21-EE3F-7168-305B61D0BA8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CBD0C83-997B-64B3-DAC3-3C92A258D663}"/>
              </a:ext>
            </a:extLst>
          </p:cNvPr>
          <p:cNvSpPr>
            <a:spLocks noGrp="1"/>
          </p:cNvSpPr>
          <p:nvPr>
            <p:ph type="body" idx="1"/>
          </p:nvPr>
        </p:nvSpPr>
        <p:spPr/>
        <p:txBody>
          <a:bodyPr/>
          <a:lstStyle/>
          <a:p>
            <a:pPr marL="12700"/>
            <a:r>
              <a:rPr lang="en" b="1" dirty="0"/>
              <a:t>In addition to what we just went over, there are four ways to Take Control of your learning. The first way is called REVIEW.</a:t>
            </a:r>
          </a:p>
          <a:p>
            <a:pPr marL="12700"/>
            <a:endParaRPr lang="en" b="1" dirty="0"/>
          </a:p>
          <a:p>
            <a:pPr marL="12700"/>
            <a:r>
              <a:rPr lang="en" b="1" i="0" dirty="0"/>
              <a:t>It is important to learn your school’s literacy services and support system and where you fit within it. This can be tricky. Talk to your teachers and check your school or district website or other sources for information. Look for explanations about its framework or approach to supporting students with different learning needs. Imagine you’re a secret agent who is infiltrating the system. Your mission: to find what services and supports are available to make your learning experiences the best they can be. Then, talk with your family members or teachers about the information.</a:t>
            </a:r>
            <a:endParaRPr lang="en-US" b="1" i="0" dirty="0">
              <a:solidFill>
                <a:srgbClr val="444444"/>
              </a:solidFill>
            </a:endParaRPr>
          </a:p>
          <a:p>
            <a:pPr marL="12700" marR="401320">
              <a:lnSpc>
                <a:spcPct val="102099"/>
              </a:lnSpc>
              <a:spcBef>
                <a:spcPts val="5"/>
              </a:spcBef>
            </a:pPr>
            <a:endParaRPr lang="en-US" b="1" i="0" dirty="0">
              <a:solidFill>
                <a:srgbClr val="444444"/>
              </a:solidFill>
            </a:endParaRPr>
          </a:p>
          <a:p>
            <a:pPr marL="12700" marR="401320">
              <a:lnSpc>
                <a:spcPct val="102099"/>
              </a:lnSpc>
              <a:spcBef>
                <a:spcPts val="5"/>
              </a:spcBef>
            </a:pPr>
            <a:r>
              <a:rPr lang="en" b="1" i="0" dirty="0"/>
              <a:t>For example, suppose you want to see how your teachers react to learning disabilities like dyslexia. In that case, you can talk to a learning specialist about which teacher is best for your needs. Then, create a class schedule. You can also speak to your special education department to discuss strategies and plans to stay on top of your schoolwork.</a:t>
            </a:r>
            <a:endParaRPr lang="en-US" b="1" i="0" dirty="0">
              <a:solidFill>
                <a:srgbClr val="444444"/>
              </a:solidFill>
            </a:endParaRPr>
          </a:p>
          <a:p>
            <a:pPr marL="12700" marR="401320">
              <a:lnSpc>
                <a:spcPct val="102099"/>
              </a:lnSpc>
              <a:spcBef>
                <a:spcPts val="5"/>
              </a:spcBef>
            </a:pPr>
            <a:endParaRPr lang="en-US" b="1" i="0" dirty="0">
              <a:solidFill>
                <a:srgbClr val="444444"/>
              </a:solidFill>
            </a:endParaRPr>
          </a:p>
          <a:p>
            <a:pPr marL="12700" marR="401320">
              <a:lnSpc>
                <a:spcPct val="102099"/>
              </a:lnSpc>
              <a:spcBef>
                <a:spcPts val="5"/>
              </a:spcBef>
            </a:pPr>
            <a:r>
              <a:rPr lang="en" b="1" i="0" dirty="0"/>
              <a:t>Maybe it is better to have math and English in the morning when your brain is fresh and move your electives to the afternoon when you’re a little more tired. Or maybe you don’t take a foreign language, so you can just focus on English (although you should talk to a college professional about this decision).</a:t>
            </a:r>
            <a:endParaRPr lang="en-US" b="1" i="0" dirty="0">
              <a:solidFill>
                <a:srgbClr val="444444"/>
              </a:solidFill>
            </a:endParaRPr>
          </a:p>
          <a:p>
            <a:pPr marL="12700" marR="401320">
              <a:lnSpc>
                <a:spcPct val="102099"/>
              </a:lnSpc>
              <a:spcBef>
                <a:spcPts val="5"/>
              </a:spcBef>
            </a:pPr>
            <a:endParaRPr lang="en-US" b="1" i="0" dirty="0">
              <a:solidFill>
                <a:srgbClr val="444444"/>
              </a:solidFill>
            </a:endParaRPr>
          </a:p>
          <a:p>
            <a:pPr marL="12700" marR="401320">
              <a:lnSpc>
                <a:spcPct val="102099"/>
              </a:lnSpc>
              <a:spcBef>
                <a:spcPts val="5"/>
              </a:spcBef>
            </a:pPr>
            <a:r>
              <a:rPr lang="en" b="1" i="0" dirty="0"/>
              <a:t>Also, if you’re ever feeling sad or uneasy, it is sometimes nice to talk with someone, like the school counselor.</a:t>
            </a:r>
            <a:endParaRPr lang="en-US" b="1" i="0" dirty="0">
              <a:solidFill>
                <a:srgbClr val="444444"/>
              </a:solidFill>
            </a:endParaRPr>
          </a:p>
          <a:p>
            <a:pPr marL="12700" marR="401320">
              <a:lnSpc>
                <a:spcPct val="102099"/>
              </a:lnSpc>
              <a:spcBef>
                <a:spcPts val="5"/>
              </a:spcBef>
            </a:pPr>
            <a:endParaRPr lang="en-US" b="1" i="0" dirty="0">
              <a:solidFill>
                <a:srgbClr val="444444"/>
              </a:solidFill>
            </a:endParaRPr>
          </a:p>
          <a:p>
            <a:pPr marL="12700" marR="401320">
              <a:lnSpc>
                <a:spcPct val="102099"/>
              </a:lnSpc>
              <a:spcBef>
                <a:spcPts val="5"/>
              </a:spcBef>
            </a:pPr>
            <a:r>
              <a:rPr lang="en" b="1" i="0" dirty="0"/>
              <a:t>Remember to also work with your teachers. You can often stay after school, arrive early, or come in during lunch to ask questions and get additional help.</a:t>
            </a:r>
            <a:endParaRPr lang="en-US" b="1" i="0" dirty="0">
              <a:solidFill>
                <a:srgbClr val="444444"/>
              </a:solidFill>
            </a:endParaRPr>
          </a:p>
          <a:p>
            <a:pPr marL="12700" marR="401320">
              <a:lnSpc>
                <a:spcPct val="102099"/>
              </a:lnSpc>
              <a:spcBef>
                <a:spcPts val="5"/>
              </a:spcBef>
            </a:pPr>
            <a:endParaRPr lang="en-US" b="1" i="0" dirty="0">
              <a:solidFill>
                <a:srgbClr val="444444"/>
              </a:solidFill>
            </a:endParaRPr>
          </a:p>
          <a:p>
            <a:pPr marL="12700" marR="401320">
              <a:lnSpc>
                <a:spcPct val="102099"/>
              </a:lnSpc>
              <a:spcBef>
                <a:spcPts val="5"/>
              </a:spcBef>
            </a:pPr>
            <a:r>
              <a:rPr lang="en" b="1" i="0" dirty="0"/>
              <a:t>Whatever your school situation may be, there to help you. Make sure you utilize every part you can!</a:t>
            </a:r>
            <a:endParaRPr lang="en-US" dirty="0">
              <a:ea typeface="Calibri"/>
              <a:cs typeface="Calibri"/>
            </a:endParaRPr>
          </a:p>
        </p:txBody>
      </p:sp>
      <p:sp>
        <p:nvSpPr>
          <p:cNvPr id="4" name="Slide Number Placeholder 3">
            <a:extLst>
              <a:ext uri="{FF2B5EF4-FFF2-40B4-BE49-F238E27FC236}">
                <a16:creationId xmlns:a16="http://schemas.microsoft.com/office/drawing/2014/main" id="{887327C6-E743-D3E9-9A01-A08C161558C7}"/>
              </a:ext>
            </a:extLst>
          </p:cNvPr>
          <p:cNvSpPr>
            <a:spLocks noGrp="1"/>
          </p:cNvSpPr>
          <p:nvPr>
            <p:ph type="sldNum" sz="quarter" idx="5"/>
          </p:nvPr>
        </p:nvSpPr>
        <p:spPr/>
        <p:txBody>
          <a:bodyPr/>
          <a:lstStyle/>
          <a:p>
            <a:fld id="{B1D499D3-6930-49CF-8119-D2C5A3421AFD}" type="slidenum">
              <a:rPr lang="en-US" smtClean="0"/>
              <a:t>28</a:t>
            </a:fld>
            <a:endParaRPr lang="en-US"/>
          </a:p>
        </p:txBody>
      </p:sp>
    </p:spTree>
    <p:extLst>
      <p:ext uri="{BB962C8B-B14F-4D97-AF65-F5344CB8AC3E}">
        <p14:creationId xmlns:p14="http://schemas.microsoft.com/office/powerpoint/2010/main" val="3021981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b="1" dirty="0"/>
              <a:t>The second way to Take Control of your learning is called RECORD.</a:t>
            </a:r>
            <a:endParaRPr lang="en-US" dirty="0">
              <a:solidFill>
                <a:srgbClr val="444444"/>
              </a:solidFill>
            </a:endParaRPr>
          </a:p>
          <a:p>
            <a:pPr marL="12700" marR="5080">
              <a:lnSpc>
                <a:spcPct val="101899"/>
              </a:lnSpc>
            </a:pPr>
            <a:r>
              <a:rPr lang="en" b="1" i="0" dirty="0"/>
              <a:t>Make sure you discuss your reading and writing development with school staff. Be sure to keep notes on information and communications between school staff and you. It’s essential to document them so you can always refer to past discussions.</a:t>
            </a:r>
            <a:endParaRPr lang="en-US" b="1" i="0" dirty="0">
              <a:solidFill>
                <a:srgbClr val="444444"/>
              </a:solidFill>
            </a:endParaRPr>
          </a:p>
          <a:p>
            <a:pPr marL="12700" marR="5080">
              <a:lnSpc>
                <a:spcPct val="101899"/>
              </a:lnSpc>
            </a:pPr>
            <a:endParaRPr lang="en-US" b="1" i="0" dirty="0">
              <a:solidFill>
                <a:srgbClr val="444444"/>
              </a:solidFill>
            </a:endParaRPr>
          </a:p>
          <a:p>
            <a:pPr marL="12700" marR="5080">
              <a:lnSpc>
                <a:spcPct val="101899"/>
              </a:lnSpc>
            </a:pPr>
            <a:r>
              <a:rPr lang="en" b="1" i="0" dirty="0"/>
              <a:t>Work together with your family members! You’re not alone in your struggles. Both you and your family members must work together to have these conversations and find the best way to get the support you need. </a:t>
            </a:r>
            <a:endParaRPr lang="en-US" b="1" i="0" dirty="0">
              <a:solidFill>
                <a:srgbClr val="444444"/>
              </a:solidFill>
            </a:endParaRPr>
          </a:p>
          <a:p>
            <a:pPr marL="12700" marR="5080">
              <a:lnSpc>
                <a:spcPct val="101899"/>
              </a:lnSpc>
            </a:pPr>
            <a:endParaRPr lang="en-US" dirty="0">
              <a:solidFill>
                <a:srgbClr val="444444"/>
              </a:solidFill>
            </a:endParaRPr>
          </a:p>
          <a:p>
            <a:pPr marL="12700" marR="209550">
              <a:lnSpc>
                <a:spcPct val="102099"/>
              </a:lnSpc>
            </a:pPr>
            <a:r>
              <a:rPr lang="en" b="1" i="0" dirty="0"/>
              <a:t>I personally like using a digital device to type because it’s easier for me, and I can keep it everywhere, but use what works best for you!</a:t>
            </a:r>
            <a:endParaRPr lang="en-US" b="1" i="0" dirty="0"/>
          </a:p>
        </p:txBody>
      </p:sp>
      <p:sp>
        <p:nvSpPr>
          <p:cNvPr id="4" name="Slide Number Placeholder 3"/>
          <p:cNvSpPr>
            <a:spLocks noGrp="1"/>
          </p:cNvSpPr>
          <p:nvPr>
            <p:ph type="sldNum" sz="quarter" idx="5"/>
          </p:nvPr>
        </p:nvSpPr>
        <p:spPr/>
        <p:txBody>
          <a:bodyPr/>
          <a:lstStyle/>
          <a:p>
            <a:fld id="{B1D499D3-6930-49CF-8119-D2C5A3421AFD}" type="slidenum">
              <a:rPr lang="en-US" smtClean="0"/>
              <a:t>29</a:t>
            </a:fld>
            <a:endParaRPr lang="en-US"/>
          </a:p>
        </p:txBody>
      </p:sp>
    </p:spTree>
    <p:extLst>
      <p:ext uri="{BB962C8B-B14F-4D97-AF65-F5344CB8AC3E}">
        <p14:creationId xmlns:p14="http://schemas.microsoft.com/office/powerpoint/2010/main" val="710864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solidFill>
                  <a:srgbClr val="000000"/>
                </a:solidFill>
              </a:rPr>
              <a:t>Welcome to the National Center on Improving Literacy’s tutorial on Advocating for the Literacy Needs of Children. </a:t>
            </a:r>
            <a:r>
              <a:rPr lang="en-US" b="1">
                <a:effectLst/>
              </a:rPr>
              <a:t>This workshop is part of our ongoing series on the key roles families play in supporting children’s literacy success.  Each session builds on the idea that families are essential partners in helping children grow as readers—from the earliest years all the way through high school.</a:t>
            </a:r>
            <a:endParaRPr lang="en-US" b="1"/>
          </a:p>
          <a:p>
            <a:endParaRPr lang="en-US" b="1">
              <a:effectLst/>
            </a:endParaRPr>
          </a:p>
          <a:p>
            <a:r>
              <a:rPr lang="en-US" b="1"/>
              <a:t>Today’s workshop is designed for parents and caregivers of students in Pre‑K through 12th grade who want to better understand how reading develops and how to advocate for their child’s literacy needs. Together, we’ll explore some important literacy background information as well as how to embrace your role as your child’s advocate and how to work in partnership with the school toward shared goals for your child. No matter your child’s age or reading level, you play a powerful role in their learning.</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b="1" i="1" dirty="0"/>
              <a:t>The next way to Take Control of your learning is called REQUEST</a:t>
            </a:r>
          </a:p>
          <a:p>
            <a:pPr marL="12700"/>
            <a:endParaRPr lang="en" b="1" i="1" dirty="0">
              <a:solidFill>
                <a:srgbClr val="444444"/>
              </a:solidFill>
            </a:endParaRPr>
          </a:p>
          <a:p>
            <a:pPr marL="12700"/>
            <a:r>
              <a:rPr lang="en" b="1" i="1" dirty="0">
                <a:solidFill>
                  <a:srgbClr val="444444"/>
                </a:solidFill>
              </a:rPr>
              <a:t>Don’t be afraid to request information from others. </a:t>
            </a:r>
            <a:r>
              <a:rPr lang="en" b="1" i="1" dirty="0"/>
              <a:t>Talk with other friends and families who have similar experiences. Find out what worked for them and how it can work for you.</a:t>
            </a:r>
            <a:endParaRPr lang="en-US" b="1" i="1" dirty="0">
              <a:solidFill>
                <a:srgbClr val="444444"/>
              </a:solidFill>
            </a:endParaRPr>
          </a:p>
          <a:p>
            <a:pPr marL="12700" marR="308610">
              <a:lnSpc>
                <a:spcPct val="101899"/>
              </a:lnSpc>
            </a:pPr>
            <a:endParaRPr lang="en-US" b="1" i="1" dirty="0">
              <a:solidFill>
                <a:srgbClr val="444444"/>
              </a:solidFill>
            </a:endParaRPr>
          </a:p>
          <a:p>
            <a:pPr marL="12700" marR="308610">
              <a:lnSpc>
                <a:spcPct val="101899"/>
              </a:lnSpc>
            </a:pPr>
            <a:r>
              <a:rPr lang="en" b="1" i="1" dirty="0"/>
              <a:t>Remember, Google and AI like ChatGPT or CoPilot are your friends too! When we’re struggling, it can often feel like we’re alone. The important thing to remember is that you’re not, and there are so many people out there who can offer advice. Using Google can help find information and resources that some of your friends might not have.</a:t>
            </a:r>
            <a:endParaRPr lang="en-US" b="1" i="1" dirty="0"/>
          </a:p>
        </p:txBody>
      </p:sp>
      <p:sp>
        <p:nvSpPr>
          <p:cNvPr id="4" name="Slide Number Placeholder 3"/>
          <p:cNvSpPr>
            <a:spLocks noGrp="1"/>
          </p:cNvSpPr>
          <p:nvPr>
            <p:ph type="sldNum" sz="quarter" idx="5"/>
          </p:nvPr>
        </p:nvSpPr>
        <p:spPr/>
        <p:txBody>
          <a:bodyPr/>
          <a:lstStyle/>
          <a:p>
            <a:fld id="{B1D499D3-6930-49CF-8119-D2C5A3421AFD}" type="slidenum">
              <a:rPr lang="en-US" smtClean="0"/>
              <a:t>30</a:t>
            </a:fld>
            <a:endParaRPr lang="en-US"/>
          </a:p>
        </p:txBody>
      </p:sp>
    </p:spTree>
    <p:extLst>
      <p:ext uri="{BB962C8B-B14F-4D97-AF65-F5344CB8AC3E}">
        <p14:creationId xmlns:p14="http://schemas.microsoft.com/office/powerpoint/2010/main" val="689867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effectLst/>
              </a:rPr>
              <a:t>Today I want to remind you of something important: as you learn, your teachers learn too. We’re all growing together. That means your voice matters from day one.</a:t>
            </a:r>
            <a:endParaRPr lang="en-US" b="1" dirty="0"/>
          </a:p>
          <a:p>
            <a:r>
              <a:rPr lang="en-US" b="1" dirty="0">
                <a:effectLst/>
              </a:rPr>
              <a:t>So, on the first day of class, talk to your teachers. Let them know what helps you learn best. You’re not bothering them—you’re giving them the information they need to support you.</a:t>
            </a:r>
            <a:endParaRPr lang="en-US" b="1" dirty="0"/>
          </a:p>
          <a:p>
            <a:endParaRPr lang="en-US" b="1" dirty="0">
              <a:effectLst/>
            </a:endParaRPr>
          </a:p>
          <a:p>
            <a:r>
              <a:rPr lang="en-US" b="1" dirty="0">
                <a:effectLst/>
              </a:rPr>
              <a:t>You also have a whole team behind you. Learning specialists are here to help you understand your strengths, your challenges, and the strategies that work for you. Working with them isn’t a sign of weakness; it’s a sign of leadership in your own learning.</a:t>
            </a:r>
            <a:endParaRPr lang="en-US" b="1" dirty="0"/>
          </a:p>
          <a:p>
            <a:endParaRPr lang="en-US" b="1" dirty="0">
              <a:effectLst/>
            </a:endParaRPr>
          </a:p>
          <a:p>
            <a:r>
              <a:rPr lang="en-US" b="1" dirty="0">
                <a:effectLst/>
              </a:rPr>
              <a:t>And don’t forget: show your teachers what you see. If something is confusing, if a direction doesn’t make sense, or if a different format helps you understand better, speak up. You’re helping us teach you in the way you deserve.</a:t>
            </a:r>
            <a:endParaRPr lang="en-US" b="1" dirty="0"/>
          </a:p>
          <a:p>
            <a:endParaRPr lang="en-US" b="1" dirty="0">
              <a:effectLst/>
            </a:endParaRPr>
          </a:p>
          <a:p>
            <a:r>
              <a:rPr lang="en-US" b="1" dirty="0">
                <a:effectLst/>
              </a:rPr>
              <a:t>Most importantly, feel confident in your accommodations. They’re not extra. They’re not special treatment. They’re tools that help your brain do its best work. Using them is something to be proud of.</a:t>
            </a:r>
            <a:endParaRPr lang="en-US" b="1" dirty="0"/>
          </a:p>
          <a:p>
            <a:endParaRPr lang="en-US" b="1" dirty="0">
              <a:effectLst/>
            </a:endParaRPr>
          </a:p>
          <a:p>
            <a:r>
              <a:rPr lang="en-US" b="1" dirty="0">
                <a:effectLst/>
              </a:rPr>
              <a:t>You have every right to learn in the way that works for you—and your teachers and family are there to support that.</a:t>
            </a:r>
            <a:endParaRPr lang="en-US" b="1" dirty="0"/>
          </a:p>
        </p:txBody>
      </p:sp>
      <p:sp>
        <p:nvSpPr>
          <p:cNvPr id="4" name="Slide Number Placeholder 3"/>
          <p:cNvSpPr>
            <a:spLocks noGrp="1"/>
          </p:cNvSpPr>
          <p:nvPr>
            <p:ph type="sldNum" sz="quarter" idx="5"/>
          </p:nvPr>
        </p:nvSpPr>
        <p:spPr/>
        <p:txBody>
          <a:bodyPr/>
          <a:lstStyle/>
          <a:p>
            <a:fld id="{B1D499D3-6930-49CF-8119-D2C5A3421AFD}" type="slidenum">
              <a:rPr lang="en-US" smtClean="0"/>
              <a:t>31</a:t>
            </a:fld>
            <a:endParaRPr lang="en-US"/>
          </a:p>
        </p:txBody>
      </p:sp>
    </p:spTree>
    <p:extLst>
      <p:ext uri="{BB962C8B-B14F-4D97-AF65-F5344CB8AC3E}">
        <p14:creationId xmlns:p14="http://schemas.microsoft.com/office/powerpoint/2010/main" val="2978993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67823-315D-8979-F2FB-333F7F7DC8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2660A-7260-289E-C348-26E5E095C36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8D9D9AE-116A-B2E6-B4EA-4782C561FEF1}"/>
              </a:ext>
            </a:extLst>
          </p:cNvPr>
          <p:cNvSpPr>
            <a:spLocks noGrp="1"/>
          </p:cNvSpPr>
          <p:nvPr>
            <p:ph type="body" idx="1"/>
          </p:nvPr>
        </p:nvSpPr>
        <p:spPr/>
        <p:txBody>
          <a:bodyPr/>
          <a:lstStyle/>
          <a:p>
            <a:pPr>
              <a:defRPr/>
            </a:pPr>
            <a:r>
              <a:rPr lang="en" dirty="0"/>
              <a:t>5.1 Conclusion</a:t>
            </a:r>
            <a:endParaRPr lang="en-US" dirty="0"/>
          </a:p>
        </p:txBody>
      </p:sp>
      <p:sp>
        <p:nvSpPr>
          <p:cNvPr id="4" name="Slide Number Placeholder 3">
            <a:extLst>
              <a:ext uri="{FF2B5EF4-FFF2-40B4-BE49-F238E27FC236}">
                <a16:creationId xmlns:a16="http://schemas.microsoft.com/office/drawing/2014/main" id="{4F31517A-310E-9040-0FF5-9B0790DA04AF}"/>
              </a:ext>
            </a:extLst>
          </p:cNvPr>
          <p:cNvSpPr>
            <a:spLocks noGrp="1"/>
          </p:cNvSpPr>
          <p:nvPr>
            <p:ph type="sldNum" sz="quarter" idx="5"/>
          </p:nvPr>
        </p:nvSpPr>
        <p:spPr/>
        <p:txBody>
          <a:bodyPr/>
          <a:lstStyle/>
          <a:p>
            <a:fld id="{B1D499D3-6930-49CF-8119-D2C5A3421AFD}" type="slidenum">
              <a:rPr lang="en-US" smtClean="0"/>
              <a:t>32</a:t>
            </a:fld>
            <a:endParaRPr lang="en-US"/>
          </a:p>
        </p:txBody>
      </p:sp>
    </p:spTree>
    <p:extLst>
      <p:ext uri="{BB962C8B-B14F-4D97-AF65-F5344CB8AC3E}">
        <p14:creationId xmlns:p14="http://schemas.microsoft.com/office/powerpoint/2010/main" val="1407272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Common Thoughts</a:t>
            </a:r>
            <a:endParaRPr lang="en-US" dirty="0">
              <a:solidFill>
                <a:srgbClr val="444444"/>
              </a:solidFill>
            </a:endParaRPr>
          </a:p>
          <a:p>
            <a:pPr marL="12700" marR="49530">
              <a:lnSpc>
                <a:spcPct val="101899"/>
              </a:lnSpc>
            </a:pPr>
            <a:r>
              <a:rPr lang="en" b="1" i="0" dirty="0"/>
              <a:t>I understand if after this tutorial you might have some questions — that’s okay! Here are some answers to common thoughts and concerns.</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Help! Even after all of this, I’m still struggling in school: That’s okay! Working with your dyslexia is not going to be easy, and your accommodations will not fix everything. It’s okay if you still struggle in school. Find something you’re passionate about and stick to it.</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No matter how hard I try, I still read behind or slower than my peers: That’s okay! Studies show this is completely typical for students with dyslexia. The normal speed that a student with dyslexia reads is about two to three years behind others. Although you’re behind now, you’ll likely catch up. The delay doesn’t represent your intelligence, just how long it takes to learn decoding skills. The use of audiobooks will help to shorten the delay.</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My handwriting is terrible!: Many students with dyslexia also struggle with dysgraphia. I have dysgraphia too. Dysgraphia is difficulty with the physical act of writing. Some may also find it hard to organize and express their thoughts and ideas in written form. Using a computer may be a whole lot easier for you. Don’t beat yourself up.</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I really like to use audiobooks, but my teachers and family members think it’s cheating: Your brain doesn’t process audiobooks any differently than print books. It is not cheating! I use audiobooks myself.</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I don’t feel comfortable being my own advocate: That’s okay! Many people feel uncomfortable with speaking out. You could work with your family members or a friend to deliver the same information. I know I felt uncomfortable initially, but the more I worked on it and learned about my dyslexia, the more I felt comfortable talking to my teachers.</a:t>
            </a:r>
            <a:endParaRPr lang="en-US" b="1" i="0" dirty="0">
              <a:solidFill>
                <a:srgbClr val="444444"/>
              </a:solidFill>
            </a:endParaRPr>
          </a:p>
          <a:p>
            <a:pPr marL="12700" marR="49530">
              <a:lnSpc>
                <a:spcPct val="101899"/>
              </a:lnSpc>
            </a:pPr>
            <a:endParaRPr lang="en-US" b="1" i="0" dirty="0">
              <a:solidFill>
                <a:srgbClr val="444444"/>
              </a:solidFill>
            </a:endParaRPr>
          </a:p>
          <a:p>
            <a:pPr marL="12700" marR="49530">
              <a:lnSpc>
                <a:spcPct val="101899"/>
              </a:lnSpc>
            </a:pPr>
            <a:r>
              <a:rPr lang="en" b="1" i="0" dirty="0"/>
              <a:t>I feel like my teachers are against me: Your teachers are here to help you! With open communication and honesty, together, you can thrive in school.</a:t>
            </a:r>
            <a:endParaRPr lang="en-US" b="1" i="0" dirty="0">
              <a:solidFill>
                <a:srgbClr val="444444"/>
              </a:solidFill>
            </a:endParaRPr>
          </a:p>
          <a:p>
            <a:pPr>
              <a:spcBef>
                <a:spcPts val="55"/>
              </a:spcBef>
            </a:pPr>
            <a:endParaRPr lang="en-US" b="1" i="0" dirty="0">
              <a:solidFill>
                <a:srgbClr val="444444"/>
              </a:solidFill>
            </a:endParaRPr>
          </a:p>
          <a:p>
            <a:pPr marL="12700">
              <a:spcBef>
                <a:spcPts val="5"/>
              </a:spcBef>
            </a:pPr>
            <a:r>
              <a:rPr lang="en" b="1" i="0" dirty="0"/>
              <a:t>Remember:</a:t>
            </a:r>
            <a:endParaRPr lang="en-US" b="1" i="0" dirty="0">
              <a:solidFill>
                <a:srgbClr val="444444"/>
              </a:solidFill>
            </a:endParaRPr>
          </a:p>
          <a:p>
            <a:pPr marL="329565" indent="-282575">
              <a:buFont typeface="Arial,Sans-Serif"/>
              <a:buChar char="•"/>
            </a:pPr>
            <a:r>
              <a:rPr lang="en" b="1" i="0" dirty="0"/>
              <a:t>Your grades in school do not determine your success</a:t>
            </a:r>
            <a:endParaRPr lang="en-US" b="1" i="0" dirty="0">
              <a:solidFill>
                <a:srgbClr val="444444"/>
              </a:solidFill>
            </a:endParaRPr>
          </a:p>
          <a:p>
            <a:pPr marL="329565" indent="-282575">
              <a:spcBef>
                <a:spcPts val="50"/>
              </a:spcBef>
              <a:buFont typeface="Arial,Sans-Serif"/>
              <a:buChar char="•"/>
            </a:pPr>
            <a:r>
              <a:rPr lang="en" b="1" i="0" dirty="0"/>
              <a:t>You don’t choose a cardiologist based on their handwriting</a:t>
            </a:r>
            <a:endParaRPr lang="en-US" b="1" i="0" dirty="0">
              <a:solidFill>
                <a:srgbClr val="444444"/>
              </a:solidFill>
            </a:endParaRPr>
          </a:p>
          <a:p>
            <a:pPr marL="329565" marR="274320" indent="-285750">
              <a:lnSpc>
                <a:spcPct val="101600"/>
              </a:lnSpc>
              <a:spcBef>
                <a:spcPts val="15"/>
              </a:spcBef>
              <a:buFont typeface="Arial,Sans-Serif"/>
              <a:buChar char="•"/>
            </a:pPr>
            <a:r>
              <a:rPr lang="en" b="1" i="0" dirty="0"/>
              <a:t>An accountant does not have to be an expert in the civil war</a:t>
            </a:r>
            <a:endParaRPr lang="en-US" b="1" i="0" dirty="0">
              <a:solidFill>
                <a:srgbClr val="444444"/>
              </a:solidFill>
            </a:endParaRPr>
          </a:p>
          <a:p>
            <a:pPr marL="329565" marR="274320" indent="-285750">
              <a:lnSpc>
                <a:spcPct val="101600"/>
              </a:lnSpc>
              <a:spcBef>
                <a:spcPts val="15"/>
              </a:spcBef>
              <a:buFont typeface="Arial,Sans-Serif"/>
              <a:buChar char="•"/>
            </a:pPr>
            <a:r>
              <a:rPr lang="en" b="1" i="0" dirty="0"/>
              <a:t>You don’t pick an artist based on their spelling skills</a:t>
            </a:r>
            <a:endParaRPr lang="en-US" b="1" i="0" dirty="0">
              <a:solidFill>
                <a:srgbClr val="444444"/>
              </a:solidFill>
            </a:endParaRPr>
          </a:p>
          <a:p>
            <a:pPr marR="5080">
              <a:lnSpc>
                <a:spcPct val="102200"/>
              </a:lnSpc>
            </a:pPr>
            <a:endParaRPr lang="en-US" dirty="0">
              <a:solidFill>
                <a:srgbClr val="444444"/>
              </a:solidFill>
            </a:endParaRPr>
          </a:p>
          <a:p>
            <a:pPr marL="12700" marR="5080">
              <a:lnSpc>
                <a:spcPct val="102200"/>
              </a:lnSpc>
            </a:pPr>
            <a:r>
              <a:rPr lang="en" b="1" i="0" dirty="0"/>
              <a:t>I want to take a moment to show you a site you can check out if you have more worries like this.</a:t>
            </a:r>
          </a:p>
          <a:p>
            <a:pPr marL="12700" marR="5080">
              <a:lnSpc>
                <a:spcPct val="102200"/>
              </a:lnSpc>
            </a:pPr>
            <a:endParaRPr lang="en" b="1" i="0" dirty="0"/>
          </a:p>
          <a:p>
            <a:pPr marL="12700" marR="5080">
              <a:lnSpc>
                <a:spcPct val="102200"/>
              </a:lnSpc>
            </a:pPr>
            <a:r>
              <a:rPr lang="en" i="0" dirty="0"/>
              <a:t>Click “Learn More” and quickly explore U of M Dyslexia Help’s Self-Advocacy guide with participants</a:t>
            </a:r>
            <a:endParaRPr lang="en-US" i="0" dirty="0">
              <a:solidFill>
                <a:srgbClr val="444444"/>
              </a:solidFill>
            </a:endParaRPr>
          </a:p>
          <a:p>
            <a:pPr marL="12700" marR="5080">
              <a:lnSpc>
                <a:spcPct val="102200"/>
              </a:lnSpc>
            </a:pPr>
            <a:r>
              <a:rPr lang="en" dirty="0"/>
              <a:t>Hyperlink: </a:t>
            </a:r>
            <a:r>
              <a:rPr lang="en" dirty="0">
                <a:solidFill>
                  <a:srgbClr val="444444"/>
                </a:solidFill>
                <a:hlinkClick r:id="rId3"/>
              </a:rPr>
              <a:t>http://dyslexiahelp.umich.edu/dyslexics/living-with-dyslexia/self-advocate-for-your-dyslexia</a:t>
            </a:r>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33</a:t>
            </a:fld>
            <a:endParaRPr lang="en-US"/>
          </a:p>
        </p:txBody>
      </p:sp>
    </p:spTree>
    <p:extLst>
      <p:ext uri="{BB962C8B-B14F-4D97-AF65-F5344CB8AC3E}">
        <p14:creationId xmlns:p14="http://schemas.microsoft.com/office/powerpoint/2010/main" val="3913112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i="0" dirty="0"/>
              <a:t>Check For Understanding</a:t>
            </a:r>
          </a:p>
          <a:p>
            <a:pPr marL="12700"/>
            <a:r>
              <a:rPr lang="en" i="0" dirty="0">
                <a:solidFill>
                  <a:srgbClr val="444444"/>
                </a:solidFill>
              </a:rPr>
              <a:t>Read the question and answers to the participants.</a:t>
            </a:r>
            <a:endParaRPr lang="en-US" i="0" dirty="0">
              <a:solidFill>
                <a:srgbClr val="444444"/>
              </a:solidFill>
            </a:endParaRPr>
          </a:p>
          <a:p>
            <a:pPr marL="114300" indent="0">
              <a:lnSpc>
                <a:spcPct val="90000"/>
              </a:lnSpc>
              <a:spcBef>
                <a:spcPts val="1000"/>
              </a:spcBef>
              <a:buSzPts val="1800"/>
              <a:buNone/>
            </a:pPr>
            <a:r>
              <a:rPr lang="en" sz="1200" b="1" dirty="0"/>
              <a:t>What are the important steps to advocate for yourself?</a:t>
            </a:r>
          </a:p>
          <a:p>
            <a:pPr marL="546100" lvl="1" indent="0">
              <a:lnSpc>
                <a:spcPct val="90000"/>
              </a:lnSpc>
              <a:buClr>
                <a:srgbClr val="08355F"/>
              </a:buClr>
              <a:buSzPts val="1800"/>
              <a:buNone/>
            </a:pPr>
            <a:r>
              <a:rPr lang="en-US" sz="1200" b="1" dirty="0">
                <a:latin typeface="+mn-lt"/>
                <a:ea typeface="Segoe UI Symbol" panose="020B0502040204020203" pitchFamily="34" charset="0"/>
              </a:rPr>
              <a:t>O </a:t>
            </a:r>
            <a:r>
              <a:rPr lang="en" sz="1200" b="1" dirty="0">
                <a:latin typeface="+mn-lt"/>
              </a:rPr>
              <a:t>Review the school's system.</a:t>
            </a:r>
          </a:p>
          <a:p>
            <a:pPr marL="546100" lvl="1" indent="0">
              <a:lnSpc>
                <a:spcPct val="90000"/>
              </a:lnSpc>
              <a:buClr>
                <a:srgbClr val="08355F"/>
              </a:buClr>
              <a:buSzPts val="1800"/>
              <a:buNone/>
            </a:pPr>
            <a:r>
              <a:rPr lang="en-US" sz="1200" b="1" dirty="0">
                <a:latin typeface="+mn-lt"/>
                <a:ea typeface="Segoe UI Symbol" panose="020B0502040204020203" pitchFamily="34" charset="0"/>
              </a:rPr>
              <a:t>O </a:t>
            </a:r>
            <a:r>
              <a:rPr lang="en" sz="1200" b="1" dirty="0">
                <a:latin typeface="+mn-lt"/>
              </a:rPr>
              <a:t>Record teacher and administrator conversations. </a:t>
            </a:r>
          </a:p>
          <a:p>
            <a:pPr marL="546100" lvl="1" indent="0">
              <a:lnSpc>
                <a:spcPct val="90000"/>
              </a:lnSpc>
              <a:buClr>
                <a:srgbClr val="08355F"/>
              </a:buClr>
              <a:buSzPts val="1800"/>
              <a:buNone/>
            </a:pPr>
            <a:r>
              <a:rPr lang="en-US" sz="1200" b="1" dirty="0">
                <a:latin typeface="+mn-lt"/>
                <a:ea typeface="Segoe UI Symbol" panose="020B0502040204020203" pitchFamily="34" charset="0"/>
              </a:rPr>
              <a:t>O </a:t>
            </a:r>
            <a:r>
              <a:rPr lang="en" sz="1200" b="1" dirty="0">
                <a:latin typeface="+mn-lt"/>
              </a:rPr>
              <a:t>Request help from those who have similar experiences.</a:t>
            </a:r>
          </a:p>
          <a:p>
            <a:pPr marL="974725" lvl="1" indent="-428625">
              <a:lnSpc>
                <a:spcPct val="90000"/>
              </a:lnSpc>
              <a:buClr>
                <a:srgbClr val="08355F"/>
              </a:buClr>
              <a:buSzPts val="1800"/>
              <a:buNone/>
            </a:pPr>
            <a:r>
              <a:rPr lang="en-US" sz="1200" b="1" dirty="0">
                <a:latin typeface="+mn-lt"/>
                <a:ea typeface="Segoe UI Symbol" panose="020B0502040204020203" pitchFamily="34" charset="0"/>
              </a:rPr>
              <a:t>O </a:t>
            </a:r>
            <a:r>
              <a:rPr lang="en" sz="1200" b="1" dirty="0">
                <a:latin typeface="+mn-lt"/>
              </a:rPr>
              <a:t>Refer the school to workshops and engagement activities that demonstrate positive literacy approaches.</a:t>
            </a:r>
          </a:p>
          <a:p>
            <a:pPr marL="546100" lvl="1" indent="0">
              <a:lnSpc>
                <a:spcPct val="90000"/>
              </a:lnSpc>
              <a:buClr>
                <a:srgbClr val="08355F"/>
              </a:buClr>
              <a:buSzPts val="1800"/>
              <a:buNone/>
            </a:pPr>
            <a:r>
              <a:rPr lang="en-US" sz="1200" b="1" dirty="0">
                <a:latin typeface="+mn-lt"/>
                <a:ea typeface="Segoe UI Symbol" panose="020B0502040204020203" pitchFamily="34" charset="0"/>
              </a:rPr>
              <a:t>O </a:t>
            </a:r>
            <a:r>
              <a:rPr lang="en" sz="1200" b="1" dirty="0">
                <a:latin typeface="+mn-lt"/>
              </a:rPr>
              <a:t>All of the above.</a:t>
            </a:r>
          </a:p>
          <a:p>
            <a:pPr marL="12700" marR="5715">
              <a:lnSpc>
                <a:spcPct val="101899"/>
              </a:lnSpc>
              <a:spcBef>
                <a:spcPts val="10"/>
              </a:spcBef>
            </a:pPr>
            <a:endParaRPr lang="en" i="1" dirty="0"/>
          </a:p>
          <a:p>
            <a:pPr marL="12700" marR="5715">
              <a:lnSpc>
                <a:spcPct val="101899"/>
              </a:lnSpc>
              <a:spcBef>
                <a:spcPts val="10"/>
              </a:spcBef>
            </a:pPr>
            <a:r>
              <a:rPr lang="en" i="0" dirty="0"/>
              <a:t>After you have reqd the question and answers, read through each answer again having participants give you a private thumbs up on the one or ones they think are correct. </a:t>
            </a:r>
          </a:p>
          <a:p>
            <a:pPr marL="12700" marR="5715">
              <a:lnSpc>
                <a:spcPct val="101899"/>
              </a:lnSpc>
              <a:spcBef>
                <a:spcPts val="10"/>
              </a:spcBef>
            </a:pPr>
            <a:endParaRPr lang="en" i="0" dirty="0"/>
          </a:p>
          <a:p>
            <a:pPr marL="12700" marR="5715">
              <a:lnSpc>
                <a:spcPct val="101899"/>
              </a:lnSpc>
              <a:spcBef>
                <a:spcPts val="10"/>
              </a:spcBef>
            </a:pPr>
            <a:r>
              <a:rPr lang="en" i="0" dirty="0"/>
              <a:t>Click for the animated answer to appear.</a:t>
            </a:r>
          </a:p>
          <a:p>
            <a:pPr marL="12700" marR="5715">
              <a:lnSpc>
                <a:spcPct val="101899"/>
              </a:lnSpc>
              <a:spcBef>
                <a:spcPts val="10"/>
              </a:spcBef>
            </a:pPr>
            <a:endParaRPr lang="en" i="1" dirty="0"/>
          </a:p>
          <a:p>
            <a:pPr marL="12700" marR="5715">
              <a:lnSpc>
                <a:spcPct val="101899"/>
              </a:lnSpc>
              <a:spcBef>
                <a:spcPts val="10"/>
              </a:spcBef>
            </a:pPr>
            <a:r>
              <a:rPr lang="en" b="1" i="0" dirty="0"/>
              <a:t>The answer is "all of the above." All four other answers are significant steps to take when advocating for yourself.</a:t>
            </a:r>
            <a:endParaRPr lang="en-US" b="1" i="0" dirty="0"/>
          </a:p>
        </p:txBody>
      </p:sp>
      <p:sp>
        <p:nvSpPr>
          <p:cNvPr id="4" name="Slide Number Placeholder 3"/>
          <p:cNvSpPr>
            <a:spLocks noGrp="1"/>
          </p:cNvSpPr>
          <p:nvPr>
            <p:ph type="sldNum" sz="quarter" idx="5"/>
          </p:nvPr>
        </p:nvSpPr>
        <p:spPr/>
        <p:txBody>
          <a:bodyPr/>
          <a:lstStyle/>
          <a:p>
            <a:fld id="{B1D499D3-6930-49CF-8119-D2C5A3421AFD}" type="slidenum">
              <a:rPr lang="en-US" smtClean="0"/>
              <a:t>34</a:t>
            </a:fld>
            <a:endParaRPr lang="en-US"/>
          </a:p>
        </p:txBody>
      </p:sp>
    </p:spTree>
    <p:extLst>
      <p:ext uri="{BB962C8B-B14F-4D97-AF65-F5344CB8AC3E}">
        <p14:creationId xmlns:p14="http://schemas.microsoft.com/office/powerpoint/2010/main" val="37740091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pPr marL="12700"/>
            <a:r>
              <a:rPr lang="en" dirty="0"/>
              <a:t>Thank You Slide</a:t>
            </a:r>
            <a:endParaRPr lang="en" dirty="0">
              <a:solidFill>
                <a:srgbClr val="444444"/>
              </a:solidFill>
            </a:endParaRPr>
          </a:p>
          <a:p>
            <a:pPr marL="12700" marR="5080">
              <a:lnSpc>
                <a:spcPct val="102000"/>
              </a:lnSpc>
              <a:spcBef>
                <a:spcPts val="5"/>
              </a:spcBef>
            </a:pPr>
            <a:r>
              <a:rPr lang="en" b="1" i="0" dirty="0"/>
              <a:t>I hope this workshop was helpful to you. Remember: you can do this! You’re not alone! Again, from all of us here, at NCIL, and at KidsRead2Kids, are so proud of you for taking the beginning steps to become a self-advocate.</a:t>
            </a:r>
            <a:endParaRPr lang="en" b="1" i="0" dirty="0">
              <a:ea typeface="Calibri"/>
              <a:cs typeface="Calibri"/>
            </a:endParaRP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35</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a:r>
              <a:rPr lang="en" dirty="0"/>
              <a:t>General Resources</a:t>
            </a:r>
            <a:endParaRPr lang="en-US" dirty="0">
              <a:solidFill>
                <a:srgbClr val="444444"/>
              </a:solidFill>
            </a:endParaRPr>
          </a:p>
          <a:p>
            <a:pPr marL="12700"/>
            <a:r>
              <a:rPr lang="en-US" b="1" i="0" dirty="0">
                <a:solidFill>
                  <a:srgbClr val="444444"/>
                </a:solidFill>
              </a:rPr>
              <a:t>Before we go, h</a:t>
            </a:r>
            <a:r>
              <a:rPr lang="en" b="1" i="0" dirty="0"/>
              <a:t>ere are </a:t>
            </a:r>
            <a:r>
              <a:rPr lang="en" b="1" dirty="0"/>
              <a:t>a few more general</a:t>
            </a:r>
            <a:r>
              <a:rPr lang="en" b="1" i="0" dirty="0"/>
              <a:t> resources to help you in the future.</a:t>
            </a:r>
            <a:endParaRPr lang="en" b="1" i="0" dirty="0">
              <a:ea typeface="Calibri"/>
              <a:cs typeface="Calibri"/>
            </a:endParaRPr>
          </a:p>
          <a:p>
            <a:pPr marL="12700"/>
            <a:endParaRPr lang="en" b="1" dirty="0">
              <a:ea typeface="Calibri"/>
              <a:cs typeface="Calibri"/>
            </a:endParaRPr>
          </a:p>
          <a:p>
            <a:pPr marL="12700"/>
            <a:r>
              <a:rPr lang="en" dirty="0">
                <a:ea typeface="Calibri"/>
                <a:cs typeface="Calibri"/>
              </a:rPr>
              <a:t>Links:</a:t>
            </a:r>
          </a:p>
          <a:p>
            <a:pPr marL="628650" lvl="1" indent="-355600">
              <a:spcBef>
                <a:spcPts val="1000"/>
              </a:spcBef>
              <a:buFont typeface="Nunito,Sans-Serif"/>
              <a:buChar char="✗"/>
            </a:pPr>
            <a:r>
              <a:rPr lang="en" dirty="0">
                <a:solidFill>
                  <a:srgbClr val="3D85C6"/>
                </a:solidFill>
                <a:hlinkClick r:id="rId3">
                  <a:extLst>
                    <a:ext uri="{A12FA001-AC4F-418D-AE19-62706E023703}">
                      <ahyp:hlinkClr xmlns:ahyp="http://schemas.microsoft.com/office/drawing/2018/hyperlinkcolor" val="tx"/>
                    </a:ext>
                  </a:extLst>
                </a:hlinkClick>
              </a:rPr>
              <a:t>https://improvingliteracy.org/kid-zone</a:t>
            </a:r>
            <a:endParaRPr lang="en-US">
              <a:solidFill>
                <a:srgbClr val="08355F"/>
              </a:solidFill>
            </a:endParaRPr>
          </a:p>
          <a:p>
            <a:pPr marL="628650" lvl="1" indent="-355600">
              <a:spcBef>
                <a:spcPts val="1000"/>
              </a:spcBef>
              <a:buFont typeface="Nunito,Sans-Serif"/>
              <a:buChar char="✗"/>
            </a:pPr>
            <a:r>
              <a:rPr lang="en" dirty="0">
                <a:solidFill>
                  <a:srgbClr val="3D85C6"/>
                </a:solidFill>
                <a:hlinkClick r:id="rId4">
                  <a:extLst>
                    <a:ext uri="{A12FA001-AC4F-418D-AE19-62706E023703}">
                      <ahyp:hlinkClr xmlns:ahyp="http://schemas.microsoft.com/office/drawing/2018/hyperlinkcolor" val="tx"/>
                    </a:ext>
                  </a:extLst>
                </a:hlinkClick>
              </a:rPr>
              <a:t>https://kidsread2kids.com</a:t>
            </a:r>
            <a:endParaRPr lang="en-US">
              <a:solidFill>
                <a:srgbClr val="08355F"/>
              </a:solidFill>
            </a:endParaRPr>
          </a:p>
          <a:p>
            <a:pPr marL="628650" lvl="1" indent="-355600">
              <a:spcBef>
                <a:spcPts val="1000"/>
              </a:spcBef>
              <a:buFont typeface="Nunito,Sans-Serif"/>
              <a:buChar char="✗"/>
            </a:pPr>
            <a:r>
              <a:rPr lang="en" dirty="0">
                <a:solidFill>
                  <a:srgbClr val="3D85C6"/>
                </a:solidFill>
                <a:hlinkClick r:id="rId5">
                  <a:extLst>
                    <a:ext uri="{A12FA001-AC4F-418D-AE19-62706E023703}">
                      <ahyp:hlinkClr xmlns:ahyp="http://schemas.microsoft.com/office/drawing/2018/hyperlinkcolor" val="tx"/>
                    </a:ext>
                  </a:extLst>
                </a:hlinkClick>
              </a:rPr>
              <a:t>https://www.bookshare.org</a:t>
            </a:r>
            <a:endParaRPr lang="en-US">
              <a:solidFill>
                <a:srgbClr val="08355F"/>
              </a:solidFill>
            </a:endParaRPr>
          </a:p>
          <a:p>
            <a:pPr marL="628650" lvl="1" indent="-355600">
              <a:spcBef>
                <a:spcPts val="1000"/>
              </a:spcBef>
              <a:buFont typeface="Nunito,Sans-Serif"/>
              <a:buChar char="✗"/>
            </a:pPr>
            <a:r>
              <a:rPr lang="en" dirty="0">
                <a:solidFill>
                  <a:srgbClr val="3D85C6"/>
                </a:solidFill>
                <a:hlinkClick r:id="rId6">
                  <a:extLst>
                    <a:ext uri="{A12FA001-AC4F-418D-AE19-62706E023703}">
                      <ahyp:hlinkClr xmlns:ahyp="http://schemas.microsoft.com/office/drawing/2018/hyperlinkcolor" val="tx"/>
                    </a:ext>
                  </a:extLst>
                </a:hlinkClick>
              </a:rPr>
              <a:t>https://www.getspeechify.com/</a:t>
            </a:r>
            <a:endParaRPr lang="en-US">
              <a:solidFill>
                <a:srgbClr val="08355F"/>
              </a:solidFill>
            </a:endParaRPr>
          </a:p>
          <a:p>
            <a:pPr marL="628650" lvl="1" indent="-355600">
              <a:spcBef>
                <a:spcPts val="1000"/>
              </a:spcBef>
              <a:buFont typeface="Nunito,Sans-Serif"/>
              <a:buChar char="✗"/>
            </a:pPr>
            <a:r>
              <a:rPr lang="en" dirty="0">
                <a:solidFill>
                  <a:srgbClr val="3D85C6"/>
                </a:solidFill>
                <a:hlinkClick r:id="rId7">
                  <a:extLst>
                    <a:ext uri="{A12FA001-AC4F-418D-AE19-62706E023703}">
                      <ahyp:hlinkClr xmlns:ahyp="http://schemas.microsoft.com/office/drawing/2018/hyperlinkcolor" val="tx"/>
                    </a:ext>
                  </a:extLst>
                </a:hlinkClick>
              </a:rPr>
              <a:t>https://learningally.org/</a:t>
            </a:r>
            <a:endParaRPr lang="en-US">
              <a:solidFill>
                <a:srgbClr val="08355F"/>
              </a:solidFill>
            </a:endParaRPr>
          </a:p>
          <a:p>
            <a:pPr marL="628650" lvl="1" indent="-355600">
              <a:spcBef>
                <a:spcPts val="1000"/>
              </a:spcBef>
              <a:spcAft>
                <a:spcPts val="1000"/>
              </a:spcAft>
              <a:buFont typeface="Nunito,Sans-Serif"/>
              <a:buChar char="✗"/>
            </a:pPr>
            <a:r>
              <a:rPr lang="en" dirty="0">
                <a:solidFill>
                  <a:srgbClr val="3D85C6"/>
                </a:solidFill>
                <a:hlinkClick r:id="rId8">
                  <a:extLst>
                    <a:ext uri="{A12FA001-AC4F-418D-AE19-62706E023703}">
                      <ahyp:hlinkClr xmlns:ahyp="http://schemas.microsoft.com/office/drawing/2018/hyperlinkcolor" val="tx"/>
                    </a:ext>
                  </a:extLst>
                </a:hlinkClick>
              </a:rPr>
              <a:t>https://www.understood.org</a:t>
            </a:r>
            <a:endParaRPr lang="en">
              <a:solidFill>
                <a:srgbClr val="08355F"/>
              </a:solidFill>
            </a:endParaRPr>
          </a:p>
          <a:p>
            <a:pPr marL="12700"/>
            <a:endParaRPr lang="en"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36</a:t>
            </a:fld>
            <a:endParaRPr lang="en-US"/>
          </a:p>
        </p:txBody>
      </p:sp>
    </p:spTree>
    <p:extLst>
      <p:ext uri="{BB962C8B-B14F-4D97-AF65-F5344CB8AC3E}">
        <p14:creationId xmlns:p14="http://schemas.microsoft.com/office/powerpoint/2010/main" val="5454400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Slide for inserting contact information so participants can communicate with you after the workshop.</a:t>
            </a:r>
          </a:p>
        </p:txBody>
      </p:sp>
      <p:sp>
        <p:nvSpPr>
          <p:cNvPr id="4" name="Slide Number Placeholder 3"/>
          <p:cNvSpPr>
            <a:spLocks noGrp="1"/>
          </p:cNvSpPr>
          <p:nvPr>
            <p:ph type="sldNum" sz="quarter" idx="5"/>
          </p:nvPr>
        </p:nvSpPr>
        <p:spPr/>
        <p:txBody>
          <a:bodyPr/>
          <a:lstStyle/>
          <a:p>
            <a:fld id="{86F7765D-052D-44C5-8A7A-F36F5B11C37D}" type="slidenum">
              <a:rPr lang="en-US"/>
              <a:pPr/>
              <a:t>37</a:t>
            </a:fld>
            <a:endParaRPr lang="en-US"/>
          </a:p>
        </p:txBody>
      </p:sp>
      <p:sp>
        <p:nvSpPr>
          <p:cNvPr id="8" name="Slide Image Placeholder 7">
            <a:extLst>
              <a:ext uri="{FF2B5EF4-FFF2-40B4-BE49-F238E27FC236}">
                <a16:creationId xmlns:a16="http://schemas.microsoft.com/office/drawing/2014/main" id="{8634B894-BB51-4F40-BDEF-D6541295F01B}"/>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336460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a:t>During our time together, you will:</a:t>
            </a:r>
            <a:endParaRPr lang="en-US" b="1">
              <a:ea typeface="Calibri"/>
              <a:cs typeface="Calibri"/>
            </a:endParaRPr>
          </a:p>
          <a:p>
            <a:pPr marL="171450" indent="-171450">
              <a:buFont typeface="Arial"/>
              <a:buChar char="•"/>
              <a:defRPr/>
            </a:pPr>
            <a:r>
              <a:rPr lang="en-US" b="1"/>
              <a:t>Acquire background knowledge about how literacy develops, what effective instruction looks like, and how to recognize when a child may be struggling. This foundation helps you feel informed and empowered when speaking up for your child’s needs.</a:t>
            </a:r>
            <a:endParaRPr lang="en-US" b="1">
              <a:ea typeface="Calibri"/>
              <a:cs typeface="Calibri"/>
            </a:endParaRPr>
          </a:p>
          <a:p>
            <a:pPr marL="171450" indent="-171450">
              <a:buFont typeface="Arial"/>
              <a:buChar char="•"/>
              <a:defRPr/>
            </a:pPr>
            <a:r>
              <a:rPr lang="en-US" b="1"/>
              <a:t>Explore common questions and actions related to literacy advocacy. We’ll look at what families often wonder, what steps make a difference, and how you can use simple, practical strategies to effectively advocate for your child’s literacy needs.</a:t>
            </a:r>
            <a:endParaRPr lang="en-US" b="1">
              <a:ea typeface="Calibri"/>
              <a:cs typeface="Calibri"/>
            </a:endParaRPr>
          </a:p>
          <a:p>
            <a:pPr marL="171450" indent="-171450">
              <a:buFont typeface="Arial"/>
              <a:buChar char="•"/>
              <a:defRPr/>
            </a:pPr>
            <a:r>
              <a:rPr lang="en-US" b="1"/>
              <a:t>Become familiar with what to do when advocacy feels difficult. Sometimes the process can be confusing or overwhelming. We’ll talk about how to stay persistent, how to communicate clearly, and what options you have when you need more support.</a:t>
            </a:r>
            <a:endParaRPr lang="en-US" b="1">
              <a:ea typeface="Calibri"/>
              <a:cs typeface="Calibri"/>
            </a:endParaRPr>
          </a:p>
          <a:p>
            <a:pPr>
              <a:defRPr/>
            </a:pPr>
            <a:r>
              <a:rPr lang="en-US" b="1"/>
              <a:t>By the end of this session, you’ll walk away with knowledge, tools, and language you can use right away to partner with your child’s school and support their growth as a reader.</a:t>
            </a:r>
            <a:endParaRPr lang="en-US" b="1">
              <a:ea typeface="Calibri"/>
              <a:cs typeface="Calibri"/>
            </a:endParaRPr>
          </a:p>
          <a:p>
            <a:pPr marL="0" marR="0" lvl="0" indent="0" algn="l" defTabSz="914400">
              <a:lnSpc>
                <a:spcPct val="100000"/>
              </a:lnSpc>
              <a:spcBef>
                <a:spcPts val="0"/>
              </a:spcBef>
              <a:spcAft>
                <a:spcPts val="0"/>
              </a:spcAft>
              <a:buClrTx/>
              <a:buSzTx/>
              <a:buFontTx/>
              <a:buNone/>
              <a:tabLst/>
              <a:defRPr/>
            </a:pPr>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a:t>
            </a:fld>
            <a:endParaRPr lang="en-US"/>
          </a:p>
        </p:txBody>
      </p:sp>
    </p:spTree>
    <p:extLst>
      <p:ext uri="{BB962C8B-B14F-4D97-AF65-F5344CB8AC3E}">
        <p14:creationId xmlns:p14="http://schemas.microsoft.com/office/powerpoint/2010/main" val="1440748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12700" marR="5080">
              <a:lnSpc>
                <a:spcPct val="102200"/>
              </a:lnSpc>
            </a:pPr>
            <a:r>
              <a:rPr lang="en" dirty="0"/>
              <a:t>0.2 Table of Contents</a:t>
            </a:r>
            <a:endParaRPr lang="en-US">
              <a:solidFill>
                <a:srgbClr val="444444"/>
              </a:solidFill>
            </a:endParaRPr>
          </a:p>
          <a:p>
            <a:pPr marL="12700" marR="5080">
              <a:lnSpc>
                <a:spcPct val="102200"/>
              </a:lnSpc>
            </a:pPr>
            <a:r>
              <a:rPr lang="en" dirty="0"/>
              <a:t>Audio:</a:t>
            </a:r>
            <a:endParaRPr lang="en-US">
              <a:solidFill>
                <a:srgbClr val="444444"/>
              </a:solidFill>
            </a:endParaRPr>
          </a:p>
          <a:p>
            <a:pPr marL="12700" marR="5080">
              <a:lnSpc>
                <a:spcPct val="102200"/>
              </a:lnSpc>
            </a:pPr>
            <a:r>
              <a:rPr lang="en" i="1" dirty="0"/>
              <a:t>Welcome! Today we will be covering many important topics such as empowerment, understanding, taking control, and a few resources at the end for middle and high school students.</a:t>
            </a:r>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5</a:t>
            </a:fld>
            <a:endParaRPr lang="en-US"/>
          </a:p>
        </p:txBody>
      </p:sp>
    </p:spTree>
    <p:extLst>
      <p:ext uri="{BB962C8B-B14F-4D97-AF65-F5344CB8AC3E}">
        <p14:creationId xmlns:p14="http://schemas.microsoft.com/office/powerpoint/2010/main" val="1440748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6ED05-FB11-6A27-8425-CE706DB29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93B96-9F60-301A-9387-509616538CF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116F52F-D89D-1B1A-A07D-46FB48010DCD}"/>
              </a:ext>
            </a:extLst>
          </p:cNvPr>
          <p:cNvSpPr>
            <a:spLocks noGrp="1"/>
          </p:cNvSpPr>
          <p:nvPr>
            <p:ph type="body" idx="1"/>
          </p:nvPr>
        </p:nvSpPr>
        <p:spPr/>
        <p:txBody>
          <a:bodyPr/>
          <a:lstStyle/>
          <a:p>
            <a:pPr marL="12700" marR="5080">
              <a:lnSpc>
                <a:spcPct val="102200"/>
              </a:lnSpc>
              <a:defRPr/>
            </a:pPr>
            <a:r>
              <a:rPr lang="en" b="1" i="0" dirty="0">
                <a:ea typeface="Calibri"/>
                <a:cs typeface="Calibri"/>
              </a:rPr>
              <a:t>Meet Jacob, before we begin, I want to introduce him and share a little about him. Jacob is currently a student at the University of Michigan studying Business with a minor in Computer Science. It took Jacob a lot of hard work behind the scenes to get there. </a:t>
            </a:r>
          </a:p>
          <a:p>
            <a:pPr marL="12700" marR="5080">
              <a:lnSpc>
                <a:spcPct val="102200"/>
              </a:lnSpc>
              <a:defRPr/>
            </a:pPr>
            <a:endParaRPr lang="en" i="1" dirty="0">
              <a:ea typeface="Calibri"/>
              <a:cs typeface="Calibri"/>
            </a:endParaRPr>
          </a:p>
          <a:p>
            <a:pPr marL="12700" marR="5080">
              <a:lnSpc>
                <a:spcPct val="102200"/>
              </a:lnSpc>
              <a:defRPr/>
            </a:pPr>
            <a:r>
              <a:rPr lang="en" b="1" i="0" dirty="0">
                <a:ea typeface="Calibri"/>
                <a:cs typeface="Calibri"/>
              </a:rPr>
              <a:t>Growing up, Jacob didn’t know he was dyslexic. he struggled a lot in school and often felt alone. He lost motivation in class and confidence in himself, but over time, eventually he realized how special his learning challenge is and how he can manage it. He saw all the positives his dyslexia offers. Through his creative thinking he perseveres through challenges and approaches situations from multiple angles. Jacob co-founded KidsRead2Kids and started working with NCIL and the International Dyslexia Association to help those like him see their limitless potential. It wasn’t easy, but he is eager to share what he has learned</a:t>
            </a:r>
            <a:r>
              <a:rPr lang="en" i="1" dirty="0">
                <a:ea typeface="Calibri"/>
                <a:cs typeface="Calibri"/>
              </a:rPr>
              <a:t>.</a:t>
            </a:r>
            <a:endParaRPr lang="en-US" dirty="0">
              <a:ea typeface="Calibri"/>
              <a:cs typeface="Calibri"/>
            </a:endParaRPr>
          </a:p>
        </p:txBody>
      </p:sp>
      <p:sp>
        <p:nvSpPr>
          <p:cNvPr id="4" name="Slide Number Placeholder 3">
            <a:extLst>
              <a:ext uri="{FF2B5EF4-FFF2-40B4-BE49-F238E27FC236}">
                <a16:creationId xmlns:a16="http://schemas.microsoft.com/office/drawing/2014/main" id="{C0BD4901-878B-FE26-D1BD-972D13C0C1DC}"/>
              </a:ext>
            </a:extLst>
          </p:cNvPr>
          <p:cNvSpPr>
            <a:spLocks noGrp="1"/>
          </p:cNvSpPr>
          <p:nvPr>
            <p:ph type="sldNum" sz="quarter" idx="5"/>
          </p:nvPr>
        </p:nvSpPr>
        <p:spPr/>
        <p:txBody>
          <a:bodyPr/>
          <a:lstStyle/>
          <a:p>
            <a:fld id="{B1D499D3-6930-49CF-8119-D2C5A3421AFD}" type="slidenum">
              <a:rPr lang="en-US" smtClean="0"/>
              <a:t>6</a:t>
            </a:fld>
            <a:endParaRPr lang="en-US"/>
          </a:p>
        </p:txBody>
      </p:sp>
    </p:spTree>
    <p:extLst>
      <p:ext uri="{BB962C8B-B14F-4D97-AF65-F5344CB8AC3E}">
        <p14:creationId xmlns:p14="http://schemas.microsoft.com/office/powerpoint/2010/main" val="2615174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EAD4-0CE9-3D38-9898-D256CB4E0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A015D-070D-977A-C072-DF6F1B1FF1D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CFB1073-F414-DDE8-B74D-12FFDD158A64}"/>
              </a:ext>
            </a:extLst>
          </p:cNvPr>
          <p:cNvSpPr>
            <a:spLocks noGrp="1"/>
          </p:cNvSpPr>
          <p:nvPr>
            <p:ph type="body" idx="1"/>
          </p:nvPr>
        </p:nvSpPr>
        <p:spPr/>
        <p:txBody>
          <a:bodyPr/>
          <a:lstStyle/>
          <a:p>
            <a:pPr>
              <a:lnSpc>
                <a:spcPct val="107000"/>
              </a:lnSpc>
              <a:spcBef>
                <a:spcPts val="800"/>
              </a:spcBef>
              <a:defRPr/>
            </a:pPr>
            <a:r>
              <a:rPr lang="en" b="1" i="1" dirty="0"/>
              <a:t>This is Kelly. One of her hobbies is playing piano; she has played since the age of 4. She also enjoys running or hiking outdoors when the weather is nice. Currently, she is attending college, and plans to study economics with a double minor in mathematics and business. She’d like to share her dyslexia discovery story with you. </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Kelly says, “Growing up in elementary and middle school, I was always in the accelerated courses and received good grades. I was that obnoxious kid that asked why this and why that. I loved math and always had a passion for learning. I didn’t have a clue that I was dyslexic.”</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However, during Kelly’s freshman year of high school, she a wall. She struggled to keep up with the readings, and as she compared herself with her friends, she noticed that the assignments took me way longer. She says, “I felt lost and confused. I kept telling myself that I was just having a hard time adjusting to the new standards of high school. I busied myself with dance, running, music, and extracurricular clubs to distract myself from the foreign feeling of being lost.” </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Kelly was scared to admit to her parents that she was struggling, because she questiong what would they think of her. One evening, Kelly managed to gather her courage and mention her newfound problem to her mom. At first Kelly’s mom brushed it aside and told her that it was normal to feel overwhelmed at the start of high school and that she would get used to it. So, again, she suppressed her uneasy feelings and distracted herself with extracurriculars.</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As the school year progressed, Kelly continued to have to stay up later and work much longer than my friends. Kelly said, “I felt this constant pressure to receive good grades, because it was what my family and friends expected of me, but most of all it was what I expected of myself. I couldn’t let myself fail.”</a:t>
            </a:r>
          </a:p>
          <a:p>
            <a:pPr>
              <a:lnSpc>
                <a:spcPct val="107000"/>
              </a:lnSpc>
              <a:spcBef>
                <a:spcPts val="800"/>
              </a:spcBef>
              <a:defRPr/>
            </a:pPr>
            <a:endParaRPr lang="en" b="1" i="1" dirty="0"/>
          </a:p>
          <a:p>
            <a:pPr>
              <a:lnSpc>
                <a:spcPct val="107000"/>
              </a:lnSpc>
              <a:spcBef>
                <a:spcPts val="800"/>
              </a:spcBef>
              <a:defRPr/>
            </a:pPr>
            <a:r>
              <a:rPr lang="en" b="1" i="1" dirty="0"/>
              <a:t>Eventually, Kelly spread myself too thin. The stress became overwhelming and her parents decided to get her tested. Kelly was diagnosed with moderate to severe dyslexia. It turns out that she was overcompensating when she was younger and that was the reason it stayed hidden for so long. Surprisingly, Kelly was relieved and said,  “I was relieved to finally put a name to problems I was having, but that was not the end of my struggle.”</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Unfortunately, Kelly’s high school did not honor her accommodations due to my high academic achievements. The counselors deemed that her learning disability did not meet the criteria to receive extended time or anything else so not much changed. Kelly was frustrated. Although she did not receive accommodations, it made her resilient and showed that her she could prevail over her dyslexia; it did not have control over her. But as Kelly says, “I wish I had spoken up sooner and advocated for myself.” Like Kelly, you do not need to struggle in silence. Do not be afraid to reach out to your parents or teachers if you need help. They want to help you, but they don’t know what’s going on until you tell them. </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07000"/>
              </a:lnSpc>
              <a:spcBef>
                <a:spcPts val="800"/>
              </a:spcBef>
              <a:defRPr/>
            </a:pPr>
            <a:r>
              <a:rPr lang="en" b="1" i="1" dirty="0"/>
              <a:t>Kelly’s advice for students with dyslexia is, “Everyone’s experience with dyslexia is different. It affects and challenges people in a variety of ways. Don’t negatively compare yourself to others because you aren’t the same. You can’t change the cards you were given; however, you can change your attitude. Stay positive and no matter how many times you may fall, keep getting back on your feet, because you’re just one step closer to succeeding.”</a:t>
            </a:r>
            <a:endParaRPr lang="en-US" b="1" dirty="0">
              <a:solidFill>
                <a:srgbClr val="444444"/>
              </a:solidFill>
            </a:endParaRPr>
          </a:p>
          <a:p>
            <a:pPr>
              <a:lnSpc>
                <a:spcPct val="107000"/>
              </a:lnSpc>
              <a:spcBef>
                <a:spcPts val="800"/>
              </a:spcBef>
              <a:defRPr/>
            </a:pPr>
            <a:endParaRPr lang="en-US" b="1" dirty="0">
              <a:solidFill>
                <a:srgbClr val="444444"/>
              </a:solidFill>
            </a:endParaRPr>
          </a:p>
          <a:p>
            <a:pPr>
              <a:lnSpc>
                <a:spcPct val="114999"/>
              </a:lnSpc>
              <a:spcBef>
                <a:spcPts val="800"/>
              </a:spcBef>
              <a:defRPr/>
            </a:pPr>
            <a:r>
              <a:rPr lang="en" b="0" dirty="0"/>
              <a:t>Left In Just In Case -- Just A Note</a:t>
            </a:r>
            <a:endParaRPr lang="en-US" b="0" dirty="0">
              <a:solidFill>
                <a:srgbClr val="444444"/>
              </a:solidFill>
            </a:endParaRPr>
          </a:p>
          <a:p>
            <a:pPr>
              <a:lnSpc>
                <a:spcPct val="114999"/>
              </a:lnSpc>
              <a:defRPr/>
            </a:pPr>
            <a:r>
              <a:rPr lang="en" b="0" dirty="0"/>
              <a:t>As you can see, everyone’s story is different.</a:t>
            </a:r>
            <a:endParaRPr lang="en-US" b="0" dirty="0">
              <a:solidFill>
                <a:srgbClr val="444444"/>
              </a:solidFill>
            </a:endParaRPr>
          </a:p>
          <a:p>
            <a:pPr>
              <a:lnSpc>
                <a:spcPct val="114999"/>
              </a:lnSpc>
              <a:defRPr/>
            </a:pPr>
            <a:endParaRPr lang="en" b="1" dirty="0"/>
          </a:p>
          <a:p>
            <a:pPr>
              <a:lnSpc>
                <a:spcPct val="114999"/>
              </a:lnSpc>
              <a:defRPr/>
            </a:pPr>
            <a:r>
              <a:rPr lang="en" b="0" dirty="0"/>
              <a:t>In addition, consider linking to one of these: *I could say: if you would like to hear the story of a person with dyslexia from an Afriacan American descent, watch this video*</a:t>
            </a:r>
            <a:endParaRPr lang="en-US" b="0" dirty="0">
              <a:solidFill>
                <a:srgbClr val="444444"/>
              </a:solidFill>
            </a:endParaRPr>
          </a:p>
          <a:p>
            <a:pPr>
              <a:lnSpc>
                <a:spcPct val="114999"/>
              </a:lnSpc>
              <a:defRPr/>
            </a:pPr>
            <a:endParaRPr lang="en" dirty="0"/>
          </a:p>
          <a:p>
            <a:pPr>
              <a:lnSpc>
                <a:spcPct val="114999"/>
              </a:lnSpc>
              <a:defRPr/>
            </a:pPr>
            <a:r>
              <a:rPr lang="en" dirty="0"/>
              <a:t>Thriving With Learning and Thinking Differences: Poet and Activist LeDerick Horne:</a:t>
            </a:r>
            <a:endParaRPr lang="en-US" dirty="0">
              <a:solidFill>
                <a:srgbClr val="444444"/>
              </a:solidFill>
            </a:endParaRPr>
          </a:p>
          <a:p>
            <a:pPr>
              <a:lnSpc>
                <a:spcPct val="114999"/>
              </a:lnSpc>
              <a:defRPr/>
            </a:pPr>
            <a:r>
              <a:rPr lang="en" dirty="0">
                <a:solidFill>
                  <a:srgbClr val="444444"/>
                </a:solidFill>
                <a:hlinkClick r:id="rId3"/>
              </a:rPr>
              <a:t>https://www.youtube.com/watch?v=XJTQiSl8FeI</a:t>
            </a:r>
            <a:endParaRPr lang="en-US" dirty="0">
              <a:solidFill>
                <a:srgbClr val="444444"/>
              </a:solidFill>
            </a:endParaRPr>
          </a:p>
          <a:p>
            <a:pPr>
              <a:lnSpc>
                <a:spcPct val="114999"/>
              </a:lnSpc>
              <a:defRPr/>
            </a:pPr>
            <a:endParaRPr lang="en-US" dirty="0">
              <a:solidFill>
                <a:srgbClr val="444444"/>
              </a:solidFill>
            </a:endParaRPr>
          </a:p>
          <a:p>
            <a:pPr>
              <a:lnSpc>
                <a:spcPct val="114999"/>
              </a:lnSpc>
              <a:defRPr/>
            </a:pPr>
            <a:r>
              <a:rPr lang="en" dirty="0"/>
              <a:t>LeDerick Horne on Growing Up With Learning and Thinking Differences:</a:t>
            </a:r>
            <a:endParaRPr lang="en-US" dirty="0">
              <a:solidFill>
                <a:srgbClr val="444444"/>
              </a:solidFill>
            </a:endParaRPr>
          </a:p>
          <a:p>
            <a:pPr>
              <a:lnSpc>
                <a:spcPct val="114999"/>
              </a:lnSpc>
              <a:defRPr/>
            </a:pPr>
            <a:r>
              <a:rPr lang="en" dirty="0">
                <a:solidFill>
                  <a:srgbClr val="444444"/>
                </a:solidFill>
                <a:hlinkClick r:id="rId4"/>
              </a:rPr>
              <a:t>https://www.youtube.com/watch?v=EBcgN-OKLlE</a:t>
            </a:r>
            <a:endParaRPr lang="en-US" dirty="0">
              <a:solidFill>
                <a:srgbClr val="444444"/>
              </a:solidFill>
            </a:endParaRP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29CB6EED-92C2-B804-C53D-1B3718395021}"/>
              </a:ext>
            </a:extLst>
          </p:cNvPr>
          <p:cNvSpPr>
            <a:spLocks noGrp="1"/>
          </p:cNvSpPr>
          <p:nvPr>
            <p:ph type="sldNum" sz="quarter" idx="5"/>
          </p:nvPr>
        </p:nvSpPr>
        <p:spPr/>
        <p:txBody>
          <a:bodyPr/>
          <a:lstStyle/>
          <a:p>
            <a:fld id="{B1D499D3-6930-49CF-8119-D2C5A3421AFD}" type="slidenum">
              <a:rPr lang="en-US" smtClean="0"/>
              <a:t>7</a:t>
            </a:fld>
            <a:endParaRPr lang="en-US"/>
          </a:p>
        </p:txBody>
      </p:sp>
    </p:spTree>
    <p:extLst>
      <p:ext uri="{BB962C8B-B14F-4D97-AF65-F5344CB8AC3E}">
        <p14:creationId xmlns:p14="http://schemas.microsoft.com/office/powerpoint/2010/main" val="3784458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75CB8-7706-EF7C-54AE-BF899AFEC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B86A0-EFC9-374F-28A7-882929A6CB4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272C691-D828-3B51-5254-D0276239B5BB}"/>
              </a:ext>
            </a:extLst>
          </p:cNvPr>
          <p:cNvSpPr>
            <a:spLocks noGrp="1"/>
          </p:cNvSpPr>
          <p:nvPr>
            <p:ph type="body" idx="1"/>
          </p:nvPr>
        </p:nvSpPr>
        <p:spPr/>
        <p:txBody>
          <a:bodyPr/>
          <a:lstStyle/>
          <a:p>
            <a:pPr marL="12700" marR="5080">
              <a:lnSpc>
                <a:spcPct val="101899"/>
              </a:lnSpc>
              <a:spcBef>
                <a:spcPts val="10"/>
              </a:spcBef>
              <a:defRPr/>
            </a:pPr>
            <a:r>
              <a:rPr lang="en" b="1" i="0" dirty="0"/>
              <a:t>Congratulations! Joining this presentation is one more step to becoming an empowered learner. From all of us here, we are so proud of you. This tutorial focuses on self-empowerment, understanding your learning challenge, and advocating for yourself. Stick with us, and you’ll be a master advocate in no time!</a:t>
            </a:r>
            <a:endParaRPr lang="en-US" b="1" i="0" dirty="0"/>
          </a:p>
        </p:txBody>
      </p:sp>
      <p:sp>
        <p:nvSpPr>
          <p:cNvPr id="4" name="Slide Number Placeholder 3">
            <a:extLst>
              <a:ext uri="{FF2B5EF4-FFF2-40B4-BE49-F238E27FC236}">
                <a16:creationId xmlns:a16="http://schemas.microsoft.com/office/drawing/2014/main" id="{6CFEE13D-C4AB-C2E6-F8E9-320410A4C0C0}"/>
              </a:ext>
            </a:extLst>
          </p:cNvPr>
          <p:cNvSpPr>
            <a:spLocks noGrp="1"/>
          </p:cNvSpPr>
          <p:nvPr>
            <p:ph type="sldNum" sz="quarter" idx="5"/>
          </p:nvPr>
        </p:nvSpPr>
        <p:spPr/>
        <p:txBody>
          <a:bodyPr/>
          <a:lstStyle/>
          <a:p>
            <a:fld id="{B1D499D3-6930-49CF-8119-D2C5A3421AFD}" type="slidenum">
              <a:rPr lang="en-US" smtClean="0"/>
              <a:t>8</a:t>
            </a:fld>
            <a:endParaRPr lang="en-US"/>
          </a:p>
        </p:txBody>
      </p:sp>
    </p:spTree>
    <p:extLst>
      <p:ext uri="{BB962C8B-B14F-4D97-AF65-F5344CB8AC3E}">
        <p14:creationId xmlns:p14="http://schemas.microsoft.com/office/powerpoint/2010/main" val="1324317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7002-1295-18A6-E3A7-5DFF4C8F9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4AF51-D2ED-9137-2B43-872F321F9A7E}"/>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C6884E8-D28D-68A8-6A29-2A52D95732AE}"/>
              </a:ext>
            </a:extLst>
          </p:cNvPr>
          <p:cNvSpPr>
            <a:spLocks noGrp="1"/>
          </p:cNvSpPr>
          <p:nvPr>
            <p:ph type="body" idx="1"/>
          </p:nvPr>
        </p:nvSpPr>
        <p:spPr/>
        <p:txBody>
          <a:bodyPr/>
          <a:lstStyle/>
          <a:p>
            <a:pPr>
              <a:defRPr/>
            </a:pPr>
            <a:r>
              <a:rPr lang="en" dirty="0"/>
              <a:t>The first </a:t>
            </a:r>
            <a:endParaRPr lang="en-US" dirty="0"/>
          </a:p>
        </p:txBody>
      </p:sp>
      <p:sp>
        <p:nvSpPr>
          <p:cNvPr id="4" name="Slide Number Placeholder 3">
            <a:extLst>
              <a:ext uri="{FF2B5EF4-FFF2-40B4-BE49-F238E27FC236}">
                <a16:creationId xmlns:a16="http://schemas.microsoft.com/office/drawing/2014/main" id="{B8E5DD51-413B-F377-C94B-C241F904F4B7}"/>
              </a:ext>
            </a:extLst>
          </p:cNvPr>
          <p:cNvSpPr>
            <a:spLocks noGrp="1"/>
          </p:cNvSpPr>
          <p:nvPr>
            <p:ph type="sldNum" sz="quarter" idx="5"/>
          </p:nvPr>
        </p:nvSpPr>
        <p:spPr/>
        <p:txBody>
          <a:bodyPr/>
          <a:lstStyle/>
          <a:p>
            <a:fld id="{B1D499D3-6930-49CF-8119-D2C5A3421AFD}" type="slidenum">
              <a:rPr lang="en-US" smtClean="0"/>
              <a:t>9</a:t>
            </a:fld>
            <a:endParaRPr lang="en-US"/>
          </a:p>
        </p:txBody>
      </p:sp>
    </p:spTree>
    <p:extLst>
      <p:ext uri="{BB962C8B-B14F-4D97-AF65-F5344CB8AC3E}">
        <p14:creationId xmlns:p14="http://schemas.microsoft.com/office/powerpoint/2010/main" val="3068823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59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7322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2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645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79885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6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3440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26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1676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9.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video" Target="https://www.youtube.com/embed/kE3DqJP-nkI?feature=oembed" TargetMode="External"/><Relationship Id="rId5" Type="http://schemas.openxmlformats.org/officeDocument/2006/relationships/hyperlink" Target="https://youtu.be/kE3DqJP-nkI?si=CxiigAd5ZP5Bl2zC" TargetMode="Externa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dyslexiaida.org/dyslexia-basic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hyperlink" Target="https://www.youtube.com/watch?v=DNu4WiQaVT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hyperlink" Target="https://or.dyslexiaida.org/wp-content/uploads/sites/20/2019/09/AccommodationsOct2019.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understood.org/en/friends-feelings/empowering-your-child/self-advocacy/5-things-your-middle-schooler-with-dyslexia-can-say-to-self-advocate?_ul=1*1oge8c3*domain_userid*YW1wLXJEdHFycEY4WENFMDdDZ0lwWGFmWXc" TargetMode="External"/><Relationship Id="rId3" Type="http://schemas.openxmlformats.org/officeDocument/2006/relationships/hyperlink" Target="https://www.stateofdyslexia.org/" TargetMode="External"/><Relationship Id="rId7" Type="http://schemas.openxmlformats.org/officeDocument/2006/relationships/hyperlink" Target="https://assets.ctfassets.net/p0qf7j048i0q/5mCyZWw2Px6V0rd7eM6pD9/2cd896d2bcc9568ed70d86d02c8581b3/IDEA_Fact_Sheet_Understood.pdf"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www.decodingdyslexia.net" TargetMode="External"/><Relationship Id="rId9" Type="http://schemas.openxmlformats.org/officeDocument/2006/relationships/hyperlink" Target="https://www.understood.org/en/articles/5-things-your-middle-schooler-with-dyslexia-can-say-to-self-advocate"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1.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12.xml"/><Relationship Id="rId6" Type="http://schemas.openxmlformats.org/officeDocument/2006/relationships/hyperlink" Target="https://www.youtube.com/watch?v=ptwUL2ZRR10" TargetMode="External"/><Relationship Id="rId5" Type="http://schemas.openxmlformats.org/officeDocument/2006/relationships/hyperlink" Target="https://youtu.be/ptwUL2ZRR10?si=mFlMdyB_aR4Ed4Ua" TargetMode="Externa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video" Target="https://www.youtube.com/embed/FrOvfIgiDZc?feature=oembed" TargetMode="External"/><Relationship Id="rId6" Type="http://schemas.openxmlformats.org/officeDocument/2006/relationships/hyperlink" Target="https://www.youtube.com/watch?v=FrOvfIgiDZc" TargetMode="External"/><Relationship Id="rId5" Type="http://schemas.openxmlformats.org/officeDocument/2006/relationships/hyperlink" Target="https://youtu.be/FrOvfIgiDZc?si=dl2pk1dLdxS_a8YC" TargetMode="Externa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hyperlink" Target="https://www.youtube.com/watch?v=L4r5j44JR2M" TargetMode="External"/><Relationship Id="rId2" Type="http://schemas.openxmlformats.org/officeDocument/2006/relationships/slideLayout" Target="../slideLayouts/slideLayout10.xml"/><Relationship Id="rId1" Type="http://schemas.openxmlformats.org/officeDocument/2006/relationships/tags" Target="../tags/tag13.xml"/><Relationship Id="rId6" Type="http://schemas.openxmlformats.org/officeDocument/2006/relationships/hyperlink" Target="https://youtu.be/L4r5j44JR2M?si=EYMNOG0VG43XtZfg" TargetMode="External"/><Relationship Id="rId5" Type="http://schemas.openxmlformats.org/officeDocument/2006/relationships/image" Target="../media/image30.sv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hyperlink" Target="YASA%20YLDP%20Advocating%20for%20Yourself%20in%20Middle%20School%20and%20High%20School"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hyperlink" Target="https://www.pexels.com/video/a-teacher-talking-to-a-student-on-campus-8419361/" TargetMode="External"/><Relationship Id="rId5" Type="http://schemas.openxmlformats.org/officeDocument/2006/relationships/image" Target="../media/image31.jpg"/><Relationship Id="rId4" Type="http://schemas.openxmlformats.org/officeDocument/2006/relationships/hyperlink" Target="https://familyvoices.org/wp-content/uploads/2019/04/Advocating_HSMS.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14.xml"/><Relationship Id="rId5" Type="http://schemas.openxmlformats.org/officeDocument/2006/relationships/image" Target="../media/image39.sv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10.xml"/><Relationship Id="rId5" Type="http://schemas.openxmlformats.org/officeDocument/2006/relationships/hyperlink" Target="https://dyslexiahelp.umich.edu/dyslexics/living-with-dyslexia/self-advocate-for-your-dyslexia/" TargetMode="External"/><Relationship Id="rId4" Type="http://schemas.openxmlformats.org/officeDocument/2006/relationships/hyperlink" Target="http://dyslexiahelp.umich.edu/dyslexics/living-with-dyslexia/self-advocate-for-your-dyslexia"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42.sv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kidsread2kids.com/" TargetMode="External"/><Relationship Id="rId7" Type="http://schemas.openxmlformats.org/officeDocument/2006/relationships/hyperlink" Target="https://www.understood.org/"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hyperlink" Target="https://learningally.org/" TargetMode="External"/><Relationship Id="rId5" Type="http://schemas.openxmlformats.org/officeDocument/2006/relationships/hyperlink" Target="https://www.getspeechify.com/" TargetMode="External"/><Relationship Id="rId4" Type="http://schemas.openxmlformats.org/officeDocument/2006/relationships/hyperlink" Target="https://www.bookshare.org/" TargetMode="External"/><Relationship Id="rId9" Type="http://schemas.openxmlformats.org/officeDocument/2006/relationships/image" Target="../media/image47.sv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3.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7.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01;p55">
            <a:extLst>
              <a:ext uri="{FF2B5EF4-FFF2-40B4-BE49-F238E27FC236}">
                <a16:creationId xmlns:a16="http://schemas.microsoft.com/office/drawing/2014/main" id="{74EAA9BD-CBAB-F057-48C3-806D033D5D48}"/>
              </a:ext>
            </a:extLst>
          </p:cNvPr>
          <p:cNvSpPr txBox="1">
            <a:spLocks noGrp="1"/>
          </p:cNvSpPr>
          <p:nvPr/>
        </p:nvSpPr>
        <p:spPr>
          <a:xfrm>
            <a:off x="0" y="2912945"/>
            <a:ext cx="12192000" cy="3390300"/>
          </a:xfrm>
          <a:prstGeom prst="rect">
            <a:avLst/>
          </a:prstGeom>
          <a:noFill/>
          <a:ln>
            <a:noFill/>
          </a:ln>
        </p:spPr>
        <p:txBody>
          <a:bodyPr spcFirstLastPara="1" wrap="square" lIns="91425" tIns="45700" rIns="91425" bIns="4570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dirty="0"/>
              <a:t> </a:t>
            </a:r>
          </a:p>
          <a:p>
            <a:pPr marL="0" lvl="0" indent="0" algn="ctr" rtl="0">
              <a:lnSpc>
                <a:spcPct val="90000"/>
              </a:lnSpc>
              <a:spcBef>
                <a:spcPts val="0"/>
              </a:spcBef>
              <a:spcAft>
                <a:spcPts val="0"/>
              </a:spcAft>
              <a:buClr>
                <a:schemeClr val="lt1"/>
              </a:buClr>
              <a:buSzPts val="2400"/>
              <a:buNone/>
            </a:pPr>
            <a:endParaRPr lang="en-US" sz="3200" dirty="0"/>
          </a:p>
          <a:p>
            <a:pPr>
              <a:spcBef>
                <a:spcPts val="0"/>
              </a:spcBef>
              <a:buClr>
                <a:schemeClr val="lt1"/>
              </a:buClr>
              <a:buSzPts val="2400"/>
            </a:pPr>
            <a:r>
              <a:rPr lang="en-US" dirty="0"/>
              <a:t>If you have questions after the presentation, please contact: </a:t>
            </a:r>
            <a:r>
              <a:rPr lang="en-US" dirty="0">
                <a:highlight>
                  <a:srgbClr val="FFFF00"/>
                </a:highlight>
              </a:rPr>
              <a:t>[insert contact name and email]  </a:t>
            </a:r>
          </a:p>
          <a:p>
            <a:pPr>
              <a:spcBef>
                <a:spcPts val="0"/>
              </a:spcBef>
              <a:buClr>
                <a:schemeClr val="lt1"/>
              </a:buClr>
              <a:buSzPts val="2400"/>
            </a:pPr>
            <a:endParaRPr lang="en-US" dirty="0"/>
          </a:p>
          <a:p>
            <a:pPr marL="0" lvl="0" indent="0" algn="ctr" rtl="0">
              <a:lnSpc>
                <a:spcPct val="90000"/>
              </a:lnSpc>
              <a:spcBef>
                <a:spcPts val="0"/>
              </a:spcBef>
              <a:spcAft>
                <a:spcPts val="0"/>
              </a:spcAft>
              <a:buClr>
                <a:schemeClr val="lt1"/>
              </a:buClr>
              <a:buSzPts val="2400"/>
              <a:buNone/>
            </a:pPr>
            <a:r>
              <a:rPr lang="en-US" dirty="0"/>
              <a:t>or</a:t>
            </a:r>
            <a:endParaRPr dirty="0"/>
          </a:p>
          <a:p>
            <a:pPr marL="0" lvl="0" indent="0" algn="ctr" rtl="0">
              <a:lnSpc>
                <a:spcPct val="90000"/>
              </a:lnSpc>
              <a:spcBef>
                <a:spcPts val="0"/>
              </a:spcBef>
              <a:spcAft>
                <a:spcPts val="0"/>
              </a:spcAft>
              <a:buClr>
                <a:schemeClr val="lt1"/>
              </a:buClr>
              <a:buSzPts val="2400"/>
              <a:buNone/>
            </a:pPr>
            <a:r>
              <a:rPr lang="en-US" u="sng" dirty="0">
                <a:solidFill>
                  <a:schemeClr val="hlink"/>
                </a:solidFill>
                <a:hlinkClick r:id="rId3"/>
              </a:rPr>
              <a:t>Contact | National Center on Improving Literacy</a:t>
            </a:r>
            <a:r>
              <a:rPr lang="en-US" u="sng" dirty="0">
                <a:solidFill>
                  <a:schemeClr val="hlink"/>
                </a:solidFill>
              </a:rPr>
              <a:t> at </a:t>
            </a:r>
            <a:r>
              <a:rPr lang="en-US" u="sng" dirty="0">
                <a:solidFill>
                  <a:schemeClr val="hlink"/>
                </a:solidFill>
                <a:hlinkClick r:id="rId4"/>
              </a:rPr>
              <a:t>nciliteracy@gmail.com</a:t>
            </a:r>
            <a:r>
              <a:rPr lang="en-US" dirty="0"/>
              <a:t> </a:t>
            </a:r>
            <a:endParaRPr dirty="0"/>
          </a:p>
        </p:txBody>
      </p:sp>
      <p:sp>
        <p:nvSpPr>
          <p:cNvPr id="6" name="Google Shape;200;p55">
            <a:extLst>
              <a:ext uri="{FF2B5EF4-FFF2-40B4-BE49-F238E27FC236}">
                <a16:creationId xmlns:a16="http://schemas.microsoft.com/office/drawing/2014/main" id="{E896793A-6143-CC69-9095-EF19B1469BEC}"/>
              </a:ext>
            </a:extLst>
          </p:cNvPr>
          <p:cNvSpPr txBox="1">
            <a:spLocks noGrp="1"/>
          </p:cNvSpPr>
          <p:nvPr>
            <p:ph type="title" idx="4294967295"/>
          </p:nvPr>
        </p:nvSpPr>
        <p:spPr>
          <a:xfrm>
            <a:off x="1949116" y="414570"/>
            <a:ext cx="9083842" cy="1769682"/>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tx1"/>
                </a:solidFill>
                <a:effectLst/>
                <a:uLnTx/>
                <a:uFillTx/>
                <a:latin typeface="+mj-lt"/>
                <a:ea typeface="+mj-ea"/>
                <a:cs typeface="+mj-cs"/>
              </a:rPr>
              <a:t>Self-Advocacy for Children and Young Adults With Dyslexia</a:t>
            </a:r>
          </a:p>
        </p:txBody>
      </p:sp>
    </p:spTree>
    <p:extLst>
      <p:ext uri="{BB962C8B-B14F-4D97-AF65-F5344CB8AC3E}">
        <p14:creationId xmlns:p14="http://schemas.microsoft.com/office/powerpoint/2010/main" val="1532880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0C0B4-7D9D-6B70-51FF-5F2144989B8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19D3018-4535-7A97-C53D-DB605CCAC967}"/>
              </a:ext>
            </a:extLst>
          </p:cNvPr>
          <p:cNvSpPr txBox="1">
            <a:spLocks noGrp="1"/>
          </p:cNvSpPr>
          <p:nvPr>
            <p:ph type="title" idx="4294967295"/>
          </p:nvPr>
        </p:nvSpPr>
        <p:spPr>
          <a:xfrm>
            <a:off x="778203" y="831193"/>
            <a:ext cx="5322004" cy="1102904"/>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Introduction</a:t>
            </a:r>
          </a:p>
        </p:txBody>
      </p:sp>
      <p:sp>
        <p:nvSpPr>
          <p:cNvPr id="2" name="Google Shape;237;p20">
            <a:extLst>
              <a:ext uri="{FF2B5EF4-FFF2-40B4-BE49-F238E27FC236}">
                <a16:creationId xmlns:a16="http://schemas.microsoft.com/office/drawing/2014/main" id="{ECFB157E-5DFB-179C-9626-C98E9247772E}"/>
              </a:ext>
            </a:extLst>
          </p:cNvPr>
          <p:cNvSpPr txBox="1">
            <a:spLocks noGrp="1"/>
          </p:cNvSpPr>
          <p:nvPr/>
        </p:nvSpPr>
        <p:spPr>
          <a:xfrm>
            <a:off x="776283" y="1928538"/>
            <a:ext cx="10792352"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2400"/>
          </a:p>
          <a:p>
            <a:pPr marL="0" indent="0">
              <a:lnSpc>
                <a:spcPct val="90000"/>
              </a:lnSpc>
              <a:buNone/>
            </a:pPr>
            <a:endParaRPr lang="en" sz="2400"/>
          </a:p>
          <a:p>
            <a:pPr indent="-342900">
              <a:lnSpc>
                <a:spcPct val="90000"/>
              </a:lnSpc>
              <a:spcBef>
                <a:spcPts val="1000"/>
              </a:spcBef>
              <a:buSzPts val="1800"/>
            </a:pPr>
            <a:r>
              <a:rPr lang="en" sz="2500">
                <a:solidFill>
                  <a:srgbClr val="185C69"/>
                </a:solidFill>
              </a:rPr>
              <a:t>What is a literacy advocate?</a:t>
            </a:r>
            <a:endParaRPr lang="en" sz="2500"/>
          </a:p>
          <a:p>
            <a:pPr marL="114300" indent="0">
              <a:lnSpc>
                <a:spcPct val="90000"/>
              </a:lnSpc>
              <a:spcBef>
                <a:spcPts val="1000"/>
              </a:spcBef>
              <a:buSzPts val="1800"/>
              <a:buNone/>
            </a:pPr>
            <a:endParaRPr lang="en" sz="600"/>
          </a:p>
          <a:p>
            <a:pPr indent="-342900">
              <a:lnSpc>
                <a:spcPct val="90000"/>
              </a:lnSpc>
              <a:spcBef>
                <a:spcPts val="1000"/>
              </a:spcBef>
              <a:buSzPts val="1800"/>
            </a:pPr>
            <a:r>
              <a:rPr lang="en" sz="2500"/>
              <a:t>Why am I a natural literacy advocate?</a:t>
            </a:r>
          </a:p>
          <a:p>
            <a:pPr marL="114300" indent="0">
              <a:lnSpc>
                <a:spcPct val="90000"/>
              </a:lnSpc>
              <a:spcBef>
                <a:spcPts val="1000"/>
              </a:spcBef>
              <a:buSzPts val="1800"/>
              <a:buNone/>
            </a:pPr>
            <a:endParaRPr lang="en" sz="600"/>
          </a:p>
          <a:p>
            <a:pPr indent="-342900">
              <a:lnSpc>
                <a:spcPct val="90000"/>
              </a:lnSpc>
              <a:spcBef>
                <a:spcPts val="1000"/>
              </a:spcBef>
              <a:buSzPts val="1800"/>
            </a:pPr>
            <a:r>
              <a:rPr lang="en" sz="2500"/>
              <a:t>How can I advocate effectively?</a:t>
            </a:r>
          </a:p>
          <a:p>
            <a:pPr marL="114300" indent="0">
              <a:lnSpc>
                <a:spcPct val="90000"/>
              </a:lnSpc>
              <a:spcBef>
                <a:spcPts val="1000"/>
              </a:spcBef>
              <a:buSzPts val="1800"/>
              <a:buNone/>
            </a:pPr>
            <a:endParaRPr lang="en" sz="600"/>
          </a:p>
        </p:txBody>
      </p:sp>
      <p:pic>
        <p:nvPicPr>
          <p:cNvPr id="5" name="Picture 4" descr="A person holding a baby&#10;&#10;AI-generated content may be incorrect.">
            <a:extLst>
              <a:ext uri="{FF2B5EF4-FFF2-40B4-BE49-F238E27FC236}">
                <a16:creationId xmlns:a16="http://schemas.microsoft.com/office/drawing/2014/main" id="{F9810999-8F4A-2273-9CFA-333882EF2022}"/>
              </a:ext>
            </a:extLst>
          </p:cNvPr>
          <p:cNvPicPr>
            <a:picLocks noChangeAspect="1"/>
          </p:cNvPicPr>
          <p:nvPr/>
        </p:nvPicPr>
        <p:blipFill>
          <a:blip r:embed="rId4"/>
          <a:stretch>
            <a:fillRect/>
          </a:stretch>
        </p:blipFill>
        <p:spPr>
          <a:xfrm>
            <a:off x="7424816" y="1925595"/>
            <a:ext cx="4229202" cy="2842055"/>
          </a:xfrm>
          <a:prstGeom prst="rect">
            <a:avLst/>
          </a:prstGeom>
        </p:spPr>
      </p:pic>
    </p:spTree>
    <p:custDataLst>
      <p:tags r:id="rId1"/>
    </p:custDataLst>
    <p:extLst>
      <p:ext uri="{BB962C8B-B14F-4D97-AF65-F5344CB8AC3E}">
        <p14:creationId xmlns:p14="http://schemas.microsoft.com/office/powerpoint/2010/main" val="4222052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FA72-5E9D-9493-A6A5-F037420E0B73}"/>
            </a:ext>
          </a:extLst>
        </p:cNvPr>
        <p:cNvGrpSpPr/>
        <p:nvPr/>
      </p:nvGrpSpPr>
      <p:grpSpPr>
        <a:xfrm>
          <a:off x="0" y="0"/>
          <a:ext cx="0" cy="0"/>
          <a:chOff x="0" y="0"/>
          <a:chExt cx="0" cy="0"/>
        </a:xfrm>
      </p:grpSpPr>
      <p:sp>
        <p:nvSpPr>
          <p:cNvPr id="4" name="Google Shape;225;p19">
            <a:extLst>
              <a:ext uri="{FF2B5EF4-FFF2-40B4-BE49-F238E27FC236}">
                <a16:creationId xmlns:a16="http://schemas.microsoft.com/office/drawing/2014/main" id="{92196993-2C8E-0F59-DC2C-A18C58D3ECD8}"/>
              </a:ext>
            </a:extLst>
          </p:cNvPr>
          <p:cNvSpPr txBox="1">
            <a:spLocks noGrp="1"/>
          </p:cNvSpPr>
          <p:nvPr/>
        </p:nvSpPr>
        <p:spPr>
          <a:xfrm>
            <a:off x="4368480" y="3828481"/>
            <a:ext cx="3452677" cy="138339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200"/>
              <a:t>What is dyslexia? </a:t>
            </a:r>
            <a:endParaRPr lang="en" sz="3000"/>
          </a:p>
        </p:txBody>
      </p:sp>
      <p:sp>
        <p:nvSpPr>
          <p:cNvPr id="7" name="Google Shape;224;p19">
            <a:extLst>
              <a:ext uri="{FF2B5EF4-FFF2-40B4-BE49-F238E27FC236}">
                <a16:creationId xmlns:a16="http://schemas.microsoft.com/office/drawing/2014/main" id="{BC304FC5-FFE7-1F72-244C-EB9797836786}"/>
              </a:ext>
            </a:extLst>
          </p:cNvPr>
          <p:cNvSpPr txBox="1">
            <a:spLocks noGrp="1"/>
          </p:cNvSpPr>
          <p:nvPr>
            <p:ph type="title" idx="4294967295"/>
          </p:nvPr>
        </p:nvSpPr>
        <p:spPr>
          <a:xfrm>
            <a:off x="3758464" y="2820787"/>
            <a:ext cx="4683534" cy="1006200"/>
          </a:xfrm>
          <a:prstGeom prst="rect">
            <a:avLst/>
          </a:prstGeom>
          <a:noFill/>
          <a:ln>
            <a:noFill/>
            <a:prstDash/>
          </a:ln>
          <a:effectLst/>
        </p:spPr>
        <p:txBody>
          <a:bodyPr rot="0" spcFirstLastPara="1" vertOverflow="overflow" horzOverflow="overflow" vert="horz" wrap="square" lIns="0" tIns="0" rIns="0" bIns="0"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marR="0" lvl="0" indent="0" algn="l" defTabSz="914400" rtl="0" eaLnBrk="1" fontAlgn="auto" latinLnBrk="0" hangingPunct="1">
              <a:lnSpc>
                <a:spcPct val="90000"/>
              </a:lnSpc>
              <a:spcBef>
                <a:spcPts val="0"/>
              </a:spcBef>
              <a:spcAft>
                <a:spcPts val="0"/>
              </a:spcAft>
              <a:buClr>
                <a:schemeClr val="dk1"/>
              </a:buClr>
              <a:buSzPts val="3400"/>
              <a:buFont typeface="Amatic SC"/>
              <a:buNone/>
              <a:tabLst/>
              <a:defRPr/>
            </a:pPr>
            <a:r>
              <a:rPr kumimoji="0" lang="en" sz="8200" b="1" i="0" u="none" strike="noStrike" kern="1200" cap="none" spc="0" normalizeH="0" baseline="0" noProof="0" dirty="0">
                <a:ln>
                  <a:noFill/>
                </a:ln>
                <a:solidFill>
                  <a:schemeClr val="dk1"/>
                </a:solidFill>
                <a:effectLst/>
                <a:uLnTx/>
                <a:uFillTx/>
                <a:latin typeface="Amatic SC"/>
                <a:ea typeface="Amatic SC"/>
                <a:cs typeface="Amatic SC"/>
                <a:sym typeface="Amatic SC"/>
              </a:rPr>
              <a:t>understanding</a:t>
            </a:r>
          </a:p>
        </p:txBody>
      </p:sp>
      <p:pic>
        <p:nvPicPr>
          <p:cNvPr id="3" name="Graphic 2" descr="Badge with solid fill">
            <a:extLst>
              <a:ext uri="{FF2B5EF4-FFF2-40B4-BE49-F238E27FC236}">
                <a16:creationId xmlns:a16="http://schemas.microsoft.com/office/drawing/2014/main" id="{715C937E-B228-E900-C643-FFA9BE0FF3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1254" y="-158577"/>
            <a:ext cx="4147749" cy="3993289"/>
          </a:xfrm>
          <a:prstGeom prst="rect">
            <a:avLst/>
          </a:prstGeom>
        </p:spPr>
      </p:pic>
    </p:spTree>
    <p:custDataLst>
      <p:tags r:id="rId1"/>
    </p:custDataLst>
    <p:extLst>
      <p:ext uri="{BB962C8B-B14F-4D97-AF65-F5344CB8AC3E}">
        <p14:creationId xmlns:p14="http://schemas.microsoft.com/office/powerpoint/2010/main" val="28013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6A381-2CCF-7062-2043-79E81DA6953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92CE57B-9C6F-A059-B153-8B653A9A5811}"/>
              </a:ext>
            </a:extLst>
          </p:cNvPr>
          <p:cNvSpPr txBox="1">
            <a:spLocks noGrp="1"/>
          </p:cNvSpPr>
          <p:nvPr>
            <p:ph type="title" idx="4294967295"/>
          </p:nvPr>
        </p:nvSpPr>
        <p:spPr>
          <a:xfrm>
            <a:off x="2852042" y="497865"/>
            <a:ext cx="6487915" cy="1102904"/>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Understanding: dyslexia</a:t>
            </a:r>
          </a:p>
        </p:txBody>
      </p:sp>
      <p:sp>
        <p:nvSpPr>
          <p:cNvPr id="3" name="Google Shape;237;p20">
            <a:extLst>
              <a:ext uri="{FF2B5EF4-FFF2-40B4-BE49-F238E27FC236}">
                <a16:creationId xmlns:a16="http://schemas.microsoft.com/office/drawing/2014/main" id="{08991F36-2962-FE20-209F-90EB279CFE20}"/>
              </a:ext>
            </a:extLst>
          </p:cNvPr>
          <p:cNvSpPr txBox="1">
            <a:spLocks noGrp="1"/>
          </p:cNvSpPr>
          <p:nvPr/>
        </p:nvSpPr>
        <p:spPr>
          <a:xfrm>
            <a:off x="111174" y="1885357"/>
            <a:ext cx="4749584"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2400" dirty="0"/>
          </a:p>
          <a:p>
            <a:pPr marL="0" indent="0">
              <a:lnSpc>
                <a:spcPct val="90000"/>
              </a:lnSpc>
              <a:buNone/>
            </a:pPr>
            <a:endParaRPr lang="en" sz="2400" dirty="0"/>
          </a:p>
          <a:p>
            <a:pPr indent="-342900">
              <a:lnSpc>
                <a:spcPct val="90000"/>
              </a:lnSpc>
              <a:spcBef>
                <a:spcPts val="1000"/>
              </a:spcBef>
              <a:buSzPts val="1800"/>
            </a:pPr>
            <a:r>
              <a:rPr lang="en" sz="2400" dirty="0"/>
              <a:t>What is dyslexia, and why does it differ </a:t>
            </a:r>
            <a:r>
              <a:rPr lang="en" sz="2400" dirty="0" err="1"/>
              <a:t>amongs</a:t>
            </a:r>
            <a:r>
              <a:rPr lang="en" sz="2400" dirty="0"/>
              <a:t> people?</a:t>
            </a:r>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pic>
        <p:nvPicPr>
          <p:cNvPr id="6" name="Online Media 5" title="What Is Dyslexia? | Dyslexia Explained">
            <a:hlinkClick r:id="" action="ppaction://media"/>
            <a:extLst>
              <a:ext uri="{FF2B5EF4-FFF2-40B4-BE49-F238E27FC236}">
                <a16:creationId xmlns:a16="http://schemas.microsoft.com/office/drawing/2014/main" id="{D78899E5-BE45-A546-D71C-12C2639FA4C6}"/>
              </a:ext>
            </a:extLst>
          </p:cNvPr>
          <p:cNvPicPr>
            <a:picLocks noRot="1" noChangeAspect="1"/>
          </p:cNvPicPr>
          <p:nvPr>
            <a:videoFile r:link="rId1"/>
          </p:nvPr>
        </p:nvPicPr>
        <p:blipFill>
          <a:blip r:embed="rId4"/>
          <a:stretch>
            <a:fillRect/>
          </a:stretch>
        </p:blipFill>
        <p:spPr>
          <a:xfrm>
            <a:off x="4860758" y="1885357"/>
            <a:ext cx="7202276" cy="4066105"/>
          </a:xfrm>
          <a:prstGeom prst="rect">
            <a:avLst/>
          </a:prstGeom>
        </p:spPr>
      </p:pic>
      <p:sp>
        <p:nvSpPr>
          <p:cNvPr id="8" name="Rectangle: Rounded Corners 7">
            <a:extLst>
              <a:ext uri="{FF2B5EF4-FFF2-40B4-BE49-F238E27FC236}">
                <a16:creationId xmlns:a16="http://schemas.microsoft.com/office/drawing/2014/main" id="{25B9F509-F60B-610F-6E14-4881B6ECCAE6}"/>
              </a:ext>
            </a:extLst>
          </p:cNvPr>
          <p:cNvSpPr/>
          <p:nvPr/>
        </p:nvSpPr>
        <p:spPr>
          <a:xfrm>
            <a:off x="10167892" y="6040342"/>
            <a:ext cx="1895142" cy="7339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hlinkClick r:id="rId5"/>
              </a:rPr>
              <a:t>Watch</a:t>
            </a:r>
            <a:r>
              <a:rPr lang="en-US" sz="2400" b="1" dirty="0">
                <a:solidFill>
                  <a:schemeClr val="tx2"/>
                </a:solidFill>
              </a:rPr>
              <a:t> Video</a:t>
            </a:r>
          </a:p>
        </p:txBody>
      </p:sp>
    </p:spTree>
    <p:extLst>
      <p:ext uri="{BB962C8B-B14F-4D97-AF65-F5344CB8AC3E}">
        <p14:creationId xmlns:p14="http://schemas.microsoft.com/office/powerpoint/2010/main" val="119293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8A92-C8C6-3A90-380F-8A9B63D7839D}"/>
            </a:ext>
          </a:extLst>
        </p:cNvPr>
        <p:cNvGrpSpPr/>
        <p:nvPr/>
      </p:nvGrpSpPr>
      <p:grpSpPr>
        <a:xfrm>
          <a:off x="0" y="0"/>
          <a:ext cx="0" cy="0"/>
          <a:chOff x="0" y="0"/>
          <a:chExt cx="0" cy="0"/>
        </a:xfrm>
      </p:grpSpPr>
      <p:sp>
        <p:nvSpPr>
          <p:cNvPr id="2" name="Rectangle: Single Corner Snipped 1">
            <a:extLst>
              <a:ext uri="{FF2B5EF4-FFF2-40B4-BE49-F238E27FC236}">
                <a16:creationId xmlns:a16="http://schemas.microsoft.com/office/drawing/2014/main" id="{C1F06B0D-08FC-02D3-7728-7DD61766B22E}"/>
              </a:ext>
            </a:extLst>
          </p:cNvPr>
          <p:cNvSpPr/>
          <p:nvPr/>
        </p:nvSpPr>
        <p:spPr>
          <a:xfrm>
            <a:off x="412254" y="815047"/>
            <a:ext cx="7344396" cy="4943086"/>
          </a:xfrm>
          <a:prstGeom prst="snip1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5400" b="1" dirty="0">
                <a:solidFill>
                  <a:schemeClr val="bg2">
                    <a:lumMod val="60000"/>
                    <a:lumOff val="40000"/>
                  </a:schemeClr>
                </a:solidFill>
                <a:ea typeface="Calibri"/>
                <a:cs typeface="Calibri"/>
              </a:rPr>
              <a:t>85%</a:t>
            </a:r>
          </a:p>
          <a:p>
            <a:r>
              <a:rPr lang="en-US" sz="2700" dirty="0">
                <a:solidFill>
                  <a:schemeClr val="bg1">
                    <a:lumMod val="76000"/>
                  </a:schemeClr>
                </a:solidFill>
                <a:ea typeface="Calibri"/>
                <a:cs typeface="Calibri"/>
              </a:rPr>
              <a:t>Of students with an LD have dyslexia symptoms</a:t>
            </a:r>
          </a:p>
          <a:p>
            <a:endParaRPr lang="en-US" sz="2000" b="1">
              <a:solidFill>
                <a:schemeClr val="bg1">
                  <a:lumMod val="76000"/>
                </a:schemeClr>
              </a:solidFill>
              <a:ea typeface="Calibri"/>
              <a:cs typeface="Calibri"/>
            </a:endParaRPr>
          </a:p>
          <a:p>
            <a:endParaRPr lang="en-US" sz="1100" b="1">
              <a:solidFill>
                <a:schemeClr val="bg1">
                  <a:lumMod val="76000"/>
                </a:schemeClr>
              </a:solidFill>
              <a:ea typeface="Calibri"/>
              <a:cs typeface="Calibri"/>
            </a:endParaRPr>
          </a:p>
          <a:p>
            <a:r>
              <a:rPr lang="en-US" sz="5400" b="1" dirty="0">
                <a:solidFill>
                  <a:schemeClr val="bg2">
                    <a:lumMod val="60000"/>
                    <a:lumOff val="40000"/>
                  </a:schemeClr>
                </a:solidFill>
                <a:ea typeface="Calibri"/>
                <a:cs typeface="Calibri"/>
              </a:rPr>
              <a:t>469,812</a:t>
            </a:r>
          </a:p>
          <a:p>
            <a:r>
              <a:rPr lang="en-US" sz="2700" dirty="0">
                <a:solidFill>
                  <a:schemeClr val="bg1">
                    <a:lumMod val="76000"/>
                  </a:schemeClr>
                </a:solidFill>
                <a:ea typeface="Calibri"/>
                <a:cs typeface="Calibri"/>
              </a:rPr>
              <a:t>Students with reading challenges in the U.S.</a:t>
            </a:r>
          </a:p>
          <a:p>
            <a:endParaRPr lang="en-US" sz="2000" b="1">
              <a:solidFill>
                <a:schemeClr val="bg1">
                  <a:lumMod val="76000"/>
                </a:schemeClr>
              </a:solidFill>
              <a:ea typeface="Calibri"/>
              <a:cs typeface="Calibri"/>
            </a:endParaRPr>
          </a:p>
          <a:p>
            <a:r>
              <a:rPr lang="en-US" sz="5400" b="1" dirty="0">
                <a:solidFill>
                  <a:schemeClr val="bg2">
                    <a:lumMod val="60000"/>
                    <a:lumOff val="40000"/>
                  </a:schemeClr>
                </a:solidFill>
                <a:ea typeface="Calibri"/>
                <a:cs typeface="Calibri"/>
              </a:rPr>
              <a:t>15-20%</a:t>
            </a:r>
          </a:p>
          <a:p>
            <a:r>
              <a:rPr lang="en-US" sz="2700" dirty="0">
                <a:solidFill>
                  <a:schemeClr val="bg1">
                    <a:lumMod val="76000"/>
                  </a:schemeClr>
                </a:solidFill>
                <a:ea typeface="Calibri"/>
                <a:cs typeface="Calibri"/>
              </a:rPr>
              <a:t>Of the population has some version of dyslexia</a:t>
            </a:r>
          </a:p>
          <a:p>
            <a:endParaRPr lang="en-US" sz="2000" b="1">
              <a:solidFill>
                <a:schemeClr val="bg1">
                  <a:lumMod val="76000"/>
                </a:schemeClr>
              </a:solidFill>
              <a:ea typeface="Calibri"/>
              <a:cs typeface="Calibri"/>
            </a:endParaRPr>
          </a:p>
          <a:p>
            <a:endParaRPr lang="en-US" sz="2000" b="1">
              <a:solidFill>
                <a:schemeClr val="bg1">
                  <a:lumMod val="76000"/>
                </a:schemeClr>
              </a:solidFill>
              <a:ea typeface="Calibri"/>
              <a:cs typeface="Calibri"/>
            </a:endParaRPr>
          </a:p>
        </p:txBody>
      </p:sp>
      <p:pic>
        <p:nvPicPr>
          <p:cNvPr id="7" name="Picture 6" descr="A group of people in graduation gowns&#10;&#10;AI-generated content may be incorrect.">
            <a:extLst>
              <a:ext uri="{FF2B5EF4-FFF2-40B4-BE49-F238E27FC236}">
                <a16:creationId xmlns:a16="http://schemas.microsoft.com/office/drawing/2014/main" id="{F54F9E2E-43B1-BF49-3D3A-6451C7F9E343}"/>
              </a:ext>
            </a:extLst>
          </p:cNvPr>
          <p:cNvPicPr>
            <a:picLocks noChangeAspect="1"/>
          </p:cNvPicPr>
          <p:nvPr/>
        </p:nvPicPr>
        <p:blipFill>
          <a:blip r:embed="rId3"/>
          <a:stretch>
            <a:fillRect/>
          </a:stretch>
        </p:blipFill>
        <p:spPr>
          <a:xfrm>
            <a:off x="8083378" y="1705618"/>
            <a:ext cx="3737920" cy="4064602"/>
          </a:xfrm>
          <a:prstGeom prst="rect">
            <a:avLst/>
          </a:prstGeom>
        </p:spPr>
      </p:pic>
      <p:sp>
        <p:nvSpPr>
          <p:cNvPr id="3" name="TextBox 2">
            <a:extLst>
              <a:ext uri="{FF2B5EF4-FFF2-40B4-BE49-F238E27FC236}">
                <a16:creationId xmlns:a16="http://schemas.microsoft.com/office/drawing/2014/main" id="{B23EBF7D-6CD9-AF08-3415-D72EC6B080E2}"/>
              </a:ext>
            </a:extLst>
          </p:cNvPr>
          <p:cNvSpPr txBox="1"/>
          <p:nvPr/>
        </p:nvSpPr>
        <p:spPr>
          <a:xfrm>
            <a:off x="418621" y="5846270"/>
            <a:ext cx="415734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200" dirty="0">
                <a:solidFill>
                  <a:srgbClr val="202124"/>
                </a:solidFill>
                <a:ea typeface="Calibri"/>
                <a:cs typeface="Calibri"/>
              </a:rPr>
              <a:t>Source: </a:t>
            </a:r>
            <a:r>
              <a:rPr lang="en" sz="1200" dirty="0">
                <a:solidFill>
                  <a:srgbClr val="444444"/>
                </a:solidFill>
                <a:ea typeface="Calibri"/>
                <a:cs typeface="Calibri"/>
                <a:hlinkClick r:id="rId4"/>
              </a:rPr>
              <a:t>https://dyslexiaida.org/dyslexia-basics/</a:t>
            </a:r>
            <a:endParaRPr lang="en-US" sz="1200" dirty="0">
              <a:solidFill>
                <a:srgbClr val="444444"/>
              </a:solidFill>
              <a:ea typeface="Calibri"/>
              <a:cs typeface="Calibri"/>
            </a:endParaRPr>
          </a:p>
          <a:p>
            <a:pPr algn="l"/>
            <a:endParaRPr lang="en-US" dirty="0">
              <a:ea typeface="Calibri"/>
              <a:cs typeface="Calibri"/>
            </a:endParaRPr>
          </a:p>
        </p:txBody>
      </p:sp>
    </p:spTree>
    <p:extLst>
      <p:ext uri="{BB962C8B-B14F-4D97-AF65-F5344CB8AC3E}">
        <p14:creationId xmlns:p14="http://schemas.microsoft.com/office/powerpoint/2010/main" val="1072669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11F66-3777-C056-3050-CD614160516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4007769-58B9-FC7B-557B-DAF966BDD042}"/>
              </a:ext>
            </a:extLst>
          </p:cNvPr>
          <p:cNvSpPr txBox="1">
            <a:spLocks noGrp="1"/>
          </p:cNvSpPr>
          <p:nvPr>
            <p:ph type="title" idx="4294967295"/>
          </p:nvPr>
        </p:nvSpPr>
        <p:spPr>
          <a:xfrm>
            <a:off x="742677" y="614950"/>
            <a:ext cx="9721265" cy="1102904"/>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Understanding: the evaluation process </a:t>
            </a:r>
          </a:p>
        </p:txBody>
      </p:sp>
      <p:sp>
        <p:nvSpPr>
          <p:cNvPr id="3" name="Google Shape;237;p20">
            <a:extLst>
              <a:ext uri="{FF2B5EF4-FFF2-40B4-BE49-F238E27FC236}">
                <a16:creationId xmlns:a16="http://schemas.microsoft.com/office/drawing/2014/main" id="{52B05FC6-0006-F57F-D60B-8B21D04C42E5}"/>
              </a:ext>
            </a:extLst>
          </p:cNvPr>
          <p:cNvSpPr txBox="1">
            <a:spLocks noGrp="1"/>
          </p:cNvSpPr>
          <p:nvPr/>
        </p:nvSpPr>
        <p:spPr>
          <a:xfrm>
            <a:off x="592477" y="2679983"/>
            <a:ext cx="5736380" cy="1800375"/>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500" dirty="0"/>
              <a:t>The importance of getting evaluated</a:t>
            </a:r>
          </a:p>
          <a:p>
            <a:pPr indent="-342900">
              <a:lnSpc>
                <a:spcPct val="90000"/>
              </a:lnSpc>
              <a:spcBef>
                <a:spcPts val="1000"/>
              </a:spcBef>
              <a:buSzPts val="1800"/>
            </a:pPr>
            <a:r>
              <a:rPr lang="en" sz="2500" dirty="0"/>
              <a:t>Talking to specialists </a:t>
            </a:r>
          </a:p>
          <a:p>
            <a:pPr indent="-342900">
              <a:lnSpc>
                <a:spcPct val="90000"/>
              </a:lnSpc>
              <a:spcBef>
                <a:spcPts val="1000"/>
              </a:spcBef>
              <a:buSzPts val="1800"/>
            </a:pPr>
            <a:r>
              <a:rPr lang="en" sz="2500" dirty="0"/>
              <a:t>What your documentation means</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4" name="Picture 3" descr="A group of people sitting at a table&#10;&#10;AI-generated content may be incorrect.">
            <a:extLst>
              <a:ext uri="{FF2B5EF4-FFF2-40B4-BE49-F238E27FC236}">
                <a16:creationId xmlns:a16="http://schemas.microsoft.com/office/drawing/2014/main" id="{1136376D-1B00-376F-726A-BC390F2C333F}"/>
              </a:ext>
            </a:extLst>
          </p:cNvPr>
          <p:cNvPicPr>
            <a:picLocks noChangeAspect="1"/>
          </p:cNvPicPr>
          <p:nvPr/>
        </p:nvPicPr>
        <p:blipFill>
          <a:blip r:embed="rId3"/>
          <a:stretch>
            <a:fillRect/>
          </a:stretch>
        </p:blipFill>
        <p:spPr>
          <a:xfrm>
            <a:off x="6842554" y="2213919"/>
            <a:ext cx="4911812" cy="3274541"/>
          </a:xfrm>
          <a:prstGeom prst="rect">
            <a:avLst/>
          </a:prstGeom>
        </p:spPr>
      </p:pic>
      <p:sp>
        <p:nvSpPr>
          <p:cNvPr id="2" name="Rectangle: Rounded Corners 1">
            <a:hlinkClick r:id="rId4"/>
            <a:extLst>
              <a:ext uri="{FF2B5EF4-FFF2-40B4-BE49-F238E27FC236}">
                <a16:creationId xmlns:a16="http://schemas.microsoft.com/office/drawing/2014/main" id="{1666925E-7070-EFE1-DA94-9E23BB3B32DA}"/>
              </a:ext>
            </a:extLst>
          </p:cNvPr>
          <p:cNvSpPr/>
          <p:nvPr/>
        </p:nvSpPr>
        <p:spPr>
          <a:xfrm>
            <a:off x="10294542" y="5715000"/>
            <a:ext cx="1897458" cy="5280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4">
                  <a:extLst>
                    <a:ext uri="{A12FA001-AC4F-418D-AE19-62706E023703}">
                      <ahyp:hlinkClr xmlns:ahyp="http://schemas.microsoft.com/office/drawing/2018/hyperlinkcolor" val="tx"/>
                    </a:ext>
                  </a:extLst>
                </a:hlinkClick>
              </a:rPr>
              <a:t>Learn More</a:t>
            </a:r>
            <a:endParaRPr lang="en-US" sz="2400" b="1" dirty="0">
              <a:solidFill>
                <a:schemeClr val="tx2"/>
              </a:solidFill>
            </a:endParaRPr>
          </a:p>
        </p:txBody>
      </p:sp>
    </p:spTree>
    <p:extLst>
      <p:ext uri="{BB962C8B-B14F-4D97-AF65-F5344CB8AC3E}">
        <p14:creationId xmlns:p14="http://schemas.microsoft.com/office/powerpoint/2010/main" val="3827659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FFF9-0BBD-4106-ECD4-8C136B94D7E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ABD5A44-F406-864D-4E63-2D0F35290D7D}"/>
              </a:ext>
            </a:extLst>
          </p:cNvPr>
          <p:cNvSpPr txBox="1">
            <a:spLocks noGrp="1"/>
          </p:cNvSpPr>
          <p:nvPr>
            <p:ph type="title" idx="4294967295"/>
          </p:nvPr>
        </p:nvSpPr>
        <p:spPr>
          <a:xfrm>
            <a:off x="742677" y="614950"/>
            <a:ext cx="9721265" cy="1102904"/>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Understanding: accommodations  </a:t>
            </a:r>
          </a:p>
        </p:txBody>
      </p:sp>
      <p:sp>
        <p:nvSpPr>
          <p:cNvPr id="3" name="Google Shape;237;p20">
            <a:extLst>
              <a:ext uri="{FF2B5EF4-FFF2-40B4-BE49-F238E27FC236}">
                <a16:creationId xmlns:a16="http://schemas.microsoft.com/office/drawing/2014/main" id="{39868C55-9A6F-6FD3-EAB1-B4608CDE67D6}"/>
              </a:ext>
            </a:extLst>
          </p:cNvPr>
          <p:cNvSpPr txBox="1">
            <a:spLocks noGrp="1"/>
          </p:cNvSpPr>
          <p:nvPr/>
        </p:nvSpPr>
        <p:spPr>
          <a:xfrm>
            <a:off x="739015" y="2005906"/>
            <a:ext cx="7279918" cy="3744450"/>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3000" dirty="0"/>
              <a:t>It's important to understand that your accommodations are here to level the playing field, NOT to give you an unfair advantage. Some kids may think you're lucky that you get these, but it's not luck at all. Even with all your accommodations, things still might not be equal.</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2" name="Picture 1" descr="A child writing on a piece of paper&#10;&#10;AI-generated content may be incorrect.">
            <a:extLst>
              <a:ext uri="{FF2B5EF4-FFF2-40B4-BE49-F238E27FC236}">
                <a16:creationId xmlns:a16="http://schemas.microsoft.com/office/drawing/2014/main" id="{0F88E089-7E9B-2DAB-8338-05E4EFF96678}"/>
              </a:ext>
            </a:extLst>
          </p:cNvPr>
          <p:cNvPicPr>
            <a:picLocks noChangeAspect="1"/>
          </p:cNvPicPr>
          <p:nvPr/>
        </p:nvPicPr>
        <p:blipFill>
          <a:blip r:embed="rId3"/>
          <a:srcRect l="7538" t="-3587" r="39350" b="4008"/>
          <a:stretch>
            <a:fillRect/>
          </a:stretch>
        </p:blipFill>
        <p:spPr>
          <a:xfrm>
            <a:off x="8709269" y="2266461"/>
            <a:ext cx="2510699" cy="3223849"/>
          </a:xfrm>
          <a:prstGeom prst="rect">
            <a:avLst/>
          </a:prstGeom>
        </p:spPr>
      </p:pic>
    </p:spTree>
    <p:extLst>
      <p:ext uri="{BB962C8B-B14F-4D97-AF65-F5344CB8AC3E}">
        <p14:creationId xmlns:p14="http://schemas.microsoft.com/office/powerpoint/2010/main" val="363341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555D-E8DC-8F4D-698D-704BE3EDB2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535110C-C335-291E-8474-47E752A7C1F8}"/>
              </a:ext>
            </a:extLst>
          </p:cNvPr>
          <p:cNvSpPr txBox="1">
            <a:spLocks noGrp="1"/>
          </p:cNvSpPr>
          <p:nvPr>
            <p:ph type="title" idx="4294967295"/>
          </p:nvPr>
        </p:nvSpPr>
        <p:spPr>
          <a:xfrm>
            <a:off x="742677" y="614950"/>
            <a:ext cx="10102265" cy="1092607"/>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Understanding: accommodations </a:t>
            </a:r>
            <a:r>
              <a:rPr kumimoji="0" lang="en-US" sz="3300" b="1" i="0" u="none" strike="noStrike" kern="1200" cap="none" spc="0" normalizeH="0" baseline="0" noProof="0" dirty="0">
                <a:ln>
                  <a:noFill/>
                </a:ln>
                <a:solidFill>
                  <a:schemeClr val="tx1"/>
                </a:solidFill>
                <a:effectLst/>
                <a:uLnTx/>
                <a:uFillTx/>
                <a:latin typeface="Amatic SC"/>
                <a:ea typeface="Calibri"/>
                <a:cs typeface="Calibri"/>
              </a:rPr>
              <a:t>(continued) </a:t>
            </a:r>
          </a:p>
        </p:txBody>
      </p:sp>
      <p:sp>
        <p:nvSpPr>
          <p:cNvPr id="3" name="Google Shape;237;p20">
            <a:extLst>
              <a:ext uri="{FF2B5EF4-FFF2-40B4-BE49-F238E27FC236}">
                <a16:creationId xmlns:a16="http://schemas.microsoft.com/office/drawing/2014/main" id="{C9121A43-3B92-B1F6-4DF2-849079A42B8A}"/>
              </a:ext>
            </a:extLst>
          </p:cNvPr>
          <p:cNvSpPr txBox="1">
            <a:spLocks noGrp="1"/>
          </p:cNvSpPr>
          <p:nvPr/>
        </p:nvSpPr>
        <p:spPr>
          <a:xfrm>
            <a:off x="1100476" y="1898444"/>
            <a:ext cx="6224841" cy="3861682"/>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500"/>
              <a:t>Extra time</a:t>
            </a:r>
          </a:p>
          <a:p>
            <a:pPr indent="-342900">
              <a:lnSpc>
                <a:spcPct val="90000"/>
              </a:lnSpc>
              <a:spcBef>
                <a:spcPts val="1000"/>
              </a:spcBef>
              <a:buSzPts val="1800"/>
            </a:pPr>
            <a:r>
              <a:rPr lang="en" sz="2500"/>
              <a:t>Not graded for spelling</a:t>
            </a:r>
          </a:p>
          <a:p>
            <a:pPr indent="-342900">
              <a:lnSpc>
                <a:spcPct val="90000"/>
              </a:lnSpc>
              <a:spcBef>
                <a:spcPts val="1000"/>
              </a:spcBef>
              <a:buSzPts val="1800"/>
            </a:pPr>
            <a:r>
              <a:rPr lang="en" sz="2500"/>
              <a:t>A quiet place</a:t>
            </a:r>
          </a:p>
          <a:p>
            <a:pPr indent="-342900">
              <a:lnSpc>
                <a:spcPct val="90000"/>
              </a:lnSpc>
              <a:spcBef>
                <a:spcPts val="1000"/>
              </a:spcBef>
              <a:buSzPts val="1800"/>
            </a:pPr>
            <a:r>
              <a:rPr lang="en" sz="2500"/>
              <a:t>A scribe</a:t>
            </a:r>
          </a:p>
          <a:p>
            <a:pPr indent="-342900">
              <a:lnSpc>
                <a:spcPct val="90000"/>
              </a:lnSpc>
              <a:spcBef>
                <a:spcPts val="1000"/>
              </a:spcBef>
              <a:buSzPts val="1800"/>
            </a:pPr>
            <a:r>
              <a:rPr lang="en" sz="2500"/>
              <a:t>Use of a computer/calculator</a:t>
            </a:r>
          </a:p>
          <a:p>
            <a:pPr indent="-342900">
              <a:lnSpc>
                <a:spcPct val="90000"/>
              </a:lnSpc>
              <a:spcBef>
                <a:spcPts val="1000"/>
              </a:spcBef>
              <a:buSzPts val="1800"/>
            </a:pPr>
            <a:r>
              <a:rPr lang="en" sz="2500"/>
              <a:t>Use of audiobooks/digital textbooks</a:t>
            </a:r>
          </a:p>
          <a:p>
            <a:pPr indent="-342900">
              <a:lnSpc>
                <a:spcPct val="90000"/>
              </a:lnSpc>
              <a:spcBef>
                <a:spcPts val="1000"/>
              </a:spcBef>
              <a:buSzPts val="1800"/>
            </a:pPr>
            <a:r>
              <a:rPr lang="en" sz="2500"/>
              <a:t>Language waiver</a:t>
            </a:r>
          </a:p>
          <a:p>
            <a:pPr indent="-342900">
              <a:lnSpc>
                <a:spcPct val="90000"/>
              </a:lnSpc>
              <a:spcBef>
                <a:spcPts val="1000"/>
              </a:spcBef>
              <a:buSzPts val="1800"/>
            </a:pPr>
            <a:r>
              <a:rPr lang="en" sz="2500"/>
              <a:t>Assistive technology</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2" name="Picture 1" descr="A person writing in a book&#10;&#10;AI-generated content may be incorrect.">
            <a:extLst>
              <a:ext uri="{FF2B5EF4-FFF2-40B4-BE49-F238E27FC236}">
                <a16:creationId xmlns:a16="http://schemas.microsoft.com/office/drawing/2014/main" id="{F8D4C6B2-3A05-8EBC-FCEB-AB820AB2AE21}"/>
              </a:ext>
            </a:extLst>
          </p:cNvPr>
          <p:cNvPicPr>
            <a:picLocks noChangeAspect="1"/>
          </p:cNvPicPr>
          <p:nvPr/>
        </p:nvPicPr>
        <p:blipFill>
          <a:blip r:embed="rId3"/>
          <a:srcRect l="25071" t="14387" r="23552" b="-2707"/>
          <a:stretch>
            <a:fillRect/>
          </a:stretch>
        </p:blipFill>
        <p:spPr>
          <a:xfrm>
            <a:off x="7742114" y="1895231"/>
            <a:ext cx="3468087" cy="3976085"/>
          </a:xfrm>
          <a:prstGeom prst="rect">
            <a:avLst/>
          </a:prstGeom>
        </p:spPr>
      </p:pic>
      <p:sp>
        <p:nvSpPr>
          <p:cNvPr id="4" name="Rectangle: Rounded Corners 3">
            <a:hlinkClick r:id="rId4"/>
            <a:extLst>
              <a:ext uri="{FF2B5EF4-FFF2-40B4-BE49-F238E27FC236}">
                <a16:creationId xmlns:a16="http://schemas.microsoft.com/office/drawing/2014/main" id="{435EF300-C0B2-79BA-DDE5-011115FCBB88}"/>
              </a:ext>
            </a:extLst>
          </p:cNvPr>
          <p:cNvSpPr/>
          <p:nvPr/>
        </p:nvSpPr>
        <p:spPr>
          <a:xfrm>
            <a:off x="10503569" y="5871316"/>
            <a:ext cx="1588168" cy="3717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4"/>
              </a:rPr>
              <a:t>Try it Out</a:t>
            </a:r>
            <a:endParaRPr lang="en-US">
              <a:solidFill>
                <a:schemeClr val="tx2"/>
              </a:solidFill>
              <a:hlinkClick r:id="rId4"/>
            </a:endParaRPr>
          </a:p>
        </p:txBody>
      </p:sp>
    </p:spTree>
    <p:extLst>
      <p:ext uri="{BB962C8B-B14F-4D97-AF65-F5344CB8AC3E}">
        <p14:creationId xmlns:p14="http://schemas.microsoft.com/office/powerpoint/2010/main" val="819173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C062-606D-1632-E13B-039BFDC0C0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53FB0A9-9987-8C08-8E03-2C56AF27EEB7}"/>
              </a:ext>
            </a:extLst>
          </p:cNvPr>
          <p:cNvSpPr txBox="1"/>
          <p:nvPr/>
        </p:nvSpPr>
        <p:spPr>
          <a:xfrm>
            <a:off x="742677" y="614950"/>
            <a:ext cx="7953035" cy="1102376"/>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Understanding: your rights</a:t>
            </a:r>
            <a:r>
              <a:rPr lang="en-US" sz="3300" b="1">
                <a:latin typeface="Amatic SC"/>
                <a:ea typeface="Calibri"/>
                <a:cs typeface="Calibri"/>
              </a:rPr>
              <a:t> </a:t>
            </a:r>
          </a:p>
        </p:txBody>
      </p:sp>
      <p:sp>
        <p:nvSpPr>
          <p:cNvPr id="3" name="Google Shape;237;p20">
            <a:extLst>
              <a:ext uri="{FF2B5EF4-FFF2-40B4-BE49-F238E27FC236}">
                <a16:creationId xmlns:a16="http://schemas.microsoft.com/office/drawing/2014/main" id="{8FA582EA-1653-35F5-9589-F97E27350AEE}"/>
              </a:ext>
            </a:extLst>
          </p:cNvPr>
          <p:cNvSpPr txBox="1">
            <a:spLocks noGrp="1"/>
          </p:cNvSpPr>
          <p:nvPr/>
        </p:nvSpPr>
        <p:spPr>
          <a:xfrm>
            <a:off x="1012553" y="2181752"/>
            <a:ext cx="9673379" cy="3304836"/>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dirty="0"/>
          </a:p>
          <a:p>
            <a:pPr indent="-342900">
              <a:lnSpc>
                <a:spcPct val="90000"/>
              </a:lnSpc>
              <a:spcBef>
                <a:spcPts val="1000"/>
              </a:spcBef>
              <a:buSzPts val="1800"/>
            </a:pPr>
            <a:r>
              <a:rPr lang="en" sz="2500" dirty="0"/>
              <a:t>Know your rights and know your laws</a:t>
            </a:r>
          </a:p>
          <a:p>
            <a:pPr marL="114300" indent="0">
              <a:lnSpc>
                <a:spcPct val="90000"/>
              </a:lnSpc>
              <a:spcBef>
                <a:spcPts val="1000"/>
              </a:spcBef>
              <a:buSzPts val="1800"/>
              <a:buNone/>
            </a:pPr>
            <a:endParaRPr lang="en" sz="600" dirty="0"/>
          </a:p>
          <a:p>
            <a:pPr indent="-342900">
              <a:lnSpc>
                <a:spcPct val="90000"/>
              </a:lnSpc>
              <a:spcBef>
                <a:spcPts val="1000"/>
              </a:spcBef>
              <a:buSzPts val="1800"/>
            </a:pPr>
            <a:r>
              <a:rPr lang="en" sz="2500" dirty="0"/>
              <a:t>Check out </a:t>
            </a:r>
            <a:r>
              <a:rPr lang="en" sz="2500" dirty="0">
                <a:hlinkClick r:id="rId3"/>
              </a:rPr>
              <a:t>NCIL's State of Dyslexia Map</a:t>
            </a:r>
            <a:r>
              <a:rPr lang="en" sz="2500" dirty="0"/>
              <a:t> or </a:t>
            </a:r>
            <a:r>
              <a:rPr lang="en" sz="2500" dirty="0">
                <a:hlinkClick r:id="rId4"/>
              </a:rPr>
              <a:t>Decoding Dyslexia</a:t>
            </a:r>
            <a:r>
              <a:rPr lang="en" sz="2500" dirty="0"/>
              <a:t> for information about dyslexia laws in your state</a:t>
            </a:r>
          </a:p>
          <a:p>
            <a:pPr marL="114300" indent="0">
              <a:lnSpc>
                <a:spcPct val="90000"/>
              </a:lnSpc>
              <a:spcBef>
                <a:spcPts val="1000"/>
              </a:spcBef>
              <a:buSzPts val="1800"/>
              <a:buNone/>
            </a:pPr>
            <a:endParaRPr lang="en" sz="600" dirty="0"/>
          </a:p>
          <a:p>
            <a:pPr indent="-342900">
              <a:lnSpc>
                <a:spcPct val="90000"/>
              </a:lnSpc>
              <a:spcBef>
                <a:spcPts val="1000"/>
              </a:spcBef>
              <a:buSzPts val="1800"/>
            </a:pPr>
            <a:r>
              <a:rPr lang="en" sz="2500" dirty="0"/>
              <a:t>You should not have to request your accommodations, modifications, or services within your IEP over and over again</a:t>
            </a:r>
          </a:p>
          <a:p>
            <a:pPr indent="-342900">
              <a:lnSpc>
                <a:spcPct val="90000"/>
              </a:lnSpc>
              <a:spcBef>
                <a:spcPts val="1000"/>
              </a:spcBef>
              <a:buSzPts val="1800"/>
            </a:pPr>
            <a:endParaRPr lang="en" sz="25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pic>
        <p:nvPicPr>
          <p:cNvPr id="8" name="Graphic 7" descr="Lights On with solid fill">
            <a:extLst>
              <a:ext uri="{FF2B5EF4-FFF2-40B4-BE49-F238E27FC236}">
                <a16:creationId xmlns:a16="http://schemas.microsoft.com/office/drawing/2014/main" id="{2A2C862C-05DD-CDD8-BA8E-54D9F43875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900000">
            <a:off x="9259622" y="923906"/>
            <a:ext cx="1962150" cy="1962150"/>
          </a:xfrm>
          <a:prstGeom prst="rect">
            <a:avLst/>
          </a:prstGeom>
        </p:spPr>
      </p:pic>
      <p:sp>
        <p:nvSpPr>
          <p:cNvPr id="2" name="Rectangle: Rounded Corners 1">
            <a:extLst>
              <a:ext uri="{FF2B5EF4-FFF2-40B4-BE49-F238E27FC236}">
                <a16:creationId xmlns:a16="http://schemas.microsoft.com/office/drawing/2014/main" id="{C70351AF-9658-E3FE-9F14-584016099855}"/>
              </a:ext>
            </a:extLst>
          </p:cNvPr>
          <p:cNvSpPr/>
          <p:nvPr/>
        </p:nvSpPr>
        <p:spPr>
          <a:xfrm>
            <a:off x="2817289" y="5686989"/>
            <a:ext cx="2112132" cy="5280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7">
                  <a:extLst>
                    <a:ext uri="{A12FA001-AC4F-418D-AE19-62706E023703}">
                      <ahyp:hlinkClr xmlns:ahyp="http://schemas.microsoft.com/office/drawing/2018/hyperlinkcolor" val="tx"/>
                    </a:ext>
                  </a:extLst>
                </a:hlinkClick>
              </a:rPr>
              <a:t>Learn More 1</a:t>
            </a:r>
            <a:endParaRPr lang="en-US" sz="2400" b="1">
              <a:solidFill>
                <a:schemeClr val="tx2"/>
              </a:solidFill>
              <a:ea typeface="Calibri" panose="020F0502020204030204"/>
              <a:cs typeface="Calibri" panose="020F0502020204030204"/>
            </a:endParaRPr>
          </a:p>
        </p:txBody>
      </p:sp>
      <p:sp>
        <p:nvSpPr>
          <p:cNvPr id="4" name="Rectangle: Rounded Corners 3">
            <a:hlinkClick r:id="rId8"/>
            <a:extLst>
              <a:ext uri="{FF2B5EF4-FFF2-40B4-BE49-F238E27FC236}">
                <a16:creationId xmlns:a16="http://schemas.microsoft.com/office/drawing/2014/main" id="{897C8B1C-DFB2-A6CF-3FF7-4E58FA59AB35}"/>
              </a:ext>
            </a:extLst>
          </p:cNvPr>
          <p:cNvSpPr/>
          <p:nvPr/>
        </p:nvSpPr>
        <p:spPr>
          <a:xfrm>
            <a:off x="5479794" y="5686989"/>
            <a:ext cx="2112132" cy="5280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9">
                  <a:extLst>
                    <a:ext uri="{A12FA001-AC4F-418D-AE19-62706E023703}">
                      <ahyp:hlinkClr xmlns:ahyp="http://schemas.microsoft.com/office/drawing/2018/hyperlinkcolor" val="tx"/>
                    </a:ext>
                  </a:extLst>
                </a:hlinkClick>
              </a:rPr>
              <a:t>Learn More 2</a:t>
            </a:r>
          </a:p>
        </p:txBody>
      </p:sp>
    </p:spTree>
    <p:extLst>
      <p:ext uri="{BB962C8B-B14F-4D97-AF65-F5344CB8AC3E}">
        <p14:creationId xmlns:p14="http://schemas.microsoft.com/office/powerpoint/2010/main" val="2656284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40000"/>
            <a:lumOff val="60000"/>
          </a:schemeClr>
        </a:solidFill>
        <a:effectLst/>
      </p:bgPr>
    </p:bg>
    <p:spTree>
      <p:nvGrpSpPr>
        <p:cNvPr id="1" name="">
          <a:extLst>
            <a:ext uri="{FF2B5EF4-FFF2-40B4-BE49-F238E27FC236}">
              <a16:creationId xmlns:a16="http://schemas.microsoft.com/office/drawing/2014/main" id="{75528112-D060-A06A-17A6-244CEDC88E2B}"/>
            </a:ext>
          </a:extLst>
        </p:cNvPr>
        <p:cNvGrpSpPr/>
        <p:nvPr/>
      </p:nvGrpSpPr>
      <p:grpSpPr>
        <a:xfrm>
          <a:off x="0" y="0"/>
          <a:ext cx="0" cy="0"/>
          <a:chOff x="0" y="0"/>
          <a:chExt cx="0" cy="0"/>
        </a:xfrm>
      </p:grpSpPr>
      <p:sp>
        <p:nvSpPr>
          <p:cNvPr id="4" name="Google Shape;225;p19">
            <a:extLst>
              <a:ext uri="{FF2B5EF4-FFF2-40B4-BE49-F238E27FC236}">
                <a16:creationId xmlns:a16="http://schemas.microsoft.com/office/drawing/2014/main" id="{F312CB17-166B-8CAA-F34C-32F1D4755F66}"/>
              </a:ext>
            </a:extLst>
          </p:cNvPr>
          <p:cNvSpPr txBox="1">
            <a:spLocks noGrp="1"/>
          </p:cNvSpPr>
          <p:nvPr/>
        </p:nvSpPr>
        <p:spPr>
          <a:xfrm>
            <a:off x="2706896" y="3627398"/>
            <a:ext cx="6786425" cy="57906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600">
                <a:solidFill>
                  <a:schemeClr val="tx2"/>
                </a:solidFill>
              </a:rPr>
              <a:t>It is so important you know that.</a:t>
            </a:r>
          </a:p>
        </p:txBody>
      </p:sp>
      <p:sp>
        <p:nvSpPr>
          <p:cNvPr id="7" name="Google Shape;224;p19">
            <a:extLst>
              <a:ext uri="{FF2B5EF4-FFF2-40B4-BE49-F238E27FC236}">
                <a16:creationId xmlns:a16="http://schemas.microsoft.com/office/drawing/2014/main" id="{B7F72547-D3A4-727C-9BC2-7C5FA33F857A}"/>
              </a:ext>
            </a:extLst>
          </p:cNvPr>
          <p:cNvSpPr txBox="1">
            <a:spLocks noGrp="1"/>
          </p:cNvSpPr>
          <p:nvPr/>
        </p:nvSpPr>
        <p:spPr>
          <a:xfrm>
            <a:off x="2869465" y="2418620"/>
            <a:ext cx="6461533" cy="10062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r>
              <a:rPr lang="en" sz="9600">
                <a:solidFill>
                  <a:schemeClr val="tx2"/>
                </a:solidFill>
              </a:rPr>
              <a:t>You are NOT Alone</a:t>
            </a:r>
          </a:p>
        </p:txBody>
      </p:sp>
    </p:spTree>
    <p:custDataLst>
      <p:tags r:id="rId1"/>
    </p:custDataLst>
    <p:extLst>
      <p:ext uri="{BB962C8B-B14F-4D97-AF65-F5344CB8AC3E}">
        <p14:creationId xmlns:p14="http://schemas.microsoft.com/office/powerpoint/2010/main" val="1959185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CA30A-C5E2-66BE-013A-E58F81A889B1}"/>
            </a:ext>
          </a:extLst>
        </p:cNvPr>
        <p:cNvGrpSpPr/>
        <p:nvPr/>
      </p:nvGrpSpPr>
      <p:grpSpPr>
        <a:xfrm>
          <a:off x="0" y="0"/>
          <a:ext cx="0" cy="0"/>
          <a:chOff x="0" y="0"/>
          <a:chExt cx="0" cy="0"/>
        </a:xfrm>
      </p:grpSpPr>
      <p:sp>
        <p:nvSpPr>
          <p:cNvPr id="4" name="Google Shape;225;p19">
            <a:extLst>
              <a:ext uri="{FF2B5EF4-FFF2-40B4-BE49-F238E27FC236}">
                <a16:creationId xmlns:a16="http://schemas.microsoft.com/office/drawing/2014/main" id="{38034B68-E494-5BA0-2F6E-CCA47C368084}"/>
              </a:ext>
            </a:extLst>
          </p:cNvPr>
          <p:cNvSpPr txBox="1">
            <a:spLocks noGrp="1"/>
          </p:cNvSpPr>
          <p:nvPr/>
        </p:nvSpPr>
        <p:spPr>
          <a:xfrm>
            <a:off x="2518976" y="3835224"/>
            <a:ext cx="7070763" cy="138339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200" dirty="0"/>
              <a:t>You deserve to advocate for yourself. </a:t>
            </a:r>
            <a:endParaRPr lang="en" sz="3000" dirty="0"/>
          </a:p>
        </p:txBody>
      </p:sp>
      <p:sp>
        <p:nvSpPr>
          <p:cNvPr id="7" name="Google Shape;224;p19">
            <a:extLst>
              <a:ext uri="{FF2B5EF4-FFF2-40B4-BE49-F238E27FC236}">
                <a16:creationId xmlns:a16="http://schemas.microsoft.com/office/drawing/2014/main" id="{86FABF7C-C179-0E69-C837-C2A79ABBFFC3}"/>
              </a:ext>
            </a:extLst>
          </p:cNvPr>
          <p:cNvSpPr txBox="1">
            <a:spLocks noGrp="1"/>
          </p:cNvSpPr>
          <p:nvPr/>
        </p:nvSpPr>
        <p:spPr>
          <a:xfrm>
            <a:off x="3892329" y="2820787"/>
            <a:ext cx="4312833" cy="10062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lvl="0" indent="0" algn="l" rtl="0">
              <a:spcBef>
                <a:spcPts val="0"/>
              </a:spcBef>
              <a:spcAft>
                <a:spcPts val="0"/>
              </a:spcAft>
              <a:buNone/>
            </a:pPr>
            <a:r>
              <a:rPr lang="en" sz="8200"/>
              <a:t>empowerment</a:t>
            </a:r>
          </a:p>
        </p:txBody>
      </p:sp>
      <p:pic>
        <p:nvPicPr>
          <p:cNvPr id="3" name="Graphic 2" descr="Badge 3 with solid fill">
            <a:extLst>
              <a:ext uri="{FF2B5EF4-FFF2-40B4-BE49-F238E27FC236}">
                <a16:creationId xmlns:a16="http://schemas.microsoft.com/office/drawing/2014/main" id="{C9452020-A1BF-0D5B-C417-720CA0F9BF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84" y="-139410"/>
            <a:ext cx="4147751" cy="4116859"/>
          </a:xfrm>
          <a:prstGeom prst="rect">
            <a:avLst/>
          </a:prstGeom>
        </p:spPr>
      </p:pic>
    </p:spTree>
    <p:custDataLst>
      <p:tags r:id="rId1"/>
    </p:custDataLst>
    <p:extLst>
      <p:ext uri="{BB962C8B-B14F-4D97-AF65-F5344CB8AC3E}">
        <p14:creationId xmlns:p14="http://schemas.microsoft.com/office/powerpoint/2010/main" val="3570649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noGrp="1"/>
          </p:cNvSpPr>
          <p:nvPr>
            <p:ph type="title" idx="4294967295"/>
          </p:nvPr>
        </p:nvSpPr>
        <p:spPr>
          <a:xfrm>
            <a:off x="1436344" y="1549577"/>
            <a:ext cx="8718297" cy="20761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National Center on Improving Literacy</a:t>
            </a:r>
            <a:r>
              <a:rPr kumimoji="0" lang="en-US" sz="2800" b="0" i="0" u="none" strike="noStrike" kern="1200" cap="none" spc="0" normalizeH="0" baseline="0" noProof="0" dirty="0">
                <a:ln>
                  <a:noFill/>
                </a:ln>
                <a:solidFill>
                  <a:schemeClr val="tx1"/>
                </a:solidFill>
                <a:effectLst/>
                <a:uLnTx/>
                <a:uFillTx/>
                <a:latin typeface="+mn-lt"/>
                <a:ea typeface="+mn-ea"/>
                <a:cs typeface="+mn-cs"/>
              </a:rPr>
              <a:t> (NCIL) is a partnership among literacy experts, university researchers, and technical assistance providers, with funding from the United States Department of Education.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descr="NCIL's website">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BF6D2-3840-0831-3D23-BD6D1FC0EE8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5D7AAFB-B0C7-F304-3011-FEB4B06CBD39}"/>
              </a:ext>
            </a:extLst>
          </p:cNvPr>
          <p:cNvSpPr txBox="1"/>
          <p:nvPr/>
        </p:nvSpPr>
        <p:spPr>
          <a:xfrm>
            <a:off x="763826" y="831193"/>
            <a:ext cx="7248569" cy="1092607"/>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500" b="1" dirty="0">
                <a:latin typeface="Amatic SC"/>
                <a:ea typeface="Calibri"/>
                <a:cs typeface="Calibri"/>
              </a:rPr>
              <a:t>Empowerment: The First Step</a:t>
            </a:r>
          </a:p>
        </p:txBody>
      </p:sp>
      <p:sp>
        <p:nvSpPr>
          <p:cNvPr id="2" name="Google Shape;237;p20">
            <a:extLst>
              <a:ext uri="{FF2B5EF4-FFF2-40B4-BE49-F238E27FC236}">
                <a16:creationId xmlns:a16="http://schemas.microsoft.com/office/drawing/2014/main" id="{DAA96258-8C05-8615-4559-D72021DEE0AB}"/>
              </a:ext>
            </a:extLst>
          </p:cNvPr>
          <p:cNvSpPr txBox="1">
            <a:spLocks noGrp="1"/>
          </p:cNvSpPr>
          <p:nvPr/>
        </p:nvSpPr>
        <p:spPr>
          <a:xfrm>
            <a:off x="765986" y="2263686"/>
            <a:ext cx="10792352"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2400"/>
          </a:p>
          <a:p>
            <a:pPr marL="0" indent="0">
              <a:lnSpc>
                <a:spcPct val="90000"/>
              </a:lnSpc>
              <a:buNone/>
            </a:pPr>
            <a:endParaRPr lang="en" sz="2400"/>
          </a:p>
          <a:p>
            <a:pPr indent="-342900">
              <a:lnSpc>
                <a:spcPct val="90000"/>
              </a:lnSpc>
              <a:spcBef>
                <a:spcPts val="1000"/>
              </a:spcBef>
              <a:buSzPts val="1800"/>
            </a:pPr>
            <a:r>
              <a:rPr lang="en" sz="2500"/>
              <a:t>It all starts with you! </a:t>
            </a:r>
          </a:p>
          <a:p>
            <a:pPr marL="114300" indent="0">
              <a:lnSpc>
                <a:spcPct val="90000"/>
              </a:lnSpc>
              <a:spcBef>
                <a:spcPts val="1000"/>
              </a:spcBef>
              <a:buSzPts val="1800"/>
              <a:buNone/>
            </a:pPr>
            <a:endParaRPr lang="en" sz="600"/>
          </a:p>
          <a:p>
            <a:pPr indent="-342900">
              <a:lnSpc>
                <a:spcPct val="90000"/>
              </a:lnSpc>
              <a:spcBef>
                <a:spcPts val="1000"/>
              </a:spcBef>
              <a:buSzPts val="1800"/>
            </a:pPr>
            <a:r>
              <a:rPr lang="en" sz="2500"/>
              <a:t>Empowerment is the first step.</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4" name="Picture 3" descr="A person and a child walking on a cobblestone street&#10;&#10;AI-generated content may be incorrect.">
            <a:extLst>
              <a:ext uri="{FF2B5EF4-FFF2-40B4-BE49-F238E27FC236}">
                <a16:creationId xmlns:a16="http://schemas.microsoft.com/office/drawing/2014/main" id="{A9C564A3-231D-4C23-2132-EFF9603ED439}"/>
              </a:ext>
            </a:extLst>
          </p:cNvPr>
          <p:cNvPicPr>
            <a:picLocks noChangeAspect="1"/>
          </p:cNvPicPr>
          <p:nvPr/>
        </p:nvPicPr>
        <p:blipFill>
          <a:blip r:embed="rId4"/>
          <a:stretch>
            <a:fillRect/>
          </a:stretch>
        </p:blipFill>
        <p:spPr>
          <a:xfrm>
            <a:off x="7008281" y="2259577"/>
            <a:ext cx="4550435" cy="3042561"/>
          </a:xfrm>
          <a:prstGeom prst="rect">
            <a:avLst/>
          </a:prstGeom>
        </p:spPr>
      </p:pic>
      <p:sp>
        <p:nvSpPr>
          <p:cNvPr id="5" name="Rectangle: Rounded Corners 4">
            <a:hlinkClick r:id="rId5"/>
            <a:extLst>
              <a:ext uri="{FF2B5EF4-FFF2-40B4-BE49-F238E27FC236}">
                <a16:creationId xmlns:a16="http://schemas.microsoft.com/office/drawing/2014/main" id="{6DE593C9-4733-C6BA-3B20-C9E23E986852}"/>
              </a:ext>
            </a:extLst>
          </p:cNvPr>
          <p:cNvSpPr/>
          <p:nvPr/>
        </p:nvSpPr>
        <p:spPr>
          <a:xfrm>
            <a:off x="10148470" y="5568435"/>
            <a:ext cx="1895142" cy="7339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6">
                  <a:extLst>
                    <a:ext uri="{A12FA001-AC4F-418D-AE19-62706E023703}">
                      <ahyp:hlinkClr xmlns:ahyp="http://schemas.microsoft.com/office/drawing/2018/hyperlinkcolor" val="tx"/>
                    </a:ext>
                  </a:extLst>
                </a:hlinkClick>
              </a:rPr>
              <a:t>Watch Video</a:t>
            </a:r>
            <a:endParaRPr lang="en-US" sz="2400" b="1" dirty="0">
              <a:solidFill>
                <a:schemeClr val="tx2"/>
              </a:solidFill>
            </a:endParaRPr>
          </a:p>
        </p:txBody>
      </p:sp>
    </p:spTree>
    <p:custDataLst>
      <p:tags r:id="rId1"/>
    </p:custDataLst>
    <p:extLst>
      <p:ext uri="{BB962C8B-B14F-4D97-AF65-F5344CB8AC3E}">
        <p14:creationId xmlns:p14="http://schemas.microsoft.com/office/powerpoint/2010/main" val="3972600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Famous Dyslexics">
            <a:hlinkClick r:id="" action="ppaction://media"/>
            <a:extLst>
              <a:ext uri="{FF2B5EF4-FFF2-40B4-BE49-F238E27FC236}">
                <a16:creationId xmlns:a16="http://schemas.microsoft.com/office/drawing/2014/main" id="{6014E0AB-3DBF-C3D5-D7D6-9016F6770991}"/>
              </a:ext>
            </a:extLst>
          </p:cNvPr>
          <p:cNvPicPr>
            <a:picLocks noRot="1" noChangeAspect="1"/>
          </p:cNvPicPr>
          <p:nvPr>
            <a:videoFile r:link="rId1"/>
          </p:nvPr>
        </p:nvPicPr>
        <p:blipFill>
          <a:blip r:embed="rId4"/>
          <a:stretch>
            <a:fillRect/>
          </a:stretch>
        </p:blipFill>
        <p:spPr>
          <a:xfrm>
            <a:off x="1661798" y="1837053"/>
            <a:ext cx="7316535" cy="4130610"/>
          </a:xfrm>
          <a:prstGeom prst="rect">
            <a:avLst/>
          </a:prstGeom>
        </p:spPr>
      </p:pic>
      <p:sp>
        <p:nvSpPr>
          <p:cNvPr id="2" name="Rectangle: Rounded Corners 1">
            <a:hlinkClick r:id="rId5"/>
            <a:extLst>
              <a:ext uri="{FF2B5EF4-FFF2-40B4-BE49-F238E27FC236}">
                <a16:creationId xmlns:a16="http://schemas.microsoft.com/office/drawing/2014/main" id="{2F000F3B-967C-2E7B-0DD2-D4AF45262DCC}"/>
              </a:ext>
            </a:extLst>
          </p:cNvPr>
          <p:cNvSpPr/>
          <p:nvPr/>
        </p:nvSpPr>
        <p:spPr>
          <a:xfrm>
            <a:off x="10196596" y="5343430"/>
            <a:ext cx="1895142" cy="7339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6">
                  <a:extLst>
                    <a:ext uri="{A12FA001-AC4F-418D-AE19-62706E023703}">
                      <ahyp:hlinkClr xmlns:ahyp="http://schemas.microsoft.com/office/drawing/2018/hyperlinkcolor" val="tx"/>
                    </a:ext>
                  </a:extLst>
                </a:hlinkClick>
              </a:rPr>
              <a:t>Watch Video</a:t>
            </a:r>
            <a:endParaRPr lang="en-US" sz="2400" b="1" dirty="0">
              <a:solidFill>
                <a:schemeClr val="tx2"/>
              </a:solidFill>
            </a:endParaRPr>
          </a:p>
        </p:txBody>
      </p:sp>
      <p:sp>
        <p:nvSpPr>
          <p:cNvPr id="5" name="TextBox 4">
            <a:extLst>
              <a:ext uri="{FF2B5EF4-FFF2-40B4-BE49-F238E27FC236}">
                <a16:creationId xmlns:a16="http://schemas.microsoft.com/office/drawing/2014/main" id="{1D989FF7-16EE-BC50-15AB-9FD204E1D673}"/>
              </a:ext>
            </a:extLst>
          </p:cNvPr>
          <p:cNvSpPr txBox="1"/>
          <p:nvPr/>
        </p:nvSpPr>
        <p:spPr>
          <a:xfrm>
            <a:off x="685527" y="614950"/>
            <a:ext cx="9523300" cy="1092607"/>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Meet some famous people with dyslexia! </a:t>
            </a:r>
          </a:p>
        </p:txBody>
      </p:sp>
    </p:spTree>
    <p:extLst>
      <p:ext uri="{BB962C8B-B14F-4D97-AF65-F5344CB8AC3E}">
        <p14:creationId xmlns:p14="http://schemas.microsoft.com/office/powerpoint/2010/main" val="380563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4E14B-5B7D-4D9F-F87F-B47B172578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373BC4-0184-5A53-1422-76E9FD347ED6}"/>
              </a:ext>
            </a:extLst>
          </p:cNvPr>
          <p:cNvSpPr txBox="1"/>
          <p:nvPr/>
        </p:nvSpPr>
        <p:spPr>
          <a:xfrm>
            <a:off x="613446" y="470788"/>
            <a:ext cx="10975217" cy="1092607"/>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Spotlight: inspirational people with dyslexia </a:t>
            </a:r>
          </a:p>
        </p:txBody>
      </p:sp>
      <p:sp>
        <p:nvSpPr>
          <p:cNvPr id="4" name="Google Shape;331;p31">
            <a:extLst>
              <a:ext uri="{FF2B5EF4-FFF2-40B4-BE49-F238E27FC236}">
                <a16:creationId xmlns:a16="http://schemas.microsoft.com/office/drawing/2014/main" id="{C90F6835-86DD-8729-A181-DFDAF0B80874}"/>
              </a:ext>
            </a:extLst>
          </p:cNvPr>
          <p:cNvSpPr txBox="1"/>
          <p:nvPr/>
        </p:nvSpPr>
        <p:spPr>
          <a:xfrm>
            <a:off x="158458" y="1825569"/>
            <a:ext cx="4916349" cy="4424803"/>
          </a:xfrm>
          <a:prstGeom prst="rect">
            <a:avLst/>
          </a:prstGeom>
          <a:noFill/>
          <a:ln>
            <a:noFill/>
          </a:ln>
        </p:spPr>
        <p:txBody>
          <a:bodyPr spcFirstLastPara="1" wrap="square" lIns="0" tIns="28575"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11125" marR="82550" indent="-99060">
              <a:lnSpc>
                <a:spcPct val="112631"/>
              </a:lnSpc>
              <a:buSzPts val="950"/>
              <a:buFont typeface="Nunito"/>
              <a:buChar char="•"/>
            </a:pPr>
            <a:r>
              <a:rPr lang="en" sz="1750" b="1" dirty="0">
                <a:latin typeface="Nunito"/>
                <a:ea typeface="Nunito"/>
                <a:cs typeface="Nunito"/>
              </a:rPr>
              <a:t>Anderson Cooper:</a:t>
            </a:r>
            <a:r>
              <a:rPr lang="en" sz="1750" dirty="0">
                <a:latin typeface="Nunito"/>
                <a:ea typeface="Nunito"/>
                <a:cs typeface="Nunito"/>
              </a:rPr>
              <a:t> Broadcast journalist</a:t>
            </a:r>
          </a:p>
          <a:p>
            <a:pPr marL="111125" marR="82550" indent="-99060">
              <a:lnSpc>
                <a:spcPct val="112630"/>
              </a:lnSpc>
              <a:buSzPts val="950"/>
              <a:buFont typeface="Nunito"/>
              <a:buChar char="•"/>
            </a:pPr>
            <a:r>
              <a:rPr lang="en" sz="1750" b="1" dirty="0">
                <a:latin typeface="Nunito"/>
                <a:ea typeface="Nunito"/>
                <a:cs typeface="Nunito"/>
              </a:rPr>
              <a:t>Ann Bancroft: </a:t>
            </a:r>
            <a:r>
              <a:rPr lang="en" sz="1750" dirty="0">
                <a:latin typeface="Nunito"/>
                <a:ea typeface="Nunito"/>
                <a:cs typeface="Nunito"/>
              </a:rPr>
              <a:t>Polar Explorer</a:t>
            </a:r>
          </a:p>
          <a:p>
            <a:pPr marL="111125" marR="82550" indent="-99060">
              <a:lnSpc>
                <a:spcPct val="112630"/>
              </a:lnSpc>
              <a:buSzPts val="950"/>
              <a:buFont typeface="Nunito"/>
              <a:buChar char="•"/>
            </a:pPr>
            <a:r>
              <a:rPr lang="en" sz="1750" b="1" dirty="0">
                <a:latin typeface="Nunito"/>
                <a:ea typeface="Nunito"/>
                <a:cs typeface="Nunito"/>
              </a:rPr>
              <a:t>Anne M. Burke: </a:t>
            </a:r>
            <a:r>
              <a:rPr lang="en" sz="1750" dirty="0">
                <a:latin typeface="Nunito"/>
                <a:ea typeface="Nunito"/>
                <a:cs typeface="Nunito"/>
              </a:rPr>
              <a:t>Illinois Supreme Court Justice</a:t>
            </a:r>
          </a:p>
          <a:p>
            <a:pPr marL="111125" marR="82550" indent="-99060">
              <a:lnSpc>
                <a:spcPct val="112630"/>
              </a:lnSpc>
              <a:buSzPts val="950"/>
              <a:buFont typeface="Nunito"/>
              <a:buChar char="•"/>
            </a:pPr>
            <a:r>
              <a:rPr lang="en" sz="1750" b="1" dirty="0">
                <a:latin typeface="Nunito"/>
                <a:ea typeface="Nunito"/>
                <a:cs typeface="Nunito"/>
              </a:rPr>
              <a:t>Beryl Benacerraf: </a:t>
            </a:r>
            <a:r>
              <a:rPr lang="en" sz="1750" dirty="0">
                <a:latin typeface="Nunito"/>
                <a:ea typeface="Nunito"/>
                <a:cs typeface="Nunito"/>
              </a:rPr>
              <a:t>Doctor and Professor</a:t>
            </a:r>
          </a:p>
          <a:p>
            <a:pPr marL="111125" marR="82550" indent="-99060">
              <a:lnSpc>
                <a:spcPct val="112630"/>
              </a:lnSpc>
              <a:buSzPts val="950"/>
              <a:buFont typeface="Nunito"/>
              <a:buChar char="•"/>
            </a:pPr>
            <a:r>
              <a:rPr lang="en" sz="1750" b="1" dirty="0">
                <a:latin typeface="Nunito"/>
                <a:ea typeface="Nunito"/>
                <a:cs typeface="Nunito"/>
              </a:rPr>
              <a:t>Brad Falchuk: </a:t>
            </a:r>
            <a:r>
              <a:rPr lang="en" sz="1750" dirty="0">
                <a:latin typeface="Nunito"/>
                <a:ea typeface="Nunito"/>
                <a:cs typeface="Nunito"/>
              </a:rPr>
              <a:t>Creator of hit TV shows</a:t>
            </a:r>
          </a:p>
          <a:p>
            <a:pPr marL="111125" marR="82550" indent="-99060">
              <a:lnSpc>
                <a:spcPct val="112630"/>
              </a:lnSpc>
              <a:buSzPts val="950"/>
              <a:buFont typeface="Nunito"/>
              <a:buChar char="•"/>
            </a:pPr>
            <a:r>
              <a:rPr lang="en" sz="1750" b="1" dirty="0">
                <a:latin typeface="Nunito"/>
                <a:ea typeface="Nunito"/>
                <a:cs typeface="Nunito"/>
              </a:rPr>
              <a:t>Cher: </a:t>
            </a:r>
            <a:r>
              <a:rPr lang="en" sz="1750" dirty="0">
                <a:latin typeface="Nunito"/>
                <a:ea typeface="Nunito"/>
                <a:cs typeface="Nunito"/>
              </a:rPr>
              <a:t>Musician</a:t>
            </a:r>
          </a:p>
          <a:p>
            <a:pPr marL="111125" marR="82550" indent="-99060">
              <a:lnSpc>
                <a:spcPct val="112630"/>
              </a:lnSpc>
              <a:buSzPts val="950"/>
              <a:buFont typeface="Nunito"/>
              <a:buChar char="•"/>
            </a:pPr>
            <a:r>
              <a:rPr lang="en" sz="1750" b="1" dirty="0">
                <a:latin typeface="Nunito"/>
                <a:ea typeface="Nunito"/>
                <a:cs typeface="Nunito"/>
              </a:rPr>
              <a:t>Dav Pilkey: </a:t>
            </a:r>
            <a:r>
              <a:rPr lang="en" sz="1750" dirty="0">
                <a:latin typeface="Nunito"/>
                <a:ea typeface="Nunito"/>
                <a:cs typeface="Nunito"/>
              </a:rPr>
              <a:t>Children's Book Author</a:t>
            </a:r>
          </a:p>
          <a:p>
            <a:pPr marL="111125" marR="82550" indent="-99060">
              <a:lnSpc>
                <a:spcPct val="112630"/>
              </a:lnSpc>
              <a:buSzPts val="950"/>
              <a:buFont typeface="Nunito"/>
              <a:buChar char="•"/>
            </a:pPr>
            <a:r>
              <a:rPr lang="en" sz="1750" b="1" dirty="0">
                <a:latin typeface="Nunito"/>
                <a:ea typeface="Nunito"/>
                <a:cs typeface="Nunito"/>
              </a:rPr>
              <a:t>David Flink: </a:t>
            </a:r>
            <a:r>
              <a:rPr lang="en" sz="1750" dirty="0">
                <a:latin typeface="Nunito"/>
                <a:ea typeface="Nunito"/>
                <a:cs typeface="Nunito"/>
              </a:rPr>
              <a:t>CEO of Eye to Eye</a:t>
            </a:r>
          </a:p>
          <a:p>
            <a:pPr marL="111125" marR="82550" indent="-99060">
              <a:lnSpc>
                <a:spcPct val="112630"/>
              </a:lnSpc>
              <a:buSzPts val="950"/>
              <a:buFont typeface="Nunito"/>
              <a:buChar char="•"/>
            </a:pPr>
            <a:r>
              <a:rPr lang="en" sz="1750" b="1" dirty="0">
                <a:latin typeface="Nunito"/>
                <a:ea typeface="Nunito"/>
                <a:cs typeface="Nunito"/>
              </a:rPr>
              <a:t>Dax Shepard</a:t>
            </a:r>
            <a:r>
              <a:rPr lang="en" sz="1750" dirty="0">
                <a:latin typeface="Nunito"/>
                <a:ea typeface="Nunito"/>
                <a:cs typeface="Nunito"/>
              </a:rPr>
              <a:t>: Actor/Podcaster</a:t>
            </a:r>
          </a:p>
          <a:p>
            <a:pPr marL="111125" marR="82550" indent="-99060">
              <a:lnSpc>
                <a:spcPct val="112630"/>
              </a:lnSpc>
              <a:buSzPts val="950"/>
              <a:buFont typeface="Nunito"/>
              <a:buChar char="•"/>
            </a:pPr>
            <a:r>
              <a:rPr lang="en" sz="1750" b="1" dirty="0">
                <a:latin typeface="Nunito"/>
                <a:ea typeface="Nunito"/>
                <a:cs typeface="Nunito"/>
              </a:rPr>
              <a:t>Daymond John:</a:t>
            </a:r>
            <a:r>
              <a:rPr lang="en" sz="1750" dirty="0">
                <a:latin typeface="Nunito"/>
                <a:ea typeface="Nunito"/>
                <a:cs typeface="Nunito"/>
              </a:rPr>
              <a:t> Entrepreneur</a:t>
            </a:r>
          </a:p>
          <a:p>
            <a:pPr marL="111125" marR="82550" indent="-99060">
              <a:lnSpc>
                <a:spcPct val="112630"/>
              </a:lnSpc>
              <a:buSzPts val="950"/>
              <a:buFont typeface="Nunito"/>
              <a:buChar char="•"/>
            </a:pPr>
            <a:r>
              <a:rPr lang="en" sz="1750" b="1" dirty="0">
                <a:latin typeface="Nunito"/>
                <a:ea typeface="Nunito"/>
                <a:cs typeface="Nunito"/>
              </a:rPr>
              <a:t>Henry Winkler: </a:t>
            </a:r>
            <a:r>
              <a:rPr lang="en" sz="1750" dirty="0">
                <a:latin typeface="Nunito"/>
                <a:ea typeface="Nunito"/>
                <a:cs typeface="Nunito"/>
              </a:rPr>
              <a:t>Actor</a:t>
            </a:r>
          </a:p>
          <a:p>
            <a:pPr marL="109855" marR="124460" indent="-100330">
              <a:lnSpc>
                <a:spcPct val="112630"/>
              </a:lnSpc>
              <a:buSzPts val="950"/>
              <a:buFont typeface="Arial,Sans-Serif"/>
              <a:buChar char="•"/>
            </a:pPr>
            <a:r>
              <a:rPr lang="en" sz="1750" b="1" dirty="0">
                <a:latin typeface="Nunito"/>
              </a:rPr>
              <a:t>Ingvar Kamprad: </a:t>
            </a:r>
            <a:r>
              <a:rPr lang="en" sz="1750" dirty="0">
                <a:latin typeface="Nunito"/>
              </a:rPr>
              <a:t>Founder of Ikea</a:t>
            </a:r>
            <a:endParaRPr lang="en-US" sz="1750" dirty="0">
              <a:solidFill>
                <a:srgbClr val="08355F"/>
              </a:solidFill>
              <a:latin typeface="Nunito"/>
            </a:endParaRPr>
          </a:p>
          <a:p>
            <a:pPr marL="111125" marR="95250" indent="-99060" algn="just">
              <a:lnSpc>
                <a:spcPct val="112630"/>
              </a:lnSpc>
              <a:spcBef>
                <a:spcPts val="259"/>
              </a:spcBef>
              <a:buSzPts val="950"/>
              <a:buFont typeface="Arial,Sans-Serif"/>
              <a:buChar char="•"/>
            </a:pPr>
            <a:r>
              <a:rPr lang="en" sz="1750" b="1" dirty="0">
                <a:latin typeface="Nunito"/>
              </a:rPr>
              <a:t>Jay Leno: </a:t>
            </a:r>
            <a:r>
              <a:rPr lang="en" sz="1750" dirty="0">
                <a:latin typeface="Nunito"/>
              </a:rPr>
              <a:t>Comedian</a:t>
            </a:r>
            <a:endParaRPr lang="en" sz="1750" dirty="0"/>
          </a:p>
          <a:p>
            <a:pPr marL="111125" marR="82550" indent="-99060">
              <a:lnSpc>
                <a:spcPct val="112630"/>
              </a:lnSpc>
              <a:buSzPts val="950"/>
              <a:buFont typeface="Nunito"/>
              <a:buChar char="•"/>
            </a:pPr>
            <a:endParaRPr lang="en" sz="1700">
              <a:latin typeface="Nunito"/>
              <a:ea typeface="Nunito"/>
              <a:cs typeface="Nunito"/>
            </a:endParaRPr>
          </a:p>
        </p:txBody>
      </p:sp>
      <p:sp>
        <p:nvSpPr>
          <p:cNvPr id="10" name="Google Shape;332;p31">
            <a:extLst>
              <a:ext uri="{FF2B5EF4-FFF2-40B4-BE49-F238E27FC236}">
                <a16:creationId xmlns:a16="http://schemas.microsoft.com/office/drawing/2014/main" id="{4425F6AE-9CEA-8F75-86E7-9417F7B9584E}"/>
              </a:ext>
            </a:extLst>
          </p:cNvPr>
          <p:cNvSpPr txBox="1"/>
          <p:nvPr/>
        </p:nvSpPr>
        <p:spPr>
          <a:xfrm>
            <a:off x="4930560" y="1827316"/>
            <a:ext cx="3894866" cy="3496715"/>
          </a:xfrm>
          <a:prstGeom prst="rect">
            <a:avLst/>
          </a:prstGeom>
          <a:noFill/>
          <a:ln>
            <a:noFill/>
          </a:ln>
        </p:spPr>
        <p:txBody>
          <a:bodyPr spcFirstLastPara="1" wrap="square" lIns="0" tIns="28575"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9855" marR="124460" indent="-100330">
              <a:lnSpc>
                <a:spcPct val="112631"/>
              </a:lnSpc>
              <a:buSzPts val="950"/>
              <a:buChar char="•"/>
            </a:pPr>
            <a:r>
              <a:rPr lang="en" sz="1750" b="1" dirty="0">
                <a:latin typeface="Nunito"/>
              </a:rPr>
              <a:t>Jennifer Aniston:</a:t>
            </a:r>
            <a:r>
              <a:rPr lang="en" sz="1750" dirty="0">
                <a:latin typeface="Nunito"/>
              </a:rPr>
              <a:t> Actress</a:t>
            </a:r>
            <a:endParaRPr lang="en-US" sz="1750"/>
          </a:p>
          <a:p>
            <a:pPr marL="111125" marR="95250" indent="-99060" algn="just">
              <a:lnSpc>
                <a:spcPct val="112630"/>
              </a:lnSpc>
              <a:spcBef>
                <a:spcPts val="259"/>
              </a:spcBef>
              <a:buSzPts val="950"/>
              <a:buFont typeface="Arial"/>
              <a:buChar char="•"/>
            </a:pPr>
            <a:r>
              <a:rPr lang="en" sz="1750" b="1" dirty="0">
                <a:latin typeface="Nunito"/>
              </a:rPr>
              <a:t>Joe Whitt, Jr.: </a:t>
            </a:r>
            <a:r>
              <a:rPr lang="en" sz="1750" dirty="0">
                <a:latin typeface="Nunito"/>
              </a:rPr>
              <a:t>NFL Coach</a:t>
            </a:r>
          </a:p>
          <a:p>
            <a:pPr marL="111760" marR="93345" indent="-99695">
              <a:lnSpc>
                <a:spcPct val="112630"/>
              </a:lnSpc>
              <a:spcBef>
                <a:spcPts val="300"/>
              </a:spcBef>
              <a:buSzPts val="950"/>
              <a:buFont typeface="Arial"/>
              <a:buChar char="•"/>
            </a:pPr>
            <a:r>
              <a:rPr lang="en" sz="1750" b="1" dirty="0">
                <a:latin typeface="Nunito"/>
              </a:rPr>
              <a:t>Lindsey Stirling: </a:t>
            </a:r>
            <a:r>
              <a:rPr lang="en" sz="1750" dirty="0">
                <a:latin typeface="Nunito"/>
              </a:rPr>
              <a:t>Violinist</a:t>
            </a:r>
          </a:p>
          <a:p>
            <a:pPr marL="111760" marR="93345" indent="-99695">
              <a:lnSpc>
                <a:spcPct val="112630"/>
              </a:lnSpc>
              <a:spcBef>
                <a:spcPts val="300"/>
              </a:spcBef>
              <a:buSzPts val="950"/>
              <a:buFont typeface="Arial"/>
              <a:buChar char="•"/>
            </a:pPr>
            <a:r>
              <a:rPr lang="en" sz="1750" b="1" dirty="0">
                <a:latin typeface="Nunito"/>
              </a:rPr>
              <a:t>Michael Bennet: </a:t>
            </a:r>
            <a:r>
              <a:rPr lang="en" sz="1750" dirty="0">
                <a:latin typeface="Nunito"/>
              </a:rPr>
              <a:t>U.S. Senator </a:t>
            </a:r>
          </a:p>
          <a:p>
            <a:pPr marL="111760" marR="85725" indent="-99695">
              <a:lnSpc>
                <a:spcPct val="112630"/>
              </a:lnSpc>
              <a:spcBef>
                <a:spcPts val="260"/>
              </a:spcBef>
              <a:buSzPts val="950"/>
              <a:buFont typeface="Arial"/>
              <a:buChar char="•"/>
            </a:pPr>
            <a:r>
              <a:rPr lang="en" sz="1750" b="1" dirty="0">
                <a:solidFill>
                  <a:srgbClr val="00050A"/>
                </a:solidFill>
                <a:latin typeface="Nunito"/>
              </a:rPr>
              <a:t>Muhammad Ali: </a:t>
            </a:r>
            <a:r>
              <a:rPr lang="en" sz="1750" dirty="0">
                <a:solidFill>
                  <a:srgbClr val="00050A"/>
                </a:solidFill>
                <a:latin typeface="Nunito"/>
              </a:rPr>
              <a:t>Boxer / Activist</a:t>
            </a:r>
            <a:endParaRPr lang="en-US" sz="1750">
              <a:solidFill>
                <a:srgbClr val="00050A"/>
              </a:solidFill>
              <a:latin typeface="Nunito"/>
            </a:endParaRPr>
          </a:p>
          <a:p>
            <a:pPr marL="111760" marR="85725" indent="-99695">
              <a:lnSpc>
                <a:spcPct val="112630"/>
              </a:lnSpc>
              <a:spcBef>
                <a:spcPts val="260"/>
              </a:spcBef>
              <a:buSzPts val="950"/>
              <a:buFont typeface="Arial"/>
              <a:buChar char="•"/>
            </a:pPr>
            <a:r>
              <a:rPr lang="en" sz="1750" b="1" dirty="0">
                <a:latin typeface="Nunito"/>
              </a:rPr>
              <a:t>Orlando Bloom: </a:t>
            </a:r>
            <a:r>
              <a:rPr lang="en" sz="1750" dirty="0">
                <a:latin typeface="Nunito"/>
              </a:rPr>
              <a:t>Actor</a:t>
            </a:r>
            <a:endParaRPr lang="en" sz="1750">
              <a:solidFill>
                <a:schemeClr val="accent3">
                  <a:lumMod val="49000"/>
                  <a:lumOff val="51000"/>
                </a:schemeClr>
              </a:solidFill>
              <a:latin typeface="Nunito"/>
            </a:endParaRPr>
          </a:p>
          <a:p>
            <a:pPr marL="111760" marR="85725" indent="-99695">
              <a:lnSpc>
                <a:spcPct val="112630"/>
              </a:lnSpc>
              <a:spcBef>
                <a:spcPts val="260"/>
              </a:spcBef>
              <a:buSzPts val="950"/>
              <a:buFont typeface="Arial"/>
              <a:buChar char="•"/>
            </a:pPr>
            <a:r>
              <a:rPr lang="en" sz="1750" b="1" dirty="0">
                <a:latin typeface="Nunito"/>
              </a:rPr>
              <a:t>Paul McCartney: </a:t>
            </a:r>
            <a:r>
              <a:rPr lang="en" sz="1750" dirty="0">
                <a:latin typeface="Nunito"/>
              </a:rPr>
              <a:t>Beatles</a:t>
            </a:r>
            <a:endParaRPr lang="en" sz="1750">
              <a:solidFill>
                <a:schemeClr val="accent3">
                  <a:lumMod val="49000"/>
                  <a:lumOff val="51000"/>
                </a:schemeClr>
              </a:solidFill>
              <a:latin typeface="Nunito"/>
            </a:endParaRPr>
          </a:p>
          <a:p>
            <a:pPr marL="111760" marR="85725" indent="-99695">
              <a:lnSpc>
                <a:spcPct val="112630"/>
              </a:lnSpc>
              <a:spcBef>
                <a:spcPts val="260"/>
              </a:spcBef>
              <a:buSzPts val="950"/>
              <a:buFont typeface="Arial"/>
              <a:buChar char="•"/>
            </a:pPr>
            <a:r>
              <a:rPr lang="en" sz="1750" b="1" dirty="0">
                <a:latin typeface="Nunito"/>
              </a:rPr>
              <a:t>Princess Beatrice: </a:t>
            </a:r>
            <a:r>
              <a:rPr lang="en" sz="1750" dirty="0">
                <a:latin typeface="Nunito"/>
              </a:rPr>
              <a:t>British Royalty</a:t>
            </a:r>
          </a:p>
          <a:p>
            <a:pPr marL="111760" marR="85725" indent="-99695">
              <a:lnSpc>
                <a:spcPct val="112630"/>
              </a:lnSpc>
              <a:spcBef>
                <a:spcPts val="260"/>
              </a:spcBef>
              <a:buSzPts val="950"/>
              <a:buFont typeface="Arial"/>
              <a:buChar char="•"/>
            </a:pPr>
            <a:r>
              <a:rPr lang="en" sz="1750" b="1" dirty="0">
                <a:latin typeface="Nunito"/>
              </a:rPr>
              <a:t>Tommy Hilfiger: </a:t>
            </a:r>
            <a:r>
              <a:rPr lang="en" sz="1750" dirty="0">
                <a:latin typeface="Nunito"/>
              </a:rPr>
              <a:t>Designer</a:t>
            </a:r>
          </a:p>
          <a:p>
            <a:pPr marL="111760" marR="85725" indent="-99695">
              <a:lnSpc>
                <a:spcPct val="112630"/>
              </a:lnSpc>
              <a:spcBef>
                <a:spcPts val="260"/>
              </a:spcBef>
              <a:buSzPts val="950"/>
              <a:buFont typeface="Arial"/>
              <a:buChar char="•"/>
            </a:pPr>
            <a:r>
              <a:rPr lang="en" sz="1750" b="1" dirty="0">
                <a:latin typeface="Nunito"/>
              </a:rPr>
              <a:t>Whoopi Goldberg: </a:t>
            </a:r>
            <a:r>
              <a:rPr lang="en" sz="1750">
                <a:latin typeface="Nunito"/>
              </a:rPr>
              <a:t>Actress</a:t>
            </a:r>
          </a:p>
          <a:p>
            <a:pPr marL="111760" marR="24130" indent="-99695">
              <a:lnSpc>
                <a:spcPct val="112630"/>
              </a:lnSpc>
              <a:spcBef>
                <a:spcPts val="295"/>
              </a:spcBef>
              <a:buSzPts val="950"/>
              <a:buChar char="•"/>
            </a:pPr>
            <a:endParaRPr lang="en" sz="1700">
              <a:latin typeface="Nunito"/>
            </a:endParaRPr>
          </a:p>
          <a:p>
            <a:pPr marL="111760" marR="101600" indent="-99695">
              <a:lnSpc>
                <a:spcPct val="112630"/>
              </a:lnSpc>
              <a:spcBef>
                <a:spcPts val="260"/>
              </a:spcBef>
              <a:buSzPts val="950"/>
              <a:buChar char="•"/>
            </a:pPr>
            <a:endParaRPr lang="en" sz="1700" dirty="0">
              <a:latin typeface="Nunito"/>
            </a:endParaRPr>
          </a:p>
          <a:p>
            <a:pPr marL="12065">
              <a:lnSpc>
                <a:spcPct val="115789"/>
              </a:lnSpc>
              <a:spcBef>
                <a:spcPts val="180"/>
              </a:spcBef>
              <a:buSzPts val="950"/>
            </a:pPr>
            <a:endParaRPr lang="en" sz="1700" dirty="0">
              <a:latin typeface="Nunito"/>
            </a:endParaRPr>
          </a:p>
          <a:p>
            <a:pPr marL="12065">
              <a:lnSpc>
                <a:spcPct val="115789"/>
              </a:lnSpc>
              <a:spcBef>
                <a:spcPts val="180"/>
              </a:spcBef>
              <a:buSzPts val="950"/>
            </a:pPr>
            <a:endParaRPr lang="en" sz="1700">
              <a:latin typeface="Nunito"/>
            </a:endParaRPr>
          </a:p>
        </p:txBody>
      </p:sp>
      <p:pic>
        <p:nvPicPr>
          <p:cNvPr id="15" name="Picture 14" descr="A person with a muscular body&#10;&#10;AI-generated content may be incorrect.">
            <a:extLst>
              <a:ext uri="{FF2B5EF4-FFF2-40B4-BE49-F238E27FC236}">
                <a16:creationId xmlns:a16="http://schemas.microsoft.com/office/drawing/2014/main" id="{CE5F7CA8-3440-614B-5533-4A69B8FED3FA}"/>
              </a:ext>
            </a:extLst>
          </p:cNvPr>
          <p:cNvPicPr>
            <a:picLocks noChangeAspect="1"/>
          </p:cNvPicPr>
          <p:nvPr/>
        </p:nvPicPr>
        <p:blipFill>
          <a:blip r:embed="rId3"/>
          <a:stretch>
            <a:fillRect/>
          </a:stretch>
        </p:blipFill>
        <p:spPr>
          <a:xfrm>
            <a:off x="8819984" y="1827053"/>
            <a:ext cx="2922374" cy="3365930"/>
          </a:xfrm>
          <a:prstGeom prst="rect">
            <a:avLst/>
          </a:prstGeom>
          <a:ln w="57150">
            <a:solidFill>
              <a:schemeClr val="accent3">
                <a:lumMod val="50000"/>
                <a:lumOff val="50000"/>
              </a:schemeClr>
            </a:solidFill>
          </a:ln>
        </p:spPr>
      </p:pic>
      <p:sp>
        <p:nvSpPr>
          <p:cNvPr id="2" name="TextBox 1">
            <a:extLst>
              <a:ext uri="{FF2B5EF4-FFF2-40B4-BE49-F238E27FC236}">
                <a16:creationId xmlns:a16="http://schemas.microsoft.com/office/drawing/2014/main" id="{DE61DDC6-A381-13FF-001B-EADBCB4D39A3}"/>
              </a:ext>
            </a:extLst>
          </p:cNvPr>
          <p:cNvSpPr txBox="1"/>
          <p:nvPr/>
        </p:nvSpPr>
        <p:spPr>
          <a:xfrm>
            <a:off x="6547841" y="5789398"/>
            <a:ext cx="55116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ea typeface="+mn-lt"/>
                <a:cs typeface="+mn-lt"/>
              </a:rPr>
              <a:t>Reference List: Notable Individuals with Dyslexia - Wikipedia; Understood.org; WebMD; Disabled World; Eye to Eye National; Public Interviews / Media Profiles </a:t>
            </a:r>
          </a:p>
        </p:txBody>
      </p:sp>
    </p:spTree>
    <p:extLst>
      <p:ext uri="{BB962C8B-B14F-4D97-AF65-F5344CB8AC3E}">
        <p14:creationId xmlns:p14="http://schemas.microsoft.com/office/powerpoint/2010/main" val="2082375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462311BE-4BDB-45AD-4211-90D4C4FD2B79}"/>
              </a:ext>
            </a:extLst>
          </p:cNvPr>
          <p:cNvSpPr/>
          <p:nvPr/>
        </p:nvSpPr>
        <p:spPr>
          <a:xfrm flipH="1">
            <a:off x="1383631" y="315358"/>
            <a:ext cx="10389558" cy="4822126"/>
          </a:xfrm>
          <a:prstGeom prst="wedgeEllipseCallout">
            <a:avLst/>
          </a:prstGeom>
          <a:solidFill>
            <a:schemeClr val="tx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50" b="1" dirty="0">
                <a:solidFill>
                  <a:schemeClr val="bg1">
                    <a:lumMod val="20000"/>
                    <a:lumOff val="80000"/>
                  </a:schemeClr>
                </a:solidFill>
                <a:latin typeface="Ink Free"/>
                <a:ea typeface="Calibri"/>
                <a:cs typeface="Calibri"/>
              </a:rPr>
              <a:t>"Imagine a dyslexic from London meeting the queen of England. It's mind-boggling stuff, but that shows how much potential you have."</a:t>
            </a:r>
          </a:p>
          <a:p>
            <a:pPr algn="ctr"/>
            <a:endParaRPr lang="en-US" sz="600" b="1" dirty="0">
              <a:solidFill>
                <a:schemeClr val="bg1">
                  <a:lumMod val="20000"/>
                  <a:lumOff val="80000"/>
                </a:schemeClr>
              </a:solidFill>
              <a:latin typeface="Ink Free"/>
              <a:ea typeface="Calibri"/>
              <a:cs typeface="Calibri"/>
            </a:endParaRPr>
          </a:p>
          <a:p>
            <a:pPr algn="ctr"/>
            <a:r>
              <a:rPr lang="en-US" sz="2600" b="1" dirty="0">
                <a:ea typeface="Calibri"/>
                <a:cs typeface="Calibri"/>
              </a:rPr>
              <a:t>-Maggie Aderin-Pocock</a:t>
            </a:r>
          </a:p>
        </p:txBody>
      </p:sp>
      <p:pic>
        <p:nvPicPr>
          <p:cNvPr id="5" name="Graphic 4" descr="Open quotation mark with solid fill">
            <a:extLst>
              <a:ext uri="{FF2B5EF4-FFF2-40B4-BE49-F238E27FC236}">
                <a16:creationId xmlns:a16="http://schemas.microsoft.com/office/drawing/2014/main" id="{70F80C20-B69F-2A4B-F803-694087BC4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4803" y="-140151"/>
            <a:ext cx="1892643" cy="1892643"/>
          </a:xfrm>
          <a:prstGeom prst="rect">
            <a:avLst/>
          </a:prstGeom>
        </p:spPr>
      </p:pic>
      <p:pic>
        <p:nvPicPr>
          <p:cNvPr id="6" name="Graphic 5" descr="Open quotation mark with solid fill">
            <a:extLst>
              <a:ext uri="{FF2B5EF4-FFF2-40B4-BE49-F238E27FC236}">
                <a16:creationId xmlns:a16="http://schemas.microsoft.com/office/drawing/2014/main" id="{D43082C9-34FC-9E51-69B6-4CBC9B0E43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0311659" y="3801329"/>
            <a:ext cx="1892643" cy="1892643"/>
          </a:xfrm>
          <a:prstGeom prst="rect">
            <a:avLst/>
          </a:prstGeom>
        </p:spPr>
      </p:pic>
      <p:sp>
        <p:nvSpPr>
          <p:cNvPr id="2" name="Speech Bubble: Rectangle with Corners Rounded 1">
            <a:extLst>
              <a:ext uri="{FF2B5EF4-FFF2-40B4-BE49-F238E27FC236}">
                <a16:creationId xmlns:a16="http://schemas.microsoft.com/office/drawing/2014/main" id="{1C80C3D6-BB19-71B9-F85B-8C90D684BEE5}"/>
              </a:ext>
            </a:extLst>
          </p:cNvPr>
          <p:cNvSpPr/>
          <p:nvPr/>
        </p:nvSpPr>
        <p:spPr>
          <a:xfrm>
            <a:off x="63640" y="4752474"/>
            <a:ext cx="6032359" cy="1602798"/>
          </a:xfrm>
          <a:prstGeom prst="wedgeRoundRectCallout">
            <a:avLst/>
          </a:prstGeom>
          <a:solidFill>
            <a:srgbClr val="2898A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2"/>
                </a:solidFill>
              </a:rPr>
              <a:t>Turn to a partner and share:</a:t>
            </a:r>
          </a:p>
          <a:p>
            <a:pPr marL="171450" indent="-171450">
              <a:buFont typeface="Arial" panose="020B0604020202020204" pitchFamily="34" charset="0"/>
              <a:buChar char="•"/>
            </a:pPr>
            <a:r>
              <a:rPr lang="en-US" sz="2400" b="1" dirty="0">
                <a:solidFill>
                  <a:schemeClr val="tx2"/>
                </a:solidFill>
              </a:rPr>
              <a:t>One challenge you’ve faced in school or life</a:t>
            </a:r>
          </a:p>
          <a:p>
            <a:pPr marL="171450" indent="-171450">
              <a:buFont typeface="Arial" panose="020B0604020202020204" pitchFamily="34" charset="0"/>
              <a:buChar char="•"/>
            </a:pPr>
            <a:r>
              <a:rPr lang="en-US" sz="2400" b="1" dirty="0">
                <a:solidFill>
                  <a:schemeClr val="tx2"/>
                </a:solidFill>
              </a:rPr>
              <a:t>One strength or talent you have that helps you push through challenges</a:t>
            </a:r>
          </a:p>
        </p:txBody>
      </p:sp>
    </p:spTree>
    <p:extLst>
      <p:ext uri="{BB962C8B-B14F-4D97-AF65-F5344CB8AC3E}">
        <p14:creationId xmlns:p14="http://schemas.microsoft.com/office/powerpoint/2010/main" val="348241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FE949-1C29-9BB6-A1C3-A57EC305725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DD2361B-71EE-EA7B-288F-0F863143B92C}"/>
              </a:ext>
            </a:extLst>
          </p:cNvPr>
          <p:cNvSpPr txBox="1"/>
          <p:nvPr/>
        </p:nvSpPr>
        <p:spPr>
          <a:xfrm>
            <a:off x="742677" y="614950"/>
            <a:ext cx="9103427" cy="1092607"/>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Empowerment: it's okay to struggle </a:t>
            </a:r>
          </a:p>
        </p:txBody>
      </p:sp>
      <p:sp>
        <p:nvSpPr>
          <p:cNvPr id="3" name="Google Shape;237;p20">
            <a:extLst>
              <a:ext uri="{FF2B5EF4-FFF2-40B4-BE49-F238E27FC236}">
                <a16:creationId xmlns:a16="http://schemas.microsoft.com/office/drawing/2014/main" id="{219BD3AD-BFC8-F308-FCA3-74B28261CE9F}"/>
              </a:ext>
            </a:extLst>
          </p:cNvPr>
          <p:cNvSpPr txBox="1">
            <a:spLocks noGrp="1"/>
          </p:cNvSpPr>
          <p:nvPr/>
        </p:nvSpPr>
        <p:spPr>
          <a:xfrm>
            <a:off x="746936" y="1938578"/>
            <a:ext cx="10792352"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2400"/>
          </a:p>
          <a:p>
            <a:pPr marL="0" indent="0">
              <a:lnSpc>
                <a:spcPct val="90000"/>
              </a:lnSpc>
              <a:buNone/>
            </a:pPr>
            <a:endParaRPr lang="en" sz="2400"/>
          </a:p>
          <a:p>
            <a:pPr indent="-342900">
              <a:lnSpc>
                <a:spcPct val="90000"/>
              </a:lnSpc>
              <a:spcBef>
                <a:spcPts val="1000"/>
              </a:spcBef>
              <a:buSzPts val="1800"/>
            </a:pPr>
            <a:r>
              <a:rPr lang="en" sz="2500"/>
              <a:t>It's okay to struggle!</a:t>
            </a:r>
          </a:p>
          <a:p>
            <a:pPr indent="-342900">
              <a:lnSpc>
                <a:spcPct val="90000"/>
              </a:lnSpc>
              <a:spcBef>
                <a:spcPts val="1000"/>
              </a:spcBef>
              <a:buSzPts val="1800"/>
            </a:pPr>
            <a:r>
              <a:rPr lang="en" sz="2500"/>
              <a:t>Download your textbooks.</a:t>
            </a:r>
          </a:p>
          <a:p>
            <a:pPr indent="-342900">
              <a:lnSpc>
                <a:spcPct val="90000"/>
              </a:lnSpc>
              <a:spcBef>
                <a:spcPts val="1000"/>
              </a:spcBef>
              <a:buSzPts val="1800"/>
            </a:pPr>
            <a:r>
              <a:rPr lang="en" sz="2500"/>
              <a:t>Use a digital note-keeping tool.</a:t>
            </a:r>
          </a:p>
          <a:p>
            <a:pPr indent="-342900">
              <a:lnSpc>
                <a:spcPct val="90000"/>
              </a:lnSpc>
              <a:spcBef>
                <a:spcPts val="1000"/>
              </a:spcBef>
              <a:buSzPts val="1800"/>
            </a:pPr>
            <a:r>
              <a:rPr lang="en" sz="2500"/>
              <a:t>Organize.</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2" name="Picture 1" descr="A group of women sitting on a couch&#10;&#10;AI-generated content may be incorrect.">
            <a:extLst>
              <a:ext uri="{FF2B5EF4-FFF2-40B4-BE49-F238E27FC236}">
                <a16:creationId xmlns:a16="http://schemas.microsoft.com/office/drawing/2014/main" id="{F823917B-36D3-4107-0BF4-26F766C8023B}"/>
              </a:ext>
            </a:extLst>
          </p:cNvPr>
          <p:cNvPicPr>
            <a:picLocks noChangeAspect="1"/>
          </p:cNvPicPr>
          <p:nvPr/>
        </p:nvPicPr>
        <p:blipFill>
          <a:blip r:embed="rId3"/>
          <a:stretch>
            <a:fillRect/>
          </a:stretch>
        </p:blipFill>
        <p:spPr>
          <a:xfrm>
            <a:off x="6658609" y="2110945"/>
            <a:ext cx="4888403" cy="3253947"/>
          </a:xfrm>
          <a:prstGeom prst="rect">
            <a:avLst/>
          </a:prstGeom>
        </p:spPr>
      </p:pic>
    </p:spTree>
    <p:extLst>
      <p:ext uri="{BB962C8B-B14F-4D97-AF65-F5344CB8AC3E}">
        <p14:creationId xmlns:p14="http://schemas.microsoft.com/office/powerpoint/2010/main" val="847060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D6DC7-9934-D56C-4472-70B313BD3FF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05FB78-3073-786D-5772-405E54564E1E}"/>
              </a:ext>
            </a:extLst>
          </p:cNvPr>
          <p:cNvSpPr txBox="1"/>
          <p:nvPr/>
        </p:nvSpPr>
        <p:spPr>
          <a:xfrm>
            <a:off x="742677" y="614950"/>
            <a:ext cx="7836860" cy="1102904"/>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Empowerment: you are more </a:t>
            </a:r>
          </a:p>
        </p:txBody>
      </p:sp>
      <p:sp>
        <p:nvSpPr>
          <p:cNvPr id="3" name="Google Shape;237;p20">
            <a:extLst>
              <a:ext uri="{FF2B5EF4-FFF2-40B4-BE49-F238E27FC236}">
                <a16:creationId xmlns:a16="http://schemas.microsoft.com/office/drawing/2014/main" id="{D1262800-3B5C-264E-85AA-8695B99E08BF}"/>
              </a:ext>
            </a:extLst>
          </p:cNvPr>
          <p:cNvSpPr txBox="1">
            <a:spLocks noGrp="1"/>
          </p:cNvSpPr>
          <p:nvPr/>
        </p:nvSpPr>
        <p:spPr>
          <a:xfrm>
            <a:off x="582179" y="1897389"/>
            <a:ext cx="7919408"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2400"/>
          </a:p>
          <a:p>
            <a:pPr marL="0" indent="0">
              <a:lnSpc>
                <a:spcPct val="90000"/>
              </a:lnSpc>
              <a:buNone/>
            </a:pPr>
            <a:endParaRPr lang="en" sz="2400"/>
          </a:p>
          <a:p>
            <a:pPr indent="-342900">
              <a:lnSpc>
                <a:spcPct val="90000"/>
              </a:lnSpc>
              <a:spcBef>
                <a:spcPts val="1000"/>
              </a:spcBef>
              <a:buSzPts val="1800"/>
            </a:pPr>
            <a:r>
              <a:rPr lang="en" sz="2500" dirty="0"/>
              <a:t>It is so important you know just how smart you are.</a:t>
            </a:r>
          </a:p>
          <a:p>
            <a:pPr indent="-342900">
              <a:lnSpc>
                <a:spcPct val="90000"/>
              </a:lnSpc>
              <a:spcBef>
                <a:spcPts val="1000"/>
              </a:spcBef>
              <a:buSzPts val="1800"/>
            </a:pPr>
            <a:r>
              <a:rPr lang="en" sz="2500" dirty="0"/>
              <a:t>You are not defined by your challenges; you are defined by your strengths.</a:t>
            </a:r>
          </a:p>
          <a:p>
            <a:pPr indent="-342900">
              <a:lnSpc>
                <a:spcPct val="90000"/>
              </a:lnSpc>
              <a:spcBef>
                <a:spcPts val="1000"/>
              </a:spcBef>
              <a:buSzPts val="1800"/>
            </a:pPr>
            <a:r>
              <a:rPr lang="en" sz="2500" dirty="0"/>
              <a:t>Kids might not understand. Teachers might not understand. But believe me, you are more than your dyslexia.</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8" name="Picture 7" descr="A person and person sitting on stairs&#10;&#10;AI-generated content may be incorrect.">
            <a:extLst>
              <a:ext uri="{FF2B5EF4-FFF2-40B4-BE49-F238E27FC236}">
                <a16:creationId xmlns:a16="http://schemas.microsoft.com/office/drawing/2014/main" id="{8C8BF5CE-D071-580E-B993-6A4CF77BBA47}"/>
              </a:ext>
            </a:extLst>
          </p:cNvPr>
          <p:cNvPicPr>
            <a:picLocks noChangeAspect="1"/>
          </p:cNvPicPr>
          <p:nvPr/>
        </p:nvPicPr>
        <p:blipFill>
          <a:blip r:embed="rId3"/>
          <a:stretch>
            <a:fillRect/>
          </a:stretch>
        </p:blipFill>
        <p:spPr>
          <a:xfrm>
            <a:off x="9010135" y="1534298"/>
            <a:ext cx="2780271" cy="4098325"/>
          </a:xfrm>
          <a:prstGeom prst="rect">
            <a:avLst/>
          </a:prstGeom>
        </p:spPr>
      </p:pic>
    </p:spTree>
    <p:extLst>
      <p:ext uri="{BB962C8B-B14F-4D97-AF65-F5344CB8AC3E}">
        <p14:creationId xmlns:p14="http://schemas.microsoft.com/office/powerpoint/2010/main" val="3889609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D9752-7847-80DF-9E3E-CDDCD142BF64}"/>
            </a:ext>
          </a:extLst>
        </p:cNvPr>
        <p:cNvGrpSpPr/>
        <p:nvPr/>
      </p:nvGrpSpPr>
      <p:grpSpPr>
        <a:xfrm>
          <a:off x="0" y="0"/>
          <a:ext cx="0" cy="0"/>
          <a:chOff x="0" y="0"/>
          <a:chExt cx="0" cy="0"/>
        </a:xfrm>
      </p:grpSpPr>
      <p:sp>
        <p:nvSpPr>
          <p:cNvPr id="4" name="Google Shape;225;p19">
            <a:extLst>
              <a:ext uri="{FF2B5EF4-FFF2-40B4-BE49-F238E27FC236}">
                <a16:creationId xmlns:a16="http://schemas.microsoft.com/office/drawing/2014/main" id="{538D1680-4494-F4AA-FBEE-829EA52538E5}"/>
              </a:ext>
            </a:extLst>
          </p:cNvPr>
          <p:cNvSpPr txBox="1">
            <a:spLocks noGrp="1"/>
          </p:cNvSpPr>
          <p:nvPr/>
        </p:nvSpPr>
        <p:spPr>
          <a:xfrm>
            <a:off x="4865897" y="3775564"/>
            <a:ext cx="2468427" cy="51556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200"/>
              <a:t>What now? </a:t>
            </a:r>
            <a:endParaRPr lang="en" sz="3000"/>
          </a:p>
        </p:txBody>
      </p:sp>
      <p:sp>
        <p:nvSpPr>
          <p:cNvPr id="7" name="Google Shape;224;p19">
            <a:extLst>
              <a:ext uri="{FF2B5EF4-FFF2-40B4-BE49-F238E27FC236}">
                <a16:creationId xmlns:a16="http://schemas.microsoft.com/office/drawing/2014/main" id="{32DF44C5-A39D-6033-18E8-D3DE7EF95554}"/>
              </a:ext>
            </a:extLst>
          </p:cNvPr>
          <p:cNvSpPr txBox="1">
            <a:spLocks noGrp="1"/>
          </p:cNvSpPr>
          <p:nvPr/>
        </p:nvSpPr>
        <p:spPr>
          <a:xfrm>
            <a:off x="3747881" y="2767870"/>
            <a:ext cx="4683534" cy="10062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r>
              <a:rPr lang="en" sz="8200"/>
              <a:t>Taking control</a:t>
            </a:r>
          </a:p>
        </p:txBody>
      </p:sp>
      <p:pic>
        <p:nvPicPr>
          <p:cNvPr id="5" name="Graphic 4" descr="Badge 4 with solid fill">
            <a:extLst>
              <a:ext uri="{FF2B5EF4-FFF2-40B4-BE49-F238E27FC236}">
                <a16:creationId xmlns:a16="http://schemas.microsoft.com/office/drawing/2014/main" id="{41EF529F-8E65-BB2C-FC6F-8985F45FAE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450" y="-234950"/>
            <a:ext cx="4152899" cy="4269316"/>
          </a:xfrm>
          <a:prstGeom prst="rect">
            <a:avLst/>
          </a:prstGeom>
        </p:spPr>
      </p:pic>
      <p:sp>
        <p:nvSpPr>
          <p:cNvPr id="2" name="Rectangle: Rounded Corners 1">
            <a:hlinkClick r:id="rId6"/>
            <a:extLst>
              <a:ext uri="{FF2B5EF4-FFF2-40B4-BE49-F238E27FC236}">
                <a16:creationId xmlns:a16="http://schemas.microsoft.com/office/drawing/2014/main" id="{14B80AA6-B12A-E6B3-133C-FDCAEFBEDAD3}"/>
              </a:ext>
            </a:extLst>
          </p:cNvPr>
          <p:cNvSpPr/>
          <p:nvPr/>
        </p:nvSpPr>
        <p:spPr>
          <a:xfrm>
            <a:off x="9504947" y="5775158"/>
            <a:ext cx="2490537" cy="4451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7"/>
              </a:rPr>
              <a:t>Learn More</a:t>
            </a:r>
            <a:endParaRPr lang="en-US">
              <a:solidFill>
                <a:schemeClr val="tx2"/>
              </a:solidFill>
              <a:hlinkClick r:id="rId7"/>
            </a:endParaRPr>
          </a:p>
        </p:txBody>
      </p:sp>
    </p:spTree>
    <p:custDataLst>
      <p:tags r:id="rId1"/>
    </p:custDataLst>
    <p:extLst>
      <p:ext uri="{BB962C8B-B14F-4D97-AF65-F5344CB8AC3E}">
        <p14:creationId xmlns:p14="http://schemas.microsoft.com/office/powerpoint/2010/main" val="448818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87728-0A18-54EF-146E-A625475B79A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EF671AF-6CF1-E94F-D1B6-2E0992CA4C7D}"/>
              </a:ext>
            </a:extLst>
          </p:cNvPr>
          <p:cNvSpPr txBox="1"/>
          <p:nvPr/>
        </p:nvSpPr>
        <p:spPr>
          <a:xfrm>
            <a:off x="456927" y="583200"/>
            <a:ext cx="11289226" cy="1092607"/>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dirty="0">
                <a:latin typeface="Amatic SC"/>
                <a:ea typeface="Calibri"/>
                <a:cs typeface="Calibri"/>
              </a:rPr>
              <a:t>Taking control: Advocating for Yourself</a:t>
            </a:r>
            <a:endParaRPr lang="en-US" sz="3300" b="1" dirty="0">
              <a:latin typeface="Amatic SC"/>
              <a:ea typeface="Calibri"/>
              <a:cs typeface="Calibri"/>
            </a:endParaRPr>
          </a:p>
        </p:txBody>
      </p:sp>
      <p:sp>
        <p:nvSpPr>
          <p:cNvPr id="3" name="Google Shape;237;p20">
            <a:extLst>
              <a:ext uri="{FF2B5EF4-FFF2-40B4-BE49-F238E27FC236}">
                <a16:creationId xmlns:a16="http://schemas.microsoft.com/office/drawing/2014/main" id="{DFC795B9-E67B-5F04-6168-A57CE29A8A4D}"/>
              </a:ext>
            </a:extLst>
          </p:cNvPr>
          <p:cNvSpPr txBox="1">
            <a:spLocks noGrp="1"/>
          </p:cNvSpPr>
          <p:nvPr/>
        </p:nvSpPr>
        <p:spPr>
          <a:xfrm>
            <a:off x="196516" y="2495859"/>
            <a:ext cx="7375224" cy="2569436"/>
          </a:xfrm>
          <a:prstGeom prst="rect">
            <a:avLst/>
          </a:prstGeom>
          <a:solidFill>
            <a:schemeClr val="bg1">
              <a:lumMod val="20000"/>
              <a:lumOff val="80000"/>
            </a:schemeClr>
          </a:solidFill>
          <a:ln>
            <a:solidFill>
              <a:schemeClr val="accent1"/>
            </a:solid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dirty="0"/>
          </a:p>
          <a:p>
            <a:pPr marL="114300" indent="0">
              <a:lnSpc>
                <a:spcPct val="90000"/>
              </a:lnSpc>
              <a:spcBef>
                <a:spcPts val="1000"/>
              </a:spcBef>
              <a:buSzPts val="1800"/>
              <a:buNone/>
            </a:pPr>
            <a:r>
              <a:rPr lang="en" sz="2400" dirty="0"/>
              <a:t>How to get what you need</a:t>
            </a:r>
          </a:p>
          <a:p>
            <a:pPr indent="-342900">
              <a:lnSpc>
                <a:spcPct val="90000"/>
              </a:lnSpc>
              <a:spcBef>
                <a:spcPts val="1000"/>
              </a:spcBef>
              <a:buSzPts val="1800"/>
            </a:pPr>
            <a:r>
              <a:rPr lang="en-US" sz="2400" dirty="0"/>
              <a:t>Step 1: Figure out what you need. </a:t>
            </a:r>
          </a:p>
          <a:p>
            <a:pPr indent="-342900">
              <a:lnSpc>
                <a:spcPct val="90000"/>
              </a:lnSpc>
              <a:spcBef>
                <a:spcPts val="1000"/>
              </a:spcBef>
              <a:buSzPts val="1800"/>
            </a:pPr>
            <a:r>
              <a:rPr lang="en-US" sz="2400" dirty="0"/>
              <a:t>Step 2: Find someone at school who can help.</a:t>
            </a:r>
          </a:p>
          <a:p>
            <a:pPr indent="-342900">
              <a:lnSpc>
                <a:spcPct val="90000"/>
              </a:lnSpc>
              <a:spcBef>
                <a:spcPts val="1000"/>
              </a:spcBef>
              <a:buSzPts val="1800"/>
            </a:pPr>
            <a:r>
              <a:rPr lang="en-US" sz="2400" dirty="0"/>
              <a:t>Step 3: Talk to your teachers.</a:t>
            </a:r>
          </a:p>
          <a:p>
            <a:pPr indent="-342900">
              <a:lnSpc>
                <a:spcPct val="90000"/>
              </a:lnSpc>
              <a:spcBef>
                <a:spcPts val="1000"/>
              </a:spcBef>
              <a:buSzPts val="1800"/>
            </a:pPr>
            <a:r>
              <a:rPr lang="en-US" sz="2400" dirty="0"/>
              <a:t>Step 4: Check in and follow up.  </a:t>
            </a:r>
            <a:endParaRPr lang="en" sz="600" dirty="0"/>
          </a:p>
        </p:txBody>
      </p:sp>
      <p:sp>
        <p:nvSpPr>
          <p:cNvPr id="8" name="Rectangle: Rounded Corners 7">
            <a:hlinkClick r:id="rId3" action="ppaction://hlinkfile"/>
            <a:extLst>
              <a:ext uri="{FF2B5EF4-FFF2-40B4-BE49-F238E27FC236}">
                <a16:creationId xmlns:a16="http://schemas.microsoft.com/office/drawing/2014/main" id="{2CF6AC02-5484-BC07-56D9-69A018F94F1E}"/>
              </a:ext>
            </a:extLst>
          </p:cNvPr>
          <p:cNvSpPr/>
          <p:nvPr/>
        </p:nvSpPr>
        <p:spPr>
          <a:xfrm>
            <a:off x="9504947" y="5775158"/>
            <a:ext cx="2490537" cy="4451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4">
                  <a:extLst>
                    <a:ext uri="{A12FA001-AC4F-418D-AE19-62706E023703}">
                      <ahyp:hlinkClr xmlns:ahyp="http://schemas.microsoft.com/office/drawing/2018/hyperlinkcolor" val="tx"/>
                    </a:ext>
                  </a:extLst>
                </a:hlinkClick>
              </a:rPr>
              <a:t>Learn More</a:t>
            </a:r>
            <a:endParaRPr lang="en-US" sz="2400" b="1" dirty="0">
              <a:solidFill>
                <a:schemeClr val="tx2"/>
              </a:solidFill>
            </a:endParaRPr>
          </a:p>
        </p:txBody>
      </p:sp>
      <p:pic>
        <p:nvPicPr>
          <p:cNvPr id="10" name="Picture 9" descr="The image depicts two people, one standing in a room with white walls, peering into a cardboard box, and the other person holding a similar box.&#10;&#10;AI-generated content may be incorrect.">
            <a:extLst>
              <a:ext uri="{FF2B5EF4-FFF2-40B4-BE49-F238E27FC236}">
                <a16:creationId xmlns:a16="http://schemas.microsoft.com/office/drawing/2014/main" id="{CFA28906-B92F-AD48-A624-3AF68084F04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724273" y="2528881"/>
            <a:ext cx="4271211" cy="2481319"/>
          </a:xfrm>
          <a:prstGeom prst="rect">
            <a:avLst/>
          </a:prstGeom>
        </p:spPr>
      </p:pic>
    </p:spTree>
    <p:extLst>
      <p:ext uri="{BB962C8B-B14F-4D97-AF65-F5344CB8AC3E}">
        <p14:creationId xmlns:p14="http://schemas.microsoft.com/office/powerpoint/2010/main" val="4134826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CBCA3-4575-BFE3-FCF0-82C8E631C4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ADEEC71-BEF5-5BE4-4A19-5AF01A2B941B}"/>
              </a:ext>
            </a:extLst>
          </p:cNvPr>
          <p:cNvSpPr txBox="1"/>
          <p:nvPr/>
        </p:nvSpPr>
        <p:spPr>
          <a:xfrm>
            <a:off x="1345927" y="583200"/>
            <a:ext cx="6492535" cy="1102376"/>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Taking control: review</a:t>
            </a:r>
            <a:r>
              <a:rPr lang="en-US" sz="3300" b="1">
                <a:latin typeface="Amatic SC"/>
                <a:ea typeface="Calibri"/>
                <a:cs typeface="Calibri"/>
              </a:rPr>
              <a:t> </a:t>
            </a:r>
          </a:p>
        </p:txBody>
      </p:sp>
      <p:sp>
        <p:nvSpPr>
          <p:cNvPr id="3" name="Google Shape;237;p20">
            <a:extLst>
              <a:ext uri="{FF2B5EF4-FFF2-40B4-BE49-F238E27FC236}">
                <a16:creationId xmlns:a16="http://schemas.microsoft.com/office/drawing/2014/main" id="{4F52F65E-6116-40FA-3CED-F72296787559}"/>
              </a:ext>
            </a:extLst>
          </p:cNvPr>
          <p:cNvSpPr txBox="1">
            <a:spLocks noGrp="1"/>
          </p:cNvSpPr>
          <p:nvPr/>
        </p:nvSpPr>
        <p:spPr>
          <a:xfrm>
            <a:off x="1033719" y="1832502"/>
            <a:ext cx="9673379" cy="1960754"/>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400"/>
              <a:t>Learn your school's system of literacy support and services</a:t>
            </a:r>
          </a:p>
          <a:p>
            <a:pPr marL="114300" indent="0">
              <a:lnSpc>
                <a:spcPct val="90000"/>
              </a:lnSpc>
              <a:spcBef>
                <a:spcPts val="1000"/>
              </a:spcBef>
              <a:buSzPts val="1800"/>
              <a:buNone/>
            </a:pPr>
            <a:endParaRPr lang="en" sz="600">
              <a:latin typeface="Arial"/>
            </a:endParaRPr>
          </a:p>
          <a:p>
            <a:pPr indent="-342900">
              <a:lnSpc>
                <a:spcPct val="90000"/>
              </a:lnSpc>
              <a:spcBef>
                <a:spcPts val="1000"/>
              </a:spcBef>
              <a:buSzPts val="1800"/>
            </a:pPr>
            <a:r>
              <a:rPr lang="en" sz="2400"/>
              <a:t>See where you fit</a:t>
            </a:r>
          </a:p>
          <a:p>
            <a:pPr marL="114300" indent="0">
              <a:lnSpc>
                <a:spcPct val="90000"/>
              </a:lnSpc>
              <a:spcBef>
                <a:spcPts val="1000"/>
              </a:spcBef>
              <a:buSzPts val="1800"/>
              <a:buNone/>
            </a:pPr>
            <a:endParaRPr lang="en" sz="600"/>
          </a:p>
          <a:p>
            <a:pPr indent="-342900">
              <a:lnSpc>
                <a:spcPct val="90000"/>
              </a:lnSpc>
              <a:spcBef>
                <a:spcPts val="1000"/>
              </a:spcBef>
              <a:buSzPts val="1800"/>
            </a:pPr>
            <a:r>
              <a:rPr lang="en" sz="2400"/>
              <a:t>What does your school provide?</a:t>
            </a:r>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cxnSp>
        <p:nvCxnSpPr>
          <p:cNvPr id="2" name="Google Shape;441;p44">
            <a:extLst>
              <a:ext uri="{FF2B5EF4-FFF2-40B4-BE49-F238E27FC236}">
                <a16:creationId xmlns:a16="http://schemas.microsoft.com/office/drawing/2014/main" id="{D5BCF18E-C093-D410-C289-E5E8D19EA33A}"/>
              </a:ext>
              <a:ext uri="{C183D7F6-B498-43B3-948B-1728B52AA6E4}">
                <adec:decorative xmlns:adec="http://schemas.microsoft.com/office/drawing/2017/decorative" val="1"/>
              </a:ext>
            </a:extLst>
          </p:cNvPr>
          <p:cNvCxnSpPr>
            <a:cxnSpLocks/>
          </p:cNvCxnSpPr>
          <p:nvPr/>
        </p:nvCxnSpPr>
        <p:spPr>
          <a:xfrm rot="16200000" flipH="1">
            <a:off x="6554975" y="4136075"/>
            <a:ext cx="574500" cy="1770300"/>
          </a:xfrm>
          <a:prstGeom prst="bentConnector3">
            <a:avLst>
              <a:gd name="adj1" fmla="val 49995"/>
            </a:avLst>
          </a:prstGeom>
          <a:noFill/>
          <a:ln w="19050" cap="flat" cmpd="sng">
            <a:solidFill>
              <a:schemeClr val="accent1"/>
            </a:solidFill>
            <a:prstDash val="solid"/>
            <a:round/>
            <a:headEnd type="oval" w="med" len="med"/>
            <a:tailEnd type="oval" w="med" len="med"/>
          </a:ln>
        </p:spPr>
      </p:cxnSp>
      <p:cxnSp>
        <p:nvCxnSpPr>
          <p:cNvPr id="4" name="Google Shape;444;p44">
            <a:extLst>
              <a:ext uri="{FF2B5EF4-FFF2-40B4-BE49-F238E27FC236}">
                <a16:creationId xmlns:a16="http://schemas.microsoft.com/office/drawing/2014/main" id="{71E94A9F-0A62-E3ED-9596-BD9D0C5E0F84}"/>
              </a:ext>
              <a:ext uri="{C183D7F6-B498-43B3-948B-1728B52AA6E4}">
                <adec:decorative xmlns:adec="http://schemas.microsoft.com/office/drawing/2017/decorative" val="1"/>
              </a:ext>
            </a:extLst>
          </p:cNvPr>
          <p:cNvCxnSpPr>
            <a:cxnSpLocks/>
          </p:cNvCxnSpPr>
          <p:nvPr/>
        </p:nvCxnSpPr>
        <p:spPr>
          <a:xfrm rot="16200000">
            <a:off x="4784675" y="4136013"/>
            <a:ext cx="574500" cy="1770300"/>
          </a:xfrm>
          <a:prstGeom prst="bentConnector3">
            <a:avLst>
              <a:gd name="adj1" fmla="val 49995"/>
            </a:avLst>
          </a:prstGeom>
          <a:noFill/>
          <a:ln w="19050" cap="flat" cmpd="sng">
            <a:solidFill>
              <a:schemeClr val="accent1"/>
            </a:solidFill>
            <a:prstDash val="solid"/>
            <a:round/>
            <a:headEnd type="oval" w="med" len="med"/>
            <a:tailEnd type="oval" w="med" len="med"/>
          </a:ln>
        </p:spPr>
      </p:cxnSp>
      <p:sp>
        <p:nvSpPr>
          <p:cNvPr id="6" name="Google Shape;442;p44">
            <a:extLst>
              <a:ext uri="{FF2B5EF4-FFF2-40B4-BE49-F238E27FC236}">
                <a16:creationId xmlns:a16="http://schemas.microsoft.com/office/drawing/2014/main" id="{5FEC2460-CD5B-59B1-C45B-082DB6ADD169}"/>
              </a:ext>
            </a:extLst>
          </p:cNvPr>
          <p:cNvSpPr txBox="1"/>
          <p:nvPr/>
        </p:nvSpPr>
        <p:spPr>
          <a:xfrm>
            <a:off x="4478941" y="3980242"/>
            <a:ext cx="3051516" cy="785483"/>
          </a:xfrm>
          <a:prstGeom prst="rect">
            <a:avLst/>
          </a:prstGeom>
          <a:solidFill>
            <a:schemeClr val="bg1">
              <a:lumMod val="7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400">
                <a:solidFill>
                  <a:schemeClr val="tx2"/>
                </a:solidFill>
                <a:latin typeface="Nunito"/>
                <a:ea typeface="Nunito"/>
                <a:cs typeface="Nunito"/>
                <a:sym typeface="Nunito"/>
              </a:rPr>
              <a:t>Special Education Department</a:t>
            </a:r>
            <a:endParaRPr lang="en-US" sz="2400">
              <a:solidFill>
                <a:schemeClr val="tx2"/>
              </a:solidFill>
              <a:latin typeface="Nunito"/>
              <a:ea typeface="Nunito"/>
              <a:cs typeface="Nunito"/>
            </a:endParaRPr>
          </a:p>
        </p:txBody>
      </p:sp>
      <p:pic>
        <p:nvPicPr>
          <p:cNvPr id="7" name="Google Shape;446;p44">
            <a:extLst>
              <a:ext uri="{FF2B5EF4-FFF2-40B4-BE49-F238E27FC236}">
                <a16:creationId xmlns:a16="http://schemas.microsoft.com/office/drawing/2014/main" id="{1EEF30DB-0428-CA75-ECB0-73F5F5F0D517}"/>
              </a:ext>
              <a:ext uri="{C183D7F6-B498-43B3-948B-1728B52AA6E4}">
                <adec:decorative xmlns:adec="http://schemas.microsoft.com/office/drawing/2017/decorative" val="1"/>
              </a:ext>
            </a:extLst>
          </p:cNvPr>
          <p:cNvPicPr preferRelativeResize="0"/>
          <p:nvPr/>
        </p:nvPicPr>
        <p:blipFill rotWithShape="1">
          <a:blip r:embed="rId3">
            <a:alphaModFix/>
          </a:blip>
          <a:srcRect b="5419"/>
          <a:stretch/>
        </p:blipFill>
        <p:spPr>
          <a:xfrm>
            <a:off x="8363334" y="4796653"/>
            <a:ext cx="1666950" cy="1232300"/>
          </a:xfrm>
          <a:prstGeom prst="rect">
            <a:avLst/>
          </a:prstGeom>
          <a:noFill/>
          <a:ln>
            <a:noFill/>
          </a:ln>
        </p:spPr>
      </p:pic>
      <p:pic>
        <p:nvPicPr>
          <p:cNvPr id="9" name="Google Shape;447;p44">
            <a:extLst>
              <a:ext uri="{FF2B5EF4-FFF2-40B4-BE49-F238E27FC236}">
                <a16:creationId xmlns:a16="http://schemas.microsoft.com/office/drawing/2014/main" id="{333F2873-8B93-10DF-5378-F24B77686766}"/>
              </a:ext>
              <a:ext uri="{C183D7F6-B498-43B3-948B-1728B52AA6E4}">
                <adec:decorative xmlns:adec="http://schemas.microsoft.com/office/drawing/2017/decorative" val="1"/>
              </a:ext>
            </a:extLst>
          </p:cNvPr>
          <p:cNvPicPr preferRelativeResize="0"/>
          <p:nvPr/>
        </p:nvPicPr>
        <p:blipFill rotWithShape="1">
          <a:blip r:embed="rId4">
            <a:alphaModFix/>
          </a:blip>
          <a:srcRect b="8517"/>
          <a:stretch/>
        </p:blipFill>
        <p:spPr>
          <a:xfrm>
            <a:off x="5091838" y="5176913"/>
            <a:ext cx="1666900" cy="1018316"/>
          </a:xfrm>
          <a:prstGeom prst="cloud">
            <a:avLst/>
          </a:prstGeom>
          <a:noFill/>
          <a:ln>
            <a:noFill/>
          </a:ln>
        </p:spPr>
      </p:pic>
      <p:pic>
        <p:nvPicPr>
          <p:cNvPr id="10" name="Google Shape;448;p44">
            <a:extLst>
              <a:ext uri="{FF2B5EF4-FFF2-40B4-BE49-F238E27FC236}">
                <a16:creationId xmlns:a16="http://schemas.microsoft.com/office/drawing/2014/main" id="{98DF733D-D7C5-BFF4-9C2F-33776826CD18}"/>
              </a:ex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053200" y="4833551"/>
            <a:ext cx="1666951" cy="1169083"/>
          </a:xfrm>
          <a:prstGeom prst="rect">
            <a:avLst/>
          </a:prstGeom>
          <a:noFill/>
          <a:ln>
            <a:noFill/>
          </a:ln>
        </p:spPr>
      </p:pic>
      <p:sp>
        <p:nvSpPr>
          <p:cNvPr id="11" name="Google Shape;445;p44">
            <a:extLst>
              <a:ext uri="{FF2B5EF4-FFF2-40B4-BE49-F238E27FC236}">
                <a16:creationId xmlns:a16="http://schemas.microsoft.com/office/drawing/2014/main" id="{B4A92500-A8D9-2A67-7FBC-068A6777BF5D}"/>
              </a:ext>
            </a:extLst>
          </p:cNvPr>
          <p:cNvSpPr txBox="1"/>
          <p:nvPr/>
        </p:nvSpPr>
        <p:spPr>
          <a:xfrm>
            <a:off x="2052475" y="4101913"/>
            <a:ext cx="1538100" cy="58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a:solidFill>
                  <a:schemeClr val="dk1"/>
                </a:solidFill>
                <a:latin typeface="Nunito"/>
                <a:ea typeface="Nunito"/>
                <a:cs typeface="Nunito"/>
                <a:sym typeface="Nunito"/>
              </a:rPr>
              <a:t>School counselor</a:t>
            </a:r>
            <a:endParaRPr sz="2000">
              <a:solidFill>
                <a:schemeClr val="dk1"/>
              </a:solidFill>
              <a:latin typeface="Nunito"/>
              <a:ea typeface="Nunito"/>
              <a:cs typeface="Nunito"/>
              <a:sym typeface="Nunito"/>
            </a:endParaRPr>
          </a:p>
        </p:txBody>
      </p:sp>
      <p:sp>
        <p:nvSpPr>
          <p:cNvPr id="12" name="Google Shape;443;p44">
            <a:extLst>
              <a:ext uri="{FF2B5EF4-FFF2-40B4-BE49-F238E27FC236}">
                <a16:creationId xmlns:a16="http://schemas.microsoft.com/office/drawing/2014/main" id="{A0A3CEE1-16AE-2A88-21CB-53C805E02FC7}"/>
              </a:ext>
            </a:extLst>
          </p:cNvPr>
          <p:cNvSpPr txBox="1"/>
          <p:nvPr/>
        </p:nvSpPr>
        <p:spPr>
          <a:xfrm>
            <a:off x="8365909" y="4144246"/>
            <a:ext cx="1538100" cy="58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a:solidFill>
                  <a:schemeClr val="dk1"/>
                </a:solidFill>
                <a:latin typeface="Nunito"/>
                <a:ea typeface="Nunito"/>
                <a:cs typeface="Nunito"/>
                <a:sym typeface="Nunito"/>
              </a:rPr>
              <a:t>Individual teachers</a:t>
            </a:r>
            <a:endParaRPr sz="2000">
              <a:solidFill>
                <a:schemeClr val="dk1"/>
              </a:solidFill>
              <a:latin typeface="Nunito"/>
              <a:ea typeface="Nunito"/>
              <a:cs typeface="Nunito"/>
              <a:sym typeface="Nunito"/>
            </a:endParaRPr>
          </a:p>
        </p:txBody>
      </p:sp>
    </p:spTree>
    <p:extLst>
      <p:ext uri="{BB962C8B-B14F-4D97-AF65-F5344CB8AC3E}">
        <p14:creationId xmlns:p14="http://schemas.microsoft.com/office/powerpoint/2010/main" val="2841200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5E2B-2543-1B37-26DB-79CAAC4D268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4C9D15-905F-903F-6D0D-E2597CDED6F3}"/>
              </a:ext>
            </a:extLst>
          </p:cNvPr>
          <p:cNvSpPr txBox="1"/>
          <p:nvPr/>
        </p:nvSpPr>
        <p:spPr>
          <a:xfrm>
            <a:off x="1345927" y="583200"/>
            <a:ext cx="6492535" cy="1102376"/>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Taking control: record</a:t>
            </a:r>
            <a:r>
              <a:rPr lang="en-US" sz="3300" b="1">
                <a:latin typeface="Amatic SC"/>
                <a:ea typeface="Calibri"/>
                <a:cs typeface="Calibri"/>
              </a:rPr>
              <a:t> </a:t>
            </a:r>
          </a:p>
        </p:txBody>
      </p:sp>
      <p:sp>
        <p:nvSpPr>
          <p:cNvPr id="3" name="Google Shape;237;p20">
            <a:extLst>
              <a:ext uri="{FF2B5EF4-FFF2-40B4-BE49-F238E27FC236}">
                <a16:creationId xmlns:a16="http://schemas.microsoft.com/office/drawing/2014/main" id="{4FD2257A-E8EE-36EF-3793-A6CFB3D7015B}"/>
              </a:ext>
            </a:extLst>
          </p:cNvPr>
          <p:cNvSpPr txBox="1">
            <a:spLocks noGrp="1"/>
          </p:cNvSpPr>
          <p:nvPr/>
        </p:nvSpPr>
        <p:spPr>
          <a:xfrm>
            <a:off x="1053258" y="2333175"/>
            <a:ext cx="7005566" cy="2820446"/>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400"/>
              <a:t>Keep notes of information and communications between teachers and administrators about your reading and writing development</a:t>
            </a:r>
          </a:p>
          <a:p>
            <a:pPr marL="114300" indent="0">
              <a:lnSpc>
                <a:spcPct val="90000"/>
              </a:lnSpc>
              <a:spcBef>
                <a:spcPts val="1000"/>
              </a:spcBef>
              <a:buSzPts val="1800"/>
              <a:buNone/>
            </a:pPr>
            <a:endParaRPr lang="en" sz="600">
              <a:latin typeface="Arial"/>
            </a:endParaRPr>
          </a:p>
          <a:p>
            <a:pPr indent="-342900">
              <a:lnSpc>
                <a:spcPct val="90000"/>
              </a:lnSpc>
              <a:spcBef>
                <a:spcPts val="1000"/>
              </a:spcBef>
              <a:buSzPts val="1800"/>
            </a:pPr>
            <a:r>
              <a:rPr lang="en" sz="2400"/>
              <a:t>Work together with your parents or family members! </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13" name="Picture 12" descr="A group of children sitting at desks in a classroom&#10;&#10;AI-generated content may be incorrect.">
            <a:extLst>
              <a:ext uri="{FF2B5EF4-FFF2-40B4-BE49-F238E27FC236}">
                <a16:creationId xmlns:a16="http://schemas.microsoft.com/office/drawing/2014/main" id="{760C07F4-EF08-60C6-7413-D2983BE49955}"/>
              </a:ext>
            </a:extLst>
          </p:cNvPr>
          <p:cNvPicPr>
            <a:picLocks noChangeAspect="1"/>
          </p:cNvPicPr>
          <p:nvPr/>
        </p:nvPicPr>
        <p:blipFill>
          <a:blip r:embed="rId3"/>
          <a:srcRect l="27880" t="-1253" r="9349"/>
          <a:stretch>
            <a:fillRect/>
          </a:stretch>
        </p:blipFill>
        <p:spPr>
          <a:xfrm>
            <a:off x="8614391" y="2031185"/>
            <a:ext cx="3134122" cy="3415977"/>
          </a:xfrm>
          <a:prstGeom prst="rect">
            <a:avLst/>
          </a:prstGeom>
        </p:spPr>
      </p:pic>
    </p:spTree>
    <p:extLst>
      <p:ext uri="{BB962C8B-B14F-4D97-AF65-F5344CB8AC3E}">
        <p14:creationId xmlns:p14="http://schemas.microsoft.com/office/powerpoint/2010/main" val="1460227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E9555-4F55-446D-4041-8C635AA02F71}"/>
              </a:ext>
            </a:extLst>
          </p:cNvPr>
          <p:cNvSpPr txBox="1">
            <a:spLocks noGrp="1"/>
          </p:cNvSpPr>
          <p:nvPr>
            <p:ph type="title" idx="4294967295"/>
          </p:nvPr>
        </p:nvSpPr>
        <p:spPr>
          <a:xfrm>
            <a:off x="725222" y="518881"/>
            <a:ext cx="10733579" cy="20928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Calibri Light"/>
                <a:ea typeface="Calibri Light"/>
                <a:cs typeface="Calibri Light"/>
              </a:rPr>
              <a:t>Self-Advocacy for Children and Young Adults With Dyslexia</a:t>
            </a:r>
            <a:endParaRPr kumimoji="0" lang="en-US" sz="4400" b="0" i="0" u="none" strike="noStrike" kern="1200" cap="none" spc="0" normalizeH="0" baseline="0" noProof="0" dirty="0">
              <a:ln>
                <a:noFill/>
              </a:ln>
              <a:solidFill>
                <a:srgbClr val="000000"/>
              </a:solidFill>
              <a:effectLst/>
              <a:uLnTx/>
              <a:uFillTx/>
              <a:latin typeface="Calibri Light"/>
              <a:ea typeface="Calibri Light"/>
              <a:cs typeface="Calibri Ligh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3" name="TextBox 2">
            <a:extLst>
              <a:ext uri="{FF2B5EF4-FFF2-40B4-BE49-F238E27FC236}">
                <a16:creationId xmlns:a16="http://schemas.microsoft.com/office/drawing/2014/main" id="{0EBCB669-2CD3-ADC2-A9C8-08B0536E78DF}"/>
              </a:ext>
            </a:extLst>
          </p:cNvPr>
          <p:cNvSpPr txBox="1"/>
          <p:nvPr/>
        </p:nvSpPr>
        <p:spPr>
          <a:xfrm>
            <a:off x="561180" y="2222464"/>
            <a:ext cx="11061662"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tx2"/>
                </a:solidFill>
                <a:ea typeface="Calibri"/>
                <a:cs typeface="Calibri"/>
              </a:rPr>
              <a:t>This workshop is part of a series on the key roles families play in supporting children’s literacy success. It is designed for students in grades Pre-k - 12 who want to better understand how reading develops and advocate for their literacy needs. Students will learn basic literacy background knowledge and the essential skills they need to become confident, capable advocates for their own success.</a:t>
            </a: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dirty="0">
                <a:ea typeface="Calibri"/>
                <a:cs typeface="Calibri"/>
              </a:rPr>
              <a:t>The research reported here is funded by a grant to NCIL from the Office of Elementary and Secondary Education, in partnership with the Office of Special Education Programs (Award 3: S283D160005).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BBC39-AF2A-824F-BB37-D383AE952F7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EE7DEE-277F-2A8D-CF3D-BF5F6120AAA4}"/>
              </a:ext>
            </a:extLst>
          </p:cNvPr>
          <p:cNvSpPr txBox="1"/>
          <p:nvPr/>
        </p:nvSpPr>
        <p:spPr>
          <a:xfrm>
            <a:off x="1345927" y="583200"/>
            <a:ext cx="6492535" cy="1102376"/>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a:latin typeface="Amatic SC"/>
                <a:ea typeface="Calibri"/>
                <a:cs typeface="Calibri"/>
              </a:rPr>
              <a:t>Taking control: request</a:t>
            </a:r>
            <a:r>
              <a:rPr lang="en-US" sz="3300" b="1">
                <a:latin typeface="Amatic SC"/>
                <a:ea typeface="Calibri"/>
                <a:cs typeface="Calibri"/>
              </a:rPr>
              <a:t> </a:t>
            </a:r>
          </a:p>
        </p:txBody>
      </p:sp>
      <p:sp>
        <p:nvSpPr>
          <p:cNvPr id="3" name="Google Shape;237;p20">
            <a:extLst>
              <a:ext uri="{FF2B5EF4-FFF2-40B4-BE49-F238E27FC236}">
                <a16:creationId xmlns:a16="http://schemas.microsoft.com/office/drawing/2014/main" id="{A971359A-6D25-5755-76E1-D18559E13622}"/>
              </a:ext>
            </a:extLst>
          </p:cNvPr>
          <p:cNvSpPr txBox="1">
            <a:spLocks noGrp="1"/>
          </p:cNvSpPr>
          <p:nvPr/>
        </p:nvSpPr>
        <p:spPr>
          <a:xfrm>
            <a:off x="887181" y="2450406"/>
            <a:ext cx="7113027" cy="1950985"/>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dirty="0"/>
          </a:p>
          <a:p>
            <a:pPr indent="-342900">
              <a:lnSpc>
                <a:spcPct val="90000"/>
              </a:lnSpc>
              <a:spcBef>
                <a:spcPts val="1000"/>
              </a:spcBef>
              <a:buSzPts val="1800"/>
            </a:pPr>
            <a:r>
              <a:rPr lang="en" sz="2400" dirty="0"/>
              <a:t>Talk with other friends and family members who have similar experiences</a:t>
            </a:r>
          </a:p>
          <a:p>
            <a:pPr marL="114300" indent="0">
              <a:lnSpc>
                <a:spcPct val="90000"/>
              </a:lnSpc>
              <a:spcBef>
                <a:spcPts val="1000"/>
              </a:spcBef>
              <a:buSzPts val="1800"/>
              <a:buNone/>
            </a:pPr>
            <a:endParaRPr lang="en" sz="600" dirty="0">
              <a:latin typeface="Arial"/>
            </a:endParaRPr>
          </a:p>
          <a:p>
            <a:pPr indent="-342900">
              <a:lnSpc>
                <a:spcPct val="90000"/>
              </a:lnSpc>
              <a:spcBef>
                <a:spcPts val="1000"/>
              </a:spcBef>
              <a:buSzPts val="1800"/>
            </a:pPr>
            <a:r>
              <a:rPr lang="en" sz="2400" dirty="0"/>
              <a:t>Google and AI are your friends too! </a:t>
            </a:r>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400" dirty="0"/>
          </a:p>
          <a:p>
            <a:pPr indent="-342900">
              <a:lnSpc>
                <a:spcPct val="90000"/>
              </a:lnSpc>
              <a:spcBef>
                <a:spcPts val="1000"/>
              </a:spcBef>
              <a:buSzPts val="1800"/>
            </a:pPr>
            <a:endParaRPr lang="en" sz="25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pic>
        <p:nvPicPr>
          <p:cNvPr id="2" name="Picture 1" descr="A person sitting at a table writing on a paper&#10;&#10;AI-generated content may be incorrect.">
            <a:extLst>
              <a:ext uri="{FF2B5EF4-FFF2-40B4-BE49-F238E27FC236}">
                <a16:creationId xmlns:a16="http://schemas.microsoft.com/office/drawing/2014/main" id="{39637D43-A8B3-E5AC-ED4D-E3571169D5BD}"/>
              </a:ext>
            </a:extLst>
          </p:cNvPr>
          <p:cNvPicPr>
            <a:picLocks noChangeAspect="1"/>
          </p:cNvPicPr>
          <p:nvPr/>
        </p:nvPicPr>
        <p:blipFill>
          <a:blip r:embed="rId3"/>
          <a:srcRect l="16468" r="16229"/>
          <a:stretch>
            <a:fillRect/>
          </a:stretch>
        </p:blipFill>
        <p:spPr>
          <a:xfrm>
            <a:off x="8389425" y="1934308"/>
            <a:ext cx="3210662" cy="3184769"/>
          </a:xfrm>
          <a:prstGeom prst="rect">
            <a:avLst/>
          </a:prstGeom>
        </p:spPr>
      </p:pic>
    </p:spTree>
    <p:extLst>
      <p:ext uri="{BB962C8B-B14F-4D97-AF65-F5344CB8AC3E}">
        <p14:creationId xmlns:p14="http://schemas.microsoft.com/office/powerpoint/2010/main" val="3747838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0360E-A436-1C69-D603-85B07260752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A290370-C7A8-96E7-E233-E33A0839AB0D}"/>
              </a:ext>
            </a:extLst>
          </p:cNvPr>
          <p:cNvSpPr txBox="1"/>
          <p:nvPr/>
        </p:nvSpPr>
        <p:spPr>
          <a:xfrm>
            <a:off x="1345927" y="583200"/>
            <a:ext cx="8026304" cy="1131683"/>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dirty="0">
                <a:latin typeface="Amatic SC"/>
                <a:ea typeface="Calibri"/>
                <a:cs typeface="Calibri"/>
              </a:rPr>
              <a:t>Taking control: tips and tricks</a:t>
            </a:r>
            <a:r>
              <a:rPr lang="en-US" sz="3300" b="1" dirty="0">
                <a:latin typeface="Amatic SC"/>
                <a:ea typeface="Calibri"/>
                <a:cs typeface="Calibri"/>
              </a:rPr>
              <a:t> </a:t>
            </a:r>
          </a:p>
        </p:txBody>
      </p:sp>
      <p:sp>
        <p:nvSpPr>
          <p:cNvPr id="3" name="Google Shape;237;p20">
            <a:extLst>
              <a:ext uri="{FF2B5EF4-FFF2-40B4-BE49-F238E27FC236}">
                <a16:creationId xmlns:a16="http://schemas.microsoft.com/office/drawing/2014/main" id="{95116C48-9F8A-861E-09A0-FC8626380F96}"/>
              </a:ext>
            </a:extLst>
          </p:cNvPr>
          <p:cNvSpPr txBox="1">
            <a:spLocks noGrp="1"/>
          </p:cNvSpPr>
          <p:nvPr/>
        </p:nvSpPr>
        <p:spPr>
          <a:xfrm>
            <a:off x="4335719" y="2274560"/>
            <a:ext cx="7113027" cy="2830215"/>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dirty="0"/>
          </a:p>
          <a:p>
            <a:pPr indent="-342900">
              <a:lnSpc>
                <a:spcPct val="90000"/>
              </a:lnSpc>
              <a:spcBef>
                <a:spcPts val="1000"/>
              </a:spcBef>
              <a:buSzPts val="1800"/>
            </a:pPr>
            <a:r>
              <a:rPr lang="en" sz="2400" dirty="0"/>
              <a:t>As you learn, so do your teachers.</a:t>
            </a:r>
          </a:p>
          <a:p>
            <a:pPr lvl="1" indent="-342900">
              <a:lnSpc>
                <a:spcPct val="90000"/>
              </a:lnSpc>
              <a:buClr>
                <a:srgbClr val="08355F"/>
              </a:buClr>
              <a:buSzPts val="1800"/>
              <a:buFont typeface="Courier New"/>
              <a:buChar char="o"/>
            </a:pPr>
            <a:r>
              <a:rPr lang="en" sz="2400" dirty="0"/>
              <a:t>Talk to them on day one.</a:t>
            </a:r>
          </a:p>
          <a:p>
            <a:pPr lvl="1" indent="-342900">
              <a:lnSpc>
                <a:spcPct val="90000"/>
              </a:lnSpc>
              <a:buClr>
                <a:srgbClr val="08355F"/>
              </a:buClr>
              <a:buSzPts val="1800"/>
              <a:buFont typeface="Courier New"/>
              <a:buChar char="o"/>
            </a:pPr>
            <a:r>
              <a:rPr lang="en" sz="2400" dirty="0"/>
              <a:t>Work with a learning specialist.</a:t>
            </a:r>
          </a:p>
          <a:p>
            <a:pPr lvl="1" indent="-342900">
              <a:lnSpc>
                <a:spcPct val="90000"/>
              </a:lnSpc>
              <a:buClr>
                <a:srgbClr val="08355F"/>
              </a:buClr>
              <a:buSzPts val="1800"/>
              <a:buFont typeface="Courier New"/>
              <a:buChar char="o"/>
            </a:pPr>
            <a:r>
              <a:rPr lang="en" sz="2400" dirty="0"/>
              <a:t>Show them what you see! </a:t>
            </a:r>
          </a:p>
          <a:p>
            <a:pPr marL="114300" indent="0">
              <a:lnSpc>
                <a:spcPct val="90000"/>
              </a:lnSpc>
              <a:spcBef>
                <a:spcPts val="1000"/>
              </a:spcBef>
              <a:buSzPts val="1800"/>
              <a:buNone/>
            </a:pPr>
            <a:endParaRPr lang="en" sz="600" dirty="0">
              <a:latin typeface="Arial"/>
            </a:endParaRPr>
          </a:p>
          <a:p>
            <a:pPr indent="-342900">
              <a:lnSpc>
                <a:spcPct val="90000"/>
              </a:lnSpc>
              <a:spcBef>
                <a:spcPts val="1000"/>
              </a:spcBef>
              <a:buSzPts val="1800"/>
            </a:pPr>
            <a:r>
              <a:rPr lang="en" sz="2400" dirty="0"/>
              <a:t>Feel confident in your accommodations! </a:t>
            </a:r>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400" dirty="0"/>
          </a:p>
          <a:p>
            <a:pPr indent="-342900">
              <a:lnSpc>
                <a:spcPct val="90000"/>
              </a:lnSpc>
              <a:spcBef>
                <a:spcPts val="1000"/>
              </a:spcBef>
              <a:buSzPts val="1800"/>
            </a:pPr>
            <a:endParaRPr lang="en" sz="25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pic>
        <p:nvPicPr>
          <p:cNvPr id="4" name="Picture 3" descr="A person sitting on a couch talking to another person&#10;&#10;AI-generated content may be incorrect.">
            <a:extLst>
              <a:ext uri="{FF2B5EF4-FFF2-40B4-BE49-F238E27FC236}">
                <a16:creationId xmlns:a16="http://schemas.microsoft.com/office/drawing/2014/main" id="{9CABBF1F-CE2F-A6F9-8A3E-63CE968AE186}"/>
              </a:ext>
            </a:extLst>
          </p:cNvPr>
          <p:cNvPicPr>
            <a:picLocks noChangeAspect="1"/>
          </p:cNvPicPr>
          <p:nvPr/>
        </p:nvPicPr>
        <p:blipFill>
          <a:blip r:embed="rId3"/>
          <a:stretch>
            <a:fillRect/>
          </a:stretch>
        </p:blipFill>
        <p:spPr>
          <a:xfrm>
            <a:off x="453722" y="2090615"/>
            <a:ext cx="3244477" cy="3194539"/>
          </a:xfrm>
          <a:prstGeom prst="rect">
            <a:avLst/>
          </a:prstGeom>
        </p:spPr>
      </p:pic>
    </p:spTree>
    <p:extLst>
      <p:ext uri="{BB962C8B-B14F-4D97-AF65-F5344CB8AC3E}">
        <p14:creationId xmlns:p14="http://schemas.microsoft.com/office/powerpoint/2010/main" val="4202832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2C440-305D-6FD0-8E76-07896316647D}"/>
            </a:ext>
          </a:extLst>
        </p:cNvPr>
        <p:cNvGrpSpPr/>
        <p:nvPr/>
      </p:nvGrpSpPr>
      <p:grpSpPr>
        <a:xfrm>
          <a:off x="0" y="0"/>
          <a:ext cx="0" cy="0"/>
          <a:chOff x="0" y="0"/>
          <a:chExt cx="0" cy="0"/>
        </a:xfrm>
      </p:grpSpPr>
      <p:sp>
        <p:nvSpPr>
          <p:cNvPr id="4" name="Google Shape;225;p19">
            <a:extLst>
              <a:ext uri="{FF2B5EF4-FFF2-40B4-BE49-F238E27FC236}">
                <a16:creationId xmlns:a16="http://schemas.microsoft.com/office/drawing/2014/main" id="{2CEB677C-70A9-0A79-2C02-CB35BE4CE8EB}"/>
              </a:ext>
            </a:extLst>
          </p:cNvPr>
          <p:cNvSpPr txBox="1">
            <a:spLocks noGrp="1"/>
          </p:cNvSpPr>
          <p:nvPr/>
        </p:nvSpPr>
        <p:spPr>
          <a:xfrm>
            <a:off x="3771743" y="3775564"/>
            <a:ext cx="4646965" cy="51556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000" dirty="0"/>
              <a:t>Let's clear some things up!</a:t>
            </a:r>
          </a:p>
        </p:txBody>
      </p:sp>
      <p:sp>
        <p:nvSpPr>
          <p:cNvPr id="7" name="Google Shape;224;p19">
            <a:extLst>
              <a:ext uri="{FF2B5EF4-FFF2-40B4-BE49-F238E27FC236}">
                <a16:creationId xmlns:a16="http://schemas.microsoft.com/office/drawing/2014/main" id="{F763A0E2-B5E8-029C-D6CC-FAA39F7134E8}"/>
              </a:ext>
            </a:extLst>
          </p:cNvPr>
          <p:cNvSpPr txBox="1">
            <a:spLocks noGrp="1"/>
          </p:cNvSpPr>
          <p:nvPr/>
        </p:nvSpPr>
        <p:spPr>
          <a:xfrm>
            <a:off x="4314496" y="2767870"/>
            <a:ext cx="3560073" cy="10062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r>
              <a:rPr lang="en" sz="8200" dirty="0"/>
              <a:t>conclusion</a:t>
            </a:r>
          </a:p>
        </p:txBody>
      </p:sp>
      <p:pic>
        <p:nvPicPr>
          <p:cNvPr id="2" name="Graphic 1" descr="Badge 5 with solid fill">
            <a:extLst>
              <a:ext uri="{FF2B5EF4-FFF2-40B4-BE49-F238E27FC236}">
                <a16:creationId xmlns:a16="http://schemas.microsoft.com/office/drawing/2014/main" id="{CAB56111-B3C7-494E-AF82-921B1BF590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352" y="-261814"/>
            <a:ext cx="4421552" cy="4441090"/>
          </a:xfrm>
          <a:prstGeom prst="rect">
            <a:avLst/>
          </a:prstGeom>
        </p:spPr>
      </p:pic>
    </p:spTree>
    <p:custDataLst>
      <p:tags r:id="rId1"/>
    </p:custDataLst>
    <p:extLst>
      <p:ext uri="{BB962C8B-B14F-4D97-AF65-F5344CB8AC3E}">
        <p14:creationId xmlns:p14="http://schemas.microsoft.com/office/powerpoint/2010/main" val="2669736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66E20-1CE1-5EBA-16AD-C8EF229EFFF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633018-84D4-B778-ADBE-11487C00A4B2}"/>
              </a:ext>
            </a:extLst>
          </p:cNvPr>
          <p:cNvSpPr txBox="1"/>
          <p:nvPr/>
        </p:nvSpPr>
        <p:spPr>
          <a:xfrm>
            <a:off x="1345927" y="583200"/>
            <a:ext cx="4675459" cy="1131683"/>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500" b="1" dirty="0">
                <a:latin typeface="Amatic SC"/>
                <a:ea typeface="Calibri"/>
                <a:cs typeface="Calibri"/>
              </a:rPr>
              <a:t>Common thoughts</a:t>
            </a:r>
          </a:p>
        </p:txBody>
      </p:sp>
      <p:sp>
        <p:nvSpPr>
          <p:cNvPr id="3" name="Google Shape;237;p20">
            <a:extLst>
              <a:ext uri="{FF2B5EF4-FFF2-40B4-BE49-F238E27FC236}">
                <a16:creationId xmlns:a16="http://schemas.microsoft.com/office/drawing/2014/main" id="{7A05EC48-8569-3E0D-5A7F-01ADB14D9226}"/>
              </a:ext>
            </a:extLst>
          </p:cNvPr>
          <p:cNvSpPr txBox="1">
            <a:spLocks noGrp="1"/>
          </p:cNvSpPr>
          <p:nvPr/>
        </p:nvSpPr>
        <p:spPr>
          <a:xfrm>
            <a:off x="769950" y="2020559"/>
            <a:ext cx="9184104" cy="3836446"/>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400" dirty="0"/>
              <a:t>Help! Even after all of this, I'm still struggling in                                      school.</a:t>
            </a:r>
          </a:p>
          <a:p>
            <a:pPr indent="-342900">
              <a:lnSpc>
                <a:spcPct val="90000"/>
              </a:lnSpc>
              <a:spcBef>
                <a:spcPts val="1000"/>
              </a:spcBef>
              <a:buSzPts val="1800"/>
            </a:pPr>
            <a:r>
              <a:rPr lang="en" sz="2400" dirty="0"/>
              <a:t>No matter how hard I try, I still read behind or                                     slower than my peers.</a:t>
            </a:r>
          </a:p>
          <a:p>
            <a:pPr indent="-342900">
              <a:lnSpc>
                <a:spcPct val="90000"/>
              </a:lnSpc>
              <a:spcBef>
                <a:spcPts val="1000"/>
              </a:spcBef>
              <a:buSzPts val="1800"/>
            </a:pPr>
            <a:r>
              <a:rPr lang="en" sz="2400" dirty="0"/>
              <a:t>My handwriting is terrible!</a:t>
            </a:r>
          </a:p>
          <a:p>
            <a:pPr indent="-342900">
              <a:lnSpc>
                <a:spcPct val="90000"/>
              </a:lnSpc>
              <a:spcBef>
                <a:spcPts val="1000"/>
              </a:spcBef>
              <a:buSzPts val="1800"/>
            </a:pPr>
            <a:r>
              <a:rPr lang="en" sz="2400" dirty="0"/>
              <a:t>I like audiobooks, but my parents/teachers think it's cheating.</a:t>
            </a:r>
          </a:p>
          <a:p>
            <a:pPr indent="-342900">
              <a:lnSpc>
                <a:spcPct val="90000"/>
              </a:lnSpc>
              <a:spcBef>
                <a:spcPts val="1000"/>
              </a:spcBef>
              <a:buSzPts val="1800"/>
            </a:pPr>
            <a:r>
              <a:rPr lang="en" sz="2400" dirty="0"/>
              <a:t>I don't feel comfortable being my own advocate.</a:t>
            </a:r>
          </a:p>
          <a:p>
            <a:pPr indent="-342900">
              <a:lnSpc>
                <a:spcPct val="90000"/>
              </a:lnSpc>
              <a:spcBef>
                <a:spcPts val="1000"/>
              </a:spcBef>
              <a:buSzPts val="1800"/>
            </a:pPr>
            <a:r>
              <a:rPr lang="en" sz="2400" dirty="0"/>
              <a:t>I feel like my teachers are against me.</a:t>
            </a: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2" name="Picture 1" descr="A hand holding a pencil&#10;&#10;AI-generated content may be incorrect.">
            <a:extLst>
              <a:ext uri="{FF2B5EF4-FFF2-40B4-BE49-F238E27FC236}">
                <a16:creationId xmlns:a16="http://schemas.microsoft.com/office/drawing/2014/main" id="{353EB254-AA13-2841-FF6C-750F8F485DDB}"/>
              </a:ext>
            </a:extLst>
          </p:cNvPr>
          <p:cNvPicPr>
            <a:picLocks noChangeAspect="1"/>
          </p:cNvPicPr>
          <p:nvPr/>
        </p:nvPicPr>
        <p:blipFill>
          <a:blip r:embed="rId3"/>
          <a:stretch>
            <a:fillRect/>
          </a:stretch>
        </p:blipFill>
        <p:spPr>
          <a:xfrm>
            <a:off x="7996117" y="1338385"/>
            <a:ext cx="3907692" cy="2598616"/>
          </a:xfrm>
          <a:prstGeom prst="rect">
            <a:avLst/>
          </a:prstGeom>
        </p:spPr>
      </p:pic>
      <p:sp>
        <p:nvSpPr>
          <p:cNvPr id="4" name="Rectangle 3">
            <a:hlinkClick r:id="rId4"/>
            <a:extLst>
              <a:ext uri="{FF2B5EF4-FFF2-40B4-BE49-F238E27FC236}">
                <a16:creationId xmlns:a16="http://schemas.microsoft.com/office/drawing/2014/main" id="{09EE7E5C-6A9C-9A9B-5079-B4FA4DE8EEAE}"/>
              </a:ext>
            </a:extLst>
          </p:cNvPr>
          <p:cNvSpPr/>
          <p:nvPr/>
        </p:nvSpPr>
        <p:spPr>
          <a:xfrm>
            <a:off x="8975558" y="5702968"/>
            <a:ext cx="2719137" cy="5895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hlinkClick r:id="rId5">
                  <a:extLst>
                    <a:ext uri="{A12FA001-AC4F-418D-AE19-62706E023703}">
                      <ahyp:hlinkClr xmlns:ahyp="http://schemas.microsoft.com/office/drawing/2018/hyperlinkcolor" val="tx"/>
                    </a:ext>
                  </a:extLst>
                </a:hlinkClick>
              </a:rPr>
              <a:t>Learn More</a:t>
            </a:r>
            <a:endParaRPr lang="en-US" sz="2400" b="1" dirty="0">
              <a:solidFill>
                <a:schemeClr val="tx2"/>
              </a:solidFill>
            </a:endParaRPr>
          </a:p>
        </p:txBody>
      </p:sp>
    </p:spTree>
    <p:extLst>
      <p:ext uri="{BB962C8B-B14F-4D97-AF65-F5344CB8AC3E}">
        <p14:creationId xmlns:p14="http://schemas.microsoft.com/office/powerpoint/2010/main" val="3869132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3D599-92B1-711F-05FD-5B2AA868D4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4FB5DEF-775E-3B5C-F9FF-E14CEA34E8EC}"/>
              </a:ext>
            </a:extLst>
          </p:cNvPr>
          <p:cNvSpPr txBox="1">
            <a:spLocks noGrp="1"/>
          </p:cNvSpPr>
          <p:nvPr>
            <p:ph type="title" idx="4294967295"/>
          </p:nvPr>
        </p:nvSpPr>
        <p:spPr>
          <a:xfrm>
            <a:off x="1345927" y="583200"/>
            <a:ext cx="6932151" cy="1131683"/>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Check for understanding</a:t>
            </a:r>
          </a:p>
        </p:txBody>
      </p:sp>
      <p:sp>
        <p:nvSpPr>
          <p:cNvPr id="3" name="Google Shape;237;p20">
            <a:extLst>
              <a:ext uri="{FF2B5EF4-FFF2-40B4-BE49-F238E27FC236}">
                <a16:creationId xmlns:a16="http://schemas.microsoft.com/office/drawing/2014/main" id="{00685F15-4DFD-24D4-CE18-5D9832CD99ED}"/>
              </a:ext>
            </a:extLst>
          </p:cNvPr>
          <p:cNvSpPr txBox="1">
            <a:spLocks noGrp="1"/>
          </p:cNvSpPr>
          <p:nvPr/>
        </p:nvSpPr>
        <p:spPr>
          <a:xfrm>
            <a:off x="481192" y="1924306"/>
            <a:ext cx="11093187" cy="3971167"/>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dirty="0"/>
          </a:p>
          <a:p>
            <a:pPr marL="114300" indent="0">
              <a:lnSpc>
                <a:spcPct val="90000"/>
              </a:lnSpc>
              <a:spcBef>
                <a:spcPts val="1000"/>
              </a:spcBef>
              <a:buSzPts val="1800"/>
              <a:buNone/>
            </a:pPr>
            <a:r>
              <a:rPr lang="en" sz="3200" b="1" dirty="0"/>
              <a:t>What are the important steps in advocating for yourself?</a:t>
            </a:r>
          </a:p>
          <a:p>
            <a:pPr marL="546100" lvl="1" indent="0">
              <a:lnSpc>
                <a:spcPct val="90000"/>
              </a:lnSpc>
              <a:buClr>
                <a:srgbClr val="08355F"/>
              </a:buClr>
              <a:buSzPts val="1800"/>
              <a:buNone/>
            </a:pPr>
            <a:r>
              <a:rPr lang="en-US" sz="3200" dirty="0">
                <a:latin typeface="+mn-lt"/>
                <a:ea typeface="Segoe UI Symbol" panose="020B0502040204020203" pitchFamily="34" charset="0"/>
              </a:rPr>
              <a:t>O </a:t>
            </a:r>
            <a:r>
              <a:rPr lang="en" sz="3200" dirty="0">
                <a:latin typeface="+mn-lt"/>
              </a:rPr>
              <a:t>Review the school's system.</a:t>
            </a:r>
          </a:p>
          <a:p>
            <a:pPr marL="546100" lvl="1" indent="0">
              <a:lnSpc>
                <a:spcPct val="90000"/>
              </a:lnSpc>
              <a:buClr>
                <a:srgbClr val="08355F"/>
              </a:buClr>
              <a:buSzPts val="1800"/>
              <a:buNone/>
            </a:pPr>
            <a:r>
              <a:rPr lang="en-US" sz="3200" dirty="0">
                <a:latin typeface="+mn-lt"/>
                <a:ea typeface="Segoe UI Symbol" panose="020B0502040204020203" pitchFamily="34" charset="0"/>
              </a:rPr>
              <a:t>O	</a:t>
            </a:r>
            <a:r>
              <a:rPr lang="en" sz="3200" dirty="0">
                <a:latin typeface="+mn-lt"/>
              </a:rPr>
              <a:t>Record teacher and administrator conversations. </a:t>
            </a:r>
          </a:p>
          <a:p>
            <a:pPr marL="546100" lvl="1" indent="0">
              <a:lnSpc>
                <a:spcPct val="90000"/>
              </a:lnSpc>
              <a:buClr>
                <a:srgbClr val="08355F"/>
              </a:buClr>
              <a:buSzPts val="1800"/>
              <a:buNone/>
            </a:pPr>
            <a:r>
              <a:rPr lang="en-US" sz="3200" dirty="0">
                <a:latin typeface="+mn-lt"/>
                <a:ea typeface="Segoe UI Symbol" panose="020B0502040204020203" pitchFamily="34" charset="0"/>
              </a:rPr>
              <a:t>O </a:t>
            </a:r>
            <a:r>
              <a:rPr lang="en" sz="3200" dirty="0">
                <a:latin typeface="+mn-lt"/>
              </a:rPr>
              <a:t>Request help from those who have similar experiences.</a:t>
            </a:r>
          </a:p>
          <a:p>
            <a:pPr marL="974725" lvl="1" indent="-428625">
              <a:lnSpc>
                <a:spcPct val="90000"/>
              </a:lnSpc>
              <a:buClr>
                <a:srgbClr val="08355F"/>
              </a:buClr>
              <a:buSzPts val="1800"/>
              <a:buNone/>
            </a:pPr>
            <a:r>
              <a:rPr lang="en-US" sz="3200" dirty="0">
                <a:latin typeface="+mn-lt"/>
                <a:ea typeface="Segoe UI Symbol" panose="020B0502040204020203" pitchFamily="34" charset="0"/>
              </a:rPr>
              <a:t>O </a:t>
            </a:r>
            <a:r>
              <a:rPr lang="en" sz="3200" dirty="0">
                <a:latin typeface="+mn-lt"/>
              </a:rPr>
              <a:t>Refer the school to workshops and engagement activities that demonstrate positive literacy approaches.</a:t>
            </a:r>
          </a:p>
          <a:p>
            <a:pPr marL="546100" lvl="1" indent="0">
              <a:lnSpc>
                <a:spcPct val="90000"/>
              </a:lnSpc>
              <a:buClr>
                <a:srgbClr val="08355F"/>
              </a:buClr>
              <a:buSzPts val="1800"/>
              <a:buNone/>
            </a:pPr>
            <a:r>
              <a:rPr lang="en-US" sz="3200" dirty="0">
                <a:latin typeface="+mn-lt"/>
                <a:ea typeface="Segoe UI Symbol" panose="020B0502040204020203" pitchFamily="34" charset="0"/>
              </a:rPr>
              <a:t>O </a:t>
            </a:r>
            <a:r>
              <a:rPr lang="en" sz="3200" dirty="0">
                <a:latin typeface="+mn-lt"/>
              </a:rPr>
              <a:t>All of the above.</a:t>
            </a:r>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400" dirty="0"/>
          </a:p>
          <a:p>
            <a:pPr indent="-342900">
              <a:lnSpc>
                <a:spcPct val="90000"/>
              </a:lnSpc>
              <a:spcBef>
                <a:spcPts val="1000"/>
              </a:spcBef>
              <a:buSzPts val="1800"/>
            </a:pPr>
            <a:endParaRPr lang="en" sz="25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pic>
        <p:nvPicPr>
          <p:cNvPr id="4" name="Graphic 3" descr="Pen with solid fill">
            <a:extLst>
              <a:ext uri="{FF2B5EF4-FFF2-40B4-BE49-F238E27FC236}">
                <a16:creationId xmlns:a16="http://schemas.microsoft.com/office/drawing/2014/main" id="{E81924CF-4608-FFB2-2592-0764B95C4A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97298" y="366567"/>
            <a:ext cx="1327150" cy="1348316"/>
          </a:xfrm>
          <a:prstGeom prst="rect">
            <a:avLst/>
          </a:prstGeom>
        </p:spPr>
      </p:pic>
      <p:sp>
        <p:nvSpPr>
          <p:cNvPr id="2" name="Oval 1">
            <a:extLst>
              <a:ext uri="{FF2B5EF4-FFF2-40B4-BE49-F238E27FC236}">
                <a16:creationId xmlns:a16="http://schemas.microsoft.com/office/drawing/2014/main" id="{8F157700-6A41-9C36-0ACD-965671DF2C12}"/>
              </a:ext>
              <a:ext uri="{C183D7F6-B498-43B3-948B-1728B52AA6E4}">
                <adec:decorative xmlns:adec="http://schemas.microsoft.com/office/drawing/2017/decorative" val="1"/>
              </a:ext>
            </a:extLst>
          </p:cNvPr>
          <p:cNvSpPr/>
          <p:nvPr/>
        </p:nvSpPr>
        <p:spPr>
          <a:xfrm>
            <a:off x="955231" y="5378116"/>
            <a:ext cx="397042" cy="37298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294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316709D-0AB4-3223-8978-F5C3AEE3AE93}"/>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619797" y="302094"/>
            <a:ext cx="5740636" cy="5770472"/>
          </a:xfrm>
          <a:prstGeom prst="ellipse">
            <a:avLst/>
          </a:prstGeom>
          <a:solidFill>
            <a:schemeClr val="bg1">
              <a:lumMod val="60000"/>
              <a:lumOff val="40000"/>
            </a:schemeClr>
          </a:solidFill>
          <a:ln w="57150" cap="flat" cmpd="sng" algn="ctr">
            <a:solidFill>
              <a:schemeClr val="bg1">
                <a:lumMod val="20000"/>
                <a:lumOff val="8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lt1"/>
                </a:solidFill>
                <a:effectLst/>
                <a:uLnTx/>
                <a:uFillTx/>
                <a:latin typeface="Amatic SC"/>
                <a:ea typeface="Calibri"/>
                <a:cs typeface="Calibri"/>
              </a:rPr>
              <a:t>THANKS!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lt1"/>
                </a:solidFill>
                <a:effectLst/>
                <a:highlight>
                  <a:srgbClr val="00FFFF"/>
                </a:highlight>
                <a:uLnTx/>
                <a:uFillTx/>
                <a:latin typeface="Amatic SC"/>
                <a:ea typeface="Calibri"/>
                <a:cs typeface="Calibri"/>
              </a:rPr>
              <a:t>Any Questions?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chemeClr val="lt1"/>
              </a:solidFill>
              <a:effectLst/>
              <a:highlight>
                <a:srgbClr val="00FFFF"/>
              </a:highlight>
              <a:uLnTx/>
              <a:uFillTx/>
              <a:latin typeface="Amatic SC"/>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lt1"/>
                </a:solidFill>
                <a:effectLst/>
                <a:uLnTx/>
                <a:uFillTx/>
                <a:latin typeface="Calibri Light"/>
                <a:ea typeface="Calibri"/>
                <a:cs typeface="Calibri"/>
              </a:rPr>
              <a:t>You can find more info at:</a:t>
            </a:r>
          </a:p>
          <a:p>
            <a:pPr marL="274320" marR="0" lvl="0" indent="-274320" algn="ctr" defTabSz="914400" rtl="0" eaLnBrk="1" fontAlgn="auto" latinLnBrk="0" hangingPunct="1">
              <a:lnSpc>
                <a:spcPct val="10000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chemeClr val="lt1"/>
                </a:solidFill>
                <a:effectLst/>
                <a:uLnTx/>
                <a:uFillTx/>
                <a:latin typeface="Calibri Light"/>
                <a:ea typeface="Calibri"/>
                <a:cs typeface="Calibri"/>
              </a:rPr>
              <a:t>NCIL: improvingliteracy.org</a:t>
            </a:r>
          </a:p>
          <a:p>
            <a:pPr marL="274320" marR="0" lvl="0" indent="-274320" algn="ctr" defTabSz="914400" rtl="0" eaLnBrk="1" fontAlgn="auto" latinLnBrk="0" hangingPunct="1">
              <a:lnSpc>
                <a:spcPct val="10000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chemeClr val="lt1"/>
                </a:solidFill>
                <a:effectLst/>
                <a:uLnTx/>
                <a:uFillTx/>
                <a:latin typeface="Calibri Light"/>
                <a:ea typeface="Calibri"/>
                <a:cs typeface="Calibri"/>
              </a:rPr>
              <a:t>jacob@kidsread2kids.com</a:t>
            </a:r>
            <a:r>
              <a:rPr kumimoji="0" lang="en-US" sz="2700" b="1" i="0" u="none" strike="noStrike" kern="1200" cap="none" spc="0" normalizeH="0" baseline="0" noProof="0" dirty="0">
                <a:ln>
                  <a:noFill/>
                </a:ln>
                <a:solidFill>
                  <a:schemeClr val="lt1"/>
                </a:solidFill>
                <a:effectLst/>
                <a:uLnTx/>
                <a:uFillTx/>
                <a:latin typeface="Calibri Light"/>
                <a:ea typeface="Calibri"/>
                <a:cs typeface="Calibri"/>
              </a:rPr>
              <a:t> </a:t>
            </a:r>
            <a:endParaRPr kumimoji="0" lang="en-US" sz="2700" b="0" i="0" u="none" strike="noStrike" kern="1200" cap="none" spc="0" normalizeH="0" baseline="0" noProof="0" dirty="0">
              <a:ln>
                <a:noFill/>
              </a:ln>
              <a:solidFill>
                <a:schemeClr val="lt1"/>
              </a:solidFill>
              <a:effectLst/>
              <a:uLnTx/>
              <a:uFillTx/>
              <a:latin typeface="+mn-lt"/>
              <a:ea typeface="Calibri" panose="020F0502020204030204"/>
              <a:cs typeface="Calibri" panose="020F0502020204030204"/>
            </a:endParaRPr>
          </a:p>
        </p:txBody>
      </p:sp>
      <p:sp>
        <p:nvSpPr>
          <p:cNvPr id="2" name="Oval 1">
            <a:extLst>
              <a:ext uri="{FF2B5EF4-FFF2-40B4-BE49-F238E27FC236}">
                <a16:creationId xmlns:a16="http://schemas.microsoft.com/office/drawing/2014/main" id="{0E6E985F-9FDC-D266-9004-043EA4954699}"/>
              </a:ext>
              <a:ext uri="{C183D7F6-B498-43B3-948B-1728B52AA6E4}">
                <adec:decorative xmlns:adec="http://schemas.microsoft.com/office/drawing/2017/decorative" val="1"/>
              </a:ext>
            </a:extLst>
          </p:cNvPr>
          <p:cNvSpPr/>
          <p:nvPr/>
        </p:nvSpPr>
        <p:spPr>
          <a:xfrm>
            <a:off x="6863963" y="1360427"/>
            <a:ext cx="4809306" cy="4299390"/>
          </a:xfrm>
          <a:prstGeom prst="ellipse">
            <a:avLst/>
          </a:prstGeom>
          <a:solidFill>
            <a:schemeClr val="bg1">
              <a:lumMod val="20000"/>
              <a:lumOff val="80000"/>
            </a:schemeClr>
          </a:solidFill>
          <a:ln w="57150">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600" b="1">
              <a:latin typeface="Amatic SC"/>
              <a:ea typeface="Calibri"/>
              <a:cs typeface="Calibri"/>
            </a:endParaRPr>
          </a:p>
          <a:p>
            <a:pPr algn="ctr"/>
            <a:endParaRPr lang="en-US" sz="6000" b="1" dirty="0">
              <a:highlight>
                <a:srgbClr val="00FFFF"/>
              </a:highlight>
              <a:latin typeface="Amatic SC"/>
              <a:ea typeface="Calibri"/>
              <a:cs typeface="Calibri"/>
            </a:endParaRPr>
          </a:p>
        </p:txBody>
      </p:sp>
      <p:pic>
        <p:nvPicPr>
          <p:cNvPr id="3" name="Picture 2" descr="National Center on Improving Literacy logo">
            <a:extLst>
              <a:ext uri="{FF2B5EF4-FFF2-40B4-BE49-F238E27FC236}">
                <a16:creationId xmlns:a16="http://schemas.microsoft.com/office/drawing/2014/main" id="{38E7B420-DEB0-E2DF-70FD-640DEB9473A0}"/>
              </a:ext>
            </a:extLst>
          </p:cNvPr>
          <p:cNvPicPr>
            <a:picLocks noChangeAspect="1"/>
          </p:cNvPicPr>
          <p:nvPr/>
        </p:nvPicPr>
        <p:blipFill>
          <a:blip r:embed="rId4"/>
          <a:stretch>
            <a:fillRect/>
          </a:stretch>
        </p:blipFill>
        <p:spPr>
          <a:xfrm>
            <a:off x="8528580" y="3424239"/>
            <a:ext cx="2543175" cy="1914525"/>
          </a:xfrm>
          <a:prstGeom prst="rect">
            <a:avLst/>
          </a:prstGeom>
        </p:spPr>
      </p:pic>
      <p:pic>
        <p:nvPicPr>
          <p:cNvPr id="4" name="Picture 3" descr="A logo with cartoon characters&#10;&#10;AI-generated content may be incorrect.">
            <a:extLst>
              <a:ext uri="{FF2B5EF4-FFF2-40B4-BE49-F238E27FC236}">
                <a16:creationId xmlns:a16="http://schemas.microsoft.com/office/drawing/2014/main" id="{28377F7E-C504-845F-90AE-D4ACC4756B5F}"/>
              </a:ext>
            </a:extLst>
          </p:cNvPr>
          <p:cNvPicPr>
            <a:picLocks noChangeAspect="1"/>
          </p:cNvPicPr>
          <p:nvPr/>
        </p:nvPicPr>
        <p:blipFill>
          <a:blip r:embed="rId5"/>
          <a:stretch>
            <a:fillRect/>
          </a:stretch>
        </p:blipFill>
        <p:spPr>
          <a:xfrm>
            <a:off x="7459133" y="1609196"/>
            <a:ext cx="2152650" cy="2105025"/>
          </a:xfrm>
          <a:prstGeom prst="rect">
            <a:avLst/>
          </a:prstGeom>
        </p:spPr>
      </p:pic>
    </p:spTree>
    <p:extLst>
      <p:ext uri="{BB962C8B-B14F-4D97-AF65-F5344CB8AC3E}">
        <p14:creationId xmlns:p14="http://schemas.microsoft.com/office/powerpoint/2010/main" val="3461526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4C565-2437-F383-E1AE-60898CD355D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E43F6F0-327E-38EE-439F-63F81A5A9C78}"/>
              </a:ext>
            </a:extLst>
          </p:cNvPr>
          <p:cNvSpPr txBox="1">
            <a:spLocks noGrp="1"/>
          </p:cNvSpPr>
          <p:nvPr>
            <p:ph type="title" idx="4294967295"/>
          </p:nvPr>
        </p:nvSpPr>
        <p:spPr>
          <a:xfrm>
            <a:off x="1345927" y="583200"/>
            <a:ext cx="8837150" cy="1134940"/>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chemeClr val="tx1"/>
                </a:solidFill>
                <a:effectLst/>
                <a:uLnTx/>
                <a:uFillTx/>
                <a:latin typeface="Amatic SC"/>
                <a:ea typeface="Calibri"/>
                <a:cs typeface="Calibri"/>
              </a:rPr>
              <a:t>Additional Resources</a:t>
            </a:r>
          </a:p>
        </p:txBody>
      </p:sp>
      <p:sp>
        <p:nvSpPr>
          <p:cNvPr id="3" name="Google Shape;237;p20">
            <a:extLst>
              <a:ext uri="{FF2B5EF4-FFF2-40B4-BE49-F238E27FC236}">
                <a16:creationId xmlns:a16="http://schemas.microsoft.com/office/drawing/2014/main" id="{0E0AB6E7-98D5-8FFD-D10D-BA083739FC1C}"/>
              </a:ext>
            </a:extLst>
          </p:cNvPr>
          <p:cNvSpPr txBox="1">
            <a:spLocks noGrp="1"/>
          </p:cNvSpPr>
          <p:nvPr/>
        </p:nvSpPr>
        <p:spPr>
          <a:xfrm>
            <a:off x="812283" y="1967642"/>
            <a:ext cx="10580290" cy="3483940"/>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600"/>
          </a:p>
          <a:p>
            <a:pPr indent="-342900">
              <a:lnSpc>
                <a:spcPct val="90000"/>
              </a:lnSpc>
              <a:spcBef>
                <a:spcPts val="1000"/>
              </a:spcBef>
              <a:buSzPts val="1800"/>
            </a:pPr>
            <a:r>
              <a:rPr lang="en" sz="2400" b="1" dirty="0"/>
              <a:t>Here are some additional resources to help you in the future:</a:t>
            </a:r>
          </a:p>
          <a:p>
            <a:pPr lvl="1" indent="-355600">
              <a:buClr>
                <a:srgbClr val="08355F"/>
              </a:buClr>
              <a:buSzPts val="1800"/>
              <a:buFont typeface="Nunito,Sans-Serif"/>
              <a:buChar char="✗"/>
            </a:pPr>
            <a:r>
              <a:rPr lang="en" sz="2000" dirty="0">
                <a:solidFill>
                  <a:srgbClr val="3D85C6"/>
                </a:solidFill>
                <a:hlinkClick r:id="rId3">
                  <a:extLst>
                    <a:ext uri="{A12FA001-AC4F-418D-AE19-62706E023703}">
                      <ahyp:hlinkClr xmlns:ahyp="http://schemas.microsoft.com/office/drawing/2018/hyperlinkcolor" val="tx"/>
                    </a:ext>
                  </a:extLst>
                </a:hlinkClick>
              </a:rPr>
              <a:t>https://kidsread2kids.com</a:t>
            </a:r>
            <a:endParaRPr lang="en-US" sz="2000">
              <a:solidFill>
                <a:srgbClr val="2B3547"/>
              </a:solidFill>
            </a:endParaRPr>
          </a:p>
          <a:p>
            <a:pPr lvl="1" indent="-355600">
              <a:buClr>
                <a:srgbClr val="08355F"/>
              </a:buClr>
              <a:buSzPts val="1800"/>
              <a:buFont typeface="Nunito,Sans-Serif"/>
              <a:buChar char="✗"/>
            </a:pPr>
            <a:r>
              <a:rPr lang="en" sz="2000" dirty="0">
                <a:solidFill>
                  <a:srgbClr val="3D85C6"/>
                </a:solidFill>
                <a:hlinkClick r:id="rId4">
                  <a:extLst>
                    <a:ext uri="{A12FA001-AC4F-418D-AE19-62706E023703}">
                      <ahyp:hlinkClr xmlns:ahyp="http://schemas.microsoft.com/office/drawing/2018/hyperlinkcolor" val="tx"/>
                    </a:ext>
                  </a:extLst>
                </a:hlinkClick>
              </a:rPr>
              <a:t>https://www.bookshare.org</a:t>
            </a:r>
            <a:endParaRPr lang="en-US" sz="2000">
              <a:solidFill>
                <a:srgbClr val="2B3547"/>
              </a:solidFill>
            </a:endParaRPr>
          </a:p>
          <a:p>
            <a:pPr lvl="1" indent="-355600">
              <a:buClr>
                <a:srgbClr val="08355F"/>
              </a:buClr>
              <a:buSzPts val="1800"/>
              <a:buFont typeface="Nunito,Sans-Serif"/>
              <a:buChar char="✗"/>
            </a:pPr>
            <a:r>
              <a:rPr lang="en" sz="2000" dirty="0">
                <a:solidFill>
                  <a:srgbClr val="3D85C6"/>
                </a:solidFill>
                <a:hlinkClick r:id="rId5">
                  <a:extLst>
                    <a:ext uri="{A12FA001-AC4F-418D-AE19-62706E023703}">
                      <ahyp:hlinkClr xmlns:ahyp="http://schemas.microsoft.com/office/drawing/2018/hyperlinkcolor" val="tx"/>
                    </a:ext>
                  </a:extLst>
                </a:hlinkClick>
              </a:rPr>
              <a:t>https://www.getspeechify.com/</a:t>
            </a:r>
            <a:endParaRPr lang="en-US" sz="2000">
              <a:solidFill>
                <a:srgbClr val="2B3547"/>
              </a:solidFill>
            </a:endParaRPr>
          </a:p>
          <a:p>
            <a:pPr lvl="1" indent="-355600">
              <a:buClr>
                <a:srgbClr val="08355F"/>
              </a:buClr>
              <a:buSzPts val="1800"/>
              <a:buFont typeface="Nunito,Sans-Serif"/>
              <a:buChar char="✗"/>
            </a:pPr>
            <a:r>
              <a:rPr lang="en" sz="2000" dirty="0">
                <a:solidFill>
                  <a:srgbClr val="3D85C6"/>
                </a:solidFill>
                <a:hlinkClick r:id="rId6">
                  <a:extLst>
                    <a:ext uri="{A12FA001-AC4F-418D-AE19-62706E023703}">
                      <ahyp:hlinkClr xmlns:ahyp="http://schemas.microsoft.com/office/drawing/2018/hyperlinkcolor" val="tx"/>
                    </a:ext>
                  </a:extLst>
                </a:hlinkClick>
              </a:rPr>
              <a:t>https://learningally.org/</a:t>
            </a:r>
            <a:endParaRPr lang="en-US" sz="2000">
              <a:solidFill>
                <a:srgbClr val="2B3547"/>
              </a:solidFill>
            </a:endParaRPr>
          </a:p>
          <a:p>
            <a:pPr lvl="1" indent="-355600">
              <a:spcAft>
                <a:spcPts val="1000"/>
              </a:spcAft>
              <a:buClr>
                <a:srgbClr val="08355F"/>
              </a:buClr>
              <a:buSzPts val="1800"/>
              <a:buFont typeface="Nunito,Sans-Serif"/>
              <a:buChar char="✗"/>
            </a:pPr>
            <a:r>
              <a:rPr lang="en" sz="2000" dirty="0">
                <a:solidFill>
                  <a:srgbClr val="3D85C6"/>
                </a:solidFill>
                <a:hlinkClick r:id="rId7">
                  <a:extLst>
                    <a:ext uri="{A12FA001-AC4F-418D-AE19-62706E023703}">
                      <ahyp:hlinkClr xmlns:ahyp="http://schemas.microsoft.com/office/drawing/2018/hyperlinkcolor" val="tx"/>
                    </a:ext>
                  </a:extLst>
                </a:hlinkClick>
              </a:rPr>
              <a:t>https://www.understood.org</a:t>
            </a:r>
            <a:endParaRPr lang="en"/>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2" name="Graphic 1" descr="Books with solid fill">
            <a:extLst>
              <a:ext uri="{FF2B5EF4-FFF2-40B4-BE49-F238E27FC236}">
                <a16:creationId xmlns:a16="http://schemas.microsoft.com/office/drawing/2014/main" id="{FB052691-E4A8-7A94-8039-DC771970A3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80000">
            <a:off x="8032828" y="2653569"/>
            <a:ext cx="2660649" cy="2628899"/>
          </a:xfrm>
          <a:prstGeom prst="rect">
            <a:avLst/>
          </a:prstGeom>
        </p:spPr>
      </p:pic>
    </p:spTree>
    <p:extLst>
      <p:ext uri="{BB962C8B-B14F-4D97-AF65-F5344CB8AC3E}">
        <p14:creationId xmlns:p14="http://schemas.microsoft.com/office/powerpoint/2010/main" val="2157076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p:txBody>
          <a:bodyPr lIns="91440" tIns="45720" rIns="91440" bIns="45720" anchor="t"/>
          <a:lstStyle/>
          <a:p>
            <a:r>
              <a:rPr lang="en-US" dirty="0">
                <a:highlight>
                  <a:srgbClr val="FFFF00"/>
                </a:highlight>
              </a:rPr>
              <a:t>[insert contact information]</a:t>
            </a:r>
          </a:p>
        </p:txBody>
      </p:sp>
    </p:spTree>
    <p:custDataLst>
      <p:tags r:id="rId1"/>
    </p:custDataLst>
    <p:extLst>
      <p:ext uri="{BB962C8B-B14F-4D97-AF65-F5344CB8AC3E}">
        <p14:creationId xmlns:p14="http://schemas.microsoft.com/office/powerpoint/2010/main" val="4236378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F683-A059-4BEF-8A37-F39EA7F1A162}"/>
              </a:ext>
            </a:extLst>
          </p:cNvPr>
          <p:cNvSpPr>
            <a:spLocks noGrp="1"/>
          </p:cNvSpPr>
          <p:nvPr>
            <p:ph type="title"/>
          </p:nvPr>
        </p:nvSpPr>
        <p:spPr>
          <a:xfrm>
            <a:off x="838200" y="536290"/>
            <a:ext cx="10515600" cy="1325563"/>
          </a:xfrm>
        </p:spPr>
        <p:txBody>
          <a:bodyPr/>
          <a:lstStyle/>
          <a:p>
            <a:r>
              <a:rPr lang="en-US" sz="4000" b="1" dirty="0">
                <a:latin typeface="+mn-lt"/>
              </a:rPr>
              <a:t>Learning Objectives</a:t>
            </a:r>
          </a:p>
        </p:txBody>
      </p:sp>
      <p:sp>
        <p:nvSpPr>
          <p:cNvPr id="3" name="Content Placeholder 2">
            <a:extLst>
              <a:ext uri="{FF2B5EF4-FFF2-40B4-BE49-F238E27FC236}">
                <a16:creationId xmlns:a16="http://schemas.microsoft.com/office/drawing/2014/main" id="{CCAAEEA8-3D7F-4A22-981E-6823EAC96CD0}"/>
              </a:ext>
            </a:extLst>
          </p:cNvPr>
          <p:cNvSpPr>
            <a:spLocks noGrp="1"/>
          </p:cNvSpPr>
          <p:nvPr>
            <p:ph idx="1"/>
          </p:nvPr>
        </p:nvSpPr>
        <p:spPr>
          <a:xfrm>
            <a:off x="838200" y="1391217"/>
            <a:ext cx="10515600" cy="4351338"/>
          </a:xfrm>
        </p:spPr>
        <p:txBody>
          <a:bodyPr lIns="91440" tIns="45720" rIns="91440" bIns="45720" anchor="t"/>
          <a:lstStyle/>
          <a:p>
            <a:pPr marL="0" indent="0">
              <a:buNone/>
            </a:pPr>
            <a:r>
              <a:rPr lang="en-US" dirty="0"/>
              <a:t>During this session, participants will:</a:t>
            </a:r>
          </a:p>
          <a:p>
            <a:r>
              <a:rPr lang="en-US" dirty="0">
                <a:ea typeface="+mn-lt"/>
                <a:cs typeface="+mn-lt"/>
              </a:rPr>
              <a:t>Build foundational knowledge about dyslexia and develop the confidence, skills, and strategies needed to effectively advocate for their own literacy needs.</a:t>
            </a:r>
          </a:p>
          <a:p>
            <a:r>
              <a:rPr lang="en-US" dirty="0">
                <a:ea typeface="+mn-lt"/>
                <a:cs typeface="+mn-lt"/>
              </a:rPr>
              <a:t>Empower themselves to understand their learning profile, use accommodations, communicate with teachers, and take an active role in shaping their educational success.</a:t>
            </a:r>
            <a:endParaRPr lang="en-US" dirty="0">
              <a:ea typeface="Calibri" panose="020F0502020204030204"/>
              <a:cs typeface="Calibri" panose="020F0502020204030204"/>
            </a:endParaRPr>
          </a:p>
          <a:p>
            <a:endParaRPr lang="en-US" sz="2400" dirty="0">
              <a:ea typeface="Calibri"/>
              <a:cs typeface="Calibri"/>
            </a:endParaRPr>
          </a:p>
        </p:txBody>
      </p:sp>
    </p:spTree>
    <p:custDataLst>
      <p:tags r:id="rId1"/>
    </p:custDataLst>
    <p:extLst>
      <p:ext uri="{BB962C8B-B14F-4D97-AF65-F5344CB8AC3E}">
        <p14:creationId xmlns:p14="http://schemas.microsoft.com/office/powerpoint/2010/main" val="324685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9;p16">
            <a:extLst>
              <a:ext uri="{FF2B5EF4-FFF2-40B4-BE49-F238E27FC236}">
                <a16:creationId xmlns:a16="http://schemas.microsoft.com/office/drawing/2014/main" id="{520623E9-B8FC-767C-EE5C-E34E0A8A77BC}"/>
              </a:ext>
            </a:extLst>
          </p:cNvPr>
          <p:cNvSpPr txBox="1">
            <a:spLocks noGrp="1"/>
          </p:cNvSpPr>
          <p:nvPr/>
        </p:nvSpPr>
        <p:spPr>
          <a:xfrm>
            <a:off x="1008566" y="2048938"/>
            <a:ext cx="9711136" cy="374656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457200" lvl="0" indent="-368300" algn="l" rtl="0">
              <a:lnSpc>
                <a:spcPct val="100000"/>
              </a:lnSpc>
              <a:spcBef>
                <a:spcPts val="0"/>
              </a:spcBef>
              <a:spcAft>
                <a:spcPts val="0"/>
              </a:spcAft>
              <a:buSzPts val="2200"/>
              <a:buChar char="✗"/>
            </a:pPr>
            <a:r>
              <a:rPr lang="en" sz="3200"/>
              <a:t>Introduction</a:t>
            </a:r>
            <a:endParaRPr lang="en-US" sz="3200"/>
          </a:p>
          <a:p>
            <a:pPr marL="457200" lvl="0" indent="-368300" algn="l" rtl="0">
              <a:lnSpc>
                <a:spcPct val="100000"/>
              </a:lnSpc>
              <a:spcBef>
                <a:spcPts val="1000"/>
              </a:spcBef>
              <a:spcAft>
                <a:spcPts val="0"/>
              </a:spcAft>
              <a:buSzPts val="2200"/>
              <a:buChar char="✗"/>
            </a:pPr>
            <a:r>
              <a:rPr lang="en" sz="3200"/>
              <a:t>Empowerment</a:t>
            </a:r>
            <a:endParaRPr sz="3200"/>
          </a:p>
          <a:p>
            <a:pPr marL="457200" lvl="0" indent="-368300" algn="l" rtl="0">
              <a:lnSpc>
                <a:spcPct val="100000"/>
              </a:lnSpc>
              <a:spcBef>
                <a:spcPts val="1000"/>
              </a:spcBef>
              <a:spcAft>
                <a:spcPts val="0"/>
              </a:spcAft>
              <a:buSzPts val="2200"/>
              <a:buChar char="✗"/>
            </a:pPr>
            <a:r>
              <a:rPr lang="en" sz="3200"/>
              <a:t>Understanding</a:t>
            </a:r>
            <a:endParaRPr sz="3200"/>
          </a:p>
          <a:p>
            <a:pPr marL="457200" lvl="0" indent="-368300" algn="l" rtl="0">
              <a:lnSpc>
                <a:spcPct val="100000"/>
              </a:lnSpc>
              <a:spcBef>
                <a:spcPts val="1000"/>
              </a:spcBef>
              <a:spcAft>
                <a:spcPts val="0"/>
              </a:spcAft>
              <a:buSzPts val="2200"/>
              <a:buChar char="✗"/>
            </a:pPr>
            <a:r>
              <a:rPr lang="en" sz="3200"/>
              <a:t>Taking Control</a:t>
            </a:r>
            <a:endParaRPr sz="3200"/>
          </a:p>
          <a:p>
            <a:pPr marL="457200" lvl="0" indent="-368300" algn="l" rtl="0">
              <a:lnSpc>
                <a:spcPct val="100000"/>
              </a:lnSpc>
              <a:spcBef>
                <a:spcPts val="1000"/>
              </a:spcBef>
              <a:spcAft>
                <a:spcPts val="1000"/>
              </a:spcAft>
              <a:buSzPts val="2200"/>
              <a:buChar char="✗"/>
            </a:pPr>
            <a:r>
              <a:rPr lang="en" sz="3200"/>
              <a:t>Concluding Questions</a:t>
            </a:r>
            <a:endParaRPr sz="3200"/>
          </a:p>
        </p:txBody>
      </p:sp>
      <p:sp>
        <p:nvSpPr>
          <p:cNvPr id="10" name="Title 9">
            <a:extLst>
              <a:ext uri="{FF2B5EF4-FFF2-40B4-BE49-F238E27FC236}">
                <a16:creationId xmlns:a16="http://schemas.microsoft.com/office/drawing/2014/main" id="{338D6912-F7D5-7F0C-0F8F-5CE636ADADC8}"/>
              </a:ext>
            </a:extLst>
          </p:cNvPr>
          <p:cNvSpPr txBox="1">
            <a:spLocks noGrp="1"/>
          </p:cNvSpPr>
          <p:nvPr>
            <p:ph type="title" idx="4294967295"/>
          </p:nvPr>
        </p:nvSpPr>
        <p:spPr>
          <a:xfrm>
            <a:off x="1004744" y="831193"/>
            <a:ext cx="6341436" cy="707886"/>
          </a:xfrm>
          <a:prstGeom prst="rect">
            <a:avLst/>
          </a:prstGeom>
          <a:solidFill>
            <a:schemeClr val="tx2">
              <a:lumMod val="8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Calibri"/>
                <a:cs typeface="Calibri"/>
              </a:rPr>
              <a:t>Agenda</a:t>
            </a:r>
          </a:p>
        </p:txBody>
      </p:sp>
      <p:pic>
        <p:nvPicPr>
          <p:cNvPr id="12" name="Picture 11" descr="A person and a child hugging&#10;&#10;AI-generated content may be incorrect.">
            <a:extLst>
              <a:ext uri="{FF2B5EF4-FFF2-40B4-BE49-F238E27FC236}">
                <a16:creationId xmlns:a16="http://schemas.microsoft.com/office/drawing/2014/main" id="{398EE0E1-A09A-9DC2-4E3D-66DE9B4284CC}"/>
              </a:ext>
            </a:extLst>
          </p:cNvPr>
          <p:cNvPicPr>
            <a:picLocks noChangeAspect="1"/>
          </p:cNvPicPr>
          <p:nvPr/>
        </p:nvPicPr>
        <p:blipFill>
          <a:blip r:embed="rId4"/>
          <a:stretch>
            <a:fillRect/>
          </a:stretch>
        </p:blipFill>
        <p:spPr>
          <a:xfrm>
            <a:off x="6731824" y="1843216"/>
            <a:ext cx="4762569" cy="3171568"/>
          </a:xfrm>
          <a:prstGeom prst="rect">
            <a:avLst/>
          </a:prstGeom>
        </p:spPr>
      </p:pic>
    </p:spTree>
    <p:custDataLst>
      <p:tags r:id="rId1"/>
    </p:custDataLst>
    <p:extLst>
      <p:ext uri="{BB962C8B-B14F-4D97-AF65-F5344CB8AC3E}">
        <p14:creationId xmlns:p14="http://schemas.microsoft.com/office/powerpoint/2010/main" val="235272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258F-3679-A8E3-1575-10A32D1A136E}"/>
            </a:ext>
          </a:extLst>
        </p:cNvPr>
        <p:cNvGrpSpPr/>
        <p:nvPr/>
      </p:nvGrpSpPr>
      <p:grpSpPr>
        <a:xfrm>
          <a:off x="0" y="0"/>
          <a:ext cx="0" cy="0"/>
          <a:chOff x="0" y="0"/>
          <a:chExt cx="0" cy="0"/>
        </a:xfrm>
      </p:grpSpPr>
      <p:pic>
        <p:nvPicPr>
          <p:cNvPr id="4" name="Picture 3" descr="A close-up of a child&#10;&#10;AI-generated content may be incorrect.">
            <a:extLst>
              <a:ext uri="{FF2B5EF4-FFF2-40B4-BE49-F238E27FC236}">
                <a16:creationId xmlns:a16="http://schemas.microsoft.com/office/drawing/2014/main" id="{F2A0F285-6394-889A-F31E-5DD7413D1B04}"/>
              </a:ext>
            </a:extLst>
          </p:cNvPr>
          <p:cNvPicPr>
            <a:picLocks noChangeAspect="1"/>
          </p:cNvPicPr>
          <p:nvPr/>
        </p:nvPicPr>
        <p:blipFill>
          <a:blip r:embed="rId4"/>
          <a:stretch>
            <a:fillRect/>
          </a:stretch>
        </p:blipFill>
        <p:spPr>
          <a:xfrm>
            <a:off x="4201556" y="772555"/>
            <a:ext cx="3696214" cy="3696214"/>
          </a:xfrm>
          <a:prstGeom prst="rect">
            <a:avLst/>
          </a:prstGeom>
        </p:spPr>
      </p:pic>
      <p:sp>
        <p:nvSpPr>
          <p:cNvPr id="2" name="Google Shape;200;p17">
            <a:extLst>
              <a:ext uri="{FF2B5EF4-FFF2-40B4-BE49-F238E27FC236}">
                <a16:creationId xmlns:a16="http://schemas.microsoft.com/office/drawing/2014/main" id="{BA95D0AF-F833-FD69-7E0E-7B8C00E3C0D6}"/>
              </a:ext>
              <a:ext uri="{C183D7F6-B498-43B3-948B-1728B52AA6E4}">
                <adec:decorative xmlns:adec="http://schemas.microsoft.com/office/drawing/2017/decorative" val="1"/>
              </a:ext>
            </a:extLst>
          </p:cNvPr>
          <p:cNvSpPr/>
          <p:nvPr/>
        </p:nvSpPr>
        <p:spPr>
          <a:xfrm>
            <a:off x="4209906" y="772232"/>
            <a:ext cx="3686501" cy="3698786"/>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lt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Title 5">
            <a:extLst>
              <a:ext uri="{FF2B5EF4-FFF2-40B4-BE49-F238E27FC236}">
                <a16:creationId xmlns:a16="http://schemas.microsoft.com/office/drawing/2014/main" id="{C51CF22E-C0F3-7091-6702-9097C685C818}"/>
              </a:ext>
            </a:extLst>
          </p:cNvPr>
          <p:cNvSpPr txBox="1">
            <a:spLocks noGrp="1"/>
          </p:cNvSpPr>
          <p:nvPr>
            <p:ph type="title" idx="4294967295"/>
          </p:nvPr>
        </p:nvSpPr>
        <p:spPr>
          <a:xfrm>
            <a:off x="7580259" y="776088"/>
            <a:ext cx="1576592" cy="1836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900" b="1" i="0" u="none" strike="noStrike" kern="1200" cap="none" spc="0" normalizeH="0" baseline="0" noProof="0" dirty="0">
                <a:ln>
                  <a:noFill/>
                </a:ln>
                <a:solidFill>
                  <a:schemeClr val="tx1"/>
                </a:solidFill>
                <a:effectLst/>
                <a:uLnTx/>
                <a:uFillTx/>
                <a:latin typeface="Amatic SC"/>
                <a:ea typeface="Calibri"/>
                <a:cs typeface="Calibri"/>
              </a:rPr>
              <a:t>Hello</a:t>
            </a:r>
            <a:r>
              <a:rPr kumimoji="0" lang="en-US" sz="5500" b="0" i="0" u="none" strike="noStrike" kern="1200" cap="none" spc="0" normalizeH="0" baseline="0" noProof="0" dirty="0">
                <a:ln>
                  <a:noFill/>
                </a:ln>
                <a:solidFill>
                  <a:schemeClr val="tx1"/>
                </a:solidFill>
                <a:effectLst/>
                <a:uLnTx/>
                <a:uFillTx/>
                <a:latin typeface="Amatic SC"/>
                <a:ea typeface="Calibri"/>
                <a:cs typeface="Calibri"/>
              </a:rPr>
              <a:t>! </a:t>
            </a:r>
          </a:p>
        </p:txBody>
      </p:sp>
      <p:sp>
        <p:nvSpPr>
          <p:cNvPr id="3" name="Google Shape;196;p17">
            <a:extLst>
              <a:ext uri="{FF2B5EF4-FFF2-40B4-BE49-F238E27FC236}">
                <a16:creationId xmlns:a16="http://schemas.microsoft.com/office/drawing/2014/main" id="{E4877903-E375-D7D2-5601-D4574C8913B1}"/>
              </a:ext>
            </a:extLst>
          </p:cNvPr>
          <p:cNvSpPr txBox="1">
            <a:spLocks noGrp="1"/>
          </p:cNvSpPr>
          <p:nvPr/>
        </p:nvSpPr>
        <p:spPr>
          <a:xfrm>
            <a:off x="1555499" y="4660699"/>
            <a:ext cx="9225064" cy="12747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lvl="0" indent="0" algn="ctr" rtl="0">
              <a:spcBef>
                <a:spcPts val="0"/>
              </a:spcBef>
              <a:spcAft>
                <a:spcPts val="1000"/>
              </a:spcAft>
              <a:buNone/>
            </a:pPr>
            <a:r>
              <a:rPr lang="en" sz="2400" dirty="0"/>
              <a:t>I am </a:t>
            </a:r>
            <a:r>
              <a:rPr lang="en" sz="2400" b="1" dirty="0">
                <a:highlight>
                  <a:srgbClr val="00FFFF"/>
                </a:highlight>
              </a:rPr>
              <a:t>Jacob Blumenstein</a:t>
            </a:r>
            <a:r>
              <a:rPr lang="en" sz="2400" dirty="0"/>
              <a:t>. I co-founded KidsRead2Kids and work with NCIL and the International Dyslexia Association to help kids like me see their limitless potential.</a:t>
            </a:r>
            <a:endParaRPr sz="2400" dirty="0"/>
          </a:p>
        </p:txBody>
      </p:sp>
    </p:spTree>
    <p:custDataLst>
      <p:tags r:id="rId1"/>
    </p:custDataLst>
    <p:extLst>
      <p:ext uri="{BB962C8B-B14F-4D97-AF65-F5344CB8AC3E}">
        <p14:creationId xmlns:p14="http://schemas.microsoft.com/office/powerpoint/2010/main" val="3492589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07FF6-0E8C-658C-D594-FC549A4194F7}"/>
            </a:ext>
          </a:extLst>
        </p:cNvPr>
        <p:cNvGrpSpPr/>
        <p:nvPr/>
      </p:nvGrpSpPr>
      <p:grpSpPr>
        <a:xfrm>
          <a:off x="0" y="0"/>
          <a:ext cx="0" cy="0"/>
          <a:chOff x="0" y="0"/>
          <a:chExt cx="0" cy="0"/>
        </a:xfrm>
      </p:grpSpPr>
      <p:pic>
        <p:nvPicPr>
          <p:cNvPr id="5" name="Picture 4" descr="A person smiling at the camera&#10;&#10;AI-generated content may be incorrect.">
            <a:extLst>
              <a:ext uri="{FF2B5EF4-FFF2-40B4-BE49-F238E27FC236}">
                <a16:creationId xmlns:a16="http://schemas.microsoft.com/office/drawing/2014/main" id="{F2A0D4B3-2AFE-E85B-D3AD-201D26AEA26E}"/>
              </a:ext>
            </a:extLst>
          </p:cNvPr>
          <p:cNvPicPr>
            <a:picLocks noChangeAspect="1"/>
          </p:cNvPicPr>
          <p:nvPr/>
        </p:nvPicPr>
        <p:blipFill>
          <a:blip r:embed="rId4"/>
          <a:stretch>
            <a:fillRect/>
          </a:stretch>
        </p:blipFill>
        <p:spPr>
          <a:xfrm>
            <a:off x="4376609" y="824042"/>
            <a:ext cx="3582944" cy="3582944"/>
          </a:xfrm>
          <a:prstGeom prst="rect">
            <a:avLst/>
          </a:prstGeom>
        </p:spPr>
      </p:pic>
      <p:sp>
        <p:nvSpPr>
          <p:cNvPr id="2" name="Google Shape;200;p17">
            <a:extLst>
              <a:ext uri="{FF2B5EF4-FFF2-40B4-BE49-F238E27FC236}">
                <a16:creationId xmlns:a16="http://schemas.microsoft.com/office/drawing/2014/main" id="{9E494AB1-F779-649B-0934-58C386BB5D61}"/>
              </a:ext>
              <a:ext uri="{C183D7F6-B498-43B3-948B-1728B52AA6E4}">
                <adec:decorative xmlns:adec="http://schemas.microsoft.com/office/drawing/2017/decorative" val="1"/>
              </a:ext>
            </a:extLst>
          </p:cNvPr>
          <p:cNvSpPr/>
          <p:nvPr/>
        </p:nvSpPr>
        <p:spPr>
          <a:xfrm>
            <a:off x="4384960" y="823718"/>
            <a:ext cx="3583527" cy="3585517"/>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lt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Google Shape;196;p17">
            <a:extLst>
              <a:ext uri="{FF2B5EF4-FFF2-40B4-BE49-F238E27FC236}">
                <a16:creationId xmlns:a16="http://schemas.microsoft.com/office/drawing/2014/main" id="{639DF75E-C655-86A9-425C-34ABF0E9A68B}"/>
              </a:ext>
            </a:extLst>
          </p:cNvPr>
          <p:cNvSpPr txBox="1">
            <a:spLocks noGrp="1"/>
          </p:cNvSpPr>
          <p:nvPr/>
        </p:nvSpPr>
        <p:spPr>
          <a:xfrm>
            <a:off x="1555499" y="4660699"/>
            <a:ext cx="9225064" cy="12747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lgn="ctr">
              <a:spcAft>
                <a:spcPts val="1000"/>
              </a:spcAft>
              <a:buNone/>
            </a:pPr>
            <a:r>
              <a:rPr lang="en" sz="2400" dirty="0">
                <a:solidFill>
                  <a:schemeClr val="bg1"/>
                </a:solidFill>
              </a:rPr>
              <a:t>I am </a:t>
            </a:r>
            <a:r>
              <a:rPr lang="en" sz="2400" dirty="0">
                <a:solidFill>
                  <a:schemeClr val="bg1"/>
                </a:solidFill>
                <a:highlight>
                  <a:srgbClr val="00FFFF"/>
                </a:highlight>
              </a:rPr>
              <a:t>Kelly</a:t>
            </a:r>
            <a:r>
              <a:rPr lang="en" sz="2400" dirty="0">
                <a:solidFill>
                  <a:schemeClr val="bg1"/>
                </a:solidFill>
              </a:rPr>
              <a:t>. I’m a college freshman planning to study Economics with a double minor in mathematics and business. I am also a fellow person with dyslexia.</a:t>
            </a:r>
            <a:endParaRPr lang="en-US" sz="2400" dirty="0">
              <a:solidFill>
                <a:schemeClr val="bg1"/>
              </a:solidFill>
            </a:endParaRPr>
          </a:p>
          <a:p>
            <a:pPr marL="0" indent="0" algn="ctr">
              <a:spcAft>
                <a:spcPts val="1000"/>
              </a:spcAft>
              <a:buNone/>
            </a:pPr>
            <a:endParaRPr lang="en" sz="2400"/>
          </a:p>
        </p:txBody>
      </p:sp>
      <p:sp>
        <p:nvSpPr>
          <p:cNvPr id="6" name="Title 5">
            <a:extLst>
              <a:ext uri="{FF2B5EF4-FFF2-40B4-BE49-F238E27FC236}">
                <a16:creationId xmlns:a16="http://schemas.microsoft.com/office/drawing/2014/main" id="{994B4BDC-005E-9D43-F986-5570A2FCF54F}"/>
              </a:ext>
            </a:extLst>
          </p:cNvPr>
          <p:cNvSpPr txBox="1">
            <a:spLocks noGrp="1"/>
          </p:cNvSpPr>
          <p:nvPr>
            <p:ph type="title" idx="4294967295"/>
          </p:nvPr>
        </p:nvSpPr>
        <p:spPr>
          <a:xfrm>
            <a:off x="3955610" y="765790"/>
            <a:ext cx="835188" cy="18466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900" b="1" i="0" u="none" strike="noStrike" kern="1200" cap="none" spc="0" normalizeH="0" baseline="0" noProof="0" dirty="0">
                <a:ln>
                  <a:noFill/>
                </a:ln>
                <a:solidFill>
                  <a:schemeClr val="tx1"/>
                </a:solidFill>
                <a:effectLst/>
                <a:uLnTx/>
                <a:uFillTx/>
                <a:latin typeface="Amatic SC"/>
                <a:ea typeface="Calibri"/>
                <a:cs typeface="Calibri"/>
              </a:rPr>
              <a:t>Hi</a:t>
            </a:r>
            <a:r>
              <a:rPr kumimoji="0" lang="en-US" sz="5500" b="0" i="0" u="none" strike="noStrike" kern="1200" cap="none" spc="0" normalizeH="0" baseline="0" noProof="0" dirty="0">
                <a:ln>
                  <a:noFill/>
                </a:ln>
                <a:solidFill>
                  <a:schemeClr val="tx1"/>
                </a:solidFill>
                <a:effectLst/>
                <a:uLnTx/>
                <a:uFillTx/>
                <a:latin typeface="Amatic SC"/>
                <a:ea typeface="Calibri"/>
                <a:cs typeface="Calibri"/>
              </a:rPr>
              <a:t>! </a:t>
            </a:r>
          </a:p>
        </p:txBody>
      </p:sp>
    </p:spTree>
    <p:custDataLst>
      <p:tags r:id="rId1"/>
    </p:custDataLst>
    <p:extLst>
      <p:ext uri="{BB962C8B-B14F-4D97-AF65-F5344CB8AC3E}">
        <p14:creationId xmlns:p14="http://schemas.microsoft.com/office/powerpoint/2010/main" val="1134311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1AA45-3531-3FC9-DF42-0778CCDA2703}"/>
            </a:ext>
          </a:extLst>
        </p:cNvPr>
        <p:cNvGrpSpPr/>
        <p:nvPr/>
      </p:nvGrpSpPr>
      <p:grpSpPr>
        <a:xfrm>
          <a:off x="0" y="0"/>
          <a:ext cx="0" cy="0"/>
          <a:chOff x="0" y="0"/>
          <a:chExt cx="0" cy="0"/>
        </a:xfrm>
      </p:grpSpPr>
      <p:sp>
        <p:nvSpPr>
          <p:cNvPr id="13" name="Wave 12">
            <a:extLst>
              <a:ext uri="{FF2B5EF4-FFF2-40B4-BE49-F238E27FC236}">
                <a16:creationId xmlns:a16="http://schemas.microsoft.com/office/drawing/2014/main" id="{9CF57B0F-2040-37D7-9151-7CB5185AFD25}"/>
              </a:ext>
              <a:ext uri="{C183D7F6-B498-43B3-948B-1728B52AA6E4}">
                <adec:decorative xmlns:adec="http://schemas.microsoft.com/office/drawing/2017/decorative" val="1"/>
              </a:ext>
            </a:extLst>
          </p:cNvPr>
          <p:cNvSpPr/>
          <p:nvPr/>
        </p:nvSpPr>
        <p:spPr>
          <a:xfrm>
            <a:off x="6580873" y="1341067"/>
            <a:ext cx="5323003" cy="3797594"/>
          </a:xfrm>
          <a:prstGeom prst="wave">
            <a:avLst/>
          </a:prstGeom>
          <a:solidFill>
            <a:schemeClr val="bg1">
              <a:lumMod val="20000"/>
              <a:lumOff val="80000"/>
            </a:schemeClr>
          </a:solidFill>
          <a:effectLst>
            <a:outerShdw blurRad="177800" dist="508000" dir="456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225;p19">
            <a:extLst>
              <a:ext uri="{FF2B5EF4-FFF2-40B4-BE49-F238E27FC236}">
                <a16:creationId xmlns:a16="http://schemas.microsoft.com/office/drawing/2014/main" id="{9F1E417E-9F29-222B-C59E-D9D49164DC50}"/>
              </a:ext>
            </a:extLst>
          </p:cNvPr>
          <p:cNvSpPr txBox="1">
            <a:spLocks noGrp="1"/>
          </p:cNvSpPr>
          <p:nvPr/>
        </p:nvSpPr>
        <p:spPr>
          <a:xfrm>
            <a:off x="639056" y="3491858"/>
            <a:ext cx="5089765" cy="135961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2400" dirty="0"/>
              <a:t>Viewing this presentation is one more step to becoming an empowered learner. All of use here are so proud of you!</a:t>
            </a:r>
            <a:endParaRPr lang="en-US" dirty="0"/>
          </a:p>
        </p:txBody>
      </p:sp>
      <p:sp>
        <p:nvSpPr>
          <p:cNvPr id="7" name="Google Shape;224;p19">
            <a:extLst>
              <a:ext uri="{FF2B5EF4-FFF2-40B4-BE49-F238E27FC236}">
                <a16:creationId xmlns:a16="http://schemas.microsoft.com/office/drawing/2014/main" id="{B2CB1EFF-8BB4-AC9A-7300-E63FE07C6ED0}"/>
              </a:ext>
            </a:extLst>
          </p:cNvPr>
          <p:cNvSpPr txBox="1">
            <a:spLocks noGrp="1"/>
          </p:cNvSpPr>
          <p:nvPr>
            <p:ph type="title" idx="4294967295"/>
          </p:nvPr>
        </p:nvSpPr>
        <p:spPr>
          <a:xfrm>
            <a:off x="636582" y="1816028"/>
            <a:ext cx="5074832" cy="1006200"/>
          </a:xfrm>
          <a:prstGeom prst="rect">
            <a:avLst/>
          </a:prstGeom>
          <a:noFill/>
          <a:ln>
            <a:noFill/>
            <a:prstDash/>
          </a:ln>
          <a:effectLst/>
        </p:spPr>
        <p:txBody>
          <a:bodyPr rot="0" spcFirstLastPara="1" vertOverflow="overflow" horzOverflow="overflow" vert="horz" wrap="square" lIns="0" tIns="0" rIns="0" bIns="0"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marR="0" lvl="0" indent="0" algn="l" defTabSz="914400" rtl="0" eaLnBrk="1" fontAlgn="auto" latinLnBrk="0" hangingPunct="1">
              <a:lnSpc>
                <a:spcPct val="90000"/>
              </a:lnSpc>
              <a:spcBef>
                <a:spcPts val="0"/>
              </a:spcBef>
              <a:spcAft>
                <a:spcPts val="0"/>
              </a:spcAft>
              <a:buClr>
                <a:schemeClr val="dk1"/>
              </a:buClr>
              <a:buSzPts val="3400"/>
              <a:buFont typeface="Amatic SC"/>
              <a:buNone/>
              <a:tabLst/>
              <a:defRPr/>
            </a:pPr>
            <a:r>
              <a:rPr kumimoji="0" lang="en-US" sz="7500" b="1" i="0" u="none" strike="noStrike" kern="1200" cap="none" spc="0" normalizeH="0" baseline="0" noProof="0" dirty="0">
                <a:ln>
                  <a:noFill/>
                </a:ln>
                <a:solidFill>
                  <a:schemeClr val="dk1"/>
                </a:solidFill>
                <a:effectLst/>
                <a:uLnTx/>
                <a:uFillTx/>
                <a:latin typeface="Amatic SC"/>
                <a:ea typeface="Amatic SC"/>
                <a:cs typeface="Amatic SC"/>
                <a:sym typeface="Amatic SC"/>
              </a:rPr>
              <a:t>Congratulations!</a:t>
            </a:r>
          </a:p>
        </p:txBody>
      </p:sp>
      <p:sp>
        <p:nvSpPr>
          <p:cNvPr id="8" name="Google Shape;226;p19">
            <a:extLst>
              <a:ext uri="{FF2B5EF4-FFF2-40B4-BE49-F238E27FC236}">
                <a16:creationId xmlns:a16="http://schemas.microsoft.com/office/drawing/2014/main" id="{9CA176C3-19DC-EB3C-C476-1E7EB51FC1FA}"/>
              </a:ext>
              <a:ext uri="{C183D7F6-B498-43B3-948B-1728B52AA6E4}">
                <adec:decorative xmlns:adec="http://schemas.microsoft.com/office/drawing/2017/decorative" val="1"/>
              </a:ext>
            </a:extLst>
          </p:cNvPr>
          <p:cNvSpPr/>
          <p:nvPr/>
        </p:nvSpPr>
        <p:spPr>
          <a:xfrm rot="21345458">
            <a:off x="9592675" y="2519367"/>
            <a:ext cx="1798877" cy="1809818"/>
          </a:xfrm>
          <a:custGeom>
            <a:avLst/>
            <a:gdLst/>
            <a:ahLst/>
            <a:cxnLst/>
            <a:rect l="l" t="t" r="r" b="b"/>
            <a:pathLst>
              <a:path w="15842" h="15938" extrusionOk="0">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228;p19">
            <a:extLst>
              <a:ext uri="{FF2B5EF4-FFF2-40B4-BE49-F238E27FC236}">
                <a16:creationId xmlns:a16="http://schemas.microsoft.com/office/drawing/2014/main" id="{601B7A75-1A46-C131-59E5-1979D0385492}"/>
              </a:ext>
              <a:ext uri="{C183D7F6-B498-43B3-948B-1728B52AA6E4}">
                <adec:decorative xmlns:adec="http://schemas.microsoft.com/office/drawing/2017/decorative" val="1"/>
              </a:ext>
            </a:extLst>
          </p:cNvPr>
          <p:cNvSpPr/>
          <p:nvPr/>
        </p:nvSpPr>
        <p:spPr>
          <a:xfrm rot="19853585" flipH="1">
            <a:off x="7557987" y="2577446"/>
            <a:ext cx="1435809" cy="1323007"/>
          </a:xfrm>
          <a:custGeom>
            <a:avLst/>
            <a:gdLst/>
            <a:ahLst/>
            <a:cxnLst/>
            <a:rect l="l" t="t" r="r" b="b"/>
            <a:pathLst>
              <a:path w="16717" h="15403" extrusionOk="0">
                <a:moveTo>
                  <a:pt x="9149" y="511"/>
                </a:moveTo>
                <a:lnTo>
                  <a:pt x="9587" y="560"/>
                </a:lnTo>
                <a:lnTo>
                  <a:pt x="10025" y="608"/>
                </a:lnTo>
                <a:lnTo>
                  <a:pt x="10439" y="681"/>
                </a:lnTo>
                <a:lnTo>
                  <a:pt x="10877" y="779"/>
                </a:lnTo>
                <a:lnTo>
                  <a:pt x="11290" y="900"/>
                </a:lnTo>
                <a:lnTo>
                  <a:pt x="11704" y="1046"/>
                </a:lnTo>
                <a:lnTo>
                  <a:pt x="12093" y="1217"/>
                </a:lnTo>
                <a:lnTo>
                  <a:pt x="12483" y="1411"/>
                </a:lnTo>
                <a:lnTo>
                  <a:pt x="12994" y="1703"/>
                </a:lnTo>
                <a:lnTo>
                  <a:pt x="13505" y="2020"/>
                </a:lnTo>
                <a:lnTo>
                  <a:pt x="13967" y="2360"/>
                </a:lnTo>
                <a:lnTo>
                  <a:pt x="14210" y="2555"/>
                </a:lnTo>
                <a:lnTo>
                  <a:pt x="14405" y="2750"/>
                </a:lnTo>
                <a:lnTo>
                  <a:pt x="14332" y="2871"/>
                </a:lnTo>
                <a:lnTo>
                  <a:pt x="14308" y="3017"/>
                </a:lnTo>
                <a:lnTo>
                  <a:pt x="14308" y="3066"/>
                </a:lnTo>
                <a:lnTo>
                  <a:pt x="14332" y="3090"/>
                </a:lnTo>
                <a:lnTo>
                  <a:pt x="14405" y="3139"/>
                </a:lnTo>
                <a:lnTo>
                  <a:pt x="14478" y="3139"/>
                </a:lnTo>
                <a:lnTo>
                  <a:pt x="14551" y="3090"/>
                </a:lnTo>
                <a:lnTo>
                  <a:pt x="14624" y="2993"/>
                </a:lnTo>
                <a:lnTo>
                  <a:pt x="14867" y="3285"/>
                </a:lnTo>
                <a:lnTo>
                  <a:pt x="14770" y="3358"/>
                </a:lnTo>
                <a:lnTo>
                  <a:pt x="14697" y="3431"/>
                </a:lnTo>
                <a:lnTo>
                  <a:pt x="14600" y="3601"/>
                </a:lnTo>
                <a:lnTo>
                  <a:pt x="14575" y="3674"/>
                </a:lnTo>
                <a:lnTo>
                  <a:pt x="14575" y="3723"/>
                </a:lnTo>
                <a:lnTo>
                  <a:pt x="14575" y="3772"/>
                </a:lnTo>
                <a:lnTo>
                  <a:pt x="14600" y="3796"/>
                </a:lnTo>
                <a:lnTo>
                  <a:pt x="14648" y="3796"/>
                </a:lnTo>
                <a:lnTo>
                  <a:pt x="14721" y="3772"/>
                </a:lnTo>
                <a:lnTo>
                  <a:pt x="14867" y="3699"/>
                </a:lnTo>
                <a:lnTo>
                  <a:pt x="15086" y="3601"/>
                </a:lnTo>
                <a:lnTo>
                  <a:pt x="15208" y="3820"/>
                </a:lnTo>
                <a:lnTo>
                  <a:pt x="15305" y="4064"/>
                </a:lnTo>
                <a:lnTo>
                  <a:pt x="15111" y="4137"/>
                </a:lnTo>
                <a:lnTo>
                  <a:pt x="15013" y="4185"/>
                </a:lnTo>
                <a:lnTo>
                  <a:pt x="14916" y="4234"/>
                </a:lnTo>
                <a:lnTo>
                  <a:pt x="14892" y="4307"/>
                </a:lnTo>
                <a:lnTo>
                  <a:pt x="14892" y="4380"/>
                </a:lnTo>
                <a:lnTo>
                  <a:pt x="14940" y="4429"/>
                </a:lnTo>
                <a:lnTo>
                  <a:pt x="15013" y="4453"/>
                </a:lnTo>
                <a:lnTo>
                  <a:pt x="15135" y="4453"/>
                </a:lnTo>
                <a:lnTo>
                  <a:pt x="15232" y="4429"/>
                </a:lnTo>
                <a:lnTo>
                  <a:pt x="15427" y="4380"/>
                </a:lnTo>
                <a:lnTo>
                  <a:pt x="15573" y="4915"/>
                </a:lnTo>
                <a:lnTo>
                  <a:pt x="15403" y="4964"/>
                </a:lnTo>
                <a:lnTo>
                  <a:pt x="15232" y="5061"/>
                </a:lnTo>
                <a:lnTo>
                  <a:pt x="15086" y="5183"/>
                </a:lnTo>
                <a:lnTo>
                  <a:pt x="15038" y="5256"/>
                </a:lnTo>
                <a:lnTo>
                  <a:pt x="15013" y="5329"/>
                </a:lnTo>
                <a:lnTo>
                  <a:pt x="15013" y="5378"/>
                </a:lnTo>
                <a:lnTo>
                  <a:pt x="15038" y="5402"/>
                </a:lnTo>
                <a:lnTo>
                  <a:pt x="15062" y="5426"/>
                </a:lnTo>
                <a:lnTo>
                  <a:pt x="15111" y="5451"/>
                </a:lnTo>
                <a:lnTo>
                  <a:pt x="15208" y="5451"/>
                </a:lnTo>
                <a:lnTo>
                  <a:pt x="15305" y="5426"/>
                </a:lnTo>
                <a:lnTo>
                  <a:pt x="15476" y="5353"/>
                </a:lnTo>
                <a:lnTo>
                  <a:pt x="15695" y="5305"/>
                </a:lnTo>
                <a:lnTo>
                  <a:pt x="15792" y="5743"/>
                </a:lnTo>
                <a:lnTo>
                  <a:pt x="15622" y="5816"/>
                </a:lnTo>
                <a:lnTo>
                  <a:pt x="15451" y="5864"/>
                </a:lnTo>
                <a:lnTo>
                  <a:pt x="15305" y="5937"/>
                </a:lnTo>
                <a:lnTo>
                  <a:pt x="15159" y="6035"/>
                </a:lnTo>
                <a:lnTo>
                  <a:pt x="15013" y="6132"/>
                </a:lnTo>
                <a:lnTo>
                  <a:pt x="15013" y="6181"/>
                </a:lnTo>
                <a:lnTo>
                  <a:pt x="15013" y="6205"/>
                </a:lnTo>
                <a:lnTo>
                  <a:pt x="15038" y="6229"/>
                </a:lnTo>
                <a:lnTo>
                  <a:pt x="15403" y="6229"/>
                </a:lnTo>
                <a:lnTo>
                  <a:pt x="15719" y="6181"/>
                </a:lnTo>
                <a:lnTo>
                  <a:pt x="15914" y="6156"/>
                </a:lnTo>
                <a:lnTo>
                  <a:pt x="16035" y="6594"/>
                </a:lnTo>
                <a:lnTo>
                  <a:pt x="15768" y="6691"/>
                </a:lnTo>
                <a:lnTo>
                  <a:pt x="15549" y="6764"/>
                </a:lnTo>
                <a:lnTo>
                  <a:pt x="15184" y="6910"/>
                </a:lnTo>
                <a:lnTo>
                  <a:pt x="15135" y="6935"/>
                </a:lnTo>
                <a:lnTo>
                  <a:pt x="15062" y="6983"/>
                </a:lnTo>
                <a:lnTo>
                  <a:pt x="15038" y="7032"/>
                </a:lnTo>
                <a:lnTo>
                  <a:pt x="15013" y="7081"/>
                </a:lnTo>
                <a:lnTo>
                  <a:pt x="15038" y="7056"/>
                </a:lnTo>
                <a:lnTo>
                  <a:pt x="15013" y="7105"/>
                </a:lnTo>
                <a:lnTo>
                  <a:pt x="15013" y="7129"/>
                </a:lnTo>
                <a:lnTo>
                  <a:pt x="15038" y="7154"/>
                </a:lnTo>
                <a:lnTo>
                  <a:pt x="15086" y="7202"/>
                </a:lnTo>
                <a:lnTo>
                  <a:pt x="15208" y="7227"/>
                </a:lnTo>
                <a:lnTo>
                  <a:pt x="15403" y="7227"/>
                </a:lnTo>
                <a:lnTo>
                  <a:pt x="15622" y="7178"/>
                </a:lnTo>
                <a:lnTo>
                  <a:pt x="15841" y="7129"/>
                </a:lnTo>
                <a:lnTo>
                  <a:pt x="16108" y="7056"/>
                </a:lnTo>
                <a:lnTo>
                  <a:pt x="16108" y="7397"/>
                </a:lnTo>
                <a:lnTo>
                  <a:pt x="16108" y="7713"/>
                </a:lnTo>
                <a:lnTo>
                  <a:pt x="16035" y="7713"/>
                </a:lnTo>
                <a:lnTo>
                  <a:pt x="15670" y="7762"/>
                </a:lnTo>
                <a:lnTo>
                  <a:pt x="15330" y="7786"/>
                </a:lnTo>
                <a:lnTo>
                  <a:pt x="14965" y="7835"/>
                </a:lnTo>
                <a:lnTo>
                  <a:pt x="14600" y="7932"/>
                </a:lnTo>
                <a:lnTo>
                  <a:pt x="14575" y="7957"/>
                </a:lnTo>
                <a:lnTo>
                  <a:pt x="14575" y="7981"/>
                </a:lnTo>
                <a:lnTo>
                  <a:pt x="14575" y="8005"/>
                </a:lnTo>
                <a:lnTo>
                  <a:pt x="14600" y="8030"/>
                </a:lnTo>
                <a:lnTo>
                  <a:pt x="15330" y="8151"/>
                </a:lnTo>
                <a:lnTo>
                  <a:pt x="15500" y="8176"/>
                </a:lnTo>
                <a:lnTo>
                  <a:pt x="15695" y="8200"/>
                </a:lnTo>
                <a:lnTo>
                  <a:pt x="15865" y="8176"/>
                </a:lnTo>
                <a:lnTo>
                  <a:pt x="16035" y="8127"/>
                </a:lnTo>
                <a:lnTo>
                  <a:pt x="16035" y="8176"/>
                </a:lnTo>
                <a:lnTo>
                  <a:pt x="15938" y="8565"/>
                </a:lnTo>
                <a:lnTo>
                  <a:pt x="15816" y="8930"/>
                </a:lnTo>
                <a:lnTo>
                  <a:pt x="15524" y="8881"/>
                </a:lnTo>
                <a:lnTo>
                  <a:pt x="15232" y="8833"/>
                </a:lnTo>
                <a:lnTo>
                  <a:pt x="15013" y="8784"/>
                </a:lnTo>
                <a:lnTo>
                  <a:pt x="14794" y="8760"/>
                </a:lnTo>
                <a:lnTo>
                  <a:pt x="14332" y="8784"/>
                </a:lnTo>
                <a:lnTo>
                  <a:pt x="14308" y="8784"/>
                </a:lnTo>
                <a:lnTo>
                  <a:pt x="14308" y="8808"/>
                </a:lnTo>
                <a:lnTo>
                  <a:pt x="14308" y="8833"/>
                </a:lnTo>
                <a:lnTo>
                  <a:pt x="14332" y="8833"/>
                </a:lnTo>
                <a:lnTo>
                  <a:pt x="14478" y="8881"/>
                </a:lnTo>
                <a:lnTo>
                  <a:pt x="14624" y="8954"/>
                </a:lnTo>
                <a:lnTo>
                  <a:pt x="14965" y="9125"/>
                </a:lnTo>
                <a:lnTo>
                  <a:pt x="15281" y="9271"/>
                </a:lnTo>
                <a:lnTo>
                  <a:pt x="15451" y="9319"/>
                </a:lnTo>
                <a:lnTo>
                  <a:pt x="15622" y="9368"/>
                </a:lnTo>
                <a:lnTo>
                  <a:pt x="15500" y="9636"/>
                </a:lnTo>
                <a:lnTo>
                  <a:pt x="15354" y="9903"/>
                </a:lnTo>
                <a:lnTo>
                  <a:pt x="15135" y="9782"/>
                </a:lnTo>
                <a:lnTo>
                  <a:pt x="14916" y="9684"/>
                </a:lnTo>
                <a:lnTo>
                  <a:pt x="14429" y="9563"/>
                </a:lnTo>
                <a:lnTo>
                  <a:pt x="14210" y="9490"/>
                </a:lnTo>
                <a:lnTo>
                  <a:pt x="13943" y="9441"/>
                </a:lnTo>
                <a:lnTo>
                  <a:pt x="13699" y="9417"/>
                </a:lnTo>
                <a:lnTo>
                  <a:pt x="13553" y="9417"/>
                </a:lnTo>
                <a:lnTo>
                  <a:pt x="13456" y="9465"/>
                </a:lnTo>
                <a:lnTo>
                  <a:pt x="13432" y="9490"/>
                </a:lnTo>
                <a:lnTo>
                  <a:pt x="13432" y="9514"/>
                </a:lnTo>
                <a:lnTo>
                  <a:pt x="13578" y="9636"/>
                </a:lnTo>
                <a:lnTo>
                  <a:pt x="13772" y="9733"/>
                </a:lnTo>
                <a:lnTo>
                  <a:pt x="14137" y="9855"/>
                </a:lnTo>
                <a:lnTo>
                  <a:pt x="14648" y="10049"/>
                </a:lnTo>
                <a:lnTo>
                  <a:pt x="14892" y="10147"/>
                </a:lnTo>
                <a:lnTo>
                  <a:pt x="15135" y="10244"/>
                </a:lnTo>
                <a:lnTo>
                  <a:pt x="14794" y="10706"/>
                </a:lnTo>
                <a:lnTo>
                  <a:pt x="14721" y="10658"/>
                </a:lnTo>
                <a:lnTo>
                  <a:pt x="14624" y="10633"/>
                </a:lnTo>
                <a:lnTo>
                  <a:pt x="14405" y="10560"/>
                </a:lnTo>
                <a:lnTo>
                  <a:pt x="13991" y="10512"/>
                </a:lnTo>
                <a:lnTo>
                  <a:pt x="13772" y="10439"/>
                </a:lnTo>
                <a:lnTo>
                  <a:pt x="13505" y="10366"/>
                </a:lnTo>
                <a:lnTo>
                  <a:pt x="13359" y="10341"/>
                </a:lnTo>
                <a:lnTo>
                  <a:pt x="13213" y="10317"/>
                </a:lnTo>
                <a:lnTo>
                  <a:pt x="13115" y="10341"/>
                </a:lnTo>
                <a:lnTo>
                  <a:pt x="12994" y="10390"/>
                </a:lnTo>
                <a:lnTo>
                  <a:pt x="12994" y="10414"/>
                </a:lnTo>
                <a:lnTo>
                  <a:pt x="13018" y="10536"/>
                </a:lnTo>
                <a:lnTo>
                  <a:pt x="13091" y="10609"/>
                </a:lnTo>
                <a:lnTo>
                  <a:pt x="13188" y="10682"/>
                </a:lnTo>
                <a:lnTo>
                  <a:pt x="13310" y="10731"/>
                </a:lnTo>
                <a:lnTo>
                  <a:pt x="13553" y="10828"/>
                </a:lnTo>
                <a:lnTo>
                  <a:pt x="13772" y="10877"/>
                </a:lnTo>
                <a:lnTo>
                  <a:pt x="14113" y="10998"/>
                </a:lnTo>
                <a:lnTo>
                  <a:pt x="14308" y="11047"/>
                </a:lnTo>
                <a:lnTo>
                  <a:pt x="14502" y="11071"/>
                </a:lnTo>
                <a:lnTo>
                  <a:pt x="14089" y="11509"/>
                </a:lnTo>
                <a:lnTo>
                  <a:pt x="13943" y="11412"/>
                </a:lnTo>
                <a:lnTo>
                  <a:pt x="13772" y="11339"/>
                </a:lnTo>
                <a:lnTo>
                  <a:pt x="13432" y="11242"/>
                </a:lnTo>
                <a:lnTo>
                  <a:pt x="13067" y="11144"/>
                </a:lnTo>
                <a:lnTo>
                  <a:pt x="12702" y="11071"/>
                </a:lnTo>
                <a:lnTo>
                  <a:pt x="12337" y="11047"/>
                </a:lnTo>
                <a:lnTo>
                  <a:pt x="11972" y="11096"/>
                </a:lnTo>
                <a:lnTo>
                  <a:pt x="11947" y="11096"/>
                </a:lnTo>
                <a:lnTo>
                  <a:pt x="11899" y="11120"/>
                </a:lnTo>
                <a:lnTo>
                  <a:pt x="11874" y="11193"/>
                </a:lnTo>
                <a:lnTo>
                  <a:pt x="11850" y="11266"/>
                </a:lnTo>
                <a:lnTo>
                  <a:pt x="11874" y="11290"/>
                </a:lnTo>
                <a:lnTo>
                  <a:pt x="11899" y="11363"/>
                </a:lnTo>
                <a:lnTo>
                  <a:pt x="11972" y="11412"/>
                </a:lnTo>
                <a:lnTo>
                  <a:pt x="12580" y="11509"/>
                </a:lnTo>
                <a:lnTo>
                  <a:pt x="12872" y="11582"/>
                </a:lnTo>
                <a:lnTo>
                  <a:pt x="13164" y="11655"/>
                </a:lnTo>
                <a:lnTo>
                  <a:pt x="13432" y="11753"/>
                </a:lnTo>
                <a:lnTo>
                  <a:pt x="13675" y="11850"/>
                </a:lnTo>
                <a:lnTo>
                  <a:pt x="13359" y="12118"/>
                </a:lnTo>
                <a:lnTo>
                  <a:pt x="13018" y="12337"/>
                </a:lnTo>
                <a:lnTo>
                  <a:pt x="12994" y="12288"/>
                </a:lnTo>
                <a:lnTo>
                  <a:pt x="12945" y="12239"/>
                </a:lnTo>
                <a:lnTo>
                  <a:pt x="12775" y="12166"/>
                </a:lnTo>
                <a:lnTo>
                  <a:pt x="12604" y="12142"/>
                </a:lnTo>
                <a:lnTo>
                  <a:pt x="12410" y="12118"/>
                </a:lnTo>
                <a:lnTo>
                  <a:pt x="12215" y="12069"/>
                </a:lnTo>
                <a:lnTo>
                  <a:pt x="11850" y="11947"/>
                </a:lnTo>
                <a:lnTo>
                  <a:pt x="11558" y="11826"/>
                </a:lnTo>
                <a:lnTo>
                  <a:pt x="11242" y="11704"/>
                </a:lnTo>
                <a:lnTo>
                  <a:pt x="11096" y="11655"/>
                </a:lnTo>
                <a:lnTo>
                  <a:pt x="10950" y="11607"/>
                </a:lnTo>
                <a:lnTo>
                  <a:pt x="10779" y="11582"/>
                </a:lnTo>
                <a:lnTo>
                  <a:pt x="10633" y="11582"/>
                </a:lnTo>
                <a:lnTo>
                  <a:pt x="10609" y="11607"/>
                </a:lnTo>
                <a:lnTo>
                  <a:pt x="10609" y="11655"/>
                </a:lnTo>
                <a:lnTo>
                  <a:pt x="10682" y="11753"/>
                </a:lnTo>
                <a:lnTo>
                  <a:pt x="10804" y="11874"/>
                </a:lnTo>
                <a:lnTo>
                  <a:pt x="10925" y="11947"/>
                </a:lnTo>
                <a:lnTo>
                  <a:pt x="11047" y="12045"/>
                </a:lnTo>
                <a:lnTo>
                  <a:pt x="11315" y="12166"/>
                </a:lnTo>
                <a:lnTo>
                  <a:pt x="11582" y="12288"/>
                </a:lnTo>
                <a:lnTo>
                  <a:pt x="11826" y="12385"/>
                </a:lnTo>
                <a:lnTo>
                  <a:pt x="12093" y="12483"/>
                </a:lnTo>
                <a:lnTo>
                  <a:pt x="12361" y="12556"/>
                </a:lnTo>
                <a:lnTo>
                  <a:pt x="12507" y="12580"/>
                </a:lnTo>
                <a:lnTo>
                  <a:pt x="12629" y="12580"/>
                </a:lnTo>
                <a:lnTo>
                  <a:pt x="12239" y="12799"/>
                </a:lnTo>
                <a:lnTo>
                  <a:pt x="11850" y="12969"/>
                </a:lnTo>
                <a:lnTo>
                  <a:pt x="11801" y="12921"/>
                </a:lnTo>
                <a:lnTo>
                  <a:pt x="11680" y="12823"/>
                </a:lnTo>
                <a:lnTo>
                  <a:pt x="11558" y="12775"/>
                </a:lnTo>
                <a:lnTo>
                  <a:pt x="11266" y="12677"/>
                </a:lnTo>
                <a:lnTo>
                  <a:pt x="10998" y="12604"/>
                </a:lnTo>
                <a:lnTo>
                  <a:pt x="10731" y="12531"/>
                </a:lnTo>
                <a:lnTo>
                  <a:pt x="10585" y="12458"/>
                </a:lnTo>
                <a:lnTo>
                  <a:pt x="10439" y="12385"/>
                </a:lnTo>
                <a:lnTo>
                  <a:pt x="10171" y="12239"/>
                </a:lnTo>
                <a:lnTo>
                  <a:pt x="10025" y="12166"/>
                </a:lnTo>
                <a:lnTo>
                  <a:pt x="9879" y="12118"/>
                </a:lnTo>
                <a:lnTo>
                  <a:pt x="9733" y="12093"/>
                </a:lnTo>
                <a:lnTo>
                  <a:pt x="9563" y="12093"/>
                </a:lnTo>
                <a:lnTo>
                  <a:pt x="9514" y="12118"/>
                </a:lnTo>
                <a:lnTo>
                  <a:pt x="9490" y="12142"/>
                </a:lnTo>
                <a:lnTo>
                  <a:pt x="9490" y="12191"/>
                </a:lnTo>
                <a:lnTo>
                  <a:pt x="9514" y="12215"/>
                </a:lnTo>
                <a:lnTo>
                  <a:pt x="9733" y="12410"/>
                </a:lnTo>
                <a:lnTo>
                  <a:pt x="9952" y="12580"/>
                </a:lnTo>
                <a:lnTo>
                  <a:pt x="10220" y="12750"/>
                </a:lnTo>
                <a:lnTo>
                  <a:pt x="10463" y="12872"/>
                </a:lnTo>
                <a:lnTo>
                  <a:pt x="10682" y="12969"/>
                </a:lnTo>
                <a:lnTo>
                  <a:pt x="10901" y="13042"/>
                </a:lnTo>
                <a:lnTo>
                  <a:pt x="11363" y="13188"/>
                </a:lnTo>
                <a:lnTo>
                  <a:pt x="10852" y="13359"/>
                </a:lnTo>
                <a:lnTo>
                  <a:pt x="10317" y="13505"/>
                </a:lnTo>
                <a:lnTo>
                  <a:pt x="10317" y="13480"/>
                </a:lnTo>
                <a:lnTo>
                  <a:pt x="10366" y="13359"/>
                </a:lnTo>
                <a:lnTo>
                  <a:pt x="10366" y="13310"/>
                </a:lnTo>
                <a:lnTo>
                  <a:pt x="10342" y="13261"/>
                </a:lnTo>
                <a:lnTo>
                  <a:pt x="10293" y="13213"/>
                </a:lnTo>
                <a:lnTo>
                  <a:pt x="10244" y="13164"/>
                </a:lnTo>
                <a:lnTo>
                  <a:pt x="9198" y="12604"/>
                </a:lnTo>
                <a:lnTo>
                  <a:pt x="9028" y="12507"/>
                </a:lnTo>
                <a:lnTo>
                  <a:pt x="8809" y="12410"/>
                </a:lnTo>
                <a:lnTo>
                  <a:pt x="8711" y="12385"/>
                </a:lnTo>
                <a:lnTo>
                  <a:pt x="8590" y="12361"/>
                </a:lnTo>
                <a:lnTo>
                  <a:pt x="8492" y="12385"/>
                </a:lnTo>
                <a:lnTo>
                  <a:pt x="8419" y="12434"/>
                </a:lnTo>
                <a:lnTo>
                  <a:pt x="8419" y="12458"/>
                </a:lnTo>
                <a:lnTo>
                  <a:pt x="8444" y="12556"/>
                </a:lnTo>
                <a:lnTo>
                  <a:pt x="8517" y="12629"/>
                </a:lnTo>
                <a:lnTo>
                  <a:pt x="8687" y="12799"/>
                </a:lnTo>
                <a:lnTo>
                  <a:pt x="9028" y="13042"/>
                </a:lnTo>
                <a:lnTo>
                  <a:pt x="9490" y="13334"/>
                </a:lnTo>
                <a:lnTo>
                  <a:pt x="9733" y="13456"/>
                </a:lnTo>
                <a:lnTo>
                  <a:pt x="10001" y="13553"/>
                </a:lnTo>
                <a:lnTo>
                  <a:pt x="9539" y="13651"/>
                </a:lnTo>
                <a:lnTo>
                  <a:pt x="9076" y="13699"/>
                </a:lnTo>
                <a:lnTo>
                  <a:pt x="9052" y="13651"/>
                </a:lnTo>
                <a:lnTo>
                  <a:pt x="8857" y="13480"/>
                </a:lnTo>
                <a:lnTo>
                  <a:pt x="8638" y="13334"/>
                </a:lnTo>
                <a:lnTo>
                  <a:pt x="8176" y="13067"/>
                </a:lnTo>
                <a:lnTo>
                  <a:pt x="7762" y="12799"/>
                </a:lnTo>
                <a:lnTo>
                  <a:pt x="7568" y="12677"/>
                </a:lnTo>
                <a:lnTo>
                  <a:pt x="7349" y="12604"/>
                </a:lnTo>
                <a:lnTo>
                  <a:pt x="7300" y="12604"/>
                </a:lnTo>
                <a:lnTo>
                  <a:pt x="7276" y="12653"/>
                </a:lnTo>
                <a:lnTo>
                  <a:pt x="7276" y="12775"/>
                </a:lnTo>
                <a:lnTo>
                  <a:pt x="7300" y="12872"/>
                </a:lnTo>
                <a:lnTo>
                  <a:pt x="7373" y="12969"/>
                </a:lnTo>
                <a:lnTo>
                  <a:pt x="7446" y="13042"/>
                </a:lnTo>
                <a:lnTo>
                  <a:pt x="7616" y="13213"/>
                </a:lnTo>
                <a:lnTo>
                  <a:pt x="7787" y="13334"/>
                </a:lnTo>
                <a:lnTo>
                  <a:pt x="8103" y="13553"/>
                </a:lnTo>
                <a:lnTo>
                  <a:pt x="8444" y="13748"/>
                </a:lnTo>
                <a:lnTo>
                  <a:pt x="8346" y="13748"/>
                </a:lnTo>
                <a:lnTo>
                  <a:pt x="7835" y="13772"/>
                </a:lnTo>
                <a:lnTo>
                  <a:pt x="7349" y="13724"/>
                </a:lnTo>
                <a:lnTo>
                  <a:pt x="7373" y="13699"/>
                </a:lnTo>
                <a:lnTo>
                  <a:pt x="7397" y="13651"/>
                </a:lnTo>
                <a:lnTo>
                  <a:pt x="7422" y="13578"/>
                </a:lnTo>
                <a:lnTo>
                  <a:pt x="7397" y="13529"/>
                </a:lnTo>
                <a:lnTo>
                  <a:pt x="7373" y="13456"/>
                </a:lnTo>
                <a:lnTo>
                  <a:pt x="7324" y="13383"/>
                </a:lnTo>
                <a:lnTo>
                  <a:pt x="7203" y="13286"/>
                </a:lnTo>
                <a:lnTo>
                  <a:pt x="6911" y="13091"/>
                </a:lnTo>
                <a:lnTo>
                  <a:pt x="6643" y="12872"/>
                </a:lnTo>
                <a:lnTo>
                  <a:pt x="6521" y="12799"/>
                </a:lnTo>
                <a:lnTo>
                  <a:pt x="6448" y="12750"/>
                </a:lnTo>
                <a:lnTo>
                  <a:pt x="6424" y="12702"/>
                </a:lnTo>
                <a:lnTo>
                  <a:pt x="6424" y="12677"/>
                </a:lnTo>
                <a:lnTo>
                  <a:pt x="6400" y="12677"/>
                </a:lnTo>
                <a:lnTo>
                  <a:pt x="6375" y="12702"/>
                </a:lnTo>
                <a:lnTo>
                  <a:pt x="6351" y="12775"/>
                </a:lnTo>
                <a:lnTo>
                  <a:pt x="6327" y="12823"/>
                </a:lnTo>
                <a:lnTo>
                  <a:pt x="6351" y="12969"/>
                </a:lnTo>
                <a:lnTo>
                  <a:pt x="6400" y="13042"/>
                </a:lnTo>
                <a:lnTo>
                  <a:pt x="6448" y="13140"/>
                </a:lnTo>
                <a:lnTo>
                  <a:pt x="6570" y="13286"/>
                </a:lnTo>
                <a:lnTo>
                  <a:pt x="6716" y="13432"/>
                </a:lnTo>
                <a:lnTo>
                  <a:pt x="6862" y="13553"/>
                </a:lnTo>
                <a:lnTo>
                  <a:pt x="7032" y="13675"/>
                </a:lnTo>
                <a:lnTo>
                  <a:pt x="7032" y="13675"/>
                </a:lnTo>
                <a:lnTo>
                  <a:pt x="6619" y="13578"/>
                </a:lnTo>
                <a:lnTo>
                  <a:pt x="6229" y="13456"/>
                </a:lnTo>
                <a:lnTo>
                  <a:pt x="5864" y="13334"/>
                </a:lnTo>
                <a:lnTo>
                  <a:pt x="5670" y="13286"/>
                </a:lnTo>
                <a:lnTo>
                  <a:pt x="5475" y="13261"/>
                </a:lnTo>
                <a:lnTo>
                  <a:pt x="5280" y="13237"/>
                </a:lnTo>
                <a:lnTo>
                  <a:pt x="5086" y="13261"/>
                </a:lnTo>
                <a:lnTo>
                  <a:pt x="4988" y="13286"/>
                </a:lnTo>
                <a:lnTo>
                  <a:pt x="4915" y="13334"/>
                </a:lnTo>
                <a:lnTo>
                  <a:pt x="4842" y="13407"/>
                </a:lnTo>
                <a:lnTo>
                  <a:pt x="4818" y="13505"/>
                </a:lnTo>
                <a:lnTo>
                  <a:pt x="4672" y="13651"/>
                </a:lnTo>
                <a:lnTo>
                  <a:pt x="4502" y="13797"/>
                </a:lnTo>
                <a:lnTo>
                  <a:pt x="4331" y="13943"/>
                </a:lnTo>
                <a:lnTo>
                  <a:pt x="4161" y="14064"/>
                </a:lnTo>
                <a:lnTo>
                  <a:pt x="3869" y="14259"/>
                </a:lnTo>
                <a:lnTo>
                  <a:pt x="3553" y="14405"/>
                </a:lnTo>
                <a:lnTo>
                  <a:pt x="3212" y="14551"/>
                </a:lnTo>
                <a:lnTo>
                  <a:pt x="2896" y="14648"/>
                </a:lnTo>
                <a:lnTo>
                  <a:pt x="2555" y="14745"/>
                </a:lnTo>
                <a:lnTo>
                  <a:pt x="2190" y="14818"/>
                </a:lnTo>
                <a:lnTo>
                  <a:pt x="1825" y="14867"/>
                </a:lnTo>
                <a:lnTo>
                  <a:pt x="1485" y="14891"/>
                </a:lnTo>
                <a:lnTo>
                  <a:pt x="1314" y="14891"/>
                </a:lnTo>
                <a:lnTo>
                  <a:pt x="1144" y="14867"/>
                </a:lnTo>
                <a:lnTo>
                  <a:pt x="1436" y="14672"/>
                </a:lnTo>
                <a:lnTo>
                  <a:pt x="1728" y="14453"/>
                </a:lnTo>
                <a:lnTo>
                  <a:pt x="1996" y="14210"/>
                </a:lnTo>
                <a:lnTo>
                  <a:pt x="2239" y="13991"/>
                </a:lnTo>
                <a:lnTo>
                  <a:pt x="2604" y="13626"/>
                </a:lnTo>
                <a:lnTo>
                  <a:pt x="2774" y="13432"/>
                </a:lnTo>
                <a:lnTo>
                  <a:pt x="2944" y="13188"/>
                </a:lnTo>
                <a:lnTo>
                  <a:pt x="3066" y="12945"/>
                </a:lnTo>
                <a:lnTo>
                  <a:pt x="3163" y="12702"/>
                </a:lnTo>
                <a:lnTo>
                  <a:pt x="3212" y="12458"/>
                </a:lnTo>
                <a:lnTo>
                  <a:pt x="3212" y="12337"/>
                </a:lnTo>
                <a:lnTo>
                  <a:pt x="3212" y="12215"/>
                </a:lnTo>
                <a:lnTo>
                  <a:pt x="3236" y="12118"/>
                </a:lnTo>
                <a:lnTo>
                  <a:pt x="3212" y="12045"/>
                </a:lnTo>
                <a:lnTo>
                  <a:pt x="3188" y="11972"/>
                </a:lnTo>
                <a:lnTo>
                  <a:pt x="3115" y="11923"/>
                </a:lnTo>
                <a:lnTo>
                  <a:pt x="2920" y="11826"/>
                </a:lnTo>
                <a:lnTo>
                  <a:pt x="2750" y="11704"/>
                </a:lnTo>
                <a:lnTo>
                  <a:pt x="2409" y="11461"/>
                </a:lnTo>
                <a:lnTo>
                  <a:pt x="2117" y="11169"/>
                </a:lnTo>
                <a:lnTo>
                  <a:pt x="1850" y="10852"/>
                </a:lnTo>
                <a:lnTo>
                  <a:pt x="1631" y="10512"/>
                </a:lnTo>
                <a:lnTo>
                  <a:pt x="1412" y="10147"/>
                </a:lnTo>
                <a:lnTo>
                  <a:pt x="1241" y="9757"/>
                </a:lnTo>
                <a:lnTo>
                  <a:pt x="1095" y="9368"/>
                </a:lnTo>
                <a:lnTo>
                  <a:pt x="949" y="8979"/>
                </a:lnTo>
                <a:lnTo>
                  <a:pt x="828" y="8565"/>
                </a:lnTo>
                <a:lnTo>
                  <a:pt x="755" y="8127"/>
                </a:lnTo>
                <a:lnTo>
                  <a:pt x="682" y="7689"/>
                </a:lnTo>
                <a:lnTo>
                  <a:pt x="657" y="7251"/>
                </a:lnTo>
                <a:lnTo>
                  <a:pt x="657" y="6837"/>
                </a:lnTo>
                <a:lnTo>
                  <a:pt x="706" y="6399"/>
                </a:lnTo>
                <a:lnTo>
                  <a:pt x="803" y="5986"/>
                </a:lnTo>
                <a:lnTo>
                  <a:pt x="925" y="5548"/>
                </a:lnTo>
                <a:lnTo>
                  <a:pt x="1120" y="5110"/>
                </a:lnTo>
                <a:lnTo>
                  <a:pt x="1339" y="4696"/>
                </a:lnTo>
                <a:lnTo>
                  <a:pt x="1606" y="4307"/>
                </a:lnTo>
                <a:lnTo>
                  <a:pt x="1898" y="3869"/>
                </a:lnTo>
                <a:lnTo>
                  <a:pt x="2166" y="3431"/>
                </a:lnTo>
                <a:lnTo>
                  <a:pt x="2434" y="3017"/>
                </a:lnTo>
                <a:lnTo>
                  <a:pt x="2604" y="2823"/>
                </a:lnTo>
                <a:lnTo>
                  <a:pt x="2774" y="2628"/>
                </a:lnTo>
                <a:lnTo>
                  <a:pt x="3115" y="2336"/>
                </a:lnTo>
                <a:lnTo>
                  <a:pt x="3431" y="2068"/>
                </a:lnTo>
                <a:lnTo>
                  <a:pt x="3772" y="1825"/>
                </a:lnTo>
                <a:lnTo>
                  <a:pt x="4137" y="1582"/>
                </a:lnTo>
                <a:lnTo>
                  <a:pt x="4502" y="1387"/>
                </a:lnTo>
                <a:lnTo>
                  <a:pt x="4867" y="1192"/>
                </a:lnTo>
                <a:lnTo>
                  <a:pt x="5256" y="1046"/>
                </a:lnTo>
                <a:lnTo>
                  <a:pt x="5670" y="900"/>
                </a:lnTo>
                <a:lnTo>
                  <a:pt x="6083" y="803"/>
                </a:lnTo>
                <a:lnTo>
                  <a:pt x="6497" y="706"/>
                </a:lnTo>
                <a:lnTo>
                  <a:pt x="6935" y="633"/>
                </a:lnTo>
                <a:lnTo>
                  <a:pt x="7373" y="584"/>
                </a:lnTo>
                <a:lnTo>
                  <a:pt x="7811" y="535"/>
                </a:lnTo>
                <a:lnTo>
                  <a:pt x="8249" y="511"/>
                </a:lnTo>
                <a:close/>
                <a:moveTo>
                  <a:pt x="8444" y="0"/>
                </a:moveTo>
                <a:lnTo>
                  <a:pt x="7641" y="24"/>
                </a:lnTo>
                <a:lnTo>
                  <a:pt x="6838" y="122"/>
                </a:lnTo>
                <a:lnTo>
                  <a:pt x="6351" y="195"/>
                </a:lnTo>
                <a:lnTo>
                  <a:pt x="5889" y="292"/>
                </a:lnTo>
                <a:lnTo>
                  <a:pt x="5426" y="414"/>
                </a:lnTo>
                <a:lnTo>
                  <a:pt x="4964" y="560"/>
                </a:lnTo>
                <a:lnTo>
                  <a:pt x="4502" y="730"/>
                </a:lnTo>
                <a:lnTo>
                  <a:pt x="4088" y="949"/>
                </a:lnTo>
                <a:lnTo>
                  <a:pt x="3674" y="1217"/>
                </a:lnTo>
                <a:lnTo>
                  <a:pt x="3285" y="1509"/>
                </a:lnTo>
                <a:lnTo>
                  <a:pt x="2823" y="1922"/>
                </a:lnTo>
                <a:lnTo>
                  <a:pt x="2385" y="2312"/>
                </a:lnTo>
                <a:lnTo>
                  <a:pt x="2166" y="2531"/>
                </a:lnTo>
                <a:lnTo>
                  <a:pt x="1947" y="2725"/>
                </a:lnTo>
                <a:lnTo>
                  <a:pt x="1752" y="2969"/>
                </a:lnTo>
                <a:lnTo>
                  <a:pt x="1582" y="3212"/>
                </a:lnTo>
                <a:lnTo>
                  <a:pt x="1266" y="3723"/>
                </a:lnTo>
                <a:lnTo>
                  <a:pt x="974" y="4283"/>
                </a:lnTo>
                <a:lnTo>
                  <a:pt x="682" y="4842"/>
                </a:lnTo>
                <a:lnTo>
                  <a:pt x="438" y="5402"/>
                </a:lnTo>
                <a:lnTo>
                  <a:pt x="341" y="5645"/>
                </a:lnTo>
                <a:lnTo>
                  <a:pt x="268" y="5889"/>
                </a:lnTo>
                <a:lnTo>
                  <a:pt x="195" y="6132"/>
                </a:lnTo>
                <a:lnTo>
                  <a:pt x="146" y="6375"/>
                </a:lnTo>
                <a:lnTo>
                  <a:pt x="122" y="6886"/>
                </a:lnTo>
                <a:lnTo>
                  <a:pt x="122" y="7397"/>
                </a:lnTo>
                <a:lnTo>
                  <a:pt x="171" y="7908"/>
                </a:lnTo>
                <a:lnTo>
                  <a:pt x="268" y="8419"/>
                </a:lnTo>
                <a:lnTo>
                  <a:pt x="390" y="8906"/>
                </a:lnTo>
                <a:lnTo>
                  <a:pt x="536" y="9392"/>
                </a:lnTo>
                <a:lnTo>
                  <a:pt x="682" y="9830"/>
                </a:lnTo>
                <a:lnTo>
                  <a:pt x="876" y="10244"/>
                </a:lnTo>
                <a:lnTo>
                  <a:pt x="1095" y="10658"/>
                </a:lnTo>
                <a:lnTo>
                  <a:pt x="1339" y="11047"/>
                </a:lnTo>
                <a:lnTo>
                  <a:pt x="1631" y="11412"/>
                </a:lnTo>
                <a:lnTo>
                  <a:pt x="1947" y="11728"/>
                </a:lnTo>
                <a:lnTo>
                  <a:pt x="2117" y="11874"/>
                </a:lnTo>
                <a:lnTo>
                  <a:pt x="2312" y="12020"/>
                </a:lnTo>
                <a:lnTo>
                  <a:pt x="2507" y="12142"/>
                </a:lnTo>
                <a:lnTo>
                  <a:pt x="2701" y="12239"/>
                </a:lnTo>
                <a:lnTo>
                  <a:pt x="2677" y="12458"/>
                </a:lnTo>
                <a:lnTo>
                  <a:pt x="2604" y="12653"/>
                </a:lnTo>
                <a:lnTo>
                  <a:pt x="2482" y="12848"/>
                </a:lnTo>
                <a:lnTo>
                  <a:pt x="2361" y="13042"/>
                </a:lnTo>
                <a:lnTo>
                  <a:pt x="2215" y="13213"/>
                </a:lnTo>
                <a:lnTo>
                  <a:pt x="2069" y="13359"/>
                </a:lnTo>
                <a:lnTo>
                  <a:pt x="1752" y="13675"/>
                </a:lnTo>
                <a:lnTo>
                  <a:pt x="1412" y="13967"/>
                </a:lnTo>
                <a:lnTo>
                  <a:pt x="1047" y="14259"/>
                </a:lnTo>
                <a:lnTo>
                  <a:pt x="828" y="14381"/>
                </a:lnTo>
                <a:lnTo>
                  <a:pt x="633" y="14478"/>
                </a:lnTo>
                <a:lnTo>
                  <a:pt x="414" y="14575"/>
                </a:lnTo>
                <a:lnTo>
                  <a:pt x="195" y="14648"/>
                </a:lnTo>
                <a:lnTo>
                  <a:pt x="98" y="14697"/>
                </a:lnTo>
                <a:lnTo>
                  <a:pt x="25" y="14794"/>
                </a:lnTo>
                <a:lnTo>
                  <a:pt x="0" y="14891"/>
                </a:lnTo>
                <a:lnTo>
                  <a:pt x="25" y="14989"/>
                </a:lnTo>
                <a:lnTo>
                  <a:pt x="49" y="15086"/>
                </a:lnTo>
                <a:lnTo>
                  <a:pt x="146" y="15159"/>
                </a:lnTo>
                <a:lnTo>
                  <a:pt x="244" y="15208"/>
                </a:lnTo>
                <a:lnTo>
                  <a:pt x="365" y="15208"/>
                </a:lnTo>
                <a:lnTo>
                  <a:pt x="414" y="15183"/>
                </a:lnTo>
                <a:lnTo>
                  <a:pt x="560" y="15256"/>
                </a:lnTo>
                <a:lnTo>
                  <a:pt x="682" y="15305"/>
                </a:lnTo>
                <a:lnTo>
                  <a:pt x="998" y="15378"/>
                </a:lnTo>
                <a:lnTo>
                  <a:pt x="1314" y="15402"/>
                </a:lnTo>
                <a:lnTo>
                  <a:pt x="1679" y="15402"/>
                </a:lnTo>
                <a:lnTo>
                  <a:pt x="2020" y="15354"/>
                </a:lnTo>
                <a:lnTo>
                  <a:pt x="2336" y="15305"/>
                </a:lnTo>
                <a:lnTo>
                  <a:pt x="2896" y="15183"/>
                </a:lnTo>
                <a:lnTo>
                  <a:pt x="3261" y="15062"/>
                </a:lnTo>
                <a:lnTo>
                  <a:pt x="3626" y="14916"/>
                </a:lnTo>
                <a:lnTo>
                  <a:pt x="3991" y="14770"/>
                </a:lnTo>
                <a:lnTo>
                  <a:pt x="4331" y="14575"/>
                </a:lnTo>
                <a:lnTo>
                  <a:pt x="4575" y="14429"/>
                </a:lnTo>
                <a:lnTo>
                  <a:pt x="4818" y="14259"/>
                </a:lnTo>
                <a:lnTo>
                  <a:pt x="5037" y="14040"/>
                </a:lnTo>
                <a:lnTo>
                  <a:pt x="5134" y="13918"/>
                </a:lnTo>
                <a:lnTo>
                  <a:pt x="5207" y="13797"/>
                </a:lnTo>
                <a:lnTo>
                  <a:pt x="5426" y="13821"/>
                </a:lnTo>
                <a:lnTo>
                  <a:pt x="5645" y="13845"/>
                </a:lnTo>
                <a:lnTo>
                  <a:pt x="6059" y="13967"/>
                </a:lnTo>
                <a:lnTo>
                  <a:pt x="6497" y="14113"/>
                </a:lnTo>
                <a:lnTo>
                  <a:pt x="6692" y="14186"/>
                </a:lnTo>
                <a:lnTo>
                  <a:pt x="6911" y="14235"/>
                </a:lnTo>
                <a:lnTo>
                  <a:pt x="7178" y="14283"/>
                </a:lnTo>
                <a:lnTo>
                  <a:pt x="7446" y="14308"/>
                </a:lnTo>
                <a:lnTo>
                  <a:pt x="7981" y="14332"/>
                </a:lnTo>
                <a:lnTo>
                  <a:pt x="8517" y="14308"/>
                </a:lnTo>
                <a:lnTo>
                  <a:pt x="9052" y="14259"/>
                </a:lnTo>
                <a:lnTo>
                  <a:pt x="9490" y="14210"/>
                </a:lnTo>
                <a:lnTo>
                  <a:pt x="9952" y="14137"/>
                </a:lnTo>
                <a:lnTo>
                  <a:pt x="10390" y="14040"/>
                </a:lnTo>
                <a:lnTo>
                  <a:pt x="10828" y="13918"/>
                </a:lnTo>
                <a:lnTo>
                  <a:pt x="11266" y="13797"/>
                </a:lnTo>
                <a:lnTo>
                  <a:pt x="11680" y="13651"/>
                </a:lnTo>
                <a:lnTo>
                  <a:pt x="12093" y="13480"/>
                </a:lnTo>
                <a:lnTo>
                  <a:pt x="12507" y="13286"/>
                </a:lnTo>
                <a:lnTo>
                  <a:pt x="12921" y="13067"/>
                </a:lnTo>
                <a:lnTo>
                  <a:pt x="13310" y="12823"/>
                </a:lnTo>
                <a:lnTo>
                  <a:pt x="13699" y="12556"/>
                </a:lnTo>
                <a:lnTo>
                  <a:pt x="14089" y="12264"/>
                </a:lnTo>
                <a:lnTo>
                  <a:pt x="14429" y="11947"/>
                </a:lnTo>
                <a:lnTo>
                  <a:pt x="14770" y="11607"/>
                </a:lnTo>
                <a:lnTo>
                  <a:pt x="15111" y="11266"/>
                </a:lnTo>
                <a:lnTo>
                  <a:pt x="15403" y="10901"/>
                </a:lnTo>
                <a:lnTo>
                  <a:pt x="15670" y="10512"/>
                </a:lnTo>
                <a:lnTo>
                  <a:pt x="15914" y="10098"/>
                </a:lnTo>
                <a:lnTo>
                  <a:pt x="16133" y="9684"/>
                </a:lnTo>
                <a:lnTo>
                  <a:pt x="16327" y="9246"/>
                </a:lnTo>
                <a:lnTo>
                  <a:pt x="16473" y="8808"/>
                </a:lnTo>
                <a:lnTo>
                  <a:pt x="16595" y="8346"/>
                </a:lnTo>
                <a:lnTo>
                  <a:pt x="16668" y="7884"/>
                </a:lnTo>
                <a:lnTo>
                  <a:pt x="16717" y="7421"/>
                </a:lnTo>
                <a:lnTo>
                  <a:pt x="16717" y="7178"/>
                </a:lnTo>
                <a:lnTo>
                  <a:pt x="16692" y="6959"/>
                </a:lnTo>
                <a:lnTo>
                  <a:pt x="16595" y="6497"/>
                </a:lnTo>
                <a:lnTo>
                  <a:pt x="16473" y="6035"/>
                </a:lnTo>
                <a:lnTo>
                  <a:pt x="16352" y="5597"/>
                </a:lnTo>
                <a:lnTo>
                  <a:pt x="16206" y="5134"/>
                </a:lnTo>
                <a:lnTo>
                  <a:pt x="16084" y="4672"/>
                </a:lnTo>
                <a:lnTo>
                  <a:pt x="15962" y="4210"/>
                </a:lnTo>
                <a:lnTo>
                  <a:pt x="15792" y="3772"/>
                </a:lnTo>
                <a:lnTo>
                  <a:pt x="15597" y="3358"/>
                </a:lnTo>
                <a:lnTo>
                  <a:pt x="15354" y="2993"/>
                </a:lnTo>
                <a:lnTo>
                  <a:pt x="15062" y="2652"/>
                </a:lnTo>
                <a:lnTo>
                  <a:pt x="14770" y="2336"/>
                </a:lnTo>
                <a:lnTo>
                  <a:pt x="14429" y="2044"/>
                </a:lnTo>
                <a:lnTo>
                  <a:pt x="14089" y="1776"/>
                </a:lnTo>
                <a:lnTo>
                  <a:pt x="13724" y="1509"/>
                </a:lnTo>
                <a:lnTo>
                  <a:pt x="13334" y="1265"/>
                </a:lnTo>
                <a:lnTo>
                  <a:pt x="12969" y="1046"/>
                </a:lnTo>
                <a:lnTo>
                  <a:pt x="12580" y="827"/>
                </a:lnTo>
                <a:lnTo>
                  <a:pt x="12166" y="633"/>
                </a:lnTo>
                <a:lnTo>
                  <a:pt x="11777" y="487"/>
                </a:lnTo>
                <a:lnTo>
                  <a:pt x="11363" y="341"/>
                </a:lnTo>
                <a:lnTo>
                  <a:pt x="10950" y="219"/>
                </a:lnTo>
                <a:lnTo>
                  <a:pt x="10512" y="146"/>
                </a:lnTo>
                <a:lnTo>
                  <a:pt x="10074" y="73"/>
                </a:lnTo>
                <a:lnTo>
                  <a:pt x="9271" y="0"/>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229;p19">
            <a:extLst>
              <a:ext uri="{FF2B5EF4-FFF2-40B4-BE49-F238E27FC236}">
                <a16:creationId xmlns:a16="http://schemas.microsoft.com/office/drawing/2014/main" id="{BE7F55CD-ABD2-9B61-0745-11D802A9E94E}"/>
              </a:ext>
              <a:ext uri="{C183D7F6-B498-43B3-948B-1728B52AA6E4}">
                <adec:decorative xmlns:adec="http://schemas.microsoft.com/office/drawing/2017/decorative" val="1"/>
              </a:ext>
            </a:extLst>
          </p:cNvPr>
          <p:cNvSpPr/>
          <p:nvPr/>
        </p:nvSpPr>
        <p:spPr>
          <a:xfrm rot="20740210">
            <a:off x="7985687" y="2766101"/>
            <a:ext cx="503627" cy="508379"/>
          </a:xfrm>
          <a:custGeom>
            <a:avLst/>
            <a:gdLst/>
            <a:ahLst/>
            <a:cxnLst/>
            <a:rect l="l" t="t" r="r" b="b"/>
            <a:pathLst>
              <a:path w="17618" h="17812" extrusionOk="0">
                <a:moveTo>
                  <a:pt x="8785" y="3553"/>
                </a:moveTo>
                <a:lnTo>
                  <a:pt x="8931" y="3845"/>
                </a:lnTo>
                <a:lnTo>
                  <a:pt x="9052" y="4137"/>
                </a:lnTo>
                <a:lnTo>
                  <a:pt x="9223" y="4453"/>
                </a:lnTo>
                <a:lnTo>
                  <a:pt x="9198" y="4502"/>
                </a:lnTo>
                <a:lnTo>
                  <a:pt x="9198" y="4551"/>
                </a:lnTo>
                <a:lnTo>
                  <a:pt x="9223" y="4599"/>
                </a:lnTo>
                <a:lnTo>
                  <a:pt x="9247" y="4624"/>
                </a:lnTo>
                <a:lnTo>
                  <a:pt x="9393" y="4721"/>
                </a:lnTo>
                <a:lnTo>
                  <a:pt x="9539" y="4794"/>
                </a:lnTo>
                <a:lnTo>
                  <a:pt x="9685" y="4842"/>
                </a:lnTo>
                <a:lnTo>
                  <a:pt x="9855" y="4891"/>
                </a:lnTo>
                <a:lnTo>
                  <a:pt x="10220" y="4940"/>
                </a:lnTo>
                <a:lnTo>
                  <a:pt x="10561" y="4988"/>
                </a:lnTo>
                <a:lnTo>
                  <a:pt x="10366" y="5110"/>
                </a:lnTo>
                <a:lnTo>
                  <a:pt x="10172" y="5256"/>
                </a:lnTo>
                <a:lnTo>
                  <a:pt x="10001" y="5378"/>
                </a:lnTo>
                <a:lnTo>
                  <a:pt x="9831" y="5524"/>
                </a:lnTo>
                <a:lnTo>
                  <a:pt x="9734" y="5548"/>
                </a:lnTo>
                <a:lnTo>
                  <a:pt x="9661" y="5572"/>
                </a:lnTo>
                <a:lnTo>
                  <a:pt x="9612" y="5645"/>
                </a:lnTo>
                <a:lnTo>
                  <a:pt x="9588" y="5743"/>
                </a:lnTo>
                <a:lnTo>
                  <a:pt x="9588" y="5962"/>
                </a:lnTo>
                <a:lnTo>
                  <a:pt x="9636" y="6156"/>
                </a:lnTo>
                <a:lnTo>
                  <a:pt x="9758" y="6570"/>
                </a:lnTo>
                <a:lnTo>
                  <a:pt x="9831" y="6911"/>
                </a:lnTo>
                <a:lnTo>
                  <a:pt x="9831" y="6911"/>
                </a:lnTo>
                <a:lnTo>
                  <a:pt x="9466" y="6740"/>
                </a:lnTo>
                <a:lnTo>
                  <a:pt x="9125" y="6546"/>
                </a:lnTo>
                <a:lnTo>
                  <a:pt x="8979" y="6473"/>
                </a:lnTo>
                <a:lnTo>
                  <a:pt x="8785" y="6400"/>
                </a:lnTo>
                <a:lnTo>
                  <a:pt x="8687" y="6400"/>
                </a:lnTo>
                <a:lnTo>
                  <a:pt x="8614" y="6473"/>
                </a:lnTo>
                <a:lnTo>
                  <a:pt x="8444" y="6497"/>
                </a:lnTo>
                <a:lnTo>
                  <a:pt x="8274" y="6570"/>
                </a:lnTo>
                <a:lnTo>
                  <a:pt x="7957" y="6765"/>
                </a:lnTo>
                <a:lnTo>
                  <a:pt x="7592" y="6984"/>
                </a:lnTo>
                <a:lnTo>
                  <a:pt x="7714" y="6351"/>
                </a:lnTo>
                <a:lnTo>
                  <a:pt x="7787" y="6083"/>
                </a:lnTo>
                <a:lnTo>
                  <a:pt x="7836" y="6083"/>
                </a:lnTo>
                <a:lnTo>
                  <a:pt x="7909" y="6059"/>
                </a:lnTo>
                <a:lnTo>
                  <a:pt x="7957" y="6035"/>
                </a:lnTo>
                <a:lnTo>
                  <a:pt x="8006" y="5986"/>
                </a:lnTo>
                <a:lnTo>
                  <a:pt x="8030" y="5937"/>
                </a:lnTo>
                <a:lnTo>
                  <a:pt x="8030" y="5889"/>
                </a:lnTo>
                <a:lnTo>
                  <a:pt x="8030" y="5816"/>
                </a:lnTo>
                <a:lnTo>
                  <a:pt x="8006" y="5767"/>
                </a:lnTo>
                <a:lnTo>
                  <a:pt x="7860" y="5572"/>
                </a:lnTo>
                <a:lnTo>
                  <a:pt x="7690" y="5426"/>
                </a:lnTo>
                <a:lnTo>
                  <a:pt x="7300" y="5159"/>
                </a:lnTo>
                <a:lnTo>
                  <a:pt x="6960" y="4915"/>
                </a:lnTo>
                <a:lnTo>
                  <a:pt x="7057" y="4915"/>
                </a:lnTo>
                <a:lnTo>
                  <a:pt x="7325" y="4867"/>
                </a:lnTo>
                <a:lnTo>
                  <a:pt x="7592" y="4818"/>
                </a:lnTo>
                <a:lnTo>
                  <a:pt x="7884" y="4745"/>
                </a:lnTo>
                <a:lnTo>
                  <a:pt x="8006" y="4721"/>
                </a:lnTo>
                <a:lnTo>
                  <a:pt x="8128" y="4648"/>
                </a:lnTo>
                <a:lnTo>
                  <a:pt x="8201" y="4599"/>
                </a:lnTo>
                <a:lnTo>
                  <a:pt x="8225" y="4526"/>
                </a:lnTo>
                <a:lnTo>
                  <a:pt x="8298" y="4453"/>
                </a:lnTo>
                <a:lnTo>
                  <a:pt x="8371" y="4380"/>
                </a:lnTo>
                <a:lnTo>
                  <a:pt x="8493" y="4186"/>
                </a:lnTo>
                <a:lnTo>
                  <a:pt x="8663" y="3821"/>
                </a:lnTo>
                <a:lnTo>
                  <a:pt x="8785" y="3553"/>
                </a:lnTo>
                <a:close/>
                <a:moveTo>
                  <a:pt x="8712" y="3042"/>
                </a:moveTo>
                <a:lnTo>
                  <a:pt x="8614" y="3091"/>
                </a:lnTo>
                <a:lnTo>
                  <a:pt x="8541" y="3139"/>
                </a:lnTo>
                <a:lnTo>
                  <a:pt x="8468" y="3237"/>
                </a:lnTo>
                <a:lnTo>
                  <a:pt x="8347" y="3431"/>
                </a:lnTo>
                <a:lnTo>
                  <a:pt x="8274" y="3602"/>
                </a:lnTo>
                <a:lnTo>
                  <a:pt x="8152" y="3821"/>
                </a:lnTo>
                <a:lnTo>
                  <a:pt x="8006" y="4040"/>
                </a:lnTo>
                <a:lnTo>
                  <a:pt x="7909" y="4161"/>
                </a:lnTo>
                <a:lnTo>
                  <a:pt x="7860" y="4234"/>
                </a:lnTo>
                <a:lnTo>
                  <a:pt x="7811" y="4307"/>
                </a:lnTo>
                <a:lnTo>
                  <a:pt x="7617" y="4356"/>
                </a:lnTo>
                <a:lnTo>
                  <a:pt x="7398" y="4405"/>
                </a:lnTo>
                <a:lnTo>
                  <a:pt x="7008" y="4526"/>
                </a:lnTo>
                <a:lnTo>
                  <a:pt x="6643" y="4575"/>
                </a:lnTo>
                <a:lnTo>
                  <a:pt x="6546" y="4599"/>
                </a:lnTo>
                <a:lnTo>
                  <a:pt x="6449" y="4648"/>
                </a:lnTo>
                <a:lnTo>
                  <a:pt x="6400" y="4697"/>
                </a:lnTo>
                <a:lnTo>
                  <a:pt x="6376" y="4745"/>
                </a:lnTo>
                <a:lnTo>
                  <a:pt x="6400" y="4818"/>
                </a:lnTo>
                <a:lnTo>
                  <a:pt x="6449" y="4867"/>
                </a:lnTo>
                <a:lnTo>
                  <a:pt x="6449" y="4940"/>
                </a:lnTo>
                <a:lnTo>
                  <a:pt x="6497" y="5013"/>
                </a:lnTo>
                <a:lnTo>
                  <a:pt x="6619" y="5159"/>
                </a:lnTo>
                <a:lnTo>
                  <a:pt x="6741" y="5280"/>
                </a:lnTo>
                <a:lnTo>
                  <a:pt x="6887" y="5378"/>
                </a:lnTo>
                <a:lnTo>
                  <a:pt x="7495" y="5889"/>
                </a:lnTo>
                <a:lnTo>
                  <a:pt x="7446" y="5962"/>
                </a:lnTo>
                <a:lnTo>
                  <a:pt x="7398" y="6059"/>
                </a:lnTo>
                <a:lnTo>
                  <a:pt x="7325" y="6229"/>
                </a:lnTo>
                <a:lnTo>
                  <a:pt x="7179" y="6765"/>
                </a:lnTo>
                <a:lnTo>
                  <a:pt x="7057" y="7300"/>
                </a:lnTo>
                <a:lnTo>
                  <a:pt x="7057" y="7397"/>
                </a:lnTo>
                <a:lnTo>
                  <a:pt x="7106" y="7470"/>
                </a:lnTo>
                <a:lnTo>
                  <a:pt x="7154" y="7519"/>
                </a:lnTo>
                <a:lnTo>
                  <a:pt x="7203" y="7543"/>
                </a:lnTo>
                <a:lnTo>
                  <a:pt x="7276" y="7568"/>
                </a:lnTo>
                <a:lnTo>
                  <a:pt x="7349" y="7543"/>
                </a:lnTo>
                <a:lnTo>
                  <a:pt x="7422" y="7519"/>
                </a:lnTo>
                <a:lnTo>
                  <a:pt x="7471" y="7446"/>
                </a:lnTo>
                <a:lnTo>
                  <a:pt x="7617" y="7397"/>
                </a:lnTo>
                <a:lnTo>
                  <a:pt x="7763" y="7324"/>
                </a:lnTo>
                <a:lnTo>
                  <a:pt x="8030" y="7178"/>
                </a:lnTo>
                <a:lnTo>
                  <a:pt x="8371" y="7032"/>
                </a:lnTo>
                <a:lnTo>
                  <a:pt x="8541" y="6935"/>
                </a:lnTo>
                <a:lnTo>
                  <a:pt x="8712" y="6838"/>
                </a:lnTo>
                <a:lnTo>
                  <a:pt x="8736" y="6838"/>
                </a:lnTo>
                <a:lnTo>
                  <a:pt x="8833" y="6935"/>
                </a:lnTo>
                <a:lnTo>
                  <a:pt x="8955" y="7008"/>
                </a:lnTo>
                <a:lnTo>
                  <a:pt x="9174" y="7130"/>
                </a:lnTo>
                <a:lnTo>
                  <a:pt x="9369" y="7251"/>
                </a:lnTo>
                <a:lnTo>
                  <a:pt x="9612" y="7373"/>
                </a:lnTo>
                <a:lnTo>
                  <a:pt x="9855" y="7446"/>
                </a:lnTo>
                <a:lnTo>
                  <a:pt x="10074" y="7519"/>
                </a:lnTo>
                <a:lnTo>
                  <a:pt x="10147" y="7495"/>
                </a:lnTo>
                <a:lnTo>
                  <a:pt x="10220" y="7470"/>
                </a:lnTo>
                <a:lnTo>
                  <a:pt x="10269" y="7446"/>
                </a:lnTo>
                <a:lnTo>
                  <a:pt x="10293" y="7373"/>
                </a:lnTo>
                <a:lnTo>
                  <a:pt x="10293" y="7324"/>
                </a:lnTo>
                <a:lnTo>
                  <a:pt x="10293" y="7251"/>
                </a:lnTo>
                <a:lnTo>
                  <a:pt x="10293" y="7178"/>
                </a:lnTo>
                <a:lnTo>
                  <a:pt x="10245" y="7130"/>
                </a:lnTo>
                <a:lnTo>
                  <a:pt x="10269" y="7032"/>
                </a:lnTo>
                <a:lnTo>
                  <a:pt x="10269" y="6935"/>
                </a:lnTo>
                <a:lnTo>
                  <a:pt x="10245" y="6716"/>
                </a:lnTo>
                <a:lnTo>
                  <a:pt x="10196" y="6497"/>
                </a:lnTo>
                <a:lnTo>
                  <a:pt x="10123" y="6278"/>
                </a:lnTo>
                <a:lnTo>
                  <a:pt x="10074" y="6059"/>
                </a:lnTo>
                <a:lnTo>
                  <a:pt x="10050" y="5840"/>
                </a:lnTo>
                <a:lnTo>
                  <a:pt x="10293" y="5694"/>
                </a:lnTo>
                <a:lnTo>
                  <a:pt x="10537" y="5524"/>
                </a:lnTo>
                <a:lnTo>
                  <a:pt x="10683" y="5426"/>
                </a:lnTo>
                <a:lnTo>
                  <a:pt x="10829" y="5305"/>
                </a:lnTo>
                <a:lnTo>
                  <a:pt x="10975" y="5183"/>
                </a:lnTo>
                <a:lnTo>
                  <a:pt x="11096" y="5037"/>
                </a:lnTo>
                <a:lnTo>
                  <a:pt x="11121" y="4940"/>
                </a:lnTo>
                <a:lnTo>
                  <a:pt x="11096" y="4842"/>
                </a:lnTo>
                <a:lnTo>
                  <a:pt x="11121" y="4745"/>
                </a:lnTo>
                <a:lnTo>
                  <a:pt x="11072" y="4648"/>
                </a:lnTo>
                <a:lnTo>
                  <a:pt x="10999" y="4551"/>
                </a:lnTo>
                <a:lnTo>
                  <a:pt x="10950" y="4526"/>
                </a:lnTo>
                <a:lnTo>
                  <a:pt x="10877" y="4526"/>
                </a:lnTo>
                <a:lnTo>
                  <a:pt x="10610" y="4502"/>
                </a:lnTo>
                <a:lnTo>
                  <a:pt x="10318" y="4453"/>
                </a:lnTo>
                <a:lnTo>
                  <a:pt x="10026" y="4429"/>
                </a:lnTo>
                <a:lnTo>
                  <a:pt x="9734" y="4380"/>
                </a:lnTo>
                <a:lnTo>
                  <a:pt x="9709" y="4283"/>
                </a:lnTo>
                <a:lnTo>
                  <a:pt x="9490" y="3942"/>
                </a:lnTo>
                <a:lnTo>
                  <a:pt x="9296" y="3602"/>
                </a:lnTo>
                <a:lnTo>
                  <a:pt x="9150" y="3334"/>
                </a:lnTo>
                <a:lnTo>
                  <a:pt x="9052" y="3212"/>
                </a:lnTo>
                <a:lnTo>
                  <a:pt x="8979" y="3164"/>
                </a:lnTo>
                <a:lnTo>
                  <a:pt x="8906" y="3139"/>
                </a:lnTo>
                <a:lnTo>
                  <a:pt x="8882" y="3139"/>
                </a:lnTo>
                <a:lnTo>
                  <a:pt x="8858" y="3091"/>
                </a:lnTo>
                <a:lnTo>
                  <a:pt x="8785" y="3066"/>
                </a:lnTo>
                <a:lnTo>
                  <a:pt x="8712" y="3042"/>
                </a:lnTo>
                <a:close/>
                <a:moveTo>
                  <a:pt x="14430" y="2507"/>
                </a:moveTo>
                <a:lnTo>
                  <a:pt x="14576" y="2531"/>
                </a:lnTo>
                <a:lnTo>
                  <a:pt x="14868" y="2531"/>
                </a:lnTo>
                <a:lnTo>
                  <a:pt x="15403" y="2580"/>
                </a:lnTo>
                <a:lnTo>
                  <a:pt x="15695" y="2604"/>
                </a:lnTo>
                <a:lnTo>
                  <a:pt x="15987" y="2604"/>
                </a:lnTo>
                <a:lnTo>
                  <a:pt x="15890" y="2945"/>
                </a:lnTo>
                <a:lnTo>
                  <a:pt x="15865" y="3310"/>
                </a:lnTo>
                <a:lnTo>
                  <a:pt x="15817" y="3675"/>
                </a:lnTo>
                <a:lnTo>
                  <a:pt x="15768" y="4015"/>
                </a:lnTo>
                <a:lnTo>
                  <a:pt x="15671" y="4599"/>
                </a:lnTo>
                <a:lnTo>
                  <a:pt x="15500" y="5159"/>
                </a:lnTo>
                <a:lnTo>
                  <a:pt x="15306" y="5718"/>
                </a:lnTo>
                <a:lnTo>
                  <a:pt x="15184" y="5986"/>
                </a:lnTo>
                <a:lnTo>
                  <a:pt x="15062" y="6254"/>
                </a:lnTo>
                <a:lnTo>
                  <a:pt x="14843" y="6594"/>
                </a:lnTo>
                <a:lnTo>
                  <a:pt x="14576" y="6935"/>
                </a:lnTo>
                <a:lnTo>
                  <a:pt x="14308" y="7227"/>
                </a:lnTo>
                <a:lnTo>
                  <a:pt x="14040" y="7543"/>
                </a:lnTo>
                <a:lnTo>
                  <a:pt x="13700" y="7860"/>
                </a:lnTo>
                <a:lnTo>
                  <a:pt x="13335" y="8127"/>
                </a:lnTo>
                <a:lnTo>
                  <a:pt x="13286" y="8152"/>
                </a:lnTo>
                <a:lnTo>
                  <a:pt x="13408" y="7641"/>
                </a:lnTo>
                <a:lnTo>
                  <a:pt x="13529" y="7251"/>
                </a:lnTo>
                <a:lnTo>
                  <a:pt x="13602" y="6862"/>
                </a:lnTo>
                <a:lnTo>
                  <a:pt x="13724" y="6059"/>
                </a:lnTo>
                <a:lnTo>
                  <a:pt x="13748" y="5937"/>
                </a:lnTo>
                <a:lnTo>
                  <a:pt x="13992" y="4624"/>
                </a:lnTo>
                <a:lnTo>
                  <a:pt x="14089" y="4088"/>
                </a:lnTo>
                <a:lnTo>
                  <a:pt x="14186" y="3553"/>
                </a:lnTo>
                <a:lnTo>
                  <a:pt x="14259" y="3018"/>
                </a:lnTo>
                <a:lnTo>
                  <a:pt x="14284" y="2507"/>
                </a:lnTo>
                <a:close/>
                <a:moveTo>
                  <a:pt x="2118" y="2482"/>
                </a:moveTo>
                <a:lnTo>
                  <a:pt x="2677" y="2507"/>
                </a:lnTo>
                <a:lnTo>
                  <a:pt x="3261" y="2555"/>
                </a:lnTo>
                <a:lnTo>
                  <a:pt x="3213" y="2750"/>
                </a:lnTo>
                <a:lnTo>
                  <a:pt x="3213" y="2945"/>
                </a:lnTo>
                <a:lnTo>
                  <a:pt x="3237" y="3310"/>
                </a:lnTo>
                <a:lnTo>
                  <a:pt x="3286" y="3699"/>
                </a:lnTo>
                <a:lnTo>
                  <a:pt x="3334" y="4064"/>
                </a:lnTo>
                <a:lnTo>
                  <a:pt x="3456" y="4842"/>
                </a:lnTo>
                <a:lnTo>
                  <a:pt x="3529" y="5305"/>
                </a:lnTo>
                <a:lnTo>
                  <a:pt x="3602" y="5791"/>
                </a:lnTo>
                <a:lnTo>
                  <a:pt x="3699" y="6254"/>
                </a:lnTo>
                <a:lnTo>
                  <a:pt x="3845" y="6716"/>
                </a:lnTo>
                <a:lnTo>
                  <a:pt x="3991" y="7154"/>
                </a:lnTo>
                <a:lnTo>
                  <a:pt x="4162" y="7592"/>
                </a:lnTo>
                <a:lnTo>
                  <a:pt x="4381" y="8030"/>
                </a:lnTo>
                <a:lnTo>
                  <a:pt x="4600" y="8444"/>
                </a:lnTo>
                <a:lnTo>
                  <a:pt x="4381" y="8346"/>
                </a:lnTo>
                <a:lnTo>
                  <a:pt x="4162" y="8225"/>
                </a:lnTo>
                <a:lnTo>
                  <a:pt x="3967" y="8103"/>
                </a:lnTo>
                <a:lnTo>
                  <a:pt x="3772" y="7933"/>
                </a:lnTo>
                <a:lnTo>
                  <a:pt x="3602" y="7762"/>
                </a:lnTo>
                <a:lnTo>
                  <a:pt x="3407" y="7568"/>
                </a:lnTo>
                <a:lnTo>
                  <a:pt x="3091" y="7130"/>
                </a:lnTo>
                <a:lnTo>
                  <a:pt x="2823" y="6692"/>
                </a:lnTo>
                <a:lnTo>
                  <a:pt x="2580" y="6229"/>
                </a:lnTo>
                <a:lnTo>
                  <a:pt x="2385" y="5767"/>
                </a:lnTo>
                <a:lnTo>
                  <a:pt x="2191" y="5305"/>
                </a:lnTo>
                <a:lnTo>
                  <a:pt x="1947" y="4624"/>
                </a:lnTo>
                <a:lnTo>
                  <a:pt x="1728" y="3918"/>
                </a:lnTo>
                <a:lnTo>
                  <a:pt x="1607" y="3480"/>
                </a:lnTo>
                <a:lnTo>
                  <a:pt x="1534" y="3042"/>
                </a:lnTo>
                <a:lnTo>
                  <a:pt x="1534" y="2920"/>
                </a:lnTo>
                <a:lnTo>
                  <a:pt x="1534" y="2799"/>
                </a:lnTo>
                <a:lnTo>
                  <a:pt x="1558" y="2677"/>
                </a:lnTo>
                <a:lnTo>
                  <a:pt x="1534" y="2555"/>
                </a:lnTo>
                <a:lnTo>
                  <a:pt x="1850" y="2507"/>
                </a:lnTo>
                <a:lnTo>
                  <a:pt x="2118" y="2482"/>
                </a:lnTo>
                <a:close/>
                <a:moveTo>
                  <a:pt x="1850" y="1996"/>
                </a:moveTo>
                <a:lnTo>
                  <a:pt x="1558" y="2044"/>
                </a:lnTo>
                <a:lnTo>
                  <a:pt x="1412" y="2069"/>
                </a:lnTo>
                <a:lnTo>
                  <a:pt x="1290" y="2142"/>
                </a:lnTo>
                <a:lnTo>
                  <a:pt x="1193" y="2215"/>
                </a:lnTo>
                <a:lnTo>
                  <a:pt x="1120" y="2336"/>
                </a:lnTo>
                <a:lnTo>
                  <a:pt x="1120" y="2409"/>
                </a:lnTo>
                <a:lnTo>
                  <a:pt x="1169" y="2482"/>
                </a:lnTo>
                <a:lnTo>
                  <a:pt x="1096" y="2604"/>
                </a:lnTo>
                <a:lnTo>
                  <a:pt x="1047" y="2750"/>
                </a:lnTo>
                <a:lnTo>
                  <a:pt x="1023" y="2945"/>
                </a:lnTo>
                <a:lnTo>
                  <a:pt x="1023" y="3139"/>
                </a:lnTo>
                <a:lnTo>
                  <a:pt x="1047" y="3358"/>
                </a:lnTo>
                <a:lnTo>
                  <a:pt x="1071" y="3577"/>
                </a:lnTo>
                <a:lnTo>
                  <a:pt x="1193" y="4064"/>
                </a:lnTo>
                <a:lnTo>
                  <a:pt x="1363" y="4551"/>
                </a:lnTo>
                <a:lnTo>
                  <a:pt x="1509" y="4988"/>
                </a:lnTo>
                <a:lnTo>
                  <a:pt x="1753" y="5597"/>
                </a:lnTo>
                <a:lnTo>
                  <a:pt x="1972" y="6132"/>
                </a:lnTo>
                <a:lnTo>
                  <a:pt x="2215" y="6692"/>
                </a:lnTo>
                <a:lnTo>
                  <a:pt x="2531" y="7227"/>
                </a:lnTo>
                <a:lnTo>
                  <a:pt x="2726" y="7495"/>
                </a:lnTo>
                <a:lnTo>
                  <a:pt x="2896" y="7762"/>
                </a:lnTo>
                <a:lnTo>
                  <a:pt x="3115" y="7981"/>
                </a:lnTo>
                <a:lnTo>
                  <a:pt x="3334" y="8200"/>
                </a:lnTo>
                <a:lnTo>
                  <a:pt x="3553" y="8395"/>
                </a:lnTo>
                <a:lnTo>
                  <a:pt x="3797" y="8565"/>
                </a:lnTo>
                <a:lnTo>
                  <a:pt x="4064" y="8711"/>
                </a:lnTo>
                <a:lnTo>
                  <a:pt x="4332" y="8833"/>
                </a:lnTo>
                <a:lnTo>
                  <a:pt x="4624" y="8882"/>
                </a:lnTo>
                <a:lnTo>
                  <a:pt x="4916" y="8930"/>
                </a:lnTo>
                <a:lnTo>
                  <a:pt x="4964" y="8906"/>
                </a:lnTo>
                <a:lnTo>
                  <a:pt x="5013" y="8906"/>
                </a:lnTo>
                <a:lnTo>
                  <a:pt x="5062" y="8833"/>
                </a:lnTo>
                <a:lnTo>
                  <a:pt x="5110" y="8736"/>
                </a:lnTo>
                <a:lnTo>
                  <a:pt x="5086" y="8663"/>
                </a:lnTo>
                <a:lnTo>
                  <a:pt x="5110" y="8590"/>
                </a:lnTo>
                <a:lnTo>
                  <a:pt x="5135" y="8492"/>
                </a:lnTo>
                <a:lnTo>
                  <a:pt x="5110" y="8322"/>
                </a:lnTo>
                <a:lnTo>
                  <a:pt x="5037" y="8152"/>
                </a:lnTo>
                <a:lnTo>
                  <a:pt x="4940" y="7957"/>
                </a:lnTo>
                <a:lnTo>
                  <a:pt x="4721" y="7568"/>
                </a:lnTo>
                <a:lnTo>
                  <a:pt x="4527" y="7276"/>
                </a:lnTo>
                <a:lnTo>
                  <a:pt x="4405" y="7032"/>
                </a:lnTo>
                <a:lnTo>
                  <a:pt x="4283" y="6740"/>
                </a:lnTo>
                <a:lnTo>
                  <a:pt x="4186" y="6448"/>
                </a:lnTo>
                <a:lnTo>
                  <a:pt x="4113" y="6156"/>
                </a:lnTo>
                <a:lnTo>
                  <a:pt x="4040" y="5864"/>
                </a:lnTo>
                <a:lnTo>
                  <a:pt x="3991" y="5572"/>
                </a:lnTo>
                <a:lnTo>
                  <a:pt x="3918" y="4964"/>
                </a:lnTo>
                <a:lnTo>
                  <a:pt x="3894" y="4672"/>
                </a:lnTo>
                <a:lnTo>
                  <a:pt x="3845" y="4380"/>
                </a:lnTo>
                <a:lnTo>
                  <a:pt x="3724" y="3796"/>
                </a:lnTo>
                <a:lnTo>
                  <a:pt x="3651" y="3480"/>
                </a:lnTo>
                <a:lnTo>
                  <a:pt x="3626" y="3188"/>
                </a:lnTo>
                <a:lnTo>
                  <a:pt x="3602" y="2896"/>
                </a:lnTo>
                <a:lnTo>
                  <a:pt x="3602" y="2580"/>
                </a:lnTo>
                <a:lnTo>
                  <a:pt x="3699" y="2555"/>
                </a:lnTo>
                <a:lnTo>
                  <a:pt x="3748" y="2507"/>
                </a:lnTo>
                <a:lnTo>
                  <a:pt x="3797" y="2409"/>
                </a:lnTo>
                <a:lnTo>
                  <a:pt x="3821" y="2336"/>
                </a:lnTo>
                <a:lnTo>
                  <a:pt x="3821" y="2263"/>
                </a:lnTo>
                <a:lnTo>
                  <a:pt x="3797" y="2190"/>
                </a:lnTo>
                <a:lnTo>
                  <a:pt x="3724" y="2117"/>
                </a:lnTo>
                <a:lnTo>
                  <a:pt x="3651" y="2093"/>
                </a:lnTo>
                <a:lnTo>
                  <a:pt x="2872" y="2020"/>
                </a:lnTo>
                <a:lnTo>
                  <a:pt x="2507" y="1996"/>
                </a:lnTo>
                <a:close/>
                <a:moveTo>
                  <a:pt x="16425" y="1558"/>
                </a:moveTo>
                <a:lnTo>
                  <a:pt x="16522" y="1582"/>
                </a:lnTo>
                <a:lnTo>
                  <a:pt x="16717" y="1679"/>
                </a:lnTo>
                <a:lnTo>
                  <a:pt x="16839" y="1801"/>
                </a:lnTo>
                <a:lnTo>
                  <a:pt x="16960" y="1971"/>
                </a:lnTo>
                <a:lnTo>
                  <a:pt x="17033" y="2166"/>
                </a:lnTo>
                <a:lnTo>
                  <a:pt x="17106" y="2385"/>
                </a:lnTo>
                <a:lnTo>
                  <a:pt x="17131" y="2628"/>
                </a:lnTo>
                <a:lnTo>
                  <a:pt x="17155" y="2872"/>
                </a:lnTo>
                <a:lnTo>
                  <a:pt x="17131" y="3407"/>
                </a:lnTo>
                <a:lnTo>
                  <a:pt x="17058" y="3918"/>
                </a:lnTo>
                <a:lnTo>
                  <a:pt x="16985" y="4356"/>
                </a:lnTo>
                <a:lnTo>
                  <a:pt x="16936" y="4672"/>
                </a:lnTo>
                <a:lnTo>
                  <a:pt x="16814" y="5134"/>
                </a:lnTo>
                <a:lnTo>
                  <a:pt x="16668" y="5572"/>
                </a:lnTo>
                <a:lnTo>
                  <a:pt x="16498" y="6010"/>
                </a:lnTo>
                <a:lnTo>
                  <a:pt x="16279" y="6424"/>
                </a:lnTo>
                <a:lnTo>
                  <a:pt x="16060" y="6838"/>
                </a:lnTo>
                <a:lnTo>
                  <a:pt x="15792" y="7227"/>
                </a:lnTo>
                <a:lnTo>
                  <a:pt x="15525" y="7592"/>
                </a:lnTo>
                <a:lnTo>
                  <a:pt x="15233" y="7957"/>
                </a:lnTo>
                <a:lnTo>
                  <a:pt x="15062" y="8127"/>
                </a:lnTo>
                <a:lnTo>
                  <a:pt x="14892" y="8298"/>
                </a:lnTo>
                <a:lnTo>
                  <a:pt x="14503" y="8614"/>
                </a:lnTo>
                <a:lnTo>
                  <a:pt x="14089" y="8906"/>
                </a:lnTo>
                <a:lnTo>
                  <a:pt x="13675" y="9149"/>
                </a:lnTo>
                <a:lnTo>
                  <a:pt x="13456" y="9247"/>
                </a:lnTo>
                <a:lnTo>
                  <a:pt x="13262" y="9320"/>
                </a:lnTo>
                <a:lnTo>
                  <a:pt x="12824" y="9441"/>
                </a:lnTo>
                <a:lnTo>
                  <a:pt x="12970" y="9076"/>
                </a:lnTo>
                <a:lnTo>
                  <a:pt x="13091" y="8760"/>
                </a:lnTo>
                <a:lnTo>
                  <a:pt x="13237" y="8711"/>
                </a:lnTo>
                <a:lnTo>
                  <a:pt x="13359" y="8663"/>
                </a:lnTo>
                <a:lnTo>
                  <a:pt x="13627" y="8492"/>
                </a:lnTo>
                <a:lnTo>
                  <a:pt x="13870" y="8298"/>
                </a:lnTo>
                <a:lnTo>
                  <a:pt x="14089" y="8127"/>
                </a:lnTo>
                <a:lnTo>
                  <a:pt x="14430" y="7787"/>
                </a:lnTo>
                <a:lnTo>
                  <a:pt x="14746" y="7446"/>
                </a:lnTo>
                <a:lnTo>
                  <a:pt x="15062" y="7057"/>
                </a:lnTo>
                <a:lnTo>
                  <a:pt x="15330" y="6667"/>
                </a:lnTo>
                <a:lnTo>
                  <a:pt x="15500" y="6424"/>
                </a:lnTo>
                <a:lnTo>
                  <a:pt x="15622" y="6156"/>
                </a:lnTo>
                <a:lnTo>
                  <a:pt x="15744" y="5889"/>
                </a:lnTo>
                <a:lnTo>
                  <a:pt x="15841" y="5597"/>
                </a:lnTo>
                <a:lnTo>
                  <a:pt x="16011" y="5013"/>
                </a:lnTo>
                <a:lnTo>
                  <a:pt x="16133" y="4429"/>
                </a:lnTo>
                <a:lnTo>
                  <a:pt x="16255" y="3894"/>
                </a:lnTo>
                <a:lnTo>
                  <a:pt x="16328" y="3334"/>
                </a:lnTo>
                <a:lnTo>
                  <a:pt x="16401" y="2896"/>
                </a:lnTo>
                <a:lnTo>
                  <a:pt x="16425" y="2677"/>
                </a:lnTo>
                <a:lnTo>
                  <a:pt x="16425" y="2580"/>
                </a:lnTo>
                <a:lnTo>
                  <a:pt x="16425" y="2482"/>
                </a:lnTo>
                <a:lnTo>
                  <a:pt x="16449" y="2409"/>
                </a:lnTo>
                <a:lnTo>
                  <a:pt x="16449" y="2336"/>
                </a:lnTo>
                <a:lnTo>
                  <a:pt x="16425" y="2288"/>
                </a:lnTo>
                <a:lnTo>
                  <a:pt x="16376" y="2215"/>
                </a:lnTo>
                <a:lnTo>
                  <a:pt x="16230" y="2166"/>
                </a:lnTo>
                <a:lnTo>
                  <a:pt x="16060" y="2117"/>
                </a:lnTo>
                <a:lnTo>
                  <a:pt x="15890" y="2093"/>
                </a:lnTo>
                <a:lnTo>
                  <a:pt x="15719" y="2069"/>
                </a:lnTo>
                <a:lnTo>
                  <a:pt x="14624" y="2069"/>
                </a:lnTo>
                <a:lnTo>
                  <a:pt x="14430" y="2093"/>
                </a:lnTo>
                <a:lnTo>
                  <a:pt x="14259" y="2142"/>
                </a:lnTo>
                <a:lnTo>
                  <a:pt x="14235" y="1606"/>
                </a:lnTo>
                <a:lnTo>
                  <a:pt x="14478" y="1679"/>
                </a:lnTo>
                <a:lnTo>
                  <a:pt x="14746" y="1704"/>
                </a:lnTo>
                <a:lnTo>
                  <a:pt x="15014" y="1679"/>
                </a:lnTo>
                <a:lnTo>
                  <a:pt x="15281" y="1655"/>
                </a:lnTo>
                <a:lnTo>
                  <a:pt x="15817" y="1582"/>
                </a:lnTo>
                <a:lnTo>
                  <a:pt x="16060" y="1558"/>
                </a:lnTo>
                <a:close/>
                <a:moveTo>
                  <a:pt x="12556" y="463"/>
                </a:moveTo>
                <a:lnTo>
                  <a:pt x="12337" y="536"/>
                </a:lnTo>
                <a:lnTo>
                  <a:pt x="12118" y="633"/>
                </a:lnTo>
                <a:lnTo>
                  <a:pt x="11948" y="755"/>
                </a:lnTo>
                <a:lnTo>
                  <a:pt x="11875" y="828"/>
                </a:lnTo>
                <a:lnTo>
                  <a:pt x="11826" y="925"/>
                </a:lnTo>
                <a:lnTo>
                  <a:pt x="11826" y="949"/>
                </a:lnTo>
                <a:lnTo>
                  <a:pt x="11851" y="974"/>
                </a:lnTo>
                <a:lnTo>
                  <a:pt x="12921" y="682"/>
                </a:lnTo>
                <a:lnTo>
                  <a:pt x="13505" y="560"/>
                </a:lnTo>
                <a:lnTo>
                  <a:pt x="13700" y="536"/>
                </a:lnTo>
                <a:lnTo>
                  <a:pt x="13797" y="536"/>
                </a:lnTo>
                <a:lnTo>
                  <a:pt x="13894" y="511"/>
                </a:lnTo>
                <a:lnTo>
                  <a:pt x="13894" y="511"/>
                </a:lnTo>
                <a:lnTo>
                  <a:pt x="13870" y="682"/>
                </a:lnTo>
                <a:lnTo>
                  <a:pt x="13748" y="730"/>
                </a:lnTo>
                <a:lnTo>
                  <a:pt x="13627" y="779"/>
                </a:lnTo>
                <a:lnTo>
                  <a:pt x="13383" y="876"/>
                </a:lnTo>
                <a:lnTo>
                  <a:pt x="13018" y="1022"/>
                </a:lnTo>
                <a:lnTo>
                  <a:pt x="12654" y="1144"/>
                </a:lnTo>
                <a:lnTo>
                  <a:pt x="12289" y="1266"/>
                </a:lnTo>
                <a:lnTo>
                  <a:pt x="11948" y="1412"/>
                </a:lnTo>
                <a:lnTo>
                  <a:pt x="11924" y="1436"/>
                </a:lnTo>
                <a:lnTo>
                  <a:pt x="11924" y="1460"/>
                </a:lnTo>
                <a:lnTo>
                  <a:pt x="11924" y="1485"/>
                </a:lnTo>
                <a:lnTo>
                  <a:pt x="12337" y="1485"/>
                </a:lnTo>
                <a:lnTo>
                  <a:pt x="12751" y="1412"/>
                </a:lnTo>
                <a:lnTo>
                  <a:pt x="13140" y="1314"/>
                </a:lnTo>
                <a:lnTo>
                  <a:pt x="13505" y="1193"/>
                </a:lnTo>
                <a:lnTo>
                  <a:pt x="13651" y="1120"/>
                </a:lnTo>
                <a:lnTo>
                  <a:pt x="13870" y="1047"/>
                </a:lnTo>
                <a:lnTo>
                  <a:pt x="13870" y="1047"/>
                </a:lnTo>
                <a:lnTo>
                  <a:pt x="13821" y="1290"/>
                </a:lnTo>
                <a:lnTo>
                  <a:pt x="13821" y="1339"/>
                </a:lnTo>
                <a:lnTo>
                  <a:pt x="13529" y="1387"/>
                </a:lnTo>
                <a:lnTo>
                  <a:pt x="13262" y="1460"/>
                </a:lnTo>
                <a:lnTo>
                  <a:pt x="12970" y="1558"/>
                </a:lnTo>
                <a:lnTo>
                  <a:pt x="12702" y="1631"/>
                </a:lnTo>
                <a:lnTo>
                  <a:pt x="12508" y="1679"/>
                </a:lnTo>
                <a:lnTo>
                  <a:pt x="12264" y="1728"/>
                </a:lnTo>
                <a:lnTo>
                  <a:pt x="12143" y="1777"/>
                </a:lnTo>
                <a:lnTo>
                  <a:pt x="12045" y="1825"/>
                </a:lnTo>
                <a:lnTo>
                  <a:pt x="11972" y="1898"/>
                </a:lnTo>
                <a:lnTo>
                  <a:pt x="11924" y="1971"/>
                </a:lnTo>
                <a:lnTo>
                  <a:pt x="11948" y="1996"/>
                </a:lnTo>
                <a:lnTo>
                  <a:pt x="12021" y="2069"/>
                </a:lnTo>
                <a:lnTo>
                  <a:pt x="12118" y="2093"/>
                </a:lnTo>
                <a:lnTo>
                  <a:pt x="12240" y="2093"/>
                </a:lnTo>
                <a:lnTo>
                  <a:pt x="12362" y="2069"/>
                </a:lnTo>
                <a:lnTo>
                  <a:pt x="12605" y="2020"/>
                </a:lnTo>
                <a:lnTo>
                  <a:pt x="12800" y="1971"/>
                </a:lnTo>
                <a:lnTo>
                  <a:pt x="13335" y="1874"/>
                </a:lnTo>
                <a:lnTo>
                  <a:pt x="13602" y="1801"/>
                </a:lnTo>
                <a:lnTo>
                  <a:pt x="13870" y="1704"/>
                </a:lnTo>
                <a:lnTo>
                  <a:pt x="13821" y="2020"/>
                </a:lnTo>
                <a:lnTo>
                  <a:pt x="13773" y="1996"/>
                </a:lnTo>
                <a:lnTo>
                  <a:pt x="13748" y="1971"/>
                </a:lnTo>
                <a:lnTo>
                  <a:pt x="13529" y="1971"/>
                </a:lnTo>
                <a:lnTo>
                  <a:pt x="13310" y="2069"/>
                </a:lnTo>
                <a:lnTo>
                  <a:pt x="12921" y="2263"/>
                </a:lnTo>
                <a:lnTo>
                  <a:pt x="12508" y="2458"/>
                </a:lnTo>
                <a:lnTo>
                  <a:pt x="12313" y="2604"/>
                </a:lnTo>
                <a:lnTo>
                  <a:pt x="12216" y="2677"/>
                </a:lnTo>
                <a:lnTo>
                  <a:pt x="12143" y="2750"/>
                </a:lnTo>
                <a:lnTo>
                  <a:pt x="12143" y="2774"/>
                </a:lnTo>
                <a:lnTo>
                  <a:pt x="12362" y="2774"/>
                </a:lnTo>
                <a:lnTo>
                  <a:pt x="12581" y="2701"/>
                </a:lnTo>
                <a:lnTo>
                  <a:pt x="12970" y="2555"/>
                </a:lnTo>
                <a:lnTo>
                  <a:pt x="13408" y="2409"/>
                </a:lnTo>
                <a:lnTo>
                  <a:pt x="13627" y="2312"/>
                </a:lnTo>
                <a:lnTo>
                  <a:pt x="13797" y="2215"/>
                </a:lnTo>
                <a:lnTo>
                  <a:pt x="13797" y="2458"/>
                </a:lnTo>
                <a:lnTo>
                  <a:pt x="13602" y="2531"/>
                </a:lnTo>
                <a:lnTo>
                  <a:pt x="13432" y="2604"/>
                </a:lnTo>
                <a:lnTo>
                  <a:pt x="13091" y="2774"/>
                </a:lnTo>
                <a:lnTo>
                  <a:pt x="12581" y="3018"/>
                </a:lnTo>
                <a:lnTo>
                  <a:pt x="12313" y="3164"/>
                </a:lnTo>
                <a:lnTo>
                  <a:pt x="12094" y="3358"/>
                </a:lnTo>
                <a:lnTo>
                  <a:pt x="12118" y="3383"/>
                </a:lnTo>
                <a:lnTo>
                  <a:pt x="12240" y="3383"/>
                </a:lnTo>
                <a:lnTo>
                  <a:pt x="12386" y="3358"/>
                </a:lnTo>
                <a:lnTo>
                  <a:pt x="12678" y="3261"/>
                </a:lnTo>
                <a:lnTo>
                  <a:pt x="13213" y="3042"/>
                </a:lnTo>
                <a:lnTo>
                  <a:pt x="13481" y="2945"/>
                </a:lnTo>
                <a:lnTo>
                  <a:pt x="13627" y="2896"/>
                </a:lnTo>
                <a:lnTo>
                  <a:pt x="13773" y="2823"/>
                </a:lnTo>
                <a:lnTo>
                  <a:pt x="13773" y="3164"/>
                </a:lnTo>
                <a:lnTo>
                  <a:pt x="13748" y="3285"/>
                </a:lnTo>
                <a:lnTo>
                  <a:pt x="13602" y="3285"/>
                </a:lnTo>
                <a:lnTo>
                  <a:pt x="13432" y="3358"/>
                </a:lnTo>
                <a:lnTo>
                  <a:pt x="13140" y="3529"/>
                </a:lnTo>
                <a:lnTo>
                  <a:pt x="12727" y="3748"/>
                </a:lnTo>
                <a:lnTo>
                  <a:pt x="12508" y="3894"/>
                </a:lnTo>
                <a:lnTo>
                  <a:pt x="12337" y="4040"/>
                </a:lnTo>
                <a:lnTo>
                  <a:pt x="12313" y="4064"/>
                </a:lnTo>
                <a:lnTo>
                  <a:pt x="12362" y="4064"/>
                </a:lnTo>
                <a:lnTo>
                  <a:pt x="12556" y="4015"/>
                </a:lnTo>
                <a:lnTo>
                  <a:pt x="12775" y="3942"/>
                </a:lnTo>
                <a:lnTo>
                  <a:pt x="13164" y="3748"/>
                </a:lnTo>
                <a:lnTo>
                  <a:pt x="13456" y="3650"/>
                </a:lnTo>
                <a:lnTo>
                  <a:pt x="13602" y="3577"/>
                </a:lnTo>
                <a:lnTo>
                  <a:pt x="13748" y="3480"/>
                </a:lnTo>
                <a:lnTo>
                  <a:pt x="13700" y="3796"/>
                </a:lnTo>
                <a:lnTo>
                  <a:pt x="13627" y="3772"/>
                </a:lnTo>
                <a:lnTo>
                  <a:pt x="13554" y="3796"/>
                </a:lnTo>
                <a:lnTo>
                  <a:pt x="13189" y="3967"/>
                </a:lnTo>
                <a:lnTo>
                  <a:pt x="12824" y="4137"/>
                </a:lnTo>
                <a:lnTo>
                  <a:pt x="12459" y="4332"/>
                </a:lnTo>
                <a:lnTo>
                  <a:pt x="12289" y="4453"/>
                </a:lnTo>
                <a:lnTo>
                  <a:pt x="12143" y="4575"/>
                </a:lnTo>
                <a:lnTo>
                  <a:pt x="12118" y="4624"/>
                </a:lnTo>
                <a:lnTo>
                  <a:pt x="12143" y="4648"/>
                </a:lnTo>
                <a:lnTo>
                  <a:pt x="12337" y="4672"/>
                </a:lnTo>
                <a:lnTo>
                  <a:pt x="12532" y="4648"/>
                </a:lnTo>
                <a:lnTo>
                  <a:pt x="12727" y="4599"/>
                </a:lnTo>
                <a:lnTo>
                  <a:pt x="12921" y="4502"/>
                </a:lnTo>
                <a:lnTo>
                  <a:pt x="13310" y="4307"/>
                </a:lnTo>
                <a:lnTo>
                  <a:pt x="13481" y="4210"/>
                </a:lnTo>
                <a:lnTo>
                  <a:pt x="13651" y="4137"/>
                </a:lnTo>
                <a:lnTo>
                  <a:pt x="13578" y="4502"/>
                </a:lnTo>
                <a:lnTo>
                  <a:pt x="13456" y="4526"/>
                </a:lnTo>
                <a:lnTo>
                  <a:pt x="13310" y="4551"/>
                </a:lnTo>
                <a:lnTo>
                  <a:pt x="13067" y="4672"/>
                </a:lnTo>
                <a:lnTo>
                  <a:pt x="12605" y="4915"/>
                </a:lnTo>
                <a:lnTo>
                  <a:pt x="12337" y="5013"/>
                </a:lnTo>
                <a:lnTo>
                  <a:pt x="12216" y="5086"/>
                </a:lnTo>
                <a:lnTo>
                  <a:pt x="12118" y="5159"/>
                </a:lnTo>
                <a:lnTo>
                  <a:pt x="12094" y="5207"/>
                </a:lnTo>
                <a:lnTo>
                  <a:pt x="12118" y="5256"/>
                </a:lnTo>
                <a:lnTo>
                  <a:pt x="12216" y="5305"/>
                </a:lnTo>
                <a:lnTo>
                  <a:pt x="12313" y="5353"/>
                </a:lnTo>
                <a:lnTo>
                  <a:pt x="12508" y="5353"/>
                </a:lnTo>
                <a:lnTo>
                  <a:pt x="12727" y="5280"/>
                </a:lnTo>
                <a:lnTo>
                  <a:pt x="12921" y="5207"/>
                </a:lnTo>
                <a:lnTo>
                  <a:pt x="13383" y="5013"/>
                </a:lnTo>
                <a:lnTo>
                  <a:pt x="13481" y="4964"/>
                </a:lnTo>
                <a:lnTo>
                  <a:pt x="13432" y="5280"/>
                </a:lnTo>
                <a:lnTo>
                  <a:pt x="13286" y="5305"/>
                </a:lnTo>
                <a:lnTo>
                  <a:pt x="13140" y="5353"/>
                </a:lnTo>
                <a:lnTo>
                  <a:pt x="12872" y="5499"/>
                </a:lnTo>
                <a:lnTo>
                  <a:pt x="12435" y="5645"/>
                </a:lnTo>
                <a:lnTo>
                  <a:pt x="12240" y="5743"/>
                </a:lnTo>
                <a:lnTo>
                  <a:pt x="12021" y="5840"/>
                </a:lnTo>
                <a:lnTo>
                  <a:pt x="12021" y="5864"/>
                </a:lnTo>
                <a:lnTo>
                  <a:pt x="12045" y="5889"/>
                </a:lnTo>
                <a:lnTo>
                  <a:pt x="12216" y="5913"/>
                </a:lnTo>
                <a:lnTo>
                  <a:pt x="12410" y="5889"/>
                </a:lnTo>
                <a:lnTo>
                  <a:pt x="12605" y="5840"/>
                </a:lnTo>
                <a:lnTo>
                  <a:pt x="12775" y="5791"/>
                </a:lnTo>
                <a:lnTo>
                  <a:pt x="13067" y="5694"/>
                </a:lnTo>
                <a:lnTo>
                  <a:pt x="13359" y="5572"/>
                </a:lnTo>
                <a:lnTo>
                  <a:pt x="13335" y="5694"/>
                </a:lnTo>
                <a:lnTo>
                  <a:pt x="13310" y="5913"/>
                </a:lnTo>
                <a:lnTo>
                  <a:pt x="13116" y="5937"/>
                </a:lnTo>
                <a:lnTo>
                  <a:pt x="12945" y="5986"/>
                </a:lnTo>
                <a:lnTo>
                  <a:pt x="12605" y="6108"/>
                </a:lnTo>
                <a:lnTo>
                  <a:pt x="12191" y="6254"/>
                </a:lnTo>
                <a:lnTo>
                  <a:pt x="11997" y="6351"/>
                </a:lnTo>
                <a:lnTo>
                  <a:pt x="11826" y="6473"/>
                </a:lnTo>
                <a:lnTo>
                  <a:pt x="11826" y="6497"/>
                </a:lnTo>
                <a:lnTo>
                  <a:pt x="11826" y="6521"/>
                </a:lnTo>
                <a:lnTo>
                  <a:pt x="12021" y="6497"/>
                </a:lnTo>
                <a:lnTo>
                  <a:pt x="12216" y="6448"/>
                </a:lnTo>
                <a:lnTo>
                  <a:pt x="12581" y="6327"/>
                </a:lnTo>
                <a:lnTo>
                  <a:pt x="12921" y="6229"/>
                </a:lnTo>
                <a:lnTo>
                  <a:pt x="13262" y="6132"/>
                </a:lnTo>
                <a:lnTo>
                  <a:pt x="13262" y="6132"/>
                </a:lnTo>
                <a:lnTo>
                  <a:pt x="13213" y="6327"/>
                </a:lnTo>
                <a:lnTo>
                  <a:pt x="13140" y="6351"/>
                </a:lnTo>
                <a:lnTo>
                  <a:pt x="12800" y="6546"/>
                </a:lnTo>
                <a:lnTo>
                  <a:pt x="12459" y="6740"/>
                </a:lnTo>
                <a:lnTo>
                  <a:pt x="12118" y="6935"/>
                </a:lnTo>
                <a:lnTo>
                  <a:pt x="11948" y="7057"/>
                </a:lnTo>
                <a:lnTo>
                  <a:pt x="11802" y="7178"/>
                </a:lnTo>
                <a:lnTo>
                  <a:pt x="11802" y="7227"/>
                </a:lnTo>
                <a:lnTo>
                  <a:pt x="11802" y="7251"/>
                </a:lnTo>
                <a:lnTo>
                  <a:pt x="11826" y="7251"/>
                </a:lnTo>
                <a:lnTo>
                  <a:pt x="12167" y="7203"/>
                </a:lnTo>
                <a:lnTo>
                  <a:pt x="12508" y="7081"/>
                </a:lnTo>
                <a:lnTo>
                  <a:pt x="12824" y="6935"/>
                </a:lnTo>
                <a:lnTo>
                  <a:pt x="13140" y="6789"/>
                </a:lnTo>
                <a:lnTo>
                  <a:pt x="13140" y="6789"/>
                </a:lnTo>
                <a:lnTo>
                  <a:pt x="13091" y="6984"/>
                </a:lnTo>
                <a:lnTo>
                  <a:pt x="12945" y="7081"/>
                </a:lnTo>
                <a:lnTo>
                  <a:pt x="12848" y="7130"/>
                </a:lnTo>
                <a:lnTo>
                  <a:pt x="12362" y="7495"/>
                </a:lnTo>
                <a:lnTo>
                  <a:pt x="11851" y="7860"/>
                </a:lnTo>
                <a:lnTo>
                  <a:pt x="11875" y="7884"/>
                </a:lnTo>
                <a:lnTo>
                  <a:pt x="11997" y="7908"/>
                </a:lnTo>
                <a:lnTo>
                  <a:pt x="12216" y="7908"/>
                </a:lnTo>
                <a:lnTo>
                  <a:pt x="12337" y="7860"/>
                </a:lnTo>
                <a:lnTo>
                  <a:pt x="12556" y="7762"/>
                </a:lnTo>
                <a:lnTo>
                  <a:pt x="12775" y="7616"/>
                </a:lnTo>
                <a:lnTo>
                  <a:pt x="12994" y="7470"/>
                </a:lnTo>
                <a:lnTo>
                  <a:pt x="12994" y="7470"/>
                </a:lnTo>
                <a:lnTo>
                  <a:pt x="12921" y="7762"/>
                </a:lnTo>
                <a:lnTo>
                  <a:pt x="12872" y="7762"/>
                </a:lnTo>
                <a:lnTo>
                  <a:pt x="12556" y="7957"/>
                </a:lnTo>
                <a:lnTo>
                  <a:pt x="12216" y="8103"/>
                </a:lnTo>
                <a:lnTo>
                  <a:pt x="12070" y="8176"/>
                </a:lnTo>
                <a:lnTo>
                  <a:pt x="11924" y="8273"/>
                </a:lnTo>
                <a:lnTo>
                  <a:pt x="11802" y="8371"/>
                </a:lnTo>
                <a:lnTo>
                  <a:pt x="11680" y="8492"/>
                </a:lnTo>
                <a:lnTo>
                  <a:pt x="11680" y="8541"/>
                </a:lnTo>
                <a:lnTo>
                  <a:pt x="11729" y="8565"/>
                </a:lnTo>
                <a:lnTo>
                  <a:pt x="11972" y="8517"/>
                </a:lnTo>
                <a:lnTo>
                  <a:pt x="12240" y="8468"/>
                </a:lnTo>
                <a:lnTo>
                  <a:pt x="12508" y="8371"/>
                </a:lnTo>
                <a:lnTo>
                  <a:pt x="12775" y="8273"/>
                </a:lnTo>
                <a:lnTo>
                  <a:pt x="12702" y="8419"/>
                </a:lnTo>
                <a:lnTo>
                  <a:pt x="12629" y="8590"/>
                </a:lnTo>
                <a:lnTo>
                  <a:pt x="12483" y="8614"/>
                </a:lnTo>
                <a:lnTo>
                  <a:pt x="12337" y="8687"/>
                </a:lnTo>
                <a:lnTo>
                  <a:pt x="12070" y="8784"/>
                </a:lnTo>
                <a:lnTo>
                  <a:pt x="11899" y="8857"/>
                </a:lnTo>
                <a:lnTo>
                  <a:pt x="11729" y="8955"/>
                </a:lnTo>
                <a:lnTo>
                  <a:pt x="11583" y="9052"/>
                </a:lnTo>
                <a:lnTo>
                  <a:pt x="11461" y="9198"/>
                </a:lnTo>
                <a:lnTo>
                  <a:pt x="11461" y="9222"/>
                </a:lnTo>
                <a:lnTo>
                  <a:pt x="11486" y="9222"/>
                </a:lnTo>
                <a:lnTo>
                  <a:pt x="11851" y="9174"/>
                </a:lnTo>
                <a:lnTo>
                  <a:pt x="12240" y="9101"/>
                </a:lnTo>
                <a:lnTo>
                  <a:pt x="12459" y="9028"/>
                </a:lnTo>
                <a:lnTo>
                  <a:pt x="12386" y="9174"/>
                </a:lnTo>
                <a:lnTo>
                  <a:pt x="12143" y="9271"/>
                </a:lnTo>
                <a:lnTo>
                  <a:pt x="11899" y="9344"/>
                </a:lnTo>
                <a:lnTo>
                  <a:pt x="11534" y="9466"/>
                </a:lnTo>
                <a:lnTo>
                  <a:pt x="11340" y="9563"/>
                </a:lnTo>
                <a:lnTo>
                  <a:pt x="11194" y="9660"/>
                </a:lnTo>
                <a:lnTo>
                  <a:pt x="11169" y="9685"/>
                </a:lnTo>
                <a:lnTo>
                  <a:pt x="11169" y="9733"/>
                </a:lnTo>
                <a:lnTo>
                  <a:pt x="11194" y="9758"/>
                </a:lnTo>
                <a:lnTo>
                  <a:pt x="11218" y="9782"/>
                </a:lnTo>
                <a:lnTo>
                  <a:pt x="11413" y="9831"/>
                </a:lnTo>
                <a:lnTo>
                  <a:pt x="11583" y="9806"/>
                </a:lnTo>
                <a:lnTo>
                  <a:pt x="11778" y="9758"/>
                </a:lnTo>
                <a:lnTo>
                  <a:pt x="11948" y="9709"/>
                </a:lnTo>
                <a:lnTo>
                  <a:pt x="11875" y="9782"/>
                </a:lnTo>
                <a:lnTo>
                  <a:pt x="11875" y="9879"/>
                </a:lnTo>
                <a:lnTo>
                  <a:pt x="11851" y="9879"/>
                </a:lnTo>
                <a:lnTo>
                  <a:pt x="11656" y="9928"/>
                </a:lnTo>
                <a:lnTo>
                  <a:pt x="11437" y="10001"/>
                </a:lnTo>
                <a:lnTo>
                  <a:pt x="11072" y="10147"/>
                </a:lnTo>
                <a:lnTo>
                  <a:pt x="10683" y="10293"/>
                </a:lnTo>
                <a:lnTo>
                  <a:pt x="10683" y="10317"/>
                </a:lnTo>
                <a:lnTo>
                  <a:pt x="10707" y="10342"/>
                </a:lnTo>
                <a:lnTo>
                  <a:pt x="10877" y="10317"/>
                </a:lnTo>
                <a:lnTo>
                  <a:pt x="11048" y="10317"/>
                </a:lnTo>
                <a:lnTo>
                  <a:pt x="11413" y="10220"/>
                </a:lnTo>
                <a:lnTo>
                  <a:pt x="11583" y="10171"/>
                </a:lnTo>
                <a:lnTo>
                  <a:pt x="11583" y="10171"/>
                </a:lnTo>
                <a:lnTo>
                  <a:pt x="11291" y="10463"/>
                </a:lnTo>
                <a:lnTo>
                  <a:pt x="11023" y="10536"/>
                </a:lnTo>
                <a:lnTo>
                  <a:pt x="10658" y="10585"/>
                </a:lnTo>
                <a:lnTo>
                  <a:pt x="10464" y="10634"/>
                </a:lnTo>
                <a:lnTo>
                  <a:pt x="10391" y="10682"/>
                </a:lnTo>
                <a:lnTo>
                  <a:pt x="10318" y="10731"/>
                </a:lnTo>
                <a:lnTo>
                  <a:pt x="10293" y="10755"/>
                </a:lnTo>
                <a:lnTo>
                  <a:pt x="10318" y="10804"/>
                </a:lnTo>
                <a:lnTo>
                  <a:pt x="10439" y="10853"/>
                </a:lnTo>
                <a:lnTo>
                  <a:pt x="10585" y="10877"/>
                </a:lnTo>
                <a:lnTo>
                  <a:pt x="10731" y="10877"/>
                </a:lnTo>
                <a:lnTo>
                  <a:pt x="10877" y="10853"/>
                </a:lnTo>
                <a:lnTo>
                  <a:pt x="10756" y="10926"/>
                </a:lnTo>
                <a:lnTo>
                  <a:pt x="10512" y="10999"/>
                </a:lnTo>
                <a:lnTo>
                  <a:pt x="10172" y="11047"/>
                </a:lnTo>
                <a:lnTo>
                  <a:pt x="10001" y="11096"/>
                </a:lnTo>
                <a:lnTo>
                  <a:pt x="9831" y="11169"/>
                </a:lnTo>
                <a:lnTo>
                  <a:pt x="9807" y="11218"/>
                </a:lnTo>
                <a:lnTo>
                  <a:pt x="9831" y="11242"/>
                </a:lnTo>
                <a:lnTo>
                  <a:pt x="9953" y="11315"/>
                </a:lnTo>
                <a:lnTo>
                  <a:pt x="10074" y="11339"/>
                </a:lnTo>
                <a:lnTo>
                  <a:pt x="9782" y="11461"/>
                </a:lnTo>
                <a:lnTo>
                  <a:pt x="9490" y="11534"/>
                </a:lnTo>
                <a:lnTo>
                  <a:pt x="9198" y="11607"/>
                </a:lnTo>
                <a:lnTo>
                  <a:pt x="8906" y="11656"/>
                </a:lnTo>
                <a:lnTo>
                  <a:pt x="8639" y="11680"/>
                </a:lnTo>
                <a:lnTo>
                  <a:pt x="8347" y="11680"/>
                </a:lnTo>
                <a:lnTo>
                  <a:pt x="8079" y="11656"/>
                </a:lnTo>
                <a:lnTo>
                  <a:pt x="7836" y="11607"/>
                </a:lnTo>
                <a:lnTo>
                  <a:pt x="7568" y="11534"/>
                </a:lnTo>
                <a:lnTo>
                  <a:pt x="7325" y="11437"/>
                </a:lnTo>
                <a:lnTo>
                  <a:pt x="7081" y="11315"/>
                </a:lnTo>
                <a:lnTo>
                  <a:pt x="6838" y="11193"/>
                </a:lnTo>
                <a:lnTo>
                  <a:pt x="6595" y="11047"/>
                </a:lnTo>
                <a:lnTo>
                  <a:pt x="6376" y="10901"/>
                </a:lnTo>
                <a:lnTo>
                  <a:pt x="6157" y="10731"/>
                </a:lnTo>
                <a:lnTo>
                  <a:pt x="5962" y="10536"/>
                </a:lnTo>
                <a:lnTo>
                  <a:pt x="5840" y="10390"/>
                </a:lnTo>
                <a:lnTo>
                  <a:pt x="5719" y="10220"/>
                </a:lnTo>
                <a:lnTo>
                  <a:pt x="5524" y="9904"/>
                </a:lnTo>
                <a:lnTo>
                  <a:pt x="5548" y="9782"/>
                </a:lnTo>
                <a:lnTo>
                  <a:pt x="5500" y="9660"/>
                </a:lnTo>
                <a:lnTo>
                  <a:pt x="5475" y="9612"/>
                </a:lnTo>
                <a:lnTo>
                  <a:pt x="5427" y="9563"/>
                </a:lnTo>
                <a:lnTo>
                  <a:pt x="5378" y="9539"/>
                </a:lnTo>
                <a:lnTo>
                  <a:pt x="5305" y="9539"/>
                </a:lnTo>
                <a:lnTo>
                  <a:pt x="4867" y="9441"/>
                </a:lnTo>
                <a:lnTo>
                  <a:pt x="4429" y="9320"/>
                </a:lnTo>
                <a:lnTo>
                  <a:pt x="4040" y="9174"/>
                </a:lnTo>
                <a:lnTo>
                  <a:pt x="3651" y="8955"/>
                </a:lnTo>
                <a:lnTo>
                  <a:pt x="3310" y="8711"/>
                </a:lnTo>
                <a:lnTo>
                  <a:pt x="2994" y="8444"/>
                </a:lnTo>
                <a:lnTo>
                  <a:pt x="2677" y="8152"/>
                </a:lnTo>
                <a:lnTo>
                  <a:pt x="2410" y="7811"/>
                </a:lnTo>
                <a:lnTo>
                  <a:pt x="2142" y="7470"/>
                </a:lnTo>
                <a:lnTo>
                  <a:pt x="1923" y="7081"/>
                </a:lnTo>
                <a:lnTo>
                  <a:pt x="1704" y="6716"/>
                </a:lnTo>
                <a:lnTo>
                  <a:pt x="1509" y="6302"/>
                </a:lnTo>
                <a:lnTo>
                  <a:pt x="1339" y="5913"/>
                </a:lnTo>
                <a:lnTo>
                  <a:pt x="1169" y="5499"/>
                </a:lnTo>
                <a:lnTo>
                  <a:pt x="1047" y="5086"/>
                </a:lnTo>
                <a:lnTo>
                  <a:pt x="925" y="4672"/>
                </a:lnTo>
                <a:lnTo>
                  <a:pt x="731" y="4040"/>
                </a:lnTo>
                <a:lnTo>
                  <a:pt x="560" y="3358"/>
                </a:lnTo>
                <a:lnTo>
                  <a:pt x="487" y="3018"/>
                </a:lnTo>
                <a:lnTo>
                  <a:pt x="463" y="2701"/>
                </a:lnTo>
                <a:lnTo>
                  <a:pt x="463" y="2361"/>
                </a:lnTo>
                <a:lnTo>
                  <a:pt x="512" y="2020"/>
                </a:lnTo>
                <a:lnTo>
                  <a:pt x="560" y="1923"/>
                </a:lnTo>
                <a:lnTo>
                  <a:pt x="609" y="1850"/>
                </a:lnTo>
                <a:lnTo>
                  <a:pt x="731" y="1679"/>
                </a:lnTo>
                <a:lnTo>
                  <a:pt x="877" y="1582"/>
                </a:lnTo>
                <a:lnTo>
                  <a:pt x="1071" y="1485"/>
                </a:lnTo>
                <a:lnTo>
                  <a:pt x="1266" y="1436"/>
                </a:lnTo>
                <a:lnTo>
                  <a:pt x="1485" y="1387"/>
                </a:lnTo>
                <a:lnTo>
                  <a:pt x="1874" y="1339"/>
                </a:lnTo>
                <a:lnTo>
                  <a:pt x="2215" y="1314"/>
                </a:lnTo>
                <a:lnTo>
                  <a:pt x="2580" y="1339"/>
                </a:lnTo>
                <a:lnTo>
                  <a:pt x="3115" y="1339"/>
                </a:lnTo>
                <a:lnTo>
                  <a:pt x="3286" y="1314"/>
                </a:lnTo>
                <a:lnTo>
                  <a:pt x="3383" y="1339"/>
                </a:lnTo>
                <a:lnTo>
                  <a:pt x="3456" y="1339"/>
                </a:lnTo>
                <a:lnTo>
                  <a:pt x="3553" y="1290"/>
                </a:lnTo>
                <a:lnTo>
                  <a:pt x="3578" y="1241"/>
                </a:lnTo>
                <a:lnTo>
                  <a:pt x="3578" y="1193"/>
                </a:lnTo>
                <a:lnTo>
                  <a:pt x="3602" y="1047"/>
                </a:lnTo>
                <a:lnTo>
                  <a:pt x="3602" y="876"/>
                </a:lnTo>
                <a:lnTo>
                  <a:pt x="3578" y="584"/>
                </a:lnTo>
                <a:lnTo>
                  <a:pt x="3894" y="536"/>
                </a:lnTo>
                <a:lnTo>
                  <a:pt x="4210" y="511"/>
                </a:lnTo>
                <a:lnTo>
                  <a:pt x="4867" y="511"/>
                </a:lnTo>
                <a:lnTo>
                  <a:pt x="5500" y="536"/>
                </a:lnTo>
                <a:lnTo>
                  <a:pt x="6132" y="536"/>
                </a:lnTo>
                <a:lnTo>
                  <a:pt x="7422" y="511"/>
                </a:lnTo>
                <a:lnTo>
                  <a:pt x="11315" y="511"/>
                </a:lnTo>
                <a:lnTo>
                  <a:pt x="11948" y="487"/>
                </a:lnTo>
                <a:lnTo>
                  <a:pt x="12556" y="463"/>
                </a:lnTo>
                <a:close/>
                <a:moveTo>
                  <a:pt x="9636" y="12069"/>
                </a:moveTo>
                <a:lnTo>
                  <a:pt x="9612" y="12118"/>
                </a:lnTo>
                <a:lnTo>
                  <a:pt x="9466" y="12167"/>
                </a:lnTo>
                <a:lnTo>
                  <a:pt x="9320" y="12240"/>
                </a:lnTo>
                <a:lnTo>
                  <a:pt x="9052" y="12386"/>
                </a:lnTo>
                <a:lnTo>
                  <a:pt x="8906" y="12483"/>
                </a:lnTo>
                <a:lnTo>
                  <a:pt x="8809" y="12580"/>
                </a:lnTo>
                <a:lnTo>
                  <a:pt x="8785" y="12629"/>
                </a:lnTo>
                <a:lnTo>
                  <a:pt x="8809" y="12702"/>
                </a:lnTo>
                <a:lnTo>
                  <a:pt x="8858" y="12751"/>
                </a:lnTo>
                <a:lnTo>
                  <a:pt x="9052" y="12751"/>
                </a:lnTo>
                <a:lnTo>
                  <a:pt x="9198" y="12702"/>
                </a:lnTo>
                <a:lnTo>
                  <a:pt x="9466" y="12580"/>
                </a:lnTo>
                <a:lnTo>
                  <a:pt x="9563" y="12556"/>
                </a:lnTo>
                <a:lnTo>
                  <a:pt x="9563" y="12678"/>
                </a:lnTo>
                <a:lnTo>
                  <a:pt x="9198" y="12872"/>
                </a:lnTo>
                <a:lnTo>
                  <a:pt x="8955" y="13018"/>
                </a:lnTo>
                <a:lnTo>
                  <a:pt x="8833" y="13115"/>
                </a:lnTo>
                <a:lnTo>
                  <a:pt x="8760" y="13237"/>
                </a:lnTo>
                <a:lnTo>
                  <a:pt x="8736" y="13261"/>
                </a:lnTo>
                <a:lnTo>
                  <a:pt x="8760" y="13310"/>
                </a:lnTo>
                <a:lnTo>
                  <a:pt x="8785" y="13334"/>
                </a:lnTo>
                <a:lnTo>
                  <a:pt x="8955" y="13334"/>
                </a:lnTo>
                <a:lnTo>
                  <a:pt x="9077" y="13286"/>
                </a:lnTo>
                <a:lnTo>
                  <a:pt x="9320" y="13188"/>
                </a:lnTo>
                <a:lnTo>
                  <a:pt x="9588" y="13042"/>
                </a:lnTo>
                <a:lnTo>
                  <a:pt x="9588" y="13213"/>
                </a:lnTo>
                <a:lnTo>
                  <a:pt x="9223" y="13383"/>
                </a:lnTo>
                <a:lnTo>
                  <a:pt x="9077" y="13480"/>
                </a:lnTo>
                <a:lnTo>
                  <a:pt x="8931" y="13578"/>
                </a:lnTo>
                <a:lnTo>
                  <a:pt x="8906" y="13626"/>
                </a:lnTo>
                <a:lnTo>
                  <a:pt x="8882" y="13675"/>
                </a:lnTo>
                <a:lnTo>
                  <a:pt x="8882" y="13797"/>
                </a:lnTo>
                <a:lnTo>
                  <a:pt x="8882" y="13821"/>
                </a:lnTo>
                <a:lnTo>
                  <a:pt x="8906" y="13845"/>
                </a:lnTo>
                <a:lnTo>
                  <a:pt x="9004" y="13845"/>
                </a:lnTo>
                <a:lnTo>
                  <a:pt x="9077" y="13821"/>
                </a:lnTo>
                <a:lnTo>
                  <a:pt x="9247" y="13748"/>
                </a:lnTo>
                <a:lnTo>
                  <a:pt x="9393" y="13675"/>
                </a:lnTo>
                <a:lnTo>
                  <a:pt x="9612" y="13578"/>
                </a:lnTo>
                <a:lnTo>
                  <a:pt x="9588" y="13602"/>
                </a:lnTo>
                <a:lnTo>
                  <a:pt x="9417" y="13699"/>
                </a:lnTo>
                <a:lnTo>
                  <a:pt x="9223" y="13845"/>
                </a:lnTo>
                <a:lnTo>
                  <a:pt x="9077" y="13991"/>
                </a:lnTo>
                <a:lnTo>
                  <a:pt x="8931" y="14162"/>
                </a:lnTo>
                <a:lnTo>
                  <a:pt x="8931" y="14186"/>
                </a:lnTo>
                <a:lnTo>
                  <a:pt x="8931" y="14210"/>
                </a:lnTo>
                <a:lnTo>
                  <a:pt x="8955" y="14235"/>
                </a:lnTo>
                <a:lnTo>
                  <a:pt x="8979" y="14235"/>
                </a:lnTo>
                <a:lnTo>
                  <a:pt x="9271" y="14137"/>
                </a:lnTo>
                <a:lnTo>
                  <a:pt x="9563" y="14016"/>
                </a:lnTo>
                <a:lnTo>
                  <a:pt x="9563" y="14259"/>
                </a:lnTo>
                <a:lnTo>
                  <a:pt x="9320" y="14405"/>
                </a:lnTo>
                <a:lnTo>
                  <a:pt x="9198" y="14454"/>
                </a:lnTo>
                <a:lnTo>
                  <a:pt x="9052" y="14551"/>
                </a:lnTo>
                <a:lnTo>
                  <a:pt x="8955" y="14648"/>
                </a:lnTo>
                <a:lnTo>
                  <a:pt x="8906" y="14697"/>
                </a:lnTo>
                <a:lnTo>
                  <a:pt x="8882" y="14770"/>
                </a:lnTo>
                <a:lnTo>
                  <a:pt x="8882" y="14819"/>
                </a:lnTo>
                <a:lnTo>
                  <a:pt x="8931" y="14843"/>
                </a:lnTo>
                <a:lnTo>
                  <a:pt x="9004" y="14867"/>
                </a:lnTo>
                <a:lnTo>
                  <a:pt x="9077" y="14843"/>
                </a:lnTo>
                <a:lnTo>
                  <a:pt x="9223" y="14819"/>
                </a:lnTo>
                <a:lnTo>
                  <a:pt x="9490" y="14673"/>
                </a:lnTo>
                <a:lnTo>
                  <a:pt x="9539" y="14648"/>
                </a:lnTo>
                <a:lnTo>
                  <a:pt x="9563" y="14940"/>
                </a:lnTo>
                <a:lnTo>
                  <a:pt x="9442" y="14965"/>
                </a:lnTo>
                <a:lnTo>
                  <a:pt x="9320" y="15038"/>
                </a:lnTo>
                <a:lnTo>
                  <a:pt x="9174" y="15159"/>
                </a:lnTo>
                <a:lnTo>
                  <a:pt x="9101" y="15232"/>
                </a:lnTo>
                <a:lnTo>
                  <a:pt x="9052" y="15281"/>
                </a:lnTo>
                <a:lnTo>
                  <a:pt x="9028" y="15305"/>
                </a:lnTo>
                <a:lnTo>
                  <a:pt x="9028" y="15354"/>
                </a:lnTo>
                <a:lnTo>
                  <a:pt x="9174" y="15354"/>
                </a:lnTo>
                <a:lnTo>
                  <a:pt x="9271" y="15330"/>
                </a:lnTo>
                <a:lnTo>
                  <a:pt x="9442" y="15257"/>
                </a:lnTo>
                <a:lnTo>
                  <a:pt x="9539" y="15208"/>
                </a:lnTo>
                <a:lnTo>
                  <a:pt x="9612" y="15159"/>
                </a:lnTo>
                <a:lnTo>
                  <a:pt x="9661" y="15208"/>
                </a:lnTo>
                <a:lnTo>
                  <a:pt x="9539" y="15281"/>
                </a:lnTo>
                <a:lnTo>
                  <a:pt x="9393" y="15378"/>
                </a:lnTo>
                <a:lnTo>
                  <a:pt x="9296" y="15500"/>
                </a:lnTo>
                <a:lnTo>
                  <a:pt x="9223" y="15622"/>
                </a:lnTo>
                <a:lnTo>
                  <a:pt x="9223" y="15646"/>
                </a:lnTo>
                <a:lnTo>
                  <a:pt x="9223" y="15695"/>
                </a:lnTo>
                <a:lnTo>
                  <a:pt x="9271" y="15743"/>
                </a:lnTo>
                <a:lnTo>
                  <a:pt x="9344" y="15768"/>
                </a:lnTo>
                <a:lnTo>
                  <a:pt x="9417" y="15768"/>
                </a:lnTo>
                <a:lnTo>
                  <a:pt x="9636" y="15670"/>
                </a:lnTo>
                <a:lnTo>
                  <a:pt x="9855" y="15573"/>
                </a:lnTo>
                <a:lnTo>
                  <a:pt x="10123" y="15500"/>
                </a:lnTo>
                <a:lnTo>
                  <a:pt x="10196" y="15524"/>
                </a:lnTo>
                <a:lnTo>
                  <a:pt x="10074" y="15573"/>
                </a:lnTo>
                <a:lnTo>
                  <a:pt x="9953" y="15670"/>
                </a:lnTo>
                <a:lnTo>
                  <a:pt x="9855" y="15768"/>
                </a:lnTo>
                <a:lnTo>
                  <a:pt x="9807" y="15865"/>
                </a:lnTo>
                <a:lnTo>
                  <a:pt x="9807" y="15938"/>
                </a:lnTo>
                <a:lnTo>
                  <a:pt x="9831" y="15987"/>
                </a:lnTo>
                <a:lnTo>
                  <a:pt x="9880" y="16035"/>
                </a:lnTo>
                <a:lnTo>
                  <a:pt x="9928" y="16035"/>
                </a:lnTo>
                <a:lnTo>
                  <a:pt x="10099" y="16011"/>
                </a:lnTo>
                <a:lnTo>
                  <a:pt x="10245" y="15962"/>
                </a:lnTo>
                <a:lnTo>
                  <a:pt x="10537" y="15841"/>
                </a:lnTo>
                <a:lnTo>
                  <a:pt x="10829" y="15768"/>
                </a:lnTo>
                <a:lnTo>
                  <a:pt x="10950" y="15743"/>
                </a:lnTo>
                <a:lnTo>
                  <a:pt x="11096" y="15670"/>
                </a:lnTo>
                <a:lnTo>
                  <a:pt x="11267" y="15719"/>
                </a:lnTo>
                <a:lnTo>
                  <a:pt x="11169" y="15743"/>
                </a:lnTo>
                <a:lnTo>
                  <a:pt x="11072" y="15768"/>
                </a:lnTo>
                <a:lnTo>
                  <a:pt x="10877" y="15865"/>
                </a:lnTo>
                <a:lnTo>
                  <a:pt x="10610" y="15987"/>
                </a:lnTo>
                <a:lnTo>
                  <a:pt x="10488" y="16060"/>
                </a:lnTo>
                <a:lnTo>
                  <a:pt x="10366" y="16157"/>
                </a:lnTo>
                <a:lnTo>
                  <a:pt x="10342" y="16230"/>
                </a:lnTo>
                <a:lnTo>
                  <a:pt x="10366" y="16303"/>
                </a:lnTo>
                <a:lnTo>
                  <a:pt x="10415" y="16352"/>
                </a:lnTo>
                <a:lnTo>
                  <a:pt x="10634" y="16352"/>
                </a:lnTo>
                <a:lnTo>
                  <a:pt x="10780" y="16303"/>
                </a:lnTo>
                <a:lnTo>
                  <a:pt x="11048" y="16181"/>
                </a:lnTo>
                <a:lnTo>
                  <a:pt x="11315" y="16084"/>
                </a:lnTo>
                <a:lnTo>
                  <a:pt x="11437" y="16011"/>
                </a:lnTo>
                <a:lnTo>
                  <a:pt x="11486" y="15962"/>
                </a:lnTo>
                <a:lnTo>
                  <a:pt x="11510" y="15889"/>
                </a:lnTo>
                <a:lnTo>
                  <a:pt x="11510" y="15841"/>
                </a:lnTo>
                <a:lnTo>
                  <a:pt x="11510" y="15816"/>
                </a:lnTo>
                <a:lnTo>
                  <a:pt x="11826" y="15962"/>
                </a:lnTo>
                <a:lnTo>
                  <a:pt x="11583" y="16035"/>
                </a:lnTo>
                <a:lnTo>
                  <a:pt x="11340" y="16108"/>
                </a:lnTo>
                <a:lnTo>
                  <a:pt x="11121" y="16230"/>
                </a:lnTo>
                <a:lnTo>
                  <a:pt x="11048" y="16303"/>
                </a:lnTo>
                <a:lnTo>
                  <a:pt x="10975" y="16376"/>
                </a:lnTo>
                <a:lnTo>
                  <a:pt x="10950" y="16449"/>
                </a:lnTo>
                <a:lnTo>
                  <a:pt x="10950" y="16522"/>
                </a:lnTo>
                <a:lnTo>
                  <a:pt x="10999" y="16571"/>
                </a:lnTo>
                <a:lnTo>
                  <a:pt x="11072" y="16571"/>
                </a:lnTo>
                <a:lnTo>
                  <a:pt x="11291" y="16473"/>
                </a:lnTo>
                <a:lnTo>
                  <a:pt x="11510" y="16376"/>
                </a:lnTo>
                <a:lnTo>
                  <a:pt x="11802" y="16279"/>
                </a:lnTo>
                <a:lnTo>
                  <a:pt x="12094" y="16206"/>
                </a:lnTo>
                <a:lnTo>
                  <a:pt x="12143" y="16181"/>
                </a:lnTo>
                <a:lnTo>
                  <a:pt x="12313" y="16303"/>
                </a:lnTo>
                <a:lnTo>
                  <a:pt x="12021" y="16352"/>
                </a:lnTo>
                <a:lnTo>
                  <a:pt x="11851" y="16376"/>
                </a:lnTo>
                <a:lnTo>
                  <a:pt x="11705" y="16425"/>
                </a:lnTo>
                <a:lnTo>
                  <a:pt x="11559" y="16498"/>
                </a:lnTo>
                <a:lnTo>
                  <a:pt x="11413" y="16571"/>
                </a:lnTo>
                <a:lnTo>
                  <a:pt x="11364" y="16619"/>
                </a:lnTo>
                <a:lnTo>
                  <a:pt x="11340" y="16668"/>
                </a:lnTo>
                <a:lnTo>
                  <a:pt x="11340" y="16717"/>
                </a:lnTo>
                <a:lnTo>
                  <a:pt x="11340" y="16765"/>
                </a:lnTo>
                <a:lnTo>
                  <a:pt x="11364" y="16814"/>
                </a:lnTo>
                <a:lnTo>
                  <a:pt x="11413" y="16863"/>
                </a:lnTo>
                <a:lnTo>
                  <a:pt x="11534" y="16863"/>
                </a:lnTo>
                <a:lnTo>
                  <a:pt x="11778" y="16790"/>
                </a:lnTo>
                <a:lnTo>
                  <a:pt x="12045" y="16717"/>
                </a:lnTo>
                <a:lnTo>
                  <a:pt x="12337" y="16692"/>
                </a:lnTo>
                <a:lnTo>
                  <a:pt x="12629" y="16644"/>
                </a:lnTo>
                <a:lnTo>
                  <a:pt x="12702" y="16741"/>
                </a:lnTo>
                <a:lnTo>
                  <a:pt x="12532" y="16814"/>
                </a:lnTo>
                <a:lnTo>
                  <a:pt x="12362" y="16887"/>
                </a:lnTo>
                <a:lnTo>
                  <a:pt x="11997" y="16984"/>
                </a:lnTo>
                <a:lnTo>
                  <a:pt x="11242" y="17106"/>
                </a:lnTo>
                <a:lnTo>
                  <a:pt x="10658" y="17203"/>
                </a:lnTo>
                <a:lnTo>
                  <a:pt x="10074" y="17252"/>
                </a:lnTo>
                <a:lnTo>
                  <a:pt x="9466" y="17276"/>
                </a:lnTo>
                <a:lnTo>
                  <a:pt x="7860" y="17276"/>
                </a:lnTo>
                <a:lnTo>
                  <a:pt x="7373" y="17228"/>
                </a:lnTo>
                <a:lnTo>
                  <a:pt x="6862" y="17179"/>
                </a:lnTo>
                <a:lnTo>
                  <a:pt x="5865" y="17057"/>
                </a:lnTo>
                <a:lnTo>
                  <a:pt x="4892" y="16863"/>
                </a:lnTo>
                <a:lnTo>
                  <a:pt x="4989" y="16668"/>
                </a:lnTo>
                <a:lnTo>
                  <a:pt x="5110" y="16522"/>
                </a:lnTo>
                <a:lnTo>
                  <a:pt x="5256" y="16376"/>
                </a:lnTo>
                <a:lnTo>
                  <a:pt x="5427" y="16254"/>
                </a:lnTo>
                <a:lnTo>
                  <a:pt x="5597" y="16157"/>
                </a:lnTo>
                <a:lnTo>
                  <a:pt x="5792" y="16060"/>
                </a:lnTo>
                <a:lnTo>
                  <a:pt x="6181" y="15914"/>
                </a:lnTo>
                <a:lnTo>
                  <a:pt x="6546" y="15768"/>
                </a:lnTo>
                <a:lnTo>
                  <a:pt x="6911" y="15622"/>
                </a:lnTo>
                <a:lnTo>
                  <a:pt x="7276" y="15476"/>
                </a:lnTo>
                <a:lnTo>
                  <a:pt x="7641" y="15354"/>
                </a:lnTo>
                <a:lnTo>
                  <a:pt x="7714" y="15330"/>
                </a:lnTo>
                <a:lnTo>
                  <a:pt x="7763" y="15281"/>
                </a:lnTo>
                <a:lnTo>
                  <a:pt x="7787" y="15257"/>
                </a:lnTo>
                <a:lnTo>
                  <a:pt x="7860" y="15159"/>
                </a:lnTo>
                <a:lnTo>
                  <a:pt x="7909" y="15086"/>
                </a:lnTo>
                <a:lnTo>
                  <a:pt x="7957" y="14892"/>
                </a:lnTo>
                <a:lnTo>
                  <a:pt x="7982" y="14697"/>
                </a:lnTo>
                <a:lnTo>
                  <a:pt x="8006" y="14478"/>
                </a:lnTo>
                <a:lnTo>
                  <a:pt x="8055" y="13894"/>
                </a:lnTo>
                <a:lnTo>
                  <a:pt x="8055" y="13286"/>
                </a:lnTo>
                <a:lnTo>
                  <a:pt x="8055" y="12726"/>
                </a:lnTo>
                <a:lnTo>
                  <a:pt x="8030" y="12434"/>
                </a:lnTo>
                <a:lnTo>
                  <a:pt x="7982" y="12167"/>
                </a:lnTo>
                <a:lnTo>
                  <a:pt x="8371" y="12191"/>
                </a:lnTo>
                <a:lnTo>
                  <a:pt x="8760" y="12191"/>
                </a:lnTo>
                <a:lnTo>
                  <a:pt x="9198" y="12167"/>
                </a:lnTo>
                <a:lnTo>
                  <a:pt x="9636" y="12069"/>
                </a:lnTo>
                <a:close/>
                <a:moveTo>
                  <a:pt x="12945" y="0"/>
                </a:moveTo>
                <a:lnTo>
                  <a:pt x="11705" y="49"/>
                </a:lnTo>
                <a:lnTo>
                  <a:pt x="7519" y="49"/>
                </a:lnTo>
                <a:lnTo>
                  <a:pt x="6132" y="73"/>
                </a:lnTo>
                <a:lnTo>
                  <a:pt x="5427" y="49"/>
                </a:lnTo>
                <a:lnTo>
                  <a:pt x="4697" y="49"/>
                </a:lnTo>
                <a:lnTo>
                  <a:pt x="3967" y="73"/>
                </a:lnTo>
                <a:lnTo>
                  <a:pt x="3626" y="98"/>
                </a:lnTo>
                <a:lnTo>
                  <a:pt x="3261" y="146"/>
                </a:lnTo>
                <a:lnTo>
                  <a:pt x="3213" y="171"/>
                </a:lnTo>
                <a:lnTo>
                  <a:pt x="3140" y="244"/>
                </a:lnTo>
                <a:lnTo>
                  <a:pt x="3115" y="292"/>
                </a:lnTo>
                <a:lnTo>
                  <a:pt x="3091" y="365"/>
                </a:lnTo>
                <a:lnTo>
                  <a:pt x="3164" y="1071"/>
                </a:lnTo>
                <a:lnTo>
                  <a:pt x="2994" y="998"/>
                </a:lnTo>
                <a:lnTo>
                  <a:pt x="2823" y="974"/>
                </a:lnTo>
                <a:lnTo>
                  <a:pt x="2434" y="949"/>
                </a:lnTo>
                <a:lnTo>
                  <a:pt x="2045" y="949"/>
                </a:lnTo>
                <a:lnTo>
                  <a:pt x="1728" y="974"/>
                </a:lnTo>
                <a:lnTo>
                  <a:pt x="1339" y="1022"/>
                </a:lnTo>
                <a:lnTo>
                  <a:pt x="1144" y="1047"/>
                </a:lnTo>
                <a:lnTo>
                  <a:pt x="974" y="1095"/>
                </a:lnTo>
                <a:lnTo>
                  <a:pt x="779" y="1168"/>
                </a:lnTo>
                <a:lnTo>
                  <a:pt x="609" y="1266"/>
                </a:lnTo>
                <a:lnTo>
                  <a:pt x="463" y="1387"/>
                </a:lnTo>
                <a:lnTo>
                  <a:pt x="317" y="1509"/>
                </a:lnTo>
                <a:lnTo>
                  <a:pt x="220" y="1679"/>
                </a:lnTo>
                <a:lnTo>
                  <a:pt x="122" y="1825"/>
                </a:lnTo>
                <a:lnTo>
                  <a:pt x="74" y="2020"/>
                </a:lnTo>
                <a:lnTo>
                  <a:pt x="25" y="2190"/>
                </a:lnTo>
                <a:lnTo>
                  <a:pt x="25" y="2385"/>
                </a:lnTo>
                <a:lnTo>
                  <a:pt x="1" y="2604"/>
                </a:lnTo>
                <a:lnTo>
                  <a:pt x="49" y="2993"/>
                </a:lnTo>
                <a:lnTo>
                  <a:pt x="98" y="3431"/>
                </a:lnTo>
                <a:lnTo>
                  <a:pt x="195" y="3821"/>
                </a:lnTo>
                <a:lnTo>
                  <a:pt x="414" y="4551"/>
                </a:lnTo>
                <a:lnTo>
                  <a:pt x="536" y="4988"/>
                </a:lnTo>
                <a:lnTo>
                  <a:pt x="682" y="5451"/>
                </a:lnTo>
                <a:lnTo>
                  <a:pt x="852" y="5913"/>
                </a:lnTo>
                <a:lnTo>
                  <a:pt x="1047" y="6351"/>
                </a:lnTo>
                <a:lnTo>
                  <a:pt x="1242" y="6789"/>
                </a:lnTo>
                <a:lnTo>
                  <a:pt x="1461" y="7203"/>
                </a:lnTo>
                <a:lnTo>
                  <a:pt x="1704" y="7616"/>
                </a:lnTo>
                <a:lnTo>
                  <a:pt x="1972" y="8006"/>
                </a:lnTo>
                <a:lnTo>
                  <a:pt x="2264" y="8371"/>
                </a:lnTo>
                <a:lnTo>
                  <a:pt x="2580" y="8687"/>
                </a:lnTo>
                <a:lnTo>
                  <a:pt x="2896" y="9003"/>
                </a:lnTo>
                <a:lnTo>
                  <a:pt x="3286" y="9271"/>
                </a:lnTo>
                <a:lnTo>
                  <a:pt x="3675" y="9514"/>
                </a:lnTo>
                <a:lnTo>
                  <a:pt x="4089" y="9709"/>
                </a:lnTo>
                <a:lnTo>
                  <a:pt x="4551" y="9879"/>
                </a:lnTo>
                <a:lnTo>
                  <a:pt x="5037" y="9977"/>
                </a:lnTo>
                <a:lnTo>
                  <a:pt x="5037" y="10098"/>
                </a:lnTo>
                <a:lnTo>
                  <a:pt x="5062" y="10196"/>
                </a:lnTo>
                <a:lnTo>
                  <a:pt x="5183" y="10415"/>
                </a:lnTo>
                <a:lnTo>
                  <a:pt x="5329" y="10634"/>
                </a:lnTo>
                <a:lnTo>
                  <a:pt x="5500" y="10828"/>
                </a:lnTo>
                <a:lnTo>
                  <a:pt x="5694" y="11023"/>
                </a:lnTo>
                <a:lnTo>
                  <a:pt x="5889" y="11169"/>
                </a:lnTo>
                <a:lnTo>
                  <a:pt x="6254" y="11437"/>
                </a:lnTo>
                <a:lnTo>
                  <a:pt x="6546" y="11631"/>
                </a:lnTo>
                <a:lnTo>
                  <a:pt x="6862" y="11802"/>
                </a:lnTo>
                <a:lnTo>
                  <a:pt x="7179" y="11948"/>
                </a:lnTo>
                <a:lnTo>
                  <a:pt x="7519" y="12045"/>
                </a:lnTo>
                <a:lnTo>
                  <a:pt x="7471" y="12313"/>
                </a:lnTo>
                <a:lnTo>
                  <a:pt x="7471" y="12580"/>
                </a:lnTo>
                <a:lnTo>
                  <a:pt x="7471" y="12872"/>
                </a:lnTo>
                <a:lnTo>
                  <a:pt x="7519" y="13115"/>
                </a:lnTo>
                <a:lnTo>
                  <a:pt x="7519" y="13407"/>
                </a:lnTo>
                <a:lnTo>
                  <a:pt x="7519" y="13724"/>
                </a:lnTo>
                <a:lnTo>
                  <a:pt x="7471" y="14308"/>
                </a:lnTo>
                <a:lnTo>
                  <a:pt x="7422" y="14624"/>
                </a:lnTo>
                <a:lnTo>
                  <a:pt x="7422" y="14770"/>
                </a:lnTo>
                <a:lnTo>
                  <a:pt x="7422" y="14916"/>
                </a:lnTo>
                <a:lnTo>
                  <a:pt x="7203" y="14965"/>
                </a:lnTo>
                <a:lnTo>
                  <a:pt x="6984" y="15013"/>
                </a:lnTo>
                <a:lnTo>
                  <a:pt x="6741" y="15086"/>
                </a:lnTo>
                <a:lnTo>
                  <a:pt x="6522" y="15184"/>
                </a:lnTo>
                <a:lnTo>
                  <a:pt x="6084" y="15378"/>
                </a:lnTo>
                <a:lnTo>
                  <a:pt x="5670" y="15549"/>
                </a:lnTo>
                <a:lnTo>
                  <a:pt x="5451" y="15646"/>
                </a:lnTo>
                <a:lnTo>
                  <a:pt x="5232" y="15743"/>
                </a:lnTo>
                <a:lnTo>
                  <a:pt x="5037" y="15889"/>
                </a:lnTo>
                <a:lnTo>
                  <a:pt x="4867" y="16011"/>
                </a:lnTo>
                <a:lnTo>
                  <a:pt x="4697" y="16181"/>
                </a:lnTo>
                <a:lnTo>
                  <a:pt x="4551" y="16376"/>
                </a:lnTo>
                <a:lnTo>
                  <a:pt x="4429" y="16571"/>
                </a:lnTo>
                <a:lnTo>
                  <a:pt x="4332" y="16814"/>
                </a:lnTo>
                <a:lnTo>
                  <a:pt x="4308" y="16887"/>
                </a:lnTo>
                <a:lnTo>
                  <a:pt x="4308" y="16936"/>
                </a:lnTo>
                <a:lnTo>
                  <a:pt x="4332" y="16984"/>
                </a:lnTo>
                <a:lnTo>
                  <a:pt x="4356" y="17033"/>
                </a:lnTo>
                <a:lnTo>
                  <a:pt x="4454" y="17106"/>
                </a:lnTo>
                <a:lnTo>
                  <a:pt x="4575" y="17130"/>
                </a:lnTo>
                <a:lnTo>
                  <a:pt x="4746" y="17252"/>
                </a:lnTo>
                <a:lnTo>
                  <a:pt x="4940" y="17374"/>
                </a:lnTo>
                <a:lnTo>
                  <a:pt x="5159" y="17447"/>
                </a:lnTo>
                <a:lnTo>
                  <a:pt x="5402" y="17495"/>
                </a:lnTo>
                <a:lnTo>
                  <a:pt x="5865" y="17568"/>
                </a:lnTo>
                <a:lnTo>
                  <a:pt x="6303" y="17617"/>
                </a:lnTo>
                <a:lnTo>
                  <a:pt x="6984" y="17714"/>
                </a:lnTo>
                <a:lnTo>
                  <a:pt x="7665" y="17763"/>
                </a:lnTo>
                <a:lnTo>
                  <a:pt x="8371" y="17787"/>
                </a:lnTo>
                <a:lnTo>
                  <a:pt x="9052" y="17812"/>
                </a:lnTo>
                <a:lnTo>
                  <a:pt x="9685" y="17787"/>
                </a:lnTo>
                <a:lnTo>
                  <a:pt x="10318" y="17739"/>
                </a:lnTo>
                <a:lnTo>
                  <a:pt x="10950" y="17690"/>
                </a:lnTo>
                <a:lnTo>
                  <a:pt x="11559" y="17593"/>
                </a:lnTo>
                <a:lnTo>
                  <a:pt x="11948" y="17520"/>
                </a:lnTo>
                <a:lnTo>
                  <a:pt x="12410" y="17447"/>
                </a:lnTo>
                <a:lnTo>
                  <a:pt x="12654" y="17398"/>
                </a:lnTo>
                <a:lnTo>
                  <a:pt x="12848" y="17301"/>
                </a:lnTo>
                <a:lnTo>
                  <a:pt x="13018" y="17203"/>
                </a:lnTo>
                <a:lnTo>
                  <a:pt x="13091" y="17130"/>
                </a:lnTo>
                <a:lnTo>
                  <a:pt x="13164" y="17057"/>
                </a:lnTo>
                <a:lnTo>
                  <a:pt x="13237" y="16984"/>
                </a:lnTo>
                <a:lnTo>
                  <a:pt x="13286" y="16911"/>
                </a:lnTo>
                <a:lnTo>
                  <a:pt x="13310" y="16814"/>
                </a:lnTo>
                <a:lnTo>
                  <a:pt x="13286" y="16692"/>
                </a:lnTo>
                <a:lnTo>
                  <a:pt x="13140" y="16400"/>
                </a:lnTo>
                <a:lnTo>
                  <a:pt x="12921" y="16157"/>
                </a:lnTo>
                <a:lnTo>
                  <a:pt x="12702" y="15914"/>
                </a:lnTo>
                <a:lnTo>
                  <a:pt x="12435" y="15719"/>
                </a:lnTo>
                <a:lnTo>
                  <a:pt x="12167" y="15549"/>
                </a:lnTo>
                <a:lnTo>
                  <a:pt x="11851" y="15403"/>
                </a:lnTo>
                <a:lnTo>
                  <a:pt x="11559" y="15281"/>
                </a:lnTo>
                <a:lnTo>
                  <a:pt x="11242" y="15184"/>
                </a:lnTo>
                <a:lnTo>
                  <a:pt x="10780" y="15062"/>
                </a:lnTo>
                <a:lnTo>
                  <a:pt x="10439" y="15013"/>
                </a:lnTo>
                <a:lnTo>
                  <a:pt x="10123" y="14965"/>
                </a:lnTo>
                <a:lnTo>
                  <a:pt x="10147" y="14746"/>
                </a:lnTo>
                <a:lnTo>
                  <a:pt x="10123" y="14502"/>
                </a:lnTo>
                <a:lnTo>
                  <a:pt x="10123" y="14259"/>
                </a:lnTo>
                <a:lnTo>
                  <a:pt x="10099" y="14089"/>
                </a:lnTo>
                <a:lnTo>
                  <a:pt x="10123" y="13529"/>
                </a:lnTo>
                <a:lnTo>
                  <a:pt x="10099" y="12945"/>
                </a:lnTo>
                <a:lnTo>
                  <a:pt x="10099" y="12434"/>
                </a:lnTo>
                <a:lnTo>
                  <a:pt x="10074" y="12191"/>
                </a:lnTo>
                <a:lnTo>
                  <a:pt x="10050" y="12069"/>
                </a:lnTo>
                <a:lnTo>
                  <a:pt x="10001" y="11948"/>
                </a:lnTo>
                <a:lnTo>
                  <a:pt x="10391" y="11777"/>
                </a:lnTo>
                <a:lnTo>
                  <a:pt x="10756" y="11583"/>
                </a:lnTo>
                <a:lnTo>
                  <a:pt x="11096" y="11364"/>
                </a:lnTo>
                <a:lnTo>
                  <a:pt x="11413" y="11096"/>
                </a:lnTo>
                <a:lnTo>
                  <a:pt x="11851" y="10707"/>
                </a:lnTo>
                <a:lnTo>
                  <a:pt x="12118" y="10463"/>
                </a:lnTo>
                <a:lnTo>
                  <a:pt x="12240" y="10317"/>
                </a:lnTo>
                <a:lnTo>
                  <a:pt x="12337" y="10196"/>
                </a:lnTo>
                <a:lnTo>
                  <a:pt x="12508" y="10001"/>
                </a:lnTo>
                <a:lnTo>
                  <a:pt x="12897" y="9879"/>
                </a:lnTo>
                <a:lnTo>
                  <a:pt x="13286" y="9782"/>
                </a:lnTo>
                <a:lnTo>
                  <a:pt x="13675" y="9660"/>
                </a:lnTo>
                <a:lnTo>
                  <a:pt x="13870" y="9587"/>
                </a:lnTo>
                <a:lnTo>
                  <a:pt x="14040" y="9490"/>
                </a:lnTo>
                <a:lnTo>
                  <a:pt x="14478" y="9222"/>
                </a:lnTo>
                <a:lnTo>
                  <a:pt x="14916" y="8906"/>
                </a:lnTo>
                <a:lnTo>
                  <a:pt x="15306" y="8565"/>
                </a:lnTo>
                <a:lnTo>
                  <a:pt x="15646" y="8176"/>
                </a:lnTo>
                <a:lnTo>
                  <a:pt x="15963" y="7787"/>
                </a:lnTo>
                <a:lnTo>
                  <a:pt x="16255" y="7397"/>
                </a:lnTo>
                <a:lnTo>
                  <a:pt x="16522" y="6959"/>
                </a:lnTo>
                <a:lnTo>
                  <a:pt x="16766" y="6521"/>
                </a:lnTo>
                <a:lnTo>
                  <a:pt x="16960" y="6083"/>
                </a:lnTo>
                <a:lnTo>
                  <a:pt x="17155" y="5621"/>
                </a:lnTo>
                <a:lnTo>
                  <a:pt x="17301" y="5134"/>
                </a:lnTo>
                <a:lnTo>
                  <a:pt x="17398" y="4648"/>
                </a:lnTo>
                <a:lnTo>
                  <a:pt x="17544" y="3869"/>
                </a:lnTo>
                <a:lnTo>
                  <a:pt x="17593" y="3431"/>
                </a:lnTo>
                <a:lnTo>
                  <a:pt x="17617" y="2993"/>
                </a:lnTo>
                <a:lnTo>
                  <a:pt x="17593" y="2555"/>
                </a:lnTo>
                <a:lnTo>
                  <a:pt x="17569" y="2361"/>
                </a:lnTo>
                <a:lnTo>
                  <a:pt x="17520" y="2142"/>
                </a:lnTo>
                <a:lnTo>
                  <a:pt x="17447" y="1947"/>
                </a:lnTo>
                <a:lnTo>
                  <a:pt x="17374" y="1777"/>
                </a:lnTo>
                <a:lnTo>
                  <a:pt x="17277" y="1606"/>
                </a:lnTo>
                <a:lnTo>
                  <a:pt x="17131" y="1460"/>
                </a:lnTo>
                <a:lnTo>
                  <a:pt x="17009" y="1339"/>
                </a:lnTo>
                <a:lnTo>
                  <a:pt x="16863" y="1241"/>
                </a:lnTo>
                <a:lnTo>
                  <a:pt x="16693" y="1168"/>
                </a:lnTo>
                <a:lnTo>
                  <a:pt x="16547" y="1120"/>
                </a:lnTo>
                <a:lnTo>
                  <a:pt x="16376" y="1095"/>
                </a:lnTo>
                <a:lnTo>
                  <a:pt x="16206" y="1095"/>
                </a:lnTo>
                <a:lnTo>
                  <a:pt x="15841" y="1120"/>
                </a:lnTo>
                <a:lnTo>
                  <a:pt x="15476" y="1168"/>
                </a:lnTo>
                <a:lnTo>
                  <a:pt x="15087" y="1241"/>
                </a:lnTo>
                <a:lnTo>
                  <a:pt x="14868" y="1266"/>
                </a:lnTo>
                <a:lnTo>
                  <a:pt x="14478" y="1266"/>
                </a:lnTo>
                <a:lnTo>
                  <a:pt x="14308" y="1217"/>
                </a:lnTo>
                <a:lnTo>
                  <a:pt x="14332" y="755"/>
                </a:lnTo>
                <a:lnTo>
                  <a:pt x="14357" y="292"/>
                </a:lnTo>
                <a:lnTo>
                  <a:pt x="14357" y="219"/>
                </a:lnTo>
                <a:lnTo>
                  <a:pt x="14332" y="146"/>
                </a:lnTo>
                <a:lnTo>
                  <a:pt x="14259" y="98"/>
                </a:lnTo>
                <a:lnTo>
                  <a:pt x="14186" y="73"/>
                </a:lnTo>
                <a:lnTo>
                  <a:pt x="13894" y="25"/>
                </a:lnTo>
                <a:lnTo>
                  <a:pt x="13578" y="0"/>
                </a:lnTo>
                <a:close/>
              </a:path>
            </a:pathLst>
          </a:custGeom>
          <a:solidFill>
            <a:schemeClr val="tx1">
              <a:lumMod val="60000"/>
              <a:lumOff val="4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230;p19">
            <a:extLst>
              <a:ext uri="{FF2B5EF4-FFF2-40B4-BE49-F238E27FC236}">
                <a16:creationId xmlns:a16="http://schemas.microsoft.com/office/drawing/2014/main" id="{133787D6-817E-145F-3147-D07427C1CB76}"/>
              </a:ext>
              <a:ext uri="{C183D7F6-B498-43B3-948B-1728B52AA6E4}">
                <adec:decorative xmlns:adec="http://schemas.microsoft.com/office/drawing/2017/decorative" val="1"/>
              </a:ext>
            </a:extLst>
          </p:cNvPr>
          <p:cNvSpPr/>
          <p:nvPr/>
        </p:nvSpPr>
        <p:spPr>
          <a:xfrm rot="20053578">
            <a:off x="7795181" y="3195585"/>
            <a:ext cx="268529" cy="26094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231;p19">
            <a:extLst>
              <a:ext uri="{FF2B5EF4-FFF2-40B4-BE49-F238E27FC236}">
                <a16:creationId xmlns:a16="http://schemas.microsoft.com/office/drawing/2014/main" id="{5D72A1BC-C137-F247-1F26-C007934B2FDE}"/>
              </a:ext>
              <a:ext uri="{C183D7F6-B498-43B3-948B-1728B52AA6E4}">
                <adec:decorative xmlns:adec="http://schemas.microsoft.com/office/drawing/2017/decorative" val="1"/>
              </a:ext>
            </a:extLst>
          </p:cNvPr>
          <p:cNvSpPr/>
          <p:nvPr/>
        </p:nvSpPr>
        <p:spPr>
          <a:xfrm rot="215973">
            <a:off x="8556790" y="2967427"/>
            <a:ext cx="268503" cy="260916"/>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custDataLst>
      <p:tags r:id="rId1"/>
    </p:custDataLst>
    <p:extLst>
      <p:ext uri="{BB962C8B-B14F-4D97-AF65-F5344CB8AC3E}">
        <p14:creationId xmlns:p14="http://schemas.microsoft.com/office/powerpoint/2010/main" val="38654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639F0-BAB8-7C27-2869-0CAFE8DEFC57}"/>
            </a:ext>
          </a:extLst>
        </p:cNvPr>
        <p:cNvGrpSpPr/>
        <p:nvPr/>
      </p:nvGrpSpPr>
      <p:grpSpPr>
        <a:xfrm>
          <a:off x="0" y="0"/>
          <a:ext cx="0" cy="0"/>
          <a:chOff x="0" y="0"/>
          <a:chExt cx="0" cy="0"/>
        </a:xfrm>
      </p:grpSpPr>
      <p:pic>
        <p:nvPicPr>
          <p:cNvPr id="2" name="Graphic 1" descr="Badge 1 with solid fill">
            <a:extLst>
              <a:ext uri="{FF2B5EF4-FFF2-40B4-BE49-F238E27FC236}">
                <a16:creationId xmlns:a16="http://schemas.microsoft.com/office/drawing/2014/main" id="{519A277F-952E-F710-332B-913742D27D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2420" y="-151862"/>
            <a:ext cx="4137453" cy="3982995"/>
          </a:xfrm>
          <a:prstGeom prst="rect">
            <a:avLst/>
          </a:prstGeom>
        </p:spPr>
      </p:pic>
      <p:sp>
        <p:nvSpPr>
          <p:cNvPr id="4" name="Google Shape;225;p19">
            <a:extLst>
              <a:ext uri="{FF2B5EF4-FFF2-40B4-BE49-F238E27FC236}">
                <a16:creationId xmlns:a16="http://schemas.microsoft.com/office/drawing/2014/main" id="{5680290B-A02E-C490-93F0-2E238836DAF1}"/>
              </a:ext>
            </a:extLst>
          </p:cNvPr>
          <p:cNvSpPr txBox="1">
            <a:spLocks noGrp="1"/>
          </p:cNvSpPr>
          <p:nvPr/>
        </p:nvSpPr>
        <p:spPr>
          <a:xfrm>
            <a:off x="2484075" y="3828481"/>
            <a:ext cx="7746649" cy="138339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Nunito"/>
              <a:buChar char="✗"/>
              <a:defRPr sz="2200" b="0" i="0" u="none" strike="noStrike" cap="none">
                <a:solidFill>
                  <a:schemeClr val="dk1"/>
                </a:solidFill>
                <a:latin typeface="Nunito"/>
                <a:ea typeface="Nunito"/>
                <a:cs typeface="Nunito"/>
                <a:sym typeface="Nunito"/>
              </a:defRPr>
            </a:lvl1pPr>
            <a:lvl2pPr marL="914400" marR="0" lvl="1" indent="-368300" algn="l" rtl="0">
              <a:lnSpc>
                <a:spcPct val="100000"/>
              </a:lnSpc>
              <a:spcBef>
                <a:spcPts val="1000"/>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371600" marR="0" lvl="2"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1828800" marR="0" lvl="3"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2286000" marR="0" lvl="4"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2743200" marR="0" lvl="5"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3200400" marR="0" lvl="6"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3657600" marR="0" lvl="7" indent="-368300" algn="l" rtl="0">
              <a:lnSpc>
                <a:spcPct val="100000"/>
              </a:lnSpc>
              <a:spcBef>
                <a:spcPts val="1000"/>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4114800" marR="0" lvl="8" indent="-368300" algn="l" rtl="0">
              <a:lnSpc>
                <a:spcPct val="100000"/>
              </a:lnSpc>
              <a:spcBef>
                <a:spcPts val="1000"/>
              </a:spcBef>
              <a:spcAft>
                <a:spcPts val="1000"/>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0" indent="0">
              <a:spcAft>
                <a:spcPts val="1000"/>
              </a:spcAft>
              <a:buNone/>
            </a:pPr>
            <a:r>
              <a:rPr lang="en" sz="3200"/>
              <a:t>What is advocacy and why is it important?</a:t>
            </a:r>
            <a:r>
              <a:rPr lang="en" sz="3000"/>
              <a:t> </a:t>
            </a:r>
          </a:p>
        </p:txBody>
      </p:sp>
      <p:sp>
        <p:nvSpPr>
          <p:cNvPr id="7" name="Google Shape;224;p19">
            <a:extLst>
              <a:ext uri="{FF2B5EF4-FFF2-40B4-BE49-F238E27FC236}">
                <a16:creationId xmlns:a16="http://schemas.microsoft.com/office/drawing/2014/main" id="{16E35BC4-F146-47F4-E220-2385FEFABCAC}"/>
              </a:ext>
            </a:extLst>
          </p:cNvPr>
          <p:cNvSpPr txBox="1">
            <a:spLocks noGrp="1"/>
          </p:cNvSpPr>
          <p:nvPr>
            <p:ph type="title" idx="4294967295"/>
          </p:nvPr>
        </p:nvSpPr>
        <p:spPr>
          <a:xfrm>
            <a:off x="4026194" y="2820787"/>
            <a:ext cx="4137779" cy="1006200"/>
          </a:xfrm>
          <a:prstGeom prst="rect">
            <a:avLst/>
          </a:prstGeom>
          <a:noFill/>
          <a:ln>
            <a:noFill/>
            <a:prstDash/>
          </a:ln>
          <a:effectLst/>
        </p:spPr>
        <p:txBody>
          <a:bodyPr rot="0" spcFirstLastPara="1" vertOverflow="overflow" horzOverflow="overflow" vert="horz" wrap="square" lIns="0" tIns="0" rIns="0" bIns="0"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marR="0" lvl="0" indent="0" algn="l" defTabSz="914400" rtl="0" eaLnBrk="1" fontAlgn="auto" latinLnBrk="0" hangingPunct="1">
              <a:lnSpc>
                <a:spcPct val="90000"/>
              </a:lnSpc>
              <a:spcBef>
                <a:spcPts val="0"/>
              </a:spcBef>
              <a:spcAft>
                <a:spcPts val="0"/>
              </a:spcAft>
              <a:buClr>
                <a:schemeClr val="dk1"/>
              </a:buClr>
              <a:buSzPts val="3400"/>
              <a:buFont typeface="Amatic SC"/>
              <a:buNone/>
              <a:tabLst/>
              <a:defRPr/>
            </a:pPr>
            <a:r>
              <a:rPr kumimoji="0" lang="en" sz="8200" b="1" i="0" u="none" strike="noStrike" kern="1200" cap="none" spc="0" normalizeH="0" baseline="0" noProof="0" dirty="0">
                <a:ln>
                  <a:noFill/>
                </a:ln>
                <a:solidFill>
                  <a:schemeClr val="dk1"/>
                </a:solidFill>
                <a:effectLst/>
                <a:uLnTx/>
                <a:uFillTx/>
                <a:latin typeface="Amatic SC"/>
                <a:ea typeface="Amatic SC"/>
                <a:cs typeface="Amatic SC"/>
                <a:sym typeface="Amatic SC"/>
              </a:rPr>
              <a:t>Introduction</a:t>
            </a:r>
          </a:p>
        </p:txBody>
      </p:sp>
    </p:spTree>
    <p:custDataLst>
      <p:tags r:id="rId1"/>
    </p:custDataLst>
    <p:extLst>
      <p:ext uri="{BB962C8B-B14F-4D97-AF65-F5344CB8AC3E}">
        <p14:creationId xmlns:p14="http://schemas.microsoft.com/office/powerpoint/2010/main" val="37963695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3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39F664-DE88-431C-86F2-DF3855A1C11F}">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D438378-F959-4D11-9209-D463FCE2759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8A91CE0-1A00-4005-B49B-796C427FE7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TotalTime>
  <Words>7953</Words>
  <Application>Microsoft Office PowerPoint</Application>
  <PresentationFormat>Widescreen</PresentationFormat>
  <Paragraphs>635</Paragraphs>
  <Slides>37</Slides>
  <Notes>37</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37</vt:i4>
      </vt:variant>
    </vt:vector>
  </HeadingPairs>
  <TitlesOfParts>
    <vt:vector size="49" baseType="lpstr">
      <vt:lpstr>Amatic SC</vt:lpstr>
      <vt:lpstr>Arial</vt:lpstr>
      <vt:lpstr>Arial,Sans-Serif</vt:lpstr>
      <vt:lpstr>Calibri</vt:lpstr>
      <vt:lpstr>Calibri Light</vt:lpstr>
      <vt:lpstr>Calibri,Sans-Serif</vt:lpstr>
      <vt:lpstr>Courier New</vt:lpstr>
      <vt:lpstr>Ink Free</vt:lpstr>
      <vt:lpstr>Nunito</vt:lpstr>
      <vt:lpstr>Nunito,Sans-Serif</vt:lpstr>
      <vt:lpstr>1_Office Theme</vt:lpstr>
      <vt:lpstr>2_Office Theme</vt:lpstr>
      <vt:lpstr>Self-Advocacy for Children and Young Adults With Dyslexia</vt:lpstr>
      <vt:lpstr>The National Center on Improving Literacy (NCIL) is a partnership among literacy experts, university researchers, and technical assistance providers, with funding from the United States Department of Education.  </vt:lpstr>
      <vt:lpstr>Self-Advocacy for Children and Young Adults With Dyslexia </vt:lpstr>
      <vt:lpstr>Learning Objectives</vt:lpstr>
      <vt:lpstr>Agenda</vt:lpstr>
      <vt:lpstr>Hello! </vt:lpstr>
      <vt:lpstr>Hi! </vt:lpstr>
      <vt:lpstr>Congratulations!</vt:lpstr>
      <vt:lpstr>Introduction</vt:lpstr>
      <vt:lpstr>Introduction</vt:lpstr>
      <vt:lpstr>understanding</vt:lpstr>
      <vt:lpstr>Understanding: dyslexia</vt:lpstr>
      <vt:lpstr>PowerPoint Presentation</vt:lpstr>
      <vt:lpstr>Understanding: the evaluation process </vt:lpstr>
      <vt:lpstr>Understanding: accommodations  </vt:lpstr>
      <vt:lpstr>Understanding: accommodations (continued)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 for understanding</vt:lpstr>
      <vt:lpstr>THANKS! Any Questions?  You can find more info at: NCIL: improvingliteracy.org jacob@kidsread2kids.com </vt:lpstr>
      <vt:lpstr>Additional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520</cp:revision>
  <dcterms:created xsi:type="dcterms:W3CDTF">2020-10-23T22:00:49Z</dcterms:created>
  <dcterms:modified xsi:type="dcterms:W3CDTF">2026-07-29T16:02:24Z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5AA6C5D6-3E05-4330-BA9F-0D3F35F87C32</vt:lpwstr>
  </property>
  <property fmtid="{D5CDD505-2E9C-101B-9397-08002B2CF9AE}" pid="3" name="ArticulatePath">
    <vt:lpwstr>Partner Tutorial PPT with Notes Families Track</vt:lpwstr>
  </property>
  <property fmtid="{D5CDD505-2E9C-101B-9397-08002B2CF9AE}" pid="4" name="Order">
    <vt:lpwstr>830000.000000000</vt:lpwstr>
  </property>
  <property fmtid="{D5CDD505-2E9C-101B-9397-08002B2CF9AE}" pid="5" name="ContentTypeId">
    <vt:lpwstr>0x0101009D7B20CE780F8F4AB5BDB31B02B4C9D4</vt:lpwstr>
  </property>
</Properties>
</file>