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tags/tag10.xml" ContentType="application/vnd.openxmlformats-officedocument.presentationml.tags+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tags/tag13.xml" ContentType="application/vnd.openxmlformats-officedocument.presentationml.tags+xml"/>
  <Override PartName="/ppt/notesSlides/notesSlide21.xml" ContentType="application/vnd.openxmlformats-officedocument.presentationml.notesSlide+xml"/>
  <Override PartName="/ppt/tags/tag14.xml" ContentType="application/vnd.openxmlformats-officedocument.presentationml.tags+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7.xml" ContentType="application/vnd.openxmlformats-officedocument.presentationml.tags+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8.xml" ContentType="application/vnd.openxmlformats-officedocument.presentationml.tags+xml"/>
  <Override PartName="/ppt/notesSlides/notesSlide29.xml" ContentType="application/vnd.openxmlformats-officedocument.presentationml.notesSlide+xml"/>
  <Override PartName="/ppt/tags/tag19.xml" ContentType="application/vnd.openxmlformats-officedocument.presentationml.tags+xml"/>
  <Override PartName="/ppt/notesSlides/notesSlide30.xml" ContentType="application/vnd.openxmlformats-officedocument.presentationml.notesSlide+xml"/>
  <Override PartName="/ppt/tags/tag20.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1.xml" ContentType="application/vnd.openxmlformats-officedocument.presentationml.tags+xml"/>
  <Override PartName="/ppt/notesSlides/notesSlide33.xml" ContentType="application/vnd.openxmlformats-officedocument.presentationml.notesSlide+xml"/>
  <Override PartName="/ppt/tags/tag22.xml" ContentType="application/vnd.openxmlformats-officedocument.presentationml.tags+xml"/>
  <Override PartName="/ppt/notesSlides/notesSlide34.xml" ContentType="application/vnd.openxmlformats-officedocument.presentationml.notesSlide+xml"/>
  <Override PartName="/ppt/tags/tag23.xml" ContentType="application/vnd.openxmlformats-officedocument.presentationml.tags+xml"/>
  <Override PartName="/ppt/notesSlides/notesSlide35.xml" ContentType="application/vnd.openxmlformats-officedocument.presentationml.notesSlide+xml"/>
  <Override PartName="/ppt/tags/tag24.xml" ContentType="application/vnd.openxmlformats-officedocument.presentationml.tags+xml"/>
  <Override PartName="/ppt/notesSlides/notesSlide36.xml" ContentType="application/vnd.openxmlformats-officedocument.presentationml.notesSlide+xml"/>
  <Override PartName="/ppt/tags/tag25.xml" ContentType="application/vnd.openxmlformats-officedocument.presentationml.tags+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tags/tag26.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7.xml" ContentType="application/vnd.openxmlformats-officedocument.presentationml.tags+xml"/>
  <Override PartName="/ppt/notesSlides/notesSlide42.xml" ContentType="application/vnd.openxmlformats-officedocument.presentationml.notesSlide+xml"/>
  <Override PartName="/ppt/tags/tag28.xml" ContentType="application/vnd.openxmlformats-officedocument.presentationml.tags+xml"/>
  <Override PartName="/ppt/notesSlides/notesSlide43.xml" ContentType="application/vnd.openxmlformats-officedocument.presentationml.notesSlide+xml"/>
  <Override PartName="/ppt/tags/tag29.xml" ContentType="application/vnd.openxmlformats-officedocument.presentationml.tags+xml"/>
  <Override PartName="/ppt/notesSlides/notesSlide44.xml" ContentType="application/vnd.openxmlformats-officedocument.presentationml.notesSlide+xml"/>
  <Override PartName="/ppt/tags/tag30.xml" ContentType="application/vnd.openxmlformats-officedocument.presentationml.tags+xml"/>
  <Override PartName="/ppt/notesSlides/notesSlide45.xml" ContentType="application/vnd.openxmlformats-officedocument.presentationml.notesSlide+xml"/>
  <Override PartName="/ppt/tags/tag31.xml" ContentType="application/vnd.openxmlformats-officedocument.presentationml.tags+xml"/>
  <Override PartName="/ppt/notesSlides/notesSlide46.xml" ContentType="application/vnd.openxmlformats-officedocument.presentationml.notesSlide+xml"/>
  <Override PartName="/ppt/tags/tag32.xml" ContentType="application/vnd.openxmlformats-officedocument.presentationml.tags+xml"/>
  <Override PartName="/ppt/notesSlides/notesSlide47.xml" ContentType="application/vnd.openxmlformats-officedocument.presentationml.notesSlide+xml"/>
  <Override PartName="/ppt/tags/tag33.xml" ContentType="application/vnd.openxmlformats-officedocument.presentationml.tags+xml"/>
  <Override PartName="/ppt/notesSlides/notesSlide48.xml" ContentType="application/vnd.openxmlformats-officedocument.presentationml.notesSlide+xml"/>
  <Override PartName="/ppt/tags/tag34.xml" ContentType="application/vnd.openxmlformats-officedocument.presentationml.tags+xml"/>
  <Override PartName="/ppt/notesSlides/notesSlide4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5.xml" ContentType="application/vnd.openxmlformats-officedocument.presentationml.tags+xml"/>
  <Override PartName="/ppt/notesSlides/notesSlide50.xml" ContentType="application/vnd.openxmlformats-officedocument.presentationml.notesSlide+xml"/>
  <Override PartName="/ppt/tags/tag36.xml" ContentType="application/vnd.openxmlformats-officedocument.presentationml.tags+xml"/>
  <Override PartName="/ppt/notesSlides/notesSlide51.xml" ContentType="application/vnd.openxmlformats-officedocument.presentationml.notesSlide+xml"/>
  <Override PartName="/ppt/tags/tag37.xml" ContentType="application/vnd.openxmlformats-officedocument.presentationml.tags+xml"/>
  <Override PartName="/ppt/notesSlides/notesSlide52.xml" ContentType="application/vnd.openxmlformats-officedocument.presentationml.notesSlide+xml"/>
  <Override PartName="/ppt/tags/tag38.xml" ContentType="application/vnd.openxmlformats-officedocument.presentationml.tags+xml"/>
  <Override PartName="/ppt/notesSlides/notesSlide53.xml" ContentType="application/vnd.openxmlformats-officedocument.presentationml.notesSlide+xml"/>
  <Override PartName="/ppt/tags/tag39.xml" ContentType="application/vnd.openxmlformats-officedocument.presentationml.tags+xml"/>
  <Override PartName="/ppt/notesSlides/notesSlide54.xml" ContentType="application/vnd.openxmlformats-officedocument.presentationml.notesSlide+xml"/>
  <Override PartName="/ppt/tags/tag40.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41.xml" ContentType="application/vnd.openxmlformats-officedocument.presentationml.tags+xml"/>
  <Override PartName="/ppt/notesSlides/notesSlide57.xml" ContentType="application/vnd.openxmlformats-officedocument.presentationml.notesSlide+xml"/>
  <Override PartName="/ppt/tags/tag42.xml" ContentType="application/vnd.openxmlformats-officedocument.presentationml.tags+xml"/>
  <Override PartName="/ppt/notesSlides/notesSlide58.xml" ContentType="application/vnd.openxmlformats-officedocument.presentationml.notesSlide+xml"/>
  <Override PartName="/ppt/tags/tag43.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44.xml" ContentType="application/vnd.openxmlformats-officedocument.presentationml.tags+xml"/>
  <Override PartName="/ppt/notesSlides/notesSlide61.xml" ContentType="application/vnd.openxmlformats-officedocument.presentationml.notesSlide+xml"/>
  <Override PartName="/ppt/tags/tag45.xml" ContentType="application/vnd.openxmlformats-officedocument.presentationml.tags+xml"/>
  <Override PartName="/ppt/notesSlides/notesSlide62.xml" ContentType="application/vnd.openxmlformats-officedocument.presentationml.notesSlide+xml"/>
  <Override PartName="/ppt/tags/tag46.xml" ContentType="application/vnd.openxmlformats-officedocument.presentationml.tags+xml"/>
  <Override PartName="/ppt/notesSlides/notesSlide63.xml" ContentType="application/vnd.openxmlformats-officedocument.presentationml.notesSlide+xml"/>
  <Override PartName="/ppt/tags/tag47.xml" ContentType="application/vnd.openxmlformats-officedocument.presentationml.tags+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48.xml" ContentType="application/vnd.openxmlformats-officedocument.presentationml.tags+xml"/>
  <Override PartName="/ppt/notesSlides/notesSlide6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73"/>
  </p:notesMasterIdLst>
  <p:handoutMasterIdLst>
    <p:handoutMasterId r:id="rId74"/>
  </p:handoutMasterIdLst>
  <p:sldIdLst>
    <p:sldId id="413" r:id="rId6"/>
    <p:sldId id="468" r:id="rId7"/>
    <p:sldId id="469" r:id="rId8"/>
    <p:sldId id="379" r:id="rId9"/>
    <p:sldId id="414" r:id="rId10"/>
    <p:sldId id="499" r:id="rId11"/>
    <p:sldId id="537" r:id="rId12"/>
    <p:sldId id="391" r:id="rId13"/>
    <p:sldId id="538" r:id="rId14"/>
    <p:sldId id="390" r:id="rId15"/>
    <p:sldId id="464" r:id="rId16"/>
    <p:sldId id="474" r:id="rId17"/>
    <p:sldId id="475" r:id="rId18"/>
    <p:sldId id="534" r:id="rId19"/>
    <p:sldId id="404" r:id="rId20"/>
    <p:sldId id="540" r:id="rId21"/>
    <p:sldId id="384" r:id="rId22"/>
    <p:sldId id="419" r:id="rId23"/>
    <p:sldId id="541" r:id="rId24"/>
    <p:sldId id="416" r:id="rId25"/>
    <p:sldId id="393" r:id="rId26"/>
    <p:sldId id="394" r:id="rId27"/>
    <p:sldId id="395" r:id="rId28"/>
    <p:sldId id="392" r:id="rId29"/>
    <p:sldId id="518" r:id="rId30"/>
    <p:sldId id="479" r:id="rId31"/>
    <p:sldId id="505" r:id="rId32"/>
    <p:sldId id="539" r:id="rId33"/>
    <p:sldId id="482" r:id="rId34"/>
    <p:sldId id="504" r:id="rId35"/>
    <p:sldId id="548" r:id="rId36"/>
    <p:sldId id="382" r:id="rId37"/>
    <p:sldId id="510" r:id="rId38"/>
    <p:sldId id="387" r:id="rId39"/>
    <p:sldId id="514" r:id="rId40"/>
    <p:sldId id="530" r:id="rId41"/>
    <p:sldId id="531" r:id="rId42"/>
    <p:sldId id="388" r:id="rId43"/>
    <p:sldId id="516" r:id="rId44"/>
    <p:sldId id="389" r:id="rId45"/>
    <p:sldId id="536" r:id="rId46"/>
    <p:sldId id="542" r:id="rId47"/>
    <p:sldId id="543" r:id="rId48"/>
    <p:sldId id="544" r:id="rId49"/>
    <p:sldId id="385" r:id="rId50"/>
    <p:sldId id="398" r:id="rId51"/>
    <p:sldId id="399" r:id="rId52"/>
    <p:sldId id="400" r:id="rId53"/>
    <p:sldId id="545" r:id="rId54"/>
    <p:sldId id="386" r:id="rId55"/>
    <p:sldId id="533" r:id="rId56"/>
    <p:sldId id="402" r:id="rId57"/>
    <p:sldId id="403" r:id="rId58"/>
    <p:sldId id="535" r:id="rId59"/>
    <p:sldId id="511" r:id="rId60"/>
    <p:sldId id="508" r:id="rId61"/>
    <p:sldId id="512" r:id="rId62"/>
    <p:sldId id="546" r:id="rId63"/>
    <p:sldId id="407" r:id="rId64"/>
    <p:sldId id="408" r:id="rId65"/>
    <p:sldId id="515" r:id="rId66"/>
    <p:sldId id="526" r:id="rId67"/>
    <p:sldId id="409" r:id="rId68"/>
    <p:sldId id="410" r:id="rId69"/>
    <p:sldId id="411" r:id="rId70"/>
    <p:sldId id="412" r:id="rId71"/>
    <p:sldId id="302" r:id="rId72"/>
  </p:sldIdLst>
  <p:sldSz cx="12192000" cy="6858000"/>
  <p:notesSz cx="7010400" cy="9296400"/>
  <p:custDataLst>
    <p:tags r:id="rId7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10B93019-07D0-293A-9DDE-1E108D62CBBF}" name="Samuel Glickman" initials="SG" userId="S::samuel.glickman@rmcres.com::b8523e25-788c-461c-9a4e-be070126ff34" providerId="AD"/>
  <p188:author id="{4C00C537-AB71-5682-2ECC-3BAD50E6C0E8}" name="Kristin Kane" initials="KK" userId="knB8B4nQMdTY9qwQ7Rvhf8RMAi08fCjhWp5m83vKjEg=" providerId="None"/>
  <p188:author id="{C5C8BCAB-65A5-1093-8CD0-2931435D470F}" name="Karen Shaffer" initials="KS" userId="TBjdAIoiwjqc8/3lYAX9F/iLR7USMPR6z6LqvKgAsQ4=" providerId="None"/>
  <p188:author id="{75CE76B2-40DB-4158-2CE3-7BDD70EEEDED}" name="Karen Shaffer" initials="KS" userId="4eff3fcd6e6165ac" providerId="Windows Live"/>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A7"/>
    <a:srgbClr val="FFFF99"/>
    <a:srgbClr val="EBF7A3"/>
    <a:srgbClr val="A9A9B7"/>
    <a:srgbClr val="969696"/>
    <a:srgbClr val="0056AC"/>
    <a:srgbClr val="0F68B9"/>
    <a:srgbClr val="106DC2"/>
    <a:srgbClr val="CDBF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823B1B-4837-4D35-BB83-AB9F406A75BA}" v="29" dt="2026-07-22T19:09:38.8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5" autoAdjust="0"/>
    <p:restoredTop sz="86345" autoAdjust="0"/>
  </p:normalViewPr>
  <p:slideViewPr>
    <p:cSldViewPr snapToGrid="0">
      <p:cViewPr varScale="1">
        <p:scale>
          <a:sx n="42" d="100"/>
          <a:sy n="42" d="100"/>
        </p:scale>
        <p:origin x="44" y="352"/>
      </p:cViewPr>
      <p:guideLst/>
    </p:cSldViewPr>
  </p:slideViewPr>
  <p:outlineViewPr>
    <p:cViewPr>
      <p:scale>
        <a:sx n="33" d="100"/>
        <a:sy n="33" d="100"/>
      </p:scale>
      <p:origin x="0" y="-17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 Kane" userId="knB8B4nQMdTY9qwQ7Rvhf8RMAi08fCjhWp5m83vKjEg=" providerId="None" clId="Web-{DCEC0968-37C8-4B6A-AD63-DA7E6B5F7767}"/>
    <pc:docChg chg="mod modSld">
      <pc:chgData name="Kristin Kane" userId="knB8B4nQMdTY9qwQ7Rvhf8RMAi08fCjhWp5m83vKjEg=" providerId="None" clId="Web-{DCEC0968-37C8-4B6A-AD63-DA7E6B5F7767}" dt="2026-07-16T15:12:12.587" v="11" actId="1076"/>
      <pc:docMkLst>
        <pc:docMk/>
      </pc:docMkLst>
      <pc:sldChg chg="modSp mod setBg">
        <pc:chgData name="Kristin Kane" userId="knB8B4nQMdTY9qwQ7Rvhf8RMAi08fCjhWp5m83vKjEg=" providerId="None" clId="Web-{DCEC0968-37C8-4B6A-AD63-DA7E6B5F7767}" dt="2026-07-16T15:12:12.587" v="11" actId="1076"/>
        <pc:sldMkLst>
          <pc:docMk/>
          <pc:sldMk cId="1275887674" sldId="382"/>
        </pc:sldMkLst>
        <pc:spChg chg="mod">
          <ac:chgData name="Kristin Kane" userId="knB8B4nQMdTY9qwQ7Rvhf8RMAi08fCjhWp5m83vKjEg=" providerId="None" clId="Web-{DCEC0968-37C8-4B6A-AD63-DA7E6B5F7767}" dt="2026-07-16T15:12:12.587" v="11" actId="1076"/>
          <ac:spMkLst>
            <pc:docMk/>
            <pc:sldMk cId="1275887674" sldId="382"/>
            <ac:spMk id="419" creationId="{628165D5-0623-0680-747A-D5D827D95D30}"/>
          </ac:spMkLst>
        </pc:spChg>
      </pc:sldChg>
      <pc:sldChg chg="modSp">
        <pc:chgData name="Kristin Kane" userId="knB8B4nQMdTY9qwQ7Rvhf8RMAi08fCjhWp5m83vKjEg=" providerId="None" clId="Web-{DCEC0968-37C8-4B6A-AD63-DA7E6B5F7767}" dt="2026-07-16T15:05:20.727" v="4" actId="14100"/>
        <pc:sldMkLst>
          <pc:docMk/>
          <pc:sldMk cId="3734027414" sldId="534"/>
        </pc:sldMkLst>
        <pc:spChg chg="mod">
          <ac:chgData name="Kristin Kane" userId="knB8B4nQMdTY9qwQ7Rvhf8RMAi08fCjhWp5m83vKjEg=" providerId="None" clId="Web-{DCEC0968-37C8-4B6A-AD63-DA7E6B5F7767}" dt="2026-07-16T15:05:20.727" v="4" actId="14100"/>
          <ac:spMkLst>
            <pc:docMk/>
            <pc:sldMk cId="3734027414" sldId="534"/>
            <ac:spMk id="12" creationId="{91D08335-7423-185E-49A1-AC69F04559FC}"/>
          </ac:spMkLst>
        </pc:spChg>
      </pc:sldChg>
    </pc:docChg>
  </pc:docChgLst>
  <pc:docChgLst>
    <pc:chgData name="Sen Wang" userId="5Kfd3VoL/92ySW8mXmeRHG4tyYe/d7qdCtEarKo7Z1A=" providerId="None" clId="Web-{14823B1B-4837-4D35-BB83-AB9F406A75BA}"/>
    <pc:docChg chg="mod modSld">
      <pc:chgData name="Sen Wang" userId="5Kfd3VoL/92ySW8mXmeRHG4tyYe/d7qdCtEarKo7Z1A=" providerId="None" clId="Web-{14823B1B-4837-4D35-BB83-AB9F406A75BA}" dt="2026-07-22T19:00:00.094" v="2" actId="20577"/>
      <pc:docMkLst>
        <pc:docMk/>
      </pc:docMkLst>
      <pc:sldChg chg="modSp">
        <pc:chgData name="Sen Wang" userId="5Kfd3VoL/92ySW8mXmeRHG4tyYe/d7qdCtEarKo7Z1A=" providerId="None" clId="Web-{14823B1B-4837-4D35-BB83-AB9F406A75BA}" dt="2026-07-22T19:00:00.094" v="2" actId="20577"/>
        <pc:sldMkLst>
          <pc:docMk/>
          <pc:sldMk cId="3855848925" sldId="404"/>
        </pc:sldMkLst>
        <pc:spChg chg="mod">
          <ac:chgData name="Sen Wang" userId="5Kfd3VoL/92ySW8mXmeRHG4tyYe/d7qdCtEarKo7Z1A=" providerId="None" clId="Web-{14823B1B-4837-4D35-BB83-AB9F406A75BA}" dt="2026-07-22T19:00:00.094" v="2" actId="20577"/>
          <ac:spMkLst>
            <pc:docMk/>
            <pc:sldMk cId="3855848925" sldId="404"/>
            <ac:spMk id="14" creationId="{D8FC9D08-C0DC-85C2-DC77-D99617FF54DD}"/>
          </ac:spMkLst>
        </pc:spChg>
      </pc:sldChg>
    </pc:docChg>
  </pc:docChgLst>
  <pc:docChgLst>
    <pc:chgData name="Allison Andreola" userId="awko6JiC/KZ27eTawpnsK+9DjWrE/yXZykpZhnC6Cp0=" providerId="None" clId="Web-{F70667B8-43F8-40EB-9900-4AC39F9E31CC}"/>
    <pc:docChg chg="addSld delSld modSld">
      <pc:chgData name="Allison Andreola" userId="awko6JiC/KZ27eTawpnsK+9DjWrE/yXZykpZhnC6Cp0=" providerId="None" clId="Web-{F70667B8-43F8-40EB-9900-4AC39F9E31CC}" dt="2026-07-16T18:25:17.181" v="1676" actId="20577"/>
      <pc:docMkLst>
        <pc:docMk/>
      </pc:docMkLst>
      <pc:sldChg chg="addSp delSp modSp">
        <pc:chgData name="Allison Andreola" userId="awko6JiC/KZ27eTawpnsK+9DjWrE/yXZykpZhnC6Cp0=" providerId="None" clId="Web-{F70667B8-43F8-40EB-9900-4AC39F9E31CC}" dt="2026-07-16T17:15:54.039" v="253" actId="20577"/>
        <pc:sldMkLst>
          <pc:docMk/>
          <pc:sldMk cId="2352725076" sldId="379"/>
        </pc:sldMkLst>
        <pc:spChg chg="add">
          <ac:chgData name="Allison Andreola" userId="awko6JiC/KZ27eTawpnsK+9DjWrE/yXZykpZhnC6Cp0=" providerId="None" clId="Web-{F70667B8-43F8-40EB-9900-4AC39F9E31CC}" dt="2026-07-16T17:13:45.553" v="158"/>
          <ac:spMkLst>
            <pc:docMk/>
            <pc:sldMk cId="2352725076" sldId="379"/>
            <ac:spMk id="6" creationId="{CEB74DB2-BB08-CF23-A75B-6A81499D9A7D}"/>
          </ac:spMkLst>
        </pc:spChg>
        <pc:spChg chg="add mod">
          <ac:chgData name="Allison Andreola" userId="awko6JiC/KZ27eTawpnsK+9DjWrE/yXZykpZhnC6Cp0=" providerId="None" clId="Web-{F70667B8-43F8-40EB-9900-4AC39F9E31CC}" dt="2026-07-16T17:15:54.039" v="253" actId="20577"/>
          <ac:spMkLst>
            <pc:docMk/>
            <pc:sldMk cId="2352725076" sldId="379"/>
            <ac:spMk id="7" creationId="{AF925E22-4CF4-1CC7-9F3E-2703F7FE2ED1}"/>
          </ac:spMkLst>
        </pc:spChg>
        <pc:spChg chg="add">
          <ac:chgData name="Allison Andreola" userId="awko6JiC/KZ27eTawpnsK+9DjWrE/yXZykpZhnC6Cp0=" providerId="None" clId="Web-{F70667B8-43F8-40EB-9900-4AC39F9E31CC}" dt="2026-07-16T17:13:45.553" v="158"/>
          <ac:spMkLst>
            <pc:docMk/>
            <pc:sldMk cId="2352725076" sldId="379"/>
            <ac:spMk id="8" creationId="{36C79FA0-1C86-A4E7-CF70-0574A2C00691}"/>
          </ac:spMkLst>
        </pc:spChg>
        <pc:picChg chg="add">
          <ac:chgData name="Allison Andreola" userId="awko6JiC/KZ27eTawpnsK+9DjWrE/yXZykpZhnC6Cp0=" providerId="None" clId="Web-{F70667B8-43F8-40EB-9900-4AC39F9E31CC}" dt="2026-07-16T17:13:45.553" v="158"/>
          <ac:picMkLst>
            <pc:docMk/>
            <pc:sldMk cId="2352725076" sldId="379"/>
            <ac:picMk id="9" creationId="{FA4A1648-2AB1-C932-9818-AE9A4E17CF58}"/>
          </ac:picMkLst>
        </pc:picChg>
      </pc:sldChg>
      <pc:sldChg chg="addSp delSp modSp">
        <pc:chgData name="Allison Andreola" userId="awko6JiC/KZ27eTawpnsK+9DjWrE/yXZykpZhnC6Cp0=" providerId="None" clId="Web-{F70667B8-43F8-40EB-9900-4AC39F9E31CC}" dt="2026-07-16T18:22:55.461" v="1650" actId="14100"/>
        <pc:sldMkLst>
          <pc:docMk/>
          <pc:sldMk cId="1275887674" sldId="382"/>
        </pc:sldMkLst>
        <pc:spChg chg="add mod">
          <ac:chgData name="Allison Andreola" userId="awko6JiC/KZ27eTawpnsK+9DjWrE/yXZykpZhnC6Cp0=" providerId="None" clId="Web-{F70667B8-43F8-40EB-9900-4AC39F9E31CC}" dt="2026-07-16T17:43:50.777" v="684" actId="1076"/>
          <ac:spMkLst>
            <pc:docMk/>
            <pc:sldMk cId="1275887674" sldId="382"/>
            <ac:spMk id="3" creationId="{37445000-0302-046C-0BFA-1523F95FC378}"/>
          </ac:spMkLst>
        </pc:spChg>
        <pc:spChg chg="add mod">
          <ac:chgData name="Allison Andreola" userId="awko6JiC/KZ27eTawpnsK+9DjWrE/yXZykpZhnC6Cp0=" providerId="None" clId="Web-{F70667B8-43F8-40EB-9900-4AC39F9E31CC}" dt="2026-07-16T18:22:55.461" v="1650" actId="14100"/>
          <ac:spMkLst>
            <pc:docMk/>
            <pc:sldMk cId="1275887674" sldId="382"/>
            <ac:spMk id="7" creationId="{467B071C-9336-797A-58A0-B2FB605BCCB1}"/>
          </ac:spMkLst>
        </pc:spChg>
        <pc:spChg chg="mod">
          <ac:chgData name="Allison Andreola" userId="awko6JiC/KZ27eTawpnsK+9DjWrE/yXZykpZhnC6Cp0=" providerId="None" clId="Web-{F70667B8-43F8-40EB-9900-4AC39F9E31CC}" dt="2026-07-16T18:17:44.301" v="1566" actId="20577"/>
          <ac:spMkLst>
            <pc:docMk/>
            <pc:sldMk cId="1275887674" sldId="382"/>
            <ac:spMk id="419" creationId="{628165D5-0623-0680-747A-D5D827D95D30}"/>
          </ac:spMkLst>
        </pc:spChg>
      </pc:sldChg>
      <pc:sldChg chg="addSp delSp">
        <pc:chgData name="Allison Andreola" userId="awko6JiC/KZ27eTawpnsK+9DjWrE/yXZykpZhnC6Cp0=" providerId="None" clId="Web-{F70667B8-43F8-40EB-9900-4AC39F9E31CC}" dt="2026-07-16T17:30:57.737" v="429"/>
        <pc:sldMkLst>
          <pc:docMk/>
          <pc:sldMk cId="3461214292" sldId="384"/>
        </pc:sldMkLst>
        <pc:spChg chg="add">
          <ac:chgData name="Allison Andreola" userId="awko6JiC/KZ27eTawpnsK+9DjWrE/yXZykpZhnC6Cp0=" providerId="None" clId="Web-{F70667B8-43F8-40EB-9900-4AC39F9E31CC}" dt="2026-07-16T17:30:57.737" v="429"/>
          <ac:spMkLst>
            <pc:docMk/>
            <pc:sldMk cId="3461214292" sldId="384"/>
            <ac:spMk id="13" creationId="{A224FB76-8A8A-EEB2-966A-63DB820D1AA0}"/>
          </ac:spMkLst>
        </pc:spChg>
      </pc:sldChg>
      <pc:sldChg chg="addSp delSp modSp">
        <pc:chgData name="Allison Andreola" userId="awko6JiC/KZ27eTawpnsK+9DjWrE/yXZykpZhnC6Cp0=" providerId="None" clId="Web-{F70667B8-43F8-40EB-9900-4AC39F9E31CC}" dt="2026-07-16T17:46:54.310" v="765" actId="1076"/>
        <pc:sldMkLst>
          <pc:docMk/>
          <pc:sldMk cId="3494217527" sldId="385"/>
        </pc:sldMkLst>
        <pc:spChg chg="add">
          <ac:chgData name="Allison Andreola" userId="awko6JiC/KZ27eTawpnsK+9DjWrE/yXZykpZhnC6Cp0=" providerId="None" clId="Web-{F70667B8-43F8-40EB-9900-4AC39F9E31CC}" dt="2026-07-16T17:46:35.201" v="755"/>
          <ac:spMkLst>
            <pc:docMk/>
            <pc:sldMk cId="3494217527" sldId="385"/>
            <ac:spMk id="5" creationId="{D4911190-30C9-5512-FDDA-2760D6441321}"/>
          </ac:spMkLst>
        </pc:spChg>
        <pc:spChg chg="mod">
          <ac:chgData name="Allison Andreola" userId="awko6JiC/KZ27eTawpnsK+9DjWrE/yXZykpZhnC6Cp0=" providerId="None" clId="Web-{F70667B8-43F8-40EB-9900-4AC39F9E31CC}" dt="2026-07-16T17:46:54.310" v="765" actId="1076"/>
          <ac:spMkLst>
            <pc:docMk/>
            <pc:sldMk cId="3494217527" sldId="385"/>
            <ac:spMk id="7" creationId="{BF3987DC-D3F1-8E4E-A298-25FB7597760E}"/>
          </ac:spMkLst>
        </pc:spChg>
        <pc:spChg chg="mod">
          <ac:chgData name="Allison Andreola" userId="awko6JiC/KZ27eTawpnsK+9DjWrE/yXZykpZhnC6Cp0=" providerId="None" clId="Web-{F70667B8-43F8-40EB-9900-4AC39F9E31CC}" dt="2026-07-16T17:46:43.326" v="759" actId="1076"/>
          <ac:spMkLst>
            <pc:docMk/>
            <pc:sldMk cId="3494217527" sldId="385"/>
            <ac:spMk id="8" creationId="{381E8FE5-9DF5-B0E9-5911-86AB52044F31}"/>
          </ac:spMkLst>
        </pc:spChg>
        <pc:spChg chg="mod">
          <ac:chgData name="Allison Andreola" userId="awko6JiC/KZ27eTawpnsK+9DjWrE/yXZykpZhnC6Cp0=" providerId="None" clId="Web-{F70667B8-43F8-40EB-9900-4AC39F9E31CC}" dt="2026-07-16T17:46:43.326" v="760" actId="1076"/>
          <ac:spMkLst>
            <pc:docMk/>
            <pc:sldMk cId="3494217527" sldId="385"/>
            <ac:spMk id="12" creationId="{4B07DEA0-7B81-CC13-10A1-5D4502C58ACA}"/>
          </ac:spMkLst>
        </pc:spChg>
        <pc:spChg chg="mod">
          <ac:chgData name="Allison Andreola" userId="awko6JiC/KZ27eTawpnsK+9DjWrE/yXZykpZhnC6Cp0=" providerId="None" clId="Web-{F70667B8-43F8-40EB-9900-4AC39F9E31CC}" dt="2026-07-16T17:46:50.451" v="764" actId="1076"/>
          <ac:spMkLst>
            <pc:docMk/>
            <pc:sldMk cId="3494217527" sldId="385"/>
            <ac:spMk id="23" creationId="{F651A924-8A5C-CC53-F207-7C9C05630E89}"/>
          </ac:spMkLst>
        </pc:spChg>
        <pc:spChg chg="mod">
          <ac:chgData name="Allison Andreola" userId="awko6JiC/KZ27eTawpnsK+9DjWrE/yXZykpZhnC6Cp0=" providerId="None" clId="Web-{F70667B8-43F8-40EB-9900-4AC39F9E31CC}" dt="2026-07-16T17:46:43.295" v="757" actId="1076"/>
          <ac:spMkLst>
            <pc:docMk/>
            <pc:sldMk cId="3494217527" sldId="385"/>
            <ac:spMk id="24" creationId="{8F63DFCC-BAA0-AB57-8DC8-CADC575B6BB8}"/>
          </ac:spMkLst>
        </pc:spChg>
        <pc:spChg chg="mod">
          <ac:chgData name="Allison Andreola" userId="awko6JiC/KZ27eTawpnsK+9DjWrE/yXZykpZhnC6Cp0=" providerId="None" clId="Web-{F70667B8-43F8-40EB-9900-4AC39F9E31CC}" dt="2026-07-16T17:46:43.310" v="758" actId="1076"/>
          <ac:spMkLst>
            <pc:docMk/>
            <pc:sldMk cId="3494217527" sldId="385"/>
            <ac:spMk id="25" creationId="{851CE9C9-5B04-AC40-CF46-F9E8C2E1D987}"/>
          </ac:spMkLst>
        </pc:spChg>
        <pc:picChg chg="mod">
          <ac:chgData name="Allison Andreola" userId="awko6JiC/KZ27eTawpnsK+9DjWrE/yXZykpZhnC6Cp0=" providerId="None" clId="Web-{F70667B8-43F8-40EB-9900-4AC39F9E31CC}" dt="2026-07-16T17:46:43.357" v="761" actId="1076"/>
          <ac:picMkLst>
            <pc:docMk/>
            <pc:sldMk cId="3494217527" sldId="385"/>
            <ac:picMk id="16" creationId="{F5E644C5-DDBC-AAEC-6C1B-65510B25FD9A}"/>
          </ac:picMkLst>
        </pc:picChg>
        <pc:picChg chg="mod">
          <ac:chgData name="Allison Andreola" userId="awko6JiC/KZ27eTawpnsK+9DjWrE/yXZykpZhnC6Cp0=" providerId="None" clId="Web-{F70667B8-43F8-40EB-9900-4AC39F9E31CC}" dt="2026-07-16T17:46:43.388" v="762" actId="1076"/>
          <ac:picMkLst>
            <pc:docMk/>
            <pc:sldMk cId="3494217527" sldId="385"/>
            <ac:picMk id="18" creationId="{D57DC525-6AF9-2E96-BA5E-EED6C94444A7}"/>
          </ac:picMkLst>
        </pc:picChg>
      </pc:sldChg>
      <pc:sldChg chg="addSp delSp modSp">
        <pc:chgData name="Allison Andreola" userId="awko6JiC/KZ27eTawpnsK+9DjWrE/yXZykpZhnC6Cp0=" providerId="None" clId="Web-{F70667B8-43F8-40EB-9900-4AC39F9E31CC}" dt="2026-07-16T17:50:06.563" v="827" actId="1076"/>
        <pc:sldMkLst>
          <pc:docMk/>
          <pc:sldMk cId="1297144817" sldId="386"/>
        </pc:sldMkLst>
        <pc:spChg chg="mod">
          <ac:chgData name="Allison Andreola" userId="awko6JiC/KZ27eTawpnsK+9DjWrE/yXZykpZhnC6Cp0=" providerId="None" clId="Web-{F70667B8-43F8-40EB-9900-4AC39F9E31CC}" dt="2026-07-16T17:49:46.828" v="824" actId="1076"/>
          <ac:spMkLst>
            <pc:docMk/>
            <pc:sldMk cId="1297144817" sldId="386"/>
            <ac:spMk id="8" creationId="{14607E9E-A0B8-3C25-8577-8C37DDA74F5B}"/>
          </ac:spMkLst>
        </pc:spChg>
        <pc:spChg chg="mod">
          <ac:chgData name="Allison Andreola" userId="awko6JiC/KZ27eTawpnsK+9DjWrE/yXZykpZhnC6Cp0=" providerId="None" clId="Web-{F70667B8-43F8-40EB-9900-4AC39F9E31CC}" dt="2026-07-16T17:50:06.563" v="827" actId="1076"/>
          <ac:spMkLst>
            <pc:docMk/>
            <pc:sldMk cId="1297144817" sldId="386"/>
            <ac:spMk id="9" creationId="{7357C109-282E-87F2-4563-AE465B79623F}"/>
          </ac:spMkLst>
        </pc:spChg>
        <pc:spChg chg="add">
          <ac:chgData name="Allison Andreola" userId="awko6JiC/KZ27eTawpnsK+9DjWrE/yXZykpZhnC6Cp0=" providerId="None" clId="Web-{F70667B8-43F8-40EB-9900-4AC39F9E31CC}" dt="2026-07-16T17:49:39.359" v="823"/>
          <ac:spMkLst>
            <pc:docMk/>
            <pc:sldMk cId="1297144817" sldId="386"/>
            <ac:spMk id="20" creationId="{5624E2F6-7144-A8CD-F301-0B8015BB4B70}"/>
          </ac:spMkLst>
        </pc:spChg>
      </pc:sldChg>
      <pc:sldChg chg="addSp delSp modSp">
        <pc:chgData name="Allison Andreola" userId="awko6JiC/KZ27eTawpnsK+9DjWrE/yXZykpZhnC6Cp0=" providerId="None" clId="Web-{F70667B8-43F8-40EB-9900-4AC39F9E31CC}" dt="2026-07-16T17:44:03.027" v="688" actId="1076"/>
        <pc:sldMkLst>
          <pc:docMk/>
          <pc:sldMk cId="2712361446" sldId="387"/>
        </pc:sldMkLst>
        <pc:spChg chg="add mod">
          <ac:chgData name="Allison Andreola" userId="awko6JiC/KZ27eTawpnsK+9DjWrE/yXZykpZhnC6Cp0=" providerId="None" clId="Web-{F70667B8-43F8-40EB-9900-4AC39F9E31CC}" dt="2026-07-16T17:44:03.027" v="688" actId="1076"/>
          <ac:spMkLst>
            <pc:docMk/>
            <pc:sldMk cId="2712361446" sldId="387"/>
            <ac:spMk id="4" creationId="{3407A801-2F9E-22C5-3D5A-384370D4494C}"/>
          </ac:spMkLst>
        </pc:spChg>
        <pc:graphicFrameChg chg="mod">
          <ac:chgData name="Allison Andreola" userId="awko6JiC/KZ27eTawpnsK+9DjWrE/yXZykpZhnC6Cp0=" providerId="None" clId="Web-{F70667B8-43F8-40EB-9900-4AC39F9E31CC}" dt="2026-07-16T17:42:46.245" v="665" actId="1076"/>
          <ac:graphicFrameMkLst>
            <pc:docMk/>
            <pc:sldMk cId="2712361446" sldId="387"/>
            <ac:graphicFrameMk id="3" creationId="{6F805333-5E95-7EE5-3F91-785A6DBB2A51}"/>
          </ac:graphicFrameMkLst>
        </pc:graphicFrameChg>
        <pc:picChg chg="mod">
          <ac:chgData name="Allison Andreola" userId="awko6JiC/KZ27eTawpnsK+9DjWrE/yXZykpZhnC6Cp0=" providerId="None" clId="Web-{F70667B8-43F8-40EB-9900-4AC39F9E31CC}" dt="2026-07-16T17:42:54.557" v="667" actId="1076"/>
          <ac:picMkLst>
            <pc:docMk/>
            <pc:sldMk cId="2712361446" sldId="387"/>
            <ac:picMk id="9" creationId="{B1570622-03CA-9E47-D713-255F2511BED9}"/>
          </ac:picMkLst>
        </pc:picChg>
      </pc:sldChg>
      <pc:sldChg chg="addSp delSp modSp">
        <pc:chgData name="Allison Andreola" userId="awko6JiC/KZ27eTawpnsK+9DjWrE/yXZykpZhnC6Cp0=" providerId="None" clId="Web-{F70667B8-43F8-40EB-9900-4AC39F9E31CC}" dt="2026-07-16T17:44:59.606" v="704" actId="1076"/>
        <pc:sldMkLst>
          <pc:docMk/>
          <pc:sldMk cId="661757192" sldId="388"/>
        </pc:sldMkLst>
        <pc:spChg chg="mod">
          <ac:chgData name="Allison Andreola" userId="awko6JiC/KZ27eTawpnsK+9DjWrE/yXZykpZhnC6Cp0=" providerId="None" clId="Web-{F70667B8-43F8-40EB-9900-4AC39F9E31CC}" dt="2026-07-16T17:44:59.606" v="704" actId="1076"/>
          <ac:spMkLst>
            <pc:docMk/>
            <pc:sldMk cId="661757192" sldId="388"/>
            <ac:spMk id="7" creationId="{4490F63C-90C5-A91D-0942-07B0F46B2C4C}"/>
          </ac:spMkLst>
        </pc:spChg>
        <pc:spChg chg="add">
          <ac:chgData name="Allison Andreola" userId="awko6JiC/KZ27eTawpnsK+9DjWrE/yXZykpZhnC6Cp0=" providerId="None" clId="Web-{F70667B8-43F8-40EB-9900-4AC39F9E31CC}" dt="2026-07-16T17:44:40.215" v="700"/>
          <ac:spMkLst>
            <pc:docMk/>
            <pc:sldMk cId="661757192" sldId="388"/>
            <ac:spMk id="24" creationId="{A2A7571A-5756-F37A-F84A-4D6CE61AE474}"/>
          </ac:spMkLst>
        </pc:spChg>
      </pc:sldChg>
      <pc:sldChg chg="addSp delSp modSp">
        <pc:chgData name="Allison Andreola" userId="awko6JiC/KZ27eTawpnsK+9DjWrE/yXZykpZhnC6Cp0=" providerId="None" clId="Web-{F70667B8-43F8-40EB-9900-4AC39F9E31CC}" dt="2026-07-16T18:23:07.398" v="1651" actId="20577"/>
        <pc:sldMkLst>
          <pc:docMk/>
          <pc:sldMk cId="2601715578" sldId="389"/>
        </pc:sldMkLst>
        <pc:spChg chg="add mod">
          <ac:chgData name="Allison Andreola" userId="awko6JiC/KZ27eTawpnsK+9DjWrE/yXZykpZhnC6Cp0=" providerId="None" clId="Web-{F70667B8-43F8-40EB-9900-4AC39F9E31CC}" dt="2026-07-16T17:46:02.435" v="744" actId="1076"/>
          <ac:spMkLst>
            <pc:docMk/>
            <pc:sldMk cId="2601715578" sldId="389"/>
            <ac:spMk id="9" creationId="{591FF2F9-3BD5-446E-D8EA-58A43FE77442}"/>
          </ac:spMkLst>
        </pc:spChg>
        <pc:spChg chg="add del mod">
          <ac:chgData name="Allison Andreola" userId="awko6JiC/KZ27eTawpnsK+9DjWrE/yXZykpZhnC6Cp0=" providerId="None" clId="Web-{F70667B8-43F8-40EB-9900-4AC39F9E31CC}" dt="2026-07-16T18:19:07.145" v="1601" actId="20577"/>
          <ac:spMkLst>
            <pc:docMk/>
            <pc:sldMk cId="2601715578" sldId="389"/>
            <ac:spMk id="11" creationId="{59452D95-E6D2-B23E-EA88-0EEF410FDB96}"/>
          </ac:spMkLst>
        </pc:spChg>
        <pc:spChg chg="add mod">
          <ac:chgData name="Allison Andreola" userId="awko6JiC/KZ27eTawpnsK+9DjWrE/yXZykpZhnC6Cp0=" providerId="None" clId="Web-{F70667B8-43F8-40EB-9900-4AC39F9E31CC}" dt="2026-07-16T18:23:07.398" v="1651" actId="20577"/>
          <ac:spMkLst>
            <pc:docMk/>
            <pc:sldMk cId="2601715578" sldId="389"/>
            <ac:spMk id="13" creationId="{44B78CC2-DFF3-C27C-349D-BBA1821D1BC2}"/>
          </ac:spMkLst>
        </pc:spChg>
        <pc:picChg chg="mod">
          <ac:chgData name="Allison Andreola" userId="awko6JiC/KZ27eTawpnsK+9DjWrE/yXZykpZhnC6Cp0=" providerId="None" clId="Web-{F70667B8-43F8-40EB-9900-4AC39F9E31CC}" dt="2026-07-16T17:46:05.529" v="745" actId="14100"/>
          <ac:picMkLst>
            <pc:docMk/>
            <pc:sldMk cId="2601715578" sldId="389"/>
            <ac:picMk id="5" creationId="{59E31D86-C547-CB12-8EC3-F337E7A1FC58}"/>
          </ac:picMkLst>
        </pc:picChg>
      </pc:sldChg>
      <pc:sldChg chg="addSp delSp modSp">
        <pc:chgData name="Allison Andreola" userId="awko6JiC/KZ27eTawpnsK+9DjWrE/yXZykpZhnC6Cp0=" providerId="None" clId="Web-{F70667B8-43F8-40EB-9900-4AC39F9E31CC}" dt="2026-07-16T17:25:24.029" v="372" actId="1076"/>
        <pc:sldMkLst>
          <pc:docMk/>
          <pc:sldMk cId="2017289028" sldId="390"/>
        </pc:sldMkLst>
        <pc:spChg chg="add mod">
          <ac:chgData name="Allison Andreola" userId="awko6JiC/KZ27eTawpnsK+9DjWrE/yXZykpZhnC6Cp0=" providerId="None" clId="Web-{F70667B8-43F8-40EB-9900-4AC39F9E31CC}" dt="2026-07-16T17:25:24.029" v="372" actId="1076"/>
          <ac:spMkLst>
            <pc:docMk/>
            <pc:sldMk cId="2017289028" sldId="390"/>
            <ac:spMk id="7" creationId="{9AD204C6-A4D9-0A4E-6542-2BD2275E1827}"/>
          </ac:spMkLst>
        </pc:spChg>
      </pc:sldChg>
      <pc:sldChg chg="addSp delSp modSp">
        <pc:chgData name="Allison Andreola" userId="awko6JiC/KZ27eTawpnsK+9DjWrE/yXZykpZhnC6Cp0=" providerId="None" clId="Web-{F70667B8-43F8-40EB-9900-4AC39F9E31CC}" dt="2026-07-16T17:25:01.154" v="368" actId="20577"/>
        <pc:sldMkLst>
          <pc:docMk/>
          <pc:sldMk cId="821159721" sldId="391"/>
        </pc:sldMkLst>
        <pc:spChg chg="add mod">
          <ac:chgData name="Allison Andreola" userId="awko6JiC/KZ27eTawpnsK+9DjWrE/yXZykpZhnC6Cp0=" providerId="None" clId="Web-{F70667B8-43F8-40EB-9900-4AC39F9E31CC}" dt="2026-07-16T17:25:01.154" v="368" actId="20577"/>
          <ac:spMkLst>
            <pc:docMk/>
            <pc:sldMk cId="821159721" sldId="391"/>
            <ac:spMk id="18" creationId="{592CE57B-9C6F-A059-B153-8B653A9A5811}"/>
          </ac:spMkLst>
        </pc:spChg>
        <pc:graphicFrameChg chg="mod">
          <ac:chgData name="Allison Andreola" userId="awko6JiC/KZ27eTawpnsK+9DjWrE/yXZykpZhnC6Cp0=" providerId="None" clId="Web-{F70667B8-43F8-40EB-9900-4AC39F9E31CC}" dt="2026-07-16T17:24:05.138" v="358" actId="1076"/>
          <ac:graphicFrameMkLst>
            <pc:docMk/>
            <pc:sldMk cId="821159721" sldId="391"/>
            <ac:graphicFrameMk id="5" creationId="{CB091B8B-8F98-0874-DB7E-85ED09064C71}"/>
          </ac:graphicFrameMkLst>
        </pc:graphicFrameChg>
      </pc:sldChg>
      <pc:sldChg chg="addSp delSp modSp">
        <pc:chgData name="Allison Andreola" userId="awko6JiC/KZ27eTawpnsK+9DjWrE/yXZykpZhnC6Cp0=" providerId="None" clId="Web-{F70667B8-43F8-40EB-9900-4AC39F9E31CC}" dt="2026-07-16T17:35:39.990" v="512" actId="1076"/>
        <pc:sldMkLst>
          <pc:docMk/>
          <pc:sldMk cId="3833253908" sldId="392"/>
        </pc:sldMkLst>
        <pc:spChg chg="mod">
          <ac:chgData name="Allison Andreola" userId="awko6JiC/KZ27eTawpnsK+9DjWrE/yXZykpZhnC6Cp0=" providerId="None" clId="Web-{F70667B8-43F8-40EB-9900-4AC39F9E31CC}" dt="2026-07-16T17:35:39.990" v="512" actId="1076"/>
          <ac:spMkLst>
            <pc:docMk/>
            <pc:sldMk cId="3833253908" sldId="392"/>
            <ac:spMk id="5" creationId="{DA6F82BF-CD4F-E984-7298-4F1FA10FDCAD}"/>
          </ac:spMkLst>
        </pc:spChg>
        <pc:spChg chg="mod">
          <ac:chgData name="Allison Andreola" userId="awko6JiC/KZ27eTawpnsK+9DjWrE/yXZykpZhnC6Cp0=" providerId="None" clId="Web-{F70667B8-43F8-40EB-9900-4AC39F9E31CC}" dt="2026-07-16T17:35:34.428" v="511" actId="1076"/>
          <ac:spMkLst>
            <pc:docMk/>
            <pc:sldMk cId="3833253908" sldId="392"/>
            <ac:spMk id="7" creationId="{B246B1B7-210B-A9D6-ACD1-4868AAE62250}"/>
          </ac:spMkLst>
        </pc:spChg>
        <pc:spChg chg="add">
          <ac:chgData name="Allison Andreola" userId="awko6JiC/KZ27eTawpnsK+9DjWrE/yXZykpZhnC6Cp0=" providerId="None" clId="Web-{F70667B8-43F8-40EB-9900-4AC39F9E31CC}" dt="2026-07-16T17:35:16.880" v="507"/>
          <ac:spMkLst>
            <pc:docMk/>
            <pc:sldMk cId="3833253908" sldId="392"/>
            <ac:spMk id="15" creationId="{87464B28-9CE4-E558-D59C-3A6CC69E865D}"/>
          </ac:spMkLst>
        </pc:spChg>
        <pc:picChg chg="mod">
          <ac:chgData name="Allison Andreola" userId="awko6JiC/KZ27eTawpnsK+9DjWrE/yXZykpZhnC6Cp0=" providerId="None" clId="Web-{F70667B8-43F8-40EB-9900-4AC39F9E31CC}" dt="2026-07-16T17:00:20.325" v="3" actId="1076"/>
          <ac:picMkLst>
            <pc:docMk/>
            <pc:sldMk cId="3833253908" sldId="392"/>
            <ac:picMk id="6" creationId="{82C01A61-7157-2690-E339-DB4563ACC830}"/>
          </ac:picMkLst>
        </pc:picChg>
        <pc:picChg chg="mod">
          <ac:chgData name="Allison Andreola" userId="awko6JiC/KZ27eTawpnsK+9DjWrE/yXZykpZhnC6Cp0=" providerId="None" clId="Web-{F70667B8-43F8-40EB-9900-4AC39F9E31CC}" dt="2026-07-16T17:00:15.263" v="1" actId="1076"/>
          <ac:picMkLst>
            <pc:docMk/>
            <pc:sldMk cId="3833253908" sldId="392"/>
            <ac:picMk id="11" creationId="{E521BC51-F26D-6540-A231-3B3844DAA9DF}"/>
          </ac:picMkLst>
        </pc:picChg>
        <pc:picChg chg="mod">
          <ac:chgData name="Allison Andreola" userId="awko6JiC/KZ27eTawpnsK+9DjWrE/yXZykpZhnC6Cp0=" providerId="None" clId="Web-{F70667B8-43F8-40EB-9900-4AC39F9E31CC}" dt="2026-07-16T17:35:21.427" v="508" actId="14100"/>
          <ac:picMkLst>
            <pc:docMk/>
            <pc:sldMk cId="3833253908" sldId="392"/>
            <ac:picMk id="13" creationId="{3F5B6624-2CB3-CFCE-F0B9-9BE7F17A515A}"/>
          </ac:picMkLst>
        </pc:picChg>
        <pc:picChg chg="mod">
          <ac:chgData name="Allison Andreola" userId="awko6JiC/KZ27eTawpnsK+9DjWrE/yXZykpZhnC6Cp0=" providerId="None" clId="Web-{F70667B8-43F8-40EB-9900-4AC39F9E31CC}" dt="2026-07-16T17:35:30.787" v="510" actId="14100"/>
          <ac:picMkLst>
            <pc:docMk/>
            <pc:sldMk cId="3833253908" sldId="392"/>
            <ac:picMk id="14" creationId="{90906D1E-CCEC-48CD-BB36-EB11E346684B}"/>
          </ac:picMkLst>
        </pc:picChg>
      </pc:sldChg>
      <pc:sldChg chg="addSp delSp modSp">
        <pc:chgData name="Allison Andreola" userId="awko6JiC/KZ27eTawpnsK+9DjWrE/yXZykpZhnC6Cp0=" providerId="None" clId="Web-{F70667B8-43F8-40EB-9900-4AC39F9E31CC}" dt="2026-07-16T17:34:56.880" v="500" actId="1076"/>
        <pc:sldMkLst>
          <pc:docMk/>
          <pc:sldMk cId="1980387189" sldId="393"/>
        </pc:sldMkLst>
        <pc:spChg chg="add">
          <ac:chgData name="Allison Andreola" userId="awko6JiC/KZ27eTawpnsK+9DjWrE/yXZykpZhnC6Cp0=" providerId="None" clId="Web-{F70667B8-43F8-40EB-9900-4AC39F9E31CC}" dt="2026-07-16T17:34:34.849" v="492"/>
          <ac:spMkLst>
            <pc:docMk/>
            <pc:sldMk cId="1980387189" sldId="393"/>
            <ac:spMk id="7" creationId="{072CF660-A7EC-4E79-1D0F-3EAEBBC1FC4F}"/>
          </ac:spMkLst>
        </pc:spChg>
        <pc:spChg chg="mod">
          <ac:chgData name="Allison Andreola" userId="awko6JiC/KZ27eTawpnsK+9DjWrE/yXZykpZhnC6Cp0=" providerId="None" clId="Web-{F70667B8-43F8-40EB-9900-4AC39F9E31CC}" dt="2026-07-16T17:34:56.880" v="500" actId="1076"/>
          <ac:spMkLst>
            <pc:docMk/>
            <pc:sldMk cId="1980387189" sldId="393"/>
            <ac:spMk id="8" creationId="{68BCDB03-5FF6-C8B0-3BE6-E88D6286A0EC}"/>
          </ac:spMkLst>
        </pc:spChg>
        <pc:spChg chg="mod">
          <ac:chgData name="Allison Andreola" userId="awko6JiC/KZ27eTawpnsK+9DjWrE/yXZykpZhnC6Cp0=" providerId="None" clId="Web-{F70667B8-43F8-40EB-9900-4AC39F9E31CC}" dt="2026-07-16T17:34:40.552" v="494" actId="14100"/>
          <ac:spMkLst>
            <pc:docMk/>
            <pc:sldMk cId="1980387189" sldId="393"/>
            <ac:spMk id="15" creationId="{C6BE49B1-589A-F301-C4B8-089148F1141E}"/>
          </ac:spMkLst>
        </pc:spChg>
        <pc:grpChg chg="mod">
          <ac:chgData name="Allison Andreola" userId="awko6JiC/KZ27eTawpnsK+9DjWrE/yXZykpZhnC6Cp0=" providerId="None" clId="Web-{F70667B8-43F8-40EB-9900-4AC39F9E31CC}" dt="2026-07-16T17:34:50.302" v="498" actId="14100"/>
          <ac:grpSpMkLst>
            <pc:docMk/>
            <pc:sldMk cId="1980387189" sldId="393"/>
            <ac:grpSpMk id="6" creationId="{421A76DD-2801-88BD-16B2-C632C377E435}"/>
          </ac:grpSpMkLst>
        </pc:grpChg>
        <pc:picChg chg="mod">
          <ac:chgData name="Allison Andreola" userId="awko6JiC/KZ27eTawpnsK+9DjWrE/yXZykpZhnC6Cp0=" providerId="None" clId="Web-{F70667B8-43F8-40EB-9900-4AC39F9E31CC}" dt="2026-07-16T17:34:46.708" v="497" actId="1076"/>
          <ac:picMkLst>
            <pc:docMk/>
            <pc:sldMk cId="1980387189" sldId="393"/>
            <ac:picMk id="17" creationId="{76763444-C3F7-AB14-160A-E5AE76C4A55D}"/>
          </ac:picMkLst>
        </pc:picChg>
        <pc:picChg chg="mod">
          <ac:chgData name="Allison Andreola" userId="awko6JiC/KZ27eTawpnsK+9DjWrE/yXZykpZhnC6Cp0=" providerId="None" clId="Web-{F70667B8-43F8-40EB-9900-4AC39F9E31CC}" dt="2026-07-16T17:34:53.161" v="499" actId="14100"/>
          <ac:picMkLst>
            <pc:docMk/>
            <pc:sldMk cId="1980387189" sldId="393"/>
            <ac:picMk id="18" creationId="{EBFAB5EB-5119-FBBF-85D6-17FB07DC1DCE}"/>
          </ac:picMkLst>
        </pc:picChg>
      </pc:sldChg>
      <pc:sldChg chg="addSp delSp modSp">
        <pc:chgData name="Allison Andreola" userId="awko6JiC/KZ27eTawpnsK+9DjWrE/yXZykpZhnC6Cp0=" providerId="None" clId="Web-{F70667B8-43F8-40EB-9900-4AC39F9E31CC}" dt="2026-07-16T18:06:58.762" v="1375" actId="1076"/>
        <pc:sldMkLst>
          <pc:docMk/>
          <pc:sldMk cId="417066335" sldId="394"/>
        </pc:sldMkLst>
        <pc:spChg chg="add">
          <ac:chgData name="Allison Andreola" userId="awko6JiC/KZ27eTawpnsK+9DjWrE/yXZykpZhnC6Cp0=" providerId="None" clId="Web-{F70667B8-43F8-40EB-9900-4AC39F9E31CC}" dt="2026-07-16T17:35:05.458" v="502"/>
          <ac:spMkLst>
            <pc:docMk/>
            <pc:sldMk cId="417066335" sldId="394"/>
            <ac:spMk id="6" creationId="{768F0283-8D5C-5778-AA8C-F239B7A98B21}"/>
          </ac:spMkLst>
        </pc:spChg>
        <pc:graphicFrameChg chg="mod">
          <ac:chgData name="Allison Andreola" userId="awko6JiC/KZ27eTawpnsK+9DjWrE/yXZykpZhnC6Cp0=" providerId="None" clId="Web-{F70667B8-43F8-40EB-9900-4AC39F9E31CC}" dt="2026-07-16T18:06:58.762" v="1375" actId="1076"/>
          <ac:graphicFrameMkLst>
            <pc:docMk/>
            <pc:sldMk cId="417066335" sldId="394"/>
            <ac:graphicFrameMk id="9" creationId="{72D72B26-C128-DAB6-D84F-6E50423ADD9F}"/>
          </ac:graphicFrameMkLst>
        </pc:graphicFrameChg>
      </pc:sldChg>
      <pc:sldChg chg="addSp delSp modSp">
        <pc:chgData name="Allison Andreola" userId="awko6JiC/KZ27eTawpnsK+9DjWrE/yXZykpZhnC6Cp0=" providerId="None" clId="Web-{F70667B8-43F8-40EB-9900-4AC39F9E31CC}" dt="2026-07-16T17:35:12.755" v="505"/>
        <pc:sldMkLst>
          <pc:docMk/>
          <pc:sldMk cId="682533623" sldId="395"/>
        </pc:sldMkLst>
        <pc:spChg chg="mod">
          <ac:chgData name="Allison Andreola" userId="awko6JiC/KZ27eTawpnsK+9DjWrE/yXZykpZhnC6Cp0=" providerId="None" clId="Web-{F70667B8-43F8-40EB-9900-4AC39F9E31CC}" dt="2026-07-16T17:35:11.818" v="504" actId="1076"/>
          <ac:spMkLst>
            <pc:docMk/>
            <pc:sldMk cId="682533623" sldId="395"/>
            <ac:spMk id="16" creationId="{8C24530C-09FC-0E28-BBA1-F8E642C6F01F}"/>
          </ac:spMkLst>
        </pc:spChg>
        <pc:spChg chg="add">
          <ac:chgData name="Allison Andreola" userId="awko6JiC/KZ27eTawpnsK+9DjWrE/yXZykpZhnC6Cp0=" providerId="None" clId="Web-{F70667B8-43F8-40EB-9900-4AC39F9E31CC}" dt="2026-07-16T17:35:12.755" v="505"/>
          <ac:spMkLst>
            <pc:docMk/>
            <pc:sldMk cId="682533623" sldId="395"/>
            <ac:spMk id="17" creationId="{C27AB0B6-8BA4-9899-13C4-EE0F6230954F}"/>
          </ac:spMkLst>
        </pc:spChg>
      </pc:sldChg>
      <pc:sldChg chg="addSp delSp modSp">
        <pc:chgData name="Allison Andreola" userId="awko6JiC/KZ27eTawpnsK+9DjWrE/yXZykpZhnC6Cp0=" providerId="None" clId="Web-{F70667B8-43F8-40EB-9900-4AC39F9E31CC}" dt="2026-07-16T17:47:26.030" v="781" actId="1076"/>
        <pc:sldMkLst>
          <pc:docMk/>
          <pc:sldMk cId="827508611" sldId="398"/>
        </pc:sldMkLst>
        <pc:spChg chg="mod">
          <ac:chgData name="Allison Andreola" userId="awko6JiC/KZ27eTawpnsK+9DjWrE/yXZykpZhnC6Cp0=" providerId="None" clId="Web-{F70667B8-43F8-40EB-9900-4AC39F9E31CC}" dt="2026-07-16T17:47:09.264" v="770" actId="1076"/>
          <ac:spMkLst>
            <pc:docMk/>
            <pc:sldMk cId="827508611" sldId="398"/>
            <ac:spMk id="4" creationId="{8ABF9466-3C5D-A4E7-E6A1-46F6CF409EB0}"/>
          </ac:spMkLst>
        </pc:spChg>
        <pc:spChg chg="mod">
          <ac:chgData name="Allison Andreola" userId="awko6JiC/KZ27eTawpnsK+9DjWrE/yXZykpZhnC6Cp0=" providerId="None" clId="Web-{F70667B8-43F8-40EB-9900-4AC39F9E31CC}" dt="2026-07-16T17:47:09.279" v="771" actId="1076"/>
          <ac:spMkLst>
            <pc:docMk/>
            <pc:sldMk cId="827508611" sldId="398"/>
            <ac:spMk id="7" creationId="{C9C3BE9C-9151-6539-C335-368ABF24A471}"/>
          </ac:spMkLst>
        </pc:spChg>
        <pc:spChg chg="mod">
          <ac:chgData name="Allison Andreola" userId="awko6JiC/KZ27eTawpnsK+9DjWrE/yXZykpZhnC6Cp0=" providerId="None" clId="Web-{F70667B8-43F8-40EB-9900-4AC39F9E31CC}" dt="2026-07-16T17:47:09.295" v="772" actId="1076"/>
          <ac:spMkLst>
            <pc:docMk/>
            <pc:sldMk cId="827508611" sldId="398"/>
            <ac:spMk id="8" creationId="{27BA20A2-B0FE-DF00-FA83-6A42698D71CA}"/>
          </ac:spMkLst>
        </pc:spChg>
        <pc:spChg chg="mod">
          <ac:chgData name="Allison Andreola" userId="awko6JiC/KZ27eTawpnsK+9DjWrE/yXZykpZhnC6Cp0=" providerId="None" clId="Web-{F70667B8-43F8-40EB-9900-4AC39F9E31CC}" dt="2026-07-16T17:47:09.295" v="773" actId="1076"/>
          <ac:spMkLst>
            <pc:docMk/>
            <pc:sldMk cId="827508611" sldId="398"/>
            <ac:spMk id="12" creationId="{AEDED221-2327-4513-9C76-AB87BAAD75AD}"/>
          </ac:spMkLst>
        </pc:spChg>
        <pc:spChg chg="add">
          <ac:chgData name="Allison Andreola" userId="awko6JiC/KZ27eTawpnsK+9DjWrE/yXZykpZhnC6Cp0=" providerId="None" clId="Web-{F70667B8-43F8-40EB-9900-4AC39F9E31CC}" dt="2026-07-16T17:47:04.623" v="767"/>
          <ac:spMkLst>
            <pc:docMk/>
            <pc:sldMk cId="827508611" sldId="398"/>
            <ac:spMk id="20" creationId="{2C2B5CEA-EBA1-9E21-F32F-AB3A2436DE84}"/>
          </ac:spMkLst>
        </pc:spChg>
        <pc:spChg chg="mod">
          <ac:chgData name="Allison Andreola" userId="awko6JiC/KZ27eTawpnsK+9DjWrE/yXZykpZhnC6Cp0=" providerId="None" clId="Web-{F70667B8-43F8-40EB-9900-4AC39F9E31CC}" dt="2026-07-16T17:47:20.826" v="778" actId="1076"/>
          <ac:spMkLst>
            <pc:docMk/>
            <pc:sldMk cId="827508611" sldId="398"/>
            <ac:spMk id="23" creationId="{94C72FE3-F413-0815-286B-C5B7BA7D3AB0}"/>
          </ac:spMkLst>
        </pc:spChg>
        <pc:spChg chg="mod">
          <ac:chgData name="Allison Andreola" userId="awko6JiC/KZ27eTawpnsK+9DjWrE/yXZykpZhnC6Cp0=" providerId="None" clId="Web-{F70667B8-43F8-40EB-9900-4AC39F9E31CC}" dt="2026-07-16T17:47:09.248" v="768" actId="1076"/>
          <ac:spMkLst>
            <pc:docMk/>
            <pc:sldMk cId="827508611" sldId="398"/>
            <ac:spMk id="24" creationId="{A8933331-75CB-5FB6-BAC6-45479354A354}"/>
          </ac:spMkLst>
        </pc:spChg>
        <pc:spChg chg="mod">
          <ac:chgData name="Allison Andreola" userId="awko6JiC/KZ27eTawpnsK+9DjWrE/yXZykpZhnC6Cp0=" providerId="None" clId="Web-{F70667B8-43F8-40EB-9900-4AC39F9E31CC}" dt="2026-07-16T17:47:09.264" v="769" actId="1076"/>
          <ac:spMkLst>
            <pc:docMk/>
            <pc:sldMk cId="827508611" sldId="398"/>
            <ac:spMk id="25" creationId="{0BA503BA-203B-9732-A674-79F1F50D1A09}"/>
          </ac:spMkLst>
        </pc:spChg>
        <pc:picChg chg="mod">
          <ac:chgData name="Allison Andreola" userId="awko6JiC/KZ27eTawpnsK+9DjWrE/yXZykpZhnC6Cp0=" providerId="None" clId="Web-{F70667B8-43F8-40EB-9900-4AC39F9E31CC}" dt="2026-07-16T17:47:22.483" v="779" actId="1076"/>
          <ac:picMkLst>
            <pc:docMk/>
            <pc:sldMk cId="827508611" sldId="398"/>
            <ac:picMk id="5" creationId="{BFAF8538-B4AB-6BDB-E26F-6FEF49376ED6}"/>
          </ac:picMkLst>
        </pc:picChg>
        <pc:picChg chg="mod">
          <ac:chgData name="Allison Andreola" userId="awko6JiC/KZ27eTawpnsK+9DjWrE/yXZykpZhnC6Cp0=" providerId="None" clId="Web-{F70667B8-43F8-40EB-9900-4AC39F9E31CC}" dt="2026-07-16T17:47:24.155" v="780" actId="1076"/>
          <ac:picMkLst>
            <pc:docMk/>
            <pc:sldMk cId="827508611" sldId="398"/>
            <ac:picMk id="10" creationId="{3461BD1E-5EF3-D793-E46C-FA257C3DA6D1}"/>
          </ac:picMkLst>
        </pc:picChg>
        <pc:picChg chg="mod">
          <ac:chgData name="Allison Andreola" userId="awko6JiC/KZ27eTawpnsK+9DjWrE/yXZykpZhnC6Cp0=" providerId="None" clId="Web-{F70667B8-43F8-40EB-9900-4AC39F9E31CC}" dt="2026-07-16T17:47:26.030" v="781" actId="1076"/>
          <ac:picMkLst>
            <pc:docMk/>
            <pc:sldMk cId="827508611" sldId="398"/>
            <ac:picMk id="14" creationId="{33B92A19-8D40-A1EE-A643-B7C4F50BB047}"/>
          </ac:picMkLst>
        </pc:picChg>
        <pc:picChg chg="mod">
          <ac:chgData name="Allison Andreola" userId="awko6JiC/KZ27eTawpnsK+9DjWrE/yXZykpZhnC6Cp0=" providerId="None" clId="Web-{F70667B8-43F8-40EB-9900-4AC39F9E31CC}" dt="2026-07-16T17:47:09.326" v="774" actId="1076"/>
          <ac:picMkLst>
            <pc:docMk/>
            <pc:sldMk cId="827508611" sldId="398"/>
            <ac:picMk id="26" creationId="{236E5789-D56F-4836-29A3-58EB9B7C078E}"/>
          </ac:picMkLst>
        </pc:picChg>
      </pc:sldChg>
      <pc:sldChg chg="addSp delSp modSp">
        <pc:chgData name="Allison Andreola" userId="awko6JiC/KZ27eTawpnsK+9DjWrE/yXZykpZhnC6Cp0=" providerId="None" clId="Web-{F70667B8-43F8-40EB-9900-4AC39F9E31CC}" dt="2026-07-16T17:47:59.499" v="796" actId="1076"/>
        <pc:sldMkLst>
          <pc:docMk/>
          <pc:sldMk cId="516116971" sldId="399"/>
        </pc:sldMkLst>
        <pc:spChg chg="add">
          <ac:chgData name="Allison Andreola" userId="awko6JiC/KZ27eTawpnsK+9DjWrE/yXZykpZhnC6Cp0=" providerId="None" clId="Web-{F70667B8-43F8-40EB-9900-4AC39F9E31CC}" dt="2026-07-16T17:47:46.686" v="792"/>
          <ac:spMkLst>
            <pc:docMk/>
            <pc:sldMk cId="516116971" sldId="399"/>
            <ac:spMk id="8" creationId="{D187A816-99E4-E0F6-F777-204FCF9CC02E}"/>
          </ac:spMkLst>
        </pc:spChg>
        <pc:spChg chg="mod">
          <ac:chgData name="Allison Andreola" userId="awko6JiC/KZ27eTawpnsK+9DjWrE/yXZykpZhnC6Cp0=" providerId="None" clId="Web-{F70667B8-43F8-40EB-9900-4AC39F9E31CC}" dt="2026-07-16T17:47:41.389" v="786" actId="1076"/>
          <ac:spMkLst>
            <pc:docMk/>
            <pc:sldMk cId="516116971" sldId="399"/>
            <ac:spMk id="20" creationId="{E5264075-AF48-386C-B6F9-5C85D0255ADE}"/>
          </ac:spMkLst>
        </pc:spChg>
        <pc:spChg chg="mod">
          <ac:chgData name="Allison Andreola" userId="awko6JiC/KZ27eTawpnsK+9DjWrE/yXZykpZhnC6Cp0=" providerId="None" clId="Web-{F70667B8-43F8-40EB-9900-4AC39F9E31CC}" dt="2026-07-16T17:47:59.499" v="796" actId="1076"/>
          <ac:spMkLst>
            <pc:docMk/>
            <pc:sldMk cId="516116971" sldId="399"/>
            <ac:spMk id="23" creationId="{1645D4AA-C732-B498-6A7C-A9181F145152}"/>
          </ac:spMkLst>
        </pc:spChg>
        <pc:spChg chg="mod">
          <ac:chgData name="Allison Andreola" userId="awko6JiC/KZ27eTawpnsK+9DjWrE/yXZykpZhnC6Cp0=" providerId="None" clId="Web-{F70667B8-43F8-40EB-9900-4AC39F9E31CC}" dt="2026-07-16T17:47:41.373" v="785" actId="1076"/>
          <ac:spMkLst>
            <pc:docMk/>
            <pc:sldMk cId="516116971" sldId="399"/>
            <ac:spMk id="24" creationId="{CC72F2EA-D967-B26B-1FF0-D95E48DD1D30}"/>
          </ac:spMkLst>
        </pc:spChg>
        <pc:spChg chg="mod">
          <ac:chgData name="Allison Andreola" userId="awko6JiC/KZ27eTawpnsK+9DjWrE/yXZykpZhnC6Cp0=" providerId="None" clId="Web-{F70667B8-43F8-40EB-9900-4AC39F9E31CC}" dt="2026-07-16T17:47:41.389" v="787" actId="1076"/>
          <ac:spMkLst>
            <pc:docMk/>
            <pc:sldMk cId="516116971" sldId="399"/>
            <ac:spMk id="27" creationId="{C758CF5D-FE90-B0EC-4346-87F514B2D80D}"/>
          </ac:spMkLst>
        </pc:spChg>
        <pc:spChg chg="mod">
          <ac:chgData name="Allison Andreola" userId="awko6JiC/KZ27eTawpnsK+9DjWrE/yXZykpZhnC6Cp0=" providerId="None" clId="Web-{F70667B8-43F8-40EB-9900-4AC39F9E31CC}" dt="2026-07-16T17:47:57.921" v="795" actId="1076"/>
          <ac:spMkLst>
            <pc:docMk/>
            <pc:sldMk cId="516116971" sldId="399"/>
            <ac:spMk id="33" creationId="{6DE02306-17BE-38B1-5A12-744563FBE74E}"/>
          </ac:spMkLst>
        </pc:spChg>
        <pc:picChg chg="mod">
          <ac:chgData name="Allison Andreola" userId="awko6JiC/KZ27eTawpnsK+9DjWrE/yXZykpZhnC6Cp0=" providerId="None" clId="Web-{F70667B8-43F8-40EB-9900-4AC39F9E31CC}" dt="2026-07-16T17:47:56.030" v="794" actId="1076"/>
          <ac:picMkLst>
            <pc:docMk/>
            <pc:sldMk cId="516116971" sldId="399"/>
            <ac:picMk id="3" creationId="{55D32846-F1B5-7820-F371-2671817B68D9}"/>
          </ac:picMkLst>
        </pc:picChg>
        <pc:picChg chg="mod">
          <ac:chgData name="Allison Andreola" userId="awko6JiC/KZ27eTawpnsK+9DjWrE/yXZykpZhnC6Cp0=" providerId="None" clId="Web-{F70667B8-43F8-40EB-9900-4AC39F9E31CC}" dt="2026-07-16T17:47:54.546" v="793" actId="1076"/>
          <ac:picMkLst>
            <pc:docMk/>
            <pc:sldMk cId="516116971" sldId="399"/>
            <ac:picMk id="10" creationId="{993DF5C5-75CD-ACF3-51F3-3B2A7EB45257}"/>
          </ac:picMkLst>
        </pc:picChg>
        <pc:picChg chg="mod">
          <ac:chgData name="Allison Andreola" userId="awko6JiC/KZ27eTawpnsK+9DjWrE/yXZykpZhnC6Cp0=" providerId="None" clId="Web-{F70667B8-43F8-40EB-9900-4AC39F9E31CC}" dt="2026-07-16T17:47:41.405" v="788" actId="1076"/>
          <ac:picMkLst>
            <pc:docMk/>
            <pc:sldMk cId="516116971" sldId="399"/>
            <ac:picMk id="28" creationId="{A9EC24C2-6A59-3878-9A1F-C8AE82A925C4}"/>
          </ac:picMkLst>
        </pc:picChg>
        <pc:picChg chg="mod">
          <ac:chgData name="Allison Andreola" userId="awko6JiC/KZ27eTawpnsK+9DjWrE/yXZykpZhnC6Cp0=" providerId="None" clId="Web-{F70667B8-43F8-40EB-9900-4AC39F9E31CC}" dt="2026-07-16T17:47:41.420" v="789" actId="1076"/>
          <ac:picMkLst>
            <pc:docMk/>
            <pc:sldMk cId="516116971" sldId="399"/>
            <ac:picMk id="29" creationId="{E0F7E6D2-8B81-401C-FE8F-16C4844A76C3}"/>
          </ac:picMkLst>
        </pc:picChg>
      </pc:sldChg>
      <pc:sldChg chg="addSp delSp modSp">
        <pc:chgData name="Allison Andreola" userId="awko6JiC/KZ27eTawpnsK+9DjWrE/yXZykpZhnC6Cp0=" providerId="None" clId="Web-{F70667B8-43F8-40EB-9900-4AC39F9E31CC}" dt="2026-07-16T17:49:20" v="816" actId="1076"/>
        <pc:sldMkLst>
          <pc:docMk/>
          <pc:sldMk cId="3670485804" sldId="400"/>
        </pc:sldMkLst>
        <pc:spChg chg="mod">
          <ac:chgData name="Allison Andreola" userId="awko6JiC/KZ27eTawpnsK+9DjWrE/yXZykpZhnC6Cp0=" providerId="None" clId="Web-{F70667B8-43F8-40EB-9900-4AC39F9E31CC}" dt="2026-07-16T17:49:11.640" v="813" actId="1076"/>
          <ac:spMkLst>
            <pc:docMk/>
            <pc:sldMk cId="3670485804" sldId="400"/>
            <ac:spMk id="7" creationId="{460F2DED-685E-0EFE-C88C-937F7AB8D080}"/>
          </ac:spMkLst>
        </pc:spChg>
        <pc:spChg chg="mod">
          <ac:chgData name="Allison Andreola" userId="awko6JiC/KZ27eTawpnsK+9DjWrE/yXZykpZhnC6Cp0=" providerId="None" clId="Web-{F70667B8-43F8-40EB-9900-4AC39F9E31CC}" dt="2026-07-16T17:49:13.906" v="814" actId="1076"/>
          <ac:spMkLst>
            <pc:docMk/>
            <pc:sldMk cId="3670485804" sldId="400"/>
            <ac:spMk id="10" creationId="{E8038B2F-67DC-4DA3-B281-7DD07FC95416}"/>
          </ac:spMkLst>
        </pc:spChg>
        <pc:spChg chg="mod">
          <ac:chgData name="Allison Andreola" userId="awko6JiC/KZ27eTawpnsK+9DjWrE/yXZykpZhnC6Cp0=" providerId="None" clId="Web-{F70667B8-43F8-40EB-9900-4AC39F9E31CC}" dt="2026-07-16T17:49:20" v="816" actId="1076"/>
          <ac:spMkLst>
            <pc:docMk/>
            <pc:sldMk cId="3670485804" sldId="400"/>
            <ac:spMk id="20" creationId="{2BC55D81-5044-8907-DED4-BA5BB123C324}"/>
          </ac:spMkLst>
        </pc:spChg>
        <pc:spChg chg="add">
          <ac:chgData name="Allison Andreola" userId="awko6JiC/KZ27eTawpnsK+9DjWrE/yXZykpZhnC6Cp0=" providerId="None" clId="Web-{F70667B8-43F8-40EB-9900-4AC39F9E31CC}" dt="2026-07-16T17:48:50.218" v="807"/>
          <ac:spMkLst>
            <pc:docMk/>
            <pc:sldMk cId="3670485804" sldId="400"/>
            <ac:spMk id="23" creationId="{DDD47605-05FA-7A8A-5740-33C7D5814ED5}"/>
          </ac:spMkLst>
        </pc:spChg>
        <pc:spChg chg="mod">
          <ac:chgData name="Allison Andreola" userId="awko6JiC/KZ27eTawpnsK+9DjWrE/yXZykpZhnC6Cp0=" providerId="None" clId="Web-{F70667B8-43F8-40EB-9900-4AC39F9E31CC}" dt="2026-07-16T17:49:17.781" v="815" actId="1076"/>
          <ac:spMkLst>
            <pc:docMk/>
            <pc:sldMk cId="3670485804" sldId="400"/>
            <ac:spMk id="24" creationId="{DF459457-9709-2C5D-94A8-D1E78E292B39}"/>
          </ac:spMkLst>
        </pc:spChg>
      </pc:sldChg>
      <pc:sldChg chg="addSp delSp modSp">
        <pc:chgData name="Allison Andreola" userId="awko6JiC/KZ27eTawpnsK+9DjWrE/yXZykpZhnC6Cp0=" providerId="None" clId="Web-{F70667B8-43F8-40EB-9900-4AC39F9E31CC}" dt="2026-07-16T17:51:15.954" v="855" actId="1076"/>
        <pc:sldMkLst>
          <pc:docMk/>
          <pc:sldMk cId="3654931778" sldId="402"/>
        </pc:sldMkLst>
        <pc:spChg chg="add">
          <ac:chgData name="Allison Andreola" userId="awko6JiC/KZ27eTawpnsK+9DjWrE/yXZykpZhnC6Cp0=" providerId="None" clId="Web-{F70667B8-43F8-40EB-9900-4AC39F9E31CC}" dt="2026-07-16T17:51:05.063" v="853"/>
          <ac:spMkLst>
            <pc:docMk/>
            <pc:sldMk cId="3654931778" sldId="402"/>
            <ac:spMk id="6" creationId="{7BF4CB07-773E-9CAB-E584-9333D1E4E967}"/>
          </ac:spMkLst>
        </pc:spChg>
        <pc:graphicFrameChg chg="mod">
          <ac:chgData name="Allison Andreola" userId="awko6JiC/KZ27eTawpnsK+9DjWrE/yXZykpZhnC6Cp0=" providerId="None" clId="Web-{F70667B8-43F8-40EB-9900-4AC39F9E31CC}" dt="2026-07-16T17:51:15.954" v="855" actId="1076"/>
          <ac:graphicFrameMkLst>
            <pc:docMk/>
            <pc:sldMk cId="3654931778" sldId="402"/>
            <ac:graphicFrameMk id="2" creationId="{D53E60DB-4EAE-FED3-4B98-4CF2057D93BE}"/>
          </ac:graphicFrameMkLst>
        </pc:graphicFrameChg>
      </pc:sldChg>
      <pc:sldChg chg="addSp delSp modSp">
        <pc:chgData name="Allison Andreola" userId="awko6JiC/KZ27eTawpnsK+9DjWrE/yXZykpZhnC6Cp0=" providerId="None" clId="Web-{F70667B8-43F8-40EB-9900-4AC39F9E31CC}" dt="2026-07-16T17:51:23.313" v="858" actId="1076"/>
        <pc:sldMkLst>
          <pc:docMk/>
          <pc:sldMk cId="2496640799" sldId="403"/>
        </pc:sldMkLst>
        <pc:spChg chg="add">
          <ac:chgData name="Allison Andreola" userId="awko6JiC/KZ27eTawpnsK+9DjWrE/yXZykpZhnC6Cp0=" providerId="None" clId="Web-{F70667B8-43F8-40EB-9900-4AC39F9E31CC}" dt="2026-07-16T17:51:20.360" v="857"/>
          <ac:spMkLst>
            <pc:docMk/>
            <pc:sldMk cId="2496640799" sldId="403"/>
            <ac:spMk id="7" creationId="{F3259FDA-9249-973D-61A7-6ACF5E4DF8E7}"/>
          </ac:spMkLst>
        </pc:spChg>
        <pc:picChg chg="mod">
          <ac:chgData name="Allison Andreola" userId="awko6JiC/KZ27eTawpnsK+9DjWrE/yXZykpZhnC6Cp0=" providerId="None" clId="Web-{F70667B8-43F8-40EB-9900-4AC39F9E31CC}" dt="2026-07-16T17:51:23.313" v="858" actId="1076"/>
          <ac:picMkLst>
            <pc:docMk/>
            <pc:sldMk cId="2496640799" sldId="403"/>
            <ac:picMk id="2" creationId="{93C9BDCB-9AF0-DDBA-8054-6D4ADC86E472}"/>
          </ac:picMkLst>
        </pc:picChg>
      </pc:sldChg>
      <pc:sldChg chg="addSp delSp modSp">
        <pc:chgData name="Allison Andreola" userId="awko6JiC/KZ27eTawpnsK+9DjWrE/yXZykpZhnC6Cp0=" providerId="None" clId="Web-{F70667B8-43F8-40EB-9900-4AC39F9E31CC}" dt="2026-07-16T17:30:48.456" v="425" actId="1076"/>
        <pc:sldMkLst>
          <pc:docMk/>
          <pc:sldMk cId="3855848925" sldId="404"/>
        </pc:sldMkLst>
        <pc:spChg chg="add">
          <ac:chgData name="Allison Andreola" userId="awko6JiC/KZ27eTawpnsK+9DjWrE/yXZykpZhnC6Cp0=" providerId="None" clId="Web-{F70667B8-43F8-40EB-9900-4AC39F9E31CC}" dt="2026-07-16T17:30:45.502" v="424"/>
          <ac:spMkLst>
            <pc:docMk/>
            <pc:sldMk cId="3855848925" sldId="404"/>
            <ac:spMk id="4" creationId="{F3EF6E06-78AA-2ED1-275F-0C8B853D1A01}"/>
          </ac:spMkLst>
        </pc:spChg>
        <pc:graphicFrameChg chg="mod">
          <ac:chgData name="Allison Andreola" userId="awko6JiC/KZ27eTawpnsK+9DjWrE/yXZykpZhnC6Cp0=" providerId="None" clId="Web-{F70667B8-43F8-40EB-9900-4AC39F9E31CC}" dt="2026-07-16T17:30:48.456" v="425" actId="1076"/>
          <ac:graphicFrameMkLst>
            <pc:docMk/>
            <pc:sldMk cId="3855848925" sldId="404"/>
            <ac:graphicFrameMk id="5" creationId="{830FE4C0-6EB2-11CA-2714-91CDDB41DC65}"/>
          </ac:graphicFrameMkLst>
        </pc:graphicFrameChg>
      </pc:sldChg>
      <pc:sldChg chg="addSp delSp modSp">
        <pc:chgData name="Allison Andreola" userId="awko6JiC/KZ27eTawpnsK+9DjWrE/yXZykpZhnC6Cp0=" providerId="None" clId="Web-{F70667B8-43F8-40EB-9900-4AC39F9E31CC}" dt="2026-07-16T17:55:24.941" v="948" actId="1076"/>
        <pc:sldMkLst>
          <pc:docMk/>
          <pc:sldMk cId="1342582175" sldId="407"/>
        </pc:sldMkLst>
        <pc:spChg chg="add">
          <ac:chgData name="Allison Andreola" userId="awko6JiC/KZ27eTawpnsK+9DjWrE/yXZykpZhnC6Cp0=" providerId="None" clId="Web-{F70667B8-43F8-40EB-9900-4AC39F9E31CC}" dt="2026-07-16T17:55:22.238" v="947"/>
          <ac:spMkLst>
            <pc:docMk/>
            <pc:sldMk cId="1342582175" sldId="407"/>
            <ac:spMk id="7" creationId="{705E221E-79CA-EBAC-6022-921DC494BF53}"/>
          </ac:spMkLst>
        </pc:spChg>
        <pc:spChg chg="mod">
          <ac:chgData name="Allison Andreola" userId="awko6JiC/KZ27eTawpnsK+9DjWrE/yXZykpZhnC6Cp0=" providerId="None" clId="Web-{F70667B8-43F8-40EB-9900-4AC39F9E31CC}" dt="2026-07-16T17:55:24.941" v="948" actId="1076"/>
          <ac:spMkLst>
            <pc:docMk/>
            <pc:sldMk cId="1342582175" sldId="407"/>
            <ac:spMk id="12" creationId="{53420263-8962-31AE-EAA1-54F07BBB28B2}"/>
          </ac:spMkLst>
        </pc:spChg>
      </pc:sldChg>
      <pc:sldChg chg="addSp delSp modSp">
        <pc:chgData name="Allison Andreola" userId="awko6JiC/KZ27eTawpnsK+9DjWrE/yXZykpZhnC6Cp0=" providerId="None" clId="Web-{F70667B8-43F8-40EB-9900-4AC39F9E31CC}" dt="2026-07-16T17:55:38.504" v="952" actId="1076"/>
        <pc:sldMkLst>
          <pc:docMk/>
          <pc:sldMk cId="1395216066" sldId="408"/>
        </pc:sldMkLst>
        <pc:spChg chg="add">
          <ac:chgData name="Allison Andreola" userId="awko6JiC/KZ27eTawpnsK+9DjWrE/yXZykpZhnC6Cp0=" providerId="None" clId="Web-{F70667B8-43F8-40EB-9900-4AC39F9E31CC}" dt="2026-07-16T17:55:30.488" v="950"/>
          <ac:spMkLst>
            <pc:docMk/>
            <pc:sldMk cId="1395216066" sldId="408"/>
            <ac:spMk id="8" creationId="{F7CA5579-23D4-B02E-C793-3C1DF5DFAAE3}"/>
          </ac:spMkLst>
        </pc:spChg>
        <pc:graphicFrameChg chg="mod">
          <ac:chgData name="Allison Andreola" userId="awko6JiC/KZ27eTawpnsK+9DjWrE/yXZykpZhnC6Cp0=" providerId="None" clId="Web-{F70667B8-43F8-40EB-9900-4AC39F9E31CC}" dt="2026-07-16T17:55:38.504" v="952" actId="1076"/>
          <ac:graphicFrameMkLst>
            <pc:docMk/>
            <pc:sldMk cId="1395216066" sldId="408"/>
            <ac:graphicFrameMk id="15" creationId="{40524075-D834-1A52-E1DC-77D6DE2F4D94}"/>
          </ac:graphicFrameMkLst>
        </pc:graphicFrameChg>
        <pc:picChg chg="mod">
          <ac:chgData name="Allison Andreola" userId="awko6JiC/KZ27eTawpnsK+9DjWrE/yXZykpZhnC6Cp0=" providerId="None" clId="Web-{F70667B8-43F8-40EB-9900-4AC39F9E31CC}" dt="2026-07-16T17:55:34.379" v="951" actId="14100"/>
          <ac:picMkLst>
            <pc:docMk/>
            <pc:sldMk cId="1395216066" sldId="408"/>
            <ac:picMk id="9" creationId="{CA44BA9C-76F2-4712-E0B6-508BDCAF8132}"/>
          </ac:picMkLst>
        </pc:picChg>
      </pc:sldChg>
      <pc:sldChg chg="addSp delSp modSp">
        <pc:chgData name="Allison Andreola" userId="awko6JiC/KZ27eTawpnsK+9DjWrE/yXZykpZhnC6Cp0=" providerId="None" clId="Web-{F70667B8-43F8-40EB-9900-4AC39F9E31CC}" dt="2026-07-16T17:58:28.677" v="1011" actId="1076"/>
        <pc:sldMkLst>
          <pc:docMk/>
          <pc:sldMk cId="4082981848" sldId="409"/>
        </pc:sldMkLst>
        <pc:spChg chg="add mod">
          <ac:chgData name="Allison Andreola" userId="awko6JiC/KZ27eTawpnsK+9DjWrE/yXZykpZhnC6Cp0=" providerId="None" clId="Web-{F70667B8-43F8-40EB-9900-4AC39F9E31CC}" dt="2026-07-16T17:58:28.677" v="1011" actId="1076"/>
          <ac:spMkLst>
            <pc:docMk/>
            <pc:sldMk cId="4082981848" sldId="409"/>
            <ac:spMk id="5" creationId="{EB92885D-583D-6D45-179D-4412D0FF4EC1}"/>
          </ac:spMkLst>
        </pc:spChg>
        <pc:spChg chg="mod">
          <ac:chgData name="Allison Andreola" userId="awko6JiC/KZ27eTawpnsK+9DjWrE/yXZykpZhnC6Cp0=" providerId="None" clId="Web-{F70667B8-43F8-40EB-9900-4AC39F9E31CC}" dt="2026-07-16T17:58:19.990" v="1010" actId="1076"/>
          <ac:spMkLst>
            <pc:docMk/>
            <pc:sldMk cId="4082981848" sldId="409"/>
            <ac:spMk id="20" creationId="{1ADCEDCC-1FBE-812F-8A1D-29C920FD72BD}"/>
          </ac:spMkLst>
        </pc:spChg>
        <pc:graphicFrameChg chg="mod modGraphic">
          <ac:chgData name="Allison Andreola" userId="awko6JiC/KZ27eTawpnsK+9DjWrE/yXZykpZhnC6Cp0=" providerId="None" clId="Web-{F70667B8-43F8-40EB-9900-4AC39F9E31CC}" dt="2026-07-16T17:58:08.099" v="1007"/>
          <ac:graphicFrameMkLst>
            <pc:docMk/>
            <pc:sldMk cId="4082981848" sldId="409"/>
            <ac:graphicFrameMk id="19" creationId="{EF202DCB-44FA-891A-21CB-4A6FF5D02C20}"/>
          </ac:graphicFrameMkLst>
        </pc:graphicFrameChg>
      </pc:sldChg>
      <pc:sldChg chg="addSp delSp modSp">
        <pc:chgData name="Allison Andreola" userId="awko6JiC/KZ27eTawpnsK+9DjWrE/yXZykpZhnC6Cp0=" providerId="None" clId="Web-{F70667B8-43F8-40EB-9900-4AC39F9E31CC}" dt="2026-07-16T17:58:50.599" v="1022" actId="14100"/>
        <pc:sldMkLst>
          <pc:docMk/>
          <pc:sldMk cId="826775192" sldId="410"/>
        </pc:sldMkLst>
        <pc:spChg chg="add mod">
          <ac:chgData name="Allison Andreola" userId="awko6JiC/KZ27eTawpnsK+9DjWrE/yXZykpZhnC6Cp0=" providerId="None" clId="Web-{F70667B8-43F8-40EB-9900-4AC39F9E31CC}" dt="2026-07-16T17:58:46.896" v="1021" actId="1076"/>
          <ac:spMkLst>
            <pc:docMk/>
            <pc:sldMk cId="826775192" sldId="410"/>
            <ac:spMk id="8" creationId="{04CF2CF0-A7BA-86FF-892D-11472EA31DFF}"/>
          </ac:spMkLst>
        </pc:spChg>
        <pc:picChg chg="mod">
          <ac:chgData name="Allison Andreola" userId="awko6JiC/KZ27eTawpnsK+9DjWrE/yXZykpZhnC6Cp0=" providerId="None" clId="Web-{F70667B8-43F8-40EB-9900-4AC39F9E31CC}" dt="2026-07-16T17:58:50.599" v="1022" actId="14100"/>
          <ac:picMkLst>
            <pc:docMk/>
            <pc:sldMk cId="826775192" sldId="410"/>
            <ac:picMk id="14" creationId="{26393AD9-A0B8-2221-F177-ED6D57BED3FF}"/>
          </ac:picMkLst>
        </pc:picChg>
      </pc:sldChg>
      <pc:sldChg chg="addSp delSp modSp">
        <pc:chgData name="Allison Andreola" userId="awko6JiC/KZ27eTawpnsK+9DjWrE/yXZykpZhnC6Cp0=" providerId="None" clId="Web-{F70667B8-43F8-40EB-9900-4AC39F9E31CC}" dt="2026-07-16T17:59:22.834" v="1039" actId="1076"/>
        <pc:sldMkLst>
          <pc:docMk/>
          <pc:sldMk cId="2386417679" sldId="411"/>
        </pc:sldMkLst>
        <pc:spChg chg="mod">
          <ac:chgData name="Allison Andreola" userId="awko6JiC/KZ27eTawpnsK+9DjWrE/yXZykpZhnC6Cp0=" providerId="None" clId="Web-{F70667B8-43F8-40EB-9900-4AC39F9E31CC}" dt="2026-07-16T17:59:15.428" v="1037" actId="1076"/>
          <ac:spMkLst>
            <pc:docMk/>
            <pc:sldMk cId="2386417679" sldId="411"/>
            <ac:spMk id="4" creationId="{4098099A-B84C-5F11-E514-535B801ECE17}"/>
          </ac:spMkLst>
        </pc:spChg>
        <pc:spChg chg="add mod">
          <ac:chgData name="Allison Andreola" userId="awko6JiC/KZ27eTawpnsK+9DjWrE/yXZykpZhnC6Cp0=" providerId="None" clId="Web-{F70667B8-43F8-40EB-9900-4AC39F9E31CC}" dt="2026-07-16T17:59:03.709" v="1034" actId="20577"/>
          <ac:spMkLst>
            <pc:docMk/>
            <pc:sldMk cId="2386417679" sldId="411"/>
            <ac:spMk id="7" creationId="{A4ADB98E-3725-2426-3A0A-C52B5009B7EA}"/>
          </ac:spMkLst>
        </pc:spChg>
        <pc:picChg chg="mod">
          <ac:chgData name="Allison Andreola" userId="awko6JiC/KZ27eTawpnsK+9DjWrE/yXZykpZhnC6Cp0=" providerId="None" clId="Web-{F70667B8-43F8-40EB-9900-4AC39F9E31CC}" dt="2026-07-16T17:59:22.834" v="1039" actId="1076"/>
          <ac:picMkLst>
            <pc:docMk/>
            <pc:sldMk cId="2386417679" sldId="411"/>
            <ac:picMk id="13" creationId="{2E6263CE-8D90-3013-1A06-B604591F460F}"/>
          </ac:picMkLst>
        </pc:picChg>
      </pc:sldChg>
      <pc:sldChg chg="modSp">
        <pc:chgData name="Allison Andreola" userId="awko6JiC/KZ27eTawpnsK+9DjWrE/yXZykpZhnC6Cp0=" providerId="None" clId="Web-{F70667B8-43F8-40EB-9900-4AC39F9E31CC}" dt="2026-07-16T18:00:50.257" v="1040" actId="1076"/>
        <pc:sldMkLst>
          <pc:docMk/>
          <pc:sldMk cId="3461526020" sldId="412"/>
        </pc:sldMkLst>
        <pc:spChg chg="mod">
          <ac:chgData name="Allison Andreola" userId="awko6JiC/KZ27eTawpnsK+9DjWrE/yXZykpZhnC6Cp0=" providerId="None" clId="Web-{F70667B8-43F8-40EB-9900-4AC39F9E31CC}" dt="2026-07-16T18:00:50.257" v="1040" actId="1076"/>
          <ac:spMkLst>
            <pc:docMk/>
            <pc:sldMk cId="3461526020" sldId="412"/>
            <ac:spMk id="6" creationId="{54DA9FC9-DD85-2A7C-C979-4ABA39A0EC6A}"/>
          </ac:spMkLst>
        </pc:spChg>
      </pc:sldChg>
      <pc:sldChg chg="modSp">
        <pc:chgData name="Allison Andreola" userId="awko6JiC/KZ27eTawpnsK+9DjWrE/yXZykpZhnC6Cp0=" providerId="None" clId="Web-{F70667B8-43F8-40EB-9900-4AC39F9E31CC}" dt="2026-07-16T17:05:25.110" v="8" actId="1076"/>
        <pc:sldMkLst>
          <pc:docMk/>
          <pc:sldMk cId="942864166" sldId="413"/>
        </pc:sldMkLst>
        <pc:spChg chg="mod">
          <ac:chgData name="Allison Andreola" userId="awko6JiC/KZ27eTawpnsK+9DjWrE/yXZykpZhnC6Cp0=" providerId="None" clId="Web-{F70667B8-43F8-40EB-9900-4AC39F9E31CC}" dt="2026-07-16T17:05:25.110" v="8" actId="1076"/>
          <ac:spMkLst>
            <pc:docMk/>
            <pc:sldMk cId="942864166" sldId="413"/>
            <ac:spMk id="200" creationId="{E896793A-6143-CC69-9095-EF19B1469BEC}"/>
          </ac:spMkLst>
        </pc:spChg>
      </pc:sldChg>
      <pc:sldChg chg="addSp delSp modSp">
        <pc:chgData name="Allison Andreola" userId="awko6JiC/KZ27eTawpnsK+9DjWrE/yXZykpZhnC6Cp0=" providerId="None" clId="Web-{F70667B8-43F8-40EB-9900-4AC39F9E31CC}" dt="2026-07-16T17:16:05.711" v="254" actId="1076"/>
        <pc:sldMkLst>
          <pc:docMk/>
          <pc:sldMk cId="165058369" sldId="414"/>
        </pc:sldMkLst>
        <pc:spChg chg="add mod">
          <ac:chgData name="Allison Andreola" userId="awko6JiC/KZ27eTawpnsK+9DjWrE/yXZykpZhnC6Cp0=" providerId="None" clId="Web-{F70667B8-43F8-40EB-9900-4AC39F9E31CC}" dt="2026-07-16T17:12:19.505" v="155" actId="1076"/>
          <ac:spMkLst>
            <pc:docMk/>
            <pc:sldMk cId="165058369" sldId="414"/>
            <ac:spMk id="4" creationId="{520623E9-B8FC-767C-EE5C-E34E0A8A77BC}"/>
          </ac:spMkLst>
        </pc:spChg>
        <pc:spChg chg="add mod">
          <ac:chgData name="Allison Andreola" userId="awko6JiC/KZ27eTawpnsK+9DjWrE/yXZykpZhnC6Cp0=" providerId="None" clId="Web-{F70667B8-43F8-40EB-9900-4AC39F9E31CC}" dt="2026-07-16T17:16:05.711" v="254" actId="1076"/>
          <ac:spMkLst>
            <pc:docMk/>
            <pc:sldMk cId="165058369" sldId="414"/>
            <ac:spMk id="7" creationId="{338D6912-F7D5-7F0C-0F8F-5CE636ADADC8}"/>
          </ac:spMkLst>
        </pc:spChg>
        <pc:picChg chg="add mod">
          <ac:chgData name="Allison Andreola" userId="awko6JiC/KZ27eTawpnsK+9DjWrE/yXZykpZhnC6Cp0=" providerId="None" clId="Web-{F70667B8-43F8-40EB-9900-4AC39F9E31CC}" dt="2026-07-16T17:12:21.396" v="156" actId="1076"/>
          <ac:picMkLst>
            <pc:docMk/>
            <pc:sldMk cId="165058369" sldId="414"/>
            <ac:picMk id="2" creationId="{4A54F3EA-E610-6FBB-7D27-473EEBCD2FB9}"/>
          </ac:picMkLst>
        </pc:picChg>
      </pc:sldChg>
      <pc:sldChg chg="addSp delSp modSp delAnim">
        <pc:chgData name="Allison Andreola" userId="awko6JiC/KZ27eTawpnsK+9DjWrE/yXZykpZhnC6Cp0=" providerId="None" clId="Web-{F70667B8-43F8-40EB-9900-4AC39F9E31CC}" dt="2026-07-16T17:34:17.458" v="490" actId="1076"/>
        <pc:sldMkLst>
          <pc:docMk/>
          <pc:sldMk cId="2103524727" sldId="416"/>
        </pc:sldMkLst>
        <pc:spChg chg="mod">
          <ac:chgData name="Allison Andreola" userId="awko6JiC/KZ27eTawpnsK+9DjWrE/yXZykpZhnC6Cp0=" providerId="None" clId="Web-{F70667B8-43F8-40EB-9900-4AC39F9E31CC}" dt="2026-07-16T17:33:40.192" v="486" actId="14100"/>
          <ac:spMkLst>
            <pc:docMk/>
            <pc:sldMk cId="2103524727" sldId="416"/>
            <ac:spMk id="3" creationId="{42C4EB05-5387-FC7D-B209-EBAF7ECECC6F}"/>
          </ac:spMkLst>
        </pc:spChg>
        <pc:spChg chg="mod">
          <ac:chgData name="Allison Andreola" userId="awko6JiC/KZ27eTawpnsK+9DjWrE/yXZykpZhnC6Cp0=" providerId="None" clId="Web-{F70667B8-43F8-40EB-9900-4AC39F9E31CC}" dt="2026-07-16T17:33:48.083" v="487" actId="20577"/>
          <ac:spMkLst>
            <pc:docMk/>
            <pc:sldMk cId="2103524727" sldId="416"/>
            <ac:spMk id="5" creationId="{2BA45BD6-51B8-EED7-F044-4C809ACAE7AD}"/>
          </ac:spMkLst>
        </pc:spChg>
        <pc:spChg chg="add mod">
          <ac:chgData name="Allison Andreola" userId="awko6JiC/KZ27eTawpnsK+9DjWrE/yXZykpZhnC6Cp0=" providerId="None" clId="Web-{F70667B8-43F8-40EB-9900-4AC39F9E31CC}" dt="2026-07-16T17:32:35.394" v="471" actId="1076"/>
          <ac:spMkLst>
            <pc:docMk/>
            <pc:sldMk cId="2103524727" sldId="416"/>
            <ac:spMk id="7" creationId="{032107F3-E7A3-CA2F-AB8A-7BBBDE184110}"/>
          </ac:spMkLst>
        </pc:spChg>
        <pc:spChg chg="mod">
          <ac:chgData name="Allison Andreola" userId="awko6JiC/KZ27eTawpnsK+9DjWrE/yXZykpZhnC6Cp0=" providerId="None" clId="Web-{F70667B8-43F8-40EB-9900-4AC39F9E31CC}" dt="2026-07-16T17:33:35.739" v="485" actId="14100"/>
          <ac:spMkLst>
            <pc:docMk/>
            <pc:sldMk cId="2103524727" sldId="416"/>
            <ac:spMk id="10" creationId="{3501C4C4-7EBB-0BD6-4ED8-4CBDD903EF41}"/>
          </ac:spMkLst>
        </pc:spChg>
        <pc:spChg chg="mod">
          <ac:chgData name="Allison Andreola" userId="awko6JiC/KZ27eTawpnsK+9DjWrE/yXZykpZhnC6Cp0=" providerId="None" clId="Web-{F70667B8-43F8-40EB-9900-4AC39F9E31CC}" dt="2026-07-16T17:34:08.177" v="489" actId="14100"/>
          <ac:spMkLst>
            <pc:docMk/>
            <pc:sldMk cId="2103524727" sldId="416"/>
            <ac:spMk id="11" creationId="{0421F250-4BCD-BDF9-1C41-0C32118B0E39}"/>
          </ac:spMkLst>
        </pc:spChg>
        <pc:spChg chg="mod">
          <ac:chgData name="Allison Andreola" userId="awko6JiC/KZ27eTawpnsK+9DjWrE/yXZykpZhnC6Cp0=" providerId="None" clId="Web-{F70667B8-43F8-40EB-9900-4AC39F9E31CC}" dt="2026-07-16T17:34:17.458" v="490" actId="1076"/>
          <ac:spMkLst>
            <pc:docMk/>
            <pc:sldMk cId="2103524727" sldId="416"/>
            <ac:spMk id="12" creationId="{C3284A63-B212-6E9C-1F72-EDC89B12CA22}"/>
          </ac:spMkLst>
        </pc:spChg>
      </pc:sldChg>
      <pc:sldChg chg="addSp delSp modSp">
        <pc:chgData name="Allison Andreola" userId="awko6JiC/KZ27eTawpnsK+9DjWrE/yXZykpZhnC6Cp0=" providerId="None" clId="Web-{F70667B8-43F8-40EB-9900-4AC39F9E31CC}" dt="2026-07-16T17:31:23.425" v="435" actId="1076"/>
        <pc:sldMkLst>
          <pc:docMk/>
          <pc:sldMk cId="2739524358" sldId="419"/>
        </pc:sldMkLst>
        <pc:spChg chg="mod">
          <ac:chgData name="Allison Andreola" userId="awko6JiC/KZ27eTawpnsK+9DjWrE/yXZykpZhnC6Cp0=" providerId="None" clId="Web-{F70667B8-43F8-40EB-9900-4AC39F9E31CC}" dt="2026-07-16T17:31:23.425" v="435" actId="1076"/>
          <ac:spMkLst>
            <pc:docMk/>
            <pc:sldMk cId="2739524358" sldId="419"/>
            <ac:spMk id="7" creationId="{82C0B5F2-0450-BCD5-868C-E2EB0656F2E7}"/>
          </ac:spMkLst>
        </pc:spChg>
        <pc:spChg chg="add">
          <ac:chgData name="Allison Andreola" userId="awko6JiC/KZ27eTawpnsK+9DjWrE/yXZykpZhnC6Cp0=" providerId="None" clId="Web-{F70667B8-43F8-40EB-9900-4AC39F9E31CC}" dt="2026-07-16T17:31:01.565" v="431"/>
          <ac:spMkLst>
            <pc:docMk/>
            <pc:sldMk cId="2739524358" sldId="419"/>
            <ac:spMk id="8" creationId="{93FC75F1-0AB2-C56F-72F4-C3C5C1B6FD57}"/>
          </ac:spMkLst>
        </pc:spChg>
      </pc:sldChg>
      <pc:sldChg chg="addSp delSp modSp">
        <pc:chgData name="Allison Andreola" userId="awko6JiC/KZ27eTawpnsK+9DjWrE/yXZykpZhnC6Cp0=" providerId="None" clId="Web-{F70667B8-43F8-40EB-9900-4AC39F9E31CC}" dt="2026-07-16T18:06:33.199" v="1374" actId="1076"/>
        <pc:sldMkLst>
          <pc:docMk/>
          <pc:sldMk cId="4059495212" sldId="464"/>
        </pc:sldMkLst>
        <pc:spChg chg="mod">
          <ac:chgData name="Allison Andreola" userId="awko6JiC/KZ27eTawpnsK+9DjWrE/yXZykpZhnC6Cp0=" providerId="None" clId="Web-{F70667B8-43F8-40EB-9900-4AC39F9E31CC}" dt="2026-07-16T18:06:33.199" v="1374" actId="1076"/>
          <ac:spMkLst>
            <pc:docMk/>
            <pc:sldMk cId="4059495212" sldId="464"/>
            <ac:spMk id="7" creationId="{578FA6A0-6C0B-A7DF-3763-9E74B90F1FF4}"/>
          </ac:spMkLst>
        </pc:spChg>
        <pc:spChg chg="add">
          <ac:chgData name="Allison Andreola" userId="awko6JiC/KZ27eTawpnsK+9DjWrE/yXZykpZhnC6Cp0=" providerId="None" clId="Web-{F70667B8-43F8-40EB-9900-4AC39F9E31CC}" dt="2026-07-16T17:25:38.905" v="374"/>
          <ac:spMkLst>
            <pc:docMk/>
            <pc:sldMk cId="4059495212" sldId="464"/>
            <ac:spMk id="8" creationId="{A45F42A8-E104-AFCA-D7D1-3D29B5A1B019}"/>
          </ac:spMkLst>
        </pc:spChg>
        <pc:spChg chg="add mod">
          <ac:chgData name="Allison Andreola" userId="awko6JiC/KZ27eTawpnsK+9DjWrE/yXZykpZhnC6Cp0=" providerId="None" clId="Web-{F70667B8-43F8-40EB-9900-4AC39F9E31CC}" dt="2026-07-16T18:06:30.934" v="1373" actId="1076"/>
          <ac:spMkLst>
            <pc:docMk/>
            <pc:sldMk cId="4059495212" sldId="464"/>
            <ac:spMk id="13" creationId="{52B05FC6-0006-F57F-D60B-8B21D04C42E5}"/>
          </ac:spMkLst>
        </pc:spChg>
        <pc:picChg chg="mod">
          <ac:chgData name="Allison Andreola" userId="awko6JiC/KZ27eTawpnsK+9DjWrE/yXZykpZhnC6Cp0=" providerId="None" clId="Web-{F70667B8-43F8-40EB-9900-4AC39F9E31CC}" dt="2026-07-16T17:27:39.062" v="385" actId="1076"/>
          <ac:picMkLst>
            <pc:docMk/>
            <pc:sldMk cId="4059495212" sldId="464"/>
            <ac:picMk id="3" creationId="{A78AE553-F875-C7E8-CFD4-C51739542CA9}"/>
          </ac:picMkLst>
        </pc:picChg>
      </pc:sldChg>
      <pc:sldChg chg="modSp">
        <pc:chgData name="Allison Andreola" userId="awko6JiC/KZ27eTawpnsK+9DjWrE/yXZykpZhnC6Cp0=" providerId="None" clId="Web-{F70667B8-43F8-40EB-9900-4AC39F9E31CC}" dt="2026-07-16T17:05:46.375" v="9" actId="20577"/>
        <pc:sldMkLst>
          <pc:docMk/>
          <pc:sldMk cId="196186123" sldId="469"/>
        </pc:sldMkLst>
        <pc:spChg chg="mod">
          <ac:chgData name="Allison Andreola" userId="awko6JiC/KZ27eTawpnsK+9DjWrE/yXZykpZhnC6Cp0=" providerId="None" clId="Web-{F70667B8-43F8-40EB-9900-4AC39F9E31CC}" dt="2026-07-16T17:05:46.375" v="9" actId="20577"/>
          <ac:spMkLst>
            <pc:docMk/>
            <pc:sldMk cId="196186123" sldId="469"/>
            <ac:spMk id="2" creationId="{8B4E9555-4F55-446D-4041-8C635AA02F71}"/>
          </ac:spMkLst>
        </pc:spChg>
      </pc:sldChg>
      <pc:sldChg chg="addSp delSp modSp">
        <pc:chgData name="Allison Andreola" userId="awko6JiC/KZ27eTawpnsK+9DjWrE/yXZykpZhnC6Cp0=" providerId="None" clId="Web-{F70667B8-43F8-40EB-9900-4AC39F9E31CC}" dt="2026-07-16T17:29:09.392" v="411" actId="1076"/>
        <pc:sldMkLst>
          <pc:docMk/>
          <pc:sldMk cId="1011162537" sldId="474"/>
        </pc:sldMkLst>
        <pc:spChg chg="mod">
          <ac:chgData name="Allison Andreola" userId="awko6JiC/KZ27eTawpnsK+9DjWrE/yXZykpZhnC6Cp0=" providerId="None" clId="Web-{F70667B8-43F8-40EB-9900-4AC39F9E31CC}" dt="2026-07-16T17:29:03.454" v="410" actId="20577"/>
          <ac:spMkLst>
            <pc:docMk/>
            <pc:sldMk cId="1011162537" sldId="474"/>
            <ac:spMk id="2" creationId="{24798C0F-29A0-CEA1-7512-69B8B1C4598C}"/>
          </ac:spMkLst>
        </pc:spChg>
        <pc:spChg chg="add">
          <ac:chgData name="Allison Andreola" userId="awko6JiC/KZ27eTawpnsK+9DjWrE/yXZykpZhnC6Cp0=" providerId="None" clId="Web-{F70667B8-43F8-40EB-9900-4AC39F9E31CC}" dt="2026-07-16T17:28:29.094" v="402"/>
          <ac:spMkLst>
            <pc:docMk/>
            <pc:sldMk cId="1011162537" sldId="474"/>
            <ac:spMk id="12" creationId="{052C4D06-0C6F-39F3-25EA-A60A3ACC980E}"/>
          </ac:spMkLst>
        </pc:spChg>
        <pc:picChg chg="mod">
          <ac:chgData name="Allison Andreola" userId="awko6JiC/KZ27eTawpnsK+9DjWrE/yXZykpZhnC6Cp0=" providerId="None" clId="Web-{F70667B8-43F8-40EB-9900-4AC39F9E31CC}" dt="2026-07-16T17:29:09.392" v="411" actId="1076"/>
          <ac:picMkLst>
            <pc:docMk/>
            <pc:sldMk cId="1011162537" sldId="474"/>
            <ac:picMk id="3" creationId="{3B3345D2-38D4-C632-6532-E885EA2A81AA}"/>
          </ac:picMkLst>
        </pc:picChg>
      </pc:sldChg>
      <pc:sldChg chg="addSp delSp modSp">
        <pc:chgData name="Allison Andreola" userId="awko6JiC/KZ27eTawpnsK+9DjWrE/yXZykpZhnC6Cp0=" providerId="None" clId="Web-{F70667B8-43F8-40EB-9900-4AC39F9E31CC}" dt="2026-07-16T17:29:38.252" v="417" actId="1076"/>
        <pc:sldMkLst>
          <pc:docMk/>
          <pc:sldMk cId="3314805180" sldId="475"/>
        </pc:sldMkLst>
        <pc:spChg chg="mod">
          <ac:chgData name="Allison Andreola" userId="awko6JiC/KZ27eTawpnsK+9DjWrE/yXZykpZhnC6Cp0=" providerId="None" clId="Web-{F70667B8-43F8-40EB-9900-4AC39F9E31CC}" dt="2026-07-16T17:29:28.689" v="415" actId="1076"/>
          <ac:spMkLst>
            <pc:docMk/>
            <pc:sldMk cId="3314805180" sldId="475"/>
            <ac:spMk id="3" creationId="{9EDC181B-C24E-57F7-AC75-1EE778D87CF7}"/>
          </ac:spMkLst>
        </pc:spChg>
        <pc:spChg chg="mod">
          <ac:chgData name="Allison Andreola" userId="awko6JiC/KZ27eTawpnsK+9DjWrE/yXZykpZhnC6Cp0=" providerId="None" clId="Web-{F70667B8-43F8-40EB-9900-4AC39F9E31CC}" dt="2026-07-16T17:29:32.736" v="416" actId="1076"/>
          <ac:spMkLst>
            <pc:docMk/>
            <pc:sldMk cId="3314805180" sldId="475"/>
            <ac:spMk id="4" creationId="{EE577A5B-5650-23A6-FA66-A7B431C2CDC7}"/>
          </ac:spMkLst>
        </pc:spChg>
        <pc:spChg chg="add">
          <ac:chgData name="Allison Andreola" userId="awko6JiC/KZ27eTawpnsK+9DjWrE/yXZykpZhnC6Cp0=" providerId="None" clId="Web-{F70667B8-43F8-40EB-9900-4AC39F9E31CC}" dt="2026-07-16T17:29:13.736" v="412"/>
          <ac:spMkLst>
            <pc:docMk/>
            <pc:sldMk cId="3314805180" sldId="475"/>
            <ac:spMk id="8" creationId="{81E4C639-ACE1-19BF-62DA-A7F404D9C2F0}"/>
          </ac:spMkLst>
        </pc:spChg>
        <pc:spChg chg="mod">
          <ac:chgData name="Allison Andreola" userId="awko6JiC/KZ27eTawpnsK+9DjWrE/yXZykpZhnC6Cp0=" providerId="None" clId="Web-{F70667B8-43F8-40EB-9900-4AC39F9E31CC}" dt="2026-07-16T17:29:38.252" v="417" actId="1076"/>
          <ac:spMkLst>
            <pc:docMk/>
            <pc:sldMk cId="3314805180" sldId="475"/>
            <ac:spMk id="14" creationId="{8C27F6F7-5419-868B-A9D8-216F8B94736D}"/>
          </ac:spMkLst>
        </pc:spChg>
        <pc:picChg chg="mod">
          <ac:chgData name="Allison Andreola" userId="awko6JiC/KZ27eTawpnsK+9DjWrE/yXZykpZhnC6Cp0=" providerId="None" clId="Web-{F70667B8-43F8-40EB-9900-4AC39F9E31CC}" dt="2026-07-16T17:29:24.251" v="414" actId="14100"/>
          <ac:picMkLst>
            <pc:docMk/>
            <pc:sldMk cId="3314805180" sldId="475"/>
            <ac:picMk id="2" creationId="{99024DCA-3F0F-18F1-48E7-FBB33A0B9B03}"/>
          </ac:picMkLst>
        </pc:picChg>
      </pc:sldChg>
      <pc:sldChg chg="addSp delSp modSp">
        <pc:chgData name="Allison Andreola" userId="awko6JiC/KZ27eTawpnsK+9DjWrE/yXZykpZhnC6Cp0=" providerId="None" clId="Web-{F70667B8-43F8-40EB-9900-4AC39F9E31CC}" dt="2026-07-16T17:37:48.601" v="541"/>
        <pc:sldMkLst>
          <pc:docMk/>
          <pc:sldMk cId="2631220299" sldId="479"/>
        </pc:sldMkLst>
        <pc:spChg chg="mod">
          <ac:chgData name="Allison Andreola" userId="awko6JiC/KZ27eTawpnsK+9DjWrE/yXZykpZhnC6Cp0=" providerId="None" clId="Web-{F70667B8-43F8-40EB-9900-4AC39F9E31CC}" dt="2026-07-16T17:37:40.835" v="540" actId="1076"/>
          <ac:spMkLst>
            <pc:docMk/>
            <pc:sldMk cId="2631220299" sldId="479"/>
            <ac:spMk id="2" creationId="{AB5B5987-E412-7B19-1323-1EF8CBF34F4F}"/>
          </ac:spMkLst>
        </pc:spChg>
        <pc:spChg chg="add">
          <ac:chgData name="Allison Andreola" userId="awko6JiC/KZ27eTawpnsK+9DjWrE/yXZykpZhnC6Cp0=" providerId="None" clId="Web-{F70667B8-43F8-40EB-9900-4AC39F9E31CC}" dt="2026-07-16T17:37:48.601" v="541"/>
          <ac:spMkLst>
            <pc:docMk/>
            <pc:sldMk cId="2631220299" sldId="479"/>
            <ac:spMk id="334" creationId="{04E4C2AB-825C-85D9-79A2-EAD099941CD5}"/>
          </ac:spMkLst>
        </pc:spChg>
        <pc:graphicFrameChg chg="mod">
          <ac:chgData name="Allison Andreola" userId="awko6JiC/KZ27eTawpnsK+9DjWrE/yXZykpZhnC6Cp0=" providerId="None" clId="Web-{F70667B8-43F8-40EB-9900-4AC39F9E31CC}" dt="2026-07-16T17:37:09.194" v="533" actId="1076"/>
          <ac:graphicFrameMkLst>
            <pc:docMk/>
            <pc:sldMk cId="2631220299" sldId="479"/>
            <ac:graphicFrameMk id="9" creationId="{C0604DF0-F300-CD61-4020-FCC8E2708927}"/>
          </ac:graphicFrameMkLst>
        </pc:graphicFrameChg>
      </pc:sldChg>
      <pc:sldChg chg="addSp delSp modSp">
        <pc:chgData name="Allison Andreola" userId="awko6JiC/KZ27eTawpnsK+9DjWrE/yXZykpZhnC6Cp0=" providerId="None" clId="Web-{F70667B8-43F8-40EB-9900-4AC39F9E31CC}" dt="2026-07-16T18:09:47.654" v="1392" actId="14100"/>
        <pc:sldMkLst>
          <pc:docMk/>
          <pc:sldMk cId="4137622150" sldId="482"/>
        </pc:sldMkLst>
        <pc:spChg chg="add mod">
          <ac:chgData name="Allison Andreola" userId="awko6JiC/KZ27eTawpnsK+9DjWrE/yXZykpZhnC6Cp0=" providerId="None" clId="Web-{F70667B8-43F8-40EB-9900-4AC39F9E31CC}" dt="2026-07-16T18:09:43.295" v="1391" actId="1076"/>
          <ac:spMkLst>
            <pc:docMk/>
            <pc:sldMk cId="4137622150" sldId="482"/>
            <ac:spMk id="4" creationId="{8A6774C3-E81D-5D8F-175C-77083B2F1E38}"/>
          </ac:spMkLst>
        </pc:spChg>
        <pc:picChg chg="add mod">
          <ac:chgData name="Allison Andreola" userId="awko6JiC/KZ27eTawpnsK+9DjWrE/yXZykpZhnC6Cp0=" providerId="None" clId="Web-{F70667B8-43F8-40EB-9900-4AC39F9E31CC}" dt="2026-07-16T18:09:47.654" v="1392" actId="14100"/>
          <ac:picMkLst>
            <pc:docMk/>
            <pc:sldMk cId="4137622150" sldId="482"/>
            <ac:picMk id="7" creationId="{715C937E-B228-E900-C643-FFA9BE0FF390}"/>
          </ac:picMkLst>
        </pc:picChg>
      </pc:sldChg>
      <pc:sldChg chg="addSp delSp modSp">
        <pc:chgData name="Allison Andreola" userId="awko6JiC/KZ27eTawpnsK+9DjWrE/yXZykpZhnC6Cp0=" providerId="None" clId="Web-{F70667B8-43F8-40EB-9900-4AC39F9E31CC}" dt="2026-07-16T18:01:27.320" v="1041" actId="1076"/>
        <pc:sldMkLst>
          <pc:docMk/>
          <pc:sldMk cId="3800235595" sldId="499"/>
        </pc:sldMkLst>
        <pc:spChg chg="mod">
          <ac:chgData name="Allison Andreola" userId="awko6JiC/KZ27eTawpnsK+9DjWrE/yXZykpZhnC6Cp0=" providerId="None" clId="Web-{F70667B8-43F8-40EB-9900-4AC39F9E31CC}" dt="2026-07-16T18:01:27.320" v="1041" actId="1076"/>
          <ac:spMkLst>
            <pc:docMk/>
            <pc:sldMk cId="3800235595" sldId="499"/>
            <ac:spMk id="2" creationId="{54BE854C-5FB5-7492-1C0A-83AC98A297F8}"/>
          </ac:spMkLst>
        </pc:spChg>
        <pc:spChg chg="add mod">
          <ac:chgData name="Allison Andreola" userId="awko6JiC/KZ27eTawpnsK+9DjWrE/yXZykpZhnC6Cp0=" providerId="None" clId="Web-{F70667B8-43F8-40EB-9900-4AC39F9E31CC}" dt="2026-07-16T17:19:08.729" v="302" actId="14100"/>
          <ac:spMkLst>
            <pc:docMk/>
            <pc:sldMk cId="3800235595" sldId="499"/>
            <ac:spMk id="4" creationId="{0B53FB1C-6373-6385-1EE9-A1F647F0CCCC}"/>
          </ac:spMkLst>
        </pc:spChg>
      </pc:sldChg>
      <pc:sldChg chg="addSp delSp modSp">
        <pc:chgData name="Allison Andreola" userId="awko6JiC/KZ27eTawpnsK+9DjWrE/yXZykpZhnC6Cp0=" providerId="None" clId="Web-{F70667B8-43F8-40EB-9900-4AC39F9E31CC}" dt="2026-07-16T18:16:29.190" v="1525" actId="1076"/>
        <pc:sldMkLst>
          <pc:docMk/>
          <pc:sldMk cId="3447759472" sldId="504"/>
        </pc:sldMkLst>
        <pc:spChg chg="mod">
          <ac:chgData name="Allison Andreola" userId="awko6JiC/KZ27eTawpnsK+9DjWrE/yXZykpZhnC6Cp0=" providerId="None" clId="Web-{F70667B8-43F8-40EB-9900-4AC39F9E31CC}" dt="2026-07-16T17:41:29.728" v="643" actId="1076"/>
          <ac:spMkLst>
            <pc:docMk/>
            <pc:sldMk cId="3447759472" sldId="504"/>
            <ac:spMk id="3" creationId="{661C1E19-F610-DF8E-D3C9-F02E31B1A2A6}"/>
          </ac:spMkLst>
        </pc:spChg>
        <pc:spChg chg="add mod">
          <ac:chgData name="Allison Andreola" userId="awko6JiC/KZ27eTawpnsK+9DjWrE/yXZykpZhnC6Cp0=" providerId="None" clId="Web-{F70667B8-43F8-40EB-9900-4AC39F9E31CC}" dt="2026-07-16T18:16:29.190" v="1525" actId="1076"/>
          <ac:spMkLst>
            <pc:docMk/>
            <pc:sldMk cId="3447759472" sldId="504"/>
            <ac:spMk id="4" creationId="{FD7CD65C-B7A0-271D-FC53-A85884D15A3B}"/>
          </ac:spMkLst>
        </pc:spChg>
        <pc:spChg chg="mod">
          <ac:chgData name="Allison Andreola" userId="awko6JiC/KZ27eTawpnsK+9DjWrE/yXZykpZhnC6Cp0=" providerId="None" clId="Web-{F70667B8-43F8-40EB-9900-4AC39F9E31CC}" dt="2026-07-16T17:41:27.447" v="642" actId="1076"/>
          <ac:spMkLst>
            <pc:docMk/>
            <pc:sldMk cId="3447759472" sldId="504"/>
            <ac:spMk id="5" creationId="{CEBAA532-3755-A827-9589-BB3A476271C9}"/>
          </ac:spMkLst>
        </pc:spChg>
        <pc:spChg chg="mod">
          <ac:chgData name="Allison Andreola" userId="awko6JiC/KZ27eTawpnsK+9DjWrE/yXZykpZhnC6Cp0=" providerId="None" clId="Web-{F70667B8-43F8-40EB-9900-4AC39F9E31CC}" dt="2026-07-16T17:40:19.274" v="638" actId="1076"/>
          <ac:spMkLst>
            <pc:docMk/>
            <pc:sldMk cId="3447759472" sldId="504"/>
            <ac:spMk id="8" creationId="{F724900D-A003-48B0-9D86-FC6FFEF290F1}"/>
          </ac:spMkLst>
        </pc:spChg>
      </pc:sldChg>
      <pc:sldChg chg="addSp delSp modSp">
        <pc:chgData name="Allison Andreola" userId="awko6JiC/KZ27eTawpnsK+9DjWrE/yXZykpZhnC6Cp0=" providerId="None" clId="Web-{F70667B8-43F8-40EB-9900-4AC39F9E31CC}" dt="2026-07-16T17:38:09.507" v="546" actId="14100"/>
        <pc:sldMkLst>
          <pc:docMk/>
          <pc:sldMk cId="3465526359" sldId="505"/>
        </pc:sldMkLst>
        <pc:spChg chg="add">
          <ac:chgData name="Allison Andreola" userId="awko6JiC/KZ27eTawpnsK+9DjWrE/yXZykpZhnC6Cp0=" providerId="None" clId="Web-{F70667B8-43F8-40EB-9900-4AC39F9E31CC}" dt="2026-07-16T17:37:54.679" v="543"/>
          <ac:spMkLst>
            <pc:docMk/>
            <pc:sldMk cId="3465526359" sldId="505"/>
            <ac:spMk id="21" creationId="{A2D1ED0E-C26A-AC24-35D6-865E313D7EAB}"/>
          </ac:spMkLst>
        </pc:spChg>
        <pc:graphicFrameChg chg="mod">
          <ac:chgData name="Allison Andreola" userId="awko6JiC/KZ27eTawpnsK+9DjWrE/yXZykpZhnC6Cp0=" providerId="None" clId="Web-{F70667B8-43F8-40EB-9900-4AC39F9E31CC}" dt="2026-07-16T17:38:09.507" v="546" actId="14100"/>
          <ac:graphicFrameMkLst>
            <pc:docMk/>
            <pc:sldMk cId="3465526359" sldId="505"/>
            <ac:graphicFrameMk id="7" creationId="{E8AA33B2-AFA1-036E-D358-68B7F39C3D80}"/>
          </ac:graphicFrameMkLst>
        </pc:graphicFrameChg>
      </pc:sldChg>
      <pc:sldChg chg="addSp delSp modSp">
        <pc:chgData name="Allison Andreola" userId="awko6JiC/KZ27eTawpnsK+9DjWrE/yXZykpZhnC6Cp0=" providerId="None" clId="Web-{F70667B8-43F8-40EB-9900-4AC39F9E31CC}" dt="2026-07-16T17:54:09.925" v="895" actId="14100"/>
        <pc:sldMkLst>
          <pc:docMk/>
          <pc:sldMk cId="2747537607" sldId="508"/>
        </pc:sldMkLst>
        <pc:spChg chg="mod">
          <ac:chgData name="Allison Andreola" userId="awko6JiC/KZ27eTawpnsK+9DjWrE/yXZykpZhnC6Cp0=" providerId="None" clId="Web-{F70667B8-43F8-40EB-9900-4AC39F9E31CC}" dt="2026-07-16T17:54:05.659" v="894" actId="1076"/>
          <ac:spMkLst>
            <pc:docMk/>
            <pc:sldMk cId="2747537607" sldId="508"/>
            <ac:spMk id="3" creationId="{70614A2B-A18D-78D2-A207-7955C8456540}"/>
          </ac:spMkLst>
        </pc:spChg>
        <pc:spChg chg="mod">
          <ac:chgData name="Allison Andreola" userId="awko6JiC/KZ27eTawpnsK+9DjWrE/yXZykpZhnC6Cp0=" providerId="None" clId="Web-{F70667B8-43F8-40EB-9900-4AC39F9E31CC}" dt="2026-07-16T17:54:09.925" v="895" actId="14100"/>
          <ac:spMkLst>
            <pc:docMk/>
            <pc:sldMk cId="2747537607" sldId="508"/>
            <ac:spMk id="5" creationId="{6DE5F1B1-DD86-4212-2A9F-9EC6691D31B6}"/>
          </ac:spMkLst>
        </pc:spChg>
        <pc:spChg chg="mod">
          <ac:chgData name="Allison Andreola" userId="awko6JiC/KZ27eTawpnsK+9DjWrE/yXZykpZhnC6Cp0=" providerId="None" clId="Web-{F70667B8-43F8-40EB-9900-4AC39F9E31CC}" dt="2026-07-16T17:53:55.596" v="891" actId="1076"/>
          <ac:spMkLst>
            <pc:docMk/>
            <pc:sldMk cId="2747537607" sldId="508"/>
            <ac:spMk id="6" creationId="{E13C8A1F-25BB-8DC0-5C42-ECF1D6CBCB19}"/>
          </ac:spMkLst>
        </pc:spChg>
        <pc:spChg chg="mod">
          <ac:chgData name="Allison Andreola" userId="awko6JiC/KZ27eTawpnsK+9DjWrE/yXZykpZhnC6Cp0=" providerId="None" clId="Web-{F70667B8-43F8-40EB-9900-4AC39F9E31CC}" dt="2026-07-16T17:53:58.675" v="892" actId="1076"/>
          <ac:spMkLst>
            <pc:docMk/>
            <pc:sldMk cId="2747537607" sldId="508"/>
            <ac:spMk id="8" creationId="{0B9FAC46-EA2A-CA37-1C06-E821D6AF6689}"/>
          </ac:spMkLst>
        </pc:spChg>
        <pc:spChg chg="add">
          <ac:chgData name="Allison Andreola" userId="awko6JiC/KZ27eTawpnsK+9DjWrE/yXZykpZhnC6Cp0=" providerId="None" clId="Web-{F70667B8-43F8-40EB-9900-4AC39F9E31CC}" dt="2026-07-16T17:52:58.955" v="879"/>
          <ac:spMkLst>
            <pc:docMk/>
            <pc:sldMk cId="2747537607" sldId="508"/>
            <ac:spMk id="10" creationId="{56DA8519-697F-803D-9E67-B482AAD25474}"/>
          </ac:spMkLst>
        </pc:spChg>
      </pc:sldChg>
      <pc:sldChg chg="addSp delSp modSp">
        <pc:chgData name="Allison Andreola" userId="awko6JiC/KZ27eTawpnsK+9DjWrE/yXZykpZhnC6Cp0=" providerId="None" clId="Web-{F70667B8-43F8-40EB-9900-4AC39F9E31CC}" dt="2026-07-16T17:43:56.808" v="686" actId="1076"/>
        <pc:sldMkLst>
          <pc:docMk/>
          <pc:sldMk cId="2423240599" sldId="510"/>
        </pc:sldMkLst>
        <pc:spChg chg="add mod">
          <ac:chgData name="Allison Andreola" userId="awko6JiC/KZ27eTawpnsK+9DjWrE/yXZykpZhnC6Cp0=" providerId="None" clId="Web-{F70667B8-43F8-40EB-9900-4AC39F9E31CC}" dt="2026-07-16T17:43:56.808" v="686" actId="1076"/>
          <ac:spMkLst>
            <pc:docMk/>
            <pc:sldMk cId="2423240599" sldId="510"/>
            <ac:spMk id="3" creationId="{DB0C036C-6808-039D-30A2-57BA02892CDB}"/>
          </ac:spMkLst>
        </pc:spChg>
        <pc:graphicFrameChg chg="mod">
          <ac:chgData name="Allison Andreola" userId="awko6JiC/KZ27eTawpnsK+9DjWrE/yXZykpZhnC6Cp0=" providerId="None" clId="Web-{F70667B8-43F8-40EB-9900-4AC39F9E31CC}" dt="2026-07-16T17:42:33.932" v="662" actId="1076"/>
          <ac:graphicFrameMkLst>
            <pc:docMk/>
            <pc:sldMk cId="2423240599" sldId="510"/>
            <ac:graphicFrameMk id="8" creationId="{B52765C0-B951-6C7A-5AFF-61F0F30C2FB5}"/>
          </ac:graphicFrameMkLst>
        </pc:graphicFrameChg>
      </pc:sldChg>
      <pc:sldChg chg="addSp delSp modSp">
        <pc:chgData name="Allison Andreola" userId="awko6JiC/KZ27eTawpnsK+9DjWrE/yXZykpZhnC6Cp0=" providerId="None" clId="Web-{F70667B8-43F8-40EB-9900-4AC39F9E31CC}" dt="2026-07-16T17:52:25.080" v="875" actId="1076"/>
        <pc:sldMkLst>
          <pc:docMk/>
          <pc:sldMk cId="1076864186" sldId="511"/>
        </pc:sldMkLst>
        <pc:spChg chg="mod">
          <ac:chgData name="Allison Andreola" userId="awko6JiC/KZ27eTawpnsK+9DjWrE/yXZykpZhnC6Cp0=" providerId="None" clId="Web-{F70667B8-43F8-40EB-9900-4AC39F9E31CC}" dt="2026-07-16T17:52:25.080" v="875" actId="1076"/>
          <ac:spMkLst>
            <pc:docMk/>
            <pc:sldMk cId="1076864186" sldId="511"/>
            <ac:spMk id="3" creationId="{2E73997E-1666-955B-51F3-73EFD4CA2B9A}"/>
          </ac:spMkLst>
        </pc:spChg>
        <pc:spChg chg="mod">
          <ac:chgData name="Allison Andreola" userId="awko6JiC/KZ27eTawpnsK+9DjWrE/yXZykpZhnC6Cp0=" providerId="None" clId="Web-{F70667B8-43F8-40EB-9900-4AC39F9E31CC}" dt="2026-07-16T17:52:19.002" v="874" actId="1076"/>
          <ac:spMkLst>
            <pc:docMk/>
            <pc:sldMk cId="1076864186" sldId="511"/>
            <ac:spMk id="5" creationId="{FCC3F452-3D7E-A1F4-44AE-7B59578FE219}"/>
          </ac:spMkLst>
        </pc:spChg>
        <pc:spChg chg="add">
          <ac:chgData name="Allison Andreola" userId="awko6JiC/KZ27eTawpnsK+9DjWrE/yXZykpZhnC6Cp0=" providerId="None" clId="Web-{F70667B8-43F8-40EB-9900-4AC39F9E31CC}" dt="2026-07-16T17:51:51.048" v="867"/>
          <ac:spMkLst>
            <pc:docMk/>
            <pc:sldMk cId="1076864186" sldId="511"/>
            <ac:spMk id="6" creationId="{90E80116-0571-6D2C-2A61-42F79F1A36F3}"/>
          </ac:spMkLst>
        </pc:spChg>
      </pc:sldChg>
      <pc:sldChg chg="addSp delSp modSp">
        <pc:chgData name="Allison Andreola" userId="awko6JiC/KZ27eTawpnsK+9DjWrE/yXZykpZhnC6Cp0=" providerId="None" clId="Web-{F70667B8-43F8-40EB-9900-4AC39F9E31CC}" dt="2026-07-16T18:10:41.108" v="1398" actId="14100"/>
        <pc:sldMkLst>
          <pc:docMk/>
          <pc:sldMk cId="2470122133" sldId="512"/>
        </pc:sldMkLst>
        <pc:spChg chg="add mod">
          <ac:chgData name="Allison Andreola" userId="awko6JiC/KZ27eTawpnsK+9DjWrE/yXZykpZhnC6Cp0=" providerId="None" clId="Web-{F70667B8-43F8-40EB-9900-4AC39F9E31CC}" dt="2026-07-16T18:10:31.061" v="1397" actId="1076"/>
          <ac:spMkLst>
            <pc:docMk/>
            <pc:sldMk cId="2470122133" sldId="512"/>
            <ac:spMk id="4" creationId="{91B43E16-B66E-80AA-249F-32F07A7EB30A}"/>
          </ac:spMkLst>
        </pc:spChg>
        <pc:picChg chg="add mod">
          <ac:chgData name="Allison Andreola" userId="awko6JiC/KZ27eTawpnsK+9DjWrE/yXZykpZhnC6Cp0=" providerId="None" clId="Web-{F70667B8-43F8-40EB-9900-4AC39F9E31CC}" dt="2026-07-16T18:10:41.108" v="1398" actId="14100"/>
          <ac:picMkLst>
            <pc:docMk/>
            <pc:sldMk cId="2470122133" sldId="512"/>
            <ac:picMk id="7" creationId="{41EF529F-8E65-BB2C-FC6F-8985F45FAEF0}"/>
          </ac:picMkLst>
        </pc:picChg>
      </pc:sldChg>
      <pc:sldChg chg="addSp delSp modSp">
        <pc:chgData name="Allison Andreola" userId="awko6JiC/KZ27eTawpnsK+9DjWrE/yXZykpZhnC6Cp0=" providerId="None" clId="Web-{F70667B8-43F8-40EB-9900-4AC39F9E31CC}" dt="2026-07-16T17:44:11.277" v="691" actId="1076"/>
        <pc:sldMkLst>
          <pc:docMk/>
          <pc:sldMk cId="1010581540" sldId="514"/>
        </pc:sldMkLst>
        <pc:spChg chg="add mod">
          <ac:chgData name="Allison Andreola" userId="awko6JiC/KZ27eTawpnsK+9DjWrE/yXZykpZhnC6Cp0=" providerId="None" clId="Web-{F70667B8-43F8-40EB-9900-4AC39F9E31CC}" dt="2026-07-16T17:44:07.605" v="690" actId="1076"/>
          <ac:spMkLst>
            <pc:docMk/>
            <pc:sldMk cId="1010581540" sldId="514"/>
            <ac:spMk id="10" creationId="{B2BC1F3A-8982-9B6C-FA67-4497778CB407}"/>
          </ac:spMkLst>
        </pc:spChg>
        <pc:graphicFrameChg chg="mod">
          <ac:chgData name="Allison Andreola" userId="awko6JiC/KZ27eTawpnsK+9DjWrE/yXZykpZhnC6Cp0=" providerId="None" clId="Web-{F70667B8-43F8-40EB-9900-4AC39F9E31CC}" dt="2026-07-16T17:44:11.277" v="691" actId="1076"/>
          <ac:graphicFrameMkLst>
            <pc:docMk/>
            <pc:sldMk cId="1010581540" sldId="514"/>
            <ac:graphicFrameMk id="3" creationId="{9C4FC3B1-D27D-1CA8-C64B-1ECAE8166658}"/>
          </ac:graphicFrameMkLst>
        </pc:graphicFrameChg>
      </pc:sldChg>
      <pc:sldChg chg="addSp delSp modSp">
        <pc:chgData name="Allison Andreola" userId="awko6JiC/KZ27eTawpnsK+9DjWrE/yXZykpZhnC6Cp0=" providerId="None" clId="Web-{F70667B8-43F8-40EB-9900-4AC39F9E31CC}" dt="2026-07-16T18:25:17.181" v="1676" actId="20577"/>
        <pc:sldMkLst>
          <pc:docMk/>
          <pc:sldMk cId="191639162" sldId="515"/>
        </pc:sldMkLst>
        <pc:spChg chg="mod">
          <ac:chgData name="Allison Andreola" userId="awko6JiC/KZ27eTawpnsK+9DjWrE/yXZykpZhnC6Cp0=" providerId="None" clId="Web-{F70667B8-43F8-40EB-9900-4AC39F9E31CC}" dt="2026-07-16T17:56:08.582" v="963" actId="1076"/>
          <ac:spMkLst>
            <pc:docMk/>
            <pc:sldMk cId="191639162" sldId="515"/>
            <ac:spMk id="4" creationId="{338382BA-BC3F-8939-EDB9-32F5B0423A74}"/>
          </ac:spMkLst>
        </pc:spChg>
        <pc:spChg chg="mod">
          <ac:chgData name="Allison Andreola" userId="awko6JiC/KZ27eTawpnsK+9DjWrE/yXZykpZhnC6Cp0=" providerId="None" clId="Web-{F70667B8-43F8-40EB-9900-4AC39F9E31CC}" dt="2026-07-16T18:25:17.181" v="1676" actId="20577"/>
          <ac:spMkLst>
            <pc:docMk/>
            <pc:sldMk cId="191639162" sldId="515"/>
            <ac:spMk id="5" creationId="{D59F9D73-BB57-6E09-4C18-341573586BA4}"/>
          </ac:spMkLst>
        </pc:spChg>
        <pc:spChg chg="add">
          <ac:chgData name="Allison Andreola" userId="awko6JiC/KZ27eTawpnsK+9DjWrE/yXZykpZhnC6Cp0=" providerId="None" clId="Web-{F70667B8-43F8-40EB-9900-4AC39F9E31CC}" dt="2026-07-16T17:55:43.144" v="954"/>
          <ac:spMkLst>
            <pc:docMk/>
            <pc:sldMk cId="191639162" sldId="515"/>
            <ac:spMk id="6" creationId="{6255CD34-042F-F77C-2902-E210CFFBCAD3}"/>
          </ac:spMkLst>
        </pc:spChg>
      </pc:sldChg>
      <pc:sldChg chg="addSp delSp modSp">
        <pc:chgData name="Allison Andreola" userId="awko6JiC/KZ27eTawpnsK+9DjWrE/yXZykpZhnC6Cp0=" providerId="None" clId="Web-{F70667B8-43F8-40EB-9900-4AC39F9E31CC}" dt="2026-07-16T18:10:11.358" v="1395" actId="14100"/>
        <pc:sldMkLst>
          <pc:docMk/>
          <pc:sldMk cId="2800066414" sldId="516"/>
        </pc:sldMkLst>
        <pc:spChg chg="add mod">
          <ac:chgData name="Allison Andreola" userId="awko6JiC/KZ27eTawpnsK+9DjWrE/yXZykpZhnC6Cp0=" providerId="None" clId="Web-{F70667B8-43F8-40EB-9900-4AC39F9E31CC}" dt="2026-07-16T18:10:08.342" v="1394" actId="1076"/>
          <ac:spMkLst>
            <pc:docMk/>
            <pc:sldMk cId="2800066414" sldId="516"/>
            <ac:spMk id="4" creationId="{4E942A01-B477-58A3-C4E6-6DD0654C39B0}"/>
          </ac:spMkLst>
        </pc:spChg>
        <pc:picChg chg="add mod">
          <ac:chgData name="Allison Andreola" userId="awko6JiC/KZ27eTawpnsK+9DjWrE/yXZykpZhnC6Cp0=" providerId="None" clId="Web-{F70667B8-43F8-40EB-9900-4AC39F9E31CC}" dt="2026-07-16T18:10:11.358" v="1395" actId="14100"/>
          <ac:picMkLst>
            <pc:docMk/>
            <pc:sldMk cId="2800066414" sldId="516"/>
            <ac:picMk id="7" creationId="{C9452020-A1BF-0D5B-C417-720CA0F9BF90}"/>
          </ac:picMkLst>
        </pc:picChg>
      </pc:sldChg>
      <pc:sldChg chg="addSp delSp modSp">
        <pc:chgData name="Allison Andreola" userId="awko6JiC/KZ27eTawpnsK+9DjWrE/yXZykpZhnC6Cp0=" providerId="None" clId="Web-{F70667B8-43F8-40EB-9900-4AC39F9E31CC}" dt="2026-07-16T18:16:08.909" v="1522" actId="1076"/>
        <pc:sldMkLst>
          <pc:docMk/>
          <pc:sldMk cId="1526097084" sldId="518"/>
        </pc:sldMkLst>
        <pc:spChg chg="add">
          <ac:chgData name="Allison Andreola" userId="awko6JiC/KZ27eTawpnsK+9DjWrE/yXZykpZhnC6Cp0=" providerId="None" clId="Web-{F70667B8-43F8-40EB-9900-4AC39F9E31CC}" dt="2026-07-16T17:35:50.287" v="514"/>
          <ac:spMkLst>
            <pc:docMk/>
            <pc:sldMk cId="1526097084" sldId="518"/>
            <ac:spMk id="3" creationId="{9D5C75F1-9EBC-5BD2-974A-62B01F94E13F}"/>
          </ac:spMkLst>
        </pc:spChg>
        <pc:spChg chg="mod">
          <ac:chgData name="Allison Andreola" userId="awko6JiC/KZ27eTawpnsK+9DjWrE/yXZykpZhnC6Cp0=" providerId="None" clId="Web-{F70667B8-43F8-40EB-9900-4AC39F9E31CC}" dt="2026-07-16T18:16:08.909" v="1522" actId="1076"/>
          <ac:spMkLst>
            <pc:docMk/>
            <pc:sldMk cId="1526097084" sldId="518"/>
            <ac:spMk id="5" creationId="{39C3AA0C-DADC-F54E-8C40-15AA15399AB9}"/>
          </ac:spMkLst>
        </pc:spChg>
        <pc:spChg chg="mod">
          <ac:chgData name="Allison Andreola" userId="awko6JiC/KZ27eTawpnsK+9DjWrE/yXZykpZhnC6Cp0=" providerId="None" clId="Web-{F70667B8-43F8-40EB-9900-4AC39F9E31CC}" dt="2026-07-16T17:35:59.897" v="517" actId="1076"/>
          <ac:spMkLst>
            <pc:docMk/>
            <pc:sldMk cId="1526097084" sldId="518"/>
            <ac:spMk id="7" creationId="{A3027878-1282-6E6B-A9F3-CE2B03A6732C}"/>
          </ac:spMkLst>
        </pc:spChg>
        <pc:spChg chg="add mod">
          <ac:chgData name="Allison Andreola" userId="awko6JiC/KZ27eTawpnsK+9DjWrE/yXZykpZhnC6Cp0=" providerId="None" clId="Web-{F70667B8-43F8-40EB-9900-4AC39F9E31CC}" dt="2026-07-16T18:15:47.065" v="1520" actId="14100"/>
          <ac:spMkLst>
            <pc:docMk/>
            <pc:sldMk cId="1526097084" sldId="518"/>
            <ac:spMk id="9" creationId="{4FD2257A-E8EE-36EF-3793-A6CFB3D7015B}"/>
          </ac:spMkLst>
        </pc:spChg>
      </pc:sldChg>
      <pc:sldChg chg="addSp delSp modSp">
        <pc:chgData name="Allison Andreola" userId="awko6JiC/KZ27eTawpnsK+9DjWrE/yXZykpZhnC6Cp0=" providerId="None" clId="Web-{F70667B8-43F8-40EB-9900-4AC39F9E31CC}" dt="2026-07-16T17:56:37.926" v="970" actId="1076"/>
        <pc:sldMkLst>
          <pc:docMk/>
          <pc:sldMk cId="876776894" sldId="526"/>
        </pc:sldMkLst>
        <pc:spChg chg="mod">
          <ac:chgData name="Allison Andreola" userId="awko6JiC/KZ27eTawpnsK+9DjWrE/yXZykpZhnC6Cp0=" providerId="None" clId="Web-{F70667B8-43F8-40EB-9900-4AC39F9E31CC}" dt="2026-07-16T17:56:37.926" v="970" actId="1076"/>
          <ac:spMkLst>
            <pc:docMk/>
            <pc:sldMk cId="876776894" sldId="526"/>
            <ac:spMk id="3" creationId="{95DB40AB-222D-A8D8-0BDF-2A56BD54345D}"/>
          </ac:spMkLst>
        </pc:spChg>
        <pc:spChg chg="add">
          <ac:chgData name="Allison Andreola" userId="awko6JiC/KZ27eTawpnsK+9DjWrE/yXZykpZhnC6Cp0=" providerId="None" clId="Web-{F70667B8-43F8-40EB-9900-4AC39F9E31CC}" dt="2026-07-16T17:56:33.145" v="968"/>
          <ac:spMkLst>
            <pc:docMk/>
            <pc:sldMk cId="876776894" sldId="526"/>
            <ac:spMk id="5" creationId="{A7313EC3-C153-F61C-1F0A-5DE055535E20}"/>
          </ac:spMkLst>
        </pc:spChg>
      </pc:sldChg>
      <pc:sldChg chg="addSp delSp modSp">
        <pc:chgData name="Allison Andreola" userId="awko6JiC/KZ27eTawpnsK+9DjWrE/yXZykpZhnC6Cp0=" providerId="None" clId="Web-{F70667B8-43F8-40EB-9900-4AC39F9E31CC}" dt="2026-07-16T17:44:22.418" v="694" actId="1076"/>
        <pc:sldMkLst>
          <pc:docMk/>
          <pc:sldMk cId="1221749216" sldId="530"/>
        </pc:sldMkLst>
        <pc:spChg chg="add mod">
          <ac:chgData name="Allison Andreola" userId="awko6JiC/KZ27eTawpnsK+9DjWrE/yXZykpZhnC6Cp0=" providerId="None" clId="Web-{F70667B8-43F8-40EB-9900-4AC39F9E31CC}" dt="2026-07-16T17:44:19.574" v="693" actId="1076"/>
          <ac:spMkLst>
            <pc:docMk/>
            <pc:sldMk cId="1221749216" sldId="530"/>
            <ac:spMk id="4" creationId="{3F772CFD-4B2D-06CE-FBB7-B625FDC9EED9}"/>
          </ac:spMkLst>
        </pc:spChg>
        <pc:graphicFrameChg chg="mod">
          <ac:chgData name="Allison Andreola" userId="awko6JiC/KZ27eTawpnsK+9DjWrE/yXZykpZhnC6Cp0=" providerId="None" clId="Web-{F70667B8-43F8-40EB-9900-4AC39F9E31CC}" dt="2026-07-16T17:44:22.418" v="694" actId="1076"/>
          <ac:graphicFrameMkLst>
            <pc:docMk/>
            <pc:sldMk cId="1221749216" sldId="530"/>
            <ac:graphicFrameMk id="3" creationId="{33A427B2-E1CD-F643-33CD-EEE51FDD12D5}"/>
          </ac:graphicFrameMkLst>
        </pc:graphicFrameChg>
      </pc:sldChg>
      <pc:sldChg chg="addSp delSp modSp">
        <pc:chgData name="Allison Andreola" userId="awko6JiC/KZ27eTawpnsK+9DjWrE/yXZykpZhnC6Cp0=" providerId="None" clId="Web-{F70667B8-43F8-40EB-9900-4AC39F9E31CC}" dt="2026-07-16T17:44:32.121" v="698" actId="1076"/>
        <pc:sldMkLst>
          <pc:docMk/>
          <pc:sldMk cId="3661743393" sldId="531"/>
        </pc:sldMkLst>
        <pc:spChg chg="add mod">
          <ac:chgData name="Allison Andreola" userId="awko6JiC/KZ27eTawpnsK+9DjWrE/yXZykpZhnC6Cp0=" providerId="None" clId="Web-{F70667B8-43F8-40EB-9900-4AC39F9E31CC}" dt="2026-07-16T17:44:32.121" v="698" actId="1076"/>
          <ac:spMkLst>
            <pc:docMk/>
            <pc:sldMk cId="3661743393" sldId="531"/>
            <ac:spMk id="6" creationId="{43B24FBB-6718-66CE-00CC-49F2F3B8941B}"/>
          </ac:spMkLst>
        </pc:spChg>
        <pc:graphicFrameChg chg="mod modGraphic">
          <ac:chgData name="Allison Andreola" userId="awko6JiC/KZ27eTawpnsK+9DjWrE/yXZykpZhnC6Cp0=" providerId="None" clId="Web-{F70667B8-43F8-40EB-9900-4AC39F9E31CC}" dt="2026-07-16T17:43:20.448" v="676"/>
          <ac:graphicFrameMkLst>
            <pc:docMk/>
            <pc:sldMk cId="3661743393" sldId="531"/>
            <ac:graphicFrameMk id="3" creationId="{E043B3C5-D51B-8022-E262-8334688A0C6B}"/>
          </ac:graphicFrameMkLst>
        </pc:graphicFrameChg>
      </pc:sldChg>
      <pc:sldChg chg="addSp delSp modSp">
        <pc:chgData name="Allison Andreola" userId="awko6JiC/KZ27eTawpnsK+9DjWrE/yXZykpZhnC6Cp0=" providerId="None" clId="Web-{F70667B8-43F8-40EB-9900-4AC39F9E31CC}" dt="2026-07-16T17:50:55.313" v="850" actId="1076"/>
        <pc:sldMkLst>
          <pc:docMk/>
          <pc:sldMk cId="462587623" sldId="533"/>
        </pc:sldMkLst>
        <pc:spChg chg="mod">
          <ac:chgData name="Allison Andreola" userId="awko6JiC/KZ27eTawpnsK+9DjWrE/yXZykpZhnC6Cp0=" providerId="None" clId="Web-{F70667B8-43F8-40EB-9900-4AC39F9E31CC}" dt="2026-07-16T17:50:50.438" v="848" actId="1076"/>
          <ac:spMkLst>
            <pc:docMk/>
            <pc:sldMk cId="462587623" sldId="533"/>
            <ac:spMk id="3" creationId="{C0F3E109-17ED-4FC5-F763-A69BE3432070}"/>
          </ac:spMkLst>
        </pc:spChg>
        <pc:spChg chg="mod">
          <ac:chgData name="Allison Andreola" userId="awko6JiC/KZ27eTawpnsK+9DjWrE/yXZykpZhnC6Cp0=" providerId="None" clId="Web-{F70667B8-43F8-40EB-9900-4AC39F9E31CC}" dt="2026-07-16T17:50:47.329" v="847" actId="1076"/>
          <ac:spMkLst>
            <pc:docMk/>
            <pc:sldMk cId="462587623" sldId="533"/>
            <ac:spMk id="4" creationId="{2DC55BB7-EF4E-E5A6-BCF5-CB67AF570298}"/>
          </ac:spMkLst>
        </pc:spChg>
        <pc:spChg chg="mod">
          <ac:chgData name="Allison Andreola" userId="awko6JiC/KZ27eTawpnsK+9DjWrE/yXZykpZhnC6Cp0=" providerId="None" clId="Web-{F70667B8-43F8-40EB-9900-4AC39F9E31CC}" dt="2026-07-16T17:50:44.516" v="845" actId="1076"/>
          <ac:spMkLst>
            <pc:docMk/>
            <pc:sldMk cId="462587623" sldId="533"/>
            <ac:spMk id="6" creationId="{FE7529A4-8B48-7C21-95D9-19DB617A7FC8}"/>
          </ac:spMkLst>
        </pc:spChg>
        <pc:spChg chg="mod">
          <ac:chgData name="Allison Andreola" userId="awko6JiC/KZ27eTawpnsK+9DjWrE/yXZykpZhnC6Cp0=" providerId="None" clId="Web-{F70667B8-43F8-40EB-9900-4AC39F9E31CC}" dt="2026-07-16T17:50:55.313" v="850" actId="1076"/>
          <ac:spMkLst>
            <pc:docMk/>
            <pc:sldMk cId="462587623" sldId="533"/>
            <ac:spMk id="7" creationId="{7949F0C0-C51F-2FA4-D27C-D0CB85E684D0}"/>
          </ac:spMkLst>
        </pc:spChg>
        <pc:spChg chg="mod">
          <ac:chgData name="Allison Andreola" userId="awko6JiC/KZ27eTawpnsK+9DjWrE/yXZykpZhnC6Cp0=" providerId="None" clId="Web-{F70667B8-43F8-40EB-9900-4AC39F9E31CC}" dt="2026-07-16T17:50:45.454" v="846" actId="1076"/>
          <ac:spMkLst>
            <pc:docMk/>
            <pc:sldMk cId="462587623" sldId="533"/>
            <ac:spMk id="9" creationId="{42FD8BE1-B1F9-4F17-6B20-A7DA2CC468EE}"/>
          </ac:spMkLst>
        </pc:spChg>
        <pc:spChg chg="mod">
          <ac:chgData name="Allison Andreola" userId="awko6JiC/KZ27eTawpnsK+9DjWrE/yXZykpZhnC6Cp0=" providerId="None" clId="Web-{F70667B8-43F8-40EB-9900-4AC39F9E31CC}" dt="2026-07-16T17:50:53.282" v="849" actId="1076"/>
          <ac:spMkLst>
            <pc:docMk/>
            <pc:sldMk cId="462587623" sldId="533"/>
            <ac:spMk id="10" creationId="{5B2BE5B2-D3F6-05A1-6B6B-6F81BA09B4E5}"/>
          </ac:spMkLst>
        </pc:spChg>
        <pc:spChg chg="add">
          <ac:chgData name="Allison Andreola" userId="awko6JiC/KZ27eTawpnsK+9DjWrE/yXZykpZhnC6Cp0=" providerId="None" clId="Web-{F70667B8-43F8-40EB-9900-4AC39F9E31CC}" dt="2026-07-16T17:50:22.891" v="829"/>
          <ac:spMkLst>
            <pc:docMk/>
            <pc:sldMk cId="462587623" sldId="533"/>
            <ac:spMk id="12" creationId="{BA6A6538-4D96-378D-74CB-0BA9D6C750FA}"/>
          </ac:spMkLst>
        </pc:spChg>
        <pc:graphicFrameChg chg="mod modGraphic">
          <ac:chgData name="Allison Andreola" userId="awko6JiC/KZ27eTawpnsK+9DjWrE/yXZykpZhnC6Cp0=" providerId="None" clId="Web-{F70667B8-43F8-40EB-9900-4AC39F9E31CC}" dt="2026-07-16T17:50:32.329" v="831" actId="1076"/>
          <ac:graphicFrameMkLst>
            <pc:docMk/>
            <pc:sldMk cId="462587623" sldId="533"/>
            <ac:graphicFrameMk id="2" creationId="{5A4D3404-4AEB-AEE5-A011-80E78DA9F524}"/>
          </ac:graphicFrameMkLst>
        </pc:graphicFrameChg>
      </pc:sldChg>
      <pc:sldChg chg="addSp delSp modSp">
        <pc:chgData name="Allison Andreola" userId="awko6JiC/KZ27eTawpnsK+9DjWrE/yXZykpZhnC6Cp0=" providerId="None" clId="Web-{F70667B8-43F8-40EB-9900-4AC39F9E31CC}" dt="2026-07-16T17:29:57.752" v="422" actId="1076"/>
        <pc:sldMkLst>
          <pc:docMk/>
          <pc:sldMk cId="3734027414" sldId="534"/>
        </pc:sldMkLst>
        <pc:spChg chg="add">
          <ac:chgData name="Allison Andreola" userId="awko6JiC/KZ27eTawpnsK+9DjWrE/yXZykpZhnC6Cp0=" providerId="None" clId="Web-{F70667B8-43F8-40EB-9900-4AC39F9E31CC}" dt="2026-07-16T17:29:46.017" v="419"/>
          <ac:spMkLst>
            <pc:docMk/>
            <pc:sldMk cId="3734027414" sldId="534"/>
            <ac:spMk id="5" creationId="{10B93CD4-5E7F-50E4-1FFC-C1882C932709}"/>
          </ac:spMkLst>
        </pc:spChg>
        <pc:spChg chg="mod">
          <ac:chgData name="Allison Andreola" userId="awko6JiC/KZ27eTawpnsK+9DjWrE/yXZykpZhnC6Cp0=" providerId="None" clId="Web-{F70667B8-43F8-40EB-9900-4AC39F9E31CC}" dt="2026-07-16T17:29:57.752" v="422" actId="1076"/>
          <ac:spMkLst>
            <pc:docMk/>
            <pc:sldMk cId="3734027414" sldId="534"/>
            <ac:spMk id="12" creationId="{91D08335-7423-185E-49A1-AC69F04559FC}"/>
          </ac:spMkLst>
        </pc:spChg>
        <pc:picChg chg="mod">
          <ac:chgData name="Allison Andreola" userId="awko6JiC/KZ27eTawpnsK+9DjWrE/yXZykpZhnC6Cp0=" providerId="None" clId="Web-{F70667B8-43F8-40EB-9900-4AC39F9E31CC}" dt="2026-07-16T17:29:52.642" v="421" actId="14100"/>
          <ac:picMkLst>
            <pc:docMk/>
            <pc:sldMk cId="3734027414" sldId="534"/>
            <ac:picMk id="9" creationId="{1EFD75D8-2E45-9E14-80A1-4C16DACE5DDA}"/>
          </ac:picMkLst>
        </pc:picChg>
      </pc:sldChg>
      <pc:sldChg chg="addSp delSp modSp">
        <pc:chgData name="Allison Andreola" userId="awko6JiC/KZ27eTawpnsK+9DjWrE/yXZykpZhnC6Cp0=" providerId="None" clId="Web-{F70667B8-43F8-40EB-9900-4AC39F9E31CC}" dt="2026-07-16T18:24:37.056" v="1669" actId="14100"/>
        <pc:sldMkLst>
          <pc:docMk/>
          <pc:sldMk cId="1432124714" sldId="535"/>
        </pc:sldMkLst>
        <pc:spChg chg="mod">
          <ac:chgData name="Allison Andreola" userId="awko6JiC/KZ27eTawpnsK+9DjWrE/yXZykpZhnC6Cp0=" providerId="None" clId="Web-{F70667B8-43F8-40EB-9900-4AC39F9E31CC}" dt="2026-07-16T17:51:32.314" v="861" actId="1076"/>
          <ac:spMkLst>
            <pc:docMk/>
            <pc:sldMk cId="1432124714" sldId="535"/>
            <ac:spMk id="3" creationId="{5F09370B-E15E-C197-7E28-36C760A42B90}"/>
          </ac:spMkLst>
        </pc:spChg>
        <pc:spChg chg="add">
          <ac:chgData name="Allison Andreola" userId="awko6JiC/KZ27eTawpnsK+9DjWrE/yXZykpZhnC6Cp0=" providerId="None" clId="Web-{F70667B8-43F8-40EB-9900-4AC39F9E31CC}" dt="2026-07-16T17:51:27.673" v="860"/>
          <ac:spMkLst>
            <pc:docMk/>
            <pc:sldMk cId="1432124714" sldId="535"/>
            <ac:spMk id="4" creationId="{2B41B793-6EBF-9B7A-9223-15E695066DB8}"/>
          </ac:spMkLst>
        </pc:spChg>
        <pc:spChg chg="add mod">
          <ac:chgData name="Allison Andreola" userId="awko6JiC/KZ27eTawpnsK+9DjWrE/yXZykpZhnC6Cp0=" providerId="None" clId="Web-{F70667B8-43F8-40EB-9900-4AC39F9E31CC}" dt="2026-07-16T18:24:37.056" v="1669" actId="14100"/>
          <ac:spMkLst>
            <pc:docMk/>
            <pc:sldMk cId="1432124714" sldId="535"/>
            <ac:spMk id="8" creationId="{F9E4EC4D-F43F-C5C3-DC24-41323B79B118}"/>
          </ac:spMkLst>
        </pc:spChg>
        <pc:picChg chg="mod">
          <ac:chgData name="Allison Andreola" userId="awko6JiC/KZ27eTawpnsK+9DjWrE/yXZykpZhnC6Cp0=" providerId="None" clId="Web-{F70667B8-43F8-40EB-9900-4AC39F9E31CC}" dt="2026-07-16T17:51:34.970" v="862" actId="1076"/>
          <ac:picMkLst>
            <pc:docMk/>
            <pc:sldMk cId="1432124714" sldId="535"/>
            <ac:picMk id="5" creationId="{4418E2A1-8FA6-1FCA-8FA9-DCA2625C28EC}"/>
          </ac:picMkLst>
        </pc:picChg>
      </pc:sldChg>
      <pc:sldChg chg="addSp delSp">
        <pc:chgData name="Allison Andreola" userId="awko6JiC/KZ27eTawpnsK+9DjWrE/yXZykpZhnC6Cp0=" providerId="None" clId="Web-{F70667B8-43F8-40EB-9900-4AC39F9E31CC}" dt="2026-07-16T17:46:12.341" v="747"/>
        <pc:sldMkLst>
          <pc:docMk/>
          <pc:sldMk cId="2020642745" sldId="536"/>
        </pc:sldMkLst>
        <pc:spChg chg="add">
          <ac:chgData name="Allison Andreola" userId="awko6JiC/KZ27eTawpnsK+9DjWrE/yXZykpZhnC6Cp0=" providerId="None" clId="Web-{F70667B8-43F8-40EB-9900-4AC39F9E31CC}" dt="2026-07-16T17:46:12.341" v="747"/>
          <ac:spMkLst>
            <pc:docMk/>
            <pc:sldMk cId="2020642745" sldId="536"/>
            <ac:spMk id="3" creationId="{FB9AF4E4-3F62-B64D-FE50-AB4C44ED4D35}"/>
          </ac:spMkLst>
        </pc:spChg>
      </pc:sldChg>
      <pc:sldChg chg="addSp delSp modSp">
        <pc:chgData name="Allison Andreola" userId="awko6JiC/KZ27eTawpnsK+9DjWrE/yXZykpZhnC6Cp0=" providerId="None" clId="Web-{F70667B8-43F8-40EB-9900-4AC39F9E31CC}" dt="2026-07-16T18:08:54.591" v="1389" actId="14100"/>
        <pc:sldMkLst>
          <pc:docMk/>
          <pc:sldMk cId="2384394468" sldId="537"/>
        </pc:sldMkLst>
        <pc:spChg chg="add mod">
          <ac:chgData name="Allison Andreola" userId="awko6JiC/KZ27eTawpnsK+9DjWrE/yXZykpZhnC6Cp0=" providerId="None" clId="Web-{F70667B8-43F8-40EB-9900-4AC39F9E31CC}" dt="2026-07-16T17:20:59.808" v="333"/>
          <ac:spMkLst>
            <pc:docMk/>
            <pc:sldMk cId="2384394468" sldId="537"/>
            <ac:spMk id="5" creationId="{5680290B-A02E-C490-93F0-2E238836DAF1}"/>
          </ac:spMkLst>
        </pc:spChg>
        <pc:spChg chg="add mod">
          <ac:chgData name="Allison Andreola" userId="awko6JiC/KZ27eTawpnsK+9DjWrE/yXZykpZhnC6Cp0=" providerId="None" clId="Web-{F70667B8-43F8-40EB-9900-4AC39F9E31CC}" dt="2026-07-16T18:08:51.841" v="1388" actId="1076"/>
          <ac:spMkLst>
            <pc:docMk/>
            <pc:sldMk cId="2384394468" sldId="537"/>
            <ac:spMk id="6" creationId="{16E35BC4-F146-47F4-E220-2385FEFABCAC}"/>
          </ac:spMkLst>
        </pc:spChg>
        <pc:picChg chg="add mod">
          <ac:chgData name="Allison Andreola" userId="awko6JiC/KZ27eTawpnsK+9DjWrE/yXZykpZhnC6Cp0=" providerId="None" clId="Web-{F70667B8-43F8-40EB-9900-4AC39F9E31CC}" dt="2026-07-16T18:08:54.591" v="1389" actId="14100"/>
          <ac:picMkLst>
            <pc:docMk/>
            <pc:sldMk cId="2384394468" sldId="537"/>
            <ac:picMk id="9" creationId="{519A277F-952E-F710-332B-913742D27D88}"/>
          </ac:picMkLst>
        </pc:picChg>
      </pc:sldChg>
      <pc:sldChg chg="addSp delSp modSp">
        <pc:chgData name="Allison Andreola" userId="awko6JiC/KZ27eTawpnsK+9DjWrE/yXZykpZhnC6Cp0=" providerId="None" clId="Web-{F70667B8-43F8-40EB-9900-4AC39F9E31CC}" dt="2026-07-16T17:24:56.482" v="367" actId="20577"/>
        <pc:sldMkLst>
          <pc:docMk/>
          <pc:sldMk cId="489665295" sldId="538"/>
        </pc:sldMkLst>
        <pc:spChg chg="add mod">
          <ac:chgData name="Allison Andreola" userId="awko6JiC/KZ27eTawpnsK+9DjWrE/yXZykpZhnC6Cp0=" providerId="None" clId="Web-{F70667B8-43F8-40EB-9900-4AC39F9E31CC}" dt="2026-07-16T17:24:56.482" v="367" actId="20577"/>
          <ac:spMkLst>
            <pc:docMk/>
            <pc:sldMk cId="489665295" sldId="538"/>
            <ac:spMk id="12" creationId="{9175E032-BB04-874A-0E79-88DB5DEB9CB8}"/>
          </ac:spMkLst>
        </pc:spChg>
      </pc:sldChg>
      <pc:sldChg chg="addSp delSp modSp">
        <pc:chgData name="Allison Andreola" userId="awko6JiC/KZ27eTawpnsK+9DjWrE/yXZykpZhnC6Cp0=" providerId="None" clId="Web-{F70667B8-43F8-40EB-9900-4AC39F9E31CC}" dt="2026-07-16T18:16:19.174" v="1524"/>
        <pc:sldMkLst>
          <pc:docMk/>
          <pc:sldMk cId="1087647855" sldId="539"/>
        </pc:sldMkLst>
        <pc:spChg chg="add mod">
          <ac:chgData name="Allison Andreola" userId="awko6JiC/KZ27eTawpnsK+9DjWrE/yXZykpZhnC6Cp0=" providerId="None" clId="Web-{F70667B8-43F8-40EB-9900-4AC39F9E31CC}" dt="2026-07-16T17:38:34.070" v="560" actId="1076"/>
          <ac:spMkLst>
            <pc:docMk/>
            <pc:sldMk cId="1087647855" sldId="539"/>
            <ac:spMk id="5" creationId="{1052FCF3-9B84-5090-061B-BA8343A958E8}"/>
          </ac:spMkLst>
        </pc:spChg>
      </pc:sldChg>
      <pc:sldChg chg="addSp delSp">
        <pc:chgData name="Allison Andreola" userId="awko6JiC/KZ27eTawpnsK+9DjWrE/yXZykpZhnC6Cp0=" providerId="None" clId="Web-{F70667B8-43F8-40EB-9900-4AC39F9E31CC}" dt="2026-07-16T17:30:53.112" v="427"/>
        <pc:sldMkLst>
          <pc:docMk/>
          <pc:sldMk cId="303252962" sldId="540"/>
        </pc:sldMkLst>
        <pc:spChg chg="add">
          <ac:chgData name="Allison Andreola" userId="awko6JiC/KZ27eTawpnsK+9DjWrE/yXZykpZhnC6Cp0=" providerId="None" clId="Web-{F70667B8-43F8-40EB-9900-4AC39F9E31CC}" dt="2026-07-16T17:30:53.112" v="427"/>
          <ac:spMkLst>
            <pc:docMk/>
            <pc:sldMk cId="303252962" sldId="540"/>
            <ac:spMk id="5" creationId="{BED1E673-6616-1FCD-92FE-3A68D7579D10}"/>
          </ac:spMkLst>
        </pc:spChg>
      </pc:sldChg>
      <pc:sldChg chg="addSp delSp modSp">
        <pc:chgData name="Allison Andreola" userId="awko6JiC/KZ27eTawpnsK+9DjWrE/yXZykpZhnC6Cp0=" providerId="None" clId="Web-{F70667B8-43F8-40EB-9900-4AC39F9E31CC}" dt="2026-07-16T17:31:58.128" v="440" actId="1076"/>
        <pc:sldMkLst>
          <pc:docMk/>
          <pc:sldMk cId="3181118916" sldId="541"/>
        </pc:sldMkLst>
        <pc:spChg chg="mod">
          <ac:chgData name="Allison Andreola" userId="awko6JiC/KZ27eTawpnsK+9DjWrE/yXZykpZhnC6Cp0=" providerId="None" clId="Web-{F70667B8-43F8-40EB-9900-4AC39F9E31CC}" dt="2026-07-16T17:31:46.956" v="438" actId="1076"/>
          <ac:spMkLst>
            <pc:docMk/>
            <pc:sldMk cId="3181118916" sldId="541"/>
            <ac:spMk id="2" creationId="{091D59D2-749D-4231-2A19-1F171DDB61ED}"/>
          </ac:spMkLst>
        </pc:spChg>
        <pc:spChg chg="add">
          <ac:chgData name="Allison Andreola" userId="awko6JiC/KZ27eTawpnsK+9DjWrE/yXZykpZhnC6Cp0=" providerId="None" clId="Web-{F70667B8-43F8-40EB-9900-4AC39F9E31CC}" dt="2026-07-16T17:31:28.315" v="437"/>
          <ac:spMkLst>
            <pc:docMk/>
            <pc:sldMk cId="3181118916" sldId="541"/>
            <ac:spMk id="33" creationId="{22C99FE1-C65C-672E-45B4-97C59DDA8193}"/>
          </ac:spMkLst>
        </pc:spChg>
        <pc:graphicFrameChg chg="mod">
          <ac:chgData name="Allison Andreola" userId="awko6JiC/KZ27eTawpnsK+9DjWrE/yXZykpZhnC6Cp0=" providerId="None" clId="Web-{F70667B8-43F8-40EB-9900-4AC39F9E31CC}" dt="2026-07-16T17:31:58.128" v="440" actId="1076"/>
          <ac:graphicFrameMkLst>
            <pc:docMk/>
            <pc:sldMk cId="3181118916" sldId="541"/>
            <ac:graphicFrameMk id="8" creationId="{CE255BF8-B41F-9A8B-1107-4599474412C2}"/>
          </ac:graphicFrameMkLst>
        </pc:graphicFrameChg>
      </pc:sldChg>
      <pc:sldChg chg="addSp delSp">
        <pc:chgData name="Allison Andreola" userId="awko6JiC/KZ27eTawpnsK+9DjWrE/yXZykpZhnC6Cp0=" providerId="None" clId="Web-{F70667B8-43F8-40EB-9900-4AC39F9E31CC}" dt="2026-07-16T17:46:16.997" v="749"/>
        <pc:sldMkLst>
          <pc:docMk/>
          <pc:sldMk cId="1228355239" sldId="542"/>
        </pc:sldMkLst>
        <pc:spChg chg="add">
          <ac:chgData name="Allison Andreola" userId="awko6JiC/KZ27eTawpnsK+9DjWrE/yXZykpZhnC6Cp0=" providerId="None" clId="Web-{F70667B8-43F8-40EB-9900-4AC39F9E31CC}" dt="2026-07-16T17:46:16.997" v="749"/>
          <ac:spMkLst>
            <pc:docMk/>
            <pc:sldMk cId="1228355239" sldId="542"/>
            <ac:spMk id="12" creationId="{858177E4-D2C2-41A4-5C0D-F51EB72A726E}"/>
          </ac:spMkLst>
        </pc:spChg>
      </pc:sldChg>
      <pc:sldChg chg="addSp delSp">
        <pc:chgData name="Allison Andreola" userId="awko6JiC/KZ27eTawpnsK+9DjWrE/yXZykpZhnC6Cp0=" providerId="None" clId="Web-{F70667B8-43F8-40EB-9900-4AC39F9E31CC}" dt="2026-07-16T17:46:22.107" v="751"/>
        <pc:sldMkLst>
          <pc:docMk/>
          <pc:sldMk cId="1920727796" sldId="543"/>
        </pc:sldMkLst>
        <pc:spChg chg="add">
          <ac:chgData name="Allison Andreola" userId="awko6JiC/KZ27eTawpnsK+9DjWrE/yXZykpZhnC6Cp0=" providerId="None" clId="Web-{F70667B8-43F8-40EB-9900-4AC39F9E31CC}" dt="2026-07-16T17:46:22.107" v="751"/>
          <ac:spMkLst>
            <pc:docMk/>
            <pc:sldMk cId="1920727796" sldId="543"/>
            <ac:spMk id="7" creationId="{AC5EA0CD-8C6A-F14C-8C5E-7EAFD8BCD1D3}"/>
          </ac:spMkLst>
        </pc:spChg>
      </pc:sldChg>
      <pc:sldChg chg="addSp delSp">
        <pc:chgData name="Allison Andreola" userId="awko6JiC/KZ27eTawpnsK+9DjWrE/yXZykpZhnC6Cp0=" providerId="None" clId="Web-{F70667B8-43F8-40EB-9900-4AC39F9E31CC}" dt="2026-07-16T17:46:29.045" v="753"/>
        <pc:sldMkLst>
          <pc:docMk/>
          <pc:sldMk cId="1739881286" sldId="544"/>
        </pc:sldMkLst>
        <pc:spChg chg="add">
          <ac:chgData name="Allison Andreola" userId="awko6JiC/KZ27eTawpnsK+9DjWrE/yXZykpZhnC6Cp0=" providerId="None" clId="Web-{F70667B8-43F8-40EB-9900-4AC39F9E31CC}" dt="2026-07-16T17:46:29.045" v="753"/>
          <ac:spMkLst>
            <pc:docMk/>
            <pc:sldMk cId="1739881286" sldId="544"/>
            <ac:spMk id="4" creationId="{255C8643-7188-16A9-7DC8-CBF6D8FF860C}"/>
          </ac:spMkLst>
        </pc:spChg>
      </pc:sldChg>
      <pc:sldChg chg="addSp delSp modSp">
        <pc:chgData name="Allison Andreola" userId="awko6JiC/KZ27eTawpnsK+9DjWrE/yXZykpZhnC6Cp0=" providerId="None" clId="Web-{F70667B8-43F8-40EB-9900-4AC39F9E31CC}" dt="2026-07-16T17:49:34.234" v="821" actId="1076"/>
        <pc:sldMkLst>
          <pc:docMk/>
          <pc:sldMk cId="2243409383" sldId="545"/>
        </pc:sldMkLst>
        <pc:spChg chg="add">
          <ac:chgData name="Allison Andreola" userId="awko6JiC/KZ27eTawpnsK+9DjWrE/yXZykpZhnC6Cp0=" providerId="None" clId="Web-{F70667B8-43F8-40EB-9900-4AC39F9E31CC}" dt="2026-07-16T17:49:25.187" v="818"/>
          <ac:spMkLst>
            <pc:docMk/>
            <pc:sldMk cId="2243409383" sldId="545"/>
            <ac:spMk id="3" creationId="{D627300C-C31B-BEB8-5589-920795E3B033}"/>
          </ac:spMkLst>
        </pc:spChg>
        <pc:spChg chg="mod">
          <ac:chgData name="Allison Andreola" userId="awko6JiC/KZ27eTawpnsK+9DjWrE/yXZykpZhnC6Cp0=" providerId="None" clId="Web-{F70667B8-43F8-40EB-9900-4AC39F9E31CC}" dt="2026-07-16T17:49:28.484" v="819" actId="1076"/>
          <ac:spMkLst>
            <pc:docMk/>
            <pc:sldMk cId="2243409383" sldId="545"/>
            <ac:spMk id="11" creationId="{2B32E1F5-6766-62BE-10F9-3E3C9FC90AAF}"/>
          </ac:spMkLst>
        </pc:spChg>
        <pc:picChg chg="mod">
          <ac:chgData name="Allison Andreola" userId="awko6JiC/KZ27eTawpnsK+9DjWrE/yXZykpZhnC6Cp0=" providerId="None" clId="Web-{F70667B8-43F8-40EB-9900-4AC39F9E31CC}" dt="2026-07-16T17:49:34.234" v="821" actId="1076"/>
          <ac:picMkLst>
            <pc:docMk/>
            <pc:sldMk cId="2243409383" sldId="545"/>
            <ac:picMk id="14" creationId="{35AE5E1F-F923-D321-31A1-A241E0D0D918}"/>
          </ac:picMkLst>
        </pc:picChg>
      </pc:sldChg>
      <pc:sldChg chg="addSp delSp modSp">
        <pc:chgData name="Allison Andreola" userId="awko6JiC/KZ27eTawpnsK+9DjWrE/yXZykpZhnC6Cp0=" providerId="None" clId="Web-{F70667B8-43F8-40EB-9900-4AC39F9E31CC}" dt="2026-07-16T18:22:00.273" v="1649" actId="20577"/>
        <pc:sldMkLst>
          <pc:docMk/>
          <pc:sldMk cId="2015250928" sldId="546"/>
        </pc:sldMkLst>
        <pc:spChg chg="mod">
          <ac:chgData name="Allison Andreola" userId="awko6JiC/KZ27eTawpnsK+9DjWrE/yXZykpZhnC6Cp0=" providerId="None" clId="Web-{F70667B8-43F8-40EB-9900-4AC39F9E31CC}" dt="2026-07-16T18:21:41.632" v="1645" actId="20577"/>
          <ac:spMkLst>
            <pc:docMk/>
            <pc:sldMk cId="2015250928" sldId="546"/>
            <ac:spMk id="5" creationId="{6980B98E-1B20-8E44-850A-48DD0C9026A9}"/>
          </ac:spMkLst>
        </pc:spChg>
        <pc:spChg chg="mod">
          <ac:chgData name="Allison Andreola" userId="awko6JiC/KZ27eTawpnsK+9DjWrE/yXZykpZhnC6Cp0=" providerId="None" clId="Web-{F70667B8-43F8-40EB-9900-4AC39F9E31CC}" dt="2026-07-16T17:55:06.238" v="942" actId="1076"/>
          <ac:spMkLst>
            <pc:docMk/>
            <pc:sldMk cId="2015250928" sldId="546"/>
            <ac:spMk id="7" creationId="{E4B6F75C-4E8A-273D-0BEB-3D12F4352406}"/>
          </ac:spMkLst>
        </pc:spChg>
        <pc:spChg chg="add mod">
          <ac:chgData name="Allison Andreola" userId="awko6JiC/KZ27eTawpnsK+9DjWrE/yXZykpZhnC6Cp0=" providerId="None" clId="Web-{F70667B8-43F8-40EB-9900-4AC39F9E31CC}" dt="2026-07-16T17:55:19.097" v="945" actId="1076"/>
          <ac:spMkLst>
            <pc:docMk/>
            <pc:sldMk cId="2015250928" sldId="546"/>
            <ac:spMk id="10" creationId="{4A9E3E05-F6E3-CB96-0B7E-834AB40A92C3}"/>
          </ac:spMkLst>
        </pc:spChg>
        <pc:spChg chg="add mod">
          <ac:chgData name="Allison Andreola" userId="awko6JiC/KZ27eTawpnsK+9DjWrE/yXZykpZhnC6Cp0=" providerId="None" clId="Web-{F70667B8-43F8-40EB-9900-4AC39F9E31CC}" dt="2026-07-16T18:22:00.273" v="1649" actId="20577"/>
          <ac:spMkLst>
            <pc:docMk/>
            <pc:sldMk cId="2015250928" sldId="546"/>
            <ac:spMk id="13" creationId="{279A4456-94FA-9BB9-6619-2EF94416FBBD}"/>
          </ac:spMkLst>
        </pc:spChg>
        <pc:picChg chg="mod">
          <ac:chgData name="Allison Andreola" userId="awko6JiC/KZ27eTawpnsK+9DjWrE/yXZykpZhnC6Cp0=" providerId="None" clId="Web-{F70667B8-43F8-40EB-9900-4AC39F9E31CC}" dt="2026-07-16T17:55:07.832" v="943" actId="1076"/>
          <ac:picMkLst>
            <pc:docMk/>
            <pc:sldMk cId="2015250928" sldId="546"/>
            <ac:picMk id="6" creationId="{EA29C231-74B9-AE25-1633-4CB87600B8B9}"/>
          </ac:picMkLst>
        </pc:picChg>
      </pc:sldChg>
      <pc:sldChg chg="addSp delSp modSp">
        <pc:chgData name="Allison Andreola" userId="awko6JiC/KZ27eTawpnsK+9DjWrE/yXZykpZhnC6Cp0=" providerId="None" clId="Web-{F70667B8-43F8-40EB-9900-4AC39F9E31CC}" dt="2026-07-16T18:08:14.372" v="1381"/>
        <pc:sldMkLst>
          <pc:docMk/>
          <pc:sldMk cId="3325108419" sldId="547"/>
        </pc:sldMkLst>
        <pc:spChg chg="add">
          <ac:chgData name="Allison Andreola" userId="awko6JiC/KZ27eTawpnsK+9DjWrE/yXZykpZhnC6Cp0=" providerId="None" clId="Web-{F70667B8-43F8-40EB-9900-4AC39F9E31CC}" dt="2026-07-16T17:56:24.692" v="966"/>
          <ac:spMkLst>
            <pc:docMk/>
            <pc:sldMk cId="3325108419" sldId="547"/>
            <ac:spMk id="8" creationId="{FE4E98EA-95E6-91C4-56E6-06101EA09684}"/>
          </ac:spMkLst>
        </pc:spChg>
      </pc:sldChg>
      <pc:sldChg chg="modSp add replId">
        <pc:chgData name="Allison Andreola" userId="awko6JiC/KZ27eTawpnsK+9DjWrE/yXZykpZhnC6Cp0=" providerId="None" clId="Web-{F70667B8-43F8-40EB-9900-4AC39F9E31CC}" dt="2026-07-16T17:43:44.667" v="682" actId="1076"/>
        <pc:sldMkLst>
          <pc:docMk/>
          <pc:sldMk cId="3842547759" sldId="548"/>
        </pc:sldMkLst>
        <pc:spChg chg="mod">
          <ac:chgData name="Allison Andreola" userId="awko6JiC/KZ27eTawpnsK+9DjWrE/yXZykpZhnC6Cp0=" providerId="None" clId="Web-{F70667B8-43F8-40EB-9900-4AC39F9E31CC}" dt="2026-07-16T17:42:15.135" v="657" actId="20577"/>
          <ac:spMkLst>
            <pc:docMk/>
            <pc:sldMk cId="3842547759" sldId="548"/>
            <ac:spMk id="3" creationId="{EEA3208D-29E4-790F-05F3-78399D928E5E}"/>
          </ac:spMkLst>
        </pc:spChg>
        <pc:spChg chg="mod">
          <ac:chgData name="Allison Andreola" userId="awko6JiC/KZ27eTawpnsK+9DjWrE/yXZykpZhnC6Cp0=" providerId="None" clId="Web-{F70667B8-43F8-40EB-9900-4AC39F9E31CC}" dt="2026-07-16T17:43:44.667" v="682" actId="1076"/>
          <ac:spMkLst>
            <pc:docMk/>
            <pc:sldMk cId="3842547759" sldId="548"/>
            <ac:spMk id="4" creationId="{38A02A07-C1DB-8CEF-EC76-22BDB7EF9D61}"/>
          </ac:spMkLst>
        </pc:spChg>
      </pc:sldChg>
    </pc:docChg>
  </pc:docChgLst>
  <pc:docChgLst>
    <pc:chgData clId="Web-{E9A57BDD-2458-42A1-A983-8D4CFB8464D3}"/>
    <pc:docChg chg="modSld">
      <pc:chgData name="" userId="" providerId="" clId="Web-{E9A57BDD-2458-42A1-A983-8D4CFB8464D3}" dt="2026-07-20T14:33:45.390" v="0" actId="20577"/>
      <pc:docMkLst>
        <pc:docMk/>
      </pc:docMkLst>
      <pc:sldChg chg="modSp">
        <pc:chgData name="" userId="" providerId="" clId="Web-{E9A57BDD-2458-42A1-A983-8D4CFB8464D3}" dt="2026-07-20T14:33:45.390" v="0" actId="20577"/>
        <pc:sldMkLst>
          <pc:docMk/>
          <pc:sldMk cId="942864166" sldId="413"/>
        </pc:sldMkLst>
        <pc:spChg chg="mod">
          <ac:chgData name="" userId="" providerId="" clId="Web-{E9A57BDD-2458-42A1-A983-8D4CFB8464D3}" dt="2026-07-20T14:33:45.390" v="0" actId="20577"/>
          <ac:spMkLst>
            <pc:docMk/>
            <pc:sldMk cId="942864166" sldId="413"/>
            <ac:spMk id="200" creationId="{E896793A-6143-CC69-9095-EF19B1469BE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8D3BB2-855A-4FAF-BBDC-856420FEE93C}" type="doc">
      <dgm:prSet loTypeId="urn:microsoft.com/office/officeart/2005/8/layout/list1" loCatId="list" qsTypeId="urn:microsoft.com/office/officeart/2005/8/quickstyle/simple1" qsCatId="simple" csTypeId="urn:microsoft.com/office/officeart/2005/8/colors/accent5_3" csCatId="accent5" phldr="1"/>
      <dgm:spPr/>
      <dgm:t>
        <a:bodyPr/>
        <a:lstStyle/>
        <a:p>
          <a:endParaRPr lang="en-US"/>
        </a:p>
      </dgm:t>
    </dgm:pt>
    <dgm:pt modelId="{98E011F2-C2D4-4834-9B17-6C7A85B4CCC9}">
      <dgm:prSet phldrT="[Text]" phldr="0" custT="1"/>
      <dgm:spPr/>
      <dgm:t>
        <a:bodyPr/>
        <a:lstStyle/>
        <a:p>
          <a:pPr rtl="0"/>
          <a:r>
            <a:rPr lang="en-US" sz="2400" b="1">
              <a:solidFill>
                <a:schemeClr val="tx2"/>
              </a:solidFill>
              <a:latin typeface="Calibri"/>
              <a:ea typeface="Calibri"/>
              <a:cs typeface="Calibri"/>
            </a:rPr>
            <a:t>Literacy Development</a:t>
          </a:r>
        </a:p>
      </dgm:t>
    </dgm:pt>
    <dgm:pt modelId="{CEE25CDC-1F7F-4711-8FA5-648B2055FD21}" type="parTrans" cxnId="{D120D06B-A5F7-4D56-9769-A230E71B4B7A}">
      <dgm:prSet/>
      <dgm:spPr/>
      <dgm:t>
        <a:bodyPr/>
        <a:lstStyle/>
        <a:p>
          <a:endParaRPr lang="en-US"/>
        </a:p>
      </dgm:t>
    </dgm:pt>
    <dgm:pt modelId="{F275AFE1-1726-4CE9-B319-E496A52A3BCB}" type="sibTrans" cxnId="{D120D06B-A5F7-4D56-9769-A230E71B4B7A}">
      <dgm:prSet/>
      <dgm:spPr/>
      <dgm:t>
        <a:bodyPr/>
        <a:lstStyle/>
        <a:p>
          <a:endParaRPr lang="en-US"/>
        </a:p>
      </dgm:t>
    </dgm:pt>
    <dgm:pt modelId="{C7E475A8-0BEA-41D4-8D35-FEA0629E7B34}">
      <dgm:prSet phldrT="[Text]" phldr="0" custT="1"/>
      <dgm:spPr/>
      <dgm:t>
        <a:bodyPr/>
        <a:lstStyle/>
        <a:p>
          <a:r>
            <a:rPr lang="en-US" sz="2400" b="1">
              <a:solidFill>
                <a:schemeClr val="tx2"/>
              </a:solidFill>
              <a:latin typeface="Calibri"/>
              <a:ea typeface="Calibri"/>
              <a:cs typeface="Calibri"/>
            </a:rPr>
            <a:t>Identifying Struggling Readers</a:t>
          </a:r>
        </a:p>
      </dgm:t>
    </dgm:pt>
    <dgm:pt modelId="{943E58C3-68BA-47F7-A9E3-585985D0E2A3}" type="parTrans" cxnId="{6495E540-C774-4772-91D1-BAEE9AE5B112}">
      <dgm:prSet/>
      <dgm:spPr/>
      <dgm:t>
        <a:bodyPr/>
        <a:lstStyle/>
        <a:p>
          <a:endParaRPr lang="en-US"/>
        </a:p>
      </dgm:t>
    </dgm:pt>
    <dgm:pt modelId="{870FD792-838D-4257-AAAC-2EEF17E3E5DE}" type="sibTrans" cxnId="{6495E540-C774-4772-91D1-BAEE9AE5B112}">
      <dgm:prSet/>
      <dgm:spPr/>
      <dgm:t>
        <a:bodyPr/>
        <a:lstStyle/>
        <a:p>
          <a:endParaRPr lang="en-US"/>
        </a:p>
      </dgm:t>
    </dgm:pt>
    <dgm:pt modelId="{6BAABC1B-B02B-4E89-80B7-0C94B913C8B3}">
      <dgm:prSet phldrT="[Text]" phldr="0" custT="1"/>
      <dgm:spPr/>
      <dgm:t>
        <a:bodyPr/>
        <a:lstStyle/>
        <a:p>
          <a:pPr rtl="0"/>
          <a:r>
            <a:rPr lang="en-US" sz="2400" b="1">
              <a:solidFill>
                <a:schemeClr val="tx2"/>
              </a:solidFill>
              <a:latin typeface="Calibri"/>
              <a:ea typeface="Calibri"/>
              <a:cs typeface="Calibri"/>
            </a:rPr>
            <a:t>Instruction</a:t>
          </a:r>
        </a:p>
      </dgm:t>
    </dgm:pt>
    <dgm:pt modelId="{BDED300C-0832-44A7-AC79-87A2AAD2B045}" type="parTrans" cxnId="{8EDE4952-0972-4DBC-9606-5323935481BC}">
      <dgm:prSet/>
      <dgm:spPr/>
      <dgm:t>
        <a:bodyPr/>
        <a:lstStyle/>
        <a:p>
          <a:endParaRPr lang="en-US"/>
        </a:p>
      </dgm:t>
    </dgm:pt>
    <dgm:pt modelId="{90B43455-ABED-45D8-BAB8-83276F6532AC}" type="sibTrans" cxnId="{8EDE4952-0972-4DBC-9606-5323935481BC}">
      <dgm:prSet/>
      <dgm:spPr/>
      <dgm:t>
        <a:bodyPr/>
        <a:lstStyle/>
        <a:p>
          <a:endParaRPr lang="en-US"/>
        </a:p>
      </dgm:t>
    </dgm:pt>
    <dgm:pt modelId="{86ED2249-71EF-4830-BB21-DE997FCEF124}">
      <dgm:prSet phldrT="[Text]" phldr="0" custT="1"/>
      <dgm:spPr/>
      <dgm:t>
        <a:bodyPr/>
        <a:lstStyle/>
        <a:p>
          <a:pPr rtl="0"/>
          <a:r>
            <a:rPr lang="en-US" sz="2400" b="1">
              <a:solidFill>
                <a:schemeClr val="tx2"/>
              </a:solidFill>
              <a:latin typeface="Calibri"/>
              <a:ea typeface="Calibri"/>
              <a:cs typeface="Calibri"/>
            </a:rPr>
            <a:t>Science of Reading</a:t>
          </a:r>
        </a:p>
      </dgm:t>
    </dgm:pt>
    <dgm:pt modelId="{10C6876A-8C32-4C8C-B8AB-7529AE0ED549}" type="parTrans" cxnId="{745B0E52-9B5C-45F2-950C-E01D4AFD0ACA}">
      <dgm:prSet/>
      <dgm:spPr/>
      <dgm:t>
        <a:bodyPr/>
        <a:lstStyle/>
        <a:p>
          <a:endParaRPr lang="en-US"/>
        </a:p>
      </dgm:t>
    </dgm:pt>
    <dgm:pt modelId="{A11F0234-E973-476C-AE87-F88246100D98}" type="sibTrans" cxnId="{745B0E52-9B5C-45F2-950C-E01D4AFD0ACA}">
      <dgm:prSet/>
      <dgm:spPr/>
      <dgm:t>
        <a:bodyPr/>
        <a:lstStyle/>
        <a:p>
          <a:endParaRPr lang="en-US"/>
        </a:p>
      </dgm:t>
    </dgm:pt>
    <dgm:pt modelId="{643F15D2-3030-4D46-A8EA-68158A270F85}">
      <dgm:prSet phldrT="[Text]" phldr="0" custT="1"/>
      <dgm:spPr/>
      <dgm:t>
        <a:bodyPr/>
        <a:lstStyle/>
        <a:p>
          <a:pPr rtl="0"/>
          <a:r>
            <a:rPr lang="en-US" sz="2400" b="1">
              <a:solidFill>
                <a:schemeClr val="tx2"/>
              </a:solidFill>
              <a:latin typeface="Calibri"/>
              <a:ea typeface="Calibri"/>
              <a:cs typeface="Calibri"/>
            </a:rPr>
            <a:t>Explicit Instruction</a:t>
          </a:r>
        </a:p>
      </dgm:t>
    </dgm:pt>
    <dgm:pt modelId="{417E5CF5-FEA8-48DD-B4CA-D6E0E1AD7458}" type="parTrans" cxnId="{52315906-96FE-402D-872A-4ADF36765878}">
      <dgm:prSet/>
      <dgm:spPr/>
      <dgm:t>
        <a:bodyPr/>
        <a:lstStyle/>
        <a:p>
          <a:endParaRPr lang="en-US"/>
        </a:p>
      </dgm:t>
    </dgm:pt>
    <dgm:pt modelId="{24948BF2-2F0C-4E50-B3BE-58C876AA0A43}" type="sibTrans" cxnId="{52315906-96FE-402D-872A-4ADF36765878}">
      <dgm:prSet/>
      <dgm:spPr/>
      <dgm:t>
        <a:bodyPr/>
        <a:lstStyle/>
        <a:p>
          <a:endParaRPr lang="en-US"/>
        </a:p>
      </dgm:t>
    </dgm:pt>
    <dgm:pt modelId="{E6A36CCA-6904-41A2-9272-F77FB1566831}">
      <dgm:prSet phldrT="[Text]" phldr="0" custT="1"/>
      <dgm:spPr/>
      <dgm:t>
        <a:bodyPr/>
        <a:lstStyle/>
        <a:p>
          <a:pPr rtl="0"/>
          <a:r>
            <a:rPr lang="en-US" sz="2400" b="1">
              <a:solidFill>
                <a:schemeClr val="tx2"/>
              </a:solidFill>
              <a:latin typeface="Calibri"/>
              <a:ea typeface="Calibri"/>
              <a:cs typeface="Calibri"/>
            </a:rPr>
            <a:t>Understanding Your Child’s Reading Development</a:t>
          </a:r>
        </a:p>
      </dgm:t>
    </dgm:pt>
    <dgm:pt modelId="{E8A4509C-1F37-4B95-B811-C37CD89893FF}" type="parTrans" cxnId="{9F212FDD-70F3-4CBD-B3A9-36F42599D3ED}">
      <dgm:prSet/>
      <dgm:spPr/>
      <dgm:t>
        <a:bodyPr/>
        <a:lstStyle/>
        <a:p>
          <a:endParaRPr lang="en-US"/>
        </a:p>
      </dgm:t>
    </dgm:pt>
    <dgm:pt modelId="{57C56473-AC67-42DD-B7E1-9624DE98D6F4}" type="sibTrans" cxnId="{9F212FDD-70F3-4CBD-B3A9-36F42599D3ED}">
      <dgm:prSet/>
      <dgm:spPr/>
      <dgm:t>
        <a:bodyPr/>
        <a:lstStyle/>
        <a:p>
          <a:endParaRPr lang="en-US"/>
        </a:p>
      </dgm:t>
    </dgm:pt>
    <dgm:pt modelId="{1765927F-7CDF-46EB-86A9-A84D4C6335D4}">
      <dgm:prSet phldrT="[Text]" phldr="0" custT="1"/>
      <dgm:spPr/>
      <dgm:t>
        <a:bodyPr/>
        <a:lstStyle/>
        <a:p>
          <a:pPr rtl="0"/>
          <a:r>
            <a:rPr lang="en-US" sz="2400" b="1">
              <a:solidFill>
                <a:schemeClr val="tx2"/>
              </a:solidFill>
              <a:latin typeface="Calibri"/>
              <a:ea typeface="Calibri"/>
              <a:cs typeface="Calibri"/>
            </a:rPr>
            <a:t>Evidence-Based Practices</a:t>
          </a:r>
        </a:p>
      </dgm:t>
    </dgm:pt>
    <dgm:pt modelId="{17AEC84C-3642-4D90-95FC-CD20A3F68052}" type="parTrans" cxnId="{1B9935A7-3DCA-44A7-9284-A8E142EA9468}">
      <dgm:prSet/>
      <dgm:spPr/>
      <dgm:t>
        <a:bodyPr/>
        <a:lstStyle/>
        <a:p>
          <a:endParaRPr lang="en-US"/>
        </a:p>
      </dgm:t>
    </dgm:pt>
    <dgm:pt modelId="{83276B61-A5CE-44EE-9ECA-E151EE0AEFBA}" type="sibTrans" cxnId="{1B9935A7-3DCA-44A7-9284-A8E142EA9468}">
      <dgm:prSet/>
      <dgm:spPr/>
      <dgm:t>
        <a:bodyPr/>
        <a:lstStyle/>
        <a:p>
          <a:endParaRPr lang="en-US"/>
        </a:p>
      </dgm:t>
    </dgm:pt>
    <dgm:pt modelId="{665474F9-70CD-47D6-BF2D-C718EAA65E33}">
      <dgm:prSet phldrT="[Text]" phldr="0" custT="1"/>
      <dgm:spPr/>
      <dgm:t>
        <a:bodyPr/>
        <a:lstStyle/>
        <a:p>
          <a:pPr rtl="0"/>
          <a:r>
            <a:rPr lang="en-US" sz="2400" b="1">
              <a:solidFill>
                <a:schemeClr val="tx2"/>
              </a:solidFill>
              <a:latin typeface="Calibri"/>
              <a:ea typeface="Calibri"/>
              <a:cs typeface="Calibri"/>
            </a:rPr>
            <a:t>Screeners and Assessments</a:t>
          </a:r>
        </a:p>
      </dgm:t>
    </dgm:pt>
    <dgm:pt modelId="{B7DED695-785D-4ACB-819E-CBC6354A8511}" type="parTrans" cxnId="{75F963FE-B657-4BAA-B6C8-B21F00F3B3E2}">
      <dgm:prSet/>
      <dgm:spPr/>
      <dgm:t>
        <a:bodyPr/>
        <a:lstStyle/>
        <a:p>
          <a:endParaRPr lang="en-US"/>
        </a:p>
      </dgm:t>
    </dgm:pt>
    <dgm:pt modelId="{A0DD4A1F-96C2-4D9B-AA6F-393C026912E2}" type="sibTrans" cxnId="{75F963FE-B657-4BAA-B6C8-B21F00F3B3E2}">
      <dgm:prSet/>
      <dgm:spPr/>
      <dgm:t>
        <a:bodyPr/>
        <a:lstStyle/>
        <a:p>
          <a:endParaRPr lang="en-US"/>
        </a:p>
      </dgm:t>
    </dgm:pt>
    <dgm:pt modelId="{8C387A0D-6C67-4894-BC64-208D525D48DE}">
      <dgm:prSet phldrT="[Text]" phldr="0" custT="1"/>
      <dgm:spPr/>
      <dgm:t>
        <a:bodyPr/>
        <a:lstStyle/>
        <a:p>
          <a:pPr rtl="0"/>
          <a:r>
            <a:rPr lang="en-US" sz="2400" b="1">
              <a:solidFill>
                <a:schemeClr val="tx2"/>
              </a:solidFill>
              <a:latin typeface="Calibri"/>
              <a:ea typeface="Calibri"/>
              <a:cs typeface="Calibri"/>
            </a:rPr>
            <a:t>Diagnosis and Classification</a:t>
          </a:r>
        </a:p>
      </dgm:t>
    </dgm:pt>
    <dgm:pt modelId="{C2D9D032-C73C-4845-97EA-539BE4A5C929}" type="parTrans" cxnId="{8488A0C1-073E-44F2-97B3-0D208099D01B}">
      <dgm:prSet/>
      <dgm:spPr/>
      <dgm:t>
        <a:bodyPr/>
        <a:lstStyle/>
        <a:p>
          <a:endParaRPr lang="en-US"/>
        </a:p>
      </dgm:t>
    </dgm:pt>
    <dgm:pt modelId="{7C6EF9E3-783D-4737-BB96-E3141CCE6A93}" type="sibTrans" cxnId="{8488A0C1-073E-44F2-97B3-0D208099D01B}">
      <dgm:prSet/>
      <dgm:spPr/>
      <dgm:t>
        <a:bodyPr/>
        <a:lstStyle/>
        <a:p>
          <a:endParaRPr lang="en-US"/>
        </a:p>
      </dgm:t>
    </dgm:pt>
    <dgm:pt modelId="{E2C07DFA-AA1D-475B-ADCC-4ECF6ED7A7FA}">
      <dgm:prSet phldrT="[Text]" phldr="0" custT="1"/>
      <dgm:spPr/>
      <dgm:t>
        <a:bodyPr/>
        <a:lstStyle/>
        <a:p>
          <a:pPr rtl="0"/>
          <a:r>
            <a:rPr lang="en-US" sz="2400" b="1">
              <a:solidFill>
                <a:schemeClr val="tx2"/>
              </a:solidFill>
              <a:latin typeface="Calibri"/>
              <a:ea typeface="Calibri"/>
              <a:cs typeface="Calibri"/>
            </a:rPr>
            <a:t>Intervention and Supports</a:t>
          </a:r>
        </a:p>
      </dgm:t>
    </dgm:pt>
    <dgm:pt modelId="{1BFD9929-389A-4F8F-AD80-52C2F2DB7ECB}" type="parTrans" cxnId="{D5CE255B-E977-4CCD-8F4D-29C1554783BE}">
      <dgm:prSet/>
      <dgm:spPr/>
      <dgm:t>
        <a:bodyPr/>
        <a:lstStyle/>
        <a:p>
          <a:endParaRPr lang="en-US"/>
        </a:p>
      </dgm:t>
    </dgm:pt>
    <dgm:pt modelId="{45A75579-1794-4C18-A01D-E459DD8B0407}" type="sibTrans" cxnId="{D5CE255B-E977-4CCD-8F4D-29C1554783BE}">
      <dgm:prSet/>
      <dgm:spPr/>
      <dgm:t>
        <a:bodyPr/>
        <a:lstStyle/>
        <a:p>
          <a:endParaRPr lang="en-US"/>
        </a:p>
      </dgm:t>
    </dgm:pt>
    <dgm:pt modelId="{04E9F0E9-0232-4458-A361-0F86A8CFADFE}">
      <dgm:prSet phldrT="[Text]" phldr="0" custT="1"/>
      <dgm:spPr/>
      <dgm:t>
        <a:bodyPr/>
        <a:lstStyle/>
        <a:p>
          <a:pPr rtl="0"/>
          <a:r>
            <a:rPr lang="en-US" sz="2400" b="1">
              <a:solidFill>
                <a:schemeClr val="tx2"/>
              </a:solidFill>
              <a:latin typeface="Calibri"/>
              <a:ea typeface="Calibri"/>
              <a:cs typeface="Calibri"/>
            </a:rPr>
            <a:t>Dyslexia</a:t>
          </a:r>
        </a:p>
      </dgm:t>
    </dgm:pt>
    <dgm:pt modelId="{A54C7473-BE0F-48F6-ABFB-0BB3AA8E6A81}" type="parTrans" cxnId="{0CB76B8A-B650-4B0C-9E86-7E3423444177}">
      <dgm:prSet/>
      <dgm:spPr/>
      <dgm:t>
        <a:bodyPr/>
        <a:lstStyle/>
        <a:p>
          <a:endParaRPr lang="en-US"/>
        </a:p>
      </dgm:t>
    </dgm:pt>
    <dgm:pt modelId="{D10A2ED0-46E4-440B-A23E-9CCB444D8CF4}" type="sibTrans" cxnId="{0CB76B8A-B650-4B0C-9E86-7E3423444177}">
      <dgm:prSet/>
      <dgm:spPr/>
      <dgm:t>
        <a:bodyPr/>
        <a:lstStyle/>
        <a:p>
          <a:endParaRPr lang="en-US"/>
        </a:p>
      </dgm:t>
    </dgm:pt>
    <dgm:pt modelId="{35CC775B-F2A1-4222-828F-896FEB2E573F}">
      <dgm:prSet phldrT="[Text]" phldr="0" custT="1"/>
      <dgm:spPr/>
      <dgm:t>
        <a:bodyPr/>
        <a:lstStyle/>
        <a:p>
          <a:pPr rtl="0"/>
          <a:r>
            <a:rPr lang="en-US" sz="2400" b="1" dirty="0">
              <a:solidFill>
                <a:schemeClr val="tx2"/>
              </a:solidFill>
              <a:latin typeface="Calibri"/>
              <a:ea typeface="Calibri"/>
              <a:cs typeface="Calibri"/>
            </a:rPr>
            <a:t>How Reading Skills Develop Over Time</a:t>
          </a:r>
          <a:endParaRPr lang="en-US" sz="2400" b="0" dirty="0">
            <a:solidFill>
              <a:schemeClr val="tx2"/>
            </a:solidFill>
            <a:latin typeface="Calibri"/>
            <a:ea typeface="Calibri"/>
            <a:cs typeface="Calibri"/>
          </a:endParaRPr>
        </a:p>
      </dgm:t>
    </dgm:pt>
    <dgm:pt modelId="{4D12FB0F-4C89-4305-98A4-D5B313587652}" type="parTrans" cxnId="{0B2BFDAD-0621-4A18-969B-5D42D1AAB72A}">
      <dgm:prSet/>
      <dgm:spPr/>
      <dgm:t>
        <a:bodyPr/>
        <a:lstStyle/>
        <a:p>
          <a:endParaRPr lang="en-US"/>
        </a:p>
      </dgm:t>
    </dgm:pt>
    <dgm:pt modelId="{67B0332A-38E4-4963-A8C9-F06456C18DF3}" type="sibTrans" cxnId="{0B2BFDAD-0621-4A18-969B-5D42D1AAB72A}">
      <dgm:prSet/>
      <dgm:spPr/>
      <dgm:t>
        <a:bodyPr/>
        <a:lstStyle/>
        <a:p>
          <a:endParaRPr lang="en-US"/>
        </a:p>
      </dgm:t>
    </dgm:pt>
    <dgm:pt modelId="{08579BCD-5163-43F0-9BB4-556A3F20301D}" type="pres">
      <dgm:prSet presAssocID="{A58D3BB2-855A-4FAF-BBDC-856420FEE93C}" presName="linear" presStyleCnt="0">
        <dgm:presLayoutVars>
          <dgm:dir/>
          <dgm:animLvl val="lvl"/>
          <dgm:resizeHandles val="exact"/>
        </dgm:presLayoutVars>
      </dgm:prSet>
      <dgm:spPr/>
    </dgm:pt>
    <dgm:pt modelId="{B3C614F5-39BB-44FD-8215-0D7CCF79372C}" type="pres">
      <dgm:prSet presAssocID="{98E011F2-C2D4-4834-9B17-6C7A85B4CCC9}" presName="parentLin" presStyleCnt="0"/>
      <dgm:spPr/>
    </dgm:pt>
    <dgm:pt modelId="{BFEA9D25-AEFE-447F-88BB-6C81725F376B}" type="pres">
      <dgm:prSet presAssocID="{98E011F2-C2D4-4834-9B17-6C7A85B4CCC9}" presName="parentLeftMargin" presStyleLbl="node1" presStyleIdx="0" presStyleCnt="3"/>
      <dgm:spPr/>
    </dgm:pt>
    <dgm:pt modelId="{1979C793-765C-454B-94D1-26ADAB55091F}" type="pres">
      <dgm:prSet presAssocID="{98E011F2-C2D4-4834-9B17-6C7A85B4CCC9}" presName="parentText" presStyleLbl="node1" presStyleIdx="0" presStyleCnt="3" custLinFactNeighborY="-6011">
        <dgm:presLayoutVars>
          <dgm:chMax val="0"/>
          <dgm:bulletEnabled val="1"/>
        </dgm:presLayoutVars>
      </dgm:prSet>
      <dgm:spPr/>
    </dgm:pt>
    <dgm:pt modelId="{2C54D4F2-BFB3-4F62-9A5D-C24C9C751F10}" type="pres">
      <dgm:prSet presAssocID="{98E011F2-C2D4-4834-9B17-6C7A85B4CCC9}" presName="negativeSpace" presStyleCnt="0"/>
      <dgm:spPr/>
    </dgm:pt>
    <dgm:pt modelId="{45BD17A0-5620-4FFF-B96A-A0E4CBEA238A}" type="pres">
      <dgm:prSet presAssocID="{98E011F2-C2D4-4834-9B17-6C7A85B4CCC9}" presName="childText" presStyleLbl="conFgAcc1" presStyleIdx="0" presStyleCnt="3">
        <dgm:presLayoutVars>
          <dgm:bulletEnabled val="1"/>
        </dgm:presLayoutVars>
      </dgm:prSet>
      <dgm:spPr/>
    </dgm:pt>
    <dgm:pt modelId="{4DE71505-F3E3-46DA-A190-A5C3A9E1396E}" type="pres">
      <dgm:prSet presAssocID="{F275AFE1-1726-4CE9-B319-E496A52A3BCB}" presName="spaceBetweenRectangles" presStyleCnt="0"/>
      <dgm:spPr/>
    </dgm:pt>
    <dgm:pt modelId="{08ACB41C-7D68-4423-8B6D-A08AB2441112}" type="pres">
      <dgm:prSet presAssocID="{6BAABC1B-B02B-4E89-80B7-0C94B913C8B3}" presName="parentLin" presStyleCnt="0"/>
      <dgm:spPr/>
    </dgm:pt>
    <dgm:pt modelId="{C365A838-0970-418A-87A9-893C46165D21}" type="pres">
      <dgm:prSet presAssocID="{6BAABC1B-B02B-4E89-80B7-0C94B913C8B3}" presName="parentLeftMargin" presStyleLbl="node1" presStyleIdx="0" presStyleCnt="3"/>
      <dgm:spPr/>
    </dgm:pt>
    <dgm:pt modelId="{F6E3F215-B919-4AA9-A94D-D8984AD5E4A4}" type="pres">
      <dgm:prSet presAssocID="{6BAABC1B-B02B-4E89-80B7-0C94B913C8B3}" presName="parentText" presStyleLbl="node1" presStyleIdx="1" presStyleCnt="3">
        <dgm:presLayoutVars>
          <dgm:chMax val="0"/>
          <dgm:bulletEnabled val="1"/>
        </dgm:presLayoutVars>
      </dgm:prSet>
      <dgm:spPr/>
    </dgm:pt>
    <dgm:pt modelId="{C706DFC1-3851-4E97-A5F5-542C00861715}" type="pres">
      <dgm:prSet presAssocID="{6BAABC1B-B02B-4E89-80B7-0C94B913C8B3}" presName="negativeSpace" presStyleCnt="0"/>
      <dgm:spPr/>
    </dgm:pt>
    <dgm:pt modelId="{124E4909-332C-409F-BD47-0620F44F138F}" type="pres">
      <dgm:prSet presAssocID="{6BAABC1B-B02B-4E89-80B7-0C94B913C8B3}" presName="childText" presStyleLbl="conFgAcc1" presStyleIdx="1" presStyleCnt="3">
        <dgm:presLayoutVars>
          <dgm:bulletEnabled val="1"/>
        </dgm:presLayoutVars>
      </dgm:prSet>
      <dgm:spPr/>
    </dgm:pt>
    <dgm:pt modelId="{DC55DCFE-B1B8-41F2-9BA8-5116DC86A68F}" type="pres">
      <dgm:prSet presAssocID="{90B43455-ABED-45D8-BAB8-83276F6532AC}" presName="spaceBetweenRectangles" presStyleCnt="0"/>
      <dgm:spPr/>
    </dgm:pt>
    <dgm:pt modelId="{7E8E303E-A195-46DA-AE83-1CA856959F79}" type="pres">
      <dgm:prSet presAssocID="{C7E475A8-0BEA-41D4-8D35-FEA0629E7B34}" presName="parentLin" presStyleCnt="0"/>
      <dgm:spPr/>
    </dgm:pt>
    <dgm:pt modelId="{E8B5310E-ACF7-4FD4-9289-86FC073DF99C}" type="pres">
      <dgm:prSet presAssocID="{C7E475A8-0BEA-41D4-8D35-FEA0629E7B34}" presName="parentLeftMargin" presStyleLbl="node1" presStyleIdx="1" presStyleCnt="3"/>
      <dgm:spPr/>
    </dgm:pt>
    <dgm:pt modelId="{8C20EAC3-38CB-4999-A02C-083A3530DA08}" type="pres">
      <dgm:prSet presAssocID="{C7E475A8-0BEA-41D4-8D35-FEA0629E7B34}" presName="parentText" presStyleLbl="node1" presStyleIdx="2" presStyleCnt="3">
        <dgm:presLayoutVars>
          <dgm:chMax val="0"/>
          <dgm:bulletEnabled val="1"/>
        </dgm:presLayoutVars>
      </dgm:prSet>
      <dgm:spPr/>
    </dgm:pt>
    <dgm:pt modelId="{8A7A10E6-BFD3-4A5B-9E55-86B17AD6AF06}" type="pres">
      <dgm:prSet presAssocID="{C7E475A8-0BEA-41D4-8D35-FEA0629E7B34}" presName="negativeSpace" presStyleCnt="0"/>
      <dgm:spPr/>
    </dgm:pt>
    <dgm:pt modelId="{585ED3C8-455F-4894-AF98-69DC0B5C401A}" type="pres">
      <dgm:prSet presAssocID="{C7E475A8-0BEA-41D4-8D35-FEA0629E7B34}" presName="childText" presStyleLbl="conFgAcc1" presStyleIdx="2" presStyleCnt="3">
        <dgm:presLayoutVars>
          <dgm:bulletEnabled val="1"/>
        </dgm:presLayoutVars>
      </dgm:prSet>
      <dgm:spPr/>
    </dgm:pt>
  </dgm:ptLst>
  <dgm:cxnLst>
    <dgm:cxn modelId="{6E3DD905-D339-470C-9588-0D0CF5BB21D7}" type="presOf" srcId="{A58D3BB2-855A-4FAF-BBDC-856420FEE93C}" destId="{08579BCD-5163-43F0-9BB4-556A3F20301D}" srcOrd="0" destOrd="0" presId="urn:microsoft.com/office/officeart/2005/8/layout/list1"/>
    <dgm:cxn modelId="{52315906-96FE-402D-872A-4ADF36765878}" srcId="{6BAABC1B-B02B-4E89-80B7-0C94B913C8B3}" destId="{643F15D2-3030-4D46-A8EA-68158A270F85}" srcOrd="1" destOrd="0" parTransId="{417E5CF5-FEA8-48DD-B4CA-D6E0E1AD7458}" sibTransId="{24948BF2-2F0C-4E50-B3BE-58C876AA0A43}"/>
    <dgm:cxn modelId="{C4215B09-B84A-4C58-A84E-8A5F3E1FFE42}" type="presOf" srcId="{643F15D2-3030-4D46-A8EA-68158A270F85}" destId="{124E4909-332C-409F-BD47-0620F44F138F}" srcOrd="0" destOrd="1" presId="urn:microsoft.com/office/officeart/2005/8/layout/list1"/>
    <dgm:cxn modelId="{95A09815-9C2A-43AF-892D-A31400419B26}" type="presOf" srcId="{04E9F0E9-0232-4458-A361-0F86A8CFADFE}" destId="{585ED3C8-455F-4894-AF98-69DC0B5C401A}" srcOrd="0" destOrd="3" presId="urn:microsoft.com/office/officeart/2005/8/layout/list1"/>
    <dgm:cxn modelId="{6ABE6D18-AFA3-4E59-863B-41713A35E3E3}" type="presOf" srcId="{665474F9-70CD-47D6-BF2D-C718EAA65E33}" destId="{585ED3C8-455F-4894-AF98-69DC0B5C401A}" srcOrd="0" destOrd="0" presId="urn:microsoft.com/office/officeart/2005/8/layout/list1"/>
    <dgm:cxn modelId="{DEA63824-3F8E-407A-886F-1008B0905669}" type="presOf" srcId="{8C387A0D-6C67-4894-BC64-208D525D48DE}" destId="{585ED3C8-455F-4894-AF98-69DC0B5C401A}" srcOrd="0" destOrd="1" presId="urn:microsoft.com/office/officeart/2005/8/layout/list1"/>
    <dgm:cxn modelId="{6D4B863C-AF1C-4AFD-AEAF-A11029D31A9B}" type="presOf" srcId="{E6A36CCA-6904-41A2-9272-F77FB1566831}" destId="{45BD17A0-5620-4FFF-B96A-A0E4CBEA238A}" srcOrd="0" destOrd="0" presId="urn:microsoft.com/office/officeart/2005/8/layout/list1"/>
    <dgm:cxn modelId="{1D3ED83C-0143-4F6B-AB2B-A6131608F50E}" type="presOf" srcId="{98E011F2-C2D4-4834-9B17-6C7A85B4CCC9}" destId="{1979C793-765C-454B-94D1-26ADAB55091F}" srcOrd="1" destOrd="0" presId="urn:microsoft.com/office/officeart/2005/8/layout/list1"/>
    <dgm:cxn modelId="{6495E540-C774-4772-91D1-BAEE9AE5B112}" srcId="{A58D3BB2-855A-4FAF-BBDC-856420FEE93C}" destId="{C7E475A8-0BEA-41D4-8D35-FEA0629E7B34}" srcOrd="2" destOrd="0" parTransId="{943E58C3-68BA-47F7-A9E3-585985D0E2A3}" sibTransId="{870FD792-838D-4257-AAAC-2EEF17E3E5DE}"/>
    <dgm:cxn modelId="{D5CE255B-E977-4CCD-8F4D-29C1554783BE}" srcId="{C7E475A8-0BEA-41D4-8D35-FEA0629E7B34}" destId="{E2C07DFA-AA1D-475B-ADCC-4ECF6ED7A7FA}" srcOrd="2" destOrd="0" parTransId="{1BFD9929-389A-4F8F-AD80-52C2F2DB7ECB}" sibTransId="{45A75579-1794-4C18-A01D-E459DD8B0407}"/>
    <dgm:cxn modelId="{A2B1FB46-AFCF-4BC6-B546-72F51F4C5D01}" type="presOf" srcId="{6BAABC1B-B02B-4E89-80B7-0C94B913C8B3}" destId="{F6E3F215-B919-4AA9-A94D-D8984AD5E4A4}" srcOrd="1" destOrd="0" presId="urn:microsoft.com/office/officeart/2005/8/layout/list1"/>
    <dgm:cxn modelId="{4CA21768-815B-460B-9BAD-83D291304F5D}" type="presOf" srcId="{35CC775B-F2A1-4222-828F-896FEB2E573F}" destId="{45BD17A0-5620-4FFF-B96A-A0E4CBEA238A}" srcOrd="0" destOrd="1" presId="urn:microsoft.com/office/officeart/2005/8/layout/list1"/>
    <dgm:cxn modelId="{68D8B369-4B5F-456C-9F2C-FA5E131A759F}" type="presOf" srcId="{1765927F-7CDF-46EB-86A9-A84D4C6335D4}" destId="{124E4909-332C-409F-BD47-0620F44F138F}" srcOrd="0" destOrd="2" presId="urn:microsoft.com/office/officeart/2005/8/layout/list1"/>
    <dgm:cxn modelId="{D120D06B-A5F7-4D56-9769-A230E71B4B7A}" srcId="{A58D3BB2-855A-4FAF-BBDC-856420FEE93C}" destId="{98E011F2-C2D4-4834-9B17-6C7A85B4CCC9}" srcOrd="0" destOrd="0" parTransId="{CEE25CDC-1F7F-4711-8FA5-648B2055FD21}" sibTransId="{F275AFE1-1726-4CE9-B319-E496A52A3BCB}"/>
    <dgm:cxn modelId="{B389DC6C-E04B-44A9-B8CB-9D386A677188}" type="presOf" srcId="{C7E475A8-0BEA-41D4-8D35-FEA0629E7B34}" destId="{8C20EAC3-38CB-4999-A02C-083A3530DA08}" srcOrd="1" destOrd="0" presId="urn:microsoft.com/office/officeart/2005/8/layout/list1"/>
    <dgm:cxn modelId="{745B0E52-9B5C-45F2-950C-E01D4AFD0ACA}" srcId="{6BAABC1B-B02B-4E89-80B7-0C94B913C8B3}" destId="{86ED2249-71EF-4830-BB21-DE997FCEF124}" srcOrd="0" destOrd="0" parTransId="{10C6876A-8C32-4C8C-B8AB-7529AE0ED549}" sibTransId="{A11F0234-E973-476C-AE87-F88246100D98}"/>
    <dgm:cxn modelId="{8EDE4952-0972-4DBC-9606-5323935481BC}" srcId="{A58D3BB2-855A-4FAF-BBDC-856420FEE93C}" destId="{6BAABC1B-B02B-4E89-80B7-0C94B913C8B3}" srcOrd="1" destOrd="0" parTransId="{BDED300C-0832-44A7-AC79-87A2AAD2B045}" sibTransId="{90B43455-ABED-45D8-BAB8-83276F6532AC}"/>
    <dgm:cxn modelId="{BDA4F555-9D6A-472A-BBEA-4EE91BD15E1D}" type="presOf" srcId="{98E011F2-C2D4-4834-9B17-6C7A85B4CCC9}" destId="{BFEA9D25-AEFE-447F-88BB-6C81725F376B}" srcOrd="0" destOrd="0" presId="urn:microsoft.com/office/officeart/2005/8/layout/list1"/>
    <dgm:cxn modelId="{0CB76B8A-B650-4B0C-9E86-7E3423444177}" srcId="{C7E475A8-0BEA-41D4-8D35-FEA0629E7B34}" destId="{04E9F0E9-0232-4458-A361-0F86A8CFADFE}" srcOrd="3" destOrd="0" parTransId="{A54C7473-BE0F-48F6-ABFB-0BB3AA8E6A81}" sibTransId="{D10A2ED0-46E4-440B-A23E-9CCB444D8CF4}"/>
    <dgm:cxn modelId="{66436291-36B8-4F15-8FD1-BB377DBB67ED}" type="presOf" srcId="{E2C07DFA-AA1D-475B-ADCC-4ECF6ED7A7FA}" destId="{585ED3C8-455F-4894-AF98-69DC0B5C401A}" srcOrd="0" destOrd="2" presId="urn:microsoft.com/office/officeart/2005/8/layout/list1"/>
    <dgm:cxn modelId="{08492098-737A-4479-A4D9-1120E7915F9F}" type="presOf" srcId="{C7E475A8-0BEA-41D4-8D35-FEA0629E7B34}" destId="{E8B5310E-ACF7-4FD4-9289-86FC073DF99C}" srcOrd="0" destOrd="0" presId="urn:microsoft.com/office/officeart/2005/8/layout/list1"/>
    <dgm:cxn modelId="{1B9935A7-3DCA-44A7-9284-A8E142EA9468}" srcId="{6BAABC1B-B02B-4E89-80B7-0C94B913C8B3}" destId="{1765927F-7CDF-46EB-86A9-A84D4C6335D4}" srcOrd="2" destOrd="0" parTransId="{17AEC84C-3642-4D90-95FC-CD20A3F68052}" sibTransId="{83276B61-A5CE-44EE-9ECA-E151EE0AEFBA}"/>
    <dgm:cxn modelId="{0B2BFDAD-0621-4A18-969B-5D42D1AAB72A}" srcId="{98E011F2-C2D4-4834-9B17-6C7A85B4CCC9}" destId="{35CC775B-F2A1-4222-828F-896FEB2E573F}" srcOrd="1" destOrd="0" parTransId="{4D12FB0F-4C89-4305-98A4-D5B313587652}" sibTransId="{67B0332A-38E4-4963-A8C9-F06456C18DF3}"/>
    <dgm:cxn modelId="{8488A0C1-073E-44F2-97B3-0D208099D01B}" srcId="{C7E475A8-0BEA-41D4-8D35-FEA0629E7B34}" destId="{8C387A0D-6C67-4894-BC64-208D525D48DE}" srcOrd="1" destOrd="0" parTransId="{C2D9D032-C73C-4845-97EA-539BE4A5C929}" sibTransId="{7C6EF9E3-783D-4737-BB96-E3141CCE6A93}"/>
    <dgm:cxn modelId="{ACEE56C4-2613-485C-82F7-8C1190127D8D}" type="presOf" srcId="{86ED2249-71EF-4830-BB21-DE997FCEF124}" destId="{124E4909-332C-409F-BD47-0620F44F138F}" srcOrd="0" destOrd="0" presId="urn:microsoft.com/office/officeart/2005/8/layout/list1"/>
    <dgm:cxn modelId="{D8135BCD-706F-4C6A-A765-F9C388FFBB71}" type="presOf" srcId="{6BAABC1B-B02B-4E89-80B7-0C94B913C8B3}" destId="{C365A838-0970-418A-87A9-893C46165D21}" srcOrd="0" destOrd="0" presId="urn:microsoft.com/office/officeart/2005/8/layout/list1"/>
    <dgm:cxn modelId="{9F212FDD-70F3-4CBD-B3A9-36F42599D3ED}" srcId="{98E011F2-C2D4-4834-9B17-6C7A85B4CCC9}" destId="{E6A36CCA-6904-41A2-9272-F77FB1566831}" srcOrd="0" destOrd="0" parTransId="{E8A4509C-1F37-4B95-B811-C37CD89893FF}" sibTransId="{57C56473-AC67-42DD-B7E1-9624DE98D6F4}"/>
    <dgm:cxn modelId="{75F963FE-B657-4BAA-B6C8-B21F00F3B3E2}" srcId="{C7E475A8-0BEA-41D4-8D35-FEA0629E7B34}" destId="{665474F9-70CD-47D6-BF2D-C718EAA65E33}" srcOrd="0" destOrd="0" parTransId="{B7DED695-785D-4ACB-819E-CBC6354A8511}" sibTransId="{A0DD4A1F-96C2-4D9B-AA6F-393C026912E2}"/>
    <dgm:cxn modelId="{952B6892-41C9-43F7-92B0-1DDA06482685}" type="presParOf" srcId="{08579BCD-5163-43F0-9BB4-556A3F20301D}" destId="{B3C614F5-39BB-44FD-8215-0D7CCF79372C}" srcOrd="0" destOrd="0" presId="urn:microsoft.com/office/officeart/2005/8/layout/list1"/>
    <dgm:cxn modelId="{A89B4FF7-B5CD-4B9D-AFA0-7EC9493B4B80}" type="presParOf" srcId="{B3C614F5-39BB-44FD-8215-0D7CCF79372C}" destId="{BFEA9D25-AEFE-447F-88BB-6C81725F376B}" srcOrd="0" destOrd="0" presId="urn:microsoft.com/office/officeart/2005/8/layout/list1"/>
    <dgm:cxn modelId="{6E66D14A-EC2A-401C-99EA-239A5FBB6AC0}" type="presParOf" srcId="{B3C614F5-39BB-44FD-8215-0D7CCF79372C}" destId="{1979C793-765C-454B-94D1-26ADAB55091F}" srcOrd="1" destOrd="0" presId="urn:microsoft.com/office/officeart/2005/8/layout/list1"/>
    <dgm:cxn modelId="{F457656A-2442-4C3C-B2C7-65107B456530}" type="presParOf" srcId="{08579BCD-5163-43F0-9BB4-556A3F20301D}" destId="{2C54D4F2-BFB3-4F62-9A5D-C24C9C751F10}" srcOrd="1" destOrd="0" presId="urn:microsoft.com/office/officeart/2005/8/layout/list1"/>
    <dgm:cxn modelId="{D1E6A0DD-0CB4-482C-9348-E53846BDF9E5}" type="presParOf" srcId="{08579BCD-5163-43F0-9BB4-556A3F20301D}" destId="{45BD17A0-5620-4FFF-B96A-A0E4CBEA238A}" srcOrd="2" destOrd="0" presId="urn:microsoft.com/office/officeart/2005/8/layout/list1"/>
    <dgm:cxn modelId="{E27501A9-72F4-4F21-8774-D81F76354B9D}" type="presParOf" srcId="{08579BCD-5163-43F0-9BB4-556A3F20301D}" destId="{4DE71505-F3E3-46DA-A190-A5C3A9E1396E}" srcOrd="3" destOrd="0" presId="urn:microsoft.com/office/officeart/2005/8/layout/list1"/>
    <dgm:cxn modelId="{9614FDB5-E630-4FE9-9B16-25A32881A644}" type="presParOf" srcId="{08579BCD-5163-43F0-9BB4-556A3F20301D}" destId="{08ACB41C-7D68-4423-8B6D-A08AB2441112}" srcOrd="4" destOrd="0" presId="urn:microsoft.com/office/officeart/2005/8/layout/list1"/>
    <dgm:cxn modelId="{57BB0876-38BA-4982-9DF7-7D1000247545}" type="presParOf" srcId="{08ACB41C-7D68-4423-8B6D-A08AB2441112}" destId="{C365A838-0970-418A-87A9-893C46165D21}" srcOrd="0" destOrd="0" presId="urn:microsoft.com/office/officeart/2005/8/layout/list1"/>
    <dgm:cxn modelId="{349D1019-F979-476C-AC29-424C6C16148F}" type="presParOf" srcId="{08ACB41C-7D68-4423-8B6D-A08AB2441112}" destId="{F6E3F215-B919-4AA9-A94D-D8984AD5E4A4}" srcOrd="1" destOrd="0" presId="urn:microsoft.com/office/officeart/2005/8/layout/list1"/>
    <dgm:cxn modelId="{13916519-C9AF-409D-B0ED-20814FA124A4}" type="presParOf" srcId="{08579BCD-5163-43F0-9BB4-556A3F20301D}" destId="{C706DFC1-3851-4E97-A5F5-542C00861715}" srcOrd="5" destOrd="0" presId="urn:microsoft.com/office/officeart/2005/8/layout/list1"/>
    <dgm:cxn modelId="{315C58F0-6373-4975-BCD5-421FABB1882A}" type="presParOf" srcId="{08579BCD-5163-43F0-9BB4-556A3F20301D}" destId="{124E4909-332C-409F-BD47-0620F44F138F}" srcOrd="6" destOrd="0" presId="urn:microsoft.com/office/officeart/2005/8/layout/list1"/>
    <dgm:cxn modelId="{73B4082D-2A80-43AD-8115-4ED494CDC4BD}" type="presParOf" srcId="{08579BCD-5163-43F0-9BB4-556A3F20301D}" destId="{DC55DCFE-B1B8-41F2-9BA8-5116DC86A68F}" srcOrd="7" destOrd="0" presId="urn:microsoft.com/office/officeart/2005/8/layout/list1"/>
    <dgm:cxn modelId="{817A1E28-7DD3-4946-936F-657E4263644D}" type="presParOf" srcId="{08579BCD-5163-43F0-9BB4-556A3F20301D}" destId="{7E8E303E-A195-46DA-AE83-1CA856959F79}" srcOrd="8" destOrd="0" presId="urn:microsoft.com/office/officeart/2005/8/layout/list1"/>
    <dgm:cxn modelId="{07EA558A-7591-4293-9409-7EAC5DA7B54F}" type="presParOf" srcId="{7E8E303E-A195-46DA-AE83-1CA856959F79}" destId="{E8B5310E-ACF7-4FD4-9289-86FC073DF99C}" srcOrd="0" destOrd="0" presId="urn:microsoft.com/office/officeart/2005/8/layout/list1"/>
    <dgm:cxn modelId="{9270BC76-90F1-4A41-917B-2C806175F117}" type="presParOf" srcId="{7E8E303E-A195-46DA-AE83-1CA856959F79}" destId="{8C20EAC3-38CB-4999-A02C-083A3530DA08}" srcOrd="1" destOrd="0" presId="urn:microsoft.com/office/officeart/2005/8/layout/list1"/>
    <dgm:cxn modelId="{E7A4AEB3-4C5A-477C-B0E1-526ABD9E27E4}" type="presParOf" srcId="{08579BCD-5163-43F0-9BB4-556A3F20301D}" destId="{8A7A10E6-BFD3-4A5B-9E55-86B17AD6AF06}" srcOrd="9" destOrd="0" presId="urn:microsoft.com/office/officeart/2005/8/layout/list1"/>
    <dgm:cxn modelId="{41FE1507-53CE-4082-8954-AB3AF8F96E23}" type="presParOf" srcId="{08579BCD-5163-43F0-9BB4-556A3F20301D}" destId="{585ED3C8-455F-4894-AF98-69DC0B5C401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0183B5-A262-4A02-8B08-0533802B294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00C752D-F24F-4EA7-9523-0EEFE73795B5}">
      <dgm:prSet phldrT="[Text]"/>
      <dgm:spPr>
        <a:solidFill>
          <a:schemeClr val="bg1">
            <a:lumMod val="40000"/>
            <a:lumOff val="60000"/>
          </a:schemeClr>
        </a:solidFill>
      </dgm:spPr>
      <dgm:t>
        <a:bodyPr/>
        <a:lstStyle/>
        <a:p>
          <a:pPr>
            <a:buNone/>
          </a:pPr>
          <a:r>
            <a:rPr lang="en-US" b="1" dirty="0"/>
            <a:t>Why Identifying Reading Difficulties Matters</a:t>
          </a:r>
          <a:endParaRPr lang="en-US" dirty="0"/>
        </a:p>
      </dgm:t>
    </dgm:pt>
    <dgm:pt modelId="{FE7C488B-DB1B-4275-8E54-4BB0BDF487D1}" type="parTrans" cxnId="{29CBFAEB-0068-4E4C-B50C-382D550D5D51}">
      <dgm:prSet/>
      <dgm:spPr/>
      <dgm:t>
        <a:bodyPr/>
        <a:lstStyle/>
        <a:p>
          <a:endParaRPr lang="en-US"/>
        </a:p>
      </dgm:t>
    </dgm:pt>
    <dgm:pt modelId="{4C4E3B3D-526F-43C0-80E7-0A943041F064}" type="sibTrans" cxnId="{29CBFAEB-0068-4E4C-B50C-382D550D5D51}">
      <dgm:prSet/>
      <dgm:spPr/>
      <dgm:t>
        <a:bodyPr/>
        <a:lstStyle/>
        <a:p>
          <a:endParaRPr lang="en-US"/>
        </a:p>
      </dgm:t>
    </dgm:pt>
    <dgm:pt modelId="{82B8A635-BE47-45AB-AF29-3615A44A7742}">
      <dgm:prSet/>
      <dgm:spPr>
        <a:ln>
          <a:solidFill>
            <a:srgbClr val="000000">
              <a:alpha val="90000"/>
            </a:srgbClr>
          </a:solidFill>
        </a:ln>
      </dgm:spPr>
      <dgm:t>
        <a:bodyPr/>
        <a:lstStyle/>
        <a:p>
          <a:r>
            <a:rPr lang="en-US" dirty="0">
              <a:solidFill>
                <a:srgbClr val="000000"/>
              </a:solidFill>
            </a:rPr>
            <a:t>Learning to read is one of the most important goals in school</a:t>
          </a:r>
        </a:p>
      </dgm:t>
    </dgm:pt>
    <dgm:pt modelId="{DA0708B3-E339-4D42-A938-EA074EFACA1D}" type="parTrans" cxnId="{3045D7E8-C923-431A-91CD-78CE4E62C7E5}">
      <dgm:prSet/>
      <dgm:spPr/>
      <dgm:t>
        <a:bodyPr/>
        <a:lstStyle/>
        <a:p>
          <a:endParaRPr lang="en-US"/>
        </a:p>
      </dgm:t>
    </dgm:pt>
    <dgm:pt modelId="{D17F479F-9467-468C-8197-2333976572E1}" type="sibTrans" cxnId="{3045D7E8-C923-431A-91CD-78CE4E62C7E5}">
      <dgm:prSet/>
      <dgm:spPr/>
      <dgm:t>
        <a:bodyPr/>
        <a:lstStyle/>
        <a:p>
          <a:endParaRPr lang="en-US"/>
        </a:p>
      </dgm:t>
    </dgm:pt>
    <dgm:pt modelId="{17D6F6AC-813F-41F8-8390-44DB519A3CC6}">
      <dgm:prSet/>
      <dgm:spPr>
        <a:ln>
          <a:solidFill>
            <a:srgbClr val="000000">
              <a:alpha val="90000"/>
            </a:srgbClr>
          </a:solidFill>
        </a:ln>
      </dgm:spPr>
      <dgm:t>
        <a:bodyPr/>
        <a:lstStyle/>
        <a:p>
          <a:r>
            <a:rPr lang="en-US" dirty="0">
              <a:solidFill>
                <a:srgbClr val="000000"/>
              </a:solidFill>
            </a:rPr>
            <a:t>Strong reading skills help students learn across all subjects and build confidence</a:t>
          </a:r>
        </a:p>
      </dgm:t>
    </dgm:pt>
    <dgm:pt modelId="{E0701246-3D71-416D-9402-D1DE34737ECF}" type="parTrans" cxnId="{7626993B-5849-46F3-B64E-3857D88AFDAB}">
      <dgm:prSet/>
      <dgm:spPr/>
      <dgm:t>
        <a:bodyPr/>
        <a:lstStyle/>
        <a:p>
          <a:endParaRPr lang="en-US"/>
        </a:p>
      </dgm:t>
    </dgm:pt>
    <dgm:pt modelId="{AB6D51DD-B6BD-4464-856A-5D5972D3D6EC}" type="sibTrans" cxnId="{7626993B-5849-46F3-B64E-3857D88AFDAB}">
      <dgm:prSet/>
      <dgm:spPr/>
      <dgm:t>
        <a:bodyPr/>
        <a:lstStyle/>
        <a:p>
          <a:endParaRPr lang="en-US"/>
        </a:p>
      </dgm:t>
    </dgm:pt>
    <dgm:pt modelId="{787C6493-CB99-41A6-B00E-702AC3AF03B5}">
      <dgm:prSet/>
      <dgm:spPr>
        <a:ln>
          <a:solidFill>
            <a:srgbClr val="000000">
              <a:alpha val="90000"/>
            </a:srgbClr>
          </a:solidFill>
        </a:ln>
      </dgm:spPr>
      <dgm:t>
        <a:bodyPr/>
        <a:lstStyle/>
        <a:p>
          <a:r>
            <a:rPr lang="en-US" dirty="0">
              <a:solidFill>
                <a:srgbClr val="000000"/>
              </a:solidFill>
            </a:rPr>
            <a:t>Reading difficulties, including dyslexia, can affect many parts of a child’s school experience</a:t>
          </a:r>
        </a:p>
      </dgm:t>
    </dgm:pt>
    <dgm:pt modelId="{90F3C429-640D-45C9-9DE6-8EF9E669F1B6}" type="parTrans" cxnId="{AAB09537-BD02-4AAF-A3C0-E52FBA6B4856}">
      <dgm:prSet/>
      <dgm:spPr/>
      <dgm:t>
        <a:bodyPr/>
        <a:lstStyle/>
        <a:p>
          <a:endParaRPr lang="en-US"/>
        </a:p>
      </dgm:t>
    </dgm:pt>
    <dgm:pt modelId="{0832546E-14D2-40AC-9F21-EE09DE04D33D}" type="sibTrans" cxnId="{AAB09537-BD02-4AAF-A3C0-E52FBA6B4856}">
      <dgm:prSet/>
      <dgm:spPr/>
      <dgm:t>
        <a:bodyPr/>
        <a:lstStyle/>
        <a:p>
          <a:endParaRPr lang="en-US"/>
        </a:p>
      </dgm:t>
    </dgm:pt>
    <dgm:pt modelId="{5FBC8836-59FA-470A-A1A1-2082FACE7D02}">
      <dgm:prSet/>
      <dgm:spPr>
        <a:solidFill>
          <a:schemeClr val="bg1">
            <a:lumMod val="40000"/>
            <a:lumOff val="60000"/>
          </a:schemeClr>
        </a:solidFill>
      </dgm:spPr>
      <dgm:t>
        <a:bodyPr/>
        <a:lstStyle/>
        <a:p>
          <a:r>
            <a:rPr lang="en-US" b="1" dirty="0"/>
            <a:t>How Schools Identify Reading Difficulties</a:t>
          </a:r>
          <a:endParaRPr lang="en-US" dirty="0"/>
        </a:p>
      </dgm:t>
    </dgm:pt>
    <dgm:pt modelId="{C9256664-D9DB-4A90-8666-C5717FA2A556}" type="parTrans" cxnId="{2ACB85B3-EE7C-4F26-9055-958FE31BDC20}">
      <dgm:prSet/>
      <dgm:spPr/>
      <dgm:t>
        <a:bodyPr/>
        <a:lstStyle/>
        <a:p>
          <a:endParaRPr lang="en-US"/>
        </a:p>
      </dgm:t>
    </dgm:pt>
    <dgm:pt modelId="{87797C7F-9822-4D9D-ADF6-AF3AEBEF2A54}" type="sibTrans" cxnId="{2ACB85B3-EE7C-4F26-9055-958FE31BDC20}">
      <dgm:prSet/>
      <dgm:spPr/>
      <dgm:t>
        <a:bodyPr/>
        <a:lstStyle/>
        <a:p>
          <a:endParaRPr lang="en-US"/>
        </a:p>
      </dgm:t>
    </dgm:pt>
    <dgm:pt modelId="{ADD5DB49-B39A-4759-8B4E-56ED960C127D}">
      <dgm:prSet/>
      <dgm:spPr>
        <a:ln>
          <a:solidFill>
            <a:srgbClr val="000000">
              <a:alpha val="90000"/>
            </a:srgbClr>
          </a:solidFill>
        </a:ln>
      </dgm:spPr>
      <dgm:t>
        <a:bodyPr/>
        <a:lstStyle/>
        <a:p>
          <a:r>
            <a:rPr lang="en-US" dirty="0">
              <a:solidFill>
                <a:srgbClr val="000000"/>
              </a:solidFill>
            </a:rPr>
            <a:t>Schools now use a more complete approach, including:</a:t>
          </a:r>
        </a:p>
      </dgm:t>
    </dgm:pt>
    <dgm:pt modelId="{4CD4E498-41C5-45A5-A0F9-CB11439CCE93}" type="parTrans" cxnId="{5001458C-37DD-4802-92E4-0A7C21A2DD65}">
      <dgm:prSet/>
      <dgm:spPr/>
      <dgm:t>
        <a:bodyPr/>
        <a:lstStyle/>
        <a:p>
          <a:endParaRPr lang="en-US"/>
        </a:p>
      </dgm:t>
    </dgm:pt>
    <dgm:pt modelId="{5FD3231F-CEBE-4666-AA96-692ED28702B4}" type="sibTrans" cxnId="{5001458C-37DD-4802-92E4-0A7C21A2DD65}">
      <dgm:prSet/>
      <dgm:spPr/>
      <dgm:t>
        <a:bodyPr/>
        <a:lstStyle/>
        <a:p>
          <a:endParaRPr lang="en-US"/>
        </a:p>
      </dgm:t>
    </dgm:pt>
    <dgm:pt modelId="{15BB8897-6E6B-493D-8981-8A16EE4E60DF}">
      <dgm:prSet/>
      <dgm:spPr>
        <a:ln>
          <a:solidFill>
            <a:srgbClr val="000000">
              <a:alpha val="90000"/>
            </a:srgbClr>
          </a:solidFill>
        </a:ln>
      </dgm:spPr>
      <dgm:t>
        <a:bodyPr/>
        <a:lstStyle/>
        <a:p>
          <a:r>
            <a:rPr lang="en-US" b="1" dirty="0">
              <a:solidFill>
                <a:srgbClr val="000000"/>
              </a:solidFill>
            </a:rPr>
            <a:t>Data‑driven decision making</a:t>
          </a:r>
          <a:endParaRPr lang="en-US" dirty="0">
            <a:solidFill>
              <a:srgbClr val="000000"/>
            </a:solidFill>
          </a:endParaRPr>
        </a:p>
      </dgm:t>
    </dgm:pt>
    <dgm:pt modelId="{65C07054-C72D-4EE0-B494-901BFC3F9B0F}" type="parTrans" cxnId="{ACE82560-0386-4C6C-A454-4A43A46038A9}">
      <dgm:prSet/>
      <dgm:spPr/>
      <dgm:t>
        <a:bodyPr/>
        <a:lstStyle/>
        <a:p>
          <a:endParaRPr lang="en-US"/>
        </a:p>
      </dgm:t>
    </dgm:pt>
    <dgm:pt modelId="{AC869716-8417-4E52-8312-D6141E7D8528}" type="sibTrans" cxnId="{ACE82560-0386-4C6C-A454-4A43A46038A9}">
      <dgm:prSet/>
      <dgm:spPr/>
      <dgm:t>
        <a:bodyPr/>
        <a:lstStyle/>
        <a:p>
          <a:endParaRPr lang="en-US"/>
        </a:p>
      </dgm:t>
    </dgm:pt>
    <dgm:pt modelId="{745A27F3-093C-4E1C-9591-B0E73211C37A}">
      <dgm:prSet/>
      <dgm:spPr>
        <a:ln>
          <a:solidFill>
            <a:srgbClr val="000000">
              <a:alpha val="90000"/>
            </a:srgbClr>
          </a:solidFill>
        </a:ln>
      </dgm:spPr>
      <dgm:t>
        <a:bodyPr/>
        <a:lstStyle/>
        <a:p>
          <a:r>
            <a:rPr lang="en-US" b="1" dirty="0">
              <a:solidFill>
                <a:srgbClr val="000000"/>
              </a:solidFill>
            </a:rPr>
            <a:t>Progress monitoring</a:t>
          </a:r>
          <a:endParaRPr lang="en-US" dirty="0">
            <a:solidFill>
              <a:srgbClr val="000000"/>
            </a:solidFill>
          </a:endParaRPr>
        </a:p>
      </dgm:t>
    </dgm:pt>
    <dgm:pt modelId="{416D1694-099F-482C-A11F-658ECB4D6C9A}" type="parTrans" cxnId="{91B9E65B-9ED1-457C-BA72-9A707480EDD2}">
      <dgm:prSet/>
      <dgm:spPr/>
      <dgm:t>
        <a:bodyPr/>
        <a:lstStyle/>
        <a:p>
          <a:endParaRPr lang="en-US"/>
        </a:p>
      </dgm:t>
    </dgm:pt>
    <dgm:pt modelId="{7E5CA878-2F31-4EAC-AFEE-3F41128AB2DC}" type="sibTrans" cxnId="{91B9E65B-9ED1-457C-BA72-9A707480EDD2}">
      <dgm:prSet/>
      <dgm:spPr/>
      <dgm:t>
        <a:bodyPr/>
        <a:lstStyle/>
        <a:p>
          <a:endParaRPr lang="en-US"/>
        </a:p>
      </dgm:t>
    </dgm:pt>
    <dgm:pt modelId="{1B707949-7B20-4495-B790-2DC22A1B1EC0}">
      <dgm:prSet/>
      <dgm:spPr>
        <a:ln>
          <a:solidFill>
            <a:srgbClr val="000000">
              <a:alpha val="90000"/>
            </a:srgbClr>
          </a:solidFill>
        </a:ln>
      </dgm:spPr>
      <dgm:t>
        <a:bodyPr/>
        <a:lstStyle/>
        <a:p>
          <a:r>
            <a:rPr lang="en-US" b="1" dirty="0">
              <a:solidFill>
                <a:srgbClr val="000000"/>
              </a:solidFill>
            </a:rPr>
            <a:t>Evidence‑based reading instruction</a:t>
          </a:r>
          <a:endParaRPr lang="en-US" dirty="0">
            <a:solidFill>
              <a:srgbClr val="000000"/>
            </a:solidFill>
          </a:endParaRPr>
        </a:p>
      </dgm:t>
    </dgm:pt>
    <dgm:pt modelId="{DB0A7A42-4CA0-4404-A650-7889970371BD}" type="parTrans" cxnId="{A72254DC-D49C-485F-93C3-C4BF84072B1A}">
      <dgm:prSet/>
      <dgm:spPr/>
      <dgm:t>
        <a:bodyPr/>
        <a:lstStyle/>
        <a:p>
          <a:endParaRPr lang="en-US"/>
        </a:p>
      </dgm:t>
    </dgm:pt>
    <dgm:pt modelId="{51918B29-3ED3-44D7-8633-67D3E0DC61BD}" type="sibTrans" cxnId="{A72254DC-D49C-485F-93C3-C4BF84072B1A}">
      <dgm:prSet/>
      <dgm:spPr/>
      <dgm:t>
        <a:bodyPr/>
        <a:lstStyle/>
        <a:p>
          <a:endParaRPr lang="en-US"/>
        </a:p>
      </dgm:t>
    </dgm:pt>
    <dgm:pt modelId="{1B8CE8F0-3166-4BA5-AD0D-92511B8D6634}">
      <dgm:prSet/>
      <dgm:spPr>
        <a:ln>
          <a:solidFill>
            <a:srgbClr val="000000">
              <a:alpha val="90000"/>
            </a:srgbClr>
          </a:solidFill>
        </a:ln>
      </dgm:spPr>
      <dgm:t>
        <a:bodyPr/>
        <a:lstStyle/>
        <a:p>
          <a:r>
            <a:rPr lang="en-US" dirty="0">
              <a:solidFill>
                <a:srgbClr val="000000"/>
              </a:solidFill>
            </a:rPr>
            <a:t>These tools help teachers understand both what a student knows </a:t>
          </a:r>
          <a:r>
            <a:rPr lang="en-US" i="1" dirty="0">
              <a:solidFill>
                <a:srgbClr val="000000"/>
              </a:solidFill>
            </a:rPr>
            <a:t>and</a:t>
          </a:r>
          <a:r>
            <a:rPr lang="en-US" dirty="0">
              <a:solidFill>
                <a:srgbClr val="000000"/>
              </a:solidFill>
            </a:rPr>
            <a:t> how they respond to instruction over time</a:t>
          </a:r>
        </a:p>
      </dgm:t>
    </dgm:pt>
    <dgm:pt modelId="{FB074B33-D039-4701-BE87-9BBC4E275D5E}" type="parTrans" cxnId="{5DF200F0-099D-4125-84BF-1FCE5B858569}">
      <dgm:prSet/>
      <dgm:spPr/>
      <dgm:t>
        <a:bodyPr/>
        <a:lstStyle/>
        <a:p>
          <a:endParaRPr lang="en-US"/>
        </a:p>
      </dgm:t>
    </dgm:pt>
    <dgm:pt modelId="{A82B7E23-1604-4BAF-B4D6-EEB01564A718}" type="sibTrans" cxnId="{5DF200F0-099D-4125-84BF-1FCE5B858569}">
      <dgm:prSet/>
      <dgm:spPr/>
      <dgm:t>
        <a:bodyPr/>
        <a:lstStyle/>
        <a:p>
          <a:endParaRPr lang="en-US"/>
        </a:p>
      </dgm:t>
    </dgm:pt>
    <dgm:pt modelId="{C003B22B-75A6-4E4E-BECF-62102CB58402}" type="pres">
      <dgm:prSet presAssocID="{420183B5-A262-4A02-8B08-0533802B2947}" presName="Name0" presStyleCnt="0">
        <dgm:presLayoutVars>
          <dgm:dir/>
          <dgm:animLvl val="lvl"/>
          <dgm:resizeHandles val="exact"/>
        </dgm:presLayoutVars>
      </dgm:prSet>
      <dgm:spPr/>
    </dgm:pt>
    <dgm:pt modelId="{F866246E-1D99-48ED-8D42-46F6813A987D}" type="pres">
      <dgm:prSet presAssocID="{400C752D-F24F-4EA7-9523-0EEFE73795B5}" presName="composite" presStyleCnt="0"/>
      <dgm:spPr/>
    </dgm:pt>
    <dgm:pt modelId="{9A0FB201-449C-440D-8B4E-AD5FAF9F69BA}" type="pres">
      <dgm:prSet presAssocID="{400C752D-F24F-4EA7-9523-0EEFE73795B5}" presName="parTx" presStyleLbl="alignNode1" presStyleIdx="0" presStyleCnt="2">
        <dgm:presLayoutVars>
          <dgm:chMax val="0"/>
          <dgm:chPref val="0"/>
          <dgm:bulletEnabled val="1"/>
        </dgm:presLayoutVars>
      </dgm:prSet>
      <dgm:spPr/>
    </dgm:pt>
    <dgm:pt modelId="{6C8F8EDE-BA3B-4406-B277-2CA8AFF02170}" type="pres">
      <dgm:prSet presAssocID="{400C752D-F24F-4EA7-9523-0EEFE73795B5}" presName="desTx" presStyleLbl="alignAccFollowNode1" presStyleIdx="0" presStyleCnt="2">
        <dgm:presLayoutVars>
          <dgm:bulletEnabled val="1"/>
        </dgm:presLayoutVars>
      </dgm:prSet>
      <dgm:spPr/>
    </dgm:pt>
    <dgm:pt modelId="{269DF9D0-5FDE-4B44-B71C-C43C0C07CD36}" type="pres">
      <dgm:prSet presAssocID="{4C4E3B3D-526F-43C0-80E7-0A943041F064}" presName="space" presStyleCnt="0"/>
      <dgm:spPr/>
    </dgm:pt>
    <dgm:pt modelId="{7BD72B68-A0AC-4ADF-8F38-742B2F56FE47}" type="pres">
      <dgm:prSet presAssocID="{5FBC8836-59FA-470A-A1A1-2082FACE7D02}" presName="composite" presStyleCnt="0"/>
      <dgm:spPr/>
    </dgm:pt>
    <dgm:pt modelId="{18755518-CBED-4D4B-9767-59E9FD47DD24}" type="pres">
      <dgm:prSet presAssocID="{5FBC8836-59FA-470A-A1A1-2082FACE7D02}" presName="parTx" presStyleLbl="alignNode1" presStyleIdx="1" presStyleCnt="2">
        <dgm:presLayoutVars>
          <dgm:chMax val="0"/>
          <dgm:chPref val="0"/>
          <dgm:bulletEnabled val="1"/>
        </dgm:presLayoutVars>
      </dgm:prSet>
      <dgm:spPr/>
    </dgm:pt>
    <dgm:pt modelId="{5226296F-80AE-4A4C-9A8A-06E3317CB5B8}" type="pres">
      <dgm:prSet presAssocID="{5FBC8836-59FA-470A-A1A1-2082FACE7D02}" presName="desTx" presStyleLbl="alignAccFollowNode1" presStyleIdx="1" presStyleCnt="2">
        <dgm:presLayoutVars>
          <dgm:bulletEnabled val="1"/>
        </dgm:presLayoutVars>
      </dgm:prSet>
      <dgm:spPr/>
    </dgm:pt>
  </dgm:ptLst>
  <dgm:cxnLst>
    <dgm:cxn modelId="{08D00F11-4D72-4681-83CB-7D5F18BF5EE3}" type="presOf" srcId="{82B8A635-BE47-45AB-AF29-3615A44A7742}" destId="{6C8F8EDE-BA3B-4406-B277-2CA8AFF02170}" srcOrd="0" destOrd="0" presId="urn:microsoft.com/office/officeart/2005/8/layout/hList1"/>
    <dgm:cxn modelId="{F151971D-F465-40D5-A0DA-AA9D5C403F7E}" type="presOf" srcId="{1B8CE8F0-3166-4BA5-AD0D-92511B8D6634}" destId="{5226296F-80AE-4A4C-9A8A-06E3317CB5B8}" srcOrd="0" destOrd="4" presId="urn:microsoft.com/office/officeart/2005/8/layout/hList1"/>
    <dgm:cxn modelId="{AAB09537-BD02-4AAF-A3C0-E52FBA6B4856}" srcId="{400C752D-F24F-4EA7-9523-0EEFE73795B5}" destId="{787C6493-CB99-41A6-B00E-702AC3AF03B5}" srcOrd="2" destOrd="0" parTransId="{90F3C429-640D-45C9-9DE6-8EF9E669F1B6}" sibTransId="{0832546E-14D2-40AC-9F21-EE09DE04D33D}"/>
    <dgm:cxn modelId="{1ECCF838-A331-4910-9404-F10583EB89A2}" type="presOf" srcId="{420183B5-A262-4A02-8B08-0533802B2947}" destId="{C003B22B-75A6-4E4E-BECF-62102CB58402}" srcOrd="0" destOrd="0" presId="urn:microsoft.com/office/officeart/2005/8/layout/hList1"/>
    <dgm:cxn modelId="{7626993B-5849-46F3-B64E-3857D88AFDAB}" srcId="{400C752D-F24F-4EA7-9523-0EEFE73795B5}" destId="{17D6F6AC-813F-41F8-8390-44DB519A3CC6}" srcOrd="1" destOrd="0" parTransId="{E0701246-3D71-416D-9402-D1DE34737ECF}" sibTransId="{AB6D51DD-B6BD-4464-856A-5D5972D3D6EC}"/>
    <dgm:cxn modelId="{91B9E65B-9ED1-457C-BA72-9A707480EDD2}" srcId="{ADD5DB49-B39A-4759-8B4E-56ED960C127D}" destId="{745A27F3-093C-4E1C-9591-B0E73211C37A}" srcOrd="1" destOrd="0" parTransId="{416D1694-099F-482C-A11F-658ECB4D6C9A}" sibTransId="{7E5CA878-2F31-4EAC-AFEE-3F41128AB2DC}"/>
    <dgm:cxn modelId="{ACE82560-0386-4C6C-A454-4A43A46038A9}" srcId="{ADD5DB49-B39A-4759-8B4E-56ED960C127D}" destId="{15BB8897-6E6B-493D-8981-8A16EE4E60DF}" srcOrd="0" destOrd="0" parTransId="{65C07054-C72D-4EE0-B494-901BFC3F9B0F}" sibTransId="{AC869716-8417-4E52-8312-D6141E7D8528}"/>
    <dgm:cxn modelId="{4713E943-DD9B-45E9-B3B5-E84CF3A18A81}" type="presOf" srcId="{787C6493-CB99-41A6-B00E-702AC3AF03B5}" destId="{6C8F8EDE-BA3B-4406-B277-2CA8AFF02170}" srcOrd="0" destOrd="2" presId="urn:microsoft.com/office/officeart/2005/8/layout/hList1"/>
    <dgm:cxn modelId="{F436C244-6B25-4A61-8A40-5B678D83AAB8}" type="presOf" srcId="{15BB8897-6E6B-493D-8981-8A16EE4E60DF}" destId="{5226296F-80AE-4A4C-9A8A-06E3317CB5B8}" srcOrd="0" destOrd="1" presId="urn:microsoft.com/office/officeart/2005/8/layout/hList1"/>
    <dgm:cxn modelId="{0EB3064C-12AC-411D-BBE4-DD08F5AA8F90}" type="presOf" srcId="{745A27F3-093C-4E1C-9591-B0E73211C37A}" destId="{5226296F-80AE-4A4C-9A8A-06E3317CB5B8}" srcOrd="0" destOrd="2" presId="urn:microsoft.com/office/officeart/2005/8/layout/hList1"/>
    <dgm:cxn modelId="{1E4D9452-8E14-4FCD-BBF0-74988AA8B82D}" type="presOf" srcId="{1B707949-7B20-4495-B790-2DC22A1B1EC0}" destId="{5226296F-80AE-4A4C-9A8A-06E3317CB5B8}" srcOrd="0" destOrd="3" presId="urn:microsoft.com/office/officeart/2005/8/layout/hList1"/>
    <dgm:cxn modelId="{4996927E-3821-46DD-9EB1-696825B6FEEF}" type="presOf" srcId="{5FBC8836-59FA-470A-A1A1-2082FACE7D02}" destId="{18755518-CBED-4D4B-9767-59E9FD47DD24}" srcOrd="0" destOrd="0" presId="urn:microsoft.com/office/officeart/2005/8/layout/hList1"/>
    <dgm:cxn modelId="{8B8BA485-3352-4D11-BBDF-3CBDA7C0AF3C}" type="presOf" srcId="{400C752D-F24F-4EA7-9523-0EEFE73795B5}" destId="{9A0FB201-449C-440D-8B4E-AD5FAF9F69BA}" srcOrd="0" destOrd="0" presId="urn:microsoft.com/office/officeart/2005/8/layout/hList1"/>
    <dgm:cxn modelId="{4F508F87-D9A9-48AA-BE80-0A7FDBE56C24}" type="presOf" srcId="{17D6F6AC-813F-41F8-8390-44DB519A3CC6}" destId="{6C8F8EDE-BA3B-4406-B277-2CA8AFF02170}" srcOrd="0" destOrd="1" presId="urn:microsoft.com/office/officeart/2005/8/layout/hList1"/>
    <dgm:cxn modelId="{5001458C-37DD-4802-92E4-0A7C21A2DD65}" srcId="{5FBC8836-59FA-470A-A1A1-2082FACE7D02}" destId="{ADD5DB49-B39A-4759-8B4E-56ED960C127D}" srcOrd="0" destOrd="0" parTransId="{4CD4E498-41C5-45A5-A0F9-CB11439CCE93}" sibTransId="{5FD3231F-CEBE-4666-AA96-692ED28702B4}"/>
    <dgm:cxn modelId="{2ACB85B3-EE7C-4F26-9055-958FE31BDC20}" srcId="{420183B5-A262-4A02-8B08-0533802B2947}" destId="{5FBC8836-59FA-470A-A1A1-2082FACE7D02}" srcOrd="1" destOrd="0" parTransId="{C9256664-D9DB-4A90-8666-C5717FA2A556}" sibTransId="{87797C7F-9822-4D9D-ADF6-AF3AEBEF2A54}"/>
    <dgm:cxn modelId="{19ADDDC9-6C9F-4C5C-AC7B-08B394988616}" type="presOf" srcId="{ADD5DB49-B39A-4759-8B4E-56ED960C127D}" destId="{5226296F-80AE-4A4C-9A8A-06E3317CB5B8}" srcOrd="0" destOrd="0" presId="urn:microsoft.com/office/officeart/2005/8/layout/hList1"/>
    <dgm:cxn modelId="{A72254DC-D49C-485F-93C3-C4BF84072B1A}" srcId="{ADD5DB49-B39A-4759-8B4E-56ED960C127D}" destId="{1B707949-7B20-4495-B790-2DC22A1B1EC0}" srcOrd="2" destOrd="0" parTransId="{DB0A7A42-4CA0-4404-A650-7889970371BD}" sibTransId="{51918B29-3ED3-44D7-8633-67D3E0DC61BD}"/>
    <dgm:cxn modelId="{3045D7E8-C923-431A-91CD-78CE4E62C7E5}" srcId="{400C752D-F24F-4EA7-9523-0EEFE73795B5}" destId="{82B8A635-BE47-45AB-AF29-3615A44A7742}" srcOrd="0" destOrd="0" parTransId="{DA0708B3-E339-4D42-A938-EA074EFACA1D}" sibTransId="{D17F479F-9467-468C-8197-2333976572E1}"/>
    <dgm:cxn modelId="{29CBFAEB-0068-4E4C-B50C-382D550D5D51}" srcId="{420183B5-A262-4A02-8B08-0533802B2947}" destId="{400C752D-F24F-4EA7-9523-0EEFE73795B5}" srcOrd="0" destOrd="0" parTransId="{FE7C488B-DB1B-4275-8E54-4BB0BDF487D1}" sibTransId="{4C4E3B3D-526F-43C0-80E7-0A943041F064}"/>
    <dgm:cxn modelId="{5DF200F0-099D-4125-84BF-1FCE5B858569}" srcId="{5FBC8836-59FA-470A-A1A1-2082FACE7D02}" destId="{1B8CE8F0-3166-4BA5-AD0D-92511B8D6634}" srcOrd="1" destOrd="0" parTransId="{FB074B33-D039-4701-BE87-9BBC4E275D5E}" sibTransId="{A82B7E23-1604-4BAF-B4D6-EEB01564A718}"/>
    <dgm:cxn modelId="{B128783D-8B7D-4B37-B25D-19D89A83A848}" type="presParOf" srcId="{C003B22B-75A6-4E4E-BECF-62102CB58402}" destId="{F866246E-1D99-48ED-8D42-46F6813A987D}" srcOrd="0" destOrd="0" presId="urn:microsoft.com/office/officeart/2005/8/layout/hList1"/>
    <dgm:cxn modelId="{F396FF52-6F07-4596-9E08-CEBD59F28855}" type="presParOf" srcId="{F866246E-1D99-48ED-8D42-46F6813A987D}" destId="{9A0FB201-449C-440D-8B4E-AD5FAF9F69BA}" srcOrd="0" destOrd="0" presId="urn:microsoft.com/office/officeart/2005/8/layout/hList1"/>
    <dgm:cxn modelId="{826C979A-988B-4381-8843-6E6EB8D7D153}" type="presParOf" srcId="{F866246E-1D99-48ED-8D42-46F6813A987D}" destId="{6C8F8EDE-BA3B-4406-B277-2CA8AFF02170}" srcOrd="1" destOrd="0" presId="urn:microsoft.com/office/officeart/2005/8/layout/hList1"/>
    <dgm:cxn modelId="{CF9DC1BC-47F6-4A64-AA58-BAFBAF7EF107}" type="presParOf" srcId="{C003B22B-75A6-4E4E-BECF-62102CB58402}" destId="{269DF9D0-5FDE-4B44-B71C-C43C0C07CD36}" srcOrd="1" destOrd="0" presId="urn:microsoft.com/office/officeart/2005/8/layout/hList1"/>
    <dgm:cxn modelId="{81119C30-EB85-4595-A246-941CB8C12947}" type="presParOf" srcId="{C003B22B-75A6-4E4E-BECF-62102CB58402}" destId="{7BD72B68-A0AC-4ADF-8F38-742B2F56FE47}" srcOrd="2" destOrd="0" presId="urn:microsoft.com/office/officeart/2005/8/layout/hList1"/>
    <dgm:cxn modelId="{0C28A26B-6B33-424E-9510-B0B9952FA9B0}" type="presParOf" srcId="{7BD72B68-A0AC-4ADF-8F38-742B2F56FE47}" destId="{18755518-CBED-4D4B-9767-59E9FD47DD24}" srcOrd="0" destOrd="0" presId="urn:microsoft.com/office/officeart/2005/8/layout/hList1"/>
    <dgm:cxn modelId="{1B0A778D-AA89-46C6-8637-749FA80AC1F1}" type="presParOf" srcId="{7BD72B68-A0AC-4ADF-8F38-742B2F56FE47}" destId="{5226296F-80AE-4A4C-9A8A-06E3317CB5B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2000"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2000" dirty="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2000" dirty="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2000" dirty="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800" dirty="0">
              <a:solidFill>
                <a:schemeClr val="bg2"/>
              </a:solidFill>
            </a:rPr>
            <a:t>Families should ask the school how best to communicate and should feel comfortable asking questions if more information is needed.</a:t>
          </a:r>
          <a:endParaRPr lang="en-US" sz="1800" dirty="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800" dirty="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800" dirty="0">
              <a:solidFill>
                <a:schemeClr val="bg2"/>
              </a:solidFill>
            </a:rPr>
            <a:t>Families should talk with the school about home literacy activities that match the child’s skill level.</a:t>
          </a:r>
          <a:endParaRPr lang="en-US" sz="1800" dirty="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800" dirty="0">
              <a:solidFill>
                <a:schemeClr val="bg2"/>
              </a:solidFill>
            </a:rPr>
            <a:t>Families should discuss with the school which activities or tasks the child has trouble with at home, and how you helped. Learn about the school’s system of learning support.</a:t>
          </a:r>
          <a:endParaRPr lang="en-US" sz="1800" dirty="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5D398C13-00F1-459E-9851-0735BFF44932}" type="presOf" srcId="{2244D8CA-03A7-4189-8636-F2F44460228E}" destId="{59F3C434-138A-484C-A93B-05C4EB8F93DE}" srcOrd="0" destOrd="0" presId="urn:microsoft.com/office/officeart/2005/8/layout/hList1"/>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7D9C6330-7857-4F74-94B6-DEF37D850E39}" type="presOf" srcId="{CCD08C0E-10FB-46BB-8CD2-D63D24DB339C}" destId="{CBE9EBF4-558D-4C80-A020-43400799E164}" srcOrd="0" destOrd="0" presId="urn:microsoft.com/office/officeart/2005/8/layout/hList1"/>
    <dgm:cxn modelId="{6787EC33-2997-4D4E-B063-5C84E7E811A3}" type="presOf" srcId="{3823BD38-8A8E-43DA-A586-563BA8F9A00D}" destId="{47BB62FC-ED0C-4EC1-89A6-14DB406F31F2}" srcOrd="0" destOrd="0" presId="urn:microsoft.com/office/officeart/2005/8/layout/hList1"/>
    <dgm:cxn modelId="{8C1D9A40-ACC0-48A4-BF62-9EF73163D22F}" type="presOf" srcId="{FECF59CE-021E-4041-8C7B-2E5827C1229A}" destId="{1CC8A4A6-51E5-4B0B-94CE-C140DB0D3D9E}" srcOrd="0" destOrd="0" presId="urn:microsoft.com/office/officeart/2005/8/layout/hList1"/>
    <dgm:cxn modelId="{5C590A67-8B49-4D3E-BC5C-80CF65BB11E8}" srcId="{005F381D-59CD-49C6-8B1D-7E1EBB818235}" destId="{2244D8CA-03A7-4189-8636-F2F44460228E}" srcOrd="2" destOrd="0" parTransId="{89BD5ACB-26A7-47BE-8041-FE3FC1CC6790}" sibTransId="{F67C8F29-C3FF-4883-9CA4-FF335E1C197A}"/>
    <dgm:cxn modelId="{3FE58986-69D1-4FEA-B553-8AC3ABF69A20}" type="presOf" srcId="{005F381D-59CD-49C6-8B1D-7E1EBB818235}" destId="{DA86C453-BA2F-4ADA-AD62-040FEF484B16}" srcOrd="0" destOrd="0" presId="urn:microsoft.com/office/officeart/2005/8/layout/hList1"/>
    <dgm:cxn modelId="{8BE08593-753B-461C-8ABF-622F6D815F43}" type="presOf" srcId="{86974E19-5DC2-4936-9810-7930A60CFA89}" destId="{B5826B9F-8E0C-47F2-9C34-4B03007E31FE}" srcOrd="0" destOrd="0" presId="urn:microsoft.com/office/officeart/2005/8/layout/hList1"/>
    <dgm:cxn modelId="{5EDBF099-486A-4CCB-AD13-9C7DA9E2B38E}" type="presOf" srcId="{C77A6087-ECA4-46F5-A510-2ACD6D4A45FD}" destId="{536BBE97-0F50-47D8-B0DB-196697732735}" srcOrd="0" destOrd="0" presId="urn:microsoft.com/office/officeart/2005/8/layout/hList1"/>
    <dgm:cxn modelId="{FADF9ABE-9803-4B56-B4DB-09636EF323B0}" type="presOf" srcId="{8C3343C9-34C2-4BD7-B245-0B592540B46D}" destId="{77B8737F-4B4A-40C2-9E3E-4ABC4909DC91}"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1B0272FE-A51F-4FF0-A564-E3E06178361E}" type="presOf" srcId="{2BDDD92E-A4D8-47EA-BA07-971A2EE3696C}" destId="{0A2A80A7-48CF-4762-B9F7-C70DC52D8633}" srcOrd="0" destOrd="0" presId="urn:microsoft.com/office/officeart/2005/8/layout/hList1"/>
    <dgm:cxn modelId="{2385D8D8-A6B7-4F21-A969-C9FE01C09496}" type="presParOf" srcId="{DA86C453-BA2F-4ADA-AD62-040FEF484B16}" destId="{2E3A11B4-957F-4CC0-843E-43228CCB98B1}" srcOrd="0" destOrd="0" presId="urn:microsoft.com/office/officeart/2005/8/layout/hList1"/>
    <dgm:cxn modelId="{159FAB79-C418-47C0-B578-13C8C3D74FD7}" type="presParOf" srcId="{2E3A11B4-957F-4CC0-843E-43228CCB98B1}" destId="{0A2A80A7-48CF-4762-B9F7-C70DC52D8633}" srcOrd="0" destOrd="0" presId="urn:microsoft.com/office/officeart/2005/8/layout/hList1"/>
    <dgm:cxn modelId="{19F4EE29-0CAD-4394-85B3-7BA7228646CF}" type="presParOf" srcId="{2E3A11B4-957F-4CC0-843E-43228CCB98B1}" destId="{CBE9EBF4-558D-4C80-A020-43400799E164}" srcOrd="1" destOrd="0" presId="urn:microsoft.com/office/officeart/2005/8/layout/hList1"/>
    <dgm:cxn modelId="{766CE6CF-D45C-4B78-B7E8-CE252BAEF37C}" type="presParOf" srcId="{DA86C453-BA2F-4ADA-AD62-040FEF484B16}" destId="{CE37CDC7-4C6D-4338-A620-C361239C231A}" srcOrd="1" destOrd="0" presId="urn:microsoft.com/office/officeart/2005/8/layout/hList1"/>
    <dgm:cxn modelId="{B14FDC73-29F2-4241-B804-A58DFC61B58B}" type="presParOf" srcId="{DA86C453-BA2F-4ADA-AD62-040FEF484B16}" destId="{D328D63A-3B56-46A4-A4C9-62D103F1BCB8}" srcOrd="2" destOrd="0" presId="urn:microsoft.com/office/officeart/2005/8/layout/hList1"/>
    <dgm:cxn modelId="{358407AD-03E1-4233-8FF4-23CE347F2ED1}" type="presParOf" srcId="{D328D63A-3B56-46A4-A4C9-62D103F1BCB8}" destId="{1CC8A4A6-51E5-4B0B-94CE-C140DB0D3D9E}" srcOrd="0" destOrd="0" presId="urn:microsoft.com/office/officeart/2005/8/layout/hList1"/>
    <dgm:cxn modelId="{EC8B861A-1C7B-4492-81BD-C074E918DC55}" type="presParOf" srcId="{D328D63A-3B56-46A4-A4C9-62D103F1BCB8}" destId="{77B8737F-4B4A-40C2-9E3E-4ABC4909DC91}" srcOrd="1" destOrd="0" presId="urn:microsoft.com/office/officeart/2005/8/layout/hList1"/>
    <dgm:cxn modelId="{48E2966A-B4D6-4344-8B30-052678A62582}" type="presParOf" srcId="{DA86C453-BA2F-4ADA-AD62-040FEF484B16}" destId="{DBC83803-B857-4AD2-AA70-254E4F062DE6}" srcOrd="3" destOrd="0" presId="urn:microsoft.com/office/officeart/2005/8/layout/hList1"/>
    <dgm:cxn modelId="{D7501190-0B1A-4FAC-AE3F-FBA7C7935E3A}" type="presParOf" srcId="{DA86C453-BA2F-4ADA-AD62-040FEF484B16}" destId="{DA134157-A8DA-4F4A-87E2-3A347C1E8CD7}" srcOrd="4" destOrd="0" presId="urn:microsoft.com/office/officeart/2005/8/layout/hList1"/>
    <dgm:cxn modelId="{74BC7BD8-2E17-45DD-ABAD-FC984C859E83}" type="presParOf" srcId="{DA134157-A8DA-4F4A-87E2-3A347C1E8CD7}" destId="{59F3C434-138A-484C-A93B-05C4EB8F93DE}" srcOrd="0" destOrd="0" presId="urn:microsoft.com/office/officeart/2005/8/layout/hList1"/>
    <dgm:cxn modelId="{F1E9A39D-7D50-49A9-A0B4-022AEE5899B8}" type="presParOf" srcId="{DA134157-A8DA-4F4A-87E2-3A347C1E8CD7}" destId="{B5826B9F-8E0C-47F2-9C34-4B03007E31FE}" srcOrd="1" destOrd="0" presId="urn:microsoft.com/office/officeart/2005/8/layout/hList1"/>
    <dgm:cxn modelId="{9CDEFAB9-1A8D-447E-B504-3617CB4B6C09}" type="presParOf" srcId="{DA86C453-BA2F-4ADA-AD62-040FEF484B16}" destId="{2B58E92F-C7EE-4068-BC90-1295C2C13F9C}" srcOrd="5" destOrd="0" presId="urn:microsoft.com/office/officeart/2005/8/layout/hList1"/>
    <dgm:cxn modelId="{D59023DD-D135-4DD5-BD61-31D587E33C19}" type="presParOf" srcId="{DA86C453-BA2F-4ADA-AD62-040FEF484B16}" destId="{5585C2CA-2432-45E2-A275-35E41B7DEDEC}" srcOrd="6" destOrd="0" presId="urn:microsoft.com/office/officeart/2005/8/layout/hList1"/>
    <dgm:cxn modelId="{E2ED8BDB-924E-4BC9-B678-F038F8A76A33}" type="presParOf" srcId="{5585C2CA-2432-45E2-A275-35E41B7DEDEC}" destId="{536BBE97-0F50-47D8-B0DB-196697732735}" srcOrd="0" destOrd="0" presId="urn:microsoft.com/office/officeart/2005/8/layout/hList1"/>
    <dgm:cxn modelId="{96ABC2A0-030F-4BD2-AFF3-E8B5F8019F41}"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19D0E1-3362-43C7-BCF6-2C849B86C0E4}"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CBCC6BC-1462-4C88-85F1-1C48A9BB70AF}">
      <dgm:prSet phldrT="[Text]" custT="1"/>
      <dgm:spPr>
        <a:solidFill>
          <a:schemeClr val="bg1">
            <a:lumMod val="60000"/>
            <a:lumOff val="40000"/>
          </a:schemeClr>
        </a:solidFill>
      </dgm:spPr>
      <dgm:t>
        <a:bodyPr/>
        <a:lstStyle/>
        <a:p>
          <a:pPr>
            <a:buNone/>
          </a:pPr>
          <a:r>
            <a:rPr lang="en-US" sz="2800" b="1">
              <a:solidFill>
                <a:schemeClr val="accent1"/>
              </a:solidFill>
            </a:rPr>
            <a:t>Looking at the Full Picture</a:t>
          </a:r>
          <a:endParaRPr lang="en-US" sz="2800">
            <a:solidFill>
              <a:schemeClr val="accent1"/>
            </a:solidFill>
          </a:endParaRPr>
        </a:p>
      </dgm:t>
    </dgm:pt>
    <dgm:pt modelId="{51C598A6-F614-46B9-9CFF-5E28C3FF849D}" type="parTrans" cxnId="{8D87FD55-1239-4101-9EA5-6817C9C5C924}">
      <dgm:prSet/>
      <dgm:spPr/>
      <dgm:t>
        <a:bodyPr/>
        <a:lstStyle/>
        <a:p>
          <a:endParaRPr lang="en-US"/>
        </a:p>
      </dgm:t>
    </dgm:pt>
    <dgm:pt modelId="{7632F33F-6973-45F6-BC0D-0480F9830B0C}" type="sibTrans" cxnId="{8D87FD55-1239-4101-9EA5-6817C9C5C924}">
      <dgm:prSet/>
      <dgm:spPr/>
      <dgm:t>
        <a:bodyPr/>
        <a:lstStyle/>
        <a:p>
          <a:endParaRPr lang="en-US"/>
        </a:p>
      </dgm:t>
    </dgm:pt>
    <dgm:pt modelId="{FDEB373B-37C2-4204-A9F9-99126354D063}">
      <dgm:prSet custT="1"/>
      <dgm:spPr>
        <a:solidFill>
          <a:schemeClr val="bg2">
            <a:alpha val="89804"/>
          </a:schemeClr>
        </a:solidFill>
      </dgm:spPr>
      <dgm:t>
        <a:bodyPr/>
        <a:lstStyle/>
        <a:p>
          <a:r>
            <a:rPr lang="en-US" sz="2000">
              <a:solidFill>
                <a:schemeClr val="tx2"/>
              </a:solidFill>
            </a:rPr>
            <a:t>Reading difficulties can sometimes be linked to limited instruction or lack of opportunity</a:t>
          </a:r>
        </a:p>
      </dgm:t>
    </dgm:pt>
    <dgm:pt modelId="{D6BF3067-4962-47C3-A861-59170E1A6753}" type="parTrans" cxnId="{61F426E8-D2A9-4162-8FC0-C0203D582105}">
      <dgm:prSet/>
      <dgm:spPr/>
      <dgm:t>
        <a:bodyPr/>
        <a:lstStyle/>
        <a:p>
          <a:endParaRPr lang="en-US"/>
        </a:p>
      </dgm:t>
    </dgm:pt>
    <dgm:pt modelId="{8E5738EB-550A-4E65-BDEF-564419245845}" type="sibTrans" cxnId="{61F426E8-D2A9-4162-8FC0-C0203D582105}">
      <dgm:prSet/>
      <dgm:spPr/>
      <dgm:t>
        <a:bodyPr/>
        <a:lstStyle/>
        <a:p>
          <a:endParaRPr lang="en-US"/>
        </a:p>
      </dgm:t>
    </dgm:pt>
    <dgm:pt modelId="{01BE3B0D-9344-4F00-9A5A-322FFB20012D}">
      <dgm:prSet custT="1"/>
      <dgm:spPr>
        <a:solidFill>
          <a:schemeClr val="bg2">
            <a:alpha val="89804"/>
          </a:schemeClr>
        </a:solidFill>
      </dgm:spPr>
      <dgm:t>
        <a:bodyPr/>
        <a:lstStyle/>
        <a:p>
          <a:r>
            <a:rPr lang="en-US" sz="2000">
              <a:solidFill>
                <a:schemeClr val="tx2"/>
              </a:solidFill>
            </a:rPr>
            <a:t>Schools consider all factors to make fair, informed decisions</a:t>
          </a:r>
        </a:p>
      </dgm:t>
    </dgm:pt>
    <dgm:pt modelId="{7A029E07-BFFA-48BE-91AF-B717B87D0B27}" type="parTrans" cxnId="{2689899E-FDDB-4CB1-B734-98D488154F8C}">
      <dgm:prSet/>
      <dgm:spPr/>
      <dgm:t>
        <a:bodyPr/>
        <a:lstStyle/>
        <a:p>
          <a:endParaRPr lang="en-US"/>
        </a:p>
      </dgm:t>
    </dgm:pt>
    <dgm:pt modelId="{860EF38E-2413-499A-AC0C-8ACA09CB7F6B}" type="sibTrans" cxnId="{2689899E-FDDB-4CB1-B734-98D488154F8C}">
      <dgm:prSet/>
      <dgm:spPr/>
      <dgm:t>
        <a:bodyPr/>
        <a:lstStyle/>
        <a:p>
          <a:endParaRPr lang="en-US"/>
        </a:p>
      </dgm:t>
    </dgm:pt>
    <dgm:pt modelId="{9810D0AB-6590-4FE0-841F-99B162EE4A4D}">
      <dgm:prSet custT="1"/>
      <dgm:spPr>
        <a:solidFill>
          <a:schemeClr val="bg2">
            <a:alpha val="89804"/>
          </a:schemeClr>
        </a:solidFill>
      </dgm:spPr>
      <dgm:t>
        <a:bodyPr/>
        <a:lstStyle/>
        <a:p>
          <a:r>
            <a:rPr lang="en-US" sz="2000">
              <a:solidFill>
                <a:schemeClr val="tx2"/>
              </a:solidFill>
            </a:rPr>
            <a:t>The goal is to understand each child’s learning needs—not just label a problem</a:t>
          </a:r>
          <a:endParaRPr lang="en-US" sz="1800">
            <a:solidFill>
              <a:schemeClr val="tx2"/>
            </a:solidFill>
          </a:endParaRPr>
        </a:p>
      </dgm:t>
    </dgm:pt>
    <dgm:pt modelId="{A30D087A-7650-44E8-9F5D-D4127041A605}" type="parTrans" cxnId="{A56F0009-B922-46DB-AFFD-C49523BC6B5E}">
      <dgm:prSet/>
      <dgm:spPr/>
      <dgm:t>
        <a:bodyPr/>
        <a:lstStyle/>
        <a:p>
          <a:endParaRPr lang="en-US"/>
        </a:p>
      </dgm:t>
    </dgm:pt>
    <dgm:pt modelId="{37B9EFC1-DEFD-4323-80C4-F2A6F6F5CFC1}" type="sibTrans" cxnId="{A56F0009-B922-46DB-AFFD-C49523BC6B5E}">
      <dgm:prSet/>
      <dgm:spPr/>
      <dgm:t>
        <a:bodyPr/>
        <a:lstStyle/>
        <a:p>
          <a:endParaRPr lang="en-US"/>
        </a:p>
      </dgm:t>
    </dgm:pt>
    <dgm:pt modelId="{024F32BD-890E-4090-A45D-631E9FA19B8A}">
      <dgm:prSet custT="1"/>
      <dgm:spPr>
        <a:solidFill>
          <a:schemeClr val="bg1">
            <a:lumMod val="60000"/>
            <a:lumOff val="40000"/>
          </a:schemeClr>
        </a:solidFill>
      </dgm:spPr>
      <dgm:t>
        <a:bodyPr/>
        <a:lstStyle/>
        <a:p>
          <a:r>
            <a:rPr lang="en-US" sz="2800" b="1">
              <a:solidFill>
                <a:schemeClr val="accent1"/>
              </a:solidFill>
            </a:rPr>
            <a:t>The Role of Families</a:t>
          </a:r>
          <a:endParaRPr lang="en-US" sz="2800">
            <a:solidFill>
              <a:schemeClr val="accent1"/>
            </a:solidFill>
          </a:endParaRPr>
        </a:p>
      </dgm:t>
    </dgm:pt>
    <dgm:pt modelId="{7055279B-B37B-4BCC-BB86-DC781BB2A2DD}" type="parTrans" cxnId="{AEB3A8DD-0C3E-45A7-A589-9F9F399F7D44}">
      <dgm:prSet/>
      <dgm:spPr/>
      <dgm:t>
        <a:bodyPr/>
        <a:lstStyle/>
        <a:p>
          <a:endParaRPr lang="en-US"/>
        </a:p>
      </dgm:t>
    </dgm:pt>
    <dgm:pt modelId="{889B1609-B91F-4D29-B677-8393973324A6}" type="sibTrans" cxnId="{AEB3A8DD-0C3E-45A7-A589-9F9F399F7D44}">
      <dgm:prSet/>
      <dgm:spPr/>
      <dgm:t>
        <a:bodyPr/>
        <a:lstStyle/>
        <a:p>
          <a:endParaRPr lang="en-US"/>
        </a:p>
      </dgm:t>
    </dgm:pt>
    <dgm:pt modelId="{9F8D05D5-8F44-43A3-BB7B-2BAE040F03A6}">
      <dgm:prSet custT="1"/>
      <dgm:spPr>
        <a:solidFill>
          <a:schemeClr val="bg2">
            <a:alpha val="90000"/>
          </a:schemeClr>
        </a:solidFill>
      </dgm:spPr>
      <dgm:t>
        <a:bodyPr/>
        <a:lstStyle/>
        <a:p>
          <a:r>
            <a:rPr lang="en-US" sz="2000">
              <a:solidFill>
                <a:schemeClr val="tx2"/>
              </a:solidFill>
            </a:rPr>
            <a:t>Families are essential partners in understanding and supporting reading development</a:t>
          </a:r>
        </a:p>
      </dgm:t>
    </dgm:pt>
    <dgm:pt modelId="{3814646A-3515-4628-ABC1-AC29633C4772}" type="parTrans" cxnId="{26B16B25-74B7-416E-BFC7-A6571F074ABA}">
      <dgm:prSet/>
      <dgm:spPr/>
      <dgm:t>
        <a:bodyPr/>
        <a:lstStyle/>
        <a:p>
          <a:endParaRPr lang="en-US"/>
        </a:p>
      </dgm:t>
    </dgm:pt>
    <dgm:pt modelId="{14DCFA96-27E3-4071-AE8D-BCC9E235A8AD}" type="sibTrans" cxnId="{26B16B25-74B7-416E-BFC7-A6571F074ABA}">
      <dgm:prSet/>
      <dgm:spPr/>
      <dgm:t>
        <a:bodyPr/>
        <a:lstStyle/>
        <a:p>
          <a:endParaRPr lang="en-US"/>
        </a:p>
      </dgm:t>
    </dgm:pt>
    <dgm:pt modelId="{D6FBA585-A132-4CA3-82D1-FC22B0E165E5}">
      <dgm:prSet custT="1"/>
      <dgm:spPr>
        <a:solidFill>
          <a:schemeClr val="bg2">
            <a:alpha val="90000"/>
          </a:schemeClr>
        </a:solidFill>
      </dgm:spPr>
      <dgm:t>
        <a:bodyPr/>
        <a:lstStyle/>
        <a:p>
          <a:r>
            <a:rPr lang="en-US" sz="2000">
              <a:solidFill>
                <a:schemeClr val="tx2"/>
              </a:solidFill>
            </a:rPr>
            <a:t>Clear communication about progress and instruction helps families support learning at home</a:t>
          </a:r>
        </a:p>
      </dgm:t>
    </dgm:pt>
    <dgm:pt modelId="{ECCBF781-3AA3-414F-BADA-A48702F3325F}" type="parTrans" cxnId="{0A260A30-96C0-42E0-AB9C-BC2A3D8F3446}">
      <dgm:prSet/>
      <dgm:spPr/>
      <dgm:t>
        <a:bodyPr/>
        <a:lstStyle/>
        <a:p>
          <a:endParaRPr lang="en-US"/>
        </a:p>
      </dgm:t>
    </dgm:pt>
    <dgm:pt modelId="{C54D9AB9-A12C-4CAF-B30C-F6EF9C0FC7CF}" type="sibTrans" cxnId="{0A260A30-96C0-42E0-AB9C-BC2A3D8F3446}">
      <dgm:prSet/>
      <dgm:spPr/>
      <dgm:t>
        <a:bodyPr/>
        <a:lstStyle/>
        <a:p>
          <a:endParaRPr lang="en-US"/>
        </a:p>
      </dgm:t>
    </dgm:pt>
    <dgm:pt modelId="{5CF33FE4-EDAC-4AD1-80C2-E4C4811245E0}">
      <dgm:prSet custT="1"/>
      <dgm:spPr>
        <a:solidFill>
          <a:schemeClr val="bg2">
            <a:alpha val="90000"/>
          </a:schemeClr>
        </a:solidFill>
      </dgm:spPr>
      <dgm:t>
        <a:bodyPr/>
        <a:lstStyle/>
        <a:p>
          <a:r>
            <a:rPr lang="en-US" sz="2000">
              <a:solidFill>
                <a:schemeClr val="tx2"/>
              </a:solidFill>
            </a:rPr>
            <a:t>Strong school–family partnerships create consistent support for the child</a:t>
          </a:r>
        </a:p>
      </dgm:t>
    </dgm:pt>
    <dgm:pt modelId="{536A145A-E6A2-4BC9-8CCA-2BF93EB45A19}" type="parTrans" cxnId="{891C07B7-AFED-4087-95B4-93B006B90B52}">
      <dgm:prSet/>
      <dgm:spPr/>
      <dgm:t>
        <a:bodyPr/>
        <a:lstStyle/>
        <a:p>
          <a:endParaRPr lang="en-US"/>
        </a:p>
      </dgm:t>
    </dgm:pt>
    <dgm:pt modelId="{08D0F5AD-CD2E-4B69-B311-7B245C88CB24}" type="sibTrans" cxnId="{891C07B7-AFED-4087-95B4-93B006B90B52}">
      <dgm:prSet/>
      <dgm:spPr/>
      <dgm:t>
        <a:bodyPr/>
        <a:lstStyle/>
        <a:p>
          <a:endParaRPr lang="en-US"/>
        </a:p>
      </dgm:t>
    </dgm:pt>
    <dgm:pt modelId="{39875E00-D3BA-4B17-9765-3D829E375609}">
      <dgm:prSet custT="1"/>
      <dgm:spPr>
        <a:solidFill>
          <a:schemeClr val="bg1">
            <a:lumMod val="60000"/>
            <a:lumOff val="40000"/>
          </a:schemeClr>
        </a:solidFill>
      </dgm:spPr>
      <dgm:t>
        <a:bodyPr/>
        <a:lstStyle/>
        <a:p>
          <a:r>
            <a:rPr lang="en-US" sz="2800" b="1">
              <a:solidFill>
                <a:schemeClr val="accent1"/>
              </a:solidFill>
            </a:rPr>
            <a:t>The Goal</a:t>
          </a:r>
          <a:endParaRPr lang="en-US" sz="2800">
            <a:solidFill>
              <a:schemeClr val="accent1"/>
            </a:solidFill>
          </a:endParaRPr>
        </a:p>
      </dgm:t>
    </dgm:pt>
    <dgm:pt modelId="{93133C79-3F38-4029-BAEF-6386AF7C4784}" type="parTrans" cxnId="{8BFCC3FF-4153-4BE3-BB56-FD3AD37D4EDF}">
      <dgm:prSet/>
      <dgm:spPr/>
      <dgm:t>
        <a:bodyPr/>
        <a:lstStyle/>
        <a:p>
          <a:endParaRPr lang="en-US"/>
        </a:p>
      </dgm:t>
    </dgm:pt>
    <dgm:pt modelId="{E2B5AD6B-EAAC-4DF1-8E3F-2975A818CC98}" type="sibTrans" cxnId="{8BFCC3FF-4153-4BE3-BB56-FD3AD37D4EDF}">
      <dgm:prSet/>
      <dgm:spPr/>
      <dgm:t>
        <a:bodyPr/>
        <a:lstStyle/>
        <a:p>
          <a:endParaRPr lang="en-US"/>
        </a:p>
      </dgm:t>
    </dgm:pt>
    <dgm:pt modelId="{B43AE50E-09CD-4BC9-B676-DA45BBD3F815}">
      <dgm:prSet custT="1"/>
      <dgm:spPr>
        <a:solidFill>
          <a:schemeClr val="bg2">
            <a:alpha val="90000"/>
          </a:schemeClr>
        </a:solidFill>
      </dgm:spPr>
      <dgm:t>
        <a:bodyPr/>
        <a:lstStyle/>
        <a:p>
          <a:r>
            <a:rPr lang="en-US" sz="2000">
              <a:solidFill>
                <a:schemeClr val="tx2"/>
              </a:solidFill>
            </a:rPr>
            <a:t>Identifying reading difficulties is about understanding how a student learns</a:t>
          </a:r>
        </a:p>
      </dgm:t>
    </dgm:pt>
    <dgm:pt modelId="{417BAE2B-D522-4F31-9CC4-B4257FCD6673}" type="parTrans" cxnId="{94CE5248-B1BE-4982-895D-6CA6E9F43028}">
      <dgm:prSet/>
      <dgm:spPr/>
      <dgm:t>
        <a:bodyPr/>
        <a:lstStyle/>
        <a:p>
          <a:endParaRPr lang="en-US"/>
        </a:p>
      </dgm:t>
    </dgm:pt>
    <dgm:pt modelId="{9D28D8DD-2B76-44BB-B72B-8EFF01944A75}" type="sibTrans" cxnId="{94CE5248-B1BE-4982-895D-6CA6E9F43028}">
      <dgm:prSet/>
      <dgm:spPr/>
      <dgm:t>
        <a:bodyPr/>
        <a:lstStyle/>
        <a:p>
          <a:endParaRPr lang="en-US"/>
        </a:p>
      </dgm:t>
    </dgm:pt>
    <dgm:pt modelId="{44AE6B1A-0847-4EF9-B794-8D19CB31E543}">
      <dgm:prSet custT="1"/>
      <dgm:spPr>
        <a:solidFill>
          <a:schemeClr val="bg2">
            <a:alpha val="90000"/>
          </a:schemeClr>
        </a:solidFill>
      </dgm:spPr>
      <dgm:t>
        <a:bodyPr/>
        <a:lstStyle/>
        <a:p>
          <a:r>
            <a:rPr lang="en-US" sz="2000">
              <a:solidFill>
                <a:schemeClr val="tx2"/>
              </a:solidFill>
            </a:rPr>
            <a:t>Schools focus on how students respond to instruction and what supports help them grow</a:t>
          </a:r>
        </a:p>
      </dgm:t>
    </dgm:pt>
    <dgm:pt modelId="{DD400932-99B3-4F2C-AACB-6D95884A40BA}" type="parTrans" cxnId="{ADC29CD1-F223-40B0-866C-CA41DF2CD767}">
      <dgm:prSet/>
      <dgm:spPr/>
      <dgm:t>
        <a:bodyPr/>
        <a:lstStyle/>
        <a:p>
          <a:endParaRPr lang="en-US"/>
        </a:p>
      </dgm:t>
    </dgm:pt>
    <dgm:pt modelId="{E669184A-C666-45D7-8AA6-45BDCE42368B}" type="sibTrans" cxnId="{ADC29CD1-F223-40B0-866C-CA41DF2CD767}">
      <dgm:prSet/>
      <dgm:spPr/>
      <dgm:t>
        <a:bodyPr/>
        <a:lstStyle/>
        <a:p>
          <a:endParaRPr lang="en-US"/>
        </a:p>
      </dgm:t>
    </dgm:pt>
    <dgm:pt modelId="{406DF2E6-85B9-4A9E-BAC8-56CA59DF6A5D}">
      <dgm:prSet custT="1"/>
      <dgm:spPr>
        <a:solidFill>
          <a:schemeClr val="bg2">
            <a:alpha val="90000"/>
          </a:schemeClr>
        </a:solidFill>
      </dgm:spPr>
      <dgm:t>
        <a:bodyPr/>
        <a:lstStyle/>
        <a:p>
          <a:r>
            <a:rPr lang="en-US" sz="2000">
              <a:solidFill>
                <a:schemeClr val="tx2"/>
              </a:solidFill>
            </a:rPr>
            <a:t>With strong systems and the right support, every child can build the skills needed for reading success</a:t>
          </a:r>
        </a:p>
      </dgm:t>
    </dgm:pt>
    <dgm:pt modelId="{0DAFB448-61DA-454F-83E1-FCC0D731E7F2}" type="parTrans" cxnId="{E655BF38-5FE4-4E08-8764-D4198A52B83F}">
      <dgm:prSet/>
      <dgm:spPr/>
      <dgm:t>
        <a:bodyPr/>
        <a:lstStyle/>
        <a:p>
          <a:endParaRPr lang="en-US"/>
        </a:p>
      </dgm:t>
    </dgm:pt>
    <dgm:pt modelId="{E45E6FE2-3246-46A0-8CFC-B0B67CFC8DFA}" type="sibTrans" cxnId="{E655BF38-5FE4-4E08-8764-D4198A52B83F}">
      <dgm:prSet/>
      <dgm:spPr/>
      <dgm:t>
        <a:bodyPr/>
        <a:lstStyle/>
        <a:p>
          <a:endParaRPr lang="en-US"/>
        </a:p>
      </dgm:t>
    </dgm:pt>
    <dgm:pt modelId="{D4498656-C54B-4319-BC61-32D07B3689D7}" type="pres">
      <dgm:prSet presAssocID="{EA19D0E1-3362-43C7-BCF6-2C849B86C0E4}" presName="linear" presStyleCnt="0">
        <dgm:presLayoutVars>
          <dgm:dir/>
          <dgm:animLvl val="lvl"/>
          <dgm:resizeHandles val="exact"/>
        </dgm:presLayoutVars>
      </dgm:prSet>
      <dgm:spPr/>
    </dgm:pt>
    <dgm:pt modelId="{05AFF2EB-1AD5-4DCF-B53B-1F20E3CABC77}" type="pres">
      <dgm:prSet presAssocID="{8CBCC6BC-1462-4C88-85F1-1C48A9BB70AF}" presName="parentLin" presStyleCnt="0"/>
      <dgm:spPr/>
    </dgm:pt>
    <dgm:pt modelId="{4AE7E080-4F27-4BE7-9ACF-4611811FDBEE}" type="pres">
      <dgm:prSet presAssocID="{8CBCC6BC-1462-4C88-85F1-1C48A9BB70AF}" presName="parentLeftMargin" presStyleLbl="node1" presStyleIdx="0" presStyleCnt="3"/>
      <dgm:spPr/>
    </dgm:pt>
    <dgm:pt modelId="{67D2C1F1-A588-4F67-A199-D14633F87EC2}" type="pres">
      <dgm:prSet presAssocID="{8CBCC6BC-1462-4C88-85F1-1C48A9BB70AF}" presName="parentText" presStyleLbl="node1" presStyleIdx="0" presStyleCnt="3">
        <dgm:presLayoutVars>
          <dgm:chMax val="0"/>
          <dgm:bulletEnabled val="1"/>
        </dgm:presLayoutVars>
      </dgm:prSet>
      <dgm:spPr/>
    </dgm:pt>
    <dgm:pt modelId="{C4A75041-C9F4-4657-AA30-8E6A083FD925}" type="pres">
      <dgm:prSet presAssocID="{8CBCC6BC-1462-4C88-85F1-1C48A9BB70AF}" presName="negativeSpace" presStyleCnt="0"/>
      <dgm:spPr/>
    </dgm:pt>
    <dgm:pt modelId="{D02ED735-F088-41DF-B0E8-B180BF73274E}" type="pres">
      <dgm:prSet presAssocID="{8CBCC6BC-1462-4C88-85F1-1C48A9BB70AF}" presName="childText" presStyleLbl="conFgAcc1" presStyleIdx="0" presStyleCnt="3">
        <dgm:presLayoutVars>
          <dgm:bulletEnabled val="1"/>
        </dgm:presLayoutVars>
      </dgm:prSet>
      <dgm:spPr/>
    </dgm:pt>
    <dgm:pt modelId="{3D32188A-D211-4EEB-BC68-B45D5CF30689}" type="pres">
      <dgm:prSet presAssocID="{7632F33F-6973-45F6-BC0D-0480F9830B0C}" presName="spaceBetweenRectangles" presStyleCnt="0"/>
      <dgm:spPr/>
    </dgm:pt>
    <dgm:pt modelId="{56315D58-9ED7-4B25-90E7-7848921F784B}" type="pres">
      <dgm:prSet presAssocID="{024F32BD-890E-4090-A45D-631E9FA19B8A}" presName="parentLin" presStyleCnt="0"/>
      <dgm:spPr/>
    </dgm:pt>
    <dgm:pt modelId="{8FCE873A-DA6D-4C96-9CEB-483832BD8F7F}" type="pres">
      <dgm:prSet presAssocID="{024F32BD-890E-4090-A45D-631E9FA19B8A}" presName="parentLeftMargin" presStyleLbl="node1" presStyleIdx="0" presStyleCnt="3"/>
      <dgm:spPr/>
    </dgm:pt>
    <dgm:pt modelId="{A34FD66F-858D-426B-A002-5839C46AD8DC}" type="pres">
      <dgm:prSet presAssocID="{024F32BD-890E-4090-A45D-631E9FA19B8A}" presName="parentText" presStyleLbl="node1" presStyleIdx="1" presStyleCnt="3">
        <dgm:presLayoutVars>
          <dgm:chMax val="0"/>
          <dgm:bulletEnabled val="1"/>
        </dgm:presLayoutVars>
      </dgm:prSet>
      <dgm:spPr/>
    </dgm:pt>
    <dgm:pt modelId="{F3FC7470-7055-4E78-A62A-7EEA49338CCC}" type="pres">
      <dgm:prSet presAssocID="{024F32BD-890E-4090-A45D-631E9FA19B8A}" presName="negativeSpace" presStyleCnt="0"/>
      <dgm:spPr/>
    </dgm:pt>
    <dgm:pt modelId="{0267E500-DC21-4E49-A535-A50706E2A036}" type="pres">
      <dgm:prSet presAssocID="{024F32BD-890E-4090-A45D-631E9FA19B8A}" presName="childText" presStyleLbl="conFgAcc1" presStyleIdx="1" presStyleCnt="3">
        <dgm:presLayoutVars>
          <dgm:bulletEnabled val="1"/>
        </dgm:presLayoutVars>
      </dgm:prSet>
      <dgm:spPr/>
    </dgm:pt>
    <dgm:pt modelId="{CAB88055-567B-4105-92FE-F9BB1AD0359E}" type="pres">
      <dgm:prSet presAssocID="{889B1609-B91F-4D29-B677-8393973324A6}" presName="spaceBetweenRectangles" presStyleCnt="0"/>
      <dgm:spPr/>
    </dgm:pt>
    <dgm:pt modelId="{692494B9-E7B3-4A2A-A126-5DC533C6B0D8}" type="pres">
      <dgm:prSet presAssocID="{39875E00-D3BA-4B17-9765-3D829E375609}" presName="parentLin" presStyleCnt="0"/>
      <dgm:spPr/>
    </dgm:pt>
    <dgm:pt modelId="{7A0C502E-2A81-4D77-A4B6-622C1DA7D1CE}" type="pres">
      <dgm:prSet presAssocID="{39875E00-D3BA-4B17-9765-3D829E375609}" presName="parentLeftMargin" presStyleLbl="node1" presStyleIdx="1" presStyleCnt="3"/>
      <dgm:spPr/>
    </dgm:pt>
    <dgm:pt modelId="{EA030D07-65BB-43ED-9827-9CE7DA8F0E87}" type="pres">
      <dgm:prSet presAssocID="{39875E00-D3BA-4B17-9765-3D829E375609}" presName="parentText" presStyleLbl="node1" presStyleIdx="2" presStyleCnt="3" custLinFactNeighborX="6389">
        <dgm:presLayoutVars>
          <dgm:chMax val="0"/>
          <dgm:bulletEnabled val="1"/>
        </dgm:presLayoutVars>
      </dgm:prSet>
      <dgm:spPr/>
    </dgm:pt>
    <dgm:pt modelId="{AD3082EA-6397-4BE4-A5ED-F7D9D5A3F1ED}" type="pres">
      <dgm:prSet presAssocID="{39875E00-D3BA-4B17-9765-3D829E375609}" presName="negativeSpace" presStyleCnt="0"/>
      <dgm:spPr/>
    </dgm:pt>
    <dgm:pt modelId="{791657DF-BE39-4ECA-A209-F75D4304FA33}" type="pres">
      <dgm:prSet presAssocID="{39875E00-D3BA-4B17-9765-3D829E375609}" presName="childText" presStyleLbl="conFgAcc1" presStyleIdx="2" presStyleCnt="3" custLinFactNeighborY="16973">
        <dgm:presLayoutVars>
          <dgm:bulletEnabled val="1"/>
        </dgm:presLayoutVars>
      </dgm:prSet>
      <dgm:spPr/>
    </dgm:pt>
  </dgm:ptLst>
  <dgm:cxnLst>
    <dgm:cxn modelId="{622C3201-0F54-4238-8C78-390A858D4F90}" type="presOf" srcId="{01BE3B0D-9344-4F00-9A5A-322FFB20012D}" destId="{D02ED735-F088-41DF-B0E8-B180BF73274E}" srcOrd="0" destOrd="1" presId="urn:microsoft.com/office/officeart/2005/8/layout/list1"/>
    <dgm:cxn modelId="{B0885403-2161-4598-BB32-9A3804D9ED70}" type="presOf" srcId="{8CBCC6BC-1462-4C88-85F1-1C48A9BB70AF}" destId="{4AE7E080-4F27-4BE7-9ACF-4611811FDBEE}" srcOrd="0" destOrd="0" presId="urn:microsoft.com/office/officeart/2005/8/layout/list1"/>
    <dgm:cxn modelId="{A56F0009-B922-46DB-AFFD-C49523BC6B5E}" srcId="{8CBCC6BC-1462-4C88-85F1-1C48A9BB70AF}" destId="{9810D0AB-6590-4FE0-841F-99B162EE4A4D}" srcOrd="2" destOrd="0" parTransId="{A30D087A-7650-44E8-9F5D-D4127041A605}" sibTransId="{37B9EFC1-DEFD-4323-80C4-F2A6F6F5CFC1}"/>
    <dgm:cxn modelId="{A2D4711E-8F4B-4FD7-ABD9-DD5805E3384B}" type="presOf" srcId="{44AE6B1A-0847-4EF9-B794-8D19CB31E543}" destId="{791657DF-BE39-4ECA-A209-F75D4304FA33}" srcOrd="0" destOrd="1" presId="urn:microsoft.com/office/officeart/2005/8/layout/list1"/>
    <dgm:cxn modelId="{304C8520-24D2-4D48-A8DE-45C4D37C6EBA}" type="presOf" srcId="{406DF2E6-85B9-4A9E-BAC8-56CA59DF6A5D}" destId="{791657DF-BE39-4ECA-A209-F75D4304FA33}" srcOrd="0" destOrd="2" presId="urn:microsoft.com/office/officeart/2005/8/layout/list1"/>
    <dgm:cxn modelId="{26B16B25-74B7-416E-BFC7-A6571F074ABA}" srcId="{024F32BD-890E-4090-A45D-631E9FA19B8A}" destId="{9F8D05D5-8F44-43A3-BB7B-2BAE040F03A6}" srcOrd="0" destOrd="0" parTransId="{3814646A-3515-4628-ABC1-AC29633C4772}" sibTransId="{14DCFA96-27E3-4071-AE8D-BCC9E235A8AD}"/>
    <dgm:cxn modelId="{0A260A30-96C0-42E0-AB9C-BC2A3D8F3446}" srcId="{024F32BD-890E-4090-A45D-631E9FA19B8A}" destId="{D6FBA585-A132-4CA3-82D1-FC22B0E165E5}" srcOrd="1" destOrd="0" parTransId="{ECCBF781-3AA3-414F-BADA-A48702F3325F}" sibTransId="{C54D9AB9-A12C-4CAF-B30C-F6EF9C0FC7CF}"/>
    <dgm:cxn modelId="{E655BF38-5FE4-4E08-8764-D4198A52B83F}" srcId="{39875E00-D3BA-4B17-9765-3D829E375609}" destId="{406DF2E6-85B9-4A9E-BAC8-56CA59DF6A5D}" srcOrd="2" destOrd="0" parTransId="{0DAFB448-61DA-454F-83E1-FCC0D731E7F2}" sibTransId="{E45E6FE2-3246-46A0-8CFC-B0B67CFC8DFA}"/>
    <dgm:cxn modelId="{0B29013D-BD99-46AB-9E6E-7A41C2A768BA}" type="presOf" srcId="{024F32BD-890E-4090-A45D-631E9FA19B8A}" destId="{8FCE873A-DA6D-4C96-9CEB-483832BD8F7F}" srcOrd="0" destOrd="0" presId="urn:microsoft.com/office/officeart/2005/8/layout/list1"/>
    <dgm:cxn modelId="{6065B75B-8CEA-42D2-A497-726010536291}" type="presOf" srcId="{39875E00-D3BA-4B17-9765-3D829E375609}" destId="{7A0C502E-2A81-4D77-A4B6-622C1DA7D1CE}" srcOrd="0" destOrd="0" presId="urn:microsoft.com/office/officeart/2005/8/layout/list1"/>
    <dgm:cxn modelId="{8D97C062-DA1B-4819-A390-01EDCBD14E42}" type="presOf" srcId="{FDEB373B-37C2-4204-A9F9-99126354D063}" destId="{D02ED735-F088-41DF-B0E8-B180BF73274E}" srcOrd="0" destOrd="0" presId="urn:microsoft.com/office/officeart/2005/8/layout/list1"/>
    <dgm:cxn modelId="{94CE5248-B1BE-4982-895D-6CA6E9F43028}" srcId="{39875E00-D3BA-4B17-9765-3D829E375609}" destId="{B43AE50E-09CD-4BC9-B676-DA45BBD3F815}" srcOrd="0" destOrd="0" parTransId="{417BAE2B-D522-4F31-9CC4-B4257FCD6673}" sibTransId="{9D28D8DD-2B76-44BB-B72B-8EFF01944A75}"/>
    <dgm:cxn modelId="{8D87FD55-1239-4101-9EA5-6817C9C5C924}" srcId="{EA19D0E1-3362-43C7-BCF6-2C849B86C0E4}" destId="{8CBCC6BC-1462-4C88-85F1-1C48A9BB70AF}" srcOrd="0" destOrd="0" parTransId="{51C598A6-F614-46B9-9CFF-5E28C3FF849D}" sibTransId="{7632F33F-6973-45F6-BC0D-0480F9830B0C}"/>
    <dgm:cxn modelId="{2689899E-FDDB-4CB1-B734-98D488154F8C}" srcId="{8CBCC6BC-1462-4C88-85F1-1C48A9BB70AF}" destId="{01BE3B0D-9344-4F00-9A5A-322FFB20012D}" srcOrd="1" destOrd="0" parTransId="{7A029E07-BFFA-48BE-91AF-B717B87D0B27}" sibTransId="{860EF38E-2413-499A-AC0C-8ACA09CB7F6B}"/>
    <dgm:cxn modelId="{B14BB8B6-6FCF-4388-8398-598FD3AAD4D2}" type="presOf" srcId="{9810D0AB-6590-4FE0-841F-99B162EE4A4D}" destId="{D02ED735-F088-41DF-B0E8-B180BF73274E}" srcOrd="0" destOrd="2" presId="urn:microsoft.com/office/officeart/2005/8/layout/list1"/>
    <dgm:cxn modelId="{891C07B7-AFED-4087-95B4-93B006B90B52}" srcId="{024F32BD-890E-4090-A45D-631E9FA19B8A}" destId="{5CF33FE4-EDAC-4AD1-80C2-E4C4811245E0}" srcOrd="2" destOrd="0" parTransId="{536A145A-E6A2-4BC9-8CCA-2BF93EB45A19}" sibTransId="{08D0F5AD-CD2E-4B69-B311-7B245C88CB24}"/>
    <dgm:cxn modelId="{ADC29CD1-F223-40B0-866C-CA41DF2CD767}" srcId="{39875E00-D3BA-4B17-9765-3D829E375609}" destId="{44AE6B1A-0847-4EF9-B794-8D19CB31E543}" srcOrd="1" destOrd="0" parTransId="{DD400932-99B3-4F2C-AACB-6D95884A40BA}" sibTransId="{E669184A-C666-45D7-8AA6-45BDCE42368B}"/>
    <dgm:cxn modelId="{028B11D2-A4F2-47CE-927B-906893ADB4CF}" type="presOf" srcId="{9F8D05D5-8F44-43A3-BB7B-2BAE040F03A6}" destId="{0267E500-DC21-4E49-A535-A50706E2A036}" srcOrd="0" destOrd="0" presId="urn:microsoft.com/office/officeart/2005/8/layout/list1"/>
    <dgm:cxn modelId="{736EEFD8-76C5-494C-A805-A5CB9390ED1D}" type="presOf" srcId="{D6FBA585-A132-4CA3-82D1-FC22B0E165E5}" destId="{0267E500-DC21-4E49-A535-A50706E2A036}" srcOrd="0" destOrd="1" presId="urn:microsoft.com/office/officeart/2005/8/layout/list1"/>
    <dgm:cxn modelId="{AEB3A8DD-0C3E-45A7-A589-9F9F399F7D44}" srcId="{EA19D0E1-3362-43C7-BCF6-2C849B86C0E4}" destId="{024F32BD-890E-4090-A45D-631E9FA19B8A}" srcOrd="1" destOrd="0" parTransId="{7055279B-B37B-4BCC-BB86-DC781BB2A2DD}" sibTransId="{889B1609-B91F-4D29-B677-8393973324A6}"/>
    <dgm:cxn modelId="{E16690E6-D6CD-4C47-A1E0-2A9295DDE0D1}" type="presOf" srcId="{EA19D0E1-3362-43C7-BCF6-2C849B86C0E4}" destId="{D4498656-C54B-4319-BC61-32D07B3689D7}" srcOrd="0" destOrd="0" presId="urn:microsoft.com/office/officeart/2005/8/layout/list1"/>
    <dgm:cxn modelId="{61F426E8-D2A9-4162-8FC0-C0203D582105}" srcId="{8CBCC6BC-1462-4C88-85F1-1C48A9BB70AF}" destId="{FDEB373B-37C2-4204-A9F9-99126354D063}" srcOrd="0" destOrd="0" parTransId="{D6BF3067-4962-47C3-A861-59170E1A6753}" sibTransId="{8E5738EB-550A-4E65-BDEF-564419245845}"/>
    <dgm:cxn modelId="{640C34E9-66D7-4037-BEEE-9C7810480611}" type="presOf" srcId="{B43AE50E-09CD-4BC9-B676-DA45BBD3F815}" destId="{791657DF-BE39-4ECA-A209-F75D4304FA33}" srcOrd="0" destOrd="0" presId="urn:microsoft.com/office/officeart/2005/8/layout/list1"/>
    <dgm:cxn modelId="{5F7B0EEE-1FB6-4686-A91C-5B16B811B658}" type="presOf" srcId="{5CF33FE4-EDAC-4AD1-80C2-E4C4811245E0}" destId="{0267E500-DC21-4E49-A535-A50706E2A036}" srcOrd="0" destOrd="2" presId="urn:microsoft.com/office/officeart/2005/8/layout/list1"/>
    <dgm:cxn modelId="{C95996F1-ECDD-438D-AFFC-C7418117FBCA}" type="presOf" srcId="{024F32BD-890E-4090-A45D-631E9FA19B8A}" destId="{A34FD66F-858D-426B-A002-5839C46AD8DC}" srcOrd="1" destOrd="0" presId="urn:microsoft.com/office/officeart/2005/8/layout/list1"/>
    <dgm:cxn modelId="{B6BE66F3-22B2-49DB-9775-66CEBDA55B1D}" type="presOf" srcId="{8CBCC6BC-1462-4C88-85F1-1C48A9BB70AF}" destId="{67D2C1F1-A588-4F67-A199-D14633F87EC2}" srcOrd="1" destOrd="0" presId="urn:microsoft.com/office/officeart/2005/8/layout/list1"/>
    <dgm:cxn modelId="{168B1AFC-88D8-4F9B-89B6-95A85F35908B}" type="presOf" srcId="{39875E00-D3BA-4B17-9765-3D829E375609}" destId="{EA030D07-65BB-43ED-9827-9CE7DA8F0E87}" srcOrd="1" destOrd="0" presId="urn:microsoft.com/office/officeart/2005/8/layout/list1"/>
    <dgm:cxn modelId="{8BFCC3FF-4153-4BE3-BB56-FD3AD37D4EDF}" srcId="{EA19D0E1-3362-43C7-BCF6-2C849B86C0E4}" destId="{39875E00-D3BA-4B17-9765-3D829E375609}" srcOrd="2" destOrd="0" parTransId="{93133C79-3F38-4029-BAEF-6386AF7C4784}" sibTransId="{E2B5AD6B-EAAC-4DF1-8E3F-2975A818CC98}"/>
    <dgm:cxn modelId="{8DF15D4E-69D9-45AF-87CF-0A8DD5E1D6F8}" type="presParOf" srcId="{D4498656-C54B-4319-BC61-32D07B3689D7}" destId="{05AFF2EB-1AD5-4DCF-B53B-1F20E3CABC77}" srcOrd="0" destOrd="0" presId="urn:microsoft.com/office/officeart/2005/8/layout/list1"/>
    <dgm:cxn modelId="{010CB859-732E-4F26-8E22-CFFF974FE256}" type="presParOf" srcId="{05AFF2EB-1AD5-4DCF-B53B-1F20E3CABC77}" destId="{4AE7E080-4F27-4BE7-9ACF-4611811FDBEE}" srcOrd="0" destOrd="0" presId="urn:microsoft.com/office/officeart/2005/8/layout/list1"/>
    <dgm:cxn modelId="{F0DA18DE-62BC-4C2C-8B00-D69C181A76D3}" type="presParOf" srcId="{05AFF2EB-1AD5-4DCF-B53B-1F20E3CABC77}" destId="{67D2C1F1-A588-4F67-A199-D14633F87EC2}" srcOrd="1" destOrd="0" presId="urn:microsoft.com/office/officeart/2005/8/layout/list1"/>
    <dgm:cxn modelId="{996082EC-F07B-474B-AAB5-CDE3EB699860}" type="presParOf" srcId="{D4498656-C54B-4319-BC61-32D07B3689D7}" destId="{C4A75041-C9F4-4657-AA30-8E6A083FD925}" srcOrd="1" destOrd="0" presId="urn:microsoft.com/office/officeart/2005/8/layout/list1"/>
    <dgm:cxn modelId="{C98638F2-9FE1-4725-9778-4806CC063041}" type="presParOf" srcId="{D4498656-C54B-4319-BC61-32D07B3689D7}" destId="{D02ED735-F088-41DF-B0E8-B180BF73274E}" srcOrd="2" destOrd="0" presId="urn:microsoft.com/office/officeart/2005/8/layout/list1"/>
    <dgm:cxn modelId="{3696FA87-B7A3-4099-ACEB-8CA70FB081CF}" type="presParOf" srcId="{D4498656-C54B-4319-BC61-32D07B3689D7}" destId="{3D32188A-D211-4EEB-BC68-B45D5CF30689}" srcOrd="3" destOrd="0" presId="urn:microsoft.com/office/officeart/2005/8/layout/list1"/>
    <dgm:cxn modelId="{4D9EC2E6-69D8-4F02-AC53-301F4D1076A0}" type="presParOf" srcId="{D4498656-C54B-4319-BC61-32D07B3689D7}" destId="{56315D58-9ED7-4B25-90E7-7848921F784B}" srcOrd="4" destOrd="0" presId="urn:microsoft.com/office/officeart/2005/8/layout/list1"/>
    <dgm:cxn modelId="{308518F4-8E9E-4444-B849-9874372188EC}" type="presParOf" srcId="{56315D58-9ED7-4B25-90E7-7848921F784B}" destId="{8FCE873A-DA6D-4C96-9CEB-483832BD8F7F}" srcOrd="0" destOrd="0" presId="urn:microsoft.com/office/officeart/2005/8/layout/list1"/>
    <dgm:cxn modelId="{2C0EE6A1-17F2-4C1E-A90C-5CE3C457AD9C}" type="presParOf" srcId="{56315D58-9ED7-4B25-90E7-7848921F784B}" destId="{A34FD66F-858D-426B-A002-5839C46AD8DC}" srcOrd="1" destOrd="0" presId="urn:microsoft.com/office/officeart/2005/8/layout/list1"/>
    <dgm:cxn modelId="{41E86E3F-1F86-4FD2-BBF9-FF70E658010F}" type="presParOf" srcId="{D4498656-C54B-4319-BC61-32D07B3689D7}" destId="{F3FC7470-7055-4E78-A62A-7EEA49338CCC}" srcOrd="5" destOrd="0" presId="urn:microsoft.com/office/officeart/2005/8/layout/list1"/>
    <dgm:cxn modelId="{CDA90502-AD4C-4465-80E1-57A7FA9F4A74}" type="presParOf" srcId="{D4498656-C54B-4319-BC61-32D07B3689D7}" destId="{0267E500-DC21-4E49-A535-A50706E2A036}" srcOrd="6" destOrd="0" presId="urn:microsoft.com/office/officeart/2005/8/layout/list1"/>
    <dgm:cxn modelId="{5EA88B61-4120-457A-BF9F-CC36C08DAF23}" type="presParOf" srcId="{D4498656-C54B-4319-BC61-32D07B3689D7}" destId="{CAB88055-567B-4105-92FE-F9BB1AD0359E}" srcOrd="7" destOrd="0" presId="urn:microsoft.com/office/officeart/2005/8/layout/list1"/>
    <dgm:cxn modelId="{9BF94F76-1EE2-43E3-A86F-9565CC085312}" type="presParOf" srcId="{D4498656-C54B-4319-BC61-32D07B3689D7}" destId="{692494B9-E7B3-4A2A-A126-5DC533C6B0D8}" srcOrd="8" destOrd="0" presId="urn:microsoft.com/office/officeart/2005/8/layout/list1"/>
    <dgm:cxn modelId="{9C1F2ED0-0940-4732-88B6-72B006AD3EF1}" type="presParOf" srcId="{692494B9-E7B3-4A2A-A126-5DC533C6B0D8}" destId="{7A0C502E-2A81-4D77-A4B6-622C1DA7D1CE}" srcOrd="0" destOrd="0" presId="urn:microsoft.com/office/officeart/2005/8/layout/list1"/>
    <dgm:cxn modelId="{11473B88-2AE9-45F0-B077-25AE6AB3505F}" type="presParOf" srcId="{692494B9-E7B3-4A2A-A126-5DC533C6B0D8}" destId="{EA030D07-65BB-43ED-9827-9CE7DA8F0E87}" srcOrd="1" destOrd="0" presId="urn:microsoft.com/office/officeart/2005/8/layout/list1"/>
    <dgm:cxn modelId="{EA2EB9DB-F312-430D-8409-47B432BB7D1D}" type="presParOf" srcId="{D4498656-C54B-4319-BC61-32D07B3689D7}" destId="{AD3082EA-6397-4BE4-A5ED-F7D9D5A3F1ED}" srcOrd="9" destOrd="0" presId="urn:microsoft.com/office/officeart/2005/8/layout/list1"/>
    <dgm:cxn modelId="{8CF635A0-5197-4D0C-B635-710F70B5E79B}" type="presParOf" srcId="{D4498656-C54B-4319-BC61-32D07B3689D7}" destId="{791657DF-BE39-4ECA-A209-F75D4304FA33}"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DCAB08-B476-4AB0-87BE-735F939C69AF}"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n-US"/>
        </a:p>
      </dgm:t>
    </dgm:pt>
    <dgm:pt modelId="{D84482F3-16D2-42D3-A8A8-0EA97682BE93}">
      <dgm:prSet phldrT="[Text]" phldr="0"/>
      <dgm:spPr>
        <a:solidFill>
          <a:schemeClr val="tx1">
            <a:lumMod val="40000"/>
            <a:lumOff val="60000"/>
          </a:schemeClr>
        </a:solidFill>
      </dgm:spPr>
      <dgm:t>
        <a:bodyPr/>
        <a:lstStyle/>
        <a:p>
          <a:r>
            <a:rPr lang="en-US" b="1">
              <a:solidFill>
                <a:srgbClr val="000000"/>
              </a:solidFill>
            </a:rPr>
            <a:t>Communicate and Interact Often</a:t>
          </a:r>
        </a:p>
      </dgm:t>
    </dgm:pt>
    <dgm:pt modelId="{D6376C9D-4D1C-4707-83C7-4206B28A503F}" type="parTrans" cxnId="{DF253990-DC17-4916-9AE8-8EC3D5D63772}">
      <dgm:prSet/>
      <dgm:spPr/>
      <dgm:t>
        <a:bodyPr/>
        <a:lstStyle/>
        <a:p>
          <a:endParaRPr lang="en-US"/>
        </a:p>
      </dgm:t>
    </dgm:pt>
    <dgm:pt modelId="{3D11A5E5-3486-43EB-8055-650A19380772}" type="sibTrans" cxnId="{DF253990-DC17-4916-9AE8-8EC3D5D63772}">
      <dgm:prSet/>
      <dgm:spPr/>
      <dgm:t>
        <a:bodyPr/>
        <a:lstStyle/>
        <a:p>
          <a:endParaRPr lang="en-US"/>
        </a:p>
      </dgm:t>
    </dgm:pt>
    <dgm:pt modelId="{149E5DCA-3DD6-48E6-9964-C5BA0E2C0758}">
      <dgm:prSet phldrT="[Text]" phldr="0"/>
      <dgm:spPr>
        <a:solidFill>
          <a:schemeClr val="tx1">
            <a:lumMod val="40000"/>
            <a:lumOff val="60000"/>
          </a:schemeClr>
        </a:solidFill>
      </dgm:spPr>
      <dgm:t>
        <a:bodyPr/>
        <a:lstStyle/>
        <a:p>
          <a:r>
            <a:rPr lang="en-US" b="1">
              <a:solidFill>
                <a:srgbClr val="000000"/>
              </a:solidFill>
            </a:rPr>
            <a:t>Practice Literacy Skills at Home</a:t>
          </a:r>
        </a:p>
      </dgm:t>
    </dgm:pt>
    <dgm:pt modelId="{9C111258-E501-40F9-B885-5D2388446665}" type="parTrans" cxnId="{5A50DF72-8578-4533-A534-70E5B17329FB}">
      <dgm:prSet/>
      <dgm:spPr/>
      <dgm:t>
        <a:bodyPr/>
        <a:lstStyle/>
        <a:p>
          <a:endParaRPr lang="en-US"/>
        </a:p>
      </dgm:t>
    </dgm:pt>
    <dgm:pt modelId="{45AAF0BC-6CCD-402E-97EE-A6A000CEDC98}" type="sibTrans" cxnId="{5A50DF72-8578-4533-A534-70E5B17329FB}">
      <dgm:prSet/>
      <dgm:spPr/>
      <dgm:t>
        <a:bodyPr/>
        <a:lstStyle/>
        <a:p>
          <a:endParaRPr lang="en-US"/>
        </a:p>
      </dgm:t>
    </dgm:pt>
    <dgm:pt modelId="{6C84A29F-47F6-43B8-9D36-583B55704F20}">
      <dgm:prSet phldrT="[Text]" phldr="0"/>
      <dgm:spPr>
        <a:solidFill>
          <a:schemeClr val="tx1">
            <a:lumMod val="40000"/>
            <a:lumOff val="60000"/>
          </a:schemeClr>
        </a:solidFill>
      </dgm:spPr>
      <dgm:t>
        <a:bodyPr/>
        <a:lstStyle/>
        <a:p>
          <a:r>
            <a:rPr lang="en-US" b="1" dirty="0">
              <a:solidFill>
                <a:srgbClr val="000000"/>
              </a:solidFill>
            </a:rPr>
            <a:t>Discuss Literacy Instruction and Intervention</a:t>
          </a:r>
        </a:p>
      </dgm:t>
    </dgm:pt>
    <dgm:pt modelId="{8439AD2C-6B6E-45D5-8F95-680BE6D3976D}" type="parTrans" cxnId="{046FE4A8-994A-4286-8CA2-40C219EF25F5}">
      <dgm:prSet/>
      <dgm:spPr/>
      <dgm:t>
        <a:bodyPr/>
        <a:lstStyle/>
        <a:p>
          <a:endParaRPr lang="en-US"/>
        </a:p>
      </dgm:t>
    </dgm:pt>
    <dgm:pt modelId="{192D8607-19A8-41AF-A8CB-0000BA907CD4}" type="sibTrans" cxnId="{046FE4A8-994A-4286-8CA2-40C219EF25F5}">
      <dgm:prSet/>
      <dgm:spPr/>
      <dgm:t>
        <a:bodyPr/>
        <a:lstStyle/>
        <a:p>
          <a:endParaRPr lang="en-US"/>
        </a:p>
      </dgm:t>
    </dgm:pt>
    <dgm:pt modelId="{3DA886C5-B3B6-498E-B501-A1D4A865994D}">
      <dgm:prSet phldrT="[Text]" phldr="0"/>
      <dgm:spPr/>
      <dgm:t>
        <a:bodyPr/>
        <a:lstStyle/>
        <a:p>
          <a:r>
            <a:rPr lang="en-US">
              <a:solidFill>
                <a:srgbClr val="000000"/>
              </a:solidFill>
            </a:rPr>
            <a:t>Find out how you will receive communication from the school and ask questions if you need more information.</a:t>
          </a:r>
        </a:p>
      </dgm:t>
    </dgm:pt>
    <dgm:pt modelId="{B0BBAF73-70DF-4265-A44D-4D60BAD00E6A}" type="parTrans" cxnId="{E1375BBF-4126-498D-8C27-0761BE8AE365}">
      <dgm:prSet/>
      <dgm:spPr/>
      <dgm:t>
        <a:bodyPr/>
        <a:lstStyle/>
        <a:p>
          <a:endParaRPr lang="en-US"/>
        </a:p>
      </dgm:t>
    </dgm:pt>
    <dgm:pt modelId="{39A11ED3-3E13-41E2-94B1-119B212D2F57}" type="sibTrans" cxnId="{E1375BBF-4126-498D-8C27-0761BE8AE365}">
      <dgm:prSet/>
      <dgm:spPr/>
      <dgm:t>
        <a:bodyPr/>
        <a:lstStyle/>
        <a:p>
          <a:endParaRPr lang="en-US"/>
        </a:p>
      </dgm:t>
    </dgm:pt>
    <dgm:pt modelId="{63F2CF8D-8520-4D36-B29A-604A6DBB057A}">
      <dgm:prSet phldrT="[Text]" phldr="0"/>
      <dgm:spPr/>
      <dgm:t>
        <a:bodyPr/>
        <a:lstStyle/>
        <a:p>
          <a:r>
            <a:rPr lang="en-US">
              <a:solidFill>
                <a:srgbClr val="000000"/>
              </a:solidFill>
            </a:rPr>
            <a:t>Talk about what home literacy activities match your child’s skill level.</a:t>
          </a:r>
        </a:p>
      </dgm:t>
    </dgm:pt>
    <dgm:pt modelId="{73F2FFA7-FF0A-40B8-9AAC-7CECD0E1FB10}" type="parTrans" cxnId="{FD625E2F-DA8E-4A90-9513-EBE797B7C887}">
      <dgm:prSet/>
      <dgm:spPr/>
      <dgm:t>
        <a:bodyPr/>
        <a:lstStyle/>
        <a:p>
          <a:endParaRPr lang="en-US"/>
        </a:p>
      </dgm:t>
    </dgm:pt>
    <dgm:pt modelId="{90C834DE-1A85-4FBA-B4E3-7B2DC933C38A}" type="sibTrans" cxnId="{FD625E2F-DA8E-4A90-9513-EBE797B7C887}">
      <dgm:prSet/>
      <dgm:spPr/>
      <dgm:t>
        <a:bodyPr/>
        <a:lstStyle/>
        <a:p>
          <a:endParaRPr lang="en-US"/>
        </a:p>
      </dgm:t>
    </dgm:pt>
    <dgm:pt modelId="{25370288-D276-4E62-92B4-2A3522EBCC6C}">
      <dgm:prSet phldrT="[Text]" phldr="0"/>
      <dgm:spPr/>
      <dgm:t>
        <a:bodyPr/>
        <a:lstStyle/>
        <a:p>
          <a:r>
            <a:rPr lang="en-US" dirty="0">
              <a:solidFill>
                <a:srgbClr val="000000"/>
              </a:solidFill>
            </a:rPr>
            <a:t>Talk about how you and the school can partner to help your child and others get high-quality and effective literacy instruction</a:t>
          </a:r>
          <a:r>
            <a:rPr lang="en-US" dirty="0"/>
            <a:t>. </a:t>
          </a:r>
        </a:p>
      </dgm:t>
    </dgm:pt>
    <dgm:pt modelId="{98B43E0B-C9FE-4872-8C3C-58B571D8EF68}" type="parTrans" cxnId="{AA7E651D-E8B8-41B2-8A2A-01D48DA4C34B}">
      <dgm:prSet/>
      <dgm:spPr/>
      <dgm:t>
        <a:bodyPr/>
        <a:lstStyle/>
        <a:p>
          <a:endParaRPr lang="en-US"/>
        </a:p>
      </dgm:t>
    </dgm:pt>
    <dgm:pt modelId="{5E55C876-6157-460E-8D76-303D33062D21}" type="sibTrans" cxnId="{AA7E651D-E8B8-41B2-8A2A-01D48DA4C34B}">
      <dgm:prSet/>
      <dgm:spPr/>
      <dgm:t>
        <a:bodyPr/>
        <a:lstStyle/>
        <a:p>
          <a:endParaRPr lang="en-US"/>
        </a:p>
      </dgm:t>
    </dgm:pt>
    <dgm:pt modelId="{E1BAC0F1-DBDF-42B8-880D-AD0803B320FC}">
      <dgm:prSet phldrT="[Text]" phldr="0"/>
      <dgm:spPr>
        <a:solidFill>
          <a:schemeClr val="tx1">
            <a:lumMod val="40000"/>
            <a:lumOff val="60000"/>
          </a:schemeClr>
        </a:solidFill>
      </dgm:spPr>
      <dgm:t>
        <a:bodyPr/>
        <a:lstStyle/>
        <a:p>
          <a:r>
            <a:rPr lang="en-US" b="1">
              <a:solidFill>
                <a:srgbClr val="000000"/>
              </a:solidFill>
            </a:rPr>
            <a:t>Address Concerns Together</a:t>
          </a:r>
        </a:p>
      </dgm:t>
    </dgm:pt>
    <dgm:pt modelId="{AA880A0D-98BB-4079-A946-D4DDE653435C}" type="parTrans" cxnId="{38B5FD33-D3A0-4CE9-9D0C-600BC86E0AEE}">
      <dgm:prSet/>
      <dgm:spPr/>
      <dgm:t>
        <a:bodyPr/>
        <a:lstStyle/>
        <a:p>
          <a:endParaRPr lang="en-US"/>
        </a:p>
      </dgm:t>
    </dgm:pt>
    <dgm:pt modelId="{E2CD277E-B43B-4917-A1E2-C805FA47072F}" type="sibTrans" cxnId="{38B5FD33-D3A0-4CE9-9D0C-600BC86E0AEE}">
      <dgm:prSet/>
      <dgm:spPr/>
      <dgm:t>
        <a:bodyPr/>
        <a:lstStyle/>
        <a:p>
          <a:endParaRPr lang="en-US"/>
        </a:p>
      </dgm:t>
    </dgm:pt>
    <dgm:pt modelId="{F7A290EE-5C99-4641-B275-7D02E2AC3CFB}">
      <dgm:prSet phldrT="[Text]" phldr="0"/>
      <dgm:spPr/>
      <dgm:t>
        <a:bodyPr/>
        <a:lstStyle/>
        <a:p>
          <a:r>
            <a:rPr lang="en-US" dirty="0">
              <a:solidFill>
                <a:srgbClr val="000000"/>
              </a:solidFill>
            </a:rPr>
            <a:t>Discuss what your child has learned and what skills they are still working on. Share your understanding of your child’s learning needs.</a:t>
          </a:r>
        </a:p>
      </dgm:t>
    </dgm:pt>
    <dgm:pt modelId="{374F67B2-0072-474C-9258-4E263287E9FF}" type="parTrans" cxnId="{77A00FB8-26F9-4B55-9490-4A6D3E1116E1}">
      <dgm:prSet/>
      <dgm:spPr/>
      <dgm:t>
        <a:bodyPr/>
        <a:lstStyle/>
        <a:p>
          <a:endParaRPr lang="en-US"/>
        </a:p>
      </dgm:t>
    </dgm:pt>
    <dgm:pt modelId="{6FD1DB8F-80B7-45F3-AA48-F3F9FB60C680}" type="sibTrans" cxnId="{77A00FB8-26F9-4B55-9490-4A6D3E1116E1}">
      <dgm:prSet/>
      <dgm:spPr/>
      <dgm:t>
        <a:bodyPr/>
        <a:lstStyle/>
        <a:p>
          <a:endParaRPr lang="en-US"/>
        </a:p>
      </dgm:t>
    </dgm:pt>
    <dgm:pt modelId="{28E67826-1844-4D4F-A529-4226E573BA30}" type="pres">
      <dgm:prSet presAssocID="{10DCAB08-B476-4AB0-87BE-735F939C69AF}" presName="Name0" presStyleCnt="0">
        <dgm:presLayoutVars>
          <dgm:dir/>
          <dgm:animLvl val="lvl"/>
          <dgm:resizeHandles val="exact"/>
        </dgm:presLayoutVars>
      </dgm:prSet>
      <dgm:spPr/>
    </dgm:pt>
    <dgm:pt modelId="{1829E123-0389-44E2-A463-BB3370A36141}" type="pres">
      <dgm:prSet presAssocID="{D84482F3-16D2-42D3-A8A8-0EA97682BE93}" presName="composite" presStyleCnt="0"/>
      <dgm:spPr/>
    </dgm:pt>
    <dgm:pt modelId="{7C1C7179-31B7-4659-9118-5A859A89FD6B}" type="pres">
      <dgm:prSet presAssocID="{D84482F3-16D2-42D3-A8A8-0EA97682BE93}" presName="parTx" presStyleLbl="alignNode1" presStyleIdx="0" presStyleCnt="4">
        <dgm:presLayoutVars>
          <dgm:chMax val="0"/>
          <dgm:chPref val="0"/>
          <dgm:bulletEnabled val="1"/>
        </dgm:presLayoutVars>
      </dgm:prSet>
      <dgm:spPr/>
    </dgm:pt>
    <dgm:pt modelId="{8B58DBC5-D237-4374-ACFE-6893B5438BB5}" type="pres">
      <dgm:prSet presAssocID="{D84482F3-16D2-42D3-A8A8-0EA97682BE93}" presName="desTx" presStyleLbl="alignAccFollowNode1" presStyleIdx="0" presStyleCnt="4">
        <dgm:presLayoutVars>
          <dgm:bulletEnabled val="1"/>
        </dgm:presLayoutVars>
      </dgm:prSet>
      <dgm:spPr/>
    </dgm:pt>
    <dgm:pt modelId="{01817920-DBEA-48DD-8EB9-CBE42B968065}" type="pres">
      <dgm:prSet presAssocID="{3D11A5E5-3486-43EB-8055-650A19380772}" presName="space" presStyleCnt="0"/>
      <dgm:spPr/>
    </dgm:pt>
    <dgm:pt modelId="{8A2F9319-B8F4-4D21-94C2-2860C939AEFF}" type="pres">
      <dgm:prSet presAssocID="{149E5DCA-3DD6-48E6-9964-C5BA0E2C0758}" presName="composite" presStyleCnt="0"/>
      <dgm:spPr/>
    </dgm:pt>
    <dgm:pt modelId="{D98B4348-7E0D-4AE7-AC29-1F22B51EBA43}" type="pres">
      <dgm:prSet presAssocID="{149E5DCA-3DD6-48E6-9964-C5BA0E2C0758}" presName="parTx" presStyleLbl="alignNode1" presStyleIdx="1" presStyleCnt="4">
        <dgm:presLayoutVars>
          <dgm:chMax val="0"/>
          <dgm:chPref val="0"/>
          <dgm:bulletEnabled val="1"/>
        </dgm:presLayoutVars>
      </dgm:prSet>
      <dgm:spPr/>
    </dgm:pt>
    <dgm:pt modelId="{2DAB564D-BF15-437B-AED9-2220162D1BAC}" type="pres">
      <dgm:prSet presAssocID="{149E5DCA-3DD6-48E6-9964-C5BA0E2C0758}" presName="desTx" presStyleLbl="alignAccFollowNode1" presStyleIdx="1" presStyleCnt="4">
        <dgm:presLayoutVars>
          <dgm:bulletEnabled val="1"/>
        </dgm:presLayoutVars>
      </dgm:prSet>
      <dgm:spPr/>
    </dgm:pt>
    <dgm:pt modelId="{4E89A1C4-1D6E-4EB0-AB2A-17C93090CD19}" type="pres">
      <dgm:prSet presAssocID="{45AAF0BC-6CCD-402E-97EE-A6A000CEDC98}" presName="space" presStyleCnt="0"/>
      <dgm:spPr/>
    </dgm:pt>
    <dgm:pt modelId="{4B9F766D-EDD3-4293-8E7C-E2A338DD4245}" type="pres">
      <dgm:prSet presAssocID="{6C84A29F-47F6-43B8-9D36-583B55704F20}" presName="composite" presStyleCnt="0"/>
      <dgm:spPr/>
    </dgm:pt>
    <dgm:pt modelId="{CCF90015-0C75-4187-9901-EEA37E0A8A03}" type="pres">
      <dgm:prSet presAssocID="{6C84A29F-47F6-43B8-9D36-583B55704F20}" presName="parTx" presStyleLbl="alignNode1" presStyleIdx="2" presStyleCnt="4">
        <dgm:presLayoutVars>
          <dgm:chMax val="0"/>
          <dgm:chPref val="0"/>
          <dgm:bulletEnabled val="1"/>
        </dgm:presLayoutVars>
      </dgm:prSet>
      <dgm:spPr/>
    </dgm:pt>
    <dgm:pt modelId="{061F222C-AC68-4758-83CF-9265BA68D521}" type="pres">
      <dgm:prSet presAssocID="{6C84A29F-47F6-43B8-9D36-583B55704F20}" presName="desTx" presStyleLbl="alignAccFollowNode1" presStyleIdx="2" presStyleCnt="4">
        <dgm:presLayoutVars>
          <dgm:bulletEnabled val="1"/>
        </dgm:presLayoutVars>
      </dgm:prSet>
      <dgm:spPr/>
    </dgm:pt>
    <dgm:pt modelId="{3F7FE229-7E32-4D6D-87F3-C94B57191406}" type="pres">
      <dgm:prSet presAssocID="{192D8607-19A8-41AF-A8CB-0000BA907CD4}" presName="space" presStyleCnt="0"/>
      <dgm:spPr/>
    </dgm:pt>
    <dgm:pt modelId="{CEB07E9D-A576-4C70-BB89-04FBB2F2FF0B}" type="pres">
      <dgm:prSet presAssocID="{E1BAC0F1-DBDF-42B8-880D-AD0803B320FC}" presName="composite" presStyleCnt="0"/>
      <dgm:spPr/>
    </dgm:pt>
    <dgm:pt modelId="{6E1C309F-FF2E-44DE-925E-14C11E6101DE}" type="pres">
      <dgm:prSet presAssocID="{E1BAC0F1-DBDF-42B8-880D-AD0803B320FC}" presName="parTx" presStyleLbl="alignNode1" presStyleIdx="3" presStyleCnt="4">
        <dgm:presLayoutVars>
          <dgm:chMax val="0"/>
          <dgm:chPref val="0"/>
          <dgm:bulletEnabled val="1"/>
        </dgm:presLayoutVars>
      </dgm:prSet>
      <dgm:spPr/>
    </dgm:pt>
    <dgm:pt modelId="{547C7075-C4DF-4AB2-80BD-FF2E260D2E9F}" type="pres">
      <dgm:prSet presAssocID="{E1BAC0F1-DBDF-42B8-880D-AD0803B320FC}" presName="desTx" presStyleLbl="alignAccFollowNode1" presStyleIdx="3" presStyleCnt="4">
        <dgm:presLayoutVars>
          <dgm:bulletEnabled val="1"/>
        </dgm:presLayoutVars>
      </dgm:prSet>
      <dgm:spPr/>
    </dgm:pt>
  </dgm:ptLst>
  <dgm:cxnLst>
    <dgm:cxn modelId="{A29CE318-1FED-4881-BC19-38E855302D6C}" type="presOf" srcId="{D84482F3-16D2-42D3-A8A8-0EA97682BE93}" destId="{7C1C7179-31B7-4659-9118-5A859A89FD6B}" srcOrd="0" destOrd="0" presId="urn:microsoft.com/office/officeart/2005/8/layout/hList1"/>
    <dgm:cxn modelId="{113D391C-6508-4003-ABAF-9EF97EF53505}" type="presOf" srcId="{10DCAB08-B476-4AB0-87BE-735F939C69AF}" destId="{28E67826-1844-4D4F-A529-4226E573BA30}" srcOrd="0" destOrd="0" presId="urn:microsoft.com/office/officeart/2005/8/layout/hList1"/>
    <dgm:cxn modelId="{AA7E651D-E8B8-41B2-8A2A-01D48DA4C34B}" srcId="{6C84A29F-47F6-43B8-9D36-583B55704F20}" destId="{25370288-D276-4E62-92B4-2A3522EBCC6C}" srcOrd="0" destOrd="0" parTransId="{98B43E0B-C9FE-4872-8C3C-58B571D8EF68}" sibTransId="{5E55C876-6157-460E-8D76-303D33062D21}"/>
    <dgm:cxn modelId="{EA944523-2E33-4588-BE06-C2DB4D0B0D1B}" type="presOf" srcId="{25370288-D276-4E62-92B4-2A3522EBCC6C}" destId="{061F222C-AC68-4758-83CF-9265BA68D521}" srcOrd="0" destOrd="0" presId="urn:microsoft.com/office/officeart/2005/8/layout/hList1"/>
    <dgm:cxn modelId="{FD625E2F-DA8E-4A90-9513-EBE797B7C887}" srcId="{149E5DCA-3DD6-48E6-9964-C5BA0E2C0758}" destId="{63F2CF8D-8520-4D36-B29A-604A6DBB057A}" srcOrd="0" destOrd="0" parTransId="{73F2FFA7-FF0A-40B8-9AAC-7CECD0E1FB10}" sibTransId="{90C834DE-1A85-4FBA-B4E3-7B2DC933C38A}"/>
    <dgm:cxn modelId="{38B5FD33-D3A0-4CE9-9D0C-600BC86E0AEE}" srcId="{10DCAB08-B476-4AB0-87BE-735F939C69AF}" destId="{E1BAC0F1-DBDF-42B8-880D-AD0803B320FC}" srcOrd="3" destOrd="0" parTransId="{AA880A0D-98BB-4079-A946-D4DDE653435C}" sibTransId="{E2CD277E-B43B-4917-A1E2-C805FA47072F}"/>
    <dgm:cxn modelId="{BCA8355E-4383-4D51-A81C-4659C1E82C68}" type="presOf" srcId="{63F2CF8D-8520-4D36-B29A-604A6DBB057A}" destId="{2DAB564D-BF15-437B-AED9-2220162D1BAC}" srcOrd="0" destOrd="0" presId="urn:microsoft.com/office/officeart/2005/8/layout/hList1"/>
    <dgm:cxn modelId="{5A50DF72-8578-4533-A534-70E5B17329FB}" srcId="{10DCAB08-B476-4AB0-87BE-735F939C69AF}" destId="{149E5DCA-3DD6-48E6-9964-C5BA0E2C0758}" srcOrd="1" destOrd="0" parTransId="{9C111258-E501-40F9-B885-5D2388446665}" sibTransId="{45AAF0BC-6CCD-402E-97EE-A6A000CEDC98}"/>
    <dgm:cxn modelId="{E129EF59-7A97-4FA4-8A17-B4361CC079AE}" type="presOf" srcId="{F7A290EE-5C99-4641-B275-7D02E2AC3CFB}" destId="{547C7075-C4DF-4AB2-80BD-FF2E260D2E9F}" srcOrd="0" destOrd="0" presId="urn:microsoft.com/office/officeart/2005/8/layout/hList1"/>
    <dgm:cxn modelId="{DF253990-DC17-4916-9AE8-8EC3D5D63772}" srcId="{10DCAB08-B476-4AB0-87BE-735F939C69AF}" destId="{D84482F3-16D2-42D3-A8A8-0EA97682BE93}" srcOrd="0" destOrd="0" parTransId="{D6376C9D-4D1C-4707-83C7-4206B28A503F}" sibTransId="{3D11A5E5-3486-43EB-8055-650A19380772}"/>
    <dgm:cxn modelId="{E89BC990-1EF5-4DFB-9A11-55E747E5F635}" type="presOf" srcId="{6C84A29F-47F6-43B8-9D36-583B55704F20}" destId="{CCF90015-0C75-4187-9901-EEA37E0A8A03}" srcOrd="0" destOrd="0" presId="urn:microsoft.com/office/officeart/2005/8/layout/hList1"/>
    <dgm:cxn modelId="{1F1755A4-DB60-408A-8BD7-A8C03DF0B3F9}" type="presOf" srcId="{149E5DCA-3DD6-48E6-9964-C5BA0E2C0758}" destId="{D98B4348-7E0D-4AE7-AC29-1F22B51EBA43}" srcOrd="0" destOrd="0" presId="urn:microsoft.com/office/officeart/2005/8/layout/hList1"/>
    <dgm:cxn modelId="{046FE4A8-994A-4286-8CA2-40C219EF25F5}" srcId="{10DCAB08-B476-4AB0-87BE-735F939C69AF}" destId="{6C84A29F-47F6-43B8-9D36-583B55704F20}" srcOrd="2" destOrd="0" parTransId="{8439AD2C-6B6E-45D5-8F95-680BE6D3976D}" sibTransId="{192D8607-19A8-41AF-A8CB-0000BA907CD4}"/>
    <dgm:cxn modelId="{77A00FB8-26F9-4B55-9490-4A6D3E1116E1}" srcId="{E1BAC0F1-DBDF-42B8-880D-AD0803B320FC}" destId="{F7A290EE-5C99-4641-B275-7D02E2AC3CFB}" srcOrd="0" destOrd="0" parTransId="{374F67B2-0072-474C-9258-4E263287E9FF}" sibTransId="{6FD1DB8F-80B7-45F3-AA48-F3F9FB60C680}"/>
    <dgm:cxn modelId="{E1375BBF-4126-498D-8C27-0761BE8AE365}" srcId="{D84482F3-16D2-42D3-A8A8-0EA97682BE93}" destId="{3DA886C5-B3B6-498E-B501-A1D4A865994D}" srcOrd="0" destOrd="0" parTransId="{B0BBAF73-70DF-4265-A44D-4D60BAD00E6A}" sibTransId="{39A11ED3-3E13-41E2-94B1-119B212D2F57}"/>
    <dgm:cxn modelId="{B5139FC3-8A3D-4945-981D-F0254EB6FC0E}" type="presOf" srcId="{E1BAC0F1-DBDF-42B8-880D-AD0803B320FC}" destId="{6E1C309F-FF2E-44DE-925E-14C11E6101DE}" srcOrd="0" destOrd="0" presId="urn:microsoft.com/office/officeart/2005/8/layout/hList1"/>
    <dgm:cxn modelId="{84429FFE-CE62-4EC7-A3E9-4B48E652E73E}" type="presOf" srcId="{3DA886C5-B3B6-498E-B501-A1D4A865994D}" destId="{8B58DBC5-D237-4374-ACFE-6893B5438BB5}" srcOrd="0" destOrd="0" presId="urn:microsoft.com/office/officeart/2005/8/layout/hList1"/>
    <dgm:cxn modelId="{CC01D70A-FDD9-4883-B1AF-33167C8D7752}" type="presParOf" srcId="{28E67826-1844-4D4F-A529-4226E573BA30}" destId="{1829E123-0389-44E2-A463-BB3370A36141}" srcOrd="0" destOrd="0" presId="urn:microsoft.com/office/officeart/2005/8/layout/hList1"/>
    <dgm:cxn modelId="{EBFB6CF6-7DA9-447E-9CB6-B60E7183ED57}" type="presParOf" srcId="{1829E123-0389-44E2-A463-BB3370A36141}" destId="{7C1C7179-31B7-4659-9118-5A859A89FD6B}" srcOrd="0" destOrd="0" presId="urn:microsoft.com/office/officeart/2005/8/layout/hList1"/>
    <dgm:cxn modelId="{10973D0C-7E16-423F-BED0-EC625679400E}" type="presParOf" srcId="{1829E123-0389-44E2-A463-BB3370A36141}" destId="{8B58DBC5-D237-4374-ACFE-6893B5438BB5}" srcOrd="1" destOrd="0" presId="urn:microsoft.com/office/officeart/2005/8/layout/hList1"/>
    <dgm:cxn modelId="{86BC03A0-1E73-4A72-A60A-E9745BB1C028}" type="presParOf" srcId="{28E67826-1844-4D4F-A529-4226E573BA30}" destId="{01817920-DBEA-48DD-8EB9-CBE42B968065}" srcOrd="1" destOrd="0" presId="urn:microsoft.com/office/officeart/2005/8/layout/hList1"/>
    <dgm:cxn modelId="{094DB2FF-CC4A-46C9-94F1-32CED0893387}" type="presParOf" srcId="{28E67826-1844-4D4F-A529-4226E573BA30}" destId="{8A2F9319-B8F4-4D21-94C2-2860C939AEFF}" srcOrd="2" destOrd="0" presId="urn:microsoft.com/office/officeart/2005/8/layout/hList1"/>
    <dgm:cxn modelId="{ADDCB4B2-A7D2-4EB3-B2D9-366351D237D7}" type="presParOf" srcId="{8A2F9319-B8F4-4D21-94C2-2860C939AEFF}" destId="{D98B4348-7E0D-4AE7-AC29-1F22B51EBA43}" srcOrd="0" destOrd="0" presId="urn:microsoft.com/office/officeart/2005/8/layout/hList1"/>
    <dgm:cxn modelId="{9C216545-974F-45CE-9F52-C79FDA49FC50}" type="presParOf" srcId="{8A2F9319-B8F4-4D21-94C2-2860C939AEFF}" destId="{2DAB564D-BF15-437B-AED9-2220162D1BAC}" srcOrd="1" destOrd="0" presId="urn:microsoft.com/office/officeart/2005/8/layout/hList1"/>
    <dgm:cxn modelId="{C68CB28F-9994-4C6E-B8CF-A5DA6ADCF413}" type="presParOf" srcId="{28E67826-1844-4D4F-A529-4226E573BA30}" destId="{4E89A1C4-1D6E-4EB0-AB2A-17C93090CD19}" srcOrd="3" destOrd="0" presId="urn:microsoft.com/office/officeart/2005/8/layout/hList1"/>
    <dgm:cxn modelId="{A0575020-02AE-463C-B881-A886E3827DD8}" type="presParOf" srcId="{28E67826-1844-4D4F-A529-4226E573BA30}" destId="{4B9F766D-EDD3-4293-8E7C-E2A338DD4245}" srcOrd="4" destOrd="0" presId="urn:microsoft.com/office/officeart/2005/8/layout/hList1"/>
    <dgm:cxn modelId="{5CF55626-ECCA-4007-9F70-EB32634C9287}" type="presParOf" srcId="{4B9F766D-EDD3-4293-8E7C-E2A338DD4245}" destId="{CCF90015-0C75-4187-9901-EEA37E0A8A03}" srcOrd="0" destOrd="0" presId="urn:microsoft.com/office/officeart/2005/8/layout/hList1"/>
    <dgm:cxn modelId="{D29F9F9B-2805-43F6-8D92-BB8272049DB9}" type="presParOf" srcId="{4B9F766D-EDD3-4293-8E7C-E2A338DD4245}" destId="{061F222C-AC68-4758-83CF-9265BA68D521}" srcOrd="1" destOrd="0" presId="urn:microsoft.com/office/officeart/2005/8/layout/hList1"/>
    <dgm:cxn modelId="{C9C8CE3B-B37C-4D88-93B4-C8B6B14F18DB}" type="presParOf" srcId="{28E67826-1844-4D4F-A529-4226E573BA30}" destId="{3F7FE229-7E32-4D6D-87F3-C94B57191406}" srcOrd="5" destOrd="0" presId="urn:microsoft.com/office/officeart/2005/8/layout/hList1"/>
    <dgm:cxn modelId="{4FE4AA04-80EA-48B1-BEFA-3EABD853A6C8}" type="presParOf" srcId="{28E67826-1844-4D4F-A529-4226E573BA30}" destId="{CEB07E9D-A576-4C70-BB89-04FBB2F2FF0B}" srcOrd="6" destOrd="0" presId="urn:microsoft.com/office/officeart/2005/8/layout/hList1"/>
    <dgm:cxn modelId="{EA6CA9FC-8154-4225-A124-3993538B2C02}" type="presParOf" srcId="{CEB07E9D-A576-4C70-BB89-04FBB2F2FF0B}" destId="{6E1C309F-FF2E-44DE-925E-14C11E6101DE}" srcOrd="0" destOrd="0" presId="urn:microsoft.com/office/officeart/2005/8/layout/hList1"/>
    <dgm:cxn modelId="{6F07B61C-F16E-4688-8050-1416A1566F8C}" type="presParOf" srcId="{CEB07E9D-A576-4C70-BB89-04FBB2F2FF0B}" destId="{547C7075-C4DF-4AB2-80BD-FF2E260D2E9F}"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BD3D4F-0787-4B50-B499-182D4795BAF3}" type="doc">
      <dgm:prSet loTypeId="urn:microsoft.com/office/officeart/2005/8/layout/list1" loCatId="list" qsTypeId="urn:microsoft.com/office/officeart/2005/8/quickstyle/simple3" qsCatId="simple" csTypeId="urn:microsoft.com/office/officeart/2005/8/colors/accent5_3" csCatId="accent5" phldr="1"/>
      <dgm:spPr/>
      <dgm:t>
        <a:bodyPr/>
        <a:lstStyle/>
        <a:p>
          <a:endParaRPr lang="en-US"/>
        </a:p>
      </dgm:t>
    </dgm:pt>
    <dgm:pt modelId="{560AADA9-3EEA-4342-8170-5B96CB568360}">
      <dgm:prSet phldrT="[Text]" phldr="0" custT="1"/>
      <dgm:spPr>
        <a:solidFill>
          <a:srgbClr val="CDE5FB"/>
        </a:solidFill>
        <a:ln>
          <a:solidFill>
            <a:schemeClr val="accent1">
              <a:alpha val="90000"/>
            </a:schemeClr>
          </a:solidFill>
        </a:ln>
      </dgm:spPr>
      <dgm:t>
        <a:bodyPr/>
        <a:lstStyle/>
        <a:p>
          <a:pPr marL="0" indent="0" defTabSz="1022350" rtl="0"/>
          <a:r>
            <a:rPr lang="en-US" sz="2400" b="1">
              <a:solidFill>
                <a:srgbClr val="000000"/>
              </a:solidFill>
              <a:latin typeface="Calibri"/>
              <a:ea typeface="Calibri"/>
              <a:cs typeface="Calibri"/>
            </a:rPr>
            <a:t>Understanding My Child's Reading Development: </a:t>
          </a:r>
          <a:r>
            <a:rPr lang="en-US" sz="2400">
              <a:solidFill>
                <a:srgbClr val="000000"/>
              </a:solidFill>
              <a:latin typeface="Calibri"/>
              <a:ea typeface="Calibri"/>
              <a:cs typeface="Calibri"/>
            </a:rPr>
            <a:t>Prepare to advocate for your child's learning needs.</a:t>
          </a:r>
          <a:endParaRPr lang="en-US" sz="2400">
            <a:solidFill>
              <a:srgbClr val="000000"/>
            </a:solidFill>
          </a:endParaRPr>
        </a:p>
      </dgm:t>
    </dgm:pt>
    <dgm:pt modelId="{E08C0147-9756-4545-BFA8-A01E12C17848}" type="parTrans" cxnId="{A8BB8067-B4C5-4E2C-957B-E7CE6A2F172C}">
      <dgm:prSet/>
      <dgm:spPr/>
      <dgm:t>
        <a:bodyPr/>
        <a:lstStyle/>
        <a:p>
          <a:endParaRPr lang="en-US"/>
        </a:p>
      </dgm:t>
    </dgm:pt>
    <dgm:pt modelId="{2BEFF17C-5F1B-4EEC-BD61-F9AC81715F6E}" type="sibTrans" cxnId="{A8BB8067-B4C5-4E2C-957B-E7CE6A2F172C}">
      <dgm:prSet/>
      <dgm:spPr/>
      <dgm:t>
        <a:bodyPr/>
        <a:lstStyle/>
        <a:p>
          <a:endParaRPr lang="en-US"/>
        </a:p>
      </dgm:t>
    </dgm:pt>
    <dgm:pt modelId="{EF39CF4A-8BD2-405B-8D0C-9284FB9492A4}">
      <dgm:prSet phldrT="[Text]" phldr="0" custT="1"/>
      <dgm:spPr>
        <a:solidFill>
          <a:srgbClr val="CDE5FB"/>
        </a:solidFill>
        <a:ln>
          <a:solidFill>
            <a:schemeClr val="accent1">
              <a:alpha val="90000"/>
            </a:schemeClr>
          </a:solidFill>
        </a:ln>
      </dgm:spPr>
      <dgm:t>
        <a:bodyPr/>
        <a:lstStyle/>
        <a:p>
          <a:pPr marL="0" indent="0" rtl="0"/>
          <a:r>
            <a:rPr lang="en-US" sz="2400" b="1">
              <a:solidFill>
                <a:srgbClr val="000000"/>
              </a:solidFill>
              <a:latin typeface="Calibri"/>
              <a:ea typeface="Calibri"/>
              <a:cs typeface="Calibri"/>
            </a:rPr>
            <a:t> Diagnosis and Classification: </a:t>
          </a:r>
          <a:r>
            <a:rPr lang="en-US" sz="2400">
              <a:solidFill>
                <a:srgbClr val="000000"/>
              </a:solidFill>
              <a:latin typeface="Calibri"/>
              <a:ea typeface="Calibri"/>
              <a:cs typeface="Calibri"/>
            </a:rPr>
            <a:t>If you suspect your child has a reading disability or may be eligible for special education. </a:t>
          </a:r>
          <a:endParaRPr lang="en-US" sz="2400">
            <a:solidFill>
              <a:srgbClr val="000000"/>
            </a:solidFill>
          </a:endParaRPr>
        </a:p>
      </dgm:t>
    </dgm:pt>
    <dgm:pt modelId="{13F3BFF4-8424-4CDF-A149-ABD8C15FC6C4}" type="parTrans" cxnId="{1A722B7F-8AE5-491D-A452-BBAD5968C19C}">
      <dgm:prSet/>
      <dgm:spPr/>
      <dgm:t>
        <a:bodyPr/>
        <a:lstStyle/>
        <a:p>
          <a:endParaRPr lang="en-US"/>
        </a:p>
      </dgm:t>
    </dgm:pt>
    <dgm:pt modelId="{804CD060-600B-4CDB-AFC9-FA3A11E0FC2A}" type="sibTrans" cxnId="{1A722B7F-8AE5-491D-A452-BBAD5968C19C}">
      <dgm:prSet/>
      <dgm:spPr/>
      <dgm:t>
        <a:bodyPr/>
        <a:lstStyle/>
        <a:p>
          <a:endParaRPr lang="en-US"/>
        </a:p>
      </dgm:t>
    </dgm:pt>
    <dgm:pt modelId="{E20B61CD-8671-4B7C-ABE9-A17DA67B98D9}">
      <dgm:prSet phldrT="[Text]" phldr="0" custT="1"/>
      <dgm:spPr>
        <a:solidFill>
          <a:srgbClr val="CDE5FB"/>
        </a:solidFill>
        <a:ln>
          <a:solidFill>
            <a:schemeClr val="accent1">
              <a:alpha val="90000"/>
            </a:schemeClr>
          </a:solidFill>
        </a:ln>
      </dgm:spPr>
      <dgm:t>
        <a:bodyPr/>
        <a:lstStyle/>
        <a:p>
          <a:pPr marL="0" indent="0" rtl="0"/>
          <a:r>
            <a:rPr lang="en-US" sz="2400" b="1">
              <a:solidFill>
                <a:srgbClr val="000000"/>
              </a:solidFill>
              <a:latin typeface="Calibri"/>
              <a:ea typeface="Calibri"/>
              <a:cs typeface="Calibri"/>
            </a:rPr>
            <a:t> Intervention and Supports: </a:t>
          </a:r>
          <a:r>
            <a:rPr lang="en-US" sz="2400">
              <a:solidFill>
                <a:srgbClr val="000000"/>
              </a:solidFill>
              <a:latin typeface="Calibri"/>
              <a:ea typeface="Calibri"/>
              <a:cs typeface="Calibri"/>
            </a:rPr>
            <a:t>For resources that explain supports and services your child may be receiving.</a:t>
          </a:r>
          <a:endParaRPr lang="en-US" sz="2400">
            <a:solidFill>
              <a:srgbClr val="000000"/>
            </a:solidFill>
          </a:endParaRPr>
        </a:p>
      </dgm:t>
    </dgm:pt>
    <dgm:pt modelId="{8C2E8EB2-A7D2-4477-9008-88C19CE6BB4C}" type="parTrans" cxnId="{B97C863B-5932-45A2-B05E-68B54690DBFB}">
      <dgm:prSet/>
      <dgm:spPr/>
      <dgm:t>
        <a:bodyPr/>
        <a:lstStyle/>
        <a:p>
          <a:endParaRPr lang="en-US"/>
        </a:p>
      </dgm:t>
    </dgm:pt>
    <dgm:pt modelId="{79823A71-1413-4225-A3AE-9EEB125FD267}" type="sibTrans" cxnId="{B97C863B-5932-45A2-B05E-68B54690DBFB}">
      <dgm:prSet/>
      <dgm:spPr/>
      <dgm:t>
        <a:bodyPr/>
        <a:lstStyle/>
        <a:p>
          <a:endParaRPr lang="en-US"/>
        </a:p>
      </dgm:t>
    </dgm:pt>
    <dgm:pt modelId="{D6DDE6EA-F18F-4664-B83D-E2280FCCFAF6}">
      <dgm:prSet phldrT="[Text]" phldr="0" custT="1"/>
      <dgm:spPr>
        <a:solidFill>
          <a:schemeClr val="accent5">
            <a:lumMod val="40000"/>
            <a:lumOff val="60000"/>
          </a:schemeClr>
        </a:solidFill>
        <a:ln>
          <a:solidFill>
            <a:schemeClr val="accent1"/>
          </a:solidFill>
        </a:ln>
      </dgm:spPr>
      <dgm:t>
        <a:bodyPr/>
        <a:lstStyle/>
        <a:p>
          <a:pPr marL="0" indent="0" algn="ctr" rtl="0">
            <a:tabLst/>
          </a:pPr>
          <a:r>
            <a:rPr lang="en-US" sz="2800" b="1" dirty="0">
              <a:solidFill>
                <a:sysClr val="windowText" lastClr="000000"/>
              </a:solidFill>
              <a:latin typeface="Calibri"/>
              <a:ea typeface="Calibri"/>
              <a:cs typeface="Calibri"/>
            </a:rPr>
            <a:t>Learn More </a:t>
          </a:r>
          <a:r>
            <a:rPr lang="en-US" sz="2800" dirty="0">
              <a:solidFill>
                <a:sysClr val="windowText" lastClr="000000"/>
              </a:solidFill>
              <a:latin typeface="Calibri"/>
              <a:ea typeface="Calibri"/>
              <a:cs typeface="Calibri"/>
            </a:rPr>
            <a:t>about topics that will enable you to advocate effectively and to better understand the school's system of literacy support and services.</a:t>
          </a:r>
        </a:p>
      </dgm:t>
    </dgm:pt>
    <dgm:pt modelId="{EF58BFBC-959D-4907-BF66-8FA5227D211E}" type="parTrans" cxnId="{E5BD17A2-DD9C-43FE-B440-0506AC7C656C}">
      <dgm:prSet/>
      <dgm:spPr/>
      <dgm:t>
        <a:bodyPr/>
        <a:lstStyle/>
        <a:p>
          <a:endParaRPr lang="en-US"/>
        </a:p>
      </dgm:t>
    </dgm:pt>
    <dgm:pt modelId="{C49E7184-4664-4E6D-9A38-BB18279521E0}" type="sibTrans" cxnId="{E5BD17A2-DD9C-43FE-B440-0506AC7C656C}">
      <dgm:prSet/>
      <dgm:spPr/>
      <dgm:t>
        <a:bodyPr/>
        <a:lstStyle/>
        <a:p>
          <a:endParaRPr lang="en-US"/>
        </a:p>
      </dgm:t>
    </dgm:pt>
    <dgm:pt modelId="{71387D64-6867-46CD-96FB-F644FA8A8F2C}" type="pres">
      <dgm:prSet presAssocID="{9BBD3D4F-0787-4B50-B499-182D4795BAF3}" presName="linear" presStyleCnt="0">
        <dgm:presLayoutVars>
          <dgm:dir/>
          <dgm:animLvl val="lvl"/>
          <dgm:resizeHandles val="exact"/>
        </dgm:presLayoutVars>
      </dgm:prSet>
      <dgm:spPr/>
    </dgm:pt>
    <dgm:pt modelId="{6C336A48-F311-45C0-82AB-AD981CFE9F62}" type="pres">
      <dgm:prSet presAssocID="{D6DDE6EA-F18F-4664-B83D-E2280FCCFAF6}" presName="parentLin" presStyleCnt="0"/>
      <dgm:spPr/>
    </dgm:pt>
    <dgm:pt modelId="{58AF0D2E-D670-4F42-90F5-B1094CA8FFC4}" type="pres">
      <dgm:prSet presAssocID="{D6DDE6EA-F18F-4664-B83D-E2280FCCFAF6}" presName="parentLeftMargin" presStyleLbl="node1" presStyleIdx="0" presStyleCnt="1"/>
      <dgm:spPr/>
    </dgm:pt>
    <dgm:pt modelId="{6464DD9A-98F3-4F9D-A564-1DDD1C3A9650}" type="pres">
      <dgm:prSet presAssocID="{D6DDE6EA-F18F-4664-B83D-E2280FCCFAF6}" presName="parentText" presStyleLbl="node1" presStyleIdx="0" presStyleCnt="1" custScaleX="129803" custLinFactNeighborX="-8621" custLinFactNeighborY="14524">
        <dgm:presLayoutVars>
          <dgm:chMax val="0"/>
          <dgm:bulletEnabled val="1"/>
        </dgm:presLayoutVars>
      </dgm:prSet>
      <dgm:spPr/>
    </dgm:pt>
    <dgm:pt modelId="{520339A1-5B82-4234-9B11-DB2AFAB55157}" type="pres">
      <dgm:prSet presAssocID="{D6DDE6EA-F18F-4664-B83D-E2280FCCFAF6}" presName="negativeSpace" presStyleCnt="0"/>
      <dgm:spPr/>
    </dgm:pt>
    <dgm:pt modelId="{47F9476D-4A4E-4DFC-A3B0-01D4F8EB21AF}" type="pres">
      <dgm:prSet presAssocID="{D6DDE6EA-F18F-4664-B83D-E2280FCCFAF6}" presName="childText" presStyleLbl="conFgAcc1" presStyleIdx="0" presStyleCnt="1" custLinFactNeighborX="4269" custLinFactNeighborY="-1000">
        <dgm:presLayoutVars>
          <dgm:bulletEnabled val="1"/>
        </dgm:presLayoutVars>
      </dgm:prSet>
      <dgm:spPr/>
    </dgm:pt>
  </dgm:ptLst>
  <dgm:cxnLst>
    <dgm:cxn modelId="{45F88222-34DA-4208-81EE-AA2142039D69}" type="presOf" srcId="{560AADA9-3EEA-4342-8170-5B96CB568360}" destId="{47F9476D-4A4E-4DFC-A3B0-01D4F8EB21AF}" srcOrd="0" destOrd="0" presId="urn:microsoft.com/office/officeart/2005/8/layout/list1"/>
    <dgm:cxn modelId="{B97C863B-5932-45A2-B05E-68B54690DBFB}" srcId="{D6DDE6EA-F18F-4664-B83D-E2280FCCFAF6}" destId="{E20B61CD-8671-4B7C-ABE9-A17DA67B98D9}" srcOrd="2" destOrd="0" parTransId="{8C2E8EB2-A7D2-4477-9008-88C19CE6BB4C}" sibTransId="{79823A71-1413-4225-A3AE-9EEB125FD267}"/>
    <dgm:cxn modelId="{A8BB8067-B4C5-4E2C-957B-E7CE6A2F172C}" srcId="{D6DDE6EA-F18F-4664-B83D-E2280FCCFAF6}" destId="{560AADA9-3EEA-4342-8170-5B96CB568360}" srcOrd="0" destOrd="0" parTransId="{E08C0147-9756-4545-BFA8-A01E12C17848}" sibTransId="{2BEFF17C-5F1B-4EEC-BD61-F9AC81715F6E}"/>
    <dgm:cxn modelId="{BF12E072-7FC1-4990-B6B9-DBBE1A01D56D}" type="presOf" srcId="{D6DDE6EA-F18F-4664-B83D-E2280FCCFAF6}" destId="{6464DD9A-98F3-4F9D-A564-1DDD1C3A9650}" srcOrd="1" destOrd="0" presId="urn:microsoft.com/office/officeart/2005/8/layout/list1"/>
    <dgm:cxn modelId="{0CB7075A-7BE8-4C11-B63E-6C7FBEA0C422}" type="presOf" srcId="{E20B61CD-8671-4B7C-ABE9-A17DA67B98D9}" destId="{47F9476D-4A4E-4DFC-A3B0-01D4F8EB21AF}" srcOrd="0" destOrd="2" presId="urn:microsoft.com/office/officeart/2005/8/layout/list1"/>
    <dgm:cxn modelId="{1A722B7F-8AE5-491D-A452-BBAD5968C19C}" srcId="{D6DDE6EA-F18F-4664-B83D-E2280FCCFAF6}" destId="{EF39CF4A-8BD2-405B-8D0C-9284FB9492A4}" srcOrd="1" destOrd="0" parTransId="{13F3BFF4-8424-4CDF-A149-ABD8C15FC6C4}" sibTransId="{804CD060-600B-4CDB-AFC9-FA3A11E0FC2A}"/>
    <dgm:cxn modelId="{E5BD17A2-DD9C-43FE-B440-0506AC7C656C}" srcId="{9BBD3D4F-0787-4B50-B499-182D4795BAF3}" destId="{D6DDE6EA-F18F-4664-B83D-E2280FCCFAF6}" srcOrd="0" destOrd="0" parTransId="{EF58BFBC-959D-4907-BF66-8FA5227D211E}" sibTransId="{C49E7184-4664-4E6D-9A38-BB18279521E0}"/>
    <dgm:cxn modelId="{BA7473A5-7684-48F2-9709-0C0A65838905}" type="presOf" srcId="{9BBD3D4F-0787-4B50-B499-182D4795BAF3}" destId="{71387D64-6867-46CD-96FB-F644FA8A8F2C}" srcOrd="0" destOrd="0" presId="urn:microsoft.com/office/officeart/2005/8/layout/list1"/>
    <dgm:cxn modelId="{5EAD08CC-6417-42D2-9790-6165BFCAA8D3}" type="presOf" srcId="{EF39CF4A-8BD2-405B-8D0C-9284FB9492A4}" destId="{47F9476D-4A4E-4DFC-A3B0-01D4F8EB21AF}" srcOrd="0" destOrd="1" presId="urn:microsoft.com/office/officeart/2005/8/layout/list1"/>
    <dgm:cxn modelId="{13EF87F8-661D-45FD-8189-DA58223950C0}" type="presOf" srcId="{D6DDE6EA-F18F-4664-B83D-E2280FCCFAF6}" destId="{58AF0D2E-D670-4F42-90F5-B1094CA8FFC4}" srcOrd="0" destOrd="0" presId="urn:microsoft.com/office/officeart/2005/8/layout/list1"/>
    <dgm:cxn modelId="{640B42EA-91E3-4695-91A7-9CAF17A150F5}" type="presParOf" srcId="{71387D64-6867-46CD-96FB-F644FA8A8F2C}" destId="{6C336A48-F311-45C0-82AB-AD981CFE9F62}" srcOrd="0" destOrd="0" presId="urn:microsoft.com/office/officeart/2005/8/layout/list1"/>
    <dgm:cxn modelId="{9D43292F-F599-47B4-A74E-8AA1A5470B84}" type="presParOf" srcId="{6C336A48-F311-45C0-82AB-AD981CFE9F62}" destId="{58AF0D2E-D670-4F42-90F5-B1094CA8FFC4}" srcOrd="0" destOrd="0" presId="urn:microsoft.com/office/officeart/2005/8/layout/list1"/>
    <dgm:cxn modelId="{1CBA74A4-5BAC-4AA2-961A-780D6421F49D}" type="presParOf" srcId="{6C336A48-F311-45C0-82AB-AD981CFE9F62}" destId="{6464DD9A-98F3-4F9D-A564-1DDD1C3A9650}" srcOrd="1" destOrd="0" presId="urn:microsoft.com/office/officeart/2005/8/layout/list1"/>
    <dgm:cxn modelId="{EBD946F3-7532-407F-90D8-AF1EA624CDE5}" type="presParOf" srcId="{71387D64-6867-46CD-96FB-F644FA8A8F2C}" destId="{520339A1-5B82-4234-9B11-DB2AFAB55157}" srcOrd="1" destOrd="0" presId="urn:microsoft.com/office/officeart/2005/8/layout/list1"/>
    <dgm:cxn modelId="{E59C8257-84CA-423C-BB2C-080D7F8C9218}" type="presParOf" srcId="{71387D64-6867-46CD-96FB-F644FA8A8F2C}" destId="{47F9476D-4A4E-4DFC-A3B0-01D4F8EB21AF}"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5741F44-FDD6-4A86-9F98-D7BD8C85EF6F}" type="doc">
      <dgm:prSet loTypeId="urn:microsoft.com/office/officeart/2005/8/layout/venn3" loCatId="relationship" qsTypeId="urn:microsoft.com/office/officeart/2005/8/quickstyle/simple3" qsCatId="simple" csTypeId="urn:microsoft.com/office/officeart/2005/8/colors/accent5_3" csCatId="accent5" phldr="1"/>
      <dgm:spPr/>
      <dgm:t>
        <a:bodyPr/>
        <a:lstStyle/>
        <a:p>
          <a:endParaRPr lang="en-US"/>
        </a:p>
      </dgm:t>
    </dgm:pt>
    <dgm:pt modelId="{E60BE8DE-DA83-4D15-955A-B441D8C1157E}">
      <dgm:prSet phldrT="[Text]" phldr="0"/>
      <dgm:spPr>
        <a:ln>
          <a:solidFill>
            <a:srgbClr val="000000"/>
          </a:solidFill>
        </a:ln>
      </dgm:spPr>
      <dgm:t>
        <a:bodyPr/>
        <a:lstStyle/>
        <a:p>
          <a:pPr rtl="0"/>
          <a:r>
            <a:rPr lang="en-US" dirty="0">
              <a:latin typeface="Calibri Light" panose="020F0302020204030204"/>
            </a:rPr>
            <a:t> </a:t>
          </a:r>
          <a:r>
            <a:rPr lang="en-US" b="1" dirty="0">
              <a:solidFill>
                <a:srgbClr val="000000"/>
              </a:solidFill>
              <a:latin typeface="Calibri Light" panose="020F0302020204030204"/>
            </a:rPr>
            <a:t>Family</a:t>
          </a:r>
          <a:endParaRPr lang="en-US" b="1" dirty="0">
            <a:solidFill>
              <a:srgbClr val="000000"/>
            </a:solidFill>
          </a:endParaRPr>
        </a:p>
      </dgm:t>
    </dgm:pt>
    <dgm:pt modelId="{417253F2-DFC7-4A85-969B-F81332858B78}" type="parTrans" cxnId="{0D38A637-56CB-4B96-ADA9-48EB378DD654}">
      <dgm:prSet/>
      <dgm:spPr/>
      <dgm:t>
        <a:bodyPr/>
        <a:lstStyle/>
        <a:p>
          <a:endParaRPr lang="en-US"/>
        </a:p>
      </dgm:t>
    </dgm:pt>
    <dgm:pt modelId="{A6919E4E-4B98-410E-B02A-A58712C8592F}" type="sibTrans" cxnId="{0D38A637-56CB-4B96-ADA9-48EB378DD654}">
      <dgm:prSet/>
      <dgm:spPr/>
      <dgm:t>
        <a:bodyPr/>
        <a:lstStyle/>
        <a:p>
          <a:endParaRPr lang="en-US"/>
        </a:p>
      </dgm:t>
    </dgm:pt>
    <dgm:pt modelId="{2FDCA605-95B7-402B-83FA-2933D05A9CA2}">
      <dgm:prSet phldrT="[Text]" phldr="0"/>
      <dgm:spPr>
        <a:ln>
          <a:solidFill>
            <a:srgbClr val="000000"/>
          </a:solidFill>
        </a:ln>
      </dgm:spPr>
      <dgm:t>
        <a:bodyPr/>
        <a:lstStyle/>
        <a:p>
          <a:r>
            <a:rPr lang="en-US" b="1">
              <a:solidFill>
                <a:srgbClr val="000000"/>
              </a:solidFill>
              <a:latin typeface="Calibri Light" panose="020F0302020204030204"/>
            </a:rPr>
            <a:t>Community</a:t>
          </a:r>
          <a:endParaRPr lang="en-US" b="1">
            <a:solidFill>
              <a:srgbClr val="000000"/>
            </a:solidFill>
          </a:endParaRPr>
        </a:p>
      </dgm:t>
    </dgm:pt>
    <dgm:pt modelId="{4AB5B926-9DCB-4FBB-831E-E893BAC6FB12}" type="parTrans" cxnId="{977FAB9D-36E3-46EA-9C1F-981F24E6DF81}">
      <dgm:prSet/>
      <dgm:spPr/>
      <dgm:t>
        <a:bodyPr/>
        <a:lstStyle/>
        <a:p>
          <a:endParaRPr lang="en-US"/>
        </a:p>
      </dgm:t>
    </dgm:pt>
    <dgm:pt modelId="{E069ADFD-8D41-44DE-A107-C5B9873650C5}" type="sibTrans" cxnId="{977FAB9D-36E3-46EA-9C1F-981F24E6DF81}">
      <dgm:prSet/>
      <dgm:spPr/>
      <dgm:t>
        <a:bodyPr/>
        <a:lstStyle/>
        <a:p>
          <a:endParaRPr lang="en-US"/>
        </a:p>
      </dgm:t>
    </dgm:pt>
    <dgm:pt modelId="{523CD952-8242-4EC8-9D7F-F05080BD3694}" type="pres">
      <dgm:prSet presAssocID="{85741F44-FDD6-4A86-9F98-D7BD8C85EF6F}" presName="Name0" presStyleCnt="0">
        <dgm:presLayoutVars>
          <dgm:dir/>
          <dgm:resizeHandles val="exact"/>
        </dgm:presLayoutVars>
      </dgm:prSet>
      <dgm:spPr/>
    </dgm:pt>
    <dgm:pt modelId="{64C2E760-CAEF-4E9E-B12A-FD4036A24409}" type="pres">
      <dgm:prSet presAssocID="{E60BE8DE-DA83-4D15-955A-B441D8C1157E}" presName="Name5" presStyleLbl="vennNode1" presStyleIdx="0" presStyleCnt="2">
        <dgm:presLayoutVars>
          <dgm:bulletEnabled val="1"/>
        </dgm:presLayoutVars>
      </dgm:prSet>
      <dgm:spPr/>
    </dgm:pt>
    <dgm:pt modelId="{EFC746CA-FB09-4922-A062-0E7E01F52756}" type="pres">
      <dgm:prSet presAssocID="{A6919E4E-4B98-410E-B02A-A58712C8592F}" presName="space" presStyleCnt="0"/>
      <dgm:spPr/>
    </dgm:pt>
    <dgm:pt modelId="{A5BEC71C-E7BC-462E-B480-C417D20CEF21}" type="pres">
      <dgm:prSet presAssocID="{2FDCA605-95B7-402B-83FA-2933D05A9CA2}" presName="Name5" presStyleLbl="vennNode1" presStyleIdx="1" presStyleCnt="2">
        <dgm:presLayoutVars>
          <dgm:bulletEnabled val="1"/>
        </dgm:presLayoutVars>
      </dgm:prSet>
      <dgm:spPr/>
    </dgm:pt>
  </dgm:ptLst>
  <dgm:cxnLst>
    <dgm:cxn modelId="{C1BE5B11-5D64-48F4-9FE6-AF3EECE1F43F}" type="presOf" srcId="{85741F44-FDD6-4A86-9F98-D7BD8C85EF6F}" destId="{523CD952-8242-4EC8-9D7F-F05080BD3694}" srcOrd="0" destOrd="0" presId="urn:microsoft.com/office/officeart/2005/8/layout/venn3"/>
    <dgm:cxn modelId="{0D38A637-56CB-4B96-ADA9-48EB378DD654}" srcId="{85741F44-FDD6-4A86-9F98-D7BD8C85EF6F}" destId="{E60BE8DE-DA83-4D15-955A-B441D8C1157E}" srcOrd="0" destOrd="0" parTransId="{417253F2-DFC7-4A85-969B-F81332858B78}" sibTransId="{A6919E4E-4B98-410E-B02A-A58712C8592F}"/>
    <dgm:cxn modelId="{64D40651-FBD9-4F23-882D-EBFBB7279E34}" type="presOf" srcId="{2FDCA605-95B7-402B-83FA-2933D05A9CA2}" destId="{A5BEC71C-E7BC-462E-B480-C417D20CEF21}" srcOrd="0" destOrd="0" presId="urn:microsoft.com/office/officeart/2005/8/layout/venn3"/>
    <dgm:cxn modelId="{977FAB9D-36E3-46EA-9C1F-981F24E6DF81}" srcId="{85741F44-FDD6-4A86-9F98-D7BD8C85EF6F}" destId="{2FDCA605-95B7-402B-83FA-2933D05A9CA2}" srcOrd="1" destOrd="0" parTransId="{4AB5B926-9DCB-4FBB-831E-E893BAC6FB12}" sibTransId="{E069ADFD-8D41-44DE-A107-C5B9873650C5}"/>
    <dgm:cxn modelId="{20EE67C7-C26D-4B9B-AD12-EEFD6F93F876}" type="presOf" srcId="{E60BE8DE-DA83-4D15-955A-B441D8C1157E}" destId="{64C2E760-CAEF-4E9E-B12A-FD4036A24409}" srcOrd="0" destOrd="0" presId="urn:microsoft.com/office/officeart/2005/8/layout/venn3"/>
    <dgm:cxn modelId="{8A545930-99B9-4A01-B37F-F6C87BB587DE}" type="presParOf" srcId="{523CD952-8242-4EC8-9D7F-F05080BD3694}" destId="{64C2E760-CAEF-4E9E-B12A-FD4036A24409}" srcOrd="0" destOrd="0" presId="urn:microsoft.com/office/officeart/2005/8/layout/venn3"/>
    <dgm:cxn modelId="{584C3489-3FB1-498E-9125-2E1940AC6B20}" type="presParOf" srcId="{523CD952-8242-4EC8-9D7F-F05080BD3694}" destId="{EFC746CA-FB09-4922-A062-0E7E01F52756}" srcOrd="1" destOrd="0" presId="urn:microsoft.com/office/officeart/2005/8/layout/venn3"/>
    <dgm:cxn modelId="{90975513-FCBC-4BAB-9075-15980C63E247}" type="presParOf" srcId="{523CD952-8242-4EC8-9D7F-F05080BD3694}" destId="{A5BEC71C-E7BC-462E-B480-C417D20CEF21}" srcOrd="2" destOrd="0" presId="urn:microsoft.com/office/officeart/2005/8/layout/ven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D17A0-5620-4FFF-B96A-A0E4CBEA238A}">
      <dsp:nvSpPr>
        <dsp:cNvPr id="0" name=""/>
        <dsp:cNvSpPr/>
      </dsp:nvSpPr>
      <dsp:spPr>
        <a:xfrm>
          <a:off x="0" y="162532"/>
          <a:ext cx="9358471" cy="1143450"/>
        </a:xfrm>
        <a:prstGeom prst="rect">
          <a:avLst/>
        </a:prstGeom>
        <a:solidFill>
          <a:schemeClr val="lt1">
            <a:alpha val="9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321" tIns="229108" rIns="726321" bIns="170688" numCol="1" spcCol="1270" anchor="t" anchorCtr="0">
          <a:noAutofit/>
        </a:bodyPr>
        <a:lstStyle/>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Understanding Your Child’s Reading Development</a:t>
          </a:r>
        </a:p>
        <a:p>
          <a:pPr marL="228600" lvl="1" indent="-228600" algn="l" defTabSz="1066800" rtl="0">
            <a:lnSpc>
              <a:spcPct val="90000"/>
            </a:lnSpc>
            <a:spcBef>
              <a:spcPct val="0"/>
            </a:spcBef>
            <a:spcAft>
              <a:spcPct val="15000"/>
            </a:spcAft>
            <a:buChar char="•"/>
          </a:pPr>
          <a:r>
            <a:rPr lang="en-US" sz="2400" b="1" kern="1200" dirty="0">
              <a:solidFill>
                <a:schemeClr val="tx2"/>
              </a:solidFill>
              <a:latin typeface="Calibri"/>
              <a:ea typeface="Calibri"/>
              <a:cs typeface="Calibri"/>
            </a:rPr>
            <a:t>How Reading Skills Develop Over Time</a:t>
          </a:r>
          <a:endParaRPr lang="en-US" sz="2400" b="0" kern="1200" dirty="0">
            <a:solidFill>
              <a:schemeClr val="tx2"/>
            </a:solidFill>
            <a:latin typeface="Calibri"/>
            <a:ea typeface="Calibri"/>
            <a:cs typeface="Calibri"/>
          </a:endParaRPr>
        </a:p>
      </dsp:txBody>
      <dsp:txXfrm>
        <a:off x="0" y="162532"/>
        <a:ext cx="9358471" cy="1143450"/>
      </dsp:txXfrm>
    </dsp:sp>
    <dsp:sp modelId="{1979C793-765C-454B-94D1-26ADAB55091F}">
      <dsp:nvSpPr>
        <dsp:cNvPr id="0" name=""/>
        <dsp:cNvSpPr/>
      </dsp:nvSpPr>
      <dsp:spPr>
        <a:xfrm>
          <a:off x="467923" y="0"/>
          <a:ext cx="6550929" cy="324720"/>
        </a:xfrm>
        <a:prstGeom prst="round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10" tIns="0" rIns="247610" bIns="0" numCol="1" spcCol="1270" anchor="ctr" anchorCtr="0">
          <a:noAutofit/>
        </a:bodyPr>
        <a:lstStyle/>
        <a:p>
          <a:pPr marL="0" lvl="0" indent="0" algn="l" defTabSz="1066800" rtl="0">
            <a:lnSpc>
              <a:spcPct val="90000"/>
            </a:lnSpc>
            <a:spcBef>
              <a:spcPct val="0"/>
            </a:spcBef>
            <a:spcAft>
              <a:spcPct val="35000"/>
            </a:spcAft>
            <a:buNone/>
          </a:pPr>
          <a:r>
            <a:rPr lang="en-US" sz="2400" b="1" kern="1200">
              <a:solidFill>
                <a:schemeClr val="tx2"/>
              </a:solidFill>
              <a:latin typeface="Calibri"/>
              <a:ea typeface="Calibri"/>
              <a:cs typeface="Calibri"/>
            </a:rPr>
            <a:t>Literacy Development</a:t>
          </a:r>
        </a:p>
      </dsp:txBody>
      <dsp:txXfrm>
        <a:off x="483775" y="15852"/>
        <a:ext cx="6519225" cy="293016"/>
      </dsp:txXfrm>
    </dsp:sp>
    <dsp:sp modelId="{124E4909-332C-409F-BD47-0620F44F138F}">
      <dsp:nvSpPr>
        <dsp:cNvPr id="0" name=""/>
        <dsp:cNvSpPr/>
      </dsp:nvSpPr>
      <dsp:spPr>
        <a:xfrm>
          <a:off x="0" y="1527742"/>
          <a:ext cx="9358471" cy="1524600"/>
        </a:xfrm>
        <a:prstGeom prst="rect">
          <a:avLst/>
        </a:prstGeom>
        <a:solidFill>
          <a:schemeClr val="lt1">
            <a:alpha val="90000"/>
            <a:hueOff val="0"/>
            <a:satOff val="0"/>
            <a:lumOff val="0"/>
            <a:alphaOff val="0"/>
          </a:schemeClr>
        </a:solidFill>
        <a:ln w="12700" cap="flat" cmpd="sng" algn="ctr">
          <a:solidFill>
            <a:schemeClr val="accent5">
              <a:shade val="80000"/>
              <a:hueOff val="373160"/>
              <a:satOff val="-36119"/>
              <a:lumOff val="205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321" tIns="229108" rIns="726321" bIns="170688" numCol="1" spcCol="1270" anchor="t" anchorCtr="0">
          <a:noAutofit/>
        </a:bodyPr>
        <a:lstStyle/>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Science of Reading</a:t>
          </a:r>
        </a:p>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Explicit Instruction</a:t>
          </a:r>
        </a:p>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Evidence-Based Practices</a:t>
          </a:r>
        </a:p>
      </dsp:txBody>
      <dsp:txXfrm>
        <a:off x="0" y="1527742"/>
        <a:ext cx="9358471" cy="1524600"/>
      </dsp:txXfrm>
    </dsp:sp>
    <dsp:sp modelId="{F6E3F215-B919-4AA9-A94D-D8984AD5E4A4}">
      <dsp:nvSpPr>
        <dsp:cNvPr id="0" name=""/>
        <dsp:cNvSpPr/>
      </dsp:nvSpPr>
      <dsp:spPr>
        <a:xfrm>
          <a:off x="467923" y="1365382"/>
          <a:ext cx="6550929" cy="324720"/>
        </a:xfrm>
        <a:prstGeom prst="roundRect">
          <a:avLst/>
        </a:prstGeom>
        <a:solidFill>
          <a:schemeClr val="accent5">
            <a:shade val="80000"/>
            <a:hueOff val="373160"/>
            <a:satOff val="-36119"/>
            <a:lumOff val="205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10" tIns="0" rIns="247610" bIns="0" numCol="1" spcCol="1270" anchor="ctr" anchorCtr="0">
          <a:noAutofit/>
        </a:bodyPr>
        <a:lstStyle/>
        <a:p>
          <a:pPr marL="0" lvl="0" indent="0" algn="l" defTabSz="1066800" rtl="0">
            <a:lnSpc>
              <a:spcPct val="90000"/>
            </a:lnSpc>
            <a:spcBef>
              <a:spcPct val="0"/>
            </a:spcBef>
            <a:spcAft>
              <a:spcPct val="35000"/>
            </a:spcAft>
            <a:buNone/>
          </a:pPr>
          <a:r>
            <a:rPr lang="en-US" sz="2400" b="1" kern="1200">
              <a:solidFill>
                <a:schemeClr val="tx2"/>
              </a:solidFill>
              <a:latin typeface="Calibri"/>
              <a:ea typeface="Calibri"/>
              <a:cs typeface="Calibri"/>
            </a:rPr>
            <a:t>Instruction</a:t>
          </a:r>
        </a:p>
      </dsp:txBody>
      <dsp:txXfrm>
        <a:off x="483775" y="1381234"/>
        <a:ext cx="6519225" cy="293016"/>
      </dsp:txXfrm>
    </dsp:sp>
    <dsp:sp modelId="{585ED3C8-455F-4894-AF98-69DC0B5C401A}">
      <dsp:nvSpPr>
        <dsp:cNvPr id="0" name=""/>
        <dsp:cNvSpPr/>
      </dsp:nvSpPr>
      <dsp:spPr>
        <a:xfrm>
          <a:off x="0" y="3274102"/>
          <a:ext cx="9358471" cy="1940400"/>
        </a:xfrm>
        <a:prstGeom prst="rect">
          <a:avLst/>
        </a:prstGeom>
        <a:solidFill>
          <a:schemeClr val="lt1">
            <a:alpha val="90000"/>
            <a:hueOff val="0"/>
            <a:satOff val="0"/>
            <a:lumOff val="0"/>
            <a:alphaOff val="0"/>
          </a:schemeClr>
        </a:solidFill>
        <a:ln w="12700" cap="flat" cmpd="sng" algn="ctr">
          <a:solidFill>
            <a:schemeClr val="accent5">
              <a:shade val="80000"/>
              <a:hueOff val="746320"/>
              <a:satOff val="-72238"/>
              <a:lumOff val="410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321" tIns="229108" rIns="726321" bIns="170688" numCol="1" spcCol="1270" anchor="t" anchorCtr="0">
          <a:noAutofit/>
        </a:bodyPr>
        <a:lstStyle/>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Screeners and Assessments</a:t>
          </a:r>
        </a:p>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Diagnosis and Classification</a:t>
          </a:r>
        </a:p>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Intervention and Supports</a:t>
          </a:r>
        </a:p>
        <a:p>
          <a:pPr marL="228600" lvl="1" indent="-228600" algn="l" defTabSz="1066800" rtl="0">
            <a:lnSpc>
              <a:spcPct val="90000"/>
            </a:lnSpc>
            <a:spcBef>
              <a:spcPct val="0"/>
            </a:spcBef>
            <a:spcAft>
              <a:spcPct val="15000"/>
            </a:spcAft>
            <a:buChar char="•"/>
          </a:pPr>
          <a:r>
            <a:rPr lang="en-US" sz="2400" b="1" kern="1200">
              <a:solidFill>
                <a:schemeClr val="tx2"/>
              </a:solidFill>
              <a:latin typeface="Calibri"/>
              <a:ea typeface="Calibri"/>
              <a:cs typeface="Calibri"/>
            </a:rPr>
            <a:t>Dyslexia</a:t>
          </a:r>
        </a:p>
      </dsp:txBody>
      <dsp:txXfrm>
        <a:off x="0" y="3274102"/>
        <a:ext cx="9358471" cy="1940400"/>
      </dsp:txXfrm>
    </dsp:sp>
    <dsp:sp modelId="{8C20EAC3-38CB-4999-A02C-083A3530DA08}">
      <dsp:nvSpPr>
        <dsp:cNvPr id="0" name=""/>
        <dsp:cNvSpPr/>
      </dsp:nvSpPr>
      <dsp:spPr>
        <a:xfrm>
          <a:off x="467923" y="3111742"/>
          <a:ext cx="6550929" cy="324720"/>
        </a:xfrm>
        <a:prstGeom prst="roundRect">
          <a:avLst/>
        </a:prstGeom>
        <a:solidFill>
          <a:schemeClr val="accent5">
            <a:shade val="80000"/>
            <a:hueOff val="746320"/>
            <a:satOff val="-72238"/>
            <a:lumOff val="410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10" tIns="0" rIns="247610" bIns="0" numCol="1" spcCol="1270" anchor="ctr" anchorCtr="0">
          <a:noAutofit/>
        </a:bodyPr>
        <a:lstStyle/>
        <a:p>
          <a:pPr marL="0" lvl="0" indent="0" algn="l" defTabSz="1066800">
            <a:lnSpc>
              <a:spcPct val="90000"/>
            </a:lnSpc>
            <a:spcBef>
              <a:spcPct val="0"/>
            </a:spcBef>
            <a:spcAft>
              <a:spcPct val="35000"/>
            </a:spcAft>
            <a:buNone/>
          </a:pPr>
          <a:r>
            <a:rPr lang="en-US" sz="2400" b="1" kern="1200">
              <a:solidFill>
                <a:schemeClr val="tx2"/>
              </a:solidFill>
              <a:latin typeface="Calibri"/>
              <a:ea typeface="Calibri"/>
              <a:cs typeface="Calibri"/>
            </a:rPr>
            <a:t>Identifying Struggling Readers</a:t>
          </a:r>
        </a:p>
      </dsp:txBody>
      <dsp:txXfrm>
        <a:off x="483775" y="3127594"/>
        <a:ext cx="6519225"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FB201-449C-440D-8B4E-AD5FAF9F69BA}">
      <dsp:nvSpPr>
        <dsp:cNvPr id="0" name=""/>
        <dsp:cNvSpPr/>
      </dsp:nvSpPr>
      <dsp:spPr>
        <a:xfrm>
          <a:off x="56" y="280925"/>
          <a:ext cx="5361767" cy="872888"/>
        </a:xfrm>
        <a:prstGeom prst="rect">
          <a:avLst/>
        </a:prstGeom>
        <a:solidFill>
          <a:schemeClr val="bg1">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t>Why Identifying Reading Difficulties Matters</a:t>
          </a:r>
          <a:endParaRPr lang="en-US" sz="2400" kern="1200" dirty="0"/>
        </a:p>
      </dsp:txBody>
      <dsp:txXfrm>
        <a:off x="56" y="280925"/>
        <a:ext cx="5361767" cy="872888"/>
      </dsp:txXfrm>
    </dsp:sp>
    <dsp:sp modelId="{6C8F8EDE-BA3B-4406-B277-2CA8AFF02170}">
      <dsp:nvSpPr>
        <dsp:cNvPr id="0" name=""/>
        <dsp:cNvSpPr/>
      </dsp:nvSpPr>
      <dsp:spPr>
        <a:xfrm>
          <a:off x="56" y="1153814"/>
          <a:ext cx="5361767" cy="3261059"/>
        </a:xfrm>
        <a:prstGeom prst="rect">
          <a:avLst/>
        </a:prstGeom>
        <a:solidFill>
          <a:schemeClr val="accent1">
            <a:alpha val="90000"/>
            <a:tint val="40000"/>
            <a:hueOff val="0"/>
            <a:satOff val="0"/>
            <a:lumOff val="0"/>
            <a:alphaOff val="0"/>
          </a:schemeClr>
        </a:solidFill>
        <a:ln w="12700" cap="flat" cmpd="sng" algn="ctr">
          <a:solidFill>
            <a:srgbClr val="0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000000"/>
              </a:solidFill>
            </a:rPr>
            <a:t>Learning to read is one of the most important goals in school</a:t>
          </a:r>
        </a:p>
        <a:p>
          <a:pPr marL="228600" lvl="1" indent="-228600" algn="l" defTabSz="1066800">
            <a:lnSpc>
              <a:spcPct val="90000"/>
            </a:lnSpc>
            <a:spcBef>
              <a:spcPct val="0"/>
            </a:spcBef>
            <a:spcAft>
              <a:spcPct val="15000"/>
            </a:spcAft>
            <a:buChar char="•"/>
          </a:pPr>
          <a:r>
            <a:rPr lang="en-US" sz="2400" kern="1200" dirty="0">
              <a:solidFill>
                <a:srgbClr val="000000"/>
              </a:solidFill>
            </a:rPr>
            <a:t>Strong reading skills help students learn across all subjects and build confidence</a:t>
          </a:r>
        </a:p>
        <a:p>
          <a:pPr marL="228600" lvl="1" indent="-228600" algn="l" defTabSz="1066800">
            <a:lnSpc>
              <a:spcPct val="90000"/>
            </a:lnSpc>
            <a:spcBef>
              <a:spcPct val="0"/>
            </a:spcBef>
            <a:spcAft>
              <a:spcPct val="15000"/>
            </a:spcAft>
            <a:buChar char="•"/>
          </a:pPr>
          <a:r>
            <a:rPr lang="en-US" sz="2400" kern="1200" dirty="0">
              <a:solidFill>
                <a:srgbClr val="000000"/>
              </a:solidFill>
            </a:rPr>
            <a:t>Reading difficulties, including dyslexia, can affect many parts of a child’s school experience</a:t>
          </a:r>
        </a:p>
      </dsp:txBody>
      <dsp:txXfrm>
        <a:off x="56" y="1153814"/>
        <a:ext cx="5361767" cy="3261059"/>
      </dsp:txXfrm>
    </dsp:sp>
    <dsp:sp modelId="{18755518-CBED-4D4B-9767-59E9FD47DD24}">
      <dsp:nvSpPr>
        <dsp:cNvPr id="0" name=""/>
        <dsp:cNvSpPr/>
      </dsp:nvSpPr>
      <dsp:spPr>
        <a:xfrm>
          <a:off x="6112471" y="280925"/>
          <a:ext cx="5361767" cy="872888"/>
        </a:xfrm>
        <a:prstGeom prst="rect">
          <a:avLst/>
        </a:prstGeom>
        <a:solidFill>
          <a:schemeClr val="bg1">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t>How Schools Identify Reading Difficulties</a:t>
          </a:r>
          <a:endParaRPr lang="en-US" sz="2400" kern="1200" dirty="0"/>
        </a:p>
      </dsp:txBody>
      <dsp:txXfrm>
        <a:off x="6112471" y="280925"/>
        <a:ext cx="5361767" cy="872888"/>
      </dsp:txXfrm>
    </dsp:sp>
    <dsp:sp modelId="{5226296F-80AE-4A4C-9A8A-06E3317CB5B8}">
      <dsp:nvSpPr>
        <dsp:cNvPr id="0" name=""/>
        <dsp:cNvSpPr/>
      </dsp:nvSpPr>
      <dsp:spPr>
        <a:xfrm>
          <a:off x="6112471" y="1153814"/>
          <a:ext cx="5361767" cy="3261059"/>
        </a:xfrm>
        <a:prstGeom prst="rect">
          <a:avLst/>
        </a:prstGeom>
        <a:solidFill>
          <a:schemeClr val="accent1">
            <a:alpha val="90000"/>
            <a:tint val="40000"/>
            <a:hueOff val="0"/>
            <a:satOff val="0"/>
            <a:lumOff val="0"/>
            <a:alphaOff val="0"/>
          </a:schemeClr>
        </a:solidFill>
        <a:ln w="12700" cap="flat" cmpd="sng" algn="ctr">
          <a:solidFill>
            <a:srgbClr val="0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000000"/>
              </a:solidFill>
            </a:rPr>
            <a:t>Schools now use a more complete approach, including:</a:t>
          </a:r>
        </a:p>
        <a:p>
          <a:pPr marL="457200" lvl="2" indent="-228600" algn="l" defTabSz="1066800">
            <a:lnSpc>
              <a:spcPct val="90000"/>
            </a:lnSpc>
            <a:spcBef>
              <a:spcPct val="0"/>
            </a:spcBef>
            <a:spcAft>
              <a:spcPct val="15000"/>
            </a:spcAft>
            <a:buChar char="•"/>
          </a:pPr>
          <a:r>
            <a:rPr lang="en-US" sz="2400" b="1" kern="1200" dirty="0">
              <a:solidFill>
                <a:srgbClr val="000000"/>
              </a:solidFill>
            </a:rPr>
            <a:t>Data‑driven decision making</a:t>
          </a:r>
          <a:endParaRPr lang="en-US" sz="2400" kern="1200" dirty="0">
            <a:solidFill>
              <a:srgbClr val="000000"/>
            </a:solidFill>
          </a:endParaRPr>
        </a:p>
        <a:p>
          <a:pPr marL="457200" lvl="2" indent="-228600" algn="l" defTabSz="1066800">
            <a:lnSpc>
              <a:spcPct val="90000"/>
            </a:lnSpc>
            <a:spcBef>
              <a:spcPct val="0"/>
            </a:spcBef>
            <a:spcAft>
              <a:spcPct val="15000"/>
            </a:spcAft>
            <a:buChar char="•"/>
          </a:pPr>
          <a:r>
            <a:rPr lang="en-US" sz="2400" b="1" kern="1200" dirty="0">
              <a:solidFill>
                <a:srgbClr val="000000"/>
              </a:solidFill>
            </a:rPr>
            <a:t>Progress monitoring</a:t>
          </a:r>
          <a:endParaRPr lang="en-US" sz="2400" kern="1200" dirty="0">
            <a:solidFill>
              <a:srgbClr val="000000"/>
            </a:solidFill>
          </a:endParaRPr>
        </a:p>
        <a:p>
          <a:pPr marL="457200" lvl="2" indent="-228600" algn="l" defTabSz="1066800">
            <a:lnSpc>
              <a:spcPct val="90000"/>
            </a:lnSpc>
            <a:spcBef>
              <a:spcPct val="0"/>
            </a:spcBef>
            <a:spcAft>
              <a:spcPct val="15000"/>
            </a:spcAft>
            <a:buChar char="•"/>
          </a:pPr>
          <a:r>
            <a:rPr lang="en-US" sz="2400" b="1" kern="1200" dirty="0">
              <a:solidFill>
                <a:srgbClr val="000000"/>
              </a:solidFill>
            </a:rPr>
            <a:t>Evidence‑based reading instruction</a:t>
          </a:r>
          <a:endParaRPr lang="en-US" sz="2400" kern="1200" dirty="0">
            <a:solidFill>
              <a:srgbClr val="000000"/>
            </a:solidFill>
          </a:endParaRPr>
        </a:p>
        <a:p>
          <a:pPr marL="228600" lvl="1" indent="-228600" algn="l" defTabSz="1066800">
            <a:lnSpc>
              <a:spcPct val="90000"/>
            </a:lnSpc>
            <a:spcBef>
              <a:spcPct val="0"/>
            </a:spcBef>
            <a:spcAft>
              <a:spcPct val="15000"/>
            </a:spcAft>
            <a:buChar char="•"/>
          </a:pPr>
          <a:r>
            <a:rPr lang="en-US" sz="2400" kern="1200" dirty="0">
              <a:solidFill>
                <a:srgbClr val="000000"/>
              </a:solidFill>
            </a:rPr>
            <a:t>These tools help teachers understand both what a student knows </a:t>
          </a:r>
          <a:r>
            <a:rPr lang="en-US" sz="2400" i="1" kern="1200" dirty="0">
              <a:solidFill>
                <a:srgbClr val="000000"/>
              </a:solidFill>
            </a:rPr>
            <a:t>and</a:t>
          </a:r>
          <a:r>
            <a:rPr lang="en-US" sz="2400" kern="1200" dirty="0">
              <a:solidFill>
                <a:srgbClr val="000000"/>
              </a:solidFill>
            </a:rPr>
            <a:t> how they respond to instruction over time</a:t>
          </a:r>
        </a:p>
      </dsp:txBody>
      <dsp:txXfrm>
        <a:off x="6112471" y="1153814"/>
        <a:ext cx="5361767" cy="32610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4374" y="701759"/>
          <a:ext cx="2630163" cy="1052065"/>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schemeClr val="tx2"/>
              </a:solidFill>
              <a:latin typeface="Calibri Light" panose="020F0302020204030204"/>
            </a:rPr>
            <a:t>Communicate and Interact Often</a:t>
          </a:r>
        </a:p>
      </dsp:txBody>
      <dsp:txXfrm>
        <a:off x="4374" y="701759"/>
        <a:ext cx="2630163" cy="1052065"/>
      </dsp:txXfrm>
    </dsp:sp>
    <dsp:sp modelId="{CBE9EBF4-558D-4C80-A020-43400799E164}">
      <dsp:nvSpPr>
        <dsp:cNvPr id="0" name=""/>
        <dsp:cNvSpPr/>
      </dsp:nvSpPr>
      <dsp:spPr>
        <a:xfrm>
          <a:off x="4374" y="1753825"/>
          <a:ext cx="2630163"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ask the school how best to communicate and should feel comfortable asking questions if more information is needed.</a:t>
          </a:r>
          <a:endParaRPr lang="en-US" sz="1800" kern="1200" dirty="0">
            <a:solidFill>
              <a:schemeClr val="bg2"/>
            </a:solidFill>
            <a:latin typeface="Calibri Light" panose="020F0302020204030204"/>
          </a:endParaRPr>
        </a:p>
      </dsp:txBody>
      <dsp:txXfrm>
        <a:off x="4374" y="1753825"/>
        <a:ext cx="2630163" cy="3033224"/>
      </dsp:txXfrm>
    </dsp:sp>
    <dsp:sp modelId="{1CC8A4A6-51E5-4B0B-94CE-C140DB0D3D9E}">
      <dsp:nvSpPr>
        <dsp:cNvPr id="0" name=""/>
        <dsp:cNvSpPr/>
      </dsp:nvSpPr>
      <dsp:spPr>
        <a:xfrm>
          <a:off x="3002760" y="701759"/>
          <a:ext cx="2630163" cy="1052065"/>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2"/>
              </a:solidFill>
              <a:latin typeface="Calibri Light" panose="020F0302020204030204"/>
            </a:rPr>
            <a:t>Discuss Literacy Instruction and Intervention</a:t>
          </a:r>
        </a:p>
      </dsp:txBody>
      <dsp:txXfrm>
        <a:off x="3002760" y="701759"/>
        <a:ext cx="2630163" cy="1052065"/>
      </dsp:txXfrm>
    </dsp:sp>
    <dsp:sp modelId="{77B8737F-4B4A-40C2-9E3E-4ABC4909DC91}">
      <dsp:nvSpPr>
        <dsp:cNvPr id="0" name=""/>
        <dsp:cNvSpPr/>
      </dsp:nvSpPr>
      <dsp:spPr>
        <a:xfrm>
          <a:off x="3002760" y="1753825"/>
          <a:ext cx="2630163"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Families should know what literacy standards their child is working on, review whether those expectations are appropriate, and ask whether the instruction and interventions are evidence‑based and focused on the skills their child needs most.</a:t>
          </a:r>
        </a:p>
      </dsp:txBody>
      <dsp:txXfrm>
        <a:off x="3002760" y="1753825"/>
        <a:ext cx="2630163" cy="3033224"/>
      </dsp:txXfrm>
    </dsp:sp>
    <dsp:sp modelId="{59F3C434-138A-484C-A93B-05C4EB8F93DE}">
      <dsp:nvSpPr>
        <dsp:cNvPr id="0" name=""/>
        <dsp:cNvSpPr/>
      </dsp:nvSpPr>
      <dsp:spPr>
        <a:xfrm>
          <a:off x="6001146" y="701759"/>
          <a:ext cx="2630163" cy="1052065"/>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2"/>
              </a:solidFill>
              <a:latin typeface="Calibri Light" panose="020F0302020204030204"/>
            </a:rPr>
            <a:t>Practice Literacy Skills at Home</a:t>
          </a:r>
        </a:p>
      </dsp:txBody>
      <dsp:txXfrm>
        <a:off x="6001146" y="701759"/>
        <a:ext cx="2630163" cy="1052065"/>
      </dsp:txXfrm>
    </dsp:sp>
    <dsp:sp modelId="{B5826B9F-8E0C-47F2-9C34-4B03007E31FE}">
      <dsp:nvSpPr>
        <dsp:cNvPr id="0" name=""/>
        <dsp:cNvSpPr/>
      </dsp:nvSpPr>
      <dsp:spPr>
        <a:xfrm>
          <a:off x="6001146" y="1753825"/>
          <a:ext cx="2630163"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talk with the school about home literacy activities that match the child’s skill level.</a:t>
          </a:r>
          <a:endParaRPr lang="en-US" sz="1800" kern="1200" dirty="0">
            <a:solidFill>
              <a:schemeClr val="bg2"/>
            </a:solidFill>
            <a:latin typeface="Calibri Light" panose="020F0302020204030204"/>
          </a:endParaRPr>
        </a:p>
      </dsp:txBody>
      <dsp:txXfrm>
        <a:off x="6001146" y="1753825"/>
        <a:ext cx="2630163" cy="3033224"/>
      </dsp:txXfrm>
    </dsp:sp>
    <dsp:sp modelId="{536BBE97-0F50-47D8-B0DB-196697732735}">
      <dsp:nvSpPr>
        <dsp:cNvPr id="0" name=""/>
        <dsp:cNvSpPr/>
      </dsp:nvSpPr>
      <dsp:spPr>
        <a:xfrm>
          <a:off x="8999533" y="701759"/>
          <a:ext cx="2630163" cy="1052065"/>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2"/>
              </a:solidFill>
              <a:latin typeface="Calibri Light" panose="020F0302020204030204"/>
            </a:rPr>
            <a:t>Address Concerns Together</a:t>
          </a:r>
        </a:p>
      </dsp:txBody>
      <dsp:txXfrm>
        <a:off x="8999533" y="701759"/>
        <a:ext cx="2630163" cy="1052065"/>
      </dsp:txXfrm>
    </dsp:sp>
    <dsp:sp modelId="{47BB62FC-ED0C-4EC1-89A6-14DB406F31F2}">
      <dsp:nvSpPr>
        <dsp:cNvPr id="0" name=""/>
        <dsp:cNvSpPr/>
      </dsp:nvSpPr>
      <dsp:spPr>
        <a:xfrm>
          <a:off x="8999533" y="1753825"/>
          <a:ext cx="2630163"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discuss with the school which activities or tasks the child has trouble with at home, and how you helped. Learn about the school’s system of learning support.</a:t>
          </a:r>
          <a:endParaRPr lang="en-US" sz="1800" kern="1200" dirty="0">
            <a:solidFill>
              <a:schemeClr val="bg2"/>
            </a:solidFill>
            <a:latin typeface="Calibri Light" panose="020F0302020204030204"/>
          </a:endParaRPr>
        </a:p>
      </dsp:txBody>
      <dsp:txXfrm>
        <a:off x="8999533" y="1753825"/>
        <a:ext cx="2630163" cy="3033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ED735-F088-41DF-B0E8-B180BF73274E}">
      <dsp:nvSpPr>
        <dsp:cNvPr id="0" name=""/>
        <dsp:cNvSpPr/>
      </dsp:nvSpPr>
      <dsp:spPr>
        <a:xfrm>
          <a:off x="0" y="211741"/>
          <a:ext cx="11885470" cy="1323000"/>
        </a:xfrm>
        <a:prstGeom prst="rect">
          <a:avLst/>
        </a:prstGeom>
        <a:solidFill>
          <a:schemeClr val="bg2">
            <a:alpha val="89804"/>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2445" tIns="249936" rIns="92244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2"/>
              </a:solidFill>
            </a:rPr>
            <a:t>Reading difficulties can sometimes be linked to limited instruction or lack of opportunity</a:t>
          </a:r>
        </a:p>
        <a:p>
          <a:pPr marL="228600" lvl="1" indent="-228600" algn="l" defTabSz="889000">
            <a:lnSpc>
              <a:spcPct val="90000"/>
            </a:lnSpc>
            <a:spcBef>
              <a:spcPct val="0"/>
            </a:spcBef>
            <a:spcAft>
              <a:spcPct val="15000"/>
            </a:spcAft>
            <a:buChar char="•"/>
          </a:pPr>
          <a:r>
            <a:rPr lang="en-US" sz="2000" kern="1200">
              <a:solidFill>
                <a:schemeClr val="tx2"/>
              </a:solidFill>
            </a:rPr>
            <a:t>Schools consider all factors to make fair, informed decisions</a:t>
          </a:r>
        </a:p>
        <a:p>
          <a:pPr marL="228600" lvl="1" indent="-228600" algn="l" defTabSz="889000">
            <a:lnSpc>
              <a:spcPct val="90000"/>
            </a:lnSpc>
            <a:spcBef>
              <a:spcPct val="0"/>
            </a:spcBef>
            <a:spcAft>
              <a:spcPct val="15000"/>
            </a:spcAft>
            <a:buChar char="•"/>
          </a:pPr>
          <a:r>
            <a:rPr lang="en-US" sz="2000" kern="1200">
              <a:solidFill>
                <a:schemeClr val="tx2"/>
              </a:solidFill>
            </a:rPr>
            <a:t>The goal is to understand each child’s learning needs—not just label a problem</a:t>
          </a:r>
          <a:endParaRPr lang="en-US" sz="1800" kern="1200">
            <a:solidFill>
              <a:schemeClr val="tx2"/>
            </a:solidFill>
          </a:endParaRPr>
        </a:p>
      </dsp:txBody>
      <dsp:txXfrm>
        <a:off x="0" y="211741"/>
        <a:ext cx="11885470" cy="1323000"/>
      </dsp:txXfrm>
    </dsp:sp>
    <dsp:sp modelId="{67D2C1F1-A588-4F67-A199-D14633F87EC2}">
      <dsp:nvSpPr>
        <dsp:cNvPr id="0" name=""/>
        <dsp:cNvSpPr/>
      </dsp:nvSpPr>
      <dsp:spPr>
        <a:xfrm>
          <a:off x="594273" y="34621"/>
          <a:ext cx="8319829" cy="354240"/>
        </a:xfrm>
        <a:prstGeom prst="round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470" tIns="0" rIns="314470"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accent1"/>
              </a:solidFill>
            </a:rPr>
            <a:t>Looking at the Full Picture</a:t>
          </a:r>
          <a:endParaRPr lang="en-US" sz="2800" kern="1200">
            <a:solidFill>
              <a:schemeClr val="accent1"/>
            </a:solidFill>
          </a:endParaRPr>
        </a:p>
      </dsp:txBody>
      <dsp:txXfrm>
        <a:off x="611566" y="51914"/>
        <a:ext cx="8285243" cy="319654"/>
      </dsp:txXfrm>
    </dsp:sp>
    <dsp:sp modelId="{0267E500-DC21-4E49-A535-A50706E2A036}">
      <dsp:nvSpPr>
        <dsp:cNvPr id="0" name=""/>
        <dsp:cNvSpPr/>
      </dsp:nvSpPr>
      <dsp:spPr>
        <a:xfrm>
          <a:off x="0" y="1776662"/>
          <a:ext cx="11885470" cy="1323000"/>
        </a:xfrm>
        <a:prstGeom prst="rect">
          <a:avLst/>
        </a:prstGeom>
        <a:solidFill>
          <a:schemeClr val="bg2">
            <a:alpha val="90000"/>
          </a:schemeClr>
        </a:solidFill>
        <a:ln w="12700" cap="flat" cmpd="sng" algn="ctr">
          <a:solidFill>
            <a:schemeClr val="accent5">
              <a:hueOff val="-3378620"/>
              <a:satOff val="-28986"/>
              <a:lumOff val="36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2445" tIns="249936" rIns="92244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2"/>
              </a:solidFill>
            </a:rPr>
            <a:t>Families are essential partners in understanding and supporting reading development</a:t>
          </a:r>
        </a:p>
        <a:p>
          <a:pPr marL="228600" lvl="1" indent="-228600" algn="l" defTabSz="889000">
            <a:lnSpc>
              <a:spcPct val="90000"/>
            </a:lnSpc>
            <a:spcBef>
              <a:spcPct val="0"/>
            </a:spcBef>
            <a:spcAft>
              <a:spcPct val="15000"/>
            </a:spcAft>
            <a:buChar char="•"/>
          </a:pPr>
          <a:r>
            <a:rPr lang="en-US" sz="2000" kern="1200">
              <a:solidFill>
                <a:schemeClr val="tx2"/>
              </a:solidFill>
            </a:rPr>
            <a:t>Clear communication about progress and instruction helps families support learning at home</a:t>
          </a:r>
        </a:p>
        <a:p>
          <a:pPr marL="228600" lvl="1" indent="-228600" algn="l" defTabSz="889000">
            <a:lnSpc>
              <a:spcPct val="90000"/>
            </a:lnSpc>
            <a:spcBef>
              <a:spcPct val="0"/>
            </a:spcBef>
            <a:spcAft>
              <a:spcPct val="15000"/>
            </a:spcAft>
            <a:buChar char="•"/>
          </a:pPr>
          <a:r>
            <a:rPr lang="en-US" sz="2000" kern="1200">
              <a:solidFill>
                <a:schemeClr val="tx2"/>
              </a:solidFill>
            </a:rPr>
            <a:t>Strong school–family partnerships create consistent support for the child</a:t>
          </a:r>
        </a:p>
      </dsp:txBody>
      <dsp:txXfrm>
        <a:off x="0" y="1776662"/>
        <a:ext cx="11885470" cy="1323000"/>
      </dsp:txXfrm>
    </dsp:sp>
    <dsp:sp modelId="{A34FD66F-858D-426B-A002-5839C46AD8DC}">
      <dsp:nvSpPr>
        <dsp:cNvPr id="0" name=""/>
        <dsp:cNvSpPr/>
      </dsp:nvSpPr>
      <dsp:spPr>
        <a:xfrm>
          <a:off x="594273" y="1599542"/>
          <a:ext cx="8319829" cy="354240"/>
        </a:xfrm>
        <a:prstGeom prst="round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470" tIns="0" rIns="314470"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accent1"/>
              </a:solidFill>
            </a:rPr>
            <a:t>The Role of Families</a:t>
          </a:r>
          <a:endParaRPr lang="en-US" sz="2800" kern="1200">
            <a:solidFill>
              <a:schemeClr val="accent1"/>
            </a:solidFill>
          </a:endParaRPr>
        </a:p>
      </dsp:txBody>
      <dsp:txXfrm>
        <a:off x="611566" y="1616835"/>
        <a:ext cx="8285243" cy="319654"/>
      </dsp:txXfrm>
    </dsp:sp>
    <dsp:sp modelId="{791657DF-BE39-4ECA-A209-F75D4304FA33}">
      <dsp:nvSpPr>
        <dsp:cNvPr id="0" name=""/>
        <dsp:cNvSpPr/>
      </dsp:nvSpPr>
      <dsp:spPr>
        <a:xfrm>
          <a:off x="0" y="3371644"/>
          <a:ext cx="11885470" cy="1625400"/>
        </a:xfrm>
        <a:prstGeom prst="rect">
          <a:avLst/>
        </a:prstGeom>
        <a:solidFill>
          <a:schemeClr val="bg2">
            <a:alpha val="90000"/>
          </a:schemeClr>
        </a:solidFill>
        <a:ln w="12700" cap="flat" cmpd="sng" algn="ctr">
          <a:solidFill>
            <a:schemeClr val="accent5">
              <a:hueOff val="-6757240"/>
              <a:satOff val="-57971"/>
              <a:lumOff val="72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2445" tIns="249936" rIns="92244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2"/>
              </a:solidFill>
            </a:rPr>
            <a:t>Identifying reading difficulties is about understanding how a student learns</a:t>
          </a:r>
        </a:p>
        <a:p>
          <a:pPr marL="228600" lvl="1" indent="-228600" algn="l" defTabSz="889000">
            <a:lnSpc>
              <a:spcPct val="90000"/>
            </a:lnSpc>
            <a:spcBef>
              <a:spcPct val="0"/>
            </a:spcBef>
            <a:spcAft>
              <a:spcPct val="15000"/>
            </a:spcAft>
            <a:buChar char="•"/>
          </a:pPr>
          <a:r>
            <a:rPr lang="en-US" sz="2000" kern="1200">
              <a:solidFill>
                <a:schemeClr val="tx2"/>
              </a:solidFill>
            </a:rPr>
            <a:t>Schools focus on how students respond to instruction and what supports help them grow</a:t>
          </a:r>
        </a:p>
        <a:p>
          <a:pPr marL="228600" lvl="1" indent="-228600" algn="l" defTabSz="889000">
            <a:lnSpc>
              <a:spcPct val="90000"/>
            </a:lnSpc>
            <a:spcBef>
              <a:spcPct val="0"/>
            </a:spcBef>
            <a:spcAft>
              <a:spcPct val="15000"/>
            </a:spcAft>
            <a:buChar char="•"/>
          </a:pPr>
          <a:r>
            <a:rPr lang="en-US" sz="2000" kern="1200">
              <a:solidFill>
                <a:schemeClr val="tx2"/>
              </a:solidFill>
            </a:rPr>
            <a:t>With strong systems and the right support, every child can build the skills needed for reading success</a:t>
          </a:r>
        </a:p>
      </dsp:txBody>
      <dsp:txXfrm>
        <a:off x="0" y="3371644"/>
        <a:ext cx="11885470" cy="1625400"/>
      </dsp:txXfrm>
    </dsp:sp>
    <dsp:sp modelId="{EA030D07-65BB-43ED-9827-9CE7DA8F0E87}">
      <dsp:nvSpPr>
        <dsp:cNvPr id="0" name=""/>
        <dsp:cNvSpPr/>
      </dsp:nvSpPr>
      <dsp:spPr>
        <a:xfrm>
          <a:off x="632241" y="3164462"/>
          <a:ext cx="8319829" cy="354240"/>
        </a:xfrm>
        <a:prstGeom prst="roundRect">
          <a:avLst/>
        </a:prstGeom>
        <a:solidFill>
          <a:schemeClr val="bg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470" tIns="0" rIns="314470"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accent1"/>
              </a:solidFill>
            </a:rPr>
            <a:t>The Goal</a:t>
          </a:r>
          <a:endParaRPr lang="en-US" sz="2800" kern="1200">
            <a:solidFill>
              <a:schemeClr val="accent1"/>
            </a:solidFill>
          </a:endParaRPr>
        </a:p>
      </dsp:txBody>
      <dsp:txXfrm>
        <a:off x="649534" y="3181755"/>
        <a:ext cx="8285243"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C7179-31B7-4659-9118-5A859A89FD6B}">
      <dsp:nvSpPr>
        <dsp:cNvPr id="0" name=""/>
        <dsp:cNvSpPr/>
      </dsp:nvSpPr>
      <dsp:spPr>
        <a:xfrm>
          <a:off x="4523" y="839374"/>
          <a:ext cx="2720006" cy="1058274"/>
        </a:xfrm>
        <a:prstGeom prst="rect">
          <a:avLst/>
        </a:prstGeom>
        <a:solidFill>
          <a:schemeClr val="tx1">
            <a:lumMod val="40000"/>
            <a:lumOff val="6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a:solidFill>
                <a:srgbClr val="000000"/>
              </a:solidFill>
            </a:rPr>
            <a:t>Communicate and Interact Often</a:t>
          </a:r>
        </a:p>
      </dsp:txBody>
      <dsp:txXfrm>
        <a:off x="4523" y="839374"/>
        <a:ext cx="2720006" cy="1058274"/>
      </dsp:txXfrm>
    </dsp:sp>
    <dsp:sp modelId="{8B58DBC5-D237-4374-ACFE-6893B5438BB5}">
      <dsp:nvSpPr>
        <dsp:cNvPr id="0" name=""/>
        <dsp:cNvSpPr/>
      </dsp:nvSpPr>
      <dsp:spPr>
        <a:xfrm>
          <a:off x="4523" y="1897648"/>
          <a:ext cx="2720006" cy="265887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a:solidFill>
                <a:srgbClr val="000000"/>
              </a:solidFill>
            </a:rPr>
            <a:t>Find out how you will receive communication from the school and ask questions if you need more information.</a:t>
          </a:r>
        </a:p>
      </dsp:txBody>
      <dsp:txXfrm>
        <a:off x="4523" y="1897648"/>
        <a:ext cx="2720006" cy="2658875"/>
      </dsp:txXfrm>
    </dsp:sp>
    <dsp:sp modelId="{D98B4348-7E0D-4AE7-AC29-1F22B51EBA43}">
      <dsp:nvSpPr>
        <dsp:cNvPr id="0" name=""/>
        <dsp:cNvSpPr/>
      </dsp:nvSpPr>
      <dsp:spPr>
        <a:xfrm>
          <a:off x="3105331" y="839374"/>
          <a:ext cx="2720006" cy="1058274"/>
        </a:xfrm>
        <a:prstGeom prst="rect">
          <a:avLst/>
        </a:prstGeom>
        <a:solidFill>
          <a:schemeClr val="tx1">
            <a:lumMod val="40000"/>
            <a:lumOff val="6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a:solidFill>
                <a:srgbClr val="000000"/>
              </a:solidFill>
            </a:rPr>
            <a:t>Practice Literacy Skills at Home</a:t>
          </a:r>
        </a:p>
      </dsp:txBody>
      <dsp:txXfrm>
        <a:off x="3105331" y="839374"/>
        <a:ext cx="2720006" cy="1058274"/>
      </dsp:txXfrm>
    </dsp:sp>
    <dsp:sp modelId="{2DAB564D-BF15-437B-AED9-2220162D1BAC}">
      <dsp:nvSpPr>
        <dsp:cNvPr id="0" name=""/>
        <dsp:cNvSpPr/>
      </dsp:nvSpPr>
      <dsp:spPr>
        <a:xfrm>
          <a:off x="3105331" y="1897648"/>
          <a:ext cx="2720006" cy="265887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a:solidFill>
                <a:srgbClr val="000000"/>
              </a:solidFill>
            </a:rPr>
            <a:t>Talk about what home literacy activities match your child’s skill level.</a:t>
          </a:r>
        </a:p>
      </dsp:txBody>
      <dsp:txXfrm>
        <a:off x="3105331" y="1897648"/>
        <a:ext cx="2720006" cy="2658875"/>
      </dsp:txXfrm>
    </dsp:sp>
    <dsp:sp modelId="{CCF90015-0C75-4187-9901-EEA37E0A8A03}">
      <dsp:nvSpPr>
        <dsp:cNvPr id="0" name=""/>
        <dsp:cNvSpPr/>
      </dsp:nvSpPr>
      <dsp:spPr>
        <a:xfrm>
          <a:off x="6206139" y="839374"/>
          <a:ext cx="2720006" cy="1058274"/>
        </a:xfrm>
        <a:prstGeom prst="rect">
          <a:avLst/>
        </a:prstGeom>
        <a:solidFill>
          <a:schemeClr val="tx1">
            <a:lumMod val="40000"/>
            <a:lumOff val="6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000000"/>
              </a:solidFill>
            </a:rPr>
            <a:t>Discuss Literacy Instruction and Intervention</a:t>
          </a:r>
        </a:p>
      </dsp:txBody>
      <dsp:txXfrm>
        <a:off x="6206139" y="839374"/>
        <a:ext cx="2720006" cy="1058274"/>
      </dsp:txXfrm>
    </dsp:sp>
    <dsp:sp modelId="{061F222C-AC68-4758-83CF-9265BA68D521}">
      <dsp:nvSpPr>
        <dsp:cNvPr id="0" name=""/>
        <dsp:cNvSpPr/>
      </dsp:nvSpPr>
      <dsp:spPr>
        <a:xfrm>
          <a:off x="6206139" y="1897648"/>
          <a:ext cx="2720006" cy="265887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rgbClr val="000000"/>
              </a:solidFill>
            </a:rPr>
            <a:t>Talk about how you and the school can partner to help your child and others get high-quality and effective literacy instruction</a:t>
          </a:r>
          <a:r>
            <a:rPr lang="en-US" sz="2100" kern="1200" dirty="0"/>
            <a:t>. </a:t>
          </a:r>
        </a:p>
      </dsp:txBody>
      <dsp:txXfrm>
        <a:off x="6206139" y="1897648"/>
        <a:ext cx="2720006" cy="2658875"/>
      </dsp:txXfrm>
    </dsp:sp>
    <dsp:sp modelId="{6E1C309F-FF2E-44DE-925E-14C11E6101DE}">
      <dsp:nvSpPr>
        <dsp:cNvPr id="0" name=""/>
        <dsp:cNvSpPr/>
      </dsp:nvSpPr>
      <dsp:spPr>
        <a:xfrm>
          <a:off x="9306947" y="839374"/>
          <a:ext cx="2720006" cy="1058274"/>
        </a:xfrm>
        <a:prstGeom prst="rect">
          <a:avLst/>
        </a:prstGeom>
        <a:solidFill>
          <a:schemeClr val="tx1">
            <a:lumMod val="40000"/>
            <a:lumOff val="6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a:solidFill>
                <a:srgbClr val="000000"/>
              </a:solidFill>
            </a:rPr>
            <a:t>Address Concerns Together</a:t>
          </a:r>
        </a:p>
      </dsp:txBody>
      <dsp:txXfrm>
        <a:off x="9306947" y="839374"/>
        <a:ext cx="2720006" cy="1058274"/>
      </dsp:txXfrm>
    </dsp:sp>
    <dsp:sp modelId="{547C7075-C4DF-4AB2-80BD-FF2E260D2E9F}">
      <dsp:nvSpPr>
        <dsp:cNvPr id="0" name=""/>
        <dsp:cNvSpPr/>
      </dsp:nvSpPr>
      <dsp:spPr>
        <a:xfrm>
          <a:off x="9306947" y="1897648"/>
          <a:ext cx="2720006" cy="265887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rgbClr val="000000"/>
              </a:solidFill>
            </a:rPr>
            <a:t>Discuss what your child has learned and what skills they are still working on. Share your understanding of your child’s learning needs.</a:t>
          </a:r>
        </a:p>
      </dsp:txBody>
      <dsp:txXfrm>
        <a:off x="9306947" y="1897648"/>
        <a:ext cx="2720006" cy="26588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9476D-4A4E-4DFC-A3B0-01D4F8EB21AF}">
      <dsp:nvSpPr>
        <dsp:cNvPr id="0" name=""/>
        <dsp:cNvSpPr/>
      </dsp:nvSpPr>
      <dsp:spPr>
        <a:xfrm>
          <a:off x="0" y="701237"/>
          <a:ext cx="11340580" cy="3260250"/>
        </a:xfrm>
        <a:prstGeom prst="rect">
          <a:avLst/>
        </a:prstGeom>
        <a:solidFill>
          <a:srgbClr val="CDE5FB"/>
        </a:solidFill>
        <a:ln w="6350" cap="flat" cmpd="sng" algn="ctr">
          <a:solidFill>
            <a:schemeClr val="accent1">
              <a:alpha val="9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80155" tIns="958088" rIns="880155" bIns="170688" numCol="1" spcCol="1270" anchor="t" anchorCtr="0">
          <a:noAutofit/>
        </a:bodyPr>
        <a:lstStyle/>
        <a:p>
          <a:pPr marL="0" lvl="1" indent="0" algn="l" defTabSz="1022350" rtl="0">
            <a:lnSpc>
              <a:spcPct val="90000"/>
            </a:lnSpc>
            <a:spcBef>
              <a:spcPct val="0"/>
            </a:spcBef>
            <a:spcAft>
              <a:spcPct val="15000"/>
            </a:spcAft>
            <a:buChar char="•"/>
          </a:pPr>
          <a:r>
            <a:rPr lang="en-US" sz="2400" b="1" kern="1200">
              <a:solidFill>
                <a:srgbClr val="000000"/>
              </a:solidFill>
              <a:latin typeface="Calibri"/>
              <a:ea typeface="Calibri"/>
              <a:cs typeface="Calibri"/>
            </a:rPr>
            <a:t>Understanding My Child's Reading Development: </a:t>
          </a:r>
          <a:r>
            <a:rPr lang="en-US" sz="2400" kern="1200">
              <a:solidFill>
                <a:srgbClr val="000000"/>
              </a:solidFill>
              <a:latin typeface="Calibri"/>
              <a:ea typeface="Calibri"/>
              <a:cs typeface="Calibri"/>
            </a:rPr>
            <a:t>Prepare to advocate for your child's learning needs.</a:t>
          </a:r>
          <a:endParaRPr lang="en-US" sz="2400" kern="1200">
            <a:solidFill>
              <a:srgbClr val="000000"/>
            </a:solidFill>
          </a:endParaRPr>
        </a:p>
        <a:p>
          <a:pPr marL="0" lvl="1" indent="0" algn="l" defTabSz="1066800" rtl="0">
            <a:lnSpc>
              <a:spcPct val="90000"/>
            </a:lnSpc>
            <a:spcBef>
              <a:spcPct val="0"/>
            </a:spcBef>
            <a:spcAft>
              <a:spcPct val="15000"/>
            </a:spcAft>
            <a:buChar char="•"/>
          </a:pPr>
          <a:r>
            <a:rPr lang="en-US" sz="2400" b="1" kern="1200">
              <a:solidFill>
                <a:srgbClr val="000000"/>
              </a:solidFill>
              <a:latin typeface="Calibri"/>
              <a:ea typeface="Calibri"/>
              <a:cs typeface="Calibri"/>
            </a:rPr>
            <a:t> Diagnosis and Classification: </a:t>
          </a:r>
          <a:r>
            <a:rPr lang="en-US" sz="2400" kern="1200">
              <a:solidFill>
                <a:srgbClr val="000000"/>
              </a:solidFill>
              <a:latin typeface="Calibri"/>
              <a:ea typeface="Calibri"/>
              <a:cs typeface="Calibri"/>
            </a:rPr>
            <a:t>If you suspect your child has a reading disability or may be eligible for special education. </a:t>
          </a:r>
          <a:endParaRPr lang="en-US" sz="2400" kern="1200">
            <a:solidFill>
              <a:srgbClr val="000000"/>
            </a:solidFill>
          </a:endParaRPr>
        </a:p>
        <a:p>
          <a:pPr marL="0" lvl="1" indent="0" algn="l" defTabSz="1066800" rtl="0">
            <a:lnSpc>
              <a:spcPct val="90000"/>
            </a:lnSpc>
            <a:spcBef>
              <a:spcPct val="0"/>
            </a:spcBef>
            <a:spcAft>
              <a:spcPct val="15000"/>
            </a:spcAft>
            <a:buChar char="•"/>
          </a:pPr>
          <a:r>
            <a:rPr lang="en-US" sz="2400" b="1" kern="1200">
              <a:solidFill>
                <a:srgbClr val="000000"/>
              </a:solidFill>
              <a:latin typeface="Calibri"/>
              <a:ea typeface="Calibri"/>
              <a:cs typeface="Calibri"/>
            </a:rPr>
            <a:t> Intervention and Supports: </a:t>
          </a:r>
          <a:r>
            <a:rPr lang="en-US" sz="2400" kern="1200">
              <a:solidFill>
                <a:srgbClr val="000000"/>
              </a:solidFill>
              <a:latin typeface="Calibri"/>
              <a:ea typeface="Calibri"/>
              <a:cs typeface="Calibri"/>
            </a:rPr>
            <a:t>For resources that explain supports and services your child may be receiving.</a:t>
          </a:r>
          <a:endParaRPr lang="en-US" sz="2400" kern="1200">
            <a:solidFill>
              <a:srgbClr val="000000"/>
            </a:solidFill>
          </a:endParaRPr>
        </a:p>
      </dsp:txBody>
      <dsp:txXfrm>
        <a:off x="0" y="701237"/>
        <a:ext cx="11340580" cy="3260250"/>
      </dsp:txXfrm>
    </dsp:sp>
    <dsp:sp modelId="{6464DD9A-98F3-4F9D-A564-1DDD1C3A9650}">
      <dsp:nvSpPr>
        <dsp:cNvPr id="0" name=""/>
        <dsp:cNvSpPr/>
      </dsp:nvSpPr>
      <dsp:spPr>
        <a:xfrm>
          <a:off x="518145" y="226291"/>
          <a:ext cx="10304290" cy="1357920"/>
        </a:xfrm>
        <a:prstGeom prst="roundRect">
          <a:avLst/>
        </a:prstGeom>
        <a:solidFill>
          <a:schemeClr val="accent5">
            <a:lumMod val="40000"/>
            <a:lumOff val="60000"/>
          </a:schemeClr>
        </a:solidFill>
        <a:ln>
          <a:solidFill>
            <a:schemeClr val="accent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0053" tIns="0" rIns="300053" bIns="0" numCol="1" spcCol="1270" anchor="ctr" anchorCtr="0">
          <a:noAutofit/>
        </a:bodyPr>
        <a:lstStyle/>
        <a:p>
          <a:pPr marL="0" lvl="0" indent="0" algn="ctr" defTabSz="1244600" rtl="0">
            <a:lnSpc>
              <a:spcPct val="90000"/>
            </a:lnSpc>
            <a:spcBef>
              <a:spcPct val="0"/>
            </a:spcBef>
            <a:spcAft>
              <a:spcPct val="35000"/>
            </a:spcAft>
            <a:buNone/>
            <a:tabLst/>
          </a:pPr>
          <a:r>
            <a:rPr lang="en-US" sz="2800" b="1" kern="1200" dirty="0">
              <a:solidFill>
                <a:sysClr val="windowText" lastClr="000000"/>
              </a:solidFill>
              <a:latin typeface="Calibri"/>
              <a:ea typeface="Calibri"/>
              <a:cs typeface="Calibri"/>
            </a:rPr>
            <a:t>Learn More </a:t>
          </a:r>
          <a:r>
            <a:rPr lang="en-US" sz="2800" kern="1200" dirty="0">
              <a:solidFill>
                <a:sysClr val="windowText" lastClr="000000"/>
              </a:solidFill>
              <a:latin typeface="Calibri"/>
              <a:ea typeface="Calibri"/>
              <a:cs typeface="Calibri"/>
            </a:rPr>
            <a:t>about topics that will enable you to advocate effectively and to better understand the school's system of literacy support and services.</a:t>
          </a:r>
        </a:p>
      </dsp:txBody>
      <dsp:txXfrm>
        <a:off x="584433" y="292579"/>
        <a:ext cx="10171714" cy="12253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2E760-CAEF-4E9E-B12A-FD4036A24409}">
      <dsp:nvSpPr>
        <dsp:cNvPr id="0" name=""/>
        <dsp:cNvSpPr/>
      </dsp:nvSpPr>
      <dsp:spPr>
        <a:xfrm>
          <a:off x="3807" y="103266"/>
          <a:ext cx="2703043" cy="2703043"/>
        </a:xfrm>
        <a:prstGeom prst="ellipse">
          <a:avLst/>
        </a:prstGeom>
        <a:gradFill rotWithShape="0">
          <a:gsLst>
            <a:gs pos="0">
              <a:schemeClr val="accent5">
                <a:shade val="80000"/>
                <a:alpha val="50000"/>
                <a:hueOff val="0"/>
                <a:satOff val="0"/>
                <a:lumOff val="0"/>
                <a:alphaOff val="0"/>
                <a:lumMod val="110000"/>
                <a:satMod val="105000"/>
                <a:tint val="67000"/>
              </a:schemeClr>
            </a:gs>
            <a:gs pos="50000">
              <a:schemeClr val="accent5">
                <a:shade val="80000"/>
                <a:alpha val="50000"/>
                <a:hueOff val="0"/>
                <a:satOff val="0"/>
                <a:lumOff val="0"/>
                <a:alphaOff val="0"/>
                <a:lumMod val="105000"/>
                <a:satMod val="103000"/>
                <a:tint val="73000"/>
              </a:schemeClr>
            </a:gs>
            <a:gs pos="100000">
              <a:schemeClr val="accent5">
                <a:shade val="80000"/>
                <a:alpha val="50000"/>
                <a:hueOff val="0"/>
                <a:satOff val="0"/>
                <a:lumOff val="0"/>
                <a:alphaOff val="0"/>
                <a:lumMod val="105000"/>
                <a:satMod val="109000"/>
                <a:tint val="81000"/>
              </a:schemeClr>
            </a:gs>
          </a:gsLst>
          <a:lin ang="5400000" scaled="0"/>
        </a:gradFill>
        <a:ln>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48757" tIns="34290" rIns="148757" bIns="34290"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Calibri Light" panose="020F0302020204030204"/>
            </a:rPr>
            <a:t> </a:t>
          </a:r>
          <a:r>
            <a:rPr lang="en-US" sz="2700" b="1" kern="1200" dirty="0">
              <a:solidFill>
                <a:srgbClr val="000000"/>
              </a:solidFill>
              <a:latin typeface="Calibri Light" panose="020F0302020204030204"/>
            </a:rPr>
            <a:t>Family</a:t>
          </a:r>
          <a:endParaRPr lang="en-US" sz="2700" b="1" kern="1200" dirty="0">
            <a:solidFill>
              <a:srgbClr val="000000"/>
            </a:solidFill>
          </a:endParaRPr>
        </a:p>
      </dsp:txBody>
      <dsp:txXfrm>
        <a:off x="399658" y="499117"/>
        <a:ext cx="1911341" cy="1911341"/>
      </dsp:txXfrm>
    </dsp:sp>
    <dsp:sp modelId="{A5BEC71C-E7BC-462E-B480-C417D20CEF21}">
      <dsp:nvSpPr>
        <dsp:cNvPr id="0" name=""/>
        <dsp:cNvSpPr/>
      </dsp:nvSpPr>
      <dsp:spPr>
        <a:xfrm>
          <a:off x="2166241" y="103266"/>
          <a:ext cx="2703043" cy="2703043"/>
        </a:xfrm>
        <a:prstGeom prst="ellipse">
          <a:avLst/>
        </a:prstGeom>
        <a:gradFill rotWithShape="0">
          <a:gsLst>
            <a:gs pos="0">
              <a:schemeClr val="accent5">
                <a:shade val="80000"/>
                <a:alpha val="50000"/>
                <a:hueOff val="746320"/>
                <a:satOff val="-72238"/>
                <a:lumOff val="41028"/>
                <a:alphaOff val="0"/>
                <a:lumMod val="110000"/>
                <a:satMod val="105000"/>
                <a:tint val="67000"/>
              </a:schemeClr>
            </a:gs>
            <a:gs pos="50000">
              <a:schemeClr val="accent5">
                <a:shade val="80000"/>
                <a:alpha val="50000"/>
                <a:hueOff val="746320"/>
                <a:satOff val="-72238"/>
                <a:lumOff val="41028"/>
                <a:alphaOff val="0"/>
                <a:lumMod val="105000"/>
                <a:satMod val="103000"/>
                <a:tint val="73000"/>
              </a:schemeClr>
            </a:gs>
            <a:gs pos="100000">
              <a:schemeClr val="accent5">
                <a:shade val="80000"/>
                <a:alpha val="50000"/>
                <a:hueOff val="746320"/>
                <a:satOff val="-72238"/>
                <a:lumOff val="41028"/>
                <a:alphaOff val="0"/>
                <a:lumMod val="105000"/>
                <a:satMod val="109000"/>
                <a:tint val="81000"/>
              </a:schemeClr>
            </a:gs>
          </a:gsLst>
          <a:lin ang="5400000" scaled="0"/>
        </a:gradFill>
        <a:ln>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48757" tIns="34290" rIns="148757" bIns="34290" numCol="1" spcCol="1270" anchor="ctr" anchorCtr="0">
          <a:noAutofit/>
        </a:bodyPr>
        <a:lstStyle/>
        <a:p>
          <a:pPr marL="0" lvl="0" indent="0" algn="ctr" defTabSz="1200150">
            <a:lnSpc>
              <a:spcPct val="90000"/>
            </a:lnSpc>
            <a:spcBef>
              <a:spcPct val="0"/>
            </a:spcBef>
            <a:spcAft>
              <a:spcPct val="35000"/>
            </a:spcAft>
            <a:buNone/>
          </a:pPr>
          <a:r>
            <a:rPr lang="en-US" sz="2700" b="1" kern="1200">
              <a:solidFill>
                <a:srgbClr val="000000"/>
              </a:solidFill>
              <a:latin typeface="Calibri Light" panose="020F0302020204030204"/>
            </a:rPr>
            <a:t>Community</a:t>
          </a:r>
          <a:endParaRPr lang="en-US" sz="2700" b="1" kern="1200">
            <a:solidFill>
              <a:srgbClr val="000000"/>
            </a:solidFill>
          </a:endParaRPr>
        </a:p>
      </dsp:txBody>
      <dsp:txXfrm>
        <a:off x="2562092" y="499117"/>
        <a:ext cx="1911341" cy="191134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C2FC7D-D6B4-4F3A-838D-5E33B4464B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ED457D-6242-450F-A9D1-D16F1729601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7CCF2B-AC21-4D01-B093-21E717881CF7}" type="datetimeFigureOut">
              <a:rPr lang="en-US" smtClean="0"/>
              <a:t>8/6/2026</a:t>
            </a:fld>
            <a:endParaRPr lang="en-US"/>
          </a:p>
        </p:txBody>
      </p:sp>
      <p:sp>
        <p:nvSpPr>
          <p:cNvPr id="4" name="Footer Placeholder 3">
            <a:extLst>
              <a:ext uri="{FF2B5EF4-FFF2-40B4-BE49-F238E27FC236}">
                <a16:creationId xmlns:a16="http://schemas.microsoft.com/office/drawing/2014/main" id="{E8FFCAB3-DD0A-4521-9859-416A13C8169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38E6D6-D651-4B1B-A08B-A894F1F9657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7D062DE-990C-4880-B6F7-14B7D6D053D8}" type="slidenum">
              <a:rPr lang="en-US" smtClean="0"/>
              <a:t>‹#›</a:t>
            </a:fld>
            <a:endParaRPr lang="en-US"/>
          </a:p>
        </p:txBody>
      </p:sp>
    </p:spTree>
    <p:extLst>
      <p:ext uri="{BB962C8B-B14F-4D97-AF65-F5344CB8AC3E}">
        <p14:creationId xmlns:p14="http://schemas.microsoft.com/office/powerpoint/2010/main" val="619372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8/6/2026</a:t>
            </a:fld>
            <a:endParaRPr lang="en-US"/>
          </a:p>
        </p:txBody>
      </p:sp>
      <p:sp>
        <p:nvSpPr>
          <p:cNvPr id="4" name="Slide Image Placeholder 3"/>
          <p:cNvSpPr>
            <a:spLocks noGrp="1" noRot="1" noChangeAspect="1"/>
          </p:cNvSpPr>
          <p:nvPr>
            <p:ph type="sldImg" idx="2"/>
          </p:nvPr>
        </p:nvSpPr>
        <p:spPr>
          <a:xfrm>
            <a:off x="734060" y="663114"/>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3996694"/>
            <a:ext cx="5608320" cy="41376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intensiveintervention.org/sites/default/files/17-3324_NCII-Family-Tips-508.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understood.org/en/articles/accommodations-what-they-are-and-how-they-work"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understood.org/articles/en/assistive-technology-for-reading" TargetMode="External"/><Relationship Id="rId5" Type="http://schemas.openxmlformats.org/officeDocument/2006/relationships/hyperlink" Target="https://www.understood.org/en/articles/assistive-technology-for-reading" TargetMode="External"/><Relationship Id="rId4" Type="http://schemas.openxmlformats.org/officeDocument/2006/relationships/hyperlink" Target="https://www.understood.org/en/articles/modifications-what-you-need-to-know"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improvingliteracy.org/resource/defining-dyslexia/"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improvingliteracy.org/resource/understanding-dyslexia-myth-vs-facts/"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youtu.be/dRq5-Bcg93A?si=M8j0h3fsbWASIzo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improvingliteracy.org/resource/how-families-can-partner-with-schools-on-literacy-development/"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improvingliteracy.org/resource/how-families-can-partner-with-schools-on-literacy-development/" TargetMode="External"/><Relationship Id="rId3" Type="http://schemas.openxmlformats.org/officeDocument/2006/relationships/hyperlink" Target="https://improvingliteracy.org/resource/what-do-we-mean-by-evidence-based-literacy-resources/" TargetMode="External"/><Relationship Id="rId7" Type="http://schemas.openxmlformats.org/officeDocument/2006/relationships/hyperlink" Target="https://improvingliteracy.org/resource/understanding-the-new-ida-dyslexia-definitio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intensiveintervention.org/sites/default/files/17-3324_NCII-Family-Overview-508.pdf" TargetMode="External"/><Relationship Id="rId5" Type="http://schemas.openxmlformats.org/officeDocument/2006/relationships/hyperlink" Target="https://improvingliteracy.org/resource/understanding-screening-overall-screening-and-assessment/" TargetMode="External"/><Relationship Id="rId4" Type="http://schemas.openxmlformats.org/officeDocument/2006/relationships/hyperlink" Target="https://meadowscenter.org/wp-content/uploads/2022/07/10Key_ReadingIntervention_WEB.pdf"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improvingliteracy.org/resource/advocating-for-my-child-s-literacy-need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understood.org/articles/en/beyond-the-iep-reaching-out-to-my-sons-general-education-teacher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parentcenterhub.org/parental-rights/"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s://ncld.org/wp-content/uploads/2025/05/Eligibility-for-Special-Education-under-a-Specific-Learning-Disability-Classification-Final.pdf" TargetMode="Externa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parentcenterhub.org/wp-content/uploads/repo_items/sample-agenda.pdf"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sepacguide.parentcenterhub.org/a-view-from-the-states-part-ii-chapter-1/" TargetMode="External"/><Relationship Id="rId2" Type="http://schemas.openxmlformats.org/officeDocument/2006/relationships/slide" Target="../slides/slide48.xml"/><Relationship Id="rId1" Type="http://schemas.openxmlformats.org/officeDocument/2006/relationships/notesMaster" Target="../notesMasters/notesMaster1.xml"/><Relationship Id="rId5" Type="http://schemas.openxmlformats.org/officeDocument/2006/relationships/hyperlink" Target="https://www.cadreworks.org/find-state-agency-parent-center-information" TargetMode="External"/><Relationship Id="rId4" Type="http://schemas.openxmlformats.org/officeDocument/2006/relationships/hyperlink" Target="https://sepacguide.parentcenterhub.org/"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youtube.com/watch?v=b1b2rHhFajE"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youtube.com/watch?v=sepbk_qnP3o"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understood.org/articles/en/10-defusing-phrases-to-use-at-iep-meetings" TargetMode="External"/><Relationship Id="rId2" Type="http://schemas.openxmlformats.org/officeDocument/2006/relationships/slide" Target="../slides/slide59.xml"/><Relationship Id="rId1" Type="http://schemas.openxmlformats.org/officeDocument/2006/relationships/notesMaster" Target="../notesMasters/notesMaster1.xml"/><Relationship Id="rId4" Type="http://schemas.openxmlformats.org/officeDocument/2006/relationships/hyperlink" Target="https://www.understood.org/en/articles/10-defusing-phrases-to-use-at-iep-meetings" TargetMode="Externa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promotingprogress.org/sites/default/files/2022-10/IEP-overview-parent.pdf"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week.org/teaching-learning/the-path-to-fluent-reading-a-developmental-timeline/2019/1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95646-66FC-382A-8873-737943A34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D8481-C041-7EFA-5371-B82ABB20DD0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FD3FD56-0F36-A3FD-C5F1-682E2F2D875E}"/>
              </a:ext>
            </a:extLst>
          </p:cNvPr>
          <p:cNvSpPr>
            <a:spLocks noGrp="1"/>
          </p:cNvSpPr>
          <p:nvPr>
            <p:ph type="body" idx="1"/>
          </p:nvPr>
        </p:nvSpPr>
        <p:spPr/>
        <p:txBody>
          <a:bodyPr/>
          <a:lstStyle/>
          <a:p>
            <a:pPr marL="0" lvl="0" indent="0" algn="l" rtl="0">
              <a:spcBef>
                <a:spcPts val="0"/>
              </a:spcBef>
              <a:spcAft>
                <a:spcPts val="0"/>
              </a:spcAft>
              <a:buNone/>
            </a:pPr>
            <a:r>
              <a:rPr lang="en-US"/>
              <a:t>How to present this slide deck:</a:t>
            </a:r>
          </a:p>
          <a:p>
            <a:pPr marL="0" lvl="0" indent="0" algn="l" rtl="0">
              <a:spcBef>
                <a:spcPts val="0"/>
              </a:spcBef>
              <a:spcAft>
                <a:spcPts val="0"/>
              </a:spcAft>
              <a:buNone/>
            </a:pPr>
            <a:endParaRPr lang="en-US"/>
          </a:p>
          <a:p>
            <a:pPr marL="0" lvl="0" indent="0" algn="l" rtl="0">
              <a:spcBef>
                <a:spcPts val="0"/>
              </a:spcBef>
              <a:spcAft>
                <a:spcPts val="0"/>
              </a:spcAft>
              <a:buNone/>
            </a:pPr>
            <a:r>
              <a:rPr lang="en-US"/>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p>
          <a:p>
            <a:endParaRPr lang="en-US" b="0"/>
          </a:p>
          <a:p>
            <a:r>
              <a:rPr lang="en-US" b="0" u="sng"/>
              <a:t>Text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t>Bold text = </a:t>
            </a:r>
            <a:r>
              <a:rPr lang="en-US" b="1"/>
              <a:t>Presenter Script (what the presenter should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t>Italic text = Ideas for activity or interaction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sng"/>
              <a:t>Underlined text</a:t>
            </a:r>
            <a:r>
              <a:rPr lang="en-US" b="0" u="none"/>
              <a:t> = specific contexts (e.g., zoom vs in-person)</a:t>
            </a: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t>Yellow highlighted text </a:t>
            </a:r>
            <a:r>
              <a:rPr lang="en-US" b="0" i="0">
                <a:highlight>
                  <a:srgbClr val="FFFF00"/>
                </a:highlight>
              </a:rPr>
              <a:t>is for you to customize based on your state/grade for the presentation</a:t>
            </a:r>
            <a:endParaRPr lang="en-US" b="0"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indent="-171450">
              <a:buFont typeface="Arial" panose="020B0604020202020204" pitchFamily="34" charset="0"/>
              <a:buChar char="•"/>
            </a:pPr>
            <a:r>
              <a:rPr lang="en-US" b="0"/>
              <a:t>Regular text = Presenter notes (reminders or instructions)</a:t>
            </a:r>
          </a:p>
          <a:p>
            <a:pPr marL="0" indent="0">
              <a:buFont typeface="Arial" panose="020B0604020202020204" pitchFamily="34" charset="0"/>
              <a:buNone/>
            </a:pPr>
            <a:endParaRPr lang="en-US" b="0"/>
          </a:p>
          <a:p>
            <a:pPr marL="171450" indent="-171450">
              <a:buFont typeface="Arial" panose="020B0604020202020204" pitchFamily="34" charset="0"/>
              <a:buChar char="•"/>
            </a:pPr>
            <a:r>
              <a:rPr lang="en-US" b="0"/>
              <a:t>Regular text with bullet = specific instruction</a:t>
            </a:r>
          </a:p>
          <a:p>
            <a:pPr marL="0" indent="0">
              <a:buFont typeface="Arial" panose="020B0604020202020204" pitchFamily="34" charset="0"/>
              <a:buNone/>
            </a:pPr>
            <a:endParaRPr lang="en-US" b="0"/>
          </a:p>
          <a:p>
            <a:pPr marL="0" indent="0">
              <a:buFont typeface="Arial" panose="020B0604020202020204" pitchFamily="34" charset="0"/>
              <a:buNone/>
            </a:pPr>
            <a:r>
              <a:rPr lang="en-US" b="0"/>
              <a:t>Information in Notes:</a:t>
            </a:r>
          </a:p>
          <a:p>
            <a:pPr marL="171450" indent="-171450">
              <a:buFont typeface="Arial" panose="020B0604020202020204" pitchFamily="34" charset="0"/>
              <a:buChar char="•"/>
            </a:pPr>
            <a:r>
              <a:rPr lang="en-US" b="0"/>
              <a:t>* Asterisks indicate hints or ideas for customization</a:t>
            </a:r>
            <a:endParaRPr lang="en-US" b="0" u="sng"/>
          </a:p>
          <a:p>
            <a:endParaRPr lang="en-US" b="0"/>
          </a:p>
          <a:p>
            <a:pPr marL="171450" indent="-171450">
              <a:buFont typeface="Arial" panose="020B0604020202020204" pitchFamily="34" charset="0"/>
              <a:buChar char="•"/>
            </a:pPr>
            <a:r>
              <a:rPr lang="en-US" b="0"/>
              <a:t>If there is a video, the link will be provided in the slide notes. The transcript for the video is provided so that you can decide if you want to show the video, or if you want to cover the topic through a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a:p>
          <a:p>
            <a:pPr marL="171450" indent="-171450">
              <a:buFont typeface="Arial" panose="020B0604020202020204" pitchFamily="34" charset="0"/>
              <a:buChar char="•"/>
            </a:pPr>
            <a:r>
              <a:rPr lang="en-US" b="0"/>
              <a:t>CLICK, directions for animated slides</a:t>
            </a:r>
            <a:r>
              <a:rPr lang="en-US" b="0" i="1">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a:highlight>
                <a:srgbClr val="FF00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highlight>
                  <a:srgbClr val="FF00FF"/>
                </a:highlight>
              </a:rPr>
              <a:t>Slides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Hidden slides are optional and may be used at the presenter's discretion based on the needs of the audience. </a:t>
            </a:r>
          </a:p>
          <a:p>
            <a:pPr marL="171450" indent="-171450">
              <a:buFont typeface="Arial" panose="020B0604020202020204" pitchFamily="34" charset="0"/>
              <a:buChar char="•"/>
            </a:pPr>
            <a:endParaRPr lang="en-US" b="0" i="0"/>
          </a:p>
          <a:p>
            <a:pPr marL="171450" indent="-171450">
              <a:buFont typeface="Arial" panose="020B0604020202020204" pitchFamily="34" charset="0"/>
              <a:buChar char="•"/>
            </a:pPr>
            <a:r>
              <a:rPr lang="en-US" b="0" i="0"/>
              <a:t>The </a:t>
            </a:r>
            <a:r>
              <a:rPr lang="en-US" b="0" i="0">
                <a:highlight>
                  <a:srgbClr val="FF00FF"/>
                </a:highlight>
              </a:rPr>
              <a:t>pink backpack </a:t>
            </a:r>
            <a:r>
              <a:rPr lang="en-US" b="0" i="0"/>
              <a:t>on a slide </a:t>
            </a:r>
            <a:r>
              <a:rPr lang="en-US" sz="1200" kern="120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a:p>
          <a:p>
            <a:endParaRPr lang="en-US" b="1"/>
          </a:p>
          <a:p>
            <a:r>
              <a:rPr lang="en-US" b="1"/>
              <a:t>---</a:t>
            </a:r>
          </a:p>
          <a:p>
            <a:endParaRPr lang="en-US" b="1"/>
          </a:p>
          <a:p>
            <a:pPr marL="171450" indent="-171450">
              <a:buFont typeface="Arial" panose="020B0604020202020204" pitchFamily="34" charset="0"/>
              <a:buChar char="•"/>
            </a:pPr>
            <a:r>
              <a:rPr lang="en-US"/>
              <a:t>Greet participants and begin workshop with introductions as needed. Follow the facilitation procedure notes appropriate for the workshop session.</a:t>
            </a:r>
            <a:endParaRPr lang="en-US">
              <a:solidFill>
                <a:srgbClr val="444444"/>
              </a:solidFill>
            </a:endParaRPr>
          </a:p>
          <a:p>
            <a:endParaRPr lang="en-US">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Welcome to the National Center on Improving Literacy’s workshop on </a:t>
            </a:r>
            <a:r>
              <a:rPr lang="en-US" sz="1200" b="1">
                <a:solidFill>
                  <a:srgbClr val="08355F"/>
                </a:solidFill>
                <a:ea typeface="Calibri"/>
                <a:cs typeface="Calibri"/>
              </a:rPr>
              <a:t>Advocating for the Literacy Needs of Children</a:t>
            </a:r>
            <a:r>
              <a:rPr lang="en-US" b="1"/>
              <a: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a:t>
            </a:r>
            <a:endParaRPr lang="en-US">
              <a:solidFill>
                <a:srgbClr val="444444"/>
              </a:solidFill>
            </a:endParaRPr>
          </a:p>
          <a:p>
            <a:endParaRPr lang="en-US">
              <a:ea typeface="Calibri"/>
              <a:cs typeface="Calibri"/>
            </a:endParaRPr>
          </a:p>
          <a:p>
            <a:endParaRPr lang="en-US"/>
          </a:p>
        </p:txBody>
      </p:sp>
      <p:sp>
        <p:nvSpPr>
          <p:cNvPr id="4" name="Slide Number Placeholder 3">
            <a:extLst>
              <a:ext uri="{FF2B5EF4-FFF2-40B4-BE49-F238E27FC236}">
                <a16:creationId xmlns:a16="http://schemas.microsoft.com/office/drawing/2014/main" id="{19DC5EBF-FD88-DF18-C3B7-00F78DCFED02}"/>
              </a:ext>
            </a:extLst>
          </p:cNvPr>
          <p:cNvSpPr>
            <a:spLocks noGrp="1"/>
          </p:cNvSpPr>
          <p:nvPr>
            <p:ph type="sldNum" sz="quarter" idx="5"/>
          </p:nvPr>
        </p:nvSpPr>
        <p:spPr/>
        <p:txBody>
          <a:bodyPr/>
          <a:lstStyle/>
          <a:p>
            <a:fld id="{B1D499D3-6930-49CF-8119-D2C5A3421AFD}" type="slidenum">
              <a:rPr lang="en-US" smtClean="0"/>
              <a:t>1</a:t>
            </a:fld>
            <a:endParaRPr lang="en-US"/>
          </a:p>
        </p:txBody>
      </p:sp>
    </p:spTree>
    <p:extLst>
      <p:ext uri="{BB962C8B-B14F-4D97-AF65-F5344CB8AC3E}">
        <p14:creationId xmlns:p14="http://schemas.microsoft.com/office/powerpoint/2010/main" val="4171424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There are so many pieces to the Science of Reading that it can be difficult to know where to start. Here are a few highlights about what the Science of Reading is — and what it’s not. This knowledge will help you on your journey to teaching all children, including those with diverse needs and cultural backgrounds, to read.</a:t>
            </a:r>
          </a:p>
          <a:p>
            <a:endParaRPr lang="en-US" b="0"/>
          </a:p>
          <a:p>
            <a:r>
              <a:rPr lang="en-US" b="0"/>
              <a:t>Distribute the handout titled “The Science of Reading” for participants to review while you present the following information:</a:t>
            </a:r>
          </a:p>
          <a:p>
            <a:endParaRPr lang="en-US" b="0"/>
          </a:p>
          <a:p>
            <a:r>
              <a:rPr lang="en-US" b="1"/>
              <a:t>The Science of Reading: What It </a:t>
            </a:r>
            <a:r>
              <a:rPr lang="en-US" b="1" i="1"/>
              <a:t>Is</a:t>
            </a:r>
            <a:r>
              <a:rPr lang="en-US" b="1"/>
              <a:t> and What It </a:t>
            </a:r>
            <a:r>
              <a:rPr lang="en-US" b="1" i="1"/>
              <a:t>Isn’t</a:t>
            </a:r>
            <a:endParaRPr lang="en-US" b="1"/>
          </a:p>
          <a:p>
            <a:r>
              <a:rPr lang="en-US" b="1"/>
              <a:t>What It </a:t>
            </a:r>
            <a:r>
              <a:rPr lang="en-US" b="1" i="1"/>
              <a:t>Is</a:t>
            </a:r>
            <a:endParaRPr lang="en-US" b="1"/>
          </a:p>
          <a:p>
            <a:pPr marL="171450" indent="-171450">
              <a:buFont typeface="Arial" panose="020B0604020202020204" pitchFamily="34" charset="0"/>
              <a:buChar char="•"/>
            </a:pPr>
            <a:r>
              <a:rPr lang="en-US" b="1"/>
              <a:t>Based on 50+ years of scientifically grounded research that confirms and disproves theories about how children learn to read</a:t>
            </a:r>
          </a:p>
          <a:p>
            <a:pPr marL="171450" indent="-171450">
              <a:buFont typeface="Arial" panose="020B0604020202020204" pitchFamily="34" charset="0"/>
              <a:buChar char="•"/>
            </a:pPr>
            <a:r>
              <a:rPr lang="en-US" b="1"/>
              <a:t>An instructional approach centered on the 5 Big Ideas: phonemic awareness, phonics, fluency, vocabulary, and comprehension</a:t>
            </a:r>
          </a:p>
          <a:p>
            <a:pPr marL="171450" indent="-171450">
              <a:buFont typeface="Arial" panose="020B0604020202020204" pitchFamily="34" charset="0"/>
              <a:buChar char="•"/>
            </a:pPr>
            <a:r>
              <a:rPr lang="en-US" b="1"/>
              <a:t>An evolving body of research that grows as communities, populations, and instructional methods change</a:t>
            </a:r>
          </a:p>
          <a:p>
            <a:pPr marL="171450" indent="-171450">
              <a:buFont typeface="Arial" panose="020B0604020202020204" pitchFamily="34" charset="0"/>
              <a:buChar char="•"/>
            </a:pPr>
            <a:endParaRPr lang="en-US" b="1"/>
          </a:p>
          <a:p>
            <a:pPr marL="171450" indent="-171450">
              <a:buFont typeface="Arial" panose="020B0604020202020204" pitchFamily="34" charset="0"/>
              <a:buChar char="•"/>
            </a:pPr>
            <a:endParaRPr lang="en-US" b="1"/>
          </a:p>
          <a:p>
            <a:r>
              <a:rPr lang="en-US" b="1"/>
              <a:t>What It </a:t>
            </a:r>
            <a:r>
              <a:rPr lang="en-US" b="1" i="1"/>
              <a:t>Isn’t</a:t>
            </a:r>
            <a:endParaRPr lang="en-US" b="1"/>
          </a:p>
          <a:p>
            <a:pPr marL="171450" indent="-171450">
              <a:buFont typeface="Arial" panose="020B0604020202020204" pitchFamily="34" charset="0"/>
              <a:buChar char="•"/>
            </a:pPr>
            <a:r>
              <a:rPr lang="en-US" b="1"/>
              <a:t>Not a specific program, intervention, or product you can purchase</a:t>
            </a:r>
          </a:p>
          <a:p>
            <a:pPr marL="171450" indent="-171450">
              <a:buFont typeface="Arial" panose="020B0604020202020204" pitchFamily="34" charset="0"/>
              <a:buChar char="•"/>
            </a:pPr>
            <a:r>
              <a:rPr lang="en-US" b="1"/>
              <a:t>Not only about phonics—phonics is just one of the 5 Big Ideas</a:t>
            </a:r>
          </a:p>
          <a:p>
            <a:pPr marL="171450" indent="-171450">
              <a:buFont typeface="Arial" panose="020B0604020202020204" pitchFamily="34" charset="0"/>
              <a:buChar char="•"/>
            </a:pPr>
            <a:r>
              <a:rPr lang="en-US" b="1"/>
              <a:t>Not “finished”; like any science, it continues to grow as researchers, educators, and families contribute</a:t>
            </a:r>
          </a:p>
          <a:p>
            <a:pPr marL="171450" indent="-171450">
              <a:buFont typeface="Arial" panose="020B0604020202020204" pitchFamily="34" charset="0"/>
              <a:buChar char="•"/>
            </a:pPr>
            <a:endParaRPr lang="en-US" b="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Handout link:</a:t>
            </a:r>
            <a:r>
              <a:rPr lang="en-US"/>
              <a:t> </a:t>
            </a:r>
            <a:r>
              <a:rPr lang="en-US">
                <a:hlinkClick r:id="rId3"/>
              </a:rPr>
              <a:t>The Science of Reading: An Overview – National Center on Improving Literacy</a:t>
            </a:r>
            <a:r>
              <a:rPr lang="en-US"/>
              <a:t> </a:t>
            </a:r>
          </a:p>
        </p:txBody>
      </p:sp>
      <p:sp>
        <p:nvSpPr>
          <p:cNvPr id="4" name="Slide Number Placeholder 3"/>
          <p:cNvSpPr>
            <a:spLocks noGrp="1"/>
          </p:cNvSpPr>
          <p:nvPr>
            <p:ph type="sldNum" sz="quarter" idx="5"/>
          </p:nvPr>
        </p:nvSpPr>
        <p:spPr/>
        <p:txBody>
          <a:bodyPr/>
          <a:lstStyle/>
          <a:p>
            <a:fld id="{B1D499D3-6930-49CF-8119-D2C5A3421AFD}" type="slidenum">
              <a:rPr lang="en-US" smtClean="0"/>
              <a:t>11</a:t>
            </a:fld>
            <a:endParaRPr lang="en-US"/>
          </a:p>
        </p:txBody>
      </p:sp>
    </p:spTree>
    <p:extLst>
      <p:ext uri="{BB962C8B-B14F-4D97-AF65-F5344CB8AC3E}">
        <p14:creationId xmlns:p14="http://schemas.microsoft.com/office/powerpoint/2010/main" val="192015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effectLst/>
              </a:rPr>
              <a:t>“Let’s take a look at this idea called </a:t>
            </a:r>
            <a:r>
              <a:rPr lang="en-US" b="1" i="1">
                <a:effectLst/>
              </a:rPr>
              <a:t>The Simple View of Reading</a:t>
            </a:r>
            <a:r>
              <a:rPr lang="en-US" b="1">
                <a:effectLst/>
              </a:rPr>
              <a:t>. It’s a helpful way to understand what children need in order to become strong readers.”</a:t>
            </a:r>
            <a:endParaRPr lang="en-US"/>
          </a:p>
          <a:p>
            <a:r>
              <a:rPr lang="en-US" b="1">
                <a:effectLst/>
              </a:rPr>
              <a:t>“You’ll notice this equation on the slide:</a:t>
            </a:r>
            <a:r>
              <a:rPr lang="en-US">
                <a:effectLst/>
              </a:rPr>
              <a:t> </a:t>
            </a:r>
            <a:r>
              <a:rPr lang="en-US" b="1" i="1">
                <a:effectLst/>
              </a:rPr>
              <a:t>Word Recognition × Language Comprehension = Reading Comprehension.</a:t>
            </a:r>
            <a:r>
              <a:rPr lang="en-US" b="1">
                <a:effectLst/>
              </a:rPr>
              <a:t> That might look a little math‑y, but don’t worry — it’s actually very simple.</a:t>
            </a:r>
          </a:p>
          <a:p>
            <a:endParaRPr lang="en-US" b="1">
              <a:effectLst/>
            </a:endParaRPr>
          </a:p>
          <a:p>
            <a:r>
              <a:rPr lang="en-US" b="1"/>
              <a:t>Word Recognition (What we see on the left side of the equation)</a:t>
            </a:r>
          </a:p>
          <a:p>
            <a:r>
              <a:rPr lang="en-US" b="1">
                <a:effectLst/>
              </a:rPr>
              <a:t>Word recognition is all about being able to read the words on the page accurately and smoothly. This includes things like sounding out words, recognizing familiar words quickly, and reading with ease. When children can figure out the words, they’re free to focus on the meaning.</a:t>
            </a:r>
          </a:p>
          <a:p>
            <a:endParaRPr lang="en-US"/>
          </a:p>
          <a:p>
            <a:r>
              <a:rPr lang="en-US" b="1">
                <a:effectLst/>
              </a:rPr>
              <a:t>Families support this every time you help your child practice letter sounds, read simple books together, or point out words in the world around you — like on signs, cereal boxes, or menus.</a:t>
            </a:r>
          </a:p>
          <a:p>
            <a:endParaRPr lang="en-US"/>
          </a:p>
          <a:p>
            <a:r>
              <a:rPr lang="en-US" b="1"/>
              <a:t>Language Comprehension (What we see on the right side)</a:t>
            </a:r>
          </a:p>
          <a:p>
            <a:r>
              <a:rPr lang="en-US" b="1">
                <a:effectLst/>
              </a:rPr>
              <a:t>Language comprehension is about understanding what those words </a:t>
            </a:r>
            <a:r>
              <a:rPr lang="en-US" b="1" i="1">
                <a:effectLst/>
              </a:rPr>
              <a:t>mean</a:t>
            </a:r>
            <a:r>
              <a:rPr lang="en-US" b="1">
                <a:effectLst/>
              </a:rPr>
              <a:t>. It includes vocabulary, background knowledge, understanding sentences, and making sense of stories or information.</a:t>
            </a:r>
          </a:p>
          <a:p>
            <a:endParaRPr lang="en-US"/>
          </a:p>
          <a:p>
            <a:r>
              <a:rPr lang="en-US" b="1">
                <a:effectLst/>
              </a:rPr>
              <a:t>You support this every day when you talk with your child, explain new ideas, tell stories, ask questions, or read aloud and chat about the pictures and events.</a:t>
            </a:r>
            <a:endParaRPr lang="en-US"/>
          </a:p>
          <a:p>
            <a:endParaRPr lang="en-US" b="1"/>
          </a:p>
          <a:p>
            <a:r>
              <a:rPr lang="en-US" b="1"/>
              <a:t>Why They Work Together</a:t>
            </a:r>
          </a:p>
          <a:p>
            <a:r>
              <a:rPr lang="en-US" b="1">
                <a:effectLst/>
              </a:rPr>
              <a:t>The Simple View of Reading tells us that children need </a:t>
            </a:r>
            <a:r>
              <a:rPr lang="en-US" b="1" i="1">
                <a:effectLst/>
              </a:rPr>
              <a:t>both</a:t>
            </a:r>
            <a:r>
              <a:rPr lang="en-US" b="1">
                <a:effectLst/>
              </a:rPr>
              <a:t> pieces — recognizing the words and understanding the language — in order to truly comprehend what they read.</a:t>
            </a:r>
            <a:r>
              <a:rPr lang="en-US" b="0">
                <a:effectLst/>
              </a:rPr>
              <a:t> </a:t>
            </a:r>
            <a:r>
              <a:rPr lang="en-US" b="1">
                <a:effectLst/>
              </a:rPr>
              <a:t>If a child can sound out every word but doesn’t understand what the words mean, reading won’t make sense. And if a child understands language well but can’t read the words on the page, they can’t access the story independently. When both skills grow together, reading comprehension blossoms.</a:t>
            </a:r>
          </a:p>
          <a:p>
            <a:endParaRPr lang="en-US"/>
          </a:p>
          <a:p>
            <a:r>
              <a:rPr lang="en-US" b="1"/>
              <a:t>What This Means for Families</a:t>
            </a:r>
          </a:p>
          <a:p>
            <a:r>
              <a:rPr lang="en-US" b="1">
                <a:effectLst/>
              </a:rPr>
              <a:t>The great news is that families naturally support both sides of this equation. Reading together, talking together, asking questions, and exploring new words all build language comprehension. Practicing letters, sounds, and simple books builds word recognition. Every little moment counts.</a:t>
            </a:r>
            <a:endParaRPr lang="en-US"/>
          </a:p>
          <a:p>
            <a:endParaRPr lang="en-US" b="1">
              <a:effectLst/>
            </a:endParaRPr>
          </a:p>
          <a:p>
            <a:r>
              <a:rPr lang="en-US" b="1">
                <a:effectLst/>
              </a:rPr>
              <a:t>So when you’re reading with your child, you’re not just helping them with a book — you’re helping them build the two essential skills that make reading possible.</a:t>
            </a:r>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12</a:t>
            </a:fld>
            <a:endParaRPr lang="en-US"/>
          </a:p>
        </p:txBody>
      </p:sp>
    </p:spTree>
    <p:extLst>
      <p:ext uri="{BB962C8B-B14F-4D97-AF65-F5344CB8AC3E}">
        <p14:creationId xmlns:p14="http://schemas.microsoft.com/office/powerpoint/2010/main" val="808862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This slide shows how children move from </a:t>
            </a:r>
            <a:r>
              <a:rPr lang="en-US" sz="1200" b="1" i="1" kern="1200">
                <a:solidFill>
                  <a:schemeClr val="tx1"/>
                </a:solidFill>
                <a:effectLst/>
                <a:latin typeface="+mn-lt"/>
                <a:ea typeface="+mn-ea"/>
                <a:cs typeface="+mn-cs"/>
              </a:rPr>
              <a:t>seeing letters</a:t>
            </a:r>
            <a:r>
              <a:rPr lang="en-US" sz="1200" b="1" kern="1200">
                <a:solidFill>
                  <a:schemeClr val="tx1"/>
                </a:solidFill>
                <a:effectLst/>
                <a:latin typeface="+mn-lt"/>
                <a:ea typeface="+mn-ea"/>
                <a:cs typeface="+mn-cs"/>
              </a:rPr>
              <a:t>… to </a:t>
            </a:r>
            <a:r>
              <a:rPr lang="en-US" sz="1200" b="1" i="1" kern="1200">
                <a:solidFill>
                  <a:schemeClr val="tx1"/>
                </a:solidFill>
                <a:effectLst/>
                <a:latin typeface="+mn-lt"/>
                <a:ea typeface="+mn-ea"/>
                <a:cs typeface="+mn-cs"/>
              </a:rPr>
              <a:t>reading words</a:t>
            </a:r>
            <a:r>
              <a:rPr lang="en-US" sz="1200" b="1" kern="1200">
                <a:solidFill>
                  <a:schemeClr val="tx1"/>
                </a:solidFill>
                <a:effectLst/>
                <a:latin typeface="+mn-lt"/>
                <a:ea typeface="+mn-ea"/>
                <a:cs typeface="+mn-cs"/>
              </a:rPr>
              <a:t>… to </a:t>
            </a:r>
            <a:r>
              <a:rPr lang="en-US" sz="1200" b="1" i="1" kern="1200">
                <a:solidFill>
                  <a:schemeClr val="tx1"/>
                </a:solidFill>
                <a:effectLst/>
                <a:latin typeface="+mn-lt"/>
                <a:ea typeface="+mn-ea"/>
                <a:cs typeface="+mn-cs"/>
              </a:rPr>
              <a:t>understanding what those words mean</a:t>
            </a:r>
            <a:r>
              <a:rPr lang="en-US" sz="1200" b="1" kern="1200">
                <a:solidFill>
                  <a:schemeClr val="tx1"/>
                </a:solidFill>
                <a:effectLst/>
                <a:latin typeface="+mn-lt"/>
                <a:ea typeface="+mn-ea"/>
                <a:cs typeface="+mn-cs"/>
              </a:rPr>
              <a:t>. Both sides—word reading and understanding — grow together.</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Let’s start with the Left Side: Accuracy &amp; Fluency</a:t>
            </a: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On the left, you’ll see three versions of the same sentence. These show what it looks like as children build their word‑reading skills. At the top, the letters are all squished together. A child at this stage might recognize some letters, but they don’t yet know how to turn them into sounds. In the middle, the child can say each sound, but it takes a lot of effort. They’re working hard to get each piece out. At the bottom, the child can put the sounds together smoothly. They can read the words accurately and more easily. This is what we mean by </a:t>
            </a:r>
            <a:r>
              <a:rPr lang="en-US" sz="1200" b="1" i="1" kern="1200">
                <a:solidFill>
                  <a:schemeClr val="tx1"/>
                </a:solidFill>
                <a:effectLst/>
                <a:latin typeface="+mn-lt"/>
                <a:ea typeface="+mn-ea"/>
                <a:cs typeface="+mn-cs"/>
              </a:rPr>
              <a:t>word recognition skills</a:t>
            </a:r>
            <a:r>
              <a:rPr lang="en-US" sz="1200" b="1" kern="1200">
                <a:solidFill>
                  <a:schemeClr val="tx1"/>
                </a:solidFill>
                <a:effectLst/>
                <a:latin typeface="+mn-lt"/>
                <a:ea typeface="+mn-ea"/>
                <a:cs typeface="+mn-cs"/>
              </a:rPr>
              <a:t>—being able to read the words on the page.</a:t>
            </a:r>
            <a:endParaRPr lang="en-US" sz="1200" kern="1200">
              <a:solidFill>
                <a:schemeClr val="tx1"/>
              </a:solidFill>
              <a:effectLst/>
              <a:latin typeface="+mn-lt"/>
              <a:ea typeface="+mn-ea"/>
              <a:cs typeface="+mn-cs"/>
            </a:endParaRPr>
          </a:p>
          <a:p>
            <a:endParaRPr lang="en-US" sz="1200" b="1" kern="1200">
              <a:solidFill>
                <a:schemeClr val="tx1"/>
              </a:solidFill>
              <a:effectLst/>
              <a:latin typeface="+mn-lt"/>
              <a:ea typeface="+mn-ea"/>
              <a:cs typeface="+mn-cs"/>
            </a:endParaRPr>
          </a:p>
          <a:p>
            <a:r>
              <a:rPr lang="en-US" sz="1200" b="1" u="none" kern="1200">
                <a:solidFill>
                  <a:schemeClr val="tx1"/>
                </a:solidFill>
                <a:effectLst/>
                <a:latin typeface="+mn-lt"/>
                <a:ea typeface="+mn-ea"/>
                <a:cs typeface="+mn-cs"/>
              </a:rPr>
              <a:t>Now we will move to the Right Side: Meaning</a:t>
            </a:r>
            <a:endParaRPr lang="en-US" sz="1200" u="none"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Now look at the pictures on the right. These show what the child understands as their reading gets smoother. At first, there’s no meaning yet—just letters. Then, as they start recognizing words, they might picture a dog… and a cat… but not the whole idea. Finally, when reading becomes easier, they can understand the full meaning: a little dog barking at a big cat. This is </a:t>
            </a:r>
            <a:r>
              <a:rPr lang="en-US" sz="1200" b="1" i="1" kern="1200">
                <a:solidFill>
                  <a:schemeClr val="tx1"/>
                </a:solidFill>
                <a:effectLst/>
                <a:latin typeface="+mn-lt"/>
                <a:ea typeface="+mn-ea"/>
                <a:cs typeface="+mn-cs"/>
              </a:rPr>
              <a:t>language comprehension</a:t>
            </a:r>
            <a:r>
              <a:rPr lang="en-US" sz="1200" b="1" kern="1200">
                <a:solidFill>
                  <a:schemeClr val="tx1"/>
                </a:solidFill>
                <a:effectLst/>
                <a:latin typeface="+mn-lt"/>
                <a:ea typeface="+mn-ea"/>
                <a:cs typeface="+mn-cs"/>
              </a:rPr>
              <a:t>—understanding what the words are saying.</a:t>
            </a:r>
            <a:endParaRPr lang="en-US" sz="1200" kern="1200">
              <a:solidFill>
                <a:schemeClr val="tx1"/>
              </a:solidFill>
              <a:effectLst/>
              <a:latin typeface="+mn-lt"/>
              <a:ea typeface="+mn-ea"/>
              <a:cs typeface="+mn-cs"/>
            </a:endParaRP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It’s time to bring both sides together.</a:t>
            </a: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Reading isn’t just sounding out words, and it isn’t just understanding language. Children need both. When word reading becomes easier, their brain has more space to think about the meaning. And when they understand language well, they can make sense of what they read.</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13</a:t>
            </a:fld>
            <a:endParaRPr lang="en-US"/>
          </a:p>
        </p:txBody>
      </p:sp>
    </p:spTree>
    <p:extLst>
      <p:ext uri="{BB962C8B-B14F-4D97-AF65-F5344CB8AC3E}">
        <p14:creationId xmlns:p14="http://schemas.microsoft.com/office/powerpoint/2010/main" val="3591683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Effective reading instruction should be explicit – meaning clear and direct, systematic – meaning targeted and with a plan, and evidence-based – meaning showing evidence of effectiveness for improving skills and knowledge. Knowing what makes an instructional practice evidence-based can help you judge literacy practices used at your child’s school and provide valuable input. </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14</a:t>
            </a:fld>
            <a:endParaRPr lang="en-US"/>
          </a:p>
        </p:txBody>
      </p:sp>
    </p:spTree>
    <p:extLst>
      <p:ext uri="{BB962C8B-B14F-4D97-AF65-F5344CB8AC3E}">
        <p14:creationId xmlns:p14="http://schemas.microsoft.com/office/powerpoint/2010/main" val="1978161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51B74-03B0-5543-69C7-C2E3ECC12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3AB7-361A-038C-4C4E-C39A73209571}"/>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6FEFB97-8972-F798-2020-EE605A9DC847}"/>
              </a:ext>
            </a:extLst>
          </p:cNvPr>
          <p:cNvSpPr>
            <a:spLocks noGrp="1"/>
          </p:cNvSpPr>
          <p:nvPr>
            <p:ph type="body" idx="1"/>
          </p:nvPr>
        </p:nvSpPr>
        <p:spPr/>
        <p:txBody>
          <a:bodyPr/>
          <a:lstStyle/>
          <a:p>
            <a:pPr>
              <a:defRPr/>
            </a:pPr>
            <a:r>
              <a:rPr lang="en-US" b="1"/>
              <a:t>What does it mean when an instructional practice is evidence-based? Evidence-based means that research has shown that the practice effectively improves student outcomes or that there is a strong rationale for expecting the practice to improve student reading outcomes.  </a:t>
            </a:r>
            <a:endParaRPr lang="en-US" b="1">
              <a:solidFill>
                <a:srgbClr val="444444"/>
              </a:solidFill>
            </a:endParaRPr>
          </a:p>
          <a:p>
            <a:pPr>
              <a:defRPr/>
            </a:pPr>
            <a:endParaRPr lang="en-US">
              <a:solidFill>
                <a:srgbClr val="444444"/>
              </a:solidFill>
            </a:endParaRPr>
          </a:p>
          <a:p>
            <a:r>
              <a:rPr lang="en-US" b="1"/>
              <a:t>ESEA identifies four levels of evidence components:</a:t>
            </a:r>
          </a:p>
          <a:p>
            <a:r>
              <a:rPr lang="en-US" b="1"/>
              <a:t>Strong evidence — Supported by at least one well‑designed, well‑implemented experimental study.</a:t>
            </a:r>
          </a:p>
          <a:p>
            <a:r>
              <a:rPr lang="en-US" b="1"/>
              <a:t>Moderate evidence — Supported by at least one well‑designed, well‑implemented quasi‑experimental study.</a:t>
            </a:r>
          </a:p>
          <a:p>
            <a:r>
              <a:rPr lang="en-US" b="1"/>
              <a:t>Promising evidence — Supported by at least one well‑designed, well‑implemented correlational study.</a:t>
            </a:r>
          </a:p>
          <a:p>
            <a:r>
              <a:rPr lang="en-US" b="1"/>
              <a:t>Demonstrates a rationale — Includes a clear logic model informed by research or evaluation, with a plan to study the intervention’s effects.</a:t>
            </a:r>
          </a:p>
          <a:p>
            <a:endParaRPr lang="en-US" b="1"/>
          </a:p>
          <a:p>
            <a:r>
              <a:rPr lang="en-US" b="1"/>
              <a:t>There are many resources and recommendations grounded in rigorous research on effective literacy practices for students with literacy‑related disabilities, including dyslexia. However, be aware, many approaches currently used in schools or districts have not yet been rigorously evaluated.</a:t>
            </a:r>
          </a:p>
          <a:p>
            <a:pPr>
              <a:defRPr/>
            </a:pPr>
            <a:endParaRPr lang="en-US">
              <a:solidFill>
                <a:srgbClr val="444444"/>
              </a:solidFill>
            </a:endParaRPr>
          </a:p>
        </p:txBody>
      </p:sp>
      <p:sp>
        <p:nvSpPr>
          <p:cNvPr id="4" name="Slide Number Placeholder 3">
            <a:extLst>
              <a:ext uri="{FF2B5EF4-FFF2-40B4-BE49-F238E27FC236}">
                <a16:creationId xmlns:a16="http://schemas.microsoft.com/office/drawing/2014/main" id="{EFFCB4BB-44FD-778B-3FDA-247FFBA0B18C}"/>
              </a:ext>
            </a:extLst>
          </p:cNvPr>
          <p:cNvSpPr>
            <a:spLocks noGrp="1"/>
          </p:cNvSpPr>
          <p:nvPr>
            <p:ph type="sldNum" sz="quarter" idx="5"/>
          </p:nvPr>
        </p:nvSpPr>
        <p:spPr/>
        <p:txBody>
          <a:bodyPr/>
          <a:lstStyle/>
          <a:p>
            <a:fld id="{B1D499D3-6930-49CF-8119-D2C5A3421AFD}" type="slidenum">
              <a:rPr lang="en-US" smtClean="0"/>
              <a:t>15</a:t>
            </a:fld>
            <a:endParaRPr lang="en-US"/>
          </a:p>
        </p:txBody>
      </p:sp>
    </p:spTree>
    <p:extLst>
      <p:ext uri="{BB962C8B-B14F-4D97-AF65-F5344CB8AC3E}">
        <p14:creationId xmlns:p14="http://schemas.microsoft.com/office/powerpoint/2010/main" val="886909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1950E-267D-37C2-E745-F5707B257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AF258-4798-D9FD-14C6-CDF27CC702D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ADB5E1A2-95F2-1F3B-1583-E98BA68508FC}"/>
              </a:ext>
            </a:extLst>
          </p:cNvPr>
          <p:cNvSpPr>
            <a:spLocks noGrp="1"/>
          </p:cNvSpPr>
          <p:nvPr>
            <p:ph type="body" idx="1"/>
          </p:nvPr>
        </p:nvSpPr>
        <p:spPr/>
        <p:txBody>
          <a:bodyPr/>
          <a:lstStyle/>
          <a:p>
            <a:pPr>
              <a:defRPr/>
            </a:pPr>
            <a:r>
              <a:rPr lang="en-US" b="1"/>
              <a:t>There are many evidence-based practices important for teaching all children to read, like explicit instruction, reviewing previous skills, providing many opportunities to practice new skills, and giving children lots of feedback. </a:t>
            </a:r>
          </a:p>
          <a:p>
            <a:pPr>
              <a:defRPr/>
            </a:pPr>
            <a:endParaRPr lang="en-US" b="1"/>
          </a:p>
          <a:p>
            <a:pPr>
              <a:defRPr/>
            </a:pPr>
            <a:r>
              <a:rPr lang="en-US" b="1"/>
              <a:t>Let’s watch a video that goes into more detail about how to recognize some questionable or ineffective practices.</a:t>
            </a:r>
          </a:p>
          <a:p>
            <a:pPr>
              <a:defRPr/>
            </a:pPr>
            <a:r>
              <a:rPr lang="en-US" b="0"/>
              <a:t>Click “Watch Video” to see how to spot some questionable or ineffective practices.</a:t>
            </a:r>
            <a:endParaRPr lang="en-US" b="0">
              <a:solidFill>
                <a:srgbClr val="444444"/>
              </a:solidFill>
            </a:endParaRPr>
          </a:p>
          <a:p>
            <a:pPr>
              <a:defRPr/>
            </a:pPr>
            <a:endParaRPr lang="en-US" b="1"/>
          </a:p>
          <a:p>
            <a:pPr>
              <a:defRPr/>
            </a:pPr>
            <a:r>
              <a:rPr lang="en-US" b="1"/>
              <a:t>Video: Play Watch Video </a:t>
            </a:r>
            <a:r>
              <a:rPr lang="en-US"/>
              <a:t>Avoid a Lemon – Looking Under the Hood (9:32)</a:t>
            </a:r>
          </a:p>
          <a:p>
            <a:pPr>
              <a:defRPr/>
            </a:pPr>
            <a:r>
              <a:rPr lang="en-US" b="1">
                <a:solidFill>
                  <a:srgbClr val="444444"/>
                </a:solidFill>
              </a:rPr>
              <a:t>Video link: </a:t>
            </a:r>
            <a:r>
              <a:rPr lang="en-US" b="0">
                <a:solidFill>
                  <a:srgbClr val="444444"/>
                </a:solidFill>
              </a:rPr>
              <a:t> https://youtu.be/L6SuCl0drRY?si=IJKeXT4q_SMtPZlc</a:t>
            </a:r>
            <a:endParaRPr lang="en-US" b="1">
              <a:solidFill>
                <a:srgbClr val="444444"/>
              </a:solidFill>
            </a:endParaRPr>
          </a:p>
          <a:p>
            <a:pPr>
              <a:defRPr/>
            </a:pPr>
            <a:r>
              <a:rPr lang="en-US"/>
              <a:t>Let’s look under the hood of the route to reading: avoid a lemon infographic. You and the school and share literacy resources to help your child and others get evidence-based literacy instruction. Learn to spot questionable or ineffective practices. Let’s start with decoding words. What is it? The ability to figure out unknown words correctly. If you are strategies that encourage your child to look away from letters to read words, like looking at the pictures, using context clues, or saying the first sound and guessing. Instead, ask for ways to help your child use knowledge of letter-sound relationships to read words. Why? Kids who can’t decode often don’t become strong readers. Reading words correctly requires knowing how letters and groups of letters link to sounds to form letter-sound relationships. Look for appropriate strategies, tips, or activities that help your child practice grade level and literacy needs appropriate phonics skills. Here’s a quick video that shows what a teacher might do to focus on letters and sounds when reading. Maryland third grader Xavier is sharing one of his favorite books with reading expert Linda Farrell. Ms. Farrell is going to help him focus on reading every word accurately. Can you read some of this to me? Can you read? Look we’re heroes because we saved the world from Flippy. It says here that scientists are going to study Flippy brain. Get the s on that. That studies…What’s this word right here? This one right here. </a:t>
            </a:r>
            <a:r>
              <a:rPr lang="en-US" err="1"/>
              <a:t>Flippy’s</a:t>
            </a:r>
            <a:r>
              <a:rPr lang="en-US"/>
              <a:t>. Yeah, read that whole thing again. It says here that scientists are going to study </a:t>
            </a:r>
            <a:r>
              <a:rPr lang="en-US" err="1"/>
              <a:t>Flippy’s</a:t>
            </a:r>
            <a:r>
              <a:rPr lang="en-US"/>
              <a:t> brain…Keep going. </a:t>
            </a:r>
            <a:r>
              <a:rPr lang="en-US" err="1"/>
              <a:t>Dogman</a:t>
            </a:r>
            <a:r>
              <a:rPr lang="en-US"/>
              <a:t>…I have…a important job for you. What’s that word? In. Read it again. </a:t>
            </a:r>
            <a:r>
              <a:rPr lang="en-US" err="1"/>
              <a:t>Dogman</a:t>
            </a:r>
            <a:r>
              <a:rPr lang="en-US"/>
              <a:t>, I have a important job for you. Read that…an important. Read it again. An important. </a:t>
            </a:r>
            <a:r>
              <a:rPr lang="en-US" err="1"/>
              <a:t>Dogman</a:t>
            </a:r>
            <a:r>
              <a:rPr lang="en-US"/>
              <a:t>, I have an important job…Okay, we’re going to do this. Read this with me. And…and…important…important…Yeah, so read an…and…an…im-port-tant. </a:t>
            </a:r>
            <a:r>
              <a:rPr lang="en-US" err="1"/>
              <a:t>Im</a:t>
            </a:r>
            <a:r>
              <a:rPr lang="en-US"/>
              <a:t>-port-tant. Okay, now read it again. </a:t>
            </a:r>
            <a:r>
              <a:rPr lang="en-US" err="1"/>
              <a:t>Dogman</a:t>
            </a:r>
            <a:r>
              <a:rPr lang="en-US"/>
              <a:t>, I have an important job for you. Keep going. One of the things I noticed is that teacher often will let an inaccurate reading slip by if the meaning isn’t changed. It’s close enough, move on, and that’s setting students up for poor comprehension. Take for example, a sentence like, “The horse got a cold.” If the student leaves out the article a and reads it, “The horse got cold,” the meaning changes significantly. That one little word that seems so inconsequential “a” made a difference in meaning. “The horse got cold” and “The horse got a cold” is different. We never know when that’s going to make a difference in comprehension and we have to build good, strong reading habits for students. And that means as a teacher it’s my job to help my students develop accurate reading habits so they don’t miss a question on a comprehension test because they misread a sentence. They left off an s, they left out an article, they added an article, they read present tense instead of past tense, they read a contraction incorrectly. All those can lead to poor comprehension and we need in kindergarten, first, and second grade, and even third grade to be making sure our students read accurately. It’s our responsibility. Whose wants to protect the scientists. Who’s a good boy protector? Who’s what? Who’s a good boy…good protector. Yeah! Who wants to protect and survive? And what’s that word? Severn…Okay, I’m going to tell you that v…and e…is silent, so what does that say? Serve. You got it. So read that again. Who wants to protect and serve? We’re teaching students, our children, that every letter does make a difference and that when you come to an unfamiliar word, you have to pay attention to every letter. And then when you read that word two or three times, it then becomes a word that you’ve seen before and you just read it because it’s part of your vocabulary and you’ve seen that spelling before. And what does he do? Does he save people? Yeah, he helps people…these are his…Next is learning sight words, like high-frequency words. What is it? The ability to know a word instantly and easily, including ones spelled regularly or irregularly. If you are given strategies, tips, or activities focusing your child on memorizing whole words to learn sight words, instead, ask for strategies, tips, or activities that focus your child on saying and using letter-sound relationships and letter order to learn sight words. Irregular word parts and advanced letter-sound relationships are taught to be remembered. Why? Sight word learning is not based on visual memory. It requires knowing speech sounds, letter-sound relationships, and letter order. There are too many words to learn by memory alone. Look for appropriate strategies, tips, or activities that help your child practice sight words matched to the spelling and phonics instruction she is receiving. For example, the unexpected letter or letters in in the word have been made clear in some way, like with a different color or special mark. Your child should also read and spell the word aloud. After words are taught, they should be practiced alone, in sentences, and in reading material. The more times your child encounters with word, the more likely it is that she will recognize it instantly. If your child doesn’t know a word or says it incorrectly, say the word slowly while underlining each letter with your finger. If there are unexpected letters, ask, “What sound do the letters say here? What letters make that sound in this word?” Say the word again, sliding your finder under the word. Say the letters in the word. Have your child spell the word while saying the letters. You can find helpful information about sound spelling patterns in the resources attached to this video. Lastly, we have spelling words. What is it? The ability to write words correctly. If you are given strategies, tips, or activities focusing your child on memorizing letters or letter shapes to spell words, like word searches, tracing words, or rainbow writing, instead, ask for strategies, tips, or activities focusing your child on saying and using letter-sound relationships and the right letter order to spell words. Why? Spelling is not based on visual memory. It requires knowing speech sounds, letter-sound relationships, and letter order. Look for appropriate strategies, tips, or activities that help your child practice spelling patterns matched to the phonics instruction he or she is receiving. For example, this activity uses picture cards, magnetic letters, pencil, and paper. Your child should name the card, and then segment the name into individual phonemes. Cat. C-a-t. Select the letters that correspond with the phonemes and put them in the right order. Your child should say the sound of each letter and then blend them together orally. C-a-t. Cat. Then, write the word on paper. You can find this activity in the resources attached to this video. Thanks for watching this route to reading video: looking under the hood of our avoid a lemon infographic. You can find all of our route to reading infographics in the improving literacy briefs section of our website. </a:t>
            </a:r>
            <a:endParaRPr lang="en-US">
              <a:solidFill>
                <a:srgbClr val="444444"/>
              </a:solidFill>
            </a:endParaRPr>
          </a:p>
          <a:p>
            <a:pPr>
              <a:defRPr/>
            </a:pPr>
            <a:endParaRPr lang="en-US">
              <a:solidFill>
                <a:srgbClr val="444444"/>
              </a:solidFill>
            </a:endParaRPr>
          </a:p>
          <a:p>
            <a:pPr>
              <a:defRPr/>
            </a:pPr>
            <a:r>
              <a:rPr lang="en-US" b="1"/>
              <a:t>Guiding question to check for understanding: </a:t>
            </a:r>
            <a:r>
              <a:rPr lang="en-US"/>
              <a:t>Why is it important to read words accurately? What can you do to help your child read and spell words accurately?</a:t>
            </a: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753ADDD9-2A86-8514-6B51-2506283E05F4}"/>
              </a:ext>
            </a:extLst>
          </p:cNvPr>
          <p:cNvSpPr>
            <a:spLocks noGrp="1"/>
          </p:cNvSpPr>
          <p:nvPr>
            <p:ph type="sldNum" sz="quarter" idx="5"/>
          </p:nvPr>
        </p:nvSpPr>
        <p:spPr/>
        <p:txBody>
          <a:bodyPr/>
          <a:lstStyle/>
          <a:p>
            <a:fld id="{B1D499D3-6930-49CF-8119-D2C5A3421AFD}" type="slidenum">
              <a:rPr lang="en-US" smtClean="0"/>
              <a:t>16</a:t>
            </a:fld>
            <a:endParaRPr lang="en-US"/>
          </a:p>
        </p:txBody>
      </p:sp>
    </p:spTree>
    <p:extLst>
      <p:ext uri="{BB962C8B-B14F-4D97-AF65-F5344CB8AC3E}">
        <p14:creationId xmlns:p14="http://schemas.microsoft.com/office/powerpoint/2010/main" val="4063609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1959C-8328-F076-6A7E-AE112D2F5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BE906-47FD-113E-6E64-C80FA4B151D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126003C-FE3A-7A07-DBA5-674E537F50CA}"/>
              </a:ext>
            </a:extLst>
          </p:cNvPr>
          <p:cNvSpPr>
            <a:spLocks noGrp="1"/>
          </p:cNvSpPr>
          <p:nvPr>
            <p:ph type="body" idx="1"/>
          </p:nvPr>
        </p:nvSpPr>
        <p:spPr/>
        <p:txBody>
          <a:bodyPr/>
          <a:lstStyle/>
          <a:p>
            <a:pPr>
              <a:defRPr/>
            </a:pPr>
            <a:r>
              <a:rPr lang="en-US" b="1"/>
              <a:t>If your child is having reading difficulties, he or she might struggle reading individual words, understanding what is being read, or both. Most children with reading difficulties struggle with decoding, or using letter-sound relationships, to sound out words. When children struggle reading individual words correctly and quickly, it becomes more difficult for them to understand, or comprehend, what is being read</a:t>
            </a:r>
            <a:r>
              <a:rPr lang="en-US"/>
              <a:t>. </a:t>
            </a:r>
          </a:p>
          <a:p>
            <a:pPr>
              <a:defRPr/>
            </a:pPr>
            <a:endParaRPr lang="en-US"/>
          </a:p>
          <a:p>
            <a:pPr>
              <a:defRPr/>
            </a:pPr>
            <a:r>
              <a:rPr lang="en-US" b="1"/>
              <a:t>Next, we will discuss dyslexia, a common learning disability that affects a person’s ability to read.</a:t>
            </a:r>
            <a:endParaRPr lang="en-US" b="1">
              <a:solidFill>
                <a:srgbClr val="444444"/>
              </a:solidFill>
            </a:endParaRPr>
          </a:p>
          <a:p>
            <a:pPr>
              <a:defRPr/>
            </a:pPr>
            <a:endParaRPr lang="en-US">
              <a:solidFill>
                <a:srgbClr val="444444"/>
              </a:solidFill>
            </a:endParaRPr>
          </a:p>
          <a:p>
            <a:pPr>
              <a:defRPr/>
            </a:pPr>
            <a:r>
              <a:rPr lang="en-US" b="1"/>
              <a:t>Resource: Distribute, review, and discuss </a:t>
            </a:r>
            <a:r>
              <a:rPr lang="en-US"/>
              <a:t>the Simple View of Reading infographic with participants. Use the literacy brief portion of the resource to expand upon information in the infographic when reviewing with participants. Clarify information and answer questions as needed.</a:t>
            </a:r>
            <a:endParaRPr lang="en-US">
              <a:solidFill>
                <a:srgbClr val="444444"/>
              </a:solidFill>
            </a:endParaRP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72F7D8F1-1325-231A-3BB8-B4EDC10FB196}"/>
              </a:ext>
            </a:extLst>
          </p:cNvPr>
          <p:cNvSpPr>
            <a:spLocks noGrp="1"/>
          </p:cNvSpPr>
          <p:nvPr>
            <p:ph type="sldNum" sz="quarter" idx="5"/>
          </p:nvPr>
        </p:nvSpPr>
        <p:spPr/>
        <p:txBody>
          <a:bodyPr/>
          <a:lstStyle/>
          <a:p>
            <a:fld id="{B1D499D3-6930-49CF-8119-D2C5A3421AFD}" type="slidenum">
              <a:rPr lang="en-US" smtClean="0"/>
              <a:t>17</a:t>
            </a:fld>
            <a:endParaRPr lang="en-US"/>
          </a:p>
        </p:txBody>
      </p:sp>
    </p:spTree>
    <p:extLst>
      <p:ext uri="{BB962C8B-B14F-4D97-AF65-F5344CB8AC3E}">
        <p14:creationId xmlns:p14="http://schemas.microsoft.com/office/powerpoint/2010/main" val="4128423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B7A5A-3D25-6BD7-0D77-982344C5A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7CB0D-2F86-D11A-5B8A-DE5F6A9F04D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00F50F8-4367-5E8C-4F0A-901660988014}"/>
              </a:ext>
            </a:extLst>
          </p:cNvPr>
          <p:cNvSpPr>
            <a:spLocks noGrp="1"/>
          </p:cNvSpPr>
          <p:nvPr>
            <p:ph type="body" idx="1"/>
          </p:nvPr>
        </p:nvSpPr>
        <p:spPr/>
        <p:txBody>
          <a:bodyPr/>
          <a:lstStyle/>
          <a:p>
            <a:r>
              <a:rPr lang="en-US"/>
              <a:t>Read the scenario to participants</a:t>
            </a:r>
          </a:p>
          <a:p>
            <a:endParaRPr lang="en-US"/>
          </a:p>
          <a:p>
            <a:r>
              <a:rPr lang="en-US" sz="1200" b="1"/>
              <a:t>You watch your child struggle through a simple reading assignment. They guess at words, lose their place, and quickly becomes frustrated. You want to help, but you aren’t sure what to do—Is this normal, or a sign of something more?</a:t>
            </a:r>
          </a:p>
          <a:p>
            <a:endParaRPr lang="en-US" sz="1200" b="1"/>
          </a:p>
          <a:p>
            <a:r>
              <a:rPr lang="en-US" b="1">
                <a:effectLst/>
              </a:rPr>
              <a:t>Typically, the first step for families is to send a message to the teacher asking for more information on how you can help. </a:t>
            </a:r>
            <a:r>
              <a:rPr lang="en-US" sz="1200" b="1"/>
              <a:t>However, when the teacher responds, they refer to screening data which makes you feel overwhelmed because you have no idea what they are talking about. </a:t>
            </a:r>
            <a:endParaRPr lang="en-US" b="1">
              <a:effectLst/>
            </a:endParaRPr>
          </a:p>
          <a:p>
            <a:endParaRPr lang="en-US" b="1"/>
          </a:p>
          <a:p>
            <a:r>
              <a:rPr lang="en-US" b="1"/>
              <a:t>Let’s take a look at what happens at school to identify children with reading difficulties including Dyslexia. </a:t>
            </a:r>
          </a:p>
        </p:txBody>
      </p:sp>
      <p:sp>
        <p:nvSpPr>
          <p:cNvPr id="4" name="Slide Number Placeholder 3">
            <a:extLst>
              <a:ext uri="{FF2B5EF4-FFF2-40B4-BE49-F238E27FC236}">
                <a16:creationId xmlns:a16="http://schemas.microsoft.com/office/drawing/2014/main" id="{958A8C18-BC38-4269-81FD-436A066537B8}"/>
              </a:ext>
            </a:extLst>
          </p:cNvPr>
          <p:cNvSpPr>
            <a:spLocks noGrp="1"/>
          </p:cNvSpPr>
          <p:nvPr>
            <p:ph type="sldNum" sz="quarter" idx="5"/>
          </p:nvPr>
        </p:nvSpPr>
        <p:spPr/>
        <p:txBody>
          <a:bodyPr/>
          <a:lstStyle/>
          <a:p>
            <a:fld id="{B1D499D3-6930-49CF-8119-D2C5A3421AFD}" type="slidenum">
              <a:rPr lang="en-US" smtClean="0"/>
              <a:t>18</a:t>
            </a:fld>
            <a:endParaRPr lang="en-US"/>
          </a:p>
        </p:txBody>
      </p:sp>
    </p:spTree>
    <p:extLst>
      <p:ext uri="{BB962C8B-B14F-4D97-AF65-F5344CB8AC3E}">
        <p14:creationId xmlns:p14="http://schemas.microsoft.com/office/powerpoint/2010/main" val="1532632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17C41-4827-989F-F5FD-CCEFD723B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224DA-BF15-D591-9641-264C5E59689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D9D9FC4-DC23-AB46-E5BA-92FC00CADADF}"/>
              </a:ext>
            </a:extLst>
          </p:cNvPr>
          <p:cNvSpPr>
            <a:spLocks noGrp="1"/>
          </p:cNvSpPr>
          <p:nvPr>
            <p:ph type="body" idx="1"/>
          </p:nvPr>
        </p:nvSpPr>
        <p:spPr/>
        <p:txBody>
          <a:bodyPr/>
          <a:lstStyle/>
          <a:p>
            <a:r>
              <a:rPr lang="en-US" sz="1200" b="1" i="0" kern="1200">
                <a:solidFill>
                  <a:schemeClr val="tx1"/>
                </a:solidFill>
                <a:effectLst/>
                <a:latin typeface="+mn-lt"/>
                <a:ea typeface="+mn-ea"/>
                <a:cs typeface="+mn-cs"/>
              </a:rPr>
              <a:t>Helping a child learn to read is one of the most important goals in school. When reading is strong, students can learn across all subjects and build confidence. But when reading is difficult, it can affect many parts of a child’s school experience. This is why schools are working to improve how they identify and support students with reading difficulties, including dyslexia.</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For many years, schools relied mostly on test scores to decide if a child needed help. While test scores are important, they do not tell the whole story. Today, educators are using a more complete approach that includes data-driven decision making, progress monitoring, and evidence-based reading instruction. These tools help schools better understand not just what a student knows, but how they respond to teaching over time.</a:t>
            </a:r>
          </a:p>
          <a:p>
            <a:endParaRPr lang="en-US" b="1"/>
          </a:p>
          <a:p>
            <a:r>
              <a:rPr lang="en-US" sz="1200" b="1" i="0" kern="1200">
                <a:solidFill>
                  <a:schemeClr val="tx1"/>
                </a:solidFill>
                <a:effectLst/>
                <a:latin typeface="+mn-lt"/>
                <a:ea typeface="+mn-ea"/>
                <a:cs typeface="+mn-cs"/>
              </a:rPr>
              <a:t>It is also important to make sure that reading difficulties are not caused by other factors, such as limited instruction or a lack of opportunity to learn. By looking at the full picture, schools can make fair and informed decisions about how to support each child.</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Families play a key role as well. When schools share clear information about progress and instruction, families can better understand their child’s needs and support learning at home. This partnership helps create a consistent and supportive environment for the child.</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In today’s schools, identifying reading difficulties is not just about labeling a problem. It is about understanding how a student learns and responding with the right support. By focusing on how students respond to instruction and using strong systems of support, schools can help every child build the skills they need for reading success.</a:t>
            </a:r>
          </a:p>
          <a:p>
            <a:endParaRPr lang="en-US" sz="12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Click for animation box to appear.</a:t>
            </a:r>
          </a:p>
          <a:p>
            <a:endParaRPr lang="en-US" sz="1200" b="1"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0A6AF8C-1AF4-05CD-28DC-60A7ED0167EE}"/>
              </a:ext>
            </a:extLst>
          </p:cNvPr>
          <p:cNvSpPr>
            <a:spLocks noGrp="1"/>
          </p:cNvSpPr>
          <p:nvPr>
            <p:ph type="sldNum" sz="quarter" idx="5"/>
          </p:nvPr>
        </p:nvSpPr>
        <p:spPr/>
        <p:txBody>
          <a:bodyPr/>
          <a:lstStyle/>
          <a:p>
            <a:fld id="{B1D499D3-6930-49CF-8119-D2C5A3421AFD}" type="slidenum">
              <a:rPr lang="en-US" smtClean="0"/>
              <a:t>19</a:t>
            </a:fld>
            <a:endParaRPr lang="en-US"/>
          </a:p>
        </p:txBody>
      </p:sp>
    </p:spTree>
    <p:extLst>
      <p:ext uri="{BB962C8B-B14F-4D97-AF65-F5344CB8AC3E}">
        <p14:creationId xmlns:p14="http://schemas.microsoft.com/office/powerpoint/2010/main" val="4270538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ABBD-356D-B001-FFC1-E8B1C5149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3DB19-32F8-1222-A5F9-6A63B7E3C62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063401E-7E1F-72D3-1900-BA400F909B7D}"/>
              </a:ext>
            </a:extLst>
          </p:cNvPr>
          <p:cNvSpPr>
            <a:spLocks noGrp="1"/>
          </p:cNvSpPr>
          <p:nvPr>
            <p:ph type="body" idx="1"/>
          </p:nvPr>
        </p:nvSpPr>
        <p:spPr/>
        <p:txBody>
          <a:bodyPr/>
          <a:lstStyle/>
          <a:p>
            <a:r>
              <a:rPr lang="en-US" b="1">
                <a:effectLst/>
              </a:rPr>
              <a:t>We just learned that schools use screening tools to identify reading difficulties, but what does that mean?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effectLst/>
              </a:rPr>
              <a:t>A reading screener is a short check that helps teachers see whether a child may be at risk for reading difficulties later on. It works a lot like an eye exam: everyone gets screened, but only the children who show signs of risk get extra support. Teachers use these results to decide what kind of instruction or help a child may need next.</a:t>
            </a:r>
          </a:p>
          <a:p>
            <a:r>
              <a:rPr lang="en-US" b="0">
                <a:effectLst/>
              </a:rPr>
              <a:t>Click for the animated box to appear</a:t>
            </a:r>
          </a:p>
          <a:p>
            <a:endParaRPr lang="en-US" b="0">
              <a:effectLst/>
            </a:endParaRPr>
          </a:p>
          <a:p>
            <a:r>
              <a:rPr lang="en-US" b="1">
                <a:effectLst/>
              </a:rPr>
              <a:t>Assessment is simply how teachers gather information about how your child is learning. It happens in everyday ways—like questions in class, report cards, or quick checks during lessons. Today we’re focusing on one specific type of assessment called screening.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effectLst/>
              </a:rPr>
              <a:t>Click for the animated box to appear</a:t>
            </a:r>
          </a:p>
          <a:p>
            <a:endParaRPr lang="en-US" b="1"/>
          </a:p>
          <a:p>
            <a:endParaRPr lang="en-US" b="0"/>
          </a:p>
          <a:p>
            <a:r>
              <a:rPr lang="en-US" b="1">
                <a:effectLst/>
              </a:rPr>
              <a:t>Families play an important role. The best thing you can do is stay in communication with your child’s teacher—ask questions, ask for explanations, and stay connected about progress. Working together helps ensure your child gets exactly what they need to grow as a reader.</a:t>
            </a: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0">
                <a:effectLst/>
              </a:rPr>
              <a:t>Click for the animated box to appear</a:t>
            </a:r>
          </a:p>
          <a:p>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effectLst/>
              </a:rPr>
              <a:t>If your child scores lower than expected, it doesn’t mean something is wrong. It simply means they may benefit from more practice or targeted instruction in certain reading skills. Screening helps us catch concerns early so children get support before reading becomes frustrating.</a:t>
            </a:r>
          </a:p>
          <a:p>
            <a:endParaRPr lang="en-US"/>
          </a:p>
        </p:txBody>
      </p:sp>
      <p:sp>
        <p:nvSpPr>
          <p:cNvPr id="4" name="Slide Number Placeholder 3">
            <a:extLst>
              <a:ext uri="{FF2B5EF4-FFF2-40B4-BE49-F238E27FC236}">
                <a16:creationId xmlns:a16="http://schemas.microsoft.com/office/drawing/2014/main" id="{435B35EB-19DB-8136-ABD5-AD911130A93B}"/>
              </a:ext>
            </a:extLst>
          </p:cNvPr>
          <p:cNvSpPr>
            <a:spLocks noGrp="1"/>
          </p:cNvSpPr>
          <p:nvPr>
            <p:ph type="sldNum" sz="quarter" idx="5"/>
          </p:nvPr>
        </p:nvSpPr>
        <p:spPr/>
        <p:txBody>
          <a:bodyPr/>
          <a:lstStyle/>
          <a:p>
            <a:fld id="{B1D499D3-6930-49CF-8119-D2C5A3421AFD}" type="slidenum">
              <a:rPr lang="en-US" smtClean="0"/>
              <a:t>20</a:t>
            </a:fld>
            <a:endParaRPr lang="en-US"/>
          </a:p>
        </p:txBody>
      </p:sp>
    </p:spTree>
    <p:extLst>
      <p:ext uri="{BB962C8B-B14F-4D97-AF65-F5344CB8AC3E}">
        <p14:creationId xmlns:p14="http://schemas.microsoft.com/office/powerpoint/2010/main" val="1743299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444444"/>
                </a:solidFill>
              </a:rPr>
              <a:t>Today’s workshop was created by </a:t>
            </a:r>
            <a:r>
              <a:rPr lang="en-US" b="1"/>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b="1">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8977A-77C1-AAFF-CD3B-3FA195619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A1747A-6989-6F2F-9A08-768FEC636B9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C67665A-5D16-1A80-E0A2-AE1A56B3FB33}"/>
              </a:ext>
            </a:extLst>
          </p:cNvPr>
          <p:cNvSpPr>
            <a:spLocks noGrp="1"/>
          </p:cNvSpPr>
          <p:nvPr>
            <p:ph type="body" idx="1"/>
          </p:nvPr>
        </p:nvSpPr>
        <p:spPr/>
        <p:txBody>
          <a:bodyPr/>
          <a:lstStyle/>
          <a:p>
            <a:pPr>
              <a:defRPr/>
            </a:pPr>
            <a:r>
              <a:rPr lang="en-US" b="1"/>
              <a:t>If your child continues having reading difficulties, he or she may receive a clinical diagnosis of dyslexia or another reading disability, be eligible for special education because of a learning disability, or both. </a:t>
            </a:r>
            <a:endParaRPr lang="en-US" b="1">
              <a:solidFill>
                <a:srgbClr val="444444"/>
              </a:solidFill>
            </a:endParaRPr>
          </a:p>
          <a:p>
            <a:pPr>
              <a:defRPr/>
            </a:pPr>
            <a:endParaRPr lang="en-US" b="1">
              <a:solidFill>
                <a:srgbClr val="444444"/>
              </a:solidFill>
            </a:endParaRPr>
          </a:p>
          <a:p>
            <a:pPr>
              <a:defRPr/>
            </a:pPr>
            <a:r>
              <a:rPr lang="en-US" b="1"/>
              <a:t>A clinical diagnosis is different from eligibility for special education in many ways. A clinical diagnosis is usually determined by a medical professional (such as a doctor or clinical psychologist).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effectLst/>
              </a:rPr>
              <a:t>Click for the animated box to appear</a:t>
            </a:r>
          </a:p>
          <a:p>
            <a:pPr>
              <a:defRPr/>
            </a:pPr>
            <a:endParaRPr lang="en-US" b="1"/>
          </a:p>
          <a:p>
            <a:pPr>
              <a:defRPr/>
            </a:pPr>
            <a:r>
              <a:rPr lang="en-US" b="1"/>
              <a:t>Where as, special education eligibility is determined by a team of education professionals and you. A clinical diagnosis may not always have a negative impact on your child’s education, but for special education eligibility, the disability must impact your child’s educational environment. Also, a clinical diagnosis may lead to therapeutic treatment and medical services outside of the school setting, while special education eligibility allows children to access supports and services within their educational environment. </a:t>
            </a:r>
          </a:p>
        </p:txBody>
      </p:sp>
      <p:sp>
        <p:nvSpPr>
          <p:cNvPr id="4" name="Slide Number Placeholder 3">
            <a:extLst>
              <a:ext uri="{FF2B5EF4-FFF2-40B4-BE49-F238E27FC236}">
                <a16:creationId xmlns:a16="http://schemas.microsoft.com/office/drawing/2014/main" id="{817F62FB-6F8F-9A5F-1AF2-D1E5653FDDF5}"/>
              </a:ext>
            </a:extLst>
          </p:cNvPr>
          <p:cNvSpPr>
            <a:spLocks noGrp="1"/>
          </p:cNvSpPr>
          <p:nvPr>
            <p:ph type="sldNum" sz="quarter" idx="5"/>
          </p:nvPr>
        </p:nvSpPr>
        <p:spPr/>
        <p:txBody>
          <a:bodyPr/>
          <a:lstStyle/>
          <a:p>
            <a:fld id="{B1D499D3-6930-49CF-8119-D2C5A3421AFD}" type="slidenum">
              <a:rPr lang="en-US" smtClean="0"/>
              <a:t>21</a:t>
            </a:fld>
            <a:endParaRPr lang="en-US"/>
          </a:p>
        </p:txBody>
      </p:sp>
    </p:spTree>
    <p:extLst>
      <p:ext uri="{BB962C8B-B14F-4D97-AF65-F5344CB8AC3E}">
        <p14:creationId xmlns:p14="http://schemas.microsoft.com/office/powerpoint/2010/main" val="3609393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70333-E504-A2AD-5D4F-3E2EE004C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EF06E-D706-4A3F-655A-6BCD448EBD7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8E7845D-D682-0BAC-7141-6EA42C1DC8CD}"/>
              </a:ext>
            </a:extLst>
          </p:cNvPr>
          <p:cNvSpPr>
            <a:spLocks noGrp="1"/>
          </p:cNvSpPr>
          <p:nvPr>
            <p:ph type="body" idx="1"/>
          </p:nvPr>
        </p:nvSpPr>
        <p:spPr/>
        <p:txBody>
          <a:bodyPr/>
          <a:lstStyle/>
          <a:p>
            <a:pPr>
              <a:defRPr/>
            </a:pPr>
            <a:r>
              <a:rPr lang="en-US" b="1"/>
              <a:t>If your child is having reading difficulties, the school may be providing them with intensive intervention to address your child’s literacy needs. </a:t>
            </a:r>
            <a:endParaRPr lang="en-US" b="1">
              <a:solidFill>
                <a:srgbClr val="444444"/>
              </a:solidFill>
            </a:endParaRPr>
          </a:p>
          <a:p>
            <a:pPr>
              <a:defRPr/>
            </a:pPr>
            <a:endParaRPr lang="en-US" b="1">
              <a:solidFill>
                <a:srgbClr val="444444"/>
              </a:solidFill>
            </a:endParaRPr>
          </a:p>
          <a:p>
            <a:pPr>
              <a:defRPr/>
            </a:pPr>
            <a:r>
              <a:rPr lang="en-US" b="1"/>
              <a:t>Intensive intervention is the process of providing students with more instruction, practice, and feedback to help students be more successful. Intensive intervention targets specific skills and areas, typically in small groups, and can happen within or outside the classroom. </a:t>
            </a:r>
            <a:endParaRPr lang="en-US" b="1">
              <a:solidFill>
                <a:srgbClr val="444444"/>
              </a:solidFill>
            </a:endParaRPr>
          </a:p>
          <a:p>
            <a:pPr>
              <a:defRPr/>
            </a:pPr>
            <a:endParaRPr lang="en-US" b="1">
              <a:solidFill>
                <a:srgbClr val="444444"/>
              </a:solidFill>
            </a:endParaRPr>
          </a:p>
          <a:p>
            <a:pPr>
              <a:defRPr/>
            </a:pPr>
            <a:r>
              <a:rPr lang="en-US" b="1"/>
              <a:t>Knowing if your child is receiving intensive intervention, and what it looks like, can help you advocate for supports best matched to your child’s literacy needs. </a:t>
            </a:r>
          </a:p>
          <a:p>
            <a:pPr>
              <a:defRPr/>
            </a:pPr>
            <a:endParaRPr lang="en-US" b="1"/>
          </a:p>
          <a:p>
            <a:pPr>
              <a:defRPr/>
            </a:pPr>
            <a:r>
              <a:rPr lang="en-US" b="1"/>
              <a:t>ACTIVITY:</a:t>
            </a:r>
          </a:p>
          <a:p>
            <a:pPr>
              <a:defRPr/>
            </a:pPr>
            <a:r>
              <a:rPr lang="en-US" b="0"/>
              <a:t>Click “Learn More” </a:t>
            </a:r>
            <a:r>
              <a:rPr lang="en-US"/>
              <a:t>How Can You Support Intensive Intervention Link: </a:t>
            </a:r>
            <a:r>
              <a:rPr lang="en-US">
                <a:hlinkClick r:id="rId3"/>
              </a:rPr>
              <a:t>How Can You Support Intensive Intervention? Tips for Families</a:t>
            </a:r>
            <a:endParaRPr lang="en-US" b="0"/>
          </a:p>
          <a:p>
            <a:pPr>
              <a:defRPr/>
            </a:pPr>
            <a:r>
              <a:rPr lang="en-US" b="0"/>
              <a:t>Project the resource “How Can You Support Intensive Intervention?” </a:t>
            </a:r>
          </a:p>
          <a:p>
            <a:pPr>
              <a:defRPr/>
            </a:pPr>
            <a:r>
              <a:rPr lang="en-US" b="0"/>
              <a:t>Review the “Tips for Families” with participants to provide for more information about they can support intensive intervention with their child. </a:t>
            </a:r>
            <a:r>
              <a:rPr lang="en-US"/>
              <a:t> </a:t>
            </a: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7777AAFF-FF36-0152-B269-C693E2C8C32B}"/>
              </a:ext>
            </a:extLst>
          </p:cNvPr>
          <p:cNvSpPr>
            <a:spLocks noGrp="1"/>
          </p:cNvSpPr>
          <p:nvPr>
            <p:ph type="sldNum" sz="quarter" idx="5"/>
          </p:nvPr>
        </p:nvSpPr>
        <p:spPr/>
        <p:txBody>
          <a:bodyPr/>
          <a:lstStyle/>
          <a:p>
            <a:fld id="{B1D499D3-6930-49CF-8119-D2C5A3421AFD}" type="slidenum">
              <a:rPr lang="en-US" smtClean="0"/>
              <a:t>22</a:t>
            </a:fld>
            <a:endParaRPr lang="en-US"/>
          </a:p>
        </p:txBody>
      </p:sp>
    </p:spTree>
    <p:extLst>
      <p:ext uri="{BB962C8B-B14F-4D97-AF65-F5344CB8AC3E}">
        <p14:creationId xmlns:p14="http://schemas.microsoft.com/office/powerpoint/2010/main" val="33695071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2E85F-C1BD-C4A9-14E9-1FC2A31BA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8D8D2-40D2-5E09-BD37-EA2C6AD99E0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7416DBF-AFA1-77FB-2735-9BA5D1D8D471}"/>
              </a:ext>
            </a:extLst>
          </p:cNvPr>
          <p:cNvSpPr>
            <a:spLocks noGrp="1"/>
          </p:cNvSpPr>
          <p:nvPr>
            <p:ph type="body" idx="1"/>
          </p:nvPr>
        </p:nvSpPr>
        <p:spPr/>
        <p:txBody>
          <a:bodyPr/>
          <a:lstStyle/>
          <a:p>
            <a:pPr>
              <a:defRPr/>
            </a:pPr>
            <a:r>
              <a:rPr lang="en-US" b="1" dirty="0"/>
              <a:t>Additionally, the school might also be providing instructional supports to help your child perform better while learning. Supports may include accommodations, modifications, and assistive technology. Accommodations, such as extra time to complete activities or assignments, are changes to the learning environment that support your child’s access to the same learning activities as their peers. Modifications, such as shortened assignments and less content, involve changing what your child is expected to learn. </a:t>
            </a:r>
          </a:p>
          <a:p>
            <a:pPr>
              <a:defRPr/>
            </a:pPr>
            <a:endParaRPr lang="en-US" b="1">
              <a:solidFill>
                <a:srgbClr val="444444"/>
              </a:solidFill>
              <a:ea typeface="Calibri" panose="020F0502020204030204"/>
              <a:cs typeface="Calibri" panose="020F0502020204030204"/>
            </a:endParaRPr>
          </a:p>
          <a:p>
            <a:pPr>
              <a:defRPr/>
            </a:pPr>
            <a:r>
              <a:rPr lang="en-US" b="1" dirty="0"/>
              <a:t>Assistive Technology, like text-to-speech tools and audiobooks, are technology tools that help your child complete tasks by working around reading challenges.  </a:t>
            </a:r>
            <a:endParaRPr lang="en-US" b="1" dirty="0">
              <a:ea typeface="Calibri"/>
              <a:cs typeface="Calibri"/>
            </a:endParaRPr>
          </a:p>
          <a:p>
            <a:pPr>
              <a:defRPr/>
            </a:pPr>
            <a:endParaRPr lang="en-US">
              <a:solidFill>
                <a:srgbClr val="444444"/>
              </a:solidFill>
              <a:ea typeface="Calibri" panose="020F0502020204030204"/>
              <a:cs typeface="Calibri" panose="020F0502020204030204"/>
            </a:endParaRPr>
          </a:p>
          <a:p>
            <a:pPr>
              <a:defRPr/>
            </a:pPr>
            <a:r>
              <a:rPr lang="en-US" b="1" dirty="0"/>
              <a:t>Display on the screen</a:t>
            </a:r>
            <a:r>
              <a:rPr lang="en-US" dirty="0"/>
              <a:t>: 1) Accommodations: What They Are and How They Work and click the arrow to read each of the five quick tips to participants; 2) What Are Academic Modifications? Read the At a Glance information aloud to participants. Scroll down to show participants the video and information to dive deeper that they can review on their own later; and 3) Assistive Technology for Reading. Read the At a Glance information aloud to participants. Scroll down to show participants the information on other types of assistive technology tools for reading that they can review on their own later. </a:t>
            </a:r>
            <a:endParaRPr lang="en-US" dirty="0">
              <a:solidFill>
                <a:srgbClr val="444444"/>
              </a:solidFill>
              <a:ea typeface="Calibri" panose="020F0502020204030204"/>
              <a:cs typeface="Calibri" panose="020F0502020204030204"/>
            </a:endParaRPr>
          </a:p>
          <a:p>
            <a:pPr>
              <a:defRPr/>
            </a:pPr>
            <a:r>
              <a:rPr lang="en-US" dirty="0"/>
              <a:t>Accommodations: What They Are and How They Work: </a:t>
            </a:r>
            <a:r>
              <a:rPr lang="en-US" dirty="0">
                <a:hlinkClick r:id="rId3"/>
              </a:rPr>
              <a:t>https://www.understood.org/en/articles/accommodations-what-they-are-and-how-they-work</a:t>
            </a:r>
            <a:r>
              <a:rPr lang="en-US" dirty="0"/>
              <a:t> </a:t>
            </a:r>
            <a:endParaRPr lang="en-US" dirty="0">
              <a:solidFill>
                <a:srgbClr val="444444"/>
              </a:solidFill>
              <a:ea typeface="Calibri" panose="020F0502020204030204"/>
              <a:cs typeface="Calibri" panose="020F0502020204030204"/>
            </a:endParaRPr>
          </a:p>
          <a:p>
            <a:pPr>
              <a:defRPr/>
            </a:pPr>
            <a:r>
              <a:rPr lang="en-US" dirty="0"/>
              <a:t>What are Academic Modifications?: </a:t>
            </a:r>
            <a:r>
              <a:rPr lang="en-US" dirty="0">
                <a:hlinkClick r:id="rId4"/>
              </a:rPr>
              <a:t>What are academic modifications?</a:t>
            </a:r>
            <a:r>
              <a:rPr lang="en-US" dirty="0">
                <a:solidFill>
                  <a:srgbClr val="444444"/>
                </a:solidFill>
              </a:rPr>
              <a:t> </a:t>
            </a:r>
            <a:r>
              <a:rPr lang="en-US" dirty="0">
                <a:solidFill>
                  <a:srgbClr val="444444"/>
                </a:solidFill>
                <a:hlinkClick r:id="rId4"/>
              </a:rPr>
              <a:t>https://www.understood.org/en/articles/modifications-what-you-need-to-know</a:t>
            </a:r>
            <a:r>
              <a:rPr lang="en-US" dirty="0">
                <a:solidFill>
                  <a:srgbClr val="444444"/>
                </a:solidFill>
              </a:rPr>
              <a:t> </a:t>
            </a:r>
            <a:endParaRPr lang="en-US" dirty="0">
              <a:solidFill>
                <a:srgbClr val="444444"/>
              </a:solidFill>
              <a:ea typeface="Calibri" panose="020F0502020204030204"/>
              <a:cs typeface="Calibri" panose="020F0502020204030204"/>
            </a:endParaRPr>
          </a:p>
          <a:p>
            <a:pPr>
              <a:defRPr/>
            </a:pPr>
            <a:r>
              <a:rPr lang="en-US" dirty="0"/>
              <a:t>Assistive Technology for Reading: </a:t>
            </a:r>
            <a:r>
              <a:rPr lang="en-US" dirty="0">
                <a:hlinkClick r:id="rId5"/>
              </a:rPr>
              <a:t>Assistive technology for reading</a:t>
            </a:r>
            <a:r>
              <a:rPr lang="en-US" dirty="0">
                <a:solidFill>
                  <a:srgbClr val="000000"/>
                </a:solidFill>
              </a:rPr>
              <a:t>  </a:t>
            </a:r>
            <a:r>
              <a:rPr lang="en-US" dirty="0">
                <a:solidFill>
                  <a:srgbClr val="444444"/>
                </a:solidFill>
                <a:hlinkClick r:id="rId6"/>
              </a:rPr>
              <a:t>https://www.understood.org/articles/en/assistive-technology-for-reading</a:t>
            </a:r>
            <a:endParaRPr lang="en-US" dirty="0">
              <a:solidFill>
                <a:srgbClr val="444444"/>
              </a:solidFill>
              <a:ea typeface="Calibri" panose="020F0502020204030204"/>
              <a:cs typeface="Calibri" panose="020F0502020204030204"/>
            </a:endParaRPr>
          </a:p>
          <a:p>
            <a:pPr>
              <a:defRPr/>
            </a:pPr>
            <a:endParaRPr lang="en-US" b="1"/>
          </a:p>
          <a:p>
            <a:pPr>
              <a:defRPr/>
            </a:pPr>
            <a:r>
              <a:rPr lang="en-US" b="1" dirty="0"/>
              <a:t>Guiding question</a:t>
            </a:r>
            <a:r>
              <a:rPr lang="en-US" dirty="0"/>
              <a:t>: Have you had any experiences with these instructional supports?</a:t>
            </a:r>
            <a:endParaRPr lang="en-US" dirty="0">
              <a:solidFill>
                <a:srgbClr val="444444"/>
              </a:solidFill>
              <a:ea typeface="Calibri" panose="020F0502020204030204"/>
              <a:cs typeface="Calibri" panose="020F0502020204030204"/>
            </a:endParaRPr>
          </a:p>
          <a:p>
            <a:pPr>
              <a:defRPr/>
            </a:pPr>
            <a:endParaRPr lang="en-US">
              <a:solidFill>
                <a:srgbClr val="444444"/>
              </a:solidFill>
              <a:ea typeface="Calibri" panose="020F0502020204030204"/>
              <a:cs typeface="Calibri" panose="020F0502020204030204"/>
            </a:endParaRPr>
          </a:p>
          <a:p>
            <a:pPr>
              <a:defRPr/>
            </a:pPr>
            <a:endParaRPr lang="en-US">
              <a:solidFill>
                <a:srgbClr val="444444"/>
              </a:solidFill>
              <a:ea typeface="Calibri" panose="020F0502020204030204"/>
              <a:cs typeface="Calibri" panose="020F0502020204030204"/>
            </a:endParaRPr>
          </a:p>
          <a:p>
            <a:pPr>
              <a:defRPr/>
            </a:pPr>
            <a:endParaRPr lang="en-US">
              <a:solidFill>
                <a:srgbClr val="444444"/>
              </a:solidFill>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31350370-0729-3EBE-BD82-75B1184F7E28}"/>
              </a:ext>
            </a:extLst>
          </p:cNvPr>
          <p:cNvSpPr>
            <a:spLocks noGrp="1"/>
          </p:cNvSpPr>
          <p:nvPr>
            <p:ph type="sldNum" sz="quarter" idx="5"/>
          </p:nvPr>
        </p:nvSpPr>
        <p:spPr/>
        <p:txBody>
          <a:bodyPr/>
          <a:lstStyle/>
          <a:p>
            <a:fld id="{B1D499D3-6930-49CF-8119-D2C5A3421AFD}" type="slidenum">
              <a:rPr lang="en-US" smtClean="0"/>
              <a:t>23</a:t>
            </a:fld>
            <a:endParaRPr lang="en-US"/>
          </a:p>
        </p:txBody>
      </p:sp>
    </p:spTree>
    <p:extLst>
      <p:ext uri="{BB962C8B-B14F-4D97-AF65-F5344CB8AC3E}">
        <p14:creationId xmlns:p14="http://schemas.microsoft.com/office/powerpoint/2010/main" val="1621444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CC3C6-7968-9D8E-1182-68A39914C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7AAC6-6E2A-E4C9-5E1D-E59B5F09B6B2}"/>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9CC3C6C-2F15-42EA-B74F-069B808BD5A3}"/>
              </a:ext>
            </a:extLst>
          </p:cNvPr>
          <p:cNvSpPr>
            <a:spLocks noGrp="1"/>
          </p:cNvSpPr>
          <p:nvPr>
            <p:ph type="body" idx="1"/>
          </p:nvPr>
        </p:nvSpPr>
        <p:spPr/>
        <p:txBody>
          <a:bodyPr/>
          <a:lstStyle/>
          <a:p>
            <a:pPr>
              <a:defRPr/>
            </a:pPr>
            <a:r>
              <a:rPr lang="en-US" sz="1200" b="1" i="0" kern="1200">
                <a:solidFill>
                  <a:schemeClr val="tx1"/>
                </a:solidFill>
                <a:effectLst/>
                <a:latin typeface="+mn-lt"/>
                <a:ea typeface="+mn-ea"/>
                <a:cs typeface="+mn-cs"/>
              </a:rPr>
              <a:t>Dyslexia affects about one in every five individuals, making it the most commonly diagnosed learning disability. It </a:t>
            </a:r>
            <a:r>
              <a:rPr lang="en-US" b="1"/>
              <a:t>is a brain-based learning disability that specifically impairs a person’s ability to read. It is brain-based, meaning that specific portions of the brain associated with important reading processes may develop or function differently than those without dyslexia. Individuals with dyslexia may have difficulty decoding letters into blended sounds to form words, spelling, and/or quickly verbalizing printed letters and words. </a:t>
            </a:r>
            <a:endParaRPr lang="en-US" b="1">
              <a:solidFill>
                <a:srgbClr val="444444"/>
              </a:solidFill>
            </a:endParaRPr>
          </a:p>
          <a:p>
            <a:pPr>
              <a:defRPr/>
            </a:pPr>
            <a:endParaRPr lang="en-US" b="1">
              <a:solidFill>
                <a:srgbClr val="444444"/>
              </a:solidFill>
            </a:endParaRPr>
          </a:p>
          <a:p>
            <a:pPr>
              <a:defRPr/>
            </a:pPr>
            <a:r>
              <a:rPr lang="en-US" b="1"/>
              <a:t>Dyslexia is related to reading difficulties, not difficulties that arise from intellectual functioning. Individuals with dyslexia have otherwise typical intellectual functioning, meaning that other portions of the brain function similarly to other children. </a:t>
            </a:r>
            <a:endParaRPr lang="en-US" b="1">
              <a:solidFill>
                <a:srgbClr val="444444"/>
              </a:solidFill>
            </a:endParaRPr>
          </a:p>
          <a:p>
            <a:pPr>
              <a:defRPr/>
            </a:pPr>
            <a:endParaRPr lang="en-US" b="1">
              <a:solidFill>
                <a:srgbClr val="444444"/>
              </a:solidFill>
            </a:endParaRPr>
          </a:p>
          <a:p>
            <a:pPr>
              <a:defRPr/>
            </a:pPr>
            <a:r>
              <a:rPr lang="en-US" b="1"/>
              <a:t>There are many myths about dyslexia exist. For example, many people think that all individuals with dyslexia demonstrate the same problems with reading. The truth is that dyslexia exists on a continuum, meaning that individuals with dyslexia may have different levels of difficulty with learning to read. </a:t>
            </a:r>
            <a:endParaRPr lang="en-US" b="1">
              <a:solidFill>
                <a:srgbClr val="444444"/>
              </a:solidFill>
            </a:endParaRPr>
          </a:p>
          <a:p>
            <a:pPr>
              <a:defRPr/>
            </a:pPr>
            <a:endParaRPr lang="en-US" b="1">
              <a:solidFill>
                <a:srgbClr val="444444"/>
              </a:solidFill>
            </a:endParaRPr>
          </a:p>
          <a:p>
            <a:pPr>
              <a:defRPr/>
            </a:pPr>
            <a:r>
              <a:rPr lang="en-US" b="1"/>
              <a:t>Resources: Distribute, review, and discuss </a:t>
            </a:r>
            <a:r>
              <a:rPr lang="en-US"/>
              <a:t>the Defining Dyslexia infographic with participants. Use the literacy brief portion of the resource to expand upon information in the infographic when reviewing with participants. Clarify information and answer questions as needed. </a:t>
            </a:r>
            <a:r>
              <a:rPr lang="en-US" b="1"/>
              <a:t>Distribute, review, and discuss </a:t>
            </a:r>
            <a:r>
              <a:rPr lang="en-US"/>
              <a:t>the Understanding Dyslexia: Myths vs. Facts infographic with participants. </a:t>
            </a:r>
          </a:p>
          <a:p>
            <a:pPr>
              <a:defRPr/>
            </a:pPr>
            <a:endParaRPr lang="en-US">
              <a:solidFill>
                <a:srgbClr val="444444"/>
              </a:solidFill>
            </a:endParaRPr>
          </a:p>
          <a:p>
            <a:pPr>
              <a:defRPr/>
            </a:pPr>
            <a:r>
              <a:rPr lang="en-US">
                <a:solidFill>
                  <a:srgbClr val="444444"/>
                </a:solidFill>
              </a:rPr>
              <a:t>Handout Links:</a:t>
            </a:r>
          </a:p>
          <a:p>
            <a:pPr>
              <a:defRPr/>
            </a:pPr>
            <a:r>
              <a:rPr lang="en-US">
                <a:hlinkClick r:id="rId3"/>
              </a:rPr>
              <a:t>Defining Dyslexia – NCIL</a:t>
            </a:r>
            <a:r>
              <a:rPr lang="en-US"/>
              <a:t> https://improvingliteracy.org/resource/defining-dyslexia/</a:t>
            </a:r>
          </a:p>
          <a:p>
            <a:pPr>
              <a:defRPr/>
            </a:pPr>
            <a:r>
              <a:rPr lang="en-US">
                <a:hlinkClick r:id="rId4"/>
              </a:rPr>
              <a:t>Understanding Dyslexia: Myth vs. Facts – NCIL</a:t>
            </a:r>
            <a:r>
              <a:rPr lang="en-US"/>
              <a:t> https://improvingliteracy.org/resource/understanding-dyslexia-myth-vs-facts/</a:t>
            </a:r>
          </a:p>
          <a:p>
            <a:pPr>
              <a:defRPr/>
            </a:pPr>
            <a:endParaRPr lang="en-US">
              <a:solidFill>
                <a:srgbClr val="444444"/>
              </a:solidFill>
            </a:endParaRPr>
          </a:p>
          <a:p>
            <a:pPr>
              <a:defRPr/>
            </a:pPr>
            <a:endParaRPr lang="en-US">
              <a:solidFill>
                <a:srgbClr val="444444"/>
              </a:solidFill>
            </a:endParaRPr>
          </a:p>
          <a:p>
            <a:pPr>
              <a:defRPr/>
            </a:pPr>
            <a:r>
              <a:rPr lang="en-US" b="1"/>
              <a:t>Note: </a:t>
            </a:r>
            <a:r>
              <a:rPr lang="en-US"/>
              <a:t>Click Learn More to show the landing page for NCIL’s Understanding Dyslexia Toolkit for more information on the underlying causes and effects of dyslexia.</a:t>
            </a: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B8312352-F556-1489-CABB-0C17BEC028ED}"/>
              </a:ext>
            </a:extLst>
          </p:cNvPr>
          <p:cNvSpPr>
            <a:spLocks noGrp="1"/>
          </p:cNvSpPr>
          <p:nvPr>
            <p:ph type="sldNum" sz="quarter" idx="5"/>
          </p:nvPr>
        </p:nvSpPr>
        <p:spPr/>
        <p:txBody>
          <a:bodyPr/>
          <a:lstStyle/>
          <a:p>
            <a:fld id="{B1D499D3-6930-49CF-8119-D2C5A3421AFD}" type="slidenum">
              <a:rPr lang="en-US" smtClean="0"/>
              <a:t>24</a:t>
            </a:fld>
            <a:endParaRPr lang="en-US"/>
          </a:p>
        </p:txBody>
      </p:sp>
    </p:spTree>
    <p:extLst>
      <p:ext uri="{BB962C8B-B14F-4D97-AF65-F5344CB8AC3E}">
        <p14:creationId xmlns:p14="http://schemas.microsoft.com/office/powerpoint/2010/main" val="399593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9D3F4-241C-19F1-F13E-83B297DA6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E63DB-3DB8-C3FF-944C-04105BB7184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6C191D4-4CEF-BDF7-869E-259C39BAE7E5}"/>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Families often ask, ‘What exactly is dyslexia?’ The updated IDA definition helps us see it clearly. Dyslexia isn’t about how hard a child tries—it’s about how their brain processes language. It can look different for every child, depending on the language they’re learning and the kinds of words they see. What’s most important is that early, targeted support makes a big difference. When families and schools work together—sharing strategies, celebrating progress, and keeping communication open—children with dyslexia can thrive. Every child deserves to feel confident and capable as a reader.</a:t>
            </a:r>
            <a:endParaRPr lang="en-US" b="1" dirty="0">
              <a:ea typeface="Calibri"/>
              <a:cs typeface="Calibri"/>
            </a:endParaRPr>
          </a:p>
          <a:p>
            <a:pPr marL="0" marR="0" lvl="0" indent="0" algn="l" defTabSz="914400">
              <a:lnSpc>
                <a:spcPct val="100000"/>
              </a:lnSpc>
              <a:spcBef>
                <a:spcPts val="0"/>
              </a:spcBef>
              <a:spcAft>
                <a:spcPts val="0"/>
              </a:spcAft>
              <a:buClrTx/>
              <a:buSzTx/>
              <a:buFontTx/>
              <a:buNone/>
              <a:tabLst/>
              <a:defRPr/>
            </a:pPr>
            <a:endParaRPr lang="en-US" sz="1200" b="1" i="0" kern="1200">
              <a:solidFill>
                <a:schemeClr val="tx1"/>
              </a:solidFill>
              <a:effectLst/>
              <a:latin typeface="+mn-lt"/>
              <a:ea typeface="+mn-ea"/>
              <a:cs typeface="+mn-cs"/>
            </a:endParaRPr>
          </a:p>
          <a:p>
            <a:pPr marL="0" marR="0" lvl="0" indent="0" algn="l" defTabSz="914400">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In 2025, the International Dyslexia Association updated its definition of dyslexia.  Let’s watch a short video to get the highlights.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Watch Video What's New in the IDA's Definition of Dyslexia</a:t>
            </a:r>
            <a:endParaRPr lang="en-US" sz="1200" b="0" i="0" kern="1200" dirty="0">
              <a:solidFill>
                <a:schemeClr val="tx1"/>
              </a:solidFill>
              <a:effectLst/>
              <a:latin typeface="+mn-lt"/>
              <a:ea typeface="Calibri"/>
              <a:cs typeface="Calibri"/>
            </a:endParaRPr>
          </a:p>
          <a:p>
            <a:pPr marL="0" marR="0" lvl="0" indent="0" algn="l" defTabSz="914400">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Link: </a:t>
            </a:r>
            <a:r>
              <a:rPr lang="en-US" sz="1200" b="0" i="0" kern="1200" dirty="0">
                <a:solidFill>
                  <a:schemeClr val="tx1"/>
                </a:solidFill>
                <a:effectLst/>
                <a:latin typeface="+mn-lt"/>
                <a:ea typeface="+mn-ea"/>
                <a:cs typeface="+mn-cs"/>
                <a:hlinkClick r:id="rId3"/>
              </a:rPr>
              <a:t>https://youtu.be/dRq5-Bcg93A?si=M8j0h3fsbWASIzot</a:t>
            </a:r>
            <a:endParaRPr lang="en-US" sz="1200" b="0" i="0" kern="1200" dirty="0">
              <a:solidFill>
                <a:schemeClr val="tx1"/>
              </a:solidFill>
              <a:effectLst/>
              <a:latin typeface="+mn-lt"/>
              <a:ea typeface="Calibri"/>
              <a:cs typeface="Calibri"/>
              <a:hlinkClick r:id="rId3"/>
            </a:endParaRPr>
          </a:p>
          <a:p>
            <a:pPr>
              <a:defRPr/>
            </a:pPr>
            <a:r>
              <a:rPr lang="en-US" dirty="0">
                <a:ea typeface="Calibri" panose="020F0502020204030204"/>
                <a:cs typeface="Calibri" panose="020F0502020204030204"/>
              </a:rPr>
              <a:t>Transcript: </a:t>
            </a:r>
            <a:endParaRPr lang="en-US" sz="1200" i="0" kern="1200" dirty="0">
              <a:solidFill>
                <a:schemeClr val="tx1"/>
              </a:solidFill>
              <a:effectLst/>
              <a:latin typeface="+mn-lt"/>
              <a:ea typeface="Calibri" panose="020F0502020204030204"/>
              <a:cs typeface="Calibri" panose="020F0502020204030204"/>
            </a:endParaRPr>
          </a:p>
          <a:p>
            <a:pPr>
              <a:defRPr/>
            </a:pPr>
            <a:r>
              <a:rPr lang="en-US" dirty="0"/>
              <a:t>The International Dyslexia Association updated in definition of Dyslexia for the first time in over 20 years. Both definitions focus on reading a spelling difficulties. But the new one goes further. Dyslexia is not recognized as varying in severity. Every child's experience, and path forward, may look different. Additionally, the new definition extends to life beyond the classroom. It recognizes the impact dyslexia can have on confidence, well-being, and future opportunities. Early support is essential. The new definition says it clearly: The sooner your child gets help, the better the outcome. Is a child in your life struggling with reading? Don't wait. Ask what support is available, at home and at school. For free literacy resources for families, educators, and anyone who supports a child's reading journey, visit improvingliteracy.org.  </a:t>
            </a:r>
            <a:endParaRPr lang="en-US" dirty="0">
              <a:solidFill>
                <a:srgbClr val="444444"/>
              </a:solidFill>
            </a:endParaRPr>
          </a:p>
          <a:p>
            <a:pPr>
              <a:defRPr/>
            </a:pPr>
            <a:endParaRPr lang="en-US" dirty="0">
              <a:ea typeface="Calibri"/>
              <a:cs typeface="Calibri"/>
            </a:endParaRPr>
          </a:p>
          <a:p>
            <a:pPr>
              <a:defRPr/>
            </a:pPr>
            <a:r>
              <a:rPr lang="en-US" b="1" dirty="0"/>
              <a:t>To review, this slide gives you a clear, updated understanding of what dyslexia means and what to look for. Dyslexia is described as a learning difference that makes reading and spelling more challenging—not a reflection of effort or intelligence. It also looks different for every child, especially depending on the language they’re learning and the writing system they use.</a:t>
            </a:r>
            <a:endParaRPr lang="en-US" dirty="0">
              <a:solidFill>
                <a:srgbClr val="444444"/>
              </a:solidFill>
            </a:endParaRPr>
          </a:p>
          <a:p>
            <a:pPr>
              <a:defRPr/>
            </a:pPr>
            <a:endParaRPr lang="en-US">
              <a:solidFill>
                <a:srgbClr val="444444"/>
              </a:solidFill>
            </a:endParaRPr>
          </a:p>
          <a:p>
            <a:pPr>
              <a:defRPr/>
            </a:pPr>
            <a:r>
              <a:rPr lang="en-US" b="1" dirty="0"/>
              <a:t>We now know dyslexia has multiple causes, including brain development, genetics, and environmental factors. Some common signs include difficulty working with sounds in words or with meaningful word parts. These challenges can make reading slow or tiring, which can affect confidence and school success.</a:t>
            </a:r>
            <a:endParaRPr lang="en-US" dirty="0">
              <a:solidFill>
                <a:srgbClr val="444444"/>
              </a:solidFill>
            </a:endParaRPr>
          </a:p>
          <a:p>
            <a:pPr>
              <a:defRPr/>
            </a:pPr>
            <a:endParaRPr lang="en-US">
              <a:solidFill>
                <a:srgbClr val="444444"/>
              </a:solidFill>
            </a:endParaRPr>
          </a:p>
          <a:p>
            <a:pPr>
              <a:defRPr/>
            </a:pPr>
            <a:r>
              <a:rPr lang="en-US" b="1" dirty="0"/>
              <a:t>The most important message is the good news: with the right support and effective instruction, children with dyslexia can grow into strong, confident, joyful readers at any age. Families play a key role in helping make that happen.</a:t>
            </a:r>
            <a:endParaRPr lang="en-US" dirty="0">
              <a:solidFill>
                <a:srgbClr val="444444"/>
              </a:solidFill>
            </a:endParaRPr>
          </a:p>
        </p:txBody>
      </p:sp>
      <p:sp>
        <p:nvSpPr>
          <p:cNvPr id="4" name="Slide Number Placeholder 3">
            <a:extLst>
              <a:ext uri="{FF2B5EF4-FFF2-40B4-BE49-F238E27FC236}">
                <a16:creationId xmlns:a16="http://schemas.microsoft.com/office/drawing/2014/main" id="{3B55C9D7-38F4-DDA8-D32A-79AF090760EB}"/>
              </a:ext>
            </a:extLst>
          </p:cNvPr>
          <p:cNvSpPr>
            <a:spLocks noGrp="1"/>
          </p:cNvSpPr>
          <p:nvPr>
            <p:ph type="sldNum" sz="quarter" idx="5"/>
          </p:nvPr>
        </p:nvSpPr>
        <p:spPr/>
        <p:txBody>
          <a:bodyPr/>
          <a:lstStyle/>
          <a:p>
            <a:fld id="{B1D499D3-6930-49CF-8119-D2C5A3421AFD}" type="slidenum">
              <a:rPr lang="en-US" smtClean="0"/>
              <a:t>25</a:t>
            </a:fld>
            <a:endParaRPr lang="en-US"/>
          </a:p>
        </p:txBody>
      </p:sp>
    </p:spTree>
    <p:extLst>
      <p:ext uri="{BB962C8B-B14F-4D97-AF65-F5344CB8AC3E}">
        <p14:creationId xmlns:p14="http://schemas.microsoft.com/office/powerpoint/2010/main" val="1917246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927-F3DF-9AC1-1067-2030CE71B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BEAA2-57BE-1461-E631-45D93E73BA4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0B4E596-057D-4E61-9AFF-6DE4D119B92B}"/>
              </a:ext>
            </a:extLst>
          </p:cNvPr>
          <p:cNvSpPr>
            <a:spLocks noGrp="1"/>
          </p:cNvSpPr>
          <p:nvPr>
            <p:ph type="body" idx="1"/>
          </p:nvPr>
        </p:nvSpPr>
        <p:spPr/>
        <p:txBody>
          <a:bodyPr/>
          <a:lstStyle/>
          <a:p>
            <a:r>
              <a:rPr lang="en-US" b="1" dirty="0">
                <a:solidFill>
                  <a:srgbClr val="2C3335"/>
                </a:solidFill>
                <a:highlight>
                  <a:srgbClr val="F9F8F6"/>
                </a:highlight>
              </a:rPr>
              <a:t>Families should collaborate with the school to make decisions about a child’s literacy education, promote faster development and catch trouble spots early. Here are four things families do to support their child's literacy development.</a:t>
            </a:r>
            <a:endParaRPr lang="en-US" b="1" dirty="0">
              <a:solidFill>
                <a:srgbClr val="2C3335"/>
              </a:solidFill>
              <a:highlight>
                <a:srgbClr val="F9F8F6"/>
              </a:highlight>
              <a:ea typeface="Calibri"/>
              <a:cs typeface="Calibri"/>
            </a:endParaRPr>
          </a:p>
          <a:p>
            <a:pPr marL="228600" indent="-228600">
              <a:buAutoNum type="arabicPeriod"/>
            </a:pPr>
            <a:r>
              <a:rPr lang="en-US" b="1" dirty="0">
                <a:solidFill>
                  <a:srgbClr val="2C3335"/>
                </a:solidFill>
                <a:highlight>
                  <a:srgbClr val="F9F8F6"/>
                </a:highlight>
              </a:rPr>
              <a:t>Communicate and Interact Often - Here are some ways families can share experiences and thoughts with the school: Help in the classroom, Go to meetings (school/teacher orientation, parent-teacher conferences), Join school groups (Parent-Teacher Association or Organization, Family Advisory Council), Ask questions such as: “What are the school’s literacy goals for children and families?”  “How does the school partner with families when developing its language and literacy goals for students?” “How can I support my child’s language and literacy goals?”</a:t>
            </a:r>
            <a:endParaRPr lang="en-US" b="1" dirty="0">
              <a:ea typeface="Calibri" panose="020F0502020204030204"/>
              <a:cs typeface="Calibri" panose="020F0502020204030204"/>
            </a:endParaRPr>
          </a:p>
          <a:p>
            <a:pPr marL="228600" indent="-228600">
              <a:buAutoNum type="arabicPeriod"/>
            </a:pPr>
            <a:r>
              <a:rPr lang="en-US" b="1" dirty="0">
                <a:solidFill>
                  <a:srgbClr val="2C3335"/>
                </a:solidFill>
                <a:highlight>
                  <a:srgbClr val="F9F8F6"/>
                </a:highlight>
              </a:rPr>
              <a:t>Discuss Literacy Instruction and Intervention – Ask questions such as: “What does my child need to know and be able to do?” “How is reading taught and by whom?” “When does literacy instruction and intervention happen and for how long?” “How many other children join?” “What school materials or trainings about literacy are available to families?”</a:t>
            </a:r>
            <a:endParaRPr lang="en-US" b="1" dirty="0">
              <a:ea typeface="Calibri"/>
              <a:cs typeface="Calibri"/>
            </a:endParaRPr>
          </a:p>
          <a:p>
            <a:pPr marL="228600" lvl="1">
              <a:buFont typeface="Arial"/>
              <a:buChar char="•"/>
            </a:pPr>
            <a:r>
              <a:rPr lang="en-US" b="1" dirty="0">
                <a:solidFill>
                  <a:srgbClr val="2C3335"/>
                </a:solidFill>
                <a:highlight>
                  <a:srgbClr val="F9F8F6"/>
                </a:highlight>
              </a:rPr>
              <a:t>There may be a variety of tools to help a child read and write. A few examples are audio books, screen readers, special keyboards, and speech recognition software. Ad discussion with your child's school might assist in identifying what tools are available. </a:t>
            </a:r>
            <a:endParaRPr lang="en-US" b="1" dirty="0">
              <a:ea typeface="Calibri" panose="020F0502020204030204"/>
              <a:cs typeface="Calibri" panose="020F0502020204030204"/>
            </a:endParaRPr>
          </a:p>
          <a:p>
            <a:pPr marL="228600" indent="-228600">
              <a:buAutoNum type="arabicPeriod"/>
            </a:pPr>
            <a:r>
              <a:rPr lang="en-US" b="1" dirty="0">
                <a:solidFill>
                  <a:srgbClr val="2C3335"/>
                </a:solidFill>
                <a:highlight>
                  <a:srgbClr val="F9F8F6"/>
                </a:highlight>
              </a:rPr>
              <a:t>Practice Literacy Skills at Home – Begin by asking how you can support your child at home with questions like: “What activities will help her practice the skills learned at school?” “What strategies should I use to help my child read or write?” “What tools are available to help my child practice these skills?” At home, families can try out different activities and tools and share with the school what worked well and what did not. Let the school know if more information or support is needed, and discuss other ways to practice the skills learned at school, such as at the library or through literacy services in the community.</a:t>
            </a:r>
            <a:endParaRPr lang="en-US" b="1" dirty="0">
              <a:ea typeface="Calibri" panose="020F0502020204030204"/>
              <a:cs typeface="Calibri" panose="020F0502020204030204"/>
            </a:endParaRPr>
          </a:p>
          <a:p>
            <a:pPr marL="228600" indent="-228600">
              <a:buFont typeface="+mj-lt"/>
              <a:buAutoNum type="arabicPeriod"/>
            </a:pPr>
            <a:r>
              <a:rPr lang="en-US" b="1" dirty="0">
                <a:solidFill>
                  <a:srgbClr val="2C3335"/>
                </a:solidFill>
                <a:highlight>
                  <a:srgbClr val="F9F8F6"/>
                </a:highlight>
              </a:rPr>
              <a:t>Address Concerns Together - </a:t>
            </a:r>
            <a:r>
              <a:rPr lang="en-US" sz="1200" b="1" i="0" kern="1200" dirty="0">
                <a:solidFill>
                  <a:schemeClr val="tx1"/>
                </a:solidFill>
                <a:effectLst/>
                <a:highlight>
                  <a:srgbClr val="F9F8F6"/>
                </a:highlight>
                <a:latin typeface="+mn-lt"/>
                <a:ea typeface="+mn-ea"/>
                <a:cs typeface="+mn-cs"/>
              </a:rPr>
              <a:t>Take time to understand the school’s position and openly communicate your view. Work together to find a solution to address your child’s learning needs that you both can support. If you and the school disagree, get advice from others on next steps. Ask questions: “How is my child’s language and literacy learning being supported in this system?” “How are you monitoring my child’s language and literacy progress?” “What might happen next if my child continues to struggle?”</a:t>
            </a:r>
            <a:endParaRPr lang="en-US" sz="1200" b="1" i="0" kern="1200" dirty="0">
              <a:solidFill>
                <a:schemeClr val="tx1"/>
              </a:solidFill>
              <a:effectLst/>
              <a:highlight>
                <a:srgbClr val="F9F8F6"/>
              </a:highlight>
              <a:latin typeface="+mn-lt"/>
              <a:ea typeface="Calibri"/>
              <a:cs typeface="Calibri"/>
            </a:endParaRPr>
          </a:p>
          <a:p>
            <a:pPr marL="0" indent="0">
              <a:buFont typeface="+mj-lt"/>
              <a:buNone/>
            </a:pPr>
            <a:endParaRPr lang="en-US" sz="1200" b="0" i="0" kern="1200">
              <a:solidFill>
                <a:schemeClr val="tx1"/>
              </a:solidFill>
              <a:effectLst/>
              <a:highlight>
                <a:srgbClr val="F9F8F6"/>
              </a:highlight>
              <a:latin typeface="+mn-lt"/>
              <a:ea typeface="+mn-ea"/>
              <a:cs typeface="+mn-cs"/>
            </a:endParaRPr>
          </a:p>
          <a:p>
            <a:pPr marL="0" indent="0">
              <a:buFont typeface="+mj-lt"/>
              <a:buNone/>
            </a:pPr>
            <a:r>
              <a:rPr lang="en-US" dirty="0">
                <a:hlinkClick r:id="rId3"/>
              </a:rPr>
              <a:t>How Families Can Partner With Schools on Literacy Development – National Center on Improving Literacy</a:t>
            </a:r>
            <a:endParaRPr lang="en-US" dirty="0"/>
          </a:p>
        </p:txBody>
      </p:sp>
      <p:sp>
        <p:nvSpPr>
          <p:cNvPr id="4" name="Slide Number Placeholder 3">
            <a:extLst>
              <a:ext uri="{FF2B5EF4-FFF2-40B4-BE49-F238E27FC236}">
                <a16:creationId xmlns:a16="http://schemas.microsoft.com/office/drawing/2014/main" id="{9D60C741-47A1-9344-56DD-5DC199937A79}"/>
              </a:ext>
            </a:extLst>
          </p:cNvPr>
          <p:cNvSpPr>
            <a:spLocks noGrp="1"/>
          </p:cNvSpPr>
          <p:nvPr>
            <p:ph type="sldNum" sz="quarter" idx="5"/>
          </p:nvPr>
        </p:nvSpPr>
        <p:spPr/>
        <p:txBody>
          <a:bodyPr/>
          <a:lstStyle/>
          <a:p>
            <a:fld id="{B1D499D3-6930-49CF-8119-D2C5A3421AFD}" type="slidenum">
              <a:rPr lang="en-US" smtClean="0"/>
              <a:t>26</a:t>
            </a:fld>
            <a:endParaRPr lang="en-US"/>
          </a:p>
        </p:txBody>
      </p:sp>
    </p:spTree>
    <p:extLst>
      <p:ext uri="{BB962C8B-B14F-4D97-AF65-F5344CB8AC3E}">
        <p14:creationId xmlns:p14="http://schemas.microsoft.com/office/powerpoint/2010/main" val="399619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7778B-FC82-89CF-4150-93FA656DE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06C83-D87C-EA59-7162-81C343B6852F}"/>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A68470A-B2F6-EDBD-DA71-A203E83A91D1}"/>
              </a:ext>
            </a:extLst>
          </p:cNvPr>
          <p:cNvSpPr>
            <a:spLocks noGrp="1"/>
          </p:cNvSpPr>
          <p:nvPr>
            <p:ph type="body" idx="1"/>
          </p:nvPr>
        </p:nvSpPr>
        <p:spPr/>
        <p:txBody>
          <a:bodyPr/>
          <a:lstStyle/>
          <a:p>
            <a:r>
              <a:rPr lang="en-US" b="1">
                <a:effectLst/>
              </a:rPr>
              <a:t>When we talk about identifying reading difficulties, it’s important to remember that schools look at much more than a single score or one moment in time. We look at the </a:t>
            </a:r>
            <a:r>
              <a:rPr lang="en-US" b="1" i="1">
                <a:effectLst/>
              </a:rPr>
              <a:t>full picture</a:t>
            </a:r>
            <a:r>
              <a:rPr lang="en-US" b="1">
                <a:effectLst/>
              </a:rPr>
              <a:t> of a child’s learning. Sometimes reading difficulties can be connected to things like limited instruction or a lack of opportunity to practice certain skills. So before making any decisions, schools consider all of these factors to make sure we’re being fair and fully informed. The goal isn’t to label a problem—it’s to understand what each child needs to grow as a reader.</a:t>
            </a:r>
          </a:p>
          <a:p>
            <a:endParaRPr lang="en-US"/>
          </a:p>
          <a:p>
            <a:r>
              <a:rPr lang="en-US" b="1">
                <a:effectLst/>
              </a:rPr>
              <a:t>Families play a huge role in this process. You know your child best, and your insights help us understand how they learn, what motivates them, and what challenges they face. When schools share clear information about progress and instruction, families can better support learning at home. And when families share what they’re seeing at home, teachers can adjust instruction at school. That partnership creates consistent support for the child, which is one of the most powerful tools we have.</a:t>
            </a:r>
          </a:p>
          <a:p>
            <a:endParaRPr lang="en-US"/>
          </a:p>
          <a:p>
            <a:r>
              <a:rPr lang="en-US" b="1">
                <a:effectLst/>
              </a:rPr>
              <a:t>Ultimately, identifying reading difficulties is about understanding </a:t>
            </a:r>
            <a:r>
              <a:rPr lang="en-US" b="1" i="1">
                <a:effectLst/>
              </a:rPr>
              <a:t>how</a:t>
            </a:r>
            <a:r>
              <a:rPr lang="en-US" b="1">
                <a:effectLst/>
              </a:rPr>
              <a:t> a student learns and how they respond to instruction. Schools focus on what supports help a child make progress, and we adjust as we learn more. With strong systems, good communication, and the right support in place, every child can build the skills they need for reading success.</a:t>
            </a:r>
          </a:p>
          <a:p>
            <a:endParaRPr lang="en-US" b="1">
              <a:effectLst/>
            </a:endParaRPr>
          </a:p>
          <a:p>
            <a:r>
              <a:rPr lang="en-US" b="0">
                <a:effectLst/>
              </a:rPr>
              <a:t>Click for animated box to appear.</a:t>
            </a:r>
            <a:endParaRPr lang="en-US" b="0"/>
          </a:p>
        </p:txBody>
      </p:sp>
      <p:sp>
        <p:nvSpPr>
          <p:cNvPr id="4" name="Slide Number Placeholder 3">
            <a:extLst>
              <a:ext uri="{FF2B5EF4-FFF2-40B4-BE49-F238E27FC236}">
                <a16:creationId xmlns:a16="http://schemas.microsoft.com/office/drawing/2014/main" id="{03657560-7974-B86D-8073-9A67EBA9DF48}"/>
              </a:ext>
            </a:extLst>
          </p:cNvPr>
          <p:cNvSpPr>
            <a:spLocks noGrp="1"/>
          </p:cNvSpPr>
          <p:nvPr>
            <p:ph type="sldNum" sz="quarter" idx="5"/>
          </p:nvPr>
        </p:nvSpPr>
        <p:spPr/>
        <p:txBody>
          <a:bodyPr/>
          <a:lstStyle/>
          <a:p>
            <a:fld id="{B1D499D3-6930-49CF-8119-D2C5A3421AFD}" type="slidenum">
              <a:rPr lang="en-US" smtClean="0"/>
              <a:t>27</a:t>
            </a:fld>
            <a:endParaRPr lang="en-US"/>
          </a:p>
        </p:txBody>
      </p:sp>
    </p:spTree>
    <p:extLst>
      <p:ext uri="{BB962C8B-B14F-4D97-AF65-F5344CB8AC3E}">
        <p14:creationId xmlns:p14="http://schemas.microsoft.com/office/powerpoint/2010/main" val="13734643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a:defRPr/>
            </a:pPr>
            <a:r>
              <a:rPr lang="en-US" b="1" dirty="0"/>
              <a:t>Additional Resources:</a:t>
            </a:r>
            <a:endParaRPr lang="en-US"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What Do We Mean by Evidence-Based Literacy Resources? – NCIL</a:t>
            </a:r>
            <a:r>
              <a:rPr lang="en-US" dirty="0"/>
              <a:t> Link: </a:t>
            </a:r>
            <a:r>
              <a:rPr lang="en-US" dirty="0">
                <a:solidFill>
                  <a:srgbClr val="444444"/>
                </a:solidFill>
              </a:rPr>
              <a:t>https://improvingliteracy.org/resource/what-do-we-mean-by-evidence-based-literacy-resources/</a:t>
            </a:r>
            <a:endParaRPr lang="en-US" dirty="0">
              <a:solidFill>
                <a:srgbClr val="444444"/>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rgbClr val="444444"/>
              </a:solidFill>
            </a:endParaRPr>
          </a:p>
          <a:p>
            <a:pPr>
              <a:defRPr/>
            </a:pPr>
            <a:r>
              <a:rPr lang="en-US" u="sng" dirty="0"/>
              <a:t>10 Key Policies and Practices for Reading Intervention with participants through p. 4</a:t>
            </a:r>
            <a:r>
              <a:rPr lang="en-US" dirty="0"/>
              <a:t>. </a:t>
            </a:r>
            <a:r>
              <a:rPr lang="en-US" dirty="0">
                <a:solidFill>
                  <a:srgbClr val="444444"/>
                </a:solidFill>
              </a:rPr>
              <a:t>Link: </a:t>
            </a:r>
            <a:r>
              <a:rPr lang="en-US" dirty="0">
                <a:hlinkClick r:id="rId4"/>
              </a:rPr>
              <a:t>10Key_ReadingIntervention_WEB.pdf</a:t>
            </a:r>
            <a:r>
              <a:rPr lang="en-US" dirty="0"/>
              <a:t> </a:t>
            </a:r>
            <a:endParaRPr lang="en-US" dirty="0">
              <a:ea typeface="Calibri"/>
              <a:cs typeface="Calibri"/>
            </a:endParaRPr>
          </a:p>
          <a:p>
            <a:pPr>
              <a:defRPr/>
            </a:pPr>
            <a:r>
              <a:rPr lang="en-US" dirty="0"/>
              <a:t>https://meadowscenter.org/wp-content/uploads/2022/07/10Key_ReadingIntervention_WEB.pdf</a:t>
            </a:r>
            <a:endParaRPr lang="en-US" dirty="0">
              <a:solidFill>
                <a:srgbClr val="444444"/>
              </a:solidFill>
            </a:endParaRPr>
          </a:p>
          <a:p>
            <a:pPr>
              <a:defRPr/>
            </a:pPr>
            <a:endParaRPr lang="en-US">
              <a:solidFill>
                <a:srgbClr val="444444"/>
              </a:solidFill>
            </a:endParaRPr>
          </a:p>
          <a:p>
            <a:r>
              <a:rPr lang="en-US" b="0" u="sng" dirty="0"/>
              <a:t>Screening and Assessing Learning Challenges </a:t>
            </a:r>
            <a:r>
              <a:rPr lang="en-US" b="0" dirty="0"/>
              <a:t>Link: </a:t>
            </a:r>
            <a:r>
              <a:rPr lang="en-US" dirty="0">
                <a:hlinkClick r:id="rId5"/>
              </a:rPr>
              <a:t>Understanding Screening: Overall Screening and Assessment – NCIL</a:t>
            </a:r>
            <a:r>
              <a:rPr lang="en-US" dirty="0"/>
              <a:t>  https://improvingliteracy.org/resource/understanding-screening-overall-screening-and-assessment/</a:t>
            </a:r>
            <a:endParaRPr lang="en-US" dirty="0">
              <a:ea typeface="Calibri"/>
              <a:cs typeface="Calibri"/>
            </a:endParaRPr>
          </a:p>
          <a:p>
            <a:pPr>
              <a:defRPr/>
            </a:pPr>
            <a:endParaRPr lang="en-US">
              <a:solidFill>
                <a:srgbClr val="444444"/>
              </a:solidFill>
            </a:endParaRPr>
          </a:p>
          <a:p>
            <a:pPr>
              <a:defRPr/>
            </a:pPr>
            <a:r>
              <a:rPr lang="en-US" u="sng" dirty="0"/>
              <a:t>Intensive Intervention: An Overview for Parents and Families </a:t>
            </a:r>
            <a:r>
              <a:rPr lang="en-US" dirty="0">
                <a:solidFill>
                  <a:srgbClr val="444444"/>
                </a:solidFill>
              </a:rPr>
              <a:t>Link: </a:t>
            </a:r>
            <a:r>
              <a:rPr lang="en-US" dirty="0">
                <a:hlinkClick r:id="rId6"/>
              </a:rPr>
              <a:t>Intensive Intervention: An Overview for Parents and Families</a:t>
            </a:r>
            <a:endParaRPr lang="en-US" dirty="0">
              <a:solidFill>
                <a:srgbClr val="444444"/>
              </a:solidFill>
            </a:endParaRPr>
          </a:p>
          <a:p>
            <a:pPr>
              <a:defRPr/>
            </a:pPr>
            <a:endParaRPr lang="en-US">
              <a:hlinkClick r:id="rId7"/>
            </a:endParaRPr>
          </a:p>
          <a:p>
            <a:pPr>
              <a:defRPr/>
            </a:pPr>
            <a:r>
              <a:rPr lang="en-US" dirty="0">
                <a:hlinkClick r:id="rId7"/>
              </a:rPr>
              <a:t>Understanding the New IDA Dyslexia Definition – NCIL</a:t>
            </a:r>
            <a:r>
              <a:rPr lang="en-US" dirty="0"/>
              <a:t>  https://improvingliteracy.org/resource/understanding-the-new-ida-dyslexia-definition/</a:t>
            </a:r>
            <a:endParaRPr lang="en-US" dirty="0">
              <a:ea typeface="Calibri"/>
              <a:cs typeface="Calibri"/>
            </a:endParaRPr>
          </a:p>
          <a:p>
            <a:pPr>
              <a:defRPr/>
            </a:pPr>
            <a:endParaRPr lang="en-US">
              <a:solidFill>
                <a:srgbClr val="444444"/>
              </a:solidFill>
            </a:endParaRPr>
          </a:p>
          <a:p>
            <a:r>
              <a:rPr lang="en-US" dirty="0">
                <a:solidFill>
                  <a:srgbClr val="444444"/>
                </a:solidFill>
                <a:hlinkClick r:id="rId8"/>
              </a:rPr>
              <a:t>How Families Can Partner With Schools on Literacy Development – National Center on Improving Literacy</a:t>
            </a:r>
            <a:endParaRPr lang="en-US" dirty="0">
              <a:solidFill>
                <a:srgbClr val="444444"/>
              </a:solidFill>
            </a:endParaRPr>
          </a:p>
          <a:p>
            <a:r>
              <a:rPr lang="en-US" dirty="0">
                <a:solidFill>
                  <a:srgbClr val="444444"/>
                </a:solidFill>
                <a:hlinkClick r:id="rId8"/>
              </a:rPr>
              <a:t>https://improvingliteracy.org/resource/how-families-can-partner-with-schools-on-literacy-development/</a:t>
            </a:r>
            <a:endParaRPr lang="en-US">
              <a:solidFill>
                <a:srgbClr val="444444"/>
              </a:solidFill>
            </a:endParaRPr>
          </a:p>
          <a:p>
            <a:endParaRPr lang="en-US" dirty="0">
              <a:solidFill>
                <a:srgbClr val="444444"/>
              </a:solidFill>
            </a:endParaRPr>
          </a:p>
          <a:p>
            <a:endParaRPr lang="en-US" dirty="0">
              <a:solidFill>
                <a:srgbClr val="444444"/>
              </a:solidFill>
              <a:ea typeface="Calibri"/>
              <a:cs typeface="Calibri"/>
            </a:endParaRPr>
          </a:p>
          <a:p>
            <a:r>
              <a:rPr lang="en-US" b="1" dirty="0"/>
              <a:t>NOTE: </a:t>
            </a:r>
            <a:r>
              <a:rPr lang="en-US" b="0" dirty="0"/>
              <a:t>This is the end of Session 1</a:t>
            </a:r>
            <a:endParaRPr lang="en-US" b="1" dirty="0"/>
          </a:p>
        </p:txBody>
      </p:sp>
      <p:sp>
        <p:nvSpPr>
          <p:cNvPr id="4" name="Slide Number Placeholder 3"/>
          <p:cNvSpPr>
            <a:spLocks noGrp="1"/>
          </p:cNvSpPr>
          <p:nvPr>
            <p:ph type="sldNum" sz="quarter" idx="5"/>
          </p:nvPr>
        </p:nvSpPr>
        <p:spPr/>
        <p:txBody>
          <a:bodyPr/>
          <a:lstStyle/>
          <a:p>
            <a:fld id="{B1D499D3-6930-49CF-8119-D2C5A3421AFD}" type="slidenum">
              <a:rPr lang="en-US" smtClean="0"/>
              <a:t>28</a:t>
            </a:fld>
            <a:endParaRPr lang="en-US"/>
          </a:p>
        </p:txBody>
      </p:sp>
    </p:spTree>
    <p:extLst>
      <p:ext uri="{BB962C8B-B14F-4D97-AF65-F5344CB8AC3E}">
        <p14:creationId xmlns:p14="http://schemas.microsoft.com/office/powerpoint/2010/main" val="2915570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This next section focuses on what it means to advocate for your child’s literacy needs. Advocacy simply means speaking up, asking questions, and making sure your child gets the support they need to grow as a reader. You don’t have to be a reading expert to do this—you just need to stay involved and share what you notice about your child. In this section, we’ll look at practical ways you can partner with your child’s school, communicate clearly, and feel confident taking the next steps in their literacy journey.</a:t>
            </a:r>
          </a:p>
        </p:txBody>
      </p:sp>
      <p:sp>
        <p:nvSpPr>
          <p:cNvPr id="4" name="Slide Number Placeholder 3"/>
          <p:cNvSpPr>
            <a:spLocks noGrp="1"/>
          </p:cNvSpPr>
          <p:nvPr>
            <p:ph type="sldNum" sz="quarter" idx="5"/>
          </p:nvPr>
        </p:nvSpPr>
        <p:spPr/>
        <p:txBody>
          <a:bodyPr/>
          <a:lstStyle/>
          <a:p>
            <a:fld id="{B1D499D3-6930-49CF-8119-D2C5A3421AFD}" type="slidenum">
              <a:rPr lang="en-US" smtClean="0"/>
              <a:t>29</a:t>
            </a:fld>
            <a:endParaRPr lang="en-US"/>
          </a:p>
        </p:txBody>
      </p:sp>
    </p:spTree>
    <p:extLst>
      <p:ext uri="{BB962C8B-B14F-4D97-AF65-F5344CB8AC3E}">
        <p14:creationId xmlns:p14="http://schemas.microsoft.com/office/powerpoint/2010/main" val="2001722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E2D88-B918-9CAB-7983-59241C4DE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98DCC-B5A1-2EE4-E38D-62769E14105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6EE92C8-2490-BC5C-2946-C92C85ED0EBC}"/>
              </a:ext>
            </a:extLst>
          </p:cNvPr>
          <p:cNvSpPr>
            <a:spLocks noGrp="1"/>
          </p:cNvSpPr>
          <p:nvPr>
            <p:ph type="body" idx="1"/>
          </p:nvPr>
        </p:nvSpPr>
        <p:spPr/>
        <p:txBody>
          <a:bodyPr/>
          <a:lstStyle/>
          <a:p>
            <a:pPr>
              <a:defRPr/>
            </a:pPr>
            <a:r>
              <a:rPr lang="en-US" b="1"/>
              <a:t>ACTIVITY: </a:t>
            </a:r>
            <a:r>
              <a:rPr lang="en-US" b="0"/>
              <a:t>The goal of this activity is for families to e</a:t>
            </a:r>
            <a:r>
              <a:rPr lang="en-US"/>
              <a:t>xplore how they can advocate for clarity, collaboration, and meaningful support when they sense their child is struggling. Participants will revisit this scenario at the end of this section. </a:t>
            </a:r>
          </a:p>
          <a:p>
            <a:pPr>
              <a:defRPr/>
            </a:pPr>
            <a:endParaRPr lang="en-US"/>
          </a:p>
          <a:p>
            <a:pPr>
              <a:defRPr/>
            </a:pPr>
            <a:r>
              <a:rPr lang="en-US" b="0"/>
              <a:t>Read the scenario to participants. Give participants 5-8 minutes to discuss the guiding questions in small groups. </a:t>
            </a:r>
          </a:p>
          <a:p>
            <a:pPr>
              <a:defRPr/>
            </a:pPr>
            <a:endParaRPr lang="en-US" b="1"/>
          </a:p>
          <a:p>
            <a:r>
              <a:rPr lang="en-US" sz="1200" b="1">
                <a:solidFill>
                  <a:schemeClr val="tx2"/>
                </a:solidFill>
                <a:latin typeface="+mn-lt"/>
              </a:rPr>
              <a:t>You continue to watch your child struggle through reading assignments. They are still guessing at words, losing their place, and becoming more frustrated anytime they have to read. After your initial email to the teacher, you felt overwhelmed—the teacher mentioned screening data, but didn’t explain what it meant or offer any follow‑up</a:t>
            </a:r>
            <a:r>
              <a:rPr lang="en-US" sz="1200" b="1">
                <a:solidFill>
                  <a:schemeClr val="tx2"/>
                </a:solidFill>
              </a:rPr>
              <a:t>.</a:t>
            </a:r>
          </a:p>
          <a:p>
            <a:endParaRPr lang="en-US" sz="1200" b="1">
              <a:solidFill>
                <a:schemeClr val="tx2"/>
              </a:solidFill>
            </a:endParaRPr>
          </a:p>
          <a:p>
            <a:r>
              <a:rPr lang="en-US" sz="1200" b="1">
                <a:solidFill>
                  <a:schemeClr val="tx2"/>
                </a:solidFill>
              </a:rPr>
              <a:t>Several weeks pass, and nothing has improved. Your child is still struggling, and you’re becoming more concerned. You decide to reach out to the teacher again, this time asking for specific guidance. But the response you receive is vague, with a general suggestion to “read more at home.”</a:t>
            </a:r>
          </a:p>
          <a:p>
            <a:endParaRPr lang="en-US" sz="1200" b="1">
              <a:solidFill>
                <a:schemeClr val="tx2"/>
              </a:solidFill>
            </a:endParaRPr>
          </a:p>
          <a:p>
            <a:r>
              <a:rPr lang="en-US" sz="1200" b="1">
                <a:solidFill>
                  <a:schemeClr val="tx2"/>
                </a:solidFill>
              </a:rPr>
              <a:t>You’re sensing that your child may have a reading difficulty, but you’re not sure what steps to take next—or how to get clearer answers from the school.</a:t>
            </a:r>
          </a:p>
          <a:p>
            <a:endParaRPr lang="en-US" sz="1200" b="1">
              <a:solidFill>
                <a:schemeClr val="tx2"/>
              </a:solidFill>
            </a:endParaRPr>
          </a:p>
          <a:p>
            <a:r>
              <a:rPr lang="en-US" sz="1200" b="1">
                <a:solidFill>
                  <a:schemeClr val="tx2"/>
                </a:solidFill>
              </a:rPr>
              <a:t>We are going to take about 5 or so minutes for you to discuss the questions on this slide with your table or a partner. </a:t>
            </a:r>
          </a:p>
          <a:p>
            <a:pPr>
              <a:defRPr/>
            </a:pPr>
            <a:endParaRPr lang="en-US"/>
          </a:p>
        </p:txBody>
      </p:sp>
      <p:sp>
        <p:nvSpPr>
          <p:cNvPr id="4" name="Slide Number Placeholder 3">
            <a:extLst>
              <a:ext uri="{FF2B5EF4-FFF2-40B4-BE49-F238E27FC236}">
                <a16:creationId xmlns:a16="http://schemas.microsoft.com/office/drawing/2014/main" id="{5E526C5A-B6E4-0A88-7C9E-5EE1FBE0C81A}"/>
              </a:ext>
            </a:extLst>
          </p:cNvPr>
          <p:cNvSpPr>
            <a:spLocks noGrp="1"/>
          </p:cNvSpPr>
          <p:nvPr>
            <p:ph type="sldNum" sz="quarter" idx="5"/>
          </p:nvPr>
        </p:nvSpPr>
        <p:spPr/>
        <p:txBody>
          <a:bodyPr/>
          <a:lstStyle/>
          <a:p>
            <a:fld id="{B1D499D3-6930-49CF-8119-D2C5A3421AFD}" type="slidenum">
              <a:rPr lang="en-US" smtClean="0"/>
              <a:t>30</a:t>
            </a:fld>
            <a:endParaRPr lang="en-US"/>
          </a:p>
        </p:txBody>
      </p:sp>
    </p:spTree>
    <p:extLst>
      <p:ext uri="{BB962C8B-B14F-4D97-AF65-F5344CB8AC3E}">
        <p14:creationId xmlns:p14="http://schemas.microsoft.com/office/powerpoint/2010/main" val="2674463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solidFill>
                  <a:srgbClr val="000000"/>
                </a:solidFill>
              </a:rPr>
              <a:t>Welcome to the National Center on Improving Literacy’s tutorial on Advocating for the Literacy Needs of Children. </a:t>
            </a:r>
            <a:r>
              <a:rPr lang="en-US" b="1">
                <a:effectLst/>
              </a:rPr>
              <a:t>This workshop is part of our ongoing series on the key roles families play in supporting children’s literacy success.  Each session builds on the idea that families are essential partners in helping children grow as readers—from the earliest years all the way through high school.</a:t>
            </a:r>
            <a:endParaRPr lang="en-US" b="1"/>
          </a:p>
          <a:p>
            <a:endParaRPr lang="en-US" b="1">
              <a:effectLst/>
            </a:endParaRPr>
          </a:p>
          <a:p>
            <a:r>
              <a:rPr lang="en-US" b="1"/>
              <a:t>Today’s workshop is designed for parents and caregivers of students in Pre‑K through 12th grade who want to better understand how reading develops and how to advocate for their child’s literacy needs. Together, we’ll explore some important literacy background information as well as how to embrace your role as your child’s advocate and how to work in partnership with the school toward shared goals for your child. No matter your child’s age or reading level, you play a powerful role in their learning.</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463E8-F3DB-68DD-B22E-8B4D36F86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A503F-332C-1D5D-D90B-ADF17C4EA37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897E805-F492-AA43-B5D0-7D7D02BE6FAC}"/>
              </a:ext>
            </a:extLst>
          </p:cNvPr>
          <p:cNvSpPr>
            <a:spLocks noGrp="1"/>
          </p:cNvSpPr>
          <p:nvPr>
            <p:ph type="body" idx="1"/>
          </p:nvPr>
        </p:nvSpPr>
        <p:spPr/>
        <p:txBody>
          <a:bodyPr/>
          <a:lstStyle/>
          <a:p>
            <a:pPr>
              <a:defRPr/>
            </a:pPr>
            <a:r>
              <a:rPr lang="en-US" b="1"/>
              <a:t>ACTIVITY: </a:t>
            </a:r>
            <a:r>
              <a:rPr lang="en-US" b="0"/>
              <a:t>The goal of this activity is for families to e</a:t>
            </a:r>
            <a:r>
              <a:rPr lang="en-US"/>
              <a:t>xplore how they can advocate for clarity, collaboration, and meaningful support when they sense their child is struggling. Participants will revisit this scenario at the end of this section. </a:t>
            </a:r>
          </a:p>
          <a:p>
            <a:pPr>
              <a:defRPr/>
            </a:pPr>
            <a:endParaRPr lang="en-US"/>
          </a:p>
          <a:p>
            <a:pPr>
              <a:defRPr/>
            </a:pPr>
            <a:r>
              <a:rPr lang="en-US" b="0"/>
              <a:t>Read the scenario to participants. Give participants 5-8 minutes to discuss the guiding questions in small groups. </a:t>
            </a:r>
          </a:p>
          <a:p>
            <a:pPr>
              <a:defRPr/>
            </a:pPr>
            <a:endParaRPr lang="en-US" b="1"/>
          </a:p>
          <a:p>
            <a:r>
              <a:rPr lang="en-US" sz="1200" b="1">
                <a:solidFill>
                  <a:schemeClr val="tx2"/>
                </a:solidFill>
                <a:latin typeface="+mn-lt"/>
              </a:rPr>
              <a:t>You continue to watch your child struggle through reading assignments. They are still guessing at words, losing their place, and becoming more frustrated anytime they have to read. After your initial email to the teacher, you felt overwhelmed—the teacher mentioned screening data, but didn’t explain what it meant or offer any follow‑up</a:t>
            </a:r>
            <a:r>
              <a:rPr lang="en-US" sz="1200" b="1">
                <a:solidFill>
                  <a:schemeClr val="tx2"/>
                </a:solidFill>
              </a:rPr>
              <a:t>.</a:t>
            </a:r>
          </a:p>
          <a:p>
            <a:endParaRPr lang="en-US" sz="1200" b="1">
              <a:solidFill>
                <a:schemeClr val="tx2"/>
              </a:solidFill>
            </a:endParaRPr>
          </a:p>
          <a:p>
            <a:r>
              <a:rPr lang="en-US" sz="1200" b="1">
                <a:solidFill>
                  <a:schemeClr val="tx2"/>
                </a:solidFill>
              </a:rPr>
              <a:t>Several weeks pass, and nothing has improved. Your child is still struggling, and you’re becoming more concerned. You decide to reach out to the teacher again, this time asking for specific guidance. But the response you receive is vague, with a general suggestion to “read more at home.”</a:t>
            </a:r>
          </a:p>
          <a:p>
            <a:endParaRPr lang="en-US" sz="1200" b="1">
              <a:solidFill>
                <a:schemeClr val="tx2"/>
              </a:solidFill>
            </a:endParaRPr>
          </a:p>
          <a:p>
            <a:r>
              <a:rPr lang="en-US" sz="1200" b="1">
                <a:solidFill>
                  <a:schemeClr val="tx2"/>
                </a:solidFill>
              </a:rPr>
              <a:t>You’re sensing that your child may have a reading difficulty, but you’re not sure what steps to take next—or how to get clearer answers from the school.</a:t>
            </a:r>
          </a:p>
          <a:p>
            <a:endParaRPr lang="en-US" sz="1200" b="1">
              <a:solidFill>
                <a:schemeClr val="tx2"/>
              </a:solidFill>
            </a:endParaRPr>
          </a:p>
          <a:p>
            <a:r>
              <a:rPr lang="en-US" sz="1200" b="1">
                <a:solidFill>
                  <a:schemeClr val="tx2"/>
                </a:solidFill>
              </a:rPr>
              <a:t>We are going to take about 5 or so minutes for you to discuss the questions on this slide with your table or a partner. </a:t>
            </a:r>
          </a:p>
          <a:p>
            <a:pPr>
              <a:defRPr/>
            </a:pPr>
            <a:endParaRPr lang="en-US"/>
          </a:p>
        </p:txBody>
      </p:sp>
      <p:sp>
        <p:nvSpPr>
          <p:cNvPr id="4" name="Slide Number Placeholder 3">
            <a:extLst>
              <a:ext uri="{FF2B5EF4-FFF2-40B4-BE49-F238E27FC236}">
                <a16:creationId xmlns:a16="http://schemas.microsoft.com/office/drawing/2014/main" id="{065E7307-9BB5-D10A-DA1E-86EDB01B8E13}"/>
              </a:ext>
            </a:extLst>
          </p:cNvPr>
          <p:cNvSpPr>
            <a:spLocks noGrp="1"/>
          </p:cNvSpPr>
          <p:nvPr>
            <p:ph type="sldNum" sz="quarter" idx="5"/>
          </p:nvPr>
        </p:nvSpPr>
        <p:spPr/>
        <p:txBody>
          <a:bodyPr/>
          <a:lstStyle/>
          <a:p>
            <a:fld id="{B1D499D3-6930-49CF-8119-D2C5A3421AFD}" type="slidenum">
              <a:rPr lang="en-US" smtClean="0"/>
              <a:t>31</a:t>
            </a:fld>
            <a:endParaRPr lang="en-US"/>
          </a:p>
        </p:txBody>
      </p:sp>
    </p:spTree>
    <p:extLst>
      <p:ext uri="{BB962C8B-B14F-4D97-AF65-F5344CB8AC3E}">
        <p14:creationId xmlns:p14="http://schemas.microsoft.com/office/powerpoint/2010/main" val="2446453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7D407-A37A-D834-9532-E92D9EC87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34C80-534B-02B6-DBF5-FDD6C02D83E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2A13B57F-7B1B-5919-7D67-1F24EDA697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000000"/>
                </a:solidFill>
              </a:rPr>
              <a:t>As you worked through the scenario you might have noticed how challenging it can be to know what to do, the questions to ask, or even what information would be helpful for you to support your child.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rgbClr val="000000"/>
              </a:solidFill>
            </a:endParaRPr>
          </a:p>
          <a:p>
            <a:pPr>
              <a:defRPr/>
            </a:pPr>
            <a:r>
              <a:rPr lang="en-US" b="1">
                <a:solidFill>
                  <a:srgbClr val="000000"/>
                </a:solidFill>
              </a:rPr>
              <a:t>Let’s take a look by answering these common questions:</a:t>
            </a:r>
          </a:p>
          <a:p>
            <a:pPr marL="285750" indent="-285750">
              <a:buFont typeface="Arial,Sans-Serif"/>
              <a:buChar char="•"/>
              <a:defRPr/>
            </a:pPr>
            <a:r>
              <a:rPr lang="en-US" b="1">
                <a:solidFill>
                  <a:schemeClr val="tx2"/>
                </a:solidFill>
              </a:rPr>
              <a:t>What is a literacy advocate?</a:t>
            </a:r>
            <a:endParaRPr lang="en-US" b="1">
              <a:solidFill>
                <a:srgbClr val="08355F"/>
              </a:solidFill>
              <a:ea typeface="Calibri"/>
              <a:cs typeface="Calibri"/>
            </a:endParaRPr>
          </a:p>
          <a:p>
            <a:pPr marL="285750" indent="-285750">
              <a:buFont typeface="Wingdings,Sans-Serif"/>
              <a:buChar char="•"/>
              <a:defRPr/>
            </a:pPr>
            <a:r>
              <a:rPr lang="en-US" b="1">
                <a:solidFill>
                  <a:schemeClr val="tx2"/>
                </a:solidFill>
              </a:rPr>
              <a:t>Why advocacy is important?</a:t>
            </a:r>
            <a:endParaRPr lang="en-US" b="1">
              <a:solidFill>
                <a:srgbClr val="08355F"/>
              </a:solidFill>
              <a:ea typeface="Calibri"/>
              <a:cs typeface="Calibri"/>
            </a:endParaRPr>
          </a:p>
          <a:p>
            <a:pPr marL="285750" indent="-285750">
              <a:buFont typeface="Arial,Sans-Serif"/>
              <a:buChar char="•"/>
              <a:defRPr/>
            </a:pPr>
            <a:r>
              <a:rPr lang="en-US" b="1">
                <a:solidFill>
                  <a:schemeClr val="tx2"/>
                </a:solidFill>
              </a:rPr>
              <a:t>What skills make you a natural literacy advocate?</a:t>
            </a:r>
            <a:endParaRPr lang="en-US" b="1">
              <a:solidFill>
                <a:srgbClr val="08355F"/>
              </a:solidFill>
              <a:ea typeface="Calibri"/>
              <a:cs typeface="Calibri"/>
            </a:endParaRPr>
          </a:p>
          <a:p>
            <a:pPr marL="285750" indent="-285750">
              <a:buFont typeface="Arial,Sans-Serif"/>
              <a:buChar char="•"/>
              <a:defRPr/>
            </a:pPr>
            <a:r>
              <a:rPr lang="en-US" b="1">
                <a:solidFill>
                  <a:schemeClr val="tx2"/>
                </a:solidFill>
              </a:rPr>
              <a:t>How do you embrace your role as a literacy advocate?</a:t>
            </a:r>
            <a:endParaRPr lang="en-US" b="1">
              <a:solidFill>
                <a:srgbClr val="08355F"/>
              </a:solidFill>
              <a:ea typeface="Calibri"/>
              <a:cs typeface="Calibri"/>
            </a:endParaRPr>
          </a:p>
          <a:p>
            <a:pPr marL="285750" indent="-285750">
              <a:buFont typeface="Arial,Sans-Serif"/>
              <a:buChar char="•"/>
              <a:defRPr/>
            </a:pPr>
            <a:r>
              <a:rPr lang="en-US" b="1">
                <a:solidFill>
                  <a:schemeClr val="tx2"/>
                </a:solidFill>
              </a:rPr>
              <a:t>What should I advocate for in reading and writing?</a:t>
            </a:r>
            <a:endParaRPr lang="en-US" b="1">
              <a:solidFill>
                <a:srgbClr val="08355F"/>
              </a:solidFill>
              <a:ea typeface="Calibri"/>
              <a:cs typeface="Calibri"/>
            </a:endParaRPr>
          </a:p>
          <a:p>
            <a:pPr marL="285750" indent="-285750">
              <a:buFont typeface="Wingdings,Sans-Serif"/>
              <a:buChar char="•"/>
              <a:defRPr/>
            </a:pPr>
            <a:r>
              <a:rPr lang="en-US" b="1">
                <a:solidFill>
                  <a:schemeClr val="tx2"/>
                </a:solidFill>
              </a:rPr>
              <a:t>How to work collaboratively with the school to advocate for your child's literacy needs?</a:t>
            </a:r>
            <a:endParaRPr lang="en-US" b="1">
              <a:solidFill>
                <a:srgbClr val="08355F"/>
              </a:solidFill>
              <a:ea typeface="Calibri"/>
              <a:cs typeface="Calibri"/>
            </a:endParaRPr>
          </a:p>
          <a:p>
            <a:pPr>
              <a:defRPr/>
            </a:pPr>
            <a:r>
              <a:rPr lang="en-US" b="1">
                <a:solidFill>
                  <a:srgbClr val="000000"/>
                </a:solidFill>
              </a:rPr>
              <a:t>Understanding this information will help you be better prepared to collaboratively work with your child’s school to ensure their needs are met. </a:t>
            </a:r>
            <a:endParaRPr lang="en-US" b="1">
              <a:solidFill>
                <a:srgbClr val="000000"/>
              </a:solidFill>
              <a:ea typeface="Calibri"/>
              <a:cs typeface="Calibri"/>
            </a:endParaRPr>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ACC6BF47-CDEA-3C5C-5E85-2D9F745E693B}"/>
              </a:ext>
            </a:extLst>
          </p:cNvPr>
          <p:cNvSpPr>
            <a:spLocks noGrp="1"/>
          </p:cNvSpPr>
          <p:nvPr>
            <p:ph type="sldNum" sz="quarter" idx="5"/>
          </p:nvPr>
        </p:nvSpPr>
        <p:spPr/>
        <p:txBody>
          <a:bodyPr/>
          <a:lstStyle/>
          <a:p>
            <a:fld id="{B1D499D3-6930-49CF-8119-D2C5A3421AFD}" type="slidenum">
              <a:rPr lang="en-US" smtClean="0"/>
              <a:t>32</a:t>
            </a:fld>
            <a:endParaRPr lang="en-US"/>
          </a:p>
        </p:txBody>
      </p:sp>
    </p:spTree>
    <p:extLst>
      <p:ext uri="{BB962C8B-B14F-4D97-AF65-F5344CB8AC3E}">
        <p14:creationId xmlns:p14="http://schemas.microsoft.com/office/powerpoint/2010/main" val="1012894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a:defRPr/>
            </a:pPr>
            <a:r>
              <a:rPr lang="en-US" b="1"/>
              <a:t>A literacy advocate is someone who speaks out for someone else’s needs or rights in reading, writing, and language. Advocates can be parents or family members; educators, such as teachers, principals, and other staff; or members of the community. Advocacy can occur on an individual basis, such as advocating for the specific needs of your child, or at the group level, such as advocating for a group of students with similar needs.</a:t>
            </a:r>
            <a:endParaRPr lang="en-US" b="1">
              <a:solidFill>
                <a:srgbClr val="444444"/>
              </a:solidFill>
            </a:endParaRPr>
          </a:p>
          <a:p>
            <a:pPr>
              <a:defRPr/>
            </a:pPr>
            <a:endParaRPr lang="en-US">
              <a:solidFill>
                <a:srgbClr val="444444"/>
              </a:solidFill>
            </a:endParaRPr>
          </a:p>
          <a:p>
            <a:pPr>
              <a:defRPr/>
            </a:pPr>
            <a:r>
              <a:rPr lang="en-US" b="1"/>
              <a:t>Guiding question</a:t>
            </a:r>
            <a:r>
              <a:rPr lang="en-US"/>
              <a:t>: Have you had any experiences in advocating for your child?</a:t>
            </a:r>
          </a:p>
          <a:p>
            <a:r>
              <a:rPr lang="en-US"/>
              <a:t> </a:t>
            </a:r>
          </a:p>
        </p:txBody>
      </p:sp>
      <p:sp>
        <p:nvSpPr>
          <p:cNvPr id="4" name="Slide Number Placeholder 3"/>
          <p:cNvSpPr>
            <a:spLocks noGrp="1"/>
          </p:cNvSpPr>
          <p:nvPr>
            <p:ph type="sldNum" sz="quarter" idx="5"/>
          </p:nvPr>
        </p:nvSpPr>
        <p:spPr/>
        <p:txBody>
          <a:bodyPr/>
          <a:lstStyle/>
          <a:p>
            <a:fld id="{B1D499D3-6930-49CF-8119-D2C5A3421AFD}" type="slidenum">
              <a:rPr lang="en-US" smtClean="0"/>
              <a:t>33</a:t>
            </a:fld>
            <a:endParaRPr lang="en-US"/>
          </a:p>
        </p:txBody>
      </p:sp>
    </p:spTree>
    <p:extLst>
      <p:ext uri="{BB962C8B-B14F-4D97-AF65-F5344CB8AC3E}">
        <p14:creationId xmlns:p14="http://schemas.microsoft.com/office/powerpoint/2010/main" val="860524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07F13-8676-83B0-8FF8-697E5834B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3DBE77-8E55-AB73-B943-D534A6BDB34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7DCE0F7-10AD-D4D0-2D75-81A7C789808A}"/>
              </a:ext>
            </a:extLst>
          </p:cNvPr>
          <p:cNvSpPr>
            <a:spLocks noGrp="1"/>
          </p:cNvSpPr>
          <p:nvPr>
            <p:ph type="body" idx="1"/>
          </p:nvPr>
        </p:nvSpPr>
        <p:spPr/>
        <p:txBody>
          <a:bodyPr/>
          <a:lstStyle/>
          <a:p>
            <a:pPr>
              <a:defRPr/>
            </a:pPr>
            <a:r>
              <a:rPr lang="en-US" b="1"/>
              <a:t>When families and schools work together toward common goals, children make better progress. By sharing information with one another, you can develop a plan that best addresses your child’s literacy needs. You and the school view your child through different lenses, yet both viewpoints are equally important. Be ready to explain your child’s literacy struggles and what supports and instruction will help him learn. Your ideas matter because you know your child and you are your child’s voice. </a:t>
            </a:r>
            <a:endParaRPr lang="en-US" b="1">
              <a:ea typeface="Calibri"/>
              <a:cs typeface="Calibri"/>
            </a:endParaRPr>
          </a:p>
        </p:txBody>
      </p:sp>
      <p:sp>
        <p:nvSpPr>
          <p:cNvPr id="4" name="Slide Number Placeholder 3">
            <a:extLst>
              <a:ext uri="{FF2B5EF4-FFF2-40B4-BE49-F238E27FC236}">
                <a16:creationId xmlns:a16="http://schemas.microsoft.com/office/drawing/2014/main" id="{D6930C58-DC04-22C3-8C2D-B0352924876D}"/>
              </a:ext>
            </a:extLst>
          </p:cNvPr>
          <p:cNvSpPr>
            <a:spLocks noGrp="1"/>
          </p:cNvSpPr>
          <p:nvPr>
            <p:ph type="sldNum" sz="quarter" idx="5"/>
          </p:nvPr>
        </p:nvSpPr>
        <p:spPr/>
        <p:txBody>
          <a:bodyPr/>
          <a:lstStyle/>
          <a:p>
            <a:fld id="{B1D499D3-6930-49CF-8119-D2C5A3421AFD}" type="slidenum">
              <a:rPr lang="en-US" smtClean="0"/>
              <a:t>34</a:t>
            </a:fld>
            <a:endParaRPr lang="en-US"/>
          </a:p>
        </p:txBody>
      </p:sp>
    </p:spTree>
    <p:extLst>
      <p:ext uri="{BB962C8B-B14F-4D97-AF65-F5344CB8AC3E}">
        <p14:creationId xmlns:p14="http://schemas.microsoft.com/office/powerpoint/2010/main" val="16540842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13FEE-6C5B-47FD-7DA3-0C78F42EC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80102-F79E-37D3-280A-052CEA4C6F0A}"/>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BE9A737-249C-9DAD-E51F-A8F3A94575DF}"/>
              </a:ext>
            </a:extLst>
          </p:cNvPr>
          <p:cNvSpPr>
            <a:spLocks noGrp="1"/>
          </p:cNvSpPr>
          <p:nvPr>
            <p:ph type="body" idx="1"/>
          </p:nvPr>
        </p:nvSpPr>
        <p:spPr/>
        <p:txBody>
          <a:bodyPr/>
          <a:lstStyle/>
          <a:p>
            <a:pPr>
              <a:defRPr/>
            </a:pPr>
            <a:r>
              <a:rPr lang="en-US" b="1"/>
              <a:t>As a parent or family member, you hold special knowledge about your child and his or her reading development. You know your child best and have seen your child’s literacy skills grow over time. You may notice important things at home that your child’s teacher is not aware of. By speaking out for your child’s literacy needs, you are making others aware of these needs and advocating for your child’s learning and development</a:t>
            </a:r>
            <a:r>
              <a:rPr lang="en-US"/>
              <a:t>. </a:t>
            </a:r>
            <a:endParaRPr lang="en-US">
              <a:solidFill>
                <a:srgbClr val="444444"/>
              </a:solidFill>
            </a:endParaRPr>
          </a:p>
          <a:p>
            <a:pPr>
              <a:defRPr/>
            </a:pPr>
            <a:endParaRPr lang="en-US">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Give participants 1-2 minutes to reflect on the question in the box “</a:t>
            </a:r>
            <a:r>
              <a:rPr lang="en-US" sz="1200">
                <a:solidFill>
                  <a:srgbClr val="08355F"/>
                </a:solidFill>
                <a:ea typeface="Calibri"/>
                <a:cs typeface="Calibri"/>
              </a:rPr>
              <a:t>What knowledge do I hold that makes me a </a:t>
            </a:r>
            <a:r>
              <a:rPr lang="en-US" sz="1200" b="1">
                <a:solidFill>
                  <a:srgbClr val="08355F"/>
                </a:solidFill>
                <a:ea typeface="Calibri"/>
                <a:cs typeface="Calibri"/>
              </a:rPr>
              <a:t>strong advocate</a:t>
            </a:r>
            <a:r>
              <a:rPr lang="en-US" sz="1200">
                <a:solidFill>
                  <a:srgbClr val="08355F"/>
                </a:solidFill>
                <a:ea typeface="Calibri"/>
                <a:cs typeface="Calibri"/>
              </a:rPr>
              <a:t> for my child's reading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a:defRPr/>
            </a:pPr>
            <a:r>
              <a:rPr lang="en-US" b="1"/>
              <a:t>Resource: Distribute, review, and discuss </a:t>
            </a:r>
            <a:r>
              <a:rPr lang="en-US"/>
              <a:t>Skills for Effective Parent Advocacy with participants. Review the six skills to be an effective advocate with participants and clarify information and answer any questions. </a:t>
            </a:r>
          </a:p>
          <a:p>
            <a:pPr>
              <a:defRPr/>
            </a:pPr>
            <a:r>
              <a:rPr lang="en-US" b="1"/>
              <a:t>Resource link:</a:t>
            </a:r>
            <a:r>
              <a:rPr lang="en-US"/>
              <a:t> https://parentnetworkwny.org/wp-content/uploads/2017/06/Advocacy-PN_FactSheet32917.pdf</a:t>
            </a:r>
            <a:endParaRPr lang="en-US">
              <a:solidFill>
                <a:srgbClr val="444444"/>
              </a:solidFill>
            </a:endParaRPr>
          </a:p>
          <a:p>
            <a:pPr>
              <a:defRPr/>
            </a:pPr>
            <a:endParaRPr lang="en-US">
              <a:solidFill>
                <a:srgbClr val="444444"/>
              </a:solidFill>
            </a:endParaRPr>
          </a:p>
          <a:p>
            <a:pPr>
              <a:defRPr/>
            </a:pPr>
            <a:r>
              <a:rPr lang="en-US" b="1"/>
              <a:t>ACTIVITY:</a:t>
            </a:r>
          </a:p>
          <a:p>
            <a:pPr>
              <a:defRPr/>
            </a:pPr>
            <a:r>
              <a:rPr lang="en-US"/>
              <a:t>Have participants partner up and give them a few minutes to share which of the six skills they think they’re already doing well and one they would like to strengthen or learn more about and why. Bring the whole group together and ask participants to raise their hands for the skill they choose. Note the number of hands raised for each skill and use it to help you tailor information to participants needs in future sessions.</a:t>
            </a:r>
            <a:endParaRPr lang="en-US">
              <a:solidFill>
                <a:srgbClr val="444444"/>
              </a:solidFill>
            </a:endParaRPr>
          </a:p>
        </p:txBody>
      </p:sp>
      <p:sp>
        <p:nvSpPr>
          <p:cNvPr id="4" name="Slide Number Placeholder 3">
            <a:extLst>
              <a:ext uri="{FF2B5EF4-FFF2-40B4-BE49-F238E27FC236}">
                <a16:creationId xmlns:a16="http://schemas.microsoft.com/office/drawing/2014/main" id="{825A3D39-2B02-5BA1-9843-053BA183CD1C}"/>
              </a:ext>
            </a:extLst>
          </p:cNvPr>
          <p:cNvSpPr>
            <a:spLocks noGrp="1"/>
          </p:cNvSpPr>
          <p:nvPr>
            <p:ph type="sldNum" sz="quarter" idx="5"/>
          </p:nvPr>
        </p:nvSpPr>
        <p:spPr/>
        <p:txBody>
          <a:bodyPr/>
          <a:lstStyle/>
          <a:p>
            <a:fld id="{B1D499D3-6930-49CF-8119-D2C5A3421AFD}" type="slidenum">
              <a:rPr lang="en-US" smtClean="0"/>
              <a:t>35</a:t>
            </a:fld>
            <a:endParaRPr lang="en-US"/>
          </a:p>
        </p:txBody>
      </p:sp>
    </p:spTree>
    <p:extLst>
      <p:ext uri="{BB962C8B-B14F-4D97-AF65-F5344CB8AC3E}">
        <p14:creationId xmlns:p14="http://schemas.microsoft.com/office/powerpoint/2010/main" val="25858899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47D99-3BCA-A80D-2C2E-CAF2C9EAF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E4A33-5D78-C13C-D882-29BE17FCD24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227E09D0-90AE-172E-7C09-FFDB556F026D}"/>
              </a:ext>
            </a:extLst>
          </p:cNvPr>
          <p:cNvSpPr>
            <a:spLocks noGrp="1"/>
          </p:cNvSpPr>
          <p:nvPr>
            <p:ph type="body" idx="1"/>
          </p:nvPr>
        </p:nvSpPr>
        <p:spPr/>
        <p:txBody>
          <a:bodyPr/>
          <a:lstStyle/>
          <a:p>
            <a:pPr>
              <a:defRPr/>
            </a:pPr>
            <a:r>
              <a:rPr lang="en-US" b="1">
                <a:solidFill>
                  <a:srgbClr val="444444"/>
                </a:solidFill>
              </a:rPr>
              <a:t>The question now becomes, how do you embrace your role as your child’s literacy advocate? Here are a few tips to get you started. </a:t>
            </a:r>
          </a:p>
          <a:p>
            <a:pPr marL="285750" lvl="0" indent="-285750" algn="l">
              <a:lnSpc>
                <a:spcPct val="100000"/>
              </a:lnSpc>
              <a:spcBef>
                <a:spcPts val="0"/>
              </a:spcBef>
              <a:spcAft>
                <a:spcPts val="0"/>
              </a:spcAft>
              <a:buFont typeface="Arial"/>
              <a:buChar char="•"/>
            </a:pPr>
            <a:r>
              <a:rPr lang="en-US" sz="1200" b="1" i="0" u="none" strike="noStrike" noProof="0">
                <a:solidFill>
                  <a:srgbClr val="000000"/>
                </a:solidFill>
                <a:latin typeface="+mn-lt"/>
                <a:ea typeface="Calibri"/>
                <a:cs typeface="Calibri"/>
              </a:rPr>
              <a:t>Recognize that you are your child’s strongest and most consistent supporter.</a:t>
            </a:r>
            <a:endParaRPr lang="en-US" b="1">
              <a:solidFill>
                <a:srgbClr val="000000"/>
              </a:solidFill>
              <a:ea typeface="Calibri"/>
              <a:cs typeface="Calibri"/>
            </a:endParaRPr>
          </a:p>
          <a:p>
            <a:pPr marL="285750" lvl="0" indent="-285750" algn="l">
              <a:lnSpc>
                <a:spcPct val="100000"/>
              </a:lnSpc>
              <a:spcBef>
                <a:spcPts val="0"/>
              </a:spcBef>
              <a:spcAft>
                <a:spcPts val="0"/>
              </a:spcAft>
              <a:buFont typeface="Arial"/>
              <a:buChar char="•"/>
            </a:pPr>
            <a:r>
              <a:rPr lang="en-US" sz="1200" b="1" i="0" u="none" strike="noStrike" noProof="0">
                <a:solidFill>
                  <a:srgbClr val="000000"/>
                </a:solidFill>
                <a:latin typeface="+mn-lt"/>
                <a:ea typeface="Calibri"/>
                <a:cs typeface="Calibri"/>
              </a:rPr>
              <a:t>Advocacy begins with confidence, curiosity, and collaboration.</a:t>
            </a:r>
            <a:endParaRPr lang="en-US" b="1">
              <a:solidFill>
                <a:srgbClr val="000000"/>
              </a:solidFill>
              <a:ea typeface="Calibri"/>
              <a:cs typeface="Calibri"/>
            </a:endParaRPr>
          </a:p>
          <a:p>
            <a:pPr marL="285750" lvl="0" indent="-285750" algn="l">
              <a:lnSpc>
                <a:spcPct val="100000"/>
              </a:lnSpc>
              <a:spcBef>
                <a:spcPts val="0"/>
              </a:spcBef>
              <a:spcAft>
                <a:spcPts val="0"/>
              </a:spcAft>
              <a:buFont typeface="Arial"/>
              <a:buChar char="•"/>
            </a:pPr>
            <a:r>
              <a:rPr lang="en-US" sz="1200" b="1" i="0" u="none" strike="noStrike" noProof="0">
                <a:solidFill>
                  <a:srgbClr val="000000"/>
                </a:solidFill>
                <a:latin typeface="+mn-lt"/>
                <a:ea typeface="Calibri"/>
                <a:cs typeface="Calibri"/>
              </a:rPr>
              <a:t>Partner with teachers, specialists, and other families to work toward shared goals.</a:t>
            </a:r>
            <a:endParaRPr lang="en-US" b="1" i="0" u="none" strike="noStrike" noProof="0">
              <a:solidFill>
                <a:srgbClr val="000000"/>
              </a:solidFill>
              <a:latin typeface="+mn-lt"/>
              <a:ea typeface="Calibri"/>
              <a:cs typeface="Calibri"/>
            </a:endParaRPr>
          </a:p>
        </p:txBody>
      </p:sp>
      <p:sp>
        <p:nvSpPr>
          <p:cNvPr id="4" name="Slide Number Placeholder 3">
            <a:extLst>
              <a:ext uri="{FF2B5EF4-FFF2-40B4-BE49-F238E27FC236}">
                <a16:creationId xmlns:a16="http://schemas.microsoft.com/office/drawing/2014/main" id="{8810C377-D4E9-44BE-89AC-7D09D9993732}"/>
              </a:ext>
            </a:extLst>
          </p:cNvPr>
          <p:cNvSpPr>
            <a:spLocks noGrp="1"/>
          </p:cNvSpPr>
          <p:nvPr>
            <p:ph type="sldNum" sz="quarter" idx="5"/>
          </p:nvPr>
        </p:nvSpPr>
        <p:spPr/>
        <p:txBody>
          <a:bodyPr/>
          <a:lstStyle/>
          <a:p>
            <a:fld id="{B1D499D3-6930-49CF-8119-D2C5A3421AFD}" type="slidenum">
              <a:rPr lang="en-US" smtClean="0"/>
              <a:t>36</a:t>
            </a:fld>
            <a:endParaRPr lang="en-US"/>
          </a:p>
        </p:txBody>
      </p:sp>
    </p:spTree>
    <p:extLst>
      <p:ext uri="{BB962C8B-B14F-4D97-AF65-F5344CB8AC3E}">
        <p14:creationId xmlns:p14="http://schemas.microsoft.com/office/powerpoint/2010/main" val="394009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C8F47-9261-CAD4-3C60-4D6C2E329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FE530-4C80-354A-DACA-F6B4A7412EB3}"/>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877E489-EEC6-B8A9-E8B3-4592A216AAB7}"/>
              </a:ext>
            </a:extLst>
          </p:cNvPr>
          <p:cNvSpPr>
            <a:spLocks noGrp="1"/>
          </p:cNvSpPr>
          <p:nvPr>
            <p:ph type="body" idx="1"/>
          </p:nvPr>
        </p:nvSpPr>
        <p:spPr/>
        <p:txBody>
          <a:bodyPr/>
          <a:lstStyle/>
          <a:p>
            <a:pPr>
              <a:defRPr/>
            </a:pPr>
            <a:r>
              <a:rPr lang="en-US" b="1">
                <a:solidFill>
                  <a:srgbClr val="2C3335"/>
                </a:solidFill>
                <a:highlight>
                  <a:srgbClr val="F9F8F6"/>
                </a:highlight>
              </a:rPr>
              <a:t>Reading research shows us what works to teach children to read and write. Families should learn about evidence-based literacy approaches, including early screening for and identification of reading difficulties, additional instruction for struggling readers, and accommodations for reading and writing. Questions to ask your school include: </a:t>
            </a:r>
            <a:endParaRPr lang="en-US" b="1">
              <a:ea typeface="Calibri"/>
              <a:cs typeface="Calibri"/>
            </a:endParaRPr>
          </a:p>
          <a:p>
            <a:pPr marL="171450" indent="-171450">
              <a:buFont typeface="Arial"/>
              <a:buChar char="•"/>
              <a:defRPr/>
            </a:pPr>
            <a:r>
              <a:rPr lang="en-US" b="1">
                <a:solidFill>
                  <a:srgbClr val="2C3335"/>
                </a:solidFill>
                <a:highlight>
                  <a:srgbClr val="F9F8F6"/>
                </a:highlight>
              </a:rPr>
              <a:t>What screening practices for literacy does the school use and when? </a:t>
            </a:r>
            <a:endParaRPr lang="en-US" b="1">
              <a:ea typeface="Calibri"/>
              <a:cs typeface="Calibri"/>
            </a:endParaRPr>
          </a:p>
          <a:p>
            <a:pPr marL="171450" indent="-171450">
              <a:buFont typeface="Arial"/>
              <a:buChar char="•"/>
              <a:defRPr/>
            </a:pPr>
            <a:r>
              <a:rPr lang="en-US" b="1">
                <a:solidFill>
                  <a:srgbClr val="2C3335"/>
                </a:solidFill>
                <a:highlight>
                  <a:srgbClr val="F9F8F6"/>
                </a:highlight>
              </a:rPr>
              <a:t>How are children with reading difficulties identified? </a:t>
            </a:r>
            <a:endParaRPr lang="en-US" b="1">
              <a:ea typeface="Calibri"/>
              <a:cs typeface="Calibri"/>
            </a:endParaRPr>
          </a:p>
          <a:p>
            <a:pPr marL="171450" indent="-171450">
              <a:buFont typeface="Arial"/>
              <a:buChar char="•"/>
              <a:defRPr/>
            </a:pPr>
            <a:r>
              <a:rPr lang="en-US" b="1">
                <a:solidFill>
                  <a:srgbClr val="2C3335"/>
                </a:solidFill>
                <a:highlight>
                  <a:srgbClr val="F9F8F6"/>
                </a:highlight>
              </a:rPr>
              <a:t>What evidence-based literacy instruction and interventions are used? </a:t>
            </a:r>
            <a:endParaRPr lang="en-US" b="1">
              <a:ea typeface="Calibri"/>
              <a:cs typeface="Calibri"/>
            </a:endParaRPr>
          </a:p>
          <a:p>
            <a:pPr marL="171450" indent="-171450">
              <a:buFont typeface="Arial"/>
              <a:buChar char="•"/>
              <a:defRPr/>
            </a:pPr>
            <a:r>
              <a:rPr lang="en-US" b="1">
                <a:solidFill>
                  <a:srgbClr val="2C3335"/>
                </a:solidFill>
                <a:highlight>
                  <a:srgbClr val="F9F8F6"/>
                </a:highlight>
              </a:rPr>
              <a:t>What information does the school collect on my child’s literacy progress? </a:t>
            </a:r>
            <a:endParaRPr lang="en-US" b="1">
              <a:ea typeface="Calibri"/>
              <a:cs typeface="Calibri"/>
            </a:endParaRPr>
          </a:p>
          <a:p>
            <a:pPr marL="171450" indent="-171450">
              <a:buFont typeface="Arial"/>
              <a:buChar char="•"/>
              <a:defRPr/>
            </a:pPr>
            <a:r>
              <a:rPr lang="en-US" b="1">
                <a:solidFill>
                  <a:srgbClr val="2C3335"/>
                </a:solidFill>
                <a:highlight>
                  <a:srgbClr val="F9F8F6"/>
                </a:highlight>
              </a:rPr>
              <a:t>How is the information used to make decisions about my child’s literacy needs? </a:t>
            </a:r>
            <a:endParaRPr lang="en-US" b="1">
              <a:ea typeface="Calibri"/>
              <a:cs typeface="Calibri"/>
            </a:endParaRPr>
          </a:p>
          <a:p>
            <a:pPr marL="171450" indent="-171450">
              <a:buFont typeface="Arial"/>
              <a:buChar char="•"/>
              <a:defRPr/>
            </a:pPr>
            <a:r>
              <a:rPr lang="en-US" b="1">
                <a:solidFill>
                  <a:srgbClr val="2C3335"/>
                </a:solidFill>
                <a:highlight>
                  <a:srgbClr val="F9F8F6"/>
                </a:highlight>
              </a:rPr>
              <a:t>What types of support are offered to my child if he or she is struggling to read or write? </a:t>
            </a:r>
            <a:endParaRPr lang="en-US" b="1">
              <a:ea typeface="Calibri"/>
              <a:cs typeface="Calibri"/>
            </a:endParaRPr>
          </a:p>
          <a:p>
            <a:pPr marL="171450" indent="-171450">
              <a:buFont typeface="Arial"/>
              <a:buChar char="•"/>
              <a:defRPr/>
            </a:pPr>
            <a:r>
              <a:rPr lang="en-US" b="1">
                <a:solidFill>
                  <a:srgbClr val="2C3335"/>
                </a:solidFill>
                <a:highlight>
                  <a:srgbClr val="F9F8F6"/>
                </a:highlight>
              </a:rPr>
              <a:t>What accommodations does the school provide to help my child read or write? </a:t>
            </a:r>
            <a:endParaRPr lang="en-US" b="1">
              <a:ea typeface="Calibri"/>
              <a:cs typeface="Calibri"/>
            </a:endParaRPr>
          </a:p>
          <a:p>
            <a:pPr>
              <a:defRPr/>
            </a:pPr>
            <a:endParaRPr lang="en-US" b="1">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03EA9A2A-CEEC-13FC-FABD-0E247822966C}"/>
              </a:ext>
            </a:extLst>
          </p:cNvPr>
          <p:cNvSpPr>
            <a:spLocks noGrp="1"/>
          </p:cNvSpPr>
          <p:nvPr>
            <p:ph type="sldNum" sz="quarter" idx="5"/>
          </p:nvPr>
        </p:nvSpPr>
        <p:spPr/>
        <p:txBody>
          <a:bodyPr/>
          <a:lstStyle/>
          <a:p>
            <a:fld id="{B1D499D3-6930-49CF-8119-D2C5A3421AFD}" type="slidenum">
              <a:rPr lang="en-US" smtClean="0"/>
              <a:t>37</a:t>
            </a:fld>
            <a:endParaRPr lang="en-US"/>
          </a:p>
        </p:txBody>
      </p:sp>
    </p:spTree>
    <p:extLst>
      <p:ext uri="{BB962C8B-B14F-4D97-AF65-F5344CB8AC3E}">
        <p14:creationId xmlns:p14="http://schemas.microsoft.com/office/powerpoint/2010/main" val="27156420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1423-4EEF-E04D-5CBE-2CA4B8DAB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B283F-CFC3-5321-1D1D-48515B08735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AEF87A0-4D19-B566-ABB9-F8814F14914A}"/>
              </a:ext>
            </a:extLst>
          </p:cNvPr>
          <p:cNvSpPr>
            <a:spLocks noGrp="1"/>
          </p:cNvSpPr>
          <p:nvPr>
            <p:ph type="body" idx="1"/>
          </p:nvPr>
        </p:nvSpPr>
        <p:spPr/>
        <p:txBody>
          <a:bodyPr/>
          <a:lstStyle/>
          <a:p>
            <a:pPr>
              <a:defRPr/>
            </a:pPr>
            <a:r>
              <a:rPr lang="en-US" b="1">
                <a:solidFill>
                  <a:srgbClr val="000000"/>
                </a:solidFill>
              </a:rPr>
              <a:t>Your child benefits when you and the school work together to support their literacy development. Working together promotes faster development and catch trouble spots earlier. Partnering with your child’s school takes effort from both the family and the school.  </a:t>
            </a:r>
          </a:p>
          <a:p>
            <a:pPr>
              <a:defRPr/>
            </a:pPr>
            <a:endParaRPr lang="en-US" b="1">
              <a:solidFill>
                <a:srgbClr val="000000"/>
              </a:solidFill>
            </a:endParaRPr>
          </a:p>
          <a:p>
            <a:pPr>
              <a:defRPr/>
            </a:pPr>
            <a:r>
              <a:rPr lang="en-US" b="1"/>
              <a:t>As we think about supporting your child’s reading development, there are four simple ways families and schools can stay connected. First, communicate and interact often—know how the school will share updates, and don’t hesitate to ask questions when you need more information. Second, practice literacy skills at home by choosing activities that match your child’s current skill level. Third, talk with the school about the instruction and interventions your child is receiving so you can work together to make sure they’re getting strong, effective support. And finally, address concerns as a team—share what you’re noticing at home, discuss what your child has learned, and identify the skills they’re still working on. Your perspective helps shape the full picture of your child’s needs.</a:t>
            </a:r>
            <a:endParaRPr lang="en-US" b="1">
              <a:solidFill>
                <a:srgbClr val="444444"/>
              </a:solidFill>
            </a:endParaRPr>
          </a:p>
          <a:p>
            <a:pPr>
              <a:defRPr/>
            </a:pPr>
            <a:endParaRPr lang="en-US" b="1">
              <a:solidFill>
                <a:srgbClr val="444444"/>
              </a:solidFill>
            </a:endParaRPr>
          </a:p>
          <a:p>
            <a:pPr>
              <a:defRPr/>
            </a:pPr>
            <a:r>
              <a:rPr lang="en-US" b="1">
                <a:solidFill>
                  <a:srgbClr val="000000"/>
                </a:solidFill>
              </a:rPr>
              <a:t>Guiding question</a:t>
            </a:r>
            <a:r>
              <a:rPr lang="en-US">
                <a:solidFill>
                  <a:srgbClr val="000000"/>
                </a:solidFill>
              </a:rPr>
              <a:t>: What is one of your child’s literacy strengths and one challenge?</a:t>
            </a: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444444"/>
              </a:solidFill>
              <a:ea typeface="Calibri"/>
              <a:cs typeface="Calibri"/>
            </a:endParaRPr>
          </a:p>
        </p:txBody>
      </p:sp>
      <p:sp>
        <p:nvSpPr>
          <p:cNvPr id="4" name="Slide Number Placeholder 3">
            <a:extLst>
              <a:ext uri="{FF2B5EF4-FFF2-40B4-BE49-F238E27FC236}">
                <a16:creationId xmlns:a16="http://schemas.microsoft.com/office/drawing/2014/main" id="{64637927-E669-6FF2-BA1B-D3B64DFE8EBE}"/>
              </a:ext>
            </a:extLst>
          </p:cNvPr>
          <p:cNvSpPr>
            <a:spLocks noGrp="1"/>
          </p:cNvSpPr>
          <p:nvPr>
            <p:ph type="sldNum" sz="quarter" idx="5"/>
          </p:nvPr>
        </p:nvSpPr>
        <p:spPr/>
        <p:txBody>
          <a:bodyPr/>
          <a:lstStyle/>
          <a:p>
            <a:fld id="{B1D499D3-6930-49CF-8119-D2C5A3421AFD}" type="slidenum">
              <a:rPr lang="en-US" smtClean="0"/>
              <a:t>38</a:t>
            </a:fld>
            <a:endParaRPr lang="en-US"/>
          </a:p>
        </p:txBody>
      </p:sp>
    </p:spTree>
    <p:extLst>
      <p:ext uri="{BB962C8B-B14F-4D97-AF65-F5344CB8AC3E}">
        <p14:creationId xmlns:p14="http://schemas.microsoft.com/office/powerpoint/2010/main" val="2231405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E4E1B-4EF6-82E1-9962-99B8A21B9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C535B-9445-008D-2A23-51C79F96740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308A749-8B5E-A27D-0B8D-7FB5377D1DBE}"/>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81D6264B-4C44-6548-F609-10C014A6ABF2}"/>
              </a:ext>
            </a:extLst>
          </p:cNvPr>
          <p:cNvSpPr>
            <a:spLocks noGrp="1"/>
          </p:cNvSpPr>
          <p:nvPr>
            <p:ph type="sldNum" sz="quarter" idx="5"/>
          </p:nvPr>
        </p:nvSpPr>
        <p:spPr/>
        <p:txBody>
          <a:bodyPr/>
          <a:lstStyle/>
          <a:p>
            <a:fld id="{B1D499D3-6930-49CF-8119-D2C5A3421AFD}" type="slidenum">
              <a:rPr lang="en-US" smtClean="0"/>
              <a:t>39</a:t>
            </a:fld>
            <a:endParaRPr lang="en-US"/>
          </a:p>
        </p:txBody>
      </p:sp>
    </p:spTree>
    <p:extLst>
      <p:ext uri="{BB962C8B-B14F-4D97-AF65-F5344CB8AC3E}">
        <p14:creationId xmlns:p14="http://schemas.microsoft.com/office/powerpoint/2010/main" val="5279341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20809-B7C5-DFCE-114B-3A145B010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51C7E-FC03-97B4-4BD4-279F686A1C8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D6E71BC-1920-DD3D-4450-3474399AD27E}"/>
              </a:ext>
            </a:extLst>
          </p:cNvPr>
          <p:cNvSpPr>
            <a:spLocks noGrp="1"/>
          </p:cNvSpPr>
          <p:nvPr>
            <p:ph type="body" idx="1"/>
          </p:nvPr>
        </p:nvSpPr>
        <p:spPr/>
        <p:txBody>
          <a:bodyPr/>
          <a:lstStyle/>
          <a:p>
            <a:pPr>
              <a:defRPr/>
            </a:pPr>
            <a:r>
              <a:rPr lang="en-US" b="1">
                <a:solidFill>
                  <a:srgbClr val="000000"/>
                </a:solidFill>
              </a:rPr>
              <a:t>Every child’s literacy journey is unique.</a:t>
            </a:r>
            <a:r>
              <a:rPr lang="en-US">
                <a:solidFill>
                  <a:srgbClr val="000000"/>
                </a:solidFill>
              </a:rPr>
              <a:t> </a:t>
            </a:r>
            <a:r>
              <a:rPr lang="en-US" b="1">
                <a:solidFill>
                  <a:srgbClr val="000000"/>
                </a:solidFill>
              </a:rPr>
              <a:t>As a family member, you know your child best. Becoming a literacy advocate means embracing your role and acting positively with others to support your child’s reading and writing development.</a:t>
            </a:r>
            <a:r>
              <a:rPr lang="en-US">
                <a:solidFill>
                  <a:srgbClr val="000000"/>
                </a:solidFill>
              </a:rPr>
              <a:t> </a:t>
            </a:r>
            <a:r>
              <a:rPr lang="en-US" b="1">
                <a:solidFill>
                  <a:srgbClr val="000000"/>
                </a:solidFill>
              </a:rPr>
              <a:t>Advocacy comes in many forms and can be done in a variety ways. Four ways to advocate for your child’s literacy needs that we’ll discuss are to: Review, Record, Request, and Refer.</a:t>
            </a:r>
            <a:endParaRPr lang="en-US"/>
          </a:p>
          <a:p>
            <a:pPr>
              <a:defRPr/>
            </a:pPr>
            <a:endParaRPr lang="en-US">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Resource: Distribute copies, review, and discuss </a:t>
            </a:r>
            <a:r>
              <a:rPr lang="en-US"/>
              <a:t>the Advocating for My Child’s Literacy Needs literacy brief and infographic with participants. Tell participants that the session topic is related to the literacy brief.</a:t>
            </a:r>
            <a:endParaRPr lang="en-US">
              <a:solidFill>
                <a:srgbClr val="444444"/>
              </a:solidFill>
            </a:endParaRPr>
          </a:p>
          <a:p>
            <a:pPr>
              <a:defRPr/>
            </a:pPr>
            <a:r>
              <a:rPr lang="en-US">
                <a:solidFill>
                  <a:srgbClr val="000000"/>
                </a:solidFill>
              </a:rPr>
              <a:t>Resource link: </a:t>
            </a:r>
            <a:r>
              <a:rPr lang="en-US">
                <a:hlinkClick r:id="rId3"/>
              </a:rPr>
              <a:t>Advocating for My Child’s Literacy Needs – NCIL</a:t>
            </a:r>
            <a:r>
              <a:rPr lang="en-US"/>
              <a:t> https://improvingliteracy.org/resource/advocating-for-my-child-s-literacy-needs/</a:t>
            </a:r>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044FFD3A-F9DD-5D38-7D04-DFC3F99DCEC6}"/>
              </a:ext>
            </a:extLst>
          </p:cNvPr>
          <p:cNvSpPr>
            <a:spLocks noGrp="1"/>
          </p:cNvSpPr>
          <p:nvPr>
            <p:ph type="sldNum" sz="quarter" idx="5"/>
          </p:nvPr>
        </p:nvSpPr>
        <p:spPr/>
        <p:txBody>
          <a:bodyPr/>
          <a:lstStyle/>
          <a:p>
            <a:fld id="{B1D499D3-6930-49CF-8119-D2C5A3421AFD}" type="slidenum">
              <a:rPr lang="en-US" smtClean="0"/>
              <a:t>40</a:t>
            </a:fld>
            <a:endParaRPr lang="en-US"/>
          </a:p>
        </p:txBody>
      </p:sp>
    </p:spTree>
    <p:extLst>
      <p:ext uri="{BB962C8B-B14F-4D97-AF65-F5344CB8AC3E}">
        <p14:creationId xmlns:p14="http://schemas.microsoft.com/office/powerpoint/2010/main" val="410702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a:defRPr/>
            </a:pPr>
            <a:r>
              <a:rPr lang="en-US" b="1"/>
              <a:t>During our time together, you will:</a:t>
            </a:r>
            <a:endParaRPr lang="en-US" b="1">
              <a:ea typeface="Calibri"/>
              <a:cs typeface="Calibri"/>
            </a:endParaRPr>
          </a:p>
          <a:p>
            <a:pPr marL="171450" indent="-171450">
              <a:buFont typeface="Arial"/>
              <a:buChar char="•"/>
              <a:defRPr/>
            </a:pPr>
            <a:r>
              <a:rPr lang="en-US" b="1"/>
              <a:t>Acquire background knowledge about how literacy develops, what effective instruction looks like, and how to recognize when a child may be struggling. This foundation helps you feel informed and empowered when speaking up for your child’s needs.</a:t>
            </a:r>
            <a:endParaRPr lang="en-US" b="1">
              <a:ea typeface="Calibri"/>
              <a:cs typeface="Calibri"/>
            </a:endParaRPr>
          </a:p>
          <a:p>
            <a:pPr marL="171450" indent="-171450">
              <a:buFont typeface="Arial"/>
              <a:buChar char="•"/>
              <a:defRPr/>
            </a:pPr>
            <a:r>
              <a:rPr lang="en-US" b="1"/>
              <a:t>Explore common questions and actions related to literacy advocacy. We’ll look at what families often wonder, what steps make a difference, and how you can use simple, practical strategies to effectively advocate for your child’s literacy needs.</a:t>
            </a:r>
            <a:endParaRPr lang="en-US" b="1">
              <a:ea typeface="Calibri"/>
              <a:cs typeface="Calibri"/>
            </a:endParaRPr>
          </a:p>
          <a:p>
            <a:pPr marL="171450" indent="-171450">
              <a:buFont typeface="Arial"/>
              <a:buChar char="•"/>
              <a:defRPr/>
            </a:pPr>
            <a:r>
              <a:rPr lang="en-US" b="1"/>
              <a:t>Become familiar with what to do when advocacy feels difficult. Sometimes the process can be confusing or overwhelming. We’ll talk about how to stay persistent, how to communicate clearly, and what options you have when you need more support.</a:t>
            </a:r>
            <a:endParaRPr lang="en-US" b="1">
              <a:ea typeface="Calibri"/>
              <a:cs typeface="Calibri"/>
            </a:endParaRPr>
          </a:p>
          <a:p>
            <a:pPr>
              <a:defRPr/>
            </a:pPr>
            <a:r>
              <a:rPr lang="en-US" b="1"/>
              <a:t>By the end of this session, you’ll walk away with knowledge, tools, and language you can use right away to partner with your child’s school and support their growth as a reader.</a:t>
            </a:r>
            <a:endParaRPr lang="en-US" b="1">
              <a:ea typeface="Calibri"/>
              <a:cs typeface="Calibri"/>
            </a:endParaRPr>
          </a:p>
          <a:p>
            <a:pPr marL="0" marR="0" lvl="0" indent="0" algn="l" defTabSz="914400">
              <a:lnSpc>
                <a:spcPct val="100000"/>
              </a:lnSpc>
              <a:spcBef>
                <a:spcPts val="0"/>
              </a:spcBef>
              <a:spcAft>
                <a:spcPts val="0"/>
              </a:spcAft>
              <a:buClrTx/>
              <a:buSzTx/>
              <a:buFontTx/>
              <a:buNone/>
              <a:tabLst/>
              <a:defRPr/>
            </a:pPr>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a:t>
            </a:fld>
            <a:endParaRPr lang="en-US"/>
          </a:p>
        </p:txBody>
      </p:sp>
    </p:spTree>
    <p:extLst>
      <p:ext uri="{BB962C8B-B14F-4D97-AF65-F5344CB8AC3E}">
        <p14:creationId xmlns:p14="http://schemas.microsoft.com/office/powerpoint/2010/main" val="1440748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Whether you have concerns about your child’s progress in learning to read, suspect your child may have a reading disability, or your child is receiving special education services for reading; you can advocate for your child’s literacy development. An important first step is to </a:t>
            </a:r>
            <a:r>
              <a:rPr lang="en-US" b="1" u="sng"/>
              <a:t>review</a:t>
            </a:r>
            <a:r>
              <a:rPr lang="en-US" b="1"/>
              <a:t> or learn more about topics that will enable you to advocate well. It will also help you better understand the school’s system of literacy supports and services and where your child fits within that system. For example, you might wonder how children learn to read. Understanding the process of learning to read can help you identify whether your child is having reading difficulties and prepare you to advocate for his or her learning needs. </a:t>
            </a:r>
          </a:p>
          <a:p>
            <a:endParaRPr lang="en-US"/>
          </a:p>
          <a:p>
            <a:r>
              <a:rPr lang="en-US" b="1"/>
              <a:t>If you suspect your child has a reading disability or if your child has a diagnosed reading disability, and wonder if he or she may be eligible for special education, you might want to learn about diagnosis or special education classification. Your child may be receiving reading interventions and supports through the school’s system of literacy support and services. You may want information that explain these supports or services. Knowing this information can equip you for more productive and targeted conversations with school staff about your child’s literacy learning.</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41</a:t>
            </a:fld>
            <a:endParaRPr lang="en-US"/>
          </a:p>
        </p:txBody>
      </p:sp>
    </p:spTree>
    <p:extLst>
      <p:ext uri="{BB962C8B-B14F-4D97-AF65-F5344CB8AC3E}">
        <p14:creationId xmlns:p14="http://schemas.microsoft.com/office/powerpoint/2010/main" val="36371929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3A7F-9D0C-FBD4-92A7-FCB93BA84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519EF-7FBC-CD40-BAA2-F1562E838D1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7D41382-57C8-0520-99E8-10E446106B74}"/>
              </a:ext>
            </a:extLst>
          </p:cNvPr>
          <p:cNvSpPr>
            <a:spLocks noGrp="1"/>
          </p:cNvSpPr>
          <p:nvPr>
            <p:ph type="body" idx="1"/>
          </p:nvPr>
        </p:nvSpPr>
        <p:spPr/>
        <p:txBody>
          <a:bodyPr/>
          <a:lstStyle/>
          <a:p>
            <a:r>
              <a:rPr lang="en-US" b="1"/>
              <a:t>Whether you have concerns about your child’s progress in learning to read, suspect your child may have a reading disability, or your child is receiving special education services for reading; you can advocate for your child’s literacy development. An important first step is to </a:t>
            </a:r>
            <a:r>
              <a:rPr lang="en-US" b="1" u="sng"/>
              <a:t>review</a:t>
            </a:r>
            <a:r>
              <a:rPr lang="en-US" b="1"/>
              <a:t> or learn more about topics that will enable you to advocate well. It will also help you better understand the school’s system of literacy supports and services and where your child fits within that system. For example, you might wonder how children learn to read. Understanding the process of learning to read can help you identify whether your child is having reading difficulties and prepare you to advocate for his or her learning needs. </a:t>
            </a:r>
          </a:p>
          <a:p>
            <a:endParaRPr lang="en-US"/>
          </a:p>
          <a:p>
            <a:r>
              <a:rPr lang="en-US" b="1"/>
              <a:t>If you suspect your child has a reading disability or if your child has a diagnosed reading disability, and wonder if he or she may be eligible for special education, you might want to learn about diagnosis or special education classification. Your child may be receiving reading interventions and supports through the school’s system of literacy support and services. You may want information that explain these supports or services. Knowing this information can equip you for more productive and targeted conversations with school staff about your child’s literacy learning.</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F67A33A1-E9C0-0C1E-FB5F-30D005958290}"/>
              </a:ext>
            </a:extLst>
          </p:cNvPr>
          <p:cNvSpPr>
            <a:spLocks noGrp="1"/>
          </p:cNvSpPr>
          <p:nvPr>
            <p:ph type="sldNum" sz="quarter" idx="5"/>
          </p:nvPr>
        </p:nvSpPr>
        <p:spPr/>
        <p:txBody>
          <a:bodyPr/>
          <a:lstStyle/>
          <a:p>
            <a:fld id="{B1D499D3-6930-49CF-8119-D2C5A3421AFD}" type="slidenum">
              <a:rPr lang="en-US" smtClean="0"/>
              <a:t>42</a:t>
            </a:fld>
            <a:endParaRPr lang="en-US"/>
          </a:p>
        </p:txBody>
      </p:sp>
    </p:spTree>
    <p:extLst>
      <p:ext uri="{BB962C8B-B14F-4D97-AF65-F5344CB8AC3E}">
        <p14:creationId xmlns:p14="http://schemas.microsoft.com/office/powerpoint/2010/main" val="7079430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0A3C-36E8-B26B-8751-BFEEB121C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22480-8C5C-4114-3AC9-B952D0331A3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AC2B67D-DCAA-1457-3B76-B85E12D06C31}"/>
              </a:ext>
            </a:extLst>
          </p:cNvPr>
          <p:cNvSpPr>
            <a:spLocks noGrp="1"/>
          </p:cNvSpPr>
          <p:nvPr>
            <p:ph type="body" idx="1"/>
          </p:nvPr>
        </p:nvSpPr>
        <p:spPr/>
        <p:txBody>
          <a:bodyPr/>
          <a:lstStyle/>
          <a:p>
            <a:pPr>
              <a:defRPr/>
            </a:pPr>
            <a:endParaRPr lang="en-US">
              <a:solidFill>
                <a:srgbClr val="444444"/>
              </a:solidFill>
            </a:endParaRPr>
          </a:p>
          <a:p>
            <a:pPr>
              <a:defRPr/>
            </a:pPr>
            <a:r>
              <a:rPr lang="en-US" sz="1200" b="1"/>
              <a:t>The second way to advocate for your child’s literacy needs is to record. Keeping a </a:t>
            </a:r>
            <a:r>
              <a:rPr lang="en-US" sz="1200" b="1" u="sng"/>
              <a:t>record</a:t>
            </a:r>
            <a:r>
              <a:rPr lang="en-US" sz="1200" b="1"/>
              <a:t> of information and communications with your child’s school can help you track your child’s reading development, progress, and services over time. If your child is having reading difficulties but is not identified as a child with a disability, you can use your child’s report cards and school testing to find out how your child is doing compared to peers. Parent teacher conferences provide an excellent opportunity to communicate with your child's teacher and other education staff. You can advocate for your child’s literacy needs during conferences. If your child is being evaluated for special education eligibility, you may wonder about the evaluation process and opportunities for advocacy. If your child has already been found eligible for special education services, the school should hold annual, Individualized Education Program, or IEP, meetings to review your child's literacy progress and set literacy goals. You can advocate for your child during these IEP meetings. Additionally, you’ll want to record any literacy data collected by the school such as screening results and classroom assessment data. </a:t>
            </a:r>
          </a:p>
          <a:p>
            <a:pPr>
              <a:defRPr/>
            </a:pPr>
            <a:endParaRPr lang="en-US" sz="1200" b="1">
              <a:solidFill>
                <a:srgbClr val="444444"/>
              </a:solidFill>
            </a:endParaRPr>
          </a:p>
          <a:p>
            <a:pPr>
              <a:defRPr/>
            </a:pPr>
            <a:r>
              <a:rPr lang="en-US" sz="1200" b="1">
                <a:solidFill>
                  <a:srgbClr val="444444"/>
                </a:solidFill>
              </a:rPr>
              <a:t>Let’s take a quick look at a few tips for keeping track of all this information and then we will dive into what to record in each area. </a:t>
            </a:r>
          </a:p>
          <a:p>
            <a:pPr>
              <a:defRPr/>
            </a:pPr>
            <a:endParaRPr lang="en-US" sz="1200" b="1">
              <a:solidFill>
                <a:schemeClr val="accent1"/>
              </a:solidFill>
              <a:ea typeface="Calibri"/>
              <a:cs typeface="Calibri"/>
            </a:endParaRPr>
          </a:p>
          <a:p>
            <a:pPr>
              <a:defRPr/>
            </a:pPr>
            <a:endParaRPr lang="en-US">
              <a:solidFill>
                <a:srgbClr val="444444"/>
              </a:solidFill>
            </a:endParaRPr>
          </a:p>
          <a:p>
            <a:pPr>
              <a:defRPr/>
            </a:pPr>
            <a:endParaRPr lang="en-US">
              <a:solidFill>
                <a:srgbClr val="000000"/>
              </a:solidFill>
              <a:ea typeface="Calibri"/>
              <a:cs typeface="Calibri"/>
            </a:endParaRPr>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AA8E12C7-B3ED-9783-3004-921A4DDCA4B0}"/>
              </a:ext>
            </a:extLst>
          </p:cNvPr>
          <p:cNvSpPr>
            <a:spLocks noGrp="1"/>
          </p:cNvSpPr>
          <p:nvPr>
            <p:ph type="sldNum" sz="quarter" idx="5"/>
          </p:nvPr>
        </p:nvSpPr>
        <p:spPr/>
        <p:txBody>
          <a:bodyPr/>
          <a:lstStyle/>
          <a:p>
            <a:fld id="{B1D499D3-6930-49CF-8119-D2C5A3421AFD}" type="slidenum">
              <a:rPr lang="en-US" smtClean="0"/>
              <a:t>43</a:t>
            </a:fld>
            <a:endParaRPr lang="en-US"/>
          </a:p>
        </p:txBody>
      </p:sp>
    </p:spTree>
    <p:extLst>
      <p:ext uri="{BB962C8B-B14F-4D97-AF65-F5344CB8AC3E}">
        <p14:creationId xmlns:p14="http://schemas.microsoft.com/office/powerpoint/2010/main" val="2493155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1F8D0-C7DC-BD0E-C904-7D70286CB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150C4-1741-A013-9991-0182F04BD001}"/>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2291B5D-65FB-D4AE-A846-5BD2F887B502}"/>
              </a:ext>
            </a:extLst>
          </p:cNvPr>
          <p:cNvSpPr>
            <a:spLocks noGrp="1"/>
          </p:cNvSpPr>
          <p:nvPr>
            <p:ph type="body" idx="1"/>
          </p:nvPr>
        </p:nvSpPr>
        <p:spPr/>
        <p:txBody>
          <a:bodyPr/>
          <a:lstStyle/>
          <a:p>
            <a:pPr>
              <a:defRPr/>
            </a:pPr>
            <a:r>
              <a:rPr lang="en-US" sz="1200" b="1">
                <a:solidFill>
                  <a:srgbClr val="000000"/>
                </a:solidFill>
              </a:rPr>
              <a:t>Some tips for recording include:</a:t>
            </a:r>
            <a:endParaRPr lang="en-US" sz="1200" b="1">
              <a:solidFill>
                <a:srgbClr val="000000"/>
              </a:solidFill>
              <a:ea typeface="Calibri"/>
              <a:cs typeface="Calibri"/>
            </a:endParaRPr>
          </a:p>
          <a:p>
            <a:pPr marL="171450" indent="-171450">
              <a:buFont typeface="Arial"/>
              <a:buChar char="•"/>
              <a:defRPr/>
            </a:pPr>
            <a:r>
              <a:rPr lang="en-US" sz="1200" b="1">
                <a:solidFill>
                  <a:srgbClr val="000000"/>
                </a:solidFill>
              </a:rPr>
              <a:t>Keep a notebook and folder for all information about your child’s reading and writing.</a:t>
            </a:r>
            <a:endParaRPr lang="en-US" sz="1200" b="1">
              <a:solidFill>
                <a:srgbClr val="000000"/>
              </a:solidFill>
              <a:ea typeface="Calibri"/>
              <a:cs typeface="Calibri"/>
            </a:endParaRPr>
          </a:p>
          <a:p>
            <a:pPr marL="285750" indent="-285750">
              <a:buFont typeface="Arial,Sans-Serif"/>
              <a:buChar char="•"/>
              <a:defRPr/>
            </a:pPr>
            <a:r>
              <a:rPr lang="en-US" sz="1200" b="1">
                <a:solidFill>
                  <a:srgbClr val="000000"/>
                </a:solidFill>
              </a:rPr>
              <a:t>Document:</a:t>
            </a:r>
            <a:endParaRPr lang="en-US" sz="1200" b="1">
              <a:solidFill>
                <a:srgbClr val="000000"/>
              </a:solidFill>
              <a:ea typeface="Calibri"/>
              <a:cs typeface="Calibri"/>
            </a:endParaRPr>
          </a:p>
          <a:p>
            <a:pPr marL="742950" lvl="1" indent="-285750">
              <a:buFont typeface="Arial,Sans-Serif"/>
              <a:buChar char="•"/>
              <a:defRPr/>
            </a:pPr>
            <a:r>
              <a:rPr lang="en-US" sz="1200" b="1">
                <a:solidFill>
                  <a:srgbClr val="000000"/>
                </a:solidFill>
              </a:rPr>
              <a:t>Phone calls and meetings with teachers.</a:t>
            </a:r>
            <a:endParaRPr lang="en-US" sz="1200" b="1">
              <a:solidFill>
                <a:srgbClr val="000000"/>
              </a:solidFill>
              <a:ea typeface="Calibri"/>
              <a:cs typeface="Calibri"/>
            </a:endParaRPr>
          </a:p>
          <a:p>
            <a:pPr marL="742950" lvl="1" indent="-285750">
              <a:buFont typeface="Arial,Sans-Serif"/>
              <a:buChar char="•"/>
              <a:defRPr/>
            </a:pPr>
            <a:r>
              <a:rPr lang="en-US" sz="1200" b="1">
                <a:solidFill>
                  <a:srgbClr val="000000"/>
                </a:solidFill>
              </a:rPr>
              <a:t>Dates, times, topics discussed.</a:t>
            </a:r>
            <a:endParaRPr lang="en-US" sz="1200" b="1">
              <a:solidFill>
                <a:srgbClr val="000000"/>
              </a:solidFill>
              <a:ea typeface="Calibri"/>
              <a:cs typeface="Calibri"/>
            </a:endParaRPr>
          </a:p>
          <a:p>
            <a:pPr marL="742950" lvl="1" indent="-285750">
              <a:buFont typeface="Arial,Sans-Serif"/>
              <a:buChar char="•"/>
              <a:defRPr/>
            </a:pPr>
            <a:r>
              <a:rPr lang="en-US" sz="1200" b="1">
                <a:solidFill>
                  <a:srgbClr val="000000"/>
                </a:solidFill>
              </a:rPr>
              <a:t>Decisions made and next steps.</a:t>
            </a:r>
            <a:endParaRPr lang="en-US" sz="1200" b="1">
              <a:solidFill>
                <a:srgbClr val="000000"/>
              </a:solidFill>
              <a:ea typeface="Calibri"/>
              <a:cs typeface="Calibri"/>
            </a:endParaRPr>
          </a:p>
          <a:p>
            <a:pPr marL="285750" indent="-285750">
              <a:buFont typeface="Arial,Sans-Serif"/>
              <a:buChar char="•"/>
              <a:defRPr/>
            </a:pPr>
            <a:r>
              <a:rPr lang="en-US" sz="1200" b="1">
                <a:solidFill>
                  <a:srgbClr val="000000"/>
                </a:solidFill>
              </a:rPr>
              <a:t>Organized records help you track progress and advocate effectively.</a:t>
            </a:r>
            <a:endParaRPr lang="en-US" sz="1200" b="1">
              <a:solidFill>
                <a:srgbClr val="000000"/>
              </a:solidFill>
              <a:ea typeface="Calibri"/>
              <a:cs typeface="Calibri"/>
            </a:endParaRPr>
          </a:p>
          <a:p>
            <a:pPr>
              <a:defRPr/>
            </a:pPr>
            <a:endParaRPr lang="en-US" b="0">
              <a:solidFill>
                <a:srgbClr val="444444"/>
              </a:solidFill>
            </a:endParaRPr>
          </a:p>
          <a:p>
            <a:pPr>
              <a:defRPr/>
            </a:pPr>
            <a:r>
              <a:rPr lang="en-US" b="1">
                <a:solidFill>
                  <a:srgbClr val="444444"/>
                </a:solidFill>
              </a:rPr>
              <a:t>Okay, now let’s look at what information to record. </a:t>
            </a:r>
          </a:p>
          <a:p>
            <a:pPr>
              <a:defRPr/>
            </a:pPr>
            <a:endParaRPr lang="en-US">
              <a:solidFill>
                <a:srgbClr val="000000"/>
              </a:solidFill>
              <a:ea typeface="Calibri"/>
              <a:cs typeface="Calibri"/>
            </a:endParaRPr>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B3311A5A-427D-562E-0F40-272B1894C2C3}"/>
              </a:ext>
            </a:extLst>
          </p:cNvPr>
          <p:cNvSpPr>
            <a:spLocks noGrp="1"/>
          </p:cNvSpPr>
          <p:nvPr>
            <p:ph type="sldNum" sz="quarter" idx="5"/>
          </p:nvPr>
        </p:nvSpPr>
        <p:spPr/>
        <p:txBody>
          <a:bodyPr/>
          <a:lstStyle/>
          <a:p>
            <a:fld id="{B1D499D3-6930-49CF-8119-D2C5A3421AFD}" type="slidenum">
              <a:rPr lang="en-US" smtClean="0"/>
              <a:t>44</a:t>
            </a:fld>
            <a:endParaRPr lang="en-US"/>
          </a:p>
        </p:txBody>
      </p:sp>
    </p:spTree>
    <p:extLst>
      <p:ext uri="{BB962C8B-B14F-4D97-AF65-F5344CB8AC3E}">
        <p14:creationId xmlns:p14="http://schemas.microsoft.com/office/powerpoint/2010/main" val="20443817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D66E-47EF-CD6F-BE04-EB7E132F1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C08A2-8B42-0FD5-EFF6-228704F1EFE1}"/>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FA2DCD1-380A-C1FF-2DCC-8E94633DD687}"/>
              </a:ext>
            </a:extLst>
          </p:cNvPr>
          <p:cNvSpPr>
            <a:spLocks noGrp="1"/>
          </p:cNvSpPr>
          <p:nvPr>
            <p:ph type="body" idx="1"/>
          </p:nvPr>
        </p:nvSpPr>
        <p:spPr/>
        <p:txBody>
          <a:bodyPr/>
          <a:lstStyle/>
          <a:p>
            <a:pPr>
              <a:defRPr/>
            </a:pPr>
            <a:r>
              <a:rPr lang="en-US" b="1" dirty="0">
                <a:solidFill>
                  <a:srgbClr val="000000"/>
                </a:solidFill>
              </a:rPr>
              <a:t>Parent-teacher conferences typically take place on a regular basis, making them an excellent way to discuss with your child’s teacher and education staff ways to support your child’s literacy development together. Effective communication is crucial during these meetings so that you, your child’s teacher, and other staff can freely share thoughts or concerns about your child’s literacy learning and supports to address his or her literacy needs. Ask questions when a teacher says your child is making progress. For example, “What does that progress look like?”</a:t>
            </a:r>
            <a:endParaRPr lang="en-US" b="1" dirty="0">
              <a:solidFill>
                <a:srgbClr val="444444"/>
              </a:solidFill>
            </a:endParaRPr>
          </a:p>
          <a:p>
            <a:pPr>
              <a:defRPr/>
            </a:pPr>
            <a:endParaRPr lang="en-US">
              <a:solidFill>
                <a:srgbClr val="444444"/>
              </a:solidFill>
            </a:endParaRPr>
          </a:p>
          <a:p>
            <a:pPr>
              <a:defRPr/>
            </a:pPr>
            <a:r>
              <a:rPr lang="en-US" dirty="0">
                <a:solidFill>
                  <a:srgbClr val="000000"/>
                </a:solidFill>
              </a:rPr>
              <a:t>Click “Learn More” (English and Spanish) for questions you can ask about interventions, making progress, and assessments during conferences. Click “Learn More Strategies” for tips for communicating with your child’s teacher. </a:t>
            </a:r>
            <a:endParaRPr lang="en-US" dirty="0">
              <a:solidFill>
                <a:srgbClr val="444444"/>
              </a:solidFill>
            </a:endParaRPr>
          </a:p>
          <a:p>
            <a:pPr>
              <a:defRPr/>
            </a:pPr>
            <a:endParaRPr lang="en-US">
              <a:solidFill>
                <a:srgbClr val="444444"/>
              </a:solidFill>
            </a:endParaRPr>
          </a:p>
          <a:p>
            <a:pPr>
              <a:defRPr/>
            </a:pPr>
            <a:r>
              <a:rPr lang="en-US" b="1" dirty="0">
                <a:solidFill>
                  <a:srgbClr val="000000"/>
                </a:solidFill>
              </a:rPr>
              <a:t>Resource: Distribute, review, and discuss </a:t>
            </a:r>
            <a:r>
              <a:rPr lang="en-US" dirty="0">
                <a:solidFill>
                  <a:srgbClr val="000000"/>
                </a:solidFill>
              </a:rPr>
              <a:t>How Do I Know What Questions To Ask? with participants. In groups, have participants identify which questions they know the answers to and which ones they may need to ask or have clarified. </a:t>
            </a:r>
            <a:endParaRPr lang="en-US" dirty="0">
              <a:solidFill>
                <a:srgbClr val="444444"/>
              </a:solidFill>
            </a:endParaRPr>
          </a:p>
          <a:p>
            <a:pPr>
              <a:defRPr/>
            </a:pPr>
            <a:r>
              <a:rPr lang="en-US" dirty="0">
                <a:solidFill>
                  <a:srgbClr val="000000"/>
                </a:solidFill>
              </a:rPr>
              <a:t>Link: https://www.matrixparents.org/wp-content/uploads/2015/03/HELP-17-What-QUESTIONS-to-ask-Eng-Span.pdf</a:t>
            </a:r>
            <a:endParaRPr lang="en-US" dirty="0">
              <a:solidFill>
                <a:srgbClr val="444444"/>
              </a:solidFill>
              <a:ea typeface="Calibri"/>
              <a:cs typeface="Calibri"/>
            </a:endParaRPr>
          </a:p>
          <a:p>
            <a:pPr>
              <a:defRPr/>
            </a:pPr>
            <a:endParaRPr lang="en-US">
              <a:solidFill>
                <a:srgbClr val="444444"/>
              </a:solidFill>
            </a:endParaRPr>
          </a:p>
          <a:p>
            <a:pPr>
              <a:defRPr/>
            </a:pPr>
            <a:r>
              <a:rPr lang="en-US" b="1" dirty="0">
                <a:solidFill>
                  <a:srgbClr val="000000"/>
                </a:solidFill>
              </a:rPr>
              <a:t>Display</a:t>
            </a:r>
            <a:r>
              <a:rPr lang="en-US" dirty="0">
                <a:solidFill>
                  <a:srgbClr val="000000"/>
                </a:solidFill>
              </a:rPr>
              <a:t> </a:t>
            </a:r>
            <a:r>
              <a:rPr lang="en-US" b="1" dirty="0">
                <a:solidFill>
                  <a:srgbClr val="000000"/>
                </a:solidFill>
              </a:rPr>
              <a:t>on the screen </a:t>
            </a:r>
            <a:r>
              <a:rPr lang="en-US" dirty="0">
                <a:solidFill>
                  <a:srgbClr val="000000"/>
                </a:solidFill>
              </a:rPr>
              <a:t>Beyond IEP Meetings: How I Connect With My Son’s General Education Teachers and scroll down, showing participants the information. Tell participants that it shares one parent’s perspective on what she’s learned from advocating for her son in public school. Encourage participants to review the information on their own later. Beyond IEP Meetings: How I Connect With My Son’s General Education Teachers: </a:t>
            </a:r>
            <a:r>
              <a:rPr lang="en-US" dirty="0">
                <a:solidFill>
                  <a:srgbClr val="444444"/>
                </a:solidFill>
                <a:hlinkClick r:id="rId3"/>
              </a:rPr>
              <a:t>https://www.understood.org/articles/en/beyond-the-iep-reaching-out-to-my-sons-general-education-teachers</a:t>
            </a:r>
            <a:endParaRPr lang="en-US" dirty="0">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444444"/>
              </a:solidFill>
            </a:endParaRPr>
          </a:p>
          <a:p>
            <a:pPr>
              <a:defRPr/>
            </a:pPr>
            <a:endParaRPr lang="en-US">
              <a:solidFill>
                <a:srgbClr val="000000"/>
              </a:solidFill>
              <a:ea typeface="Calibri"/>
              <a:cs typeface="Calibri"/>
            </a:endParaRPr>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71754D6B-C3AE-8D8E-C951-BEA4DEBB3982}"/>
              </a:ext>
            </a:extLst>
          </p:cNvPr>
          <p:cNvSpPr>
            <a:spLocks noGrp="1"/>
          </p:cNvSpPr>
          <p:nvPr>
            <p:ph type="sldNum" sz="quarter" idx="5"/>
          </p:nvPr>
        </p:nvSpPr>
        <p:spPr/>
        <p:txBody>
          <a:bodyPr/>
          <a:lstStyle/>
          <a:p>
            <a:fld id="{B1D499D3-6930-49CF-8119-D2C5A3421AFD}" type="slidenum">
              <a:rPr lang="en-US" smtClean="0"/>
              <a:t>45</a:t>
            </a:fld>
            <a:endParaRPr lang="en-US"/>
          </a:p>
        </p:txBody>
      </p:sp>
    </p:spTree>
    <p:extLst>
      <p:ext uri="{BB962C8B-B14F-4D97-AF65-F5344CB8AC3E}">
        <p14:creationId xmlns:p14="http://schemas.microsoft.com/office/powerpoint/2010/main" val="28417594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0FABC-2A11-5940-8853-69869D33B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A7763-A650-6832-88DA-F7A9CE448141}"/>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1D3ECE7-81BE-7FB3-7B33-A693BFDA3CE4}"/>
              </a:ext>
            </a:extLst>
          </p:cNvPr>
          <p:cNvSpPr>
            <a:spLocks noGrp="1"/>
          </p:cNvSpPr>
          <p:nvPr>
            <p:ph type="body" idx="1"/>
          </p:nvPr>
        </p:nvSpPr>
        <p:spPr/>
        <p:txBody>
          <a:bodyPr/>
          <a:lstStyle/>
          <a:p>
            <a:pPr>
              <a:defRPr/>
            </a:pPr>
            <a:r>
              <a:rPr lang="en-US" b="1" dirty="0"/>
              <a:t>If your child is having reading difficulties, you or education staff may request an evaluation to see if your child is eligible for special education. As soon as a disability is suspected, your child will be protected by law under the Individuals with Disabilities Education (IDEA) Act. </a:t>
            </a:r>
            <a:endParaRPr lang="en-US" b="1" dirty="0">
              <a:solidFill>
                <a:srgbClr val="444444"/>
              </a:solidFill>
            </a:endParaRPr>
          </a:p>
          <a:p>
            <a:pPr>
              <a:defRPr/>
            </a:pPr>
            <a:endParaRPr lang="en-US" b="1">
              <a:solidFill>
                <a:srgbClr val="444444"/>
              </a:solidFill>
            </a:endParaRPr>
          </a:p>
          <a:p>
            <a:pPr>
              <a:defRPr/>
            </a:pPr>
            <a:r>
              <a:rPr lang="en-US" b="1" dirty="0"/>
              <a:t>Knowing and understanding these legal rights can help you ensure that your child’s school does a proper evaluation and that all members of the team, including you, agree on whether your child will receive special education services.</a:t>
            </a:r>
            <a:r>
              <a:rPr lang="en-US" dirty="0"/>
              <a:t> Click “Learn More” for information about these legal rights.</a:t>
            </a:r>
            <a:endParaRPr lang="en-US" dirty="0">
              <a:solidFill>
                <a:srgbClr val="444444"/>
              </a:solidFill>
            </a:endParaRPr>
          </a:p>
          <a:p>
            <a:pPr>
              <a:defRPr/>
            </a:pPr>
            <a:endParaRPr lang="en-US">
              <a:solidFill>
                <a:srgbClr val="444444"/>
              </a:solidFill>
            </a:endParaRPr>
          </a:p>
          <a:p>
            <a:pPr>
              <a:defRPr/>
            </a:pPr>
            <a:r>
              <a:rPr lang="en-US" b="1" dirty="0"/>
              <a:t>If the school is evaluating your child for special education because of reading difficulties, and your child is found eligible for services, your child will likely be classified under the category of a specific learning disability or SLD. </a:t>
            </a:r>
            <a:r>
              <a:rPr lang="en-US" dirty="0"/>
              <a:t>Click “Learn More SLD” to learn more about this specific category of special education and what might be involved in an evaluation.</a:t>
            </a:r>
            <a:endParaRPr lang="en-US" dirty="0">
              <a:solidFill>
                <a:srgbClr val="444444"/>
              </a:solidFill>
            </a:endParaRPr>
          </a:p>
          <a:p>
            <a:pPr>
              <a:defRPr/>
            </a:pPr>
            <a:endParaRPr lang="en-US">
              <a:solidFill>
                <a:srgbClr val="444444"/>
              </a:solidFill>
            </a:endParaRPr>
          </a:p>
          <a:p>
            <a:pPr>
              <a:defRPr/>
            </a:pPr>
            <a:r>
              <a:rPr lang="en-US" b="1" dirty="0"/>
              <a:t>Display</a:t>
            </a:r>
            <a:r>
              <a:rPr lang="en-US" dirty="0"/>
              <a:t> </a:t>
            </a:r>
            <a:r>
              <a:rPr lang="en-US" b="1" dirty="0"/>
              <a:t>on the screen </a:t>
            </a:r>
            <a:r>
              <a:rPr lang="en-US" dirty="0"/>
              <a:t>Parents Rights under IDEA and scroll down, showing participants the information. Read aloud to participants the first paragraph and tell participants that they can learn more about any of these by clicking on the text in red and they’ll go to a separate page describing that procedural safeguard. Encourage participants to review the information on their own later. Parental Rights under IDEA: </a:t>
            </a:r>
            <a:r>
              <a:rPr lang="en-US" dirty="0">
                <a:solidFill>
                  <a:srgbClr val="444444"/>
                </a:solidFill>
                <a:hlinkClick r:id="rId3"/>
              </a:rPr>
              <a:t>https://www.parentcenterhub.org/parental-rights/</a:t>
            </a:r>
            <a:endParaRPr lang="en-US" dirty="0">
              <a:solidFill>
                <a:srgbClr val="444444"/>
              </a:solidFill>
            </a:endParaRPr>
          </a:p>
          <a:p>
            <a:pPr>
              <a:defRPr/>
            </a:pPr>
            <a:endParaRPr lang="en-US">
              <a:solidFill>
                <a:srgbClr val="444444"/>
              </a:solidFill>
            </a:endParaRPr>
          </a:p>
          <a:p>
            <a:pPr>
              <a:defRPr/>
            </a:pPr>
            <a:r>
              <a:rPr lang="en-US" b="1"/>
              <a:t>Resource: Distribute, review, and discuss </a:t>
            </a:r>
            <a:r>
              <a:rPr lang="en-US"/>
              <a:t>Eligibility for Special Education Under a Specific Learning Disability Classification: Joint Principles with participants. The document outlines 8 joint principles for Specific Learning Disability (SLD) that have been developed in partnership by several organizations. Tell participants they can use the information to guide their conversations and inform actions with school staff when a disability is suspected. If time permits, see activity below. Link: </a:t>
            </a:r>
            <a:r>
              <a:rPr lang="en-US">
                <a:hlinkClick r:id="rId4"/>
              </a:rPr>
              <a:t>Eligibility-for-Special-Education-under-a-Specific-Learning-Disability-Classification-Final.pdf</a:t>
            </a:r>
            <a:endParaRPr lang="en-US">
              <a:solidFill>
                <a:srgbClr val="444444"/>
              </a:solidFill>
              <a:ea typeface="Calibri"/>
              <a:cs typeface="Calibri"/>
            </a:endParaRPr>
          </a:p>
          <a:p>
            <a:pPr>
              <a:defRPr/>
            </a:pPr>
            <a:endParaRPr lang="en-US">
              <a:solidFill>
                <a:srgbClr val="444444"/>
              </a:solidFill>
            </a:endParaRPr>
          </a:p>
          <a:p>
            <a:pPr>
              <a:defRPr/>
            </a:pPr>
            <a:r>
              <a:rPr lang="en-US" b="1" dirty="0"/>
              <a:t>Activity: </a:t>
            </a:r>
            <a:r>
              <a:rPr lang="en-US" dirty="0"/>
              <a:t>Put participants into 8 groups/pairs and assign one principle to each group/pair. Have them discuss their assigned principle and share their experiences and reflections related to it. Bring all participants back together and ask for a few volunteers to share out.</a:t>
            </a:r>
            <a:endParaRPr lang="en-US" dirty="0">
              <a:solidFill>
                <a:srgbClr val="444444"/>
              </a:solidFill>
            </a:endParaRP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741AF514-CFDA-EE2A-71A7-CC5CDF8366B2}"/>
              </a:ext>
            </a:extLst>
          </p:cNvPr>
          <p:cNvSpPr>
            <a:spLocks noGrp="1"/>
          </p:cNvSpPr>
          <p:nvPr>
            <p:ph type="sldNum" sz="quarter" idx="5"/>
          </p:nvPr>
        </p:nvSpPr>
        <p:spPr/>
        <p:txBody>
          <a:bodyPr/>
          <a:lstStyle/>
          <a:p>
            <a:fld id="{B1D499D3-6930-49CF-8119-D2C5A3421AFD}" type="slidenum">
              <a:rPr lang="en-US" smtClean="0"/>
              <a:t>46</a:t>
            </a:fld>
            <a:endParaRPr lang="en-US"/>
          </a:p>
        </p:txBody>
      </p:sp>
    </p:spTree>
    <p:extLst>
      <p:ext uri="{BB962C8B-B14F-4D97-AF65-F5344CB8AC3E}">
        <p14:creationId xmlns:p14="http://schemas.microsoft.com/office/powerpoint/2010/main" val="18054464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F76D0-E478-CC8A-C690-AA51660E7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68792-15BA-8101-AE0A-B219FDD6E1B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AE839FAD-2E27-CD99-D89E-EA4EC075A132}"/>
              </a:ext>
            </a:extLst>
          </p:cNvPr>
          <p:cNvSpPr>
            <a:spLocks noGrp="1"/>
          </p:cNvSpPr>
          <p:nvPr>
            <p:ph type="body" idx="1"/>
          </p:nvPr>
        </p:nvSpPr>
        <p:spPr/>
        <p:txBody>
          <a:bodyPr/>
          <a:lstStyle/>
          <a:p>
            <a:pPr>
              <a:defRPr/>
            </a:pPr>
            <a:r>
              <a:rPr lang="en-US" b="1" dirty="0">
                <a:solidFill>
                  <a:prstClr val="black"/>
                </a:solidFill>
              </a:rPr>
              <a:t>If your child is receiving special education services, the school should be holding annual meetings to review your child’s Individualized Education Program, or IEP. These meetings typically include your child’s general education teacher, special education teacher, and any other education staff who support your child’s learning. As a parent or family member, you serve a very important role on your child’s IEP Team. Click “Watch Video” to learn more about the members of your child’s education team and their roles at IEP meetings.</a:t>
            </a:r>
            <a:endParaRPr lang="en-US" b="1" dirty="0">
              <a:solidFill>
                <a:srgbClr val="444444"/>
              </a:solidFill>
            </a:endParaRPr>
          </a:p>
          <a:p>
            <a:pPr>
              <a:defRPr/>
            </a:pPr>
            <a:endParaRPr lang="en-US" b="1">
              <a:solidFill>
                <a:srgbClr val="444444"/>
              </a:solidFill>
            </a:endParaRPr>
          </a:p>
          <a:p>
            <a:pPr>
              <a:defRPr/>
            </a:pPr>
            <a:r>
              <a:rPr lang="en-US" b="1" dirty="0">
                <a:solidFill>
                  <a:prstClr val="black"/>
                </a:solidFill>
              </a:rPr>
              <a:t>The purpose of IEP meetings is to discuss your child’s literacy development over the past year, review progress towards meeting literacy goals, discuss services and supports, and set new literacy goals for the following year. </a:t>
            </a:r>
            <a:endParaRPr lang="en-US" b="1" dirty="0">
              <a:solidFill>
                <a:prstClr val="black"/>
              </a:solidFill>
              <a:ea typeface="Calibri"/>
              <a:cs typeface="Calibri"/>
            </a:endParaRPr>
          </a:p>
          <a:p>
            <a:pPr>
              <a:defRPr/>
            </a:pPr>
            <a:endParaRPr lang="en-US">
              <a:solidFill>
                <a:prstClr val="black"/>
              </a:solidFill>
            </a:endParaRPr>
          </a:p>
          <a:p>
            <a:pPr>
              <a:defRPr/>
            </a:pPr>
            <a:r>
              <a:rPr lang="en-US" b="1" dirty="0">
                <a:solidFill>
                  <a:prstClr val="black"/>
                </a:solidFill>
              </a:rPr>
              <a:t>IEP meetings can be over-whelming and it may be helpful to prepare ahead of time. The more prepared you are for the meeting, the better prepared you will be for advocating for </a:t>
            </a:r>
            <a:r>
              <a:rPr lang="en-US" b="1" dirty="0" err="1">
                <a:solidFill>
                  <a:prstClr val="black"/>
                </a:solidFill>
              </a:rPr>
              <a:t>you</a:t>
            </a:r>
            <a:r>
              <a:rPr lang="en-US" b="1" dirty="0">
                <a:solidFill>
                  <a:prstClr val="black"/>
                </a:solidFill>
              </a:rPr>
              <a:t> child’s literacy needs. </a:t>
            </a:r>
            <a:endParaRPr lang="en-US" b="1" dirty="0">
              <a:solidFill>
                <a:prstClr val="black"/>
              </a:solidFill>
              <a:ea typeface="Calibri"/>
              <a:cs typeface="Calibri"/>
            </a:endParaRPr>
          </a:p>
          <a:p>
            <a:pPr>
              <a:defRPr/>
            </a:pPr>
            <a:r>
              <a:rPr lang="en-US" dirty="0">
                <a:solidFill>
                  <a:prstClr val="black"/>
                </a:solidFill>
              </a:rPr>
              <a:t>Click “Watch Tips Video” to see how to prepare ahead of time.</a:t>
            </a:r>
            <a:endParaRPr lang="en-US" dirty="0">
              <a:solidFill>
                <a:srgbClr val="444444"/>
              </a:solidFill>
            </a:endParaRPr>
          </a:p>
          <a:p>
            <a:pPr>
              <a:defRPr/>
            </a:pPr>
            <a:endParaRPr lang="en-US">
              <a:solidFill>
                <a:srgbClr val="444444"/>
              </a:solidFill>
            </a:endParaRPr>
          </a:p>
          <a:p>
            <a:pPr>
              <a:defRPr/>
            </a:pPr>
            <a:r>
              <a:rPr lang="en-US" b="1" dirty="0">
                <a:solidFill>
                  <a:prstClr val="black"/>
                </a:solidFill>
              </a:rPr>
              <a:t>Video: Play Watch Video </a:t>
            </a:r>
            <a:r>
              <a:rPr lang="en-US" dirty="0">
                <a:solidFill>
                  <a:prstClr val="black"/>
                </a:solidFill>
              </a:rPr>
              <a:t>Emiliann’s IEP Team (3:54)</a:t>
            </a:r>
            <a:endParaRPr lang="en-US" dirty="0">
              <a:solidFill>
                <a:prstClr val="black"/>
              </a:solidFill>
              <a:ea typeface="Calibri"/>
              <a:cs typeface="Calibri"/>
            </a:endParaRPr>
          </a:p>
          <a:p>
            <a:pPr>
              <a:defRPr/>
            </a:pPr>
            <a:r>
              <a:rPr lang="en-US" b="1" dirty="0">
                <a:solidFill>
                  <a:prstClr val="black"/>
                </a:solidFill>
              </a:rPr>
              <a:t>video Link: </a:t>
            </a:r>
            <a:r>
              <a:rPr lang="en-US" b="0" dirty="0">
                <a:solidFill>
                  <a:prstClr val="black"/>
                </a:solidFill>
              </a:rPr>
              <a:t>https://youtu.be/wTQvd_bKTOo?si=oZ2CzYYBTTskmY99</a:t>
            </a:r>
            <a:endParaRPr lang="en-US" b="0" dirty="0">
              <a:solidFill>
                <a:srgbClr val="444444"/>
              </a:solidFill>
            </a:endParaRPr>
          </a:p>
          <a:p>
            <a:pPr>
              <a:defRPr/>
            </a:pPr>
            <a:r>
              <a:rPr lang="en-US" dirty="0">
                <a:solidFill>
                  <a:prstClr val="black"/>
                </a:solidFill>
              </a:rPr>
              <a:t>Transcript: Back in Maryland, at Huntingtown Elementary, Emiliann Simpson finally got what she needed a team of people committed to making sure she becomes a good reader. Here’s the line up. At mom, we have mom. Jennifer Simpson, who knows Emiliann better than anyone else. We have her parent advocate, Emiliann’s homeroom teacher, her speech/language pathologist, and her special ed teacher. The assistant principal coordinates the team, and the head coach, overseeing all the players, is principal Ramona Crowley. Seven people may seem like a lot, but that’s what it takes to carry out a plan that meets all of Emiliann’s needs now that she’s been formally identified as a special education student. Today, assistant principal Jennifer Young has convened Emiliann’s year-end IEP meeting. An IEP is an individualized education plan required by law for any child in special education. Okay, the first thing we’re going to do this morning is we’re going to review Emiliann’s progress. This meeting is a time to review her work for the year, talk about areas where she’s still struggling, and make plans for next year. She still has problems when she reads a book to me, or to her sister. And I’m like, “Well, who was the one who went to the store?” And she has to actually physically go back and look at the pictures. That’s what we’re working on. That’s the comprehension. Right. I mean that is the major part of the reading. We’re working on that comprehension. In an IEP meeting you, as a parent, have right to ask any question you want. If the parent is not viewed as a true member of the IEP committee, then the IEP really is not servicing the full child. Schools can make decisions about educational programs, but the school is not the expert on the child. That’s the parent, and that input is critical and valued, and needs to be part of the IEP team. Jennifer says she’s finally found people wo can help Emiliann – and who will do whatever it takes to teach her to read. Is there another one? Everyone. Excellent, Emili. There’s another one. In her homeroom with Ms. Manley, Emiliann and her classmates work on learning new words. One of the things we talked about with Emiliann was that she really needs a double dose. She needs the thinking and processing skills that are provided in a general-education classroom setting, but see also needs work on her weaknesses. During her special ed time with Mrs. Scher, Emiliann gets extra practice in the basics like sounding out vowel diphthongs. What does aw say? Oo. Aw. Aw. Good. Let’s try </a:t>
            </a:r>
            <a:r>
              <a:rPr lang="en-US" dirty="0" err="1">
                <a:solidFill>
                  <a:prstClr val="black"/>
                </a:solidFill>
              </a:rPr>
              <a:t>ew</a:t>
            </a:r>
            <a:r>
              <a:rPr lang="en-US" dirty="0">
                <a:solidFill>
                  <a:prstClr val="black"/>
                </a:solidFill>
              </a:rPr>
              <a:t>. With Ms. Sayles, Emiliann gets concentrated attention on her language skills. Today, she’s working on descriptive language. She’s holding an umbrella. It is purple and the handle was brown. I heard some colors. Everyone’s happy to see Emiliann’s progress. Her overall goal was to improve her expressive language. And I must say that Emiliann is doing very well. Yeah, her spelling has been phenomenal, because before, she couldn’t get – out of ten words, she’d get three. But now, she’s doing – she’s bringing home, “Look, Mom. I got a hundred percent” you know? And I’m like, “Woo-hoo!” The school will continue to monitor Emiliann regularly and adjust her instruction when they need to. And it looks like Emiliann is on her way. Super. Okay. She still has an issue. She still has problems. They still have an IEP, but she likes to read now. She reads to her sister. They read things on the signs. She reads things on cereal boxes. Just things she would never even try, she does. That alone, makes me do cartwheels. In many schools, pulling together a team like Emiliann has may be different. But your job is to keep searching for help – either inside the school or out – because so much is at stake. But I love that little puppy.</a:t>
            </a:r>
            <a:endParaRPr lang="en-US" dirty="0">
              <a:solidFill>
                <a:srgbClr val="444444"/>
              </a:solidFill>
            </a:endParaRPr>
          </a:p>
          <a:p>
            <a:pPr>
              <a:defRPr/>
            </a:pPr>
            <a:endParaRPr lang="en-US" dirty="0">
              <a:solidFill>
                <a:srgbClr val="000000"/>
              </a:solidFill>
              <a:ea typeface="Calibri"/>
              <a:cs typeface="Calibri"/>
            </a:endParaRPr>
          </a:p>
          <a:p>
            <a:pPr>
              <a:defRPr/>
            </a:pPr>
            <a:r>
              <a:rPr lang="en-US" b="1" dirty="0">
                <a:solidFill>
                  <a:srgbClr val="444444"/>
                </a:solidFill>
                <a:ea typeface="Calibri"/>
                <a:cs typeface="Calibri"/>
              </a:rPr>
              <a:t>So, what is your key takeaway from this video? </a:t>
            </a:r>
            <a:r>
              <a:rPr lang="en-US" dirty="0">
                <a:solidFill>
                  <a:srgbClr val="444444"/>
                </a:solidFill>
                <a:ea typeface="Calibri"/>
                <a:cs typeface="Calibri"/>
              </a:rPr>
              <a:t>Give participants 1 – 2 minutes to respond.</a:t>
            </a:r>
          </a:p>
          <a:p>
            <a:pPr>
              <a:defRPr/>
            </a:pPr>
            <a:endParaRPr lang="en-US" dirty="0">
              <a:solidFill>
                <a:srgbClr val="444444"/>
              </a:solidFill>
              <a:ea typeface="Calibri"/>
              <a:cs typeface="Calibri"/>
            </a:endParaRPr>
          </a:p>
          <a:p>
            <a:pPr>
              <a:defRPr/>
            </a:pPr>
            <a:r>
              <a:rPr lang="en-US" b="1" dirty="0">
                <a:solidFill>
                  <a:srgbClr val="444444"/>
                </a:solidFill>
                <a:ea typeface="Calibri"/>
                <a:cs typeface="Calibri"/>
              </a:rPr>
              <a:t>Now let's take a look at a sample IEP agenda and examine the different parts and talk about what happens during the IEP.</a:t>
            </a:r>
            <a:endParaRPr lang="en-US" dirty="0">
              <a:solidFill>
                <a:srgbClr val="444444"/>
              </a:solidFill>
            </a:endParaRPr>
          </a:p>
          <a:p>
            <a:pPr>
              <a:defRPr/>
            </a:pPr>
            <a:r>
              <a:rPr lang="en-US" b="1" dirty="0">
                <a:solidFill>
                  <a:prstClr val="black"/>
                </a:solidFill>
              </a:rPr>
              <a:t>Resource: Distribute, review, and discuss </a:t>
            </a:r>
            <a:r>
              <a:rPr lang="en-US" dirty="0">
                <a:solidFill>
                  <a:prstClr val="black"/>
                </a:solidFill>
              </a:rPr>
              <a:t>Sample Virtual IEP Meeting Agenda with participants. Tell participant they can use the information to prepare for an IEP meeting. Ask participants to share if they’ve ever participated in a virtual IEP meeting and the ways it was the same and different from the sample. Link: </a:t>
            </a:r>
            <a:r>
              <a:rPr lang="en-US" dirty="0">
                <a:hlinkClick r:id="rId3"/>
              </a:rPr>
              <a:t>sample-agenda.pdf</a:t>
            </a:r>
            <a:endParaRPr lang="en-US" dirty="0">
              <a:solidFill>
                <a:srgbClr val="444444"/>
              </a:solidFill>
            </a:endParaRPr>
          </a:p>
          <a:p>
            <a:pPr>
              <a:defRPr/>
            </a:pPr>
            <a:endParaRPr lang="en-US">
              <a:solidFill>
                <a:srgbClr val="444444"/>
              </a:solidFill>
            </a:endParaRPr>
          </a:p>
          <a:p>
            <a:pPr>
              <a:defRPr/>
            </a:pPr>
            <a:r>
              <a:rPr lang="en-US" b="1" dirty="0">
                <a:solidFill>
                  <a:prstClr val="black"/>
                </a:solidFill>
              </a:rPr>
              <a:t>Video: Play Watch Tips Video </a:t>
            </a:r>
            <a:r>
              <a:rPr lang="en-US" dirty="0">
                <a:solidFill>
                  <a:prstClr val="black"/>
                </a:solidFill>
              </a:rPr>
              <a:t>10 Tips for a Better IEP Meeting (5:49)</a:t>
            </a:r>
            <a:endParaRPr lang="en-US" dirty="0">
              <a:solidFill>
                <a:prstClr val="black"/>
              </a:solidFill>
              <a:ea typeface="Calibri"/>
              <a:cs typeface="Calibri"/>
            </a:endParaRPr>
          </a:p>
          <a:p>
            <a:pPr>
              <a:defRPr/>
            </a:pPr>
            <a:r>
              <a:rPr lang="en-US" b="1" dirty="0">
                <a:solidFill>
                  <a:prstClr val="black"/>
                </a:solidFill>
              </a:rPr>
              <a:t>Video Link: </a:t>
            </a:r>
            <a:r>
              <a:rPr lang="en-US" b="0" dirty="0">
                <a:solidFill>
                  <a:prstClr val="black"/>
                </a:solidFill>
              </a:rPr>
              <a:t>https://youtu.be/qmXUWVzBGD4?si=meIspvQz7tRg9UZ7</a:t>
            </a:r>
            <a:endParaRPr lang="en-US" b="0" dirty="0">
              <a:solidFill>
                <a:srgbClr val="444444"/>
              </a:solidFill>
            </a:endParaRPr>
          </a:p>
          <a:p>
            <a:pPr>
              <a:defRPr/>
            </a:pPr>
            <a:r>
              <a:rPr lang="en-US" dirty="0">
                <a:solidFill>
                  <a:prstClr val="black"/>
                </a:solidFill>
              </a:rPr>
              <a:t>Transcript: Hi everyone! I’m </a:t>
            </a:r>
            <a:r>
              <a:rPr lang="en-US" dirty="0" err="1">
                <a:solidFill>
                  <a:prstClr val="black"/>
                </a:solidFill>
              </a:rPr>
              <a:t>Trynia</a:t>
            </a:r>
            <a:r>
              <a:rPr lang="en-US" dirty="0">
                <a:solidFill>
                  <a:prstClr val="black"/>
                </a:solidFill>
              </a:rPr>
              <a:t> from Understood. IEP meetings can be challenging and emotional, but by following a few important tips, you can help get the support your child needs in school. In this video, we’ll count down our top ten tips for a better IEP meeting. At 10 we have: Gather and review documents ahead of time. IEP meetings involve a lot of paperwork. The more information you have organized ahead of time, the more productive the meeting will be. Before the meeting, gather copies of all official documents. This includes your child’s IEP, as well as any recent progress reports and report cards. Ask the teacher for samples of your child’s homework, tests, and student notes. Also be sure to ask the school for copies of any important reports. As you look over the documents, ask yourself, “Where is my child making progress? Or still struggling? What supports and services are helpful? Are there any new challenges? Tip 9: Invite allies and supporters. It isn’t easy to sit through a long meeting and talk about your child’s struggles. If you need support, invite someone to join you. It’s your legal right. It could be a friend or a family member, a professional who works with your child, or an advocate. Explain to them ahead of time how you think they can help. You might even ask to connect with them before the meeting to discuss your concerns, get their input, and plan your approach. Once you decide who to bring, make sure you let the school know before the meeting date. Tip 8: Create a list of your questions and concerns. After reviewing your child’s records and getting input, you may have lots of things you want to discuss at the meeting. It can help to draft a simple list of the points you plan to make. Boil it down to the basics; your concerns, questions, and suggestions. You can refer to this list during the meeting. Tip 7: Be clear on the goals for your child. For example, you may want your child to read at grade level, or be prepared for college. Make sure the IEP team understands your expectations. During the meeting, the IEP team will decide on the IEP goals that will guide your child’s plan. These goals should align with your personal goals for your child. Together, you and the team can figure out the best resources and instructional approaches. Be sure to ask questions about what the team proposes. You can even suggest changes yourself. Tip 6: Be open-minded and collaborative. Everyone on the IEP team brings something to the table. School staff can offer experience and understanding of your child’s needs and strengths. If someone brings up and issue or a solution that you’re not sure about, hear them out. Sometimes issues come up in school that don’t appear at home. School is a different environment with different rules and expectations. By working with the IEP team and your child’s teacher, you can better address all of your child’s needs. Tip 5: Share your expertise. No one on the IEP team knows your child the way you do. The other team members may be experts on education, but you’re an expert on your child. So, don’t be afraid to speak up. Share your perspective on your child’s personality, strengths, interests, struggles, and successes. Describe how your child behaves when doing homework, playing sports, and doing other activities outside of school. This will give the team insights into your child, and ideas for how to provide the right type of support. Tip 4: Advocate for yourself and your child. Special education and IEPs can be complicated. Even if you’re well prepared, you may hear new terms during an IEP meeting. When this happens, ask for an explanation. There are no dumb questions. It’s your right to understand every detail and decision. If you’re unsure about the IEP drafted in the meeting, don’t feel pressured into agreeing to it. You have the right to take the drafts home and think it over. After the meeting, be sure to stay in touch with the team. Following up on what the team said it would do is an important part of advocacy. Tip 3: Get your child involved. At some point, you may want to your child attend or even lead their own IEP meetings. But even before then, it’s important to get your child involved in the process. Before you go to an IEP meeting, ask your child what’s going well in school and what isn’t. You may be surprised at how insightful kids can be. After the IEP meeting, make sure to tell your child what happened in an age-appropriate way. Talk about any new services or changes. When kids get involved early, it helps them get ready to take responsibility for their own education someday. Tip 2: Focus on your child’s strengths. In IEP meetings, it’s easy to get bogged down in the areas where you child struggles. Make sure to send some time in the meeting focusing on your child’s strengths. It’s as simple as asking the IEP team, “What is your child doing well in class? In what areas did your child score highly on any evaluation?” Think about ways you can harness those strengths to help you child make progress in school. And the top tip for a better IEP meeting is: Keep track of everything in one place. How can you keep track of the test results, report cards, official documents, and other paperwork related to your child’s IEP? The best way to stay on top of it all is to keep everything in one place. We suggest putting all important documents in an IEP binder. You can also use the binder to keep track of notes you’ve taken at IEP meetings, and concerns you’ve jotted down. Need help with organization? Check out the description below for a link to a free IEP binder download that you can use. In the download, you’ll get an IEP binder checklist, a school contact sheet, a communication log, and a goal tracker. It’s truly a game changer if you want a better IEP meeting. Finally, let us know in the comments what you think is the most important tip for IEP meetings and why. We’d love to hear from you!</a:t>
            </a:r>
            <a:endParaRPr lang="en-US" dirty="0">
              <a:solidFill>
                <a:srgbClr val="444444"/>
              </a:solidFill>
            </a:endParaRPr>
          </a:p>
          <a:p>
            <a:pPr>
              <a:defRPr/>
            </a:pPr>
            <a:endParaRPr lang="en-US" b="1">
              <a:solidFill>
                <a:prstClr val="black"/>
              </a:solidFill>
            </a:endParaRPr>
          </a:p>
          <a:p>
            <a:pPr>
              <a:defRPr/>
            </a:pPr>
            <a:r>
              <a:rPr lang="en-US" b="1" dirty="0">
                <a:solidFill>
                  <a:prstClr val="black"/>
                </a:solidFill>
              </a:rPr>
              <a:t>Guiding question to check for understanding:</a:t>
            </a:r>
            <a:r>
              <a:rPr lang="en-US" dirty="0">
                <a:solidFill>
                  <a:prstClr val="black"/>
                </a:solidFill>
              </a:rPr>
              <a:t> What do you think is the most important tip and why?</a:t>
            </a:r>
            <a:endParaRPr lang="en-US" dirty="0">
              <a:solidFill>
                <a:srgbClr val="444444"/>
              </a:solidFill>
            </a:endParaRPr>
          </a:p>
          <a:p>
            <a:pPr>
              <a:defRPr/>
            </a:pPr>
            <a:endParaRPr lang="en-US">
              <a:solidFill>
                <a:srgbClr val="444444"/>
              </a:solidFill>
            </a:endParaRPr>
          </a:p>
          <a:p>
            <a:pPr>
              <a:defRPr/>
            </a:pPr>
            <a:endParaRPr lang="en-US">
              <a:solidFill>
                <a:srgbClr val="444444"/>
              </a:solidFill>
            </a:endParaRPr>
          </a:p>
          <a:p>
            <a:pPr marL="0" marR="0" lvl="0" indent="0" algn="l" defTabSz="914400">
              <a:lnSpc>
                <a:spcPct val="100000"/>
              </a:lnSpc>
              <a:spcBef>
                <a:spcPts val="0"/>
              </a:spcBef>
              <a:spcAft>
                <a:spcPts val="0"/>
              </a:spcAft>
              <a:buClrTx/>
              <a:buSzTx/>
              <a:buFontTx/>
              <a:buNone/>
              <a:tabLst/>
              <a:defRPr/>
            </a:pPr>
            <a:endParaRPr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endParaRPr lang="en-US"/>
          </a:p>
        </p:txBody>
      </p:sp>
      <p:sp>
        <p:nvSpPr>
          <p:cNvPr id="4" name="Slide Number Placeholder 3">
            <a:extLst>
              <a:ext uri="{FF2B5EF4-FFF2-40B4-BE49-F238E27FC236}">
                <a16:creationId xmlns:a16="http://schemas.microsoft.com/office/drawing/2014/main" id="{8C75D003-BA5D-B234-8285-6E350286945A}"/>
              </a:ext>
            </a:extLst>
          </p:cNvPr>
          <p:cNvSpPr>
            <a:spLocks noGrp="1"/>
          </p:cNvSpPr>
          <p:nvPr>
            <p:ph type="sldNum" sz="quarter" idx="5"/>
          </p:nvPr>
        </p:nvSpPr>
        <p:spPr/>
        <p:txBody>
          <a:bodyPr/>
          <a:lstStyle/>
          <a:p>
            <a:fld id="{B1D499D3-6930-49CF-8119-D2C5A3421AFD}" type="slidenum">
              <a:rPr lang="en-US" smtClean="0"/>
              <a:t>47</a:t>
            </a:fld>
            <a:endParaRPr lang="en-US"/>
          </a:p>
        </p:txBody>
      </p:sp>
    </p:spTree>
    <p:extLst>
      <p:ext uri="{BB962C8B-B14F-4D97-AF65-F5344CB8AC3E}">
        <p14:creationId xmlns:p14="http://schemas.microsoft.com/office/powerpoint/2010/main" val="3621328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CD922-65B7-5079-5966-BB9777FAA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73ECE-7B96-9EEC-AEA0-BD355E3DF99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CBE2803B-9DB7-C439-63B3-98C81D9CF4D0}"/>
              </a:ext>
            </a:extLst>
          </p:cNvPr>
          <p:cNvSpPr>
            <a:spLocks noGrp="1"/>
          </p:cNvSpPr>
          <p:nvPr>
            <p:ph type="body" idx="1"/>
          </p:nvPr>
        </p:nvSpPr>
        <p:spPr/>
        <p:txBody>
          <a:bodyPr/>
          <a:lstStyle/>
          <a:p>
            <a:pPr>
              <a:defRPr/>
            </a:pPr>
            <a:r>
              <a:rPr lang="en-US" b="1"/>
              <a:t>There are several ways you can participate in committees and groups in your school, district, and broader community. For example, your school may have a leadership team that oversees its system of literacy support and services for all students. Ask about joining the team so you can share your perspective and that of other families with team members.</a:t>
            </a:r>
            <a:endParaRPr lang="en-US" b="1">
              <a:solidFill>
                <a:srgbClr val="444444"/>
              </a:solidFill>
            </a:endParaRPr>
          </a:p>
          <a:p>
            <a:pPr>
              <a:defRPr/>
            </a:pPr>
            <a:endParaRPr lang="en-US" b="1">
              <a:solidFill>
                <a:srgbClr val="444444"/>
              </a:solidFill>
            </a:endParaRPr>
          </a:p>
          <a:p>
            <a:pPr>
              <a:defRPr/>
            </a:pPr>
            <a:r>
              <a:rPr lang="en-US" b="1"/>
              <a:t>Your school district should have also a local Special Education Parent Advisory Council. This council is parent-driven group that provides input to the local school district on system-level challenges in special education and related services. In different states, these groups may go by different names. </a:t>
            </a:r>
          </a:p>
          <a:p>
            <a:pPr>
              <a:defRPr/>
            </a:pPr>
            <a:r>
              <a:rPr lang="en-US"/>
              <a:t>Click “Learn More” for a guide to local special education parent advisory councils. Link: </a:t>
            </a:r>
            <a:r>
              <a:rPr lang="en-US">
                <a:hlinkClick r:id="rId3"/>
              </a:rPr>
              <a:t>Part II: Chapter 1 – A View from the States – Advocacy in Action</a:t>
            </a:r>
            <a:endParaRPr lang="en-US">
              <a:solidFill>
                <a:srgbClr val="444444"/>
              </a:solidFill>
            </a:endParaRPr>
          </a:p>
          <a:p>
            <a:pPr>
              <a:defRPr/>
            </a:pPr>
            <a:endParaRPr lang="en-US">
              <a:solidFill>
                <a:srgbClr val="444444"/>
              </a:solidFill>
            </a:endParaRPr>
          </a:p>
          <a:p>
            <a:pPr>
              <a:defRPr/>
            </a:pPr>
            <a:r>
              <a:rPr lang="en-US" b="1"/>
              <a:t>Also, organizations like the International Dyslexia Association, Decoding Dyslexia, and the Parent Center Network, have state support branches across the United States for families of children with dyslexia and other literacy-related disabilities</a:t>
            </a:r>
            <a:r>
              <a:rPr lang="en-US"/>
              <a:t>. </a:t>
            </a:r>
          </a:p>
          <a:p>
            <a:pPr>
              <a:defRPr/>
            </a:pPr>
            <a:r>
              <a:rPr lang="en-US"/>
              <a:t>Click “Learn More” to learn about IDA in your state.  </a:t>
            </a:r>
            <a:endParaRPr lang="en-US">
              <a:solidFill>
                <a:srgbClr val="444444"/>
              </a:solidFill>
            </a:endParaRPr>
          </a:p>
          <a:p>
            <a:pPr>
              <a:defRPr/>
            </a:pPr>
            <a:endParaRPr lang="en-US">
              <a:solidFill>
                <a:srgbClr val="444444"/>
              </a:solidFill>
            </a:endParaRPr>
          </a:p>
          <a:p>
            <a:pPr>
              <a:defRPr/>
            </a:pPr>
            <a:r>
              <a:rPr lang="en-US" b="1"/>
              <a:t>Display on the screen </a:t>
            </a:r>
            <a:r>
              <a:rPr lang="en-US"/>
              <a:t>Advocacy in Action: A Guide to Local Special Education Parent Advisory Councils with participants. Tell participants The Center for Parent Information and Resources offers this guide as a road map to help bring stakeholders together, suggests strategies to help them engage in dialogue, and discusses best practices to help them work together to benefit the local community. Scroll down to show participants how to access the Table of Contents and three parts of the guide. Encourage participants to further review the website on their own. Advocacy in Action: A Guide to Local Special Education Parent Advisory Councils: </a:t>
            </a:r>
            <a:r>
              <a:rPr lang="en-US">
                <a:solidFill>
                  <a:srgbClr val="444444"/>
                </a:solidFill>
                <a:hlinkClick r:id="rId4"/>
              </a:rPr>
              <a:t>https://sepacguide.parentcenterhub.org/</a:t>
            </a:r>
            <a:endParaRPr lang="en-US">
              <a:solidFill>
                <a:srgbClr val="444444"/>
              </a:solidFill>
            </a:endParaRPr>
          </a:p>
          <a:p>
            <a:pPr>
              <a:defRPr/>
            </a:pPr>
            <a:endParaRPr lang="en-US">
              <a:solidFill>
                <a:srgbClr val="444444"/>
              </a:solidFill>
            </a:endParaRPr>
          </a:p>
          <a:p>
            <a:pPr>
              <a:defRPr/>
            </a:pPr>
            <a:r>
              <a:rPr lang="en-US" b="1"/>
              <a:t>Note: </a:t>
            </a:r>
            <a:r>
              <a:rPr lang="en-US"/>
              <a:t>Click Find Your State to locate your state’s agencies and</a:t>
            </a:r>
            <a:r>
              <a:rPr lang="en-US" b="1"/>
              <a:t> </a:t>
            </a:r>
            <a:r>
              <a:rPr lang="en-US"/>
              <a:t>display</a:t>
            </a:r>
            <a:r>
              <a:rPr lang="en-US" b="1"/>
              <a:t> </a:t>
            </a:r>
            <a:r>
              <a:rPr lang="en-US"/>
              <a:t>the information. Provide time to review with participants the information and answer any questions. Encourage participants to further review the information on their own. Find State Agency &amp; Parent Center Information: </a:t>
            </a:r>
            <a:r>
              <a:rPr lang="en-US">
                <a:solidFill>
                  <a:srgbClr val="444444"/>
                </a:solidFill>
                <a:hlinkClick r:id="rId5"/>
              </a:rPr>
              <a:t>https://www.cadreworks.org/find-state-agency-parent-center-information</a:t>
            </a:r>
            <a:endParaRPr lang="en-US">
              <a:solidFill>
                <a:srgbClr val="444444"/>
              </a:solidFill>
            </a:endParaRPr>
          </a:p>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6FDF29C2-ADB0-2FC4-93CE-EF87ACCBA466}"/>
              </a:ext>
            </a:extLst>
          </p:cNvPr>
          <p:cNvSpPr>
            <a:spLocks noGrp="1"/>
          </p:cNvSpPr>
          <p:nvPr>
            <p:ph type="sldNum" sz="quarter" idx="5"/>
          </p:nvPr>
        </p:nvSpPr>
        <p:spPr/>
        <p:txBody>
          <a:bodyPr/>
          <a:lstStyle/>
          <a:p>
            <a:fld id="{B1D499D3-6930-49CF-8119-D2C5A3421AFD}" type="slidenum">
              <a:rPr lang="en-US" smtClean="0"/>
              <a:t>48</a:t>
            </a:fld>
            <a:endParaRPr lang="en-US"/>
          </a:p>
        </p:txBody>
      </p:sp>
    </p:spTree>
    <p:extLst>
      <p:ext uri="{BB962C8B-B14F-4D97-AF65-F5344CB8AC3E}">
        <p14:creationId xmlns:p14="http://schemas.microsoft.com/office/powerpoint/2010/main" val="34839827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E7C41-E7D9-AABE-AF3F-569C2605C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0EF31-F50B-AF45-1286-06D16FA6B91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9A0EC97-271E-71CD-0760-DEA9C59C9012}"/>
              </a:ext>
            </a:extLst>
          </p:cNvPr>
          <p:cNvSpPr>
            <a:spLocks noGrp="1"/>
          </p:cNvSpPr>
          <p:nvPr>
            <p:ph type="body" idx="1"/>
          </p:nvPr>
        </p:nvSpPr>
        <p:spPr/>
        <p:txBody>
          <a:bodyPr/>
          <a:lstStyle/>
          <a:p>
            <a:pPr>
              <a:defRPr/>
            </a:pPr>
            <a:r>
              <a:rPr lang="en-US" b="1"/>
              <a:t>The third way to advocate for your child’s literacy needs is to </a:t>
            </a:r>
            <a:r>
              <a:rPr lang="en-US" b="1" u="sng"/>
              <a:t>request</a:t>
            </a:r>
            <a:r>
              <a:rPr lang="en-US" b="1"/>
              <a:t>. It is common to feel uneasy being an advocate for your child’s literacy needs, especially if you’re new to doing it. You may gain confidence or insight by </a:t>
            </a:r>
            <a:r>
              <a:rPr lang="en-US" b="1" u="sng"/>
              <a:t>requesting</a:t>
            </a:r>
            <a:r>
              <a:rPr lang="en-US" b="1"/>
              <a:t> information from others or talking with families in your child’s school or in the community who have similar experiences. You and other families can share your experiences and learn from one another. They may also know about supports and opportunities that may be available to support your child’s literacy development. </a:t>
            </a:r>
            <a:endParaRPr lang="en-US" b="1">
              <a:solidFill>
                <a:srgbClr val="444444"/>
              </a:solidFill>
            </a:endParaRPr>
          </a:p>
          <a:p>
            <a:pPr>
              <a:defRPr/>
            </a:pPr>
            <a:endParaRPr lang="en-US" b="1">
              <a:solidFill>
                <a:srgbClr val="444444"/>
              </a:solidFill>
            </a:endParaRPr>
          </a:p>
          <a:p>
            <a:pPr>
              <a:defRPr/>
            </a:pPr>
            <a:r>
              <a:rPr lang="en-US" b="1"/>
              <a:t>Reaching out to others for support is a great way to demonstrate advocacy. Partnering with other families can also encourage your child’s school to make changes to literacy instruction, assessment, and intervention that would benefit all children in the school. </a:t>
            </a:r>
            <a:endParaRPr lang="en-US" b="1">
              <a:solidFill>
                <a:srgbClr val="444444"/>
              </a:solidFill>
            </a:endParaRPr>
          </a:p>
        </p:txBody>
      </p:sp>
      <p:sp>
        <p:nvSpPr>
          <p:cNvPr id="4" name="Slide Number Placeholder 3">
            <a:extLst>
              <a:ext uri="{FF2B5EF4-FFF2-40B4-BE49-F238E27FC236}">
                <a16:creationId xmlns:a16="http://schemas.microsoft.com/office/drawing/2014/main" id="{DE0B5804-A329-557B-7D53-3834CDFB2B00}"/>
              </a:ext>
            </a:extLst>
          </p:cNvPr>
          <p:cNvSpPr>
            <a:spLocks noGrp="1"/>
          </p:cNvSpPr>
          <p:nvPr>
            <p:ph type="sldNum" sz="quarter" idx="5"/>
          </p:nvPr>
        </p:nvSpPr>
        <p:spPr/>
        <p:txBody>
          <a:bodyPr/>
          <a:lstStyle/>
          <a:p>
            <a:fld id="{B1D499D3-6930-49CF-8119-D2C5A3421AFD}" type="slidenum">
              <a:rPr lang="en-US" smtClean="0"/>
              <a:t>49</a:t>
            </a:fld>
            <a:endParaRPr lang="en-US"/>
          </a:p>
        </p:txBody>
      </p:sp>
    </p:spTree>
    <p:extLst>
      <p:ext uri="{BB962C8B-B14F-4D97-AF65-F5344CB8AC3E}">
        <p14:creationId xmlns:p14="http://schemas.microsoft.com/office/powerpoint/2010/main" val="34768366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671AD-9A7D-F238-B91F-2020034AA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0A81D-0F92-02CF-F9D4-528C6B7A1AA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27C3AFE-44C8-FB42-0042-E905793FF9F7}"/>
              </a:ext>
            </a:extLst>
          </p:cNvPr>
          <p:cNvSpPr>
            <a:spLocks noGrp="1"/>
          </p:cNvSpPr>
          <p:nvPr>
            <p:ph type="body" idx="1"/>
          </p:nvPr>
        </p:nvSpPr>
        <p:spPr/>
        <p:txBody>
          <a:bodyPr/>
          <a:lstStyle/>
          <a:p>
            <a:pPr>
              <a:defRPr/>
            </a:pPr>
            <a:r>
              <a:rPr lang="en-US" b="1"/>
              <a:t>Here we are focusing on how families can </a:t>
            </a:r>
            <a:r>
              <a:rPr lang="en-US" b="1" i="1"/>
              <a:t>request</a:t>
            </a:r>
            <a:r>
              <a:rPr lang="en-US" b="1"/>
              <a:t> the right support for their child’s reading needs. Asking questions like, </a:t>
            </a:r>
            <a:r>
              <a:rPr lang="en-US" b="1" i="1"/>
              <a:t>‘What supports are there to help my child with reading?’</a:t>
            </a:r>
            <a:r>
              <a:rPr lang="en-US" b="1"/>
              <a:t> opens the door to real collaboration. We also encourage families to share experiences with one another—because learning together builds confidence and community. And when families speak up, schools are more likely to strengthen literacy instruction, assessment, and intervention in ways that benefit </a:t>
            </a:r>
            <a:r>
              <a:rPr lang="en-US" b="1" i="1"/>
              <a:t>all</a:t>
            </a:r>
            <a:r>
              <a:rPr lang="en-US" b="1"/>
              <a:t> children. Advocacy starts with a simple request, and it can lead to meaningful change.</a:t>
            </a:r>
            <a:endParaRPr lang="en-US" b="1">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04B53B72-EF40-4131-65D1-7742021F9D05}"/>
              </a:ext>
            </a:extLst>
          </p:cNvPr>
          <p:cNvSpPr>
            <a:spLocks noGrp="1"/>
          </p:cNvSpPr>
          <p:nvPr>
            <p:ph type="sldNum" sz="quarter" idx="5"/>
          </p:nvPr>
        </p:nvSpPr>
        <p:spPr/>
        <p:txBody>
          <a:bodyPr/>
          <a:lstStyle/>
          <a:p>
            <a:fld id="{B1D499D3-6930-49CF-8119-D2C5A3421AFD}" type="slidenum">
              <a:rPr lang="en-US" smtClean="0"/>
              <a:t>50</a:t>
            </a:fld>
            <a:endParaRPr lang="en-US"/>
          </a:p>
        </p:txBody>
      </p:sp>
    </p:spTree>
    <p:extLst>
      <p:ext uri="{BB962C8B-B14F-4D97-AF65-F5344CB8AC3E}">
        <p14:creationId xmlns:p14="http://schemas.microsoft.com/office/powerpoint/2010/main" val="3795271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A7790-26D7-D16E-1619-5199775A07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671C8-F2AB-77EE-7A6F-77A52884E1DD}"/>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3F62F13-7419-F078-33B7-60B944E223BD}"/>
              </a:ext>
            </a:extLst>
          </p:cNvPr>
          <p:cNvSpPr>
            <a:spLocks noGrp="1"/>
          </p:cNvSpPr>
          <p:nvPr>
            <p:ph type="body" idx="1"/>
          </p:nvPr>
        </p:nvSpPr>
        <p:spPr/>
        <p:txBody>
          <a:bodyPr/>
          <a:lstStyle/>
          <a:p>
            <a:r>
              <a:rPr lang="en-US" b="1">
                <a:effectLst/>
              </a:rPr>
              <a:t>Before we dive into today’s learning, I want to start with a simple but powerful truth: you are your child’s strongest literacy advocate.</a:t>
            </a:r>
            <a:endParaRPr lang="en-US" b="1"/>
          </a:p>
          <a:p>
            <a:endParaRPr lang="en-US" b="1">
              <a:effectLst/>
            </a:endParaRPr>
          </a:p>
          <a:p>
            <a:r>
              <a:rPr lang="en-US" b="1">
                <a:effectLst/>
              </a:rPr>
              <a:t>Every child deserves the chance to grow as a reader—to feel confident, curious, and capable. And families play a central role in making that happen. Today, we’re going to explore what it means to advocate for your child’s literacy needs and how you can do that in ways that feel clear, supportive, and doable.</a:t>
            </a:r>
            <a:endParaRPr lang="en-US" b="1"/>
          </a:p>
          <a:p>
            <a:endParaRPr lang="en-US" b="1">
              <a:effectLst/>
            </a:endParaRPr>
          </a:p>
          <a:p>
            <a:r>
              <a:rPr lang="en-US" b="1">
                <a:effectLst/>
              </a:rPr>
              <a:t>We’ll talk about:</a:t>
            </a:r>
          </a:p>
          <a:p>
            <a:pPr marL="171450" indent="-171450">
              <a:buFont typeface="Arial" panose="020B0604020202020204" pitchFamily="34" charset="0"/>
              <a:buChar char="•"/>
            </a:pPr>
            <a:r>
              <a:rPr lang="en-US" b="1">
                <a:effectLst/>
              </a:rPr>
              <a:t>The background knowledge you need in the Science of Reading, the Simple View of Reading, and the data tools used to identify at-risk readers to help you feel confident advocating for your child.</a:t>
            </a:r>
            <a:endParaRPr lang="en-US" b="1"/>
          </a:p>
          <a:p>
            <a:pPr marL="171450" indent="-171450">
              <a:buFont typeface="Arial" panose="020B0604020202020204" pitchFamily="34" charset="0"/>
              <a:buChar char="•"/>
            </a:pPr>
            <a:r>
              <a:rPr lang="en-US" b="1">
                <a:effectLst/>
              </a:rPr>
              <a:t>Advocating for Your Child’s Literacy needs by looking at what a literacy advocate is, why advocacy matters so much for your child’s reading development, why families and caregivers are uniquely positioned to speak up for their child’s needs, and how to advocate—what it looks and sounds like in real life by exploring methods you can use to effectively advocate for your child.</a:t>
            </a:r>
            <a:endParaRPr lang="en-US" b="1"/>
          </a:p>
          <a:p>
            <a:pPr marL="171450" indent="-171450">
              <a:buFont typeface="Arial" panose="020B0604020202020204" pitchFamily="34" charset="0"/>
              <a:buChar char="•"/>
            </a:pPr>
            <a:r>
              <a:rPr lang="en-US" b="1">
                <a:effectLst/>
              </a:rPr>
              <a:t>And what to do when challenges arise.</a:t>
            </a:r>
            <a:endParaRPr lang="en-US" b="1"/>
          </a:p>
          <a:p>
            <a:endParaRPr lang="en-US" b="1">
              <a:effectLst/>
            </a:endParaRPr>
          </a:p>
          <a:p>
            <a:r>
              <a:rPr lang="en-US" b="1">
                <a:effectLst/>
              </a:rPr>
              <a:t>The goal is not to overwhelm you with information, but to empower you. You don’t need to be a reading expert to advocate for your child. You just need to be engaged, observant, and willing to ask questions. And you’re already doing that by being here today.</a:t>
            </a:r>
          </a:p>
          <a:p>
            <a:endParaRPr lang="en-US" b="1"/>
          </a:p>
          <a:p>
            <a:r>
              <a:rPr lang="en-US" b="1">
                <a:effectLst/>
              </a:rPr>
              <a:t>So let’s take this step together and explore how you can support your child’s literacy journey with confidence and clarity.</a:t>
            </a:r>
            <a:endParaRPr lang="en-US" b="1"/>
          </a:p>
          <a:p>
            <a:endParaRPr lang="en-US"/>
          </a:p>
        </p:txBody>
      </p:sp>
      <p:sp>
        <p:nvSpPr>
          <p:cNvPr id="4" name="Slide Number Placeholder 3">
            <a:extLst>
              <a:ext uri="{FF2B5EF4-FFF2-40B4-BE49-F238E27FC236}">
                <a16:creationId xmlns:a16="http://schemas.microsoft.com/office/drawing/2014/main" id="{4B7354BC-C7B4-6868-6FAC-978DA3A31901}"/>
              </a:ext>
            </a:extLst>
          </p:cNvPr>
          <p:cNvSpPr>
            <a:spLocks noGrp="1"/>
          </p:cNvSpPr>
          <p:nvPr>
            <p:ph type="sldNum" sz="quarter" idx="5"/>
          </p:nvPr>
        </p:nvSpPr>
        <p:spPr/>
        <p:txBody>
          <a:bodyPr/>
          <a:lstStyle/>
          <a:p>
            <a:fld id="{B1D499D3-6930-49CF-8119-D2C5A3421AFD}" type="slidenum">
              <a:rPr lang="en-US" smtClean="0"/>
              <a:t>5</a:t>
            </a:fld>
            <a:endParaRPr lang="en-US"/>
          </a:p>
        </p:txBody>
      </p:sp>
    </p:spTree>
    <p:extLst>
      <p:ext uri="{BB962C8B-B14F-4D97-AF65-F5344CB8AC3E}">
        <p14:creationId xmlns:p14="http://schemas.microsoft.com/office/powerpoint/2010/main" val="20884320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F39F0-7F04-D984-968B-701017907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DFB02-9CDE-7106-A53D-EC777073292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A1A1C50-98AC-64CC-8205-827E0EFE8AAC}"/>
              </a:ext>
            </a:extLst>
          </p:cNvPr>
          <p:cNvSpPr>
            <a:spLocks noGrp="1"/>
          </p:cNvSpPr>
          <p:nvPr>
            <p:ph type="body" idx="1"/>
          </p:nvPr>
        </p:nvSpPr>
        <p:spPr/>
        <p:txBody>
          <a:bodyPr/>
          <a:lstStyle/>
          <a:p>
            <a:pPr>
              <a:defRPr/>
            </a:pPr>
            <a:r>
              <a:rPr lang="en-US" b="1"/>
              <a:t>Families of other children with reading difficulties have likely been in your position before and had similar concerns. They’ve probably had many of the same questions as you and have experience with navigating difficult conversations with education staff. Just as they may help you through the process, you may help others too. </a:t>
            </a:r>
          </a:p>
          <a:p>
            <a:pPr>
              <a:defRPr/>
            </a:pPr>
            <a:endParaRPr lang="en-US" b="1"/>
          </a:p>
          <a:p>
            <a:pPr>
              <a:defRPr/>
            </a:pPr>
            <a:r>
              <a:rPr lang="en-US" b="1"/>
              <a:t>What you might learn by talking with other families with similar experiences </a:t>
            </a:r>
            <a:r>
              <a:rPr lang="en-US" b="0"/>
              <a:t>Click for each text box to appear</a:t>
            </a:r>
            <a:endParaRPr lang="en-US" b="1"/>
          </a:p>
          <a:p>
            <a:pPr marL="171450" indent="-171450">
              <a:buFont typeface="Arial" panose="020B0604020202020204" pitchFamily="34" charset="0"/>
              <a:buChar char="•"/>
            </a:pPr>
            <a:r>
              <a:rPr lang="en-US" b="1">
                <a:effectLst/>
              </a:rPr>
              <a:t>You’re not alone — Families share similar struggles, questions, and emotions.</a:t>
            </a:r>
            <a:endParaRPr lang="en-US" b="1"/>
          </a:p>
          <a:p>
            <a:pPr marL="171450" indent="-171450">
              <a:buFont typeface="Arial" panose="020B0604020202020204" pitchFamily="34" charset="0"/>
              <a:buChar char="•"/>
            </a:pPr>
            <a:r>
              <a:rPr lang="en-US" b="1">
                <a:effectLst/>
              </a:rPr>
              <a:t>Real‑life strategies — Parents exchange what has worked at home, at school, and in navigating services.</a:t>
            </a:r>
            <a:endParaRPr lang="en-US" b="1"/>
          </a:p>
          <a:p>
            <a:pPr marL="171450" indent="-171450">
              <a:buFont typeface="Arial" panose="020B0604020202020204" pitchFamily="34" charset="0"/>
              <a:buChar char="•"/>
            </a:pPr>
            <a:r>
              <a:rPr lang="en-US" b="1">
                <a:effectLst/>
              </a:rPr>
              <a:t>Advocacy tips — Families learn how others have approached IEP meetings, evaluations, and school communication.</a:t>
            </a:r>
            <a:endParaRPr lang="en-US" b="1"/>
          </a:p>
          <a:p>
            <a:pPr marL="171450" indent="-171450">
              <a:buFont typeface="Arial" panose="020B0604020202020204" pitchFamily="34" charset="0"/>
              <a:buChar char="•"/>
            </a:pPr>
            <a:r>
              <a:rPr lang="en-US" b="1">
                <a:effectLst/>
              </a:rPr>
              <a:t>Hope and encouragement — Hearing from families further along in the journey helps reduce fear and build confidence.</a:t>
            </a:r>
            <a:endParaRPr lang="en-US" b="1"/>
          </a:p>
          <a:p>
            <a:pPr marL="171450" indent="-171450">
              <a:buFont typeface="Arial" panose="020B0604020202020204" pitchFamily="34" charset="0"/>
              <a:buChar char="•"/>
            </a:pPr>
            <a:r>
              <a:rPr lang="en-US" b="1">
                <a:effectLst/>
              </a:rPr>
              <a:t>Community and belonging — A safe, supportive environment where families feel understood and validated.</a:t>
            </a:r>
            <a:endParaRPr lang="en-US" b="1"/>
          </a:p>
          <a:p>
            <a:pPr>
              <a:defRPr/>
            </a:pPr>
            <a:endParaRPr lang="en-US" b="1"/>
          </a:p>
          <a:p>
            <a:pPr>
              <a:defRPr/>
            </a:pPr>
            <a:r>
              <a:rPr lang="en-US" b="0"/>
              <a:t>Click “Watch Video” to learn more about the benefits of finding support from other families.</a:t>
            </a:r>
            <a:endParaRPr lang="en-US" b="0">
              <a:solidFill>
                <a:srgbClr val="444444"/>
              </a:solidFill>
            </a:endParaRPr>
          </a:p>
          <a:p>
            <a:pPr>
              <a:defRPr/>
            </a:pPr>
            <a:endParaRPr lang="en-US">
              <a:solidFill>
                <a:srgbClr val="444444"/>
              </a:solidFill>
            </a:endParaRPr>
          </a:p>
          <a:p>
            <a:pPr>
              <a:defRPr/>
            </a:pPr>
            <a:r>
              <a:rPr lang="en-US" b="1"/>
              <a:t>Video: Play Watch Video </a:t>
            </a:r>
            <a:r>
              <a:rPr lang="en-US"/>
              <a:t> I Am Dyslexic</a:t>
            </a:r>
          </a:p>
          <a:p>
            <a:pPr>
              <a:defRPr/>
            </a:pPr>
            <a:r>
              <a:rPr lang="en-US"/>
              <a:t>Video link: </a:t>
            </a:r>
            <a:r>
              <a:rPr lang="en-US">
                <a:hlinkClick r:id="rId3"/>
              </a:rPr>
              <a:t>I AM DYSLEXIC - Short Animated Student Film</a:t>
            </a:r>
            <a:endParaRPr lang="en-US" sz="1200" kern="1200">
              <a:solidFill>
                <a:schemeClr val="tx1"/>
              </a:solidFill>
              <a:effectLst/>
              <a:latin typeface="+mn-lt"/>
              <a:ea typeface="+mn-ea"/>
              <a:cs typeface="+mn-cs"/>
            </a:endParaRPr>
          </a:p>
          <a:p>
            <a:pPr>
              <a:defRPr/>
            </a:pPr>
            <a:endParaRPr lang="en-US">
              <a:solidFill>
                <a:srgbClr val="444444"/>
              </a:solidFill>
            </a:endParaRPr>
          </a:p>
          <a:p>
            <a:pPr>
              <a:defRPr/>
            </a:pPr>
            <a:r>
              <a:rPr lang="en-US"/>
              <a:t> </a:t>
            </a:r>
            <a:endParaRPr lang="en-US">
              <a:solidFill>
                <a:srgbClr val="444444"/>
              </a:solidFill>
            </a:endParaRPr>
          </a:p>
          <a:p>
            <a:pPr>
              <a:defRPr/>
            </a:pPr>
            <a:endParaRPr lang="en-US">
              <a:solidFill>
                <a:srgbClr val="444444"/>
              </a:solidFill>
            </a:endParaRPr>
          </a:p>
          <a:p>
            <a:pPr>
              <a:defRPr/>
            </a:pPr>
            <a:r>
              <a:rPr lang="en-US" b="1"/>
              <a:t>Guiding question to check for understanding:</a:t>
            </a:r>
            <a:r>
              <a:rPr lang="en-US"/>
              <a:t> What resonates most with you about the conversation between Suzanne and Margie and why?</a:t>
            </a:r>
          </a:p>
        </p:txBody>
      </p:sp>
      <p:sp>
        <p:nvSpPr>
          <p:cNvPr id="4" name="Slide Number Placeholder 3">
            <a:extLst>
              <a:ext uri="{FF2B5EF4-FFF2-40B4-BE49-F238E27FC236}">
                <a16:creationId xmlns:a16="http://schemas.microsoft.com/office/drawing/2014/main" id="{8E4A9C21-195E-486B-796E-E1DA02DCD18E}"/>
              </a:ext>
            </a:extLst>
          </p:cNvPr>
          <p:cNvSpPr>
            <a:spLocks noGrp="1"/>
          </p:cNvSpPr>
          <p:nvPr>
            <p:ph type="sldNum" sz="quarter" idx="5"/>
          </p:nvPr>
        </p:nvSpPr>
        <p:spPr/>
        <p:txBody>
          <a:bodyPr/>
          <a:lstStyle/>
          <a:p>
            <a:fld id="{B1D499D3-6930-49CF-8119-D2C5A3421AFD}" type="slidenum">
              <a:rPr lang="en-US" smtClean="0"/>
              <a:t>51</a:t>
            </a:fld>
            <a:endParaRPr lang="en-US"/>
          </a:p>
        </p:txBody>
      </p:sp>
    </p:spTree>
    <p:extLst>
      <p:ext uri="{BB962C8B-B14F-4D97-AF65-F5344CB8AC3E}">
        <p14:creationId xmlns:p14="http://schemas.microsoft.com/office/powerpoint/2010/main" val="3746904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F8457-68C4-94D0-73D5-E73CAD085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CD8AD-BEA7-0C48-F0BA-951A222128D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AAF77913-4501-3E8A-0097-84A3F31A41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Many parents want to know where to start, and one of the most effective steps is joining local or national groups that understand these systems. Organizations like the International Dyslexia Association, Decoding Dyslexia, and the Center for Parent Information &amp; Resources offer guidance, training, and state‑specific contacts. These groups help families learn their rights, find resources, and connect with others who share similar experiences. Exploring these networks is a powerful way to strengthen your advocacy and feel supported along the way.</a:t>
            </a:r>
          </a:p>
        </p:txBody>
      </p:sp>
      <p:sp>
        <p:nvSpPr>
          <p:cNvPr id="4" name="Slide Number Placeholder 3">
            <a:extLst>
              <a:ext uri="{FF2B5EF4-FFF2-40B4-BE49-F238E27FC236}">
                <a16:creationId xmlns:a16="http://schemas.microsoft.com/office/drawing/2014/main" id="{7EFB117A-FD63-502F-CF9F-B1BD0EBF83ED}"/>
              </a:ext>
            </a:extLst>
          </p:cNvPr>
          <p:cNvSpPr>
            <a:spLocks noGrp="1"/>
          </p:cNvSpPr>
          <p:nvPr>
            <p:ph type="sldNum" sz="quarter" idx="5"/>
          </p:nvPr>
        </p:nvSpPr>
        <p:spPr/>
        <p:txBody>
          <a:bodyPr/>
          <a:lstStyle/>
          <a:p>
            <a:fld id="{B1D499D3-6930-49CF-8119-D2C5A3421AFD}" type="slidenum">
              <a:rPr lang="en-US" smtClean="0"/>
              <a:t>52</a:t>
            </a:fld>
            <a:endParaRPr lang="en-US"/>
          </a:p>
        </p:txBody>
      </p:sp>
    </p:spTree>
    <p:extLst>
      <p:ext uri="{BB962C8B-B14F-4D97-AF65-F5344CB8AC3E}">
        <p14:creationId xmlns:p14="http://schemas.microsoft.com/office/powerpoint/2010/main" val="5869617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FBB2-E40B-826F-9CB9-6BC314455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6089A-08C0-99CB-7D74-0701A17BBCE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174B50F-1B9F-CA03-C82D-CB638FB7C08E}"/>
              </a:ext>
            </a:extLst>
          </p:cNvPr>
          <p:cNvSpPr>
            <a:spLocks noGrp="1"/>
          </p:cNvSpPr>
          <p:nvPr>
            <p:ph type="body" idx="1"/>
          </p:nvPr>
        </p:nvSpPr>
        <p:spPr/>
        <p:txBody>
          <a:bodyPr/>
          <a:lstStyle/>
          <a:p>
            <a:pPr>
              <a:defRPr/>
            </a:pPr>
            <a:r>
              <a:rPr lang="en-US" b="1"/>
              <a:t>The fourth way to advocate for your child’s literacy needs is to refer. </a:t>
            </a:r>
            <a:r>
              <a:rPr lang="en-US" b="1">
                <a:solidFill>
                  <a:srgbClr val="000000"/>
                </a:solidFill>
              </a:rPr>
              <a:t>This means to refer back to your knowledge about literacy to a</a:t>
            </a:r>
            <a:r>
              <a:rPr lang="en-US" b="1">
                <a:solidFill>
                  <a:srgbClr val="444444"/>
                </a:solidFill>
              </a:rPr>
              <a:t>sk your school about opportunities to provide input on literacy approaches and practices.</a:t>
            </a:r>
            <a:endParaRPr lang="en-US" b="1">
              <a:ea typeface="Calibri"/>
              <a:cs typeface="Calibri"/>
            </a:endParaRPr>
          </a:p>
          <a:p>
            <a:pPr marL="171450" indent="-171450">
              <a:buFont typeface="Arial"/>
              <a:buChar char="•"/>
              <a:defRPr/>
            </a:pPr>
            <a:r>
              <a:rPr lang="en-US" b="1">
                <a:solidFill>
                  <a:srgbClr val="444444"/>
                </a:solidFill>
              </a:rPr>
              <a:t>Participate in decision-making when possible.</a:t>
            </a:r>
            <a:endParaRPr lang="en-US" b="1">
              <a:ea typeface="Calibri"/>
              <a:cs typeface="Calibri"/>
            </a:endParaRPr>
          </a:p>
          <a:p>
            <a:pPr marL="171450" indent="-171450">
              <a:buFont typeface="Arial"/>
              <a:buChar char="•"/>
              <a:defRPr/>
            </a:pPr>
            <a:r>
              <a:rPr lang="en-US" b="1">
                <a:solidFill>
                  <a:srgbClr val="444444"/>
                </a:solidFill>
              </a:rPr>
              <a:t>Request workshops or engagement activities that bring families, schools, and communities together.</a:t>
            </a:r>
            <a:endParaRPr lang="en-US" b="1">
              <a:ea typeface="Calibri"/>
              <a:cs typeface="Calibri"/>
            </a:endParaRPr>
          </a:p>
          <a:p>
            <a:pPr marL="171450" indent="-171450">
              <a:buFont typeface="Arial"/>
              <a:buChar char="•"/>
              <a:defRPr/>
            </a:pPr>
            <a:r>
              <a:rPr lang="en-US" b="1">
                <a:solidFill>
                  <a:srgbClr val="444444"/>
                </a:solidFill>
              </a:rPr>
              <a:t>Shared learning strengthens literacy outcomes.</a:t>
            </a:r>
            <a:endParaRPr lang="en-US" b="1">
              <a:ea typeface="Calibri"/>
              <a:cs typeface="Calibri"/>
            </a:endParaRPr>
          </a:p>
          <a:p>
            <a:pPr>
              <a:defRPr/>
            </a:pPr>
            <a:r>
              <a:rPr lang="en-US" b="1">
                <a:solidFill>
                  <a:srgbClr val="444444"/>
                </a:solidFill>
              </a:rPr>
              <a:t>Many schools welcome family voices in decision‑making. You can also request workshops or engagement activities that bring families, educators, and community partners together to learn about reading and writing instruction.</a:t>
            </a:r>
            <a:endParaRPr lang="en-US" b="1">
              <a:ea typeface="Calibri"/>
              <a:cs typeface="Calibri"/>
            </a:endParaRPr>
          </a:p>
          <a:p>
            <a:pPr>
              <a:defRPr/>
            </a:pPr>
            <a:endParaRPr lang="en-US" b="1">
              <a:solidFill>
                <a:srgbClr val="444444"/>
              </a:solidFill>
              <a:ea typeface="Calibri"/>
              <a:cs typeface="Calibri"/>
            </a:endParaRPr>
          </a:p>
        </p:txBody>
      </p:sp>
      <p:sp>
        <p:nvSpPr>
          <p:cNvPr id="4" name="Slide Number Placeholder 3">
            <a:extLst>
              <a:ext uri="{FF2B5EF4-FFF2-40B4-BE49-F238E27FC236}">
                <a16:creationId xmlns:a16="http://schemas.microsoft.com/office/drawing/2014/main" id="{1AB1280F-198A-833D-F8E8-B3C9A6739533}"/>
              </a:ext>
            </a:extLst>
          </p:cNvPr>
          <p:cNvSpPr>
            <a:spLocks noGrp="1"/>
          </p:cNvSpPr>
          <p:nvPr>
            <p:ph type="sldNum" sz="quarter" idx="5"/>
          </p:nvPr>
        </p:nvSpPr>
        <p:spPr/>
        <p:txBody>
          <a:bodyPr/>
          <a:lstStyle/>
          <a:p>
            <a:fld id="{B1D499D3-6930-49CF-8119-D2C5A3421AFD}" type="slidenum">
              <a:rPr lang="en-US" smtClean="0"/>
              <a:t>53</a:t>
            </a:fld>
            <a:endParaRPr lang="en-US"/>
          </a:p>
        </p:txBody>
      </p:sp>
    </p:spTree>
    <p:extLst>
      <p:ext uri="{BB962C8B-B14F-4D97-AF65-F5344CB8AC3E}">
        <p14:creationId xmlns:p14="http://schemas.microsoft.com/office/powerpoint/2010/main" val="35790427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0C441-4B4D-0832-B0F0-A6BBBEAF8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A4337-6724-1B09-87DB-516CE3F25740}"/>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1CF182F-77D8-0312-9EA4-243FA5357097}"/>
              </a:ext>
            </a:extLst>
          </p:cNvPr>
          <p:cNvSpPr>
            <a:spLocks noGrp="1"/>
          </p:cNvSpPr>
          <p:nvPr>
            <p:ph type="body" idx="1"/>
          </p:nvPr>
        </p:nvSpPr>
        <p:spPr/>
        <p:txBody>
          <a:bodyPr/>
          <a:lstStyle/>
          <a:p>
            <a:pPr>
              <a:defRPr/>
            </a:pPr>
            <a:endParaRPr lang="en-US" b="1">
              <a:solidFill>
                <a:srgbClr val="000000"/>
              </a:solidFill>
              <a:ea typeface="Calibri" panose="020F0502020204030204"/>
              <a:cs typeface="Calibri" panose="020F0502020204030204"/>
            </a:endParaRPr>
          </a:p>
          <a:p>
            <a:pPr>
              <a:defRPr/>
            </a:pPr>
            <a:endParaRPr lang="en-US" b="1">
              <a:solidFill>
                <a:srgbClr val="444444"/>
              </a:solidFill>
              <a:ea typeface="Calibri" panose="020F0502020204030204"/>
              <a:cs typeface="Calibri" panose="020F0502020204030204"/>
            </a:endParaRPr>
          </a:p>
          <a:p>
            <a:pPr>
              <a:defRPr/>
            </a:pPr>
            <a:endParaRPr lang="en-US">
              <a:solidFill>
                <a:srgbClr val="444444"/>
              </a:solidFill>
              <a:ea typeface="Calibri" panose="020F0502020204030204"/>
              <a:cs typeface="Calibri" panose="020F0502020204030204"/>
            </a:endParaRPr>
          </a:p>
          <a:p>
            <a:pPr>
              <a:defRPr/>
            </a:pPr>
            <a:endParaRPr lang="en-US">
              <a:solidFill>
                <a:srgbClr val="444444"/>
              </a:solidFill>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590D3F7A-FC82-7EB5-DBCC-B3888A922C2B}"/>
              </a:ext>
            </a:extLst>
          </p:cNvPr>
          <p:cNvSpPr>
            <a:spLocks noGrp="1"/>
          </p:cNvSpPr>
          <p:nvPr>
            <p:ph type="sldNum" sz="quarter" idx="5"/>
          </p:nvPr>
        </p:nvSpPr>
        <p:spPr/>
        <p:txBody>
          <a:bodyPr/>
          <a:lstStyle/>
          <a:p>
            <a:fld id="{B1D499D3-6930-49CF-8119-D2C5A3421AFD}" type="slidenum">
              <a:rPr lang="en-US" smtClean="0"/>
              <a:t>54</a:t>
            </a:fld>
            <a:endParaRPr lang="en-US"/>
          </a:p>
        </p:txBody>
      </p:sp>
    </p:spTree>
    <p:extLst>
      <p:ext uri="{BB962C8B-B14F-4D97-AF65-F5344CB8AC3E}">
        <p14:creationId xmlns:p14="http://schemas.microsoft.com/office/powerpoint/2010/main" val="21925493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569B6-26D7-FEFD-995E-F9C1E1CEB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6AC49-6604-F84C-1256-FB087EB2FA3A}"/>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D3D0FEE2-20B7-F7A0-3058-E176ECA58D89}"/>
              </a:ext>
            </a:extLst>
          </p:cNvPr>
          <p:cNvSpPr>
            <a:spLocks noGrp="1"/>
          </p:cNvSpPr>
          <p:nvPr>
            <p:ph type="body" idx="1"/>
          </p:nvPr>
        </p:nvSpPr>
        <p:spPr/>
        <p:txBody>
          <a:bodyPr/>
          <a:lstStyle/>
          <a:p>
            <a:pPr>
              <a:defRPr/>
            </a:pPr>
            <a:r>
              <a:rPr lang="en-US" b="1"/>
              <a:t>ACTIVITY: </a:t>
            </a:r>
            <a:r>
              <a:rPr lang="en-US" b="0"/>
              <a:t>Give participants 8-10 minutes to discuss in small groups. The goal of revisiting this activity is for families to apply what they learned to </a:t>
            </a:r>
            <a:r>
              <a:rPr lang="en-US"/>
              <a:t>meaningfully support their struggling </a:t>
            </a:r>
          </a:p>
          <a:p>
            <a:pPr>
              <a:defRPr/>
            </a:pPr>
            <a:endParaRPr lang="en-US"/>
          </a:p>
          <a:p>
            <a:r>
              <a:rPr lang="en-US" sz="1200" b="1"/>
              <a:t>Discuss with your group:</a:t>
            </a:r>
            <a:endParaRPr lang="en-US" sz="1200"/>
          </a:p>
          <a:p>
            <a:r>
              <a:rPr lang="en-US" sz="1200"/>
              <a:t>What would you do next if you were this parent?</a:t>
            </a:r>
          </a:p>
          <a:p>
            <a:r>
              <a:rPr lang="en-US" sz="1200"/>
              <a:t>What information would you want the school to explain more clearly?</a:t>
            </a:r>
          </a:p>
          <a:p>
            <a:r>
              <a:rPr lang="en-US" sz="1200"/>
              <a:t>What would help you feel like a true partner in your child’s reading progress?</a:t>
            </a:r>
            <a:endParaRPr lang="en-US" sz="1100"/>
          </a:p>
          <a:p>
            <a:pPr>
              <a:defRPr/>
            </a:pPr>
            <a:r>
              <a:rPr lang="en-US"/>
              <a:t>child. </a:t>
            </a:r>
          </a:p>
        </p:txBody>
      </p:sp>
      <p:sp>
        <p:nvSpPr>
          <p:cNvPr id="4" name="Slide Number Placeholder 3">
            <a:extLst>
              <a:ext uri="{FF2B5EF4-FFF2-40B4-BE49-F238E27FC236}">
                <a16:creationId xmlns:a16="http://schemas.microsoft.com/office/drawing/2014/main" id="{B1E6D205-AF2E-D3D6-4AAE-F17E3A289AB7}"/>
              </a:ext>
            </a:extLst>
          </p:cNvPr>
          <p:cNvSpPr>
            <a:spLocks noGrp="1"/>
          </p:cNvSpPr>
          <p:nvPr>
            <p:ph type="sldNum" sz="quarter" idx="5"/>
          </p:nvPr>
        </p:nvSpPr>
        <p:spPr/>
        <p:txBody>
          <a:bodyPr/>
          <a:lstStyle/>
          <a:p>
            <a:fld id="{B1D499D3-6930-49CF-8119-D2C5A3421AFD}" type="slidenum">
              <a:rPr lang="en-US" smtClean="0"/>
              <a:t>55</a:t>
            </a:fld>
            <a:endParaRPr lang="en-US"/>
          </a:p>
        </p:txBody>
      </p:sp>
    </p:spTree>
    <p:extLst>
      <p:ext uri="{BB962C8B-B14F-4D97-AF65-F5344CB8AC3E}">
        <p14:creationId xmlns:p14="http://schemas.microsoft.com/office/powerpoint/2010/main" val="2568318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7BB53-B99A-C778-B736-213484EE9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27CCD-A12A-DF11-5240-F8CFD1CA7FD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90091C1-38B1-D287-F990-717FDEDD8943}"/>
              </a:ext>
            </a:extLst>
          </p:cNvPr>
          <p:cNvSpPr>
            <a:spLocks noGrp="1"/>
          </p:cNvSpPr>
          <p:nvPr>
            <p:ph type="body" idx="1"/>
          </p:nvPr>
        </p:nvSpPr>
        <p:spPr/>
        <p:txBody>
          <a:bodyPr/>
          <a:lstStyle/>
          <a:p>
            <a:pPr>
              <a:defRPr/>
            </a:pPr>
            <a:r>
              <a:rPr lang="en-US" b="1"/>
              <a:t>ACTIVITY Share Out: </a:t>
            </a:r>
            <a:r>
              <a:rPr lang="en-US" b="0"/>
              <a:t>After groups have had time to discuss, ask one or two groups to summarize their discussion</a:t>
            </a:r>
          </a:p>
          <a:p>
            <a:pPr>
              <a:defRPr/>
            </a:pPr>
            <a:endParaRPr lang="en-US" b="0"/>
          </a:p>
          <a:p>
            <a:pPr>
              <a:defRPr/>
            </a:pPr>
            <a:r>
              <a:rPr lang="en-US" b="0"/>
              <a:t>Click for the animated box to appear.</a:t>
            </a:r>
          </a:p>
          <a:p>
            <a:pPr>
              <a:defRPr/>
            </a:pPr>
            <a:endParaRPr lang="en-US" b="0"/>
          </a:p>
          <a:p>
            <a:pPr>
              <a:defRPr/>
            </a:pPr>
            <a:r>
              <a:rPr lang="en-US" b="1"/>
              <a:t>Note:</a:t>
            </a:r>
            <a:r>
              <a:rPr lang="en-US" b="0"/>
              <a:t> This ends section 2.</a:t>
            </a:r>
            <a:endParaRPr lang="en-US"/>
          </a:p>
        </p:txBody>
      </p:sp>
      <p:sp>
        <p:nvSpPr>
          <p:cNvPr id="4" name="Slide Number Placeholder 3">
            <a:extLst>
              <a:ext uri="{FF2B5EF4-FFF2-40B4-BE49-F238E27FC236}">
                <a16:creationId xmlns:a16="http://schemas.microsoft.com/office/drawing/2014/main" id="{B4396CA9-F779-0BCC-F67B-27C7617E5FB9}"/>
              </a:ext>
            </a:extLst>
          </p:cNvPr>
          <p:cNvSpPr>
            <a:spLocks noGrp="1"/>
          </p:cNvSpPr>
          <p:nvPr>
            <p:ph type="sldNum" sz="quarter" idx="5"/>
          </p:nvPr>
        </p:nvSpPr>
        <p:spPr/>
        <p:txBody>
          <a:bodyPr/>
          <a:lstStyle/>
          <a:p>
            <a:fld id="{B1D499D3-6930-49CF-8119-D2C5A3421AFD}" type="slidenum">
              <a:rPr lang="en-US" smtClean="0"/>
              <a:t>56</a:t>
            </a:fld>
            <a:endParaRPr lang="en-US"/>
          </a:p>
        </p:txBody>
      </p:sp>
    </p:spTree>
    <p:extLst>
      <p:ext uri="{BB962C8B-B14F-4D97-AF65-F5344CB8AC3E}">
        <p14:creationId xmlns:p14="http://schemas.microsoft.com/office/powerpoint/2010/main" val="7016763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Okay so you have tried working with the school but you keep facing challenges and obstacles to supporting your child’s literacy – what do you do next?</a:t>
            </a:r>
          </a:p>
        </p:txBody>
      </p:sp>
      <p:sp>
        <p:nvSpPr>
          <p:cNvPr id="4" name="Slide Number Placeholder 3"/>
          <p:cNvSpPr>
            <a:spLocks noGrp="1"/>
          </p:cNvSpPr>
          <p:nvPr>
            <p:ph type="sldNum" sz="quarter" idx="5"/>
          </p:nvPr>
        </p:nvSpPr>
        <p:spPr/>
        <p:txBody>
          <a:bodyPr/>
          <a:lstStyle/>
          <a:p>
            <a:fld id="{B1D499D3-6930-49CF-8119-D2C5A3421AFD}" type="slidenum">
              <a:rPr lang="en-US" smtClean="0"/>
              <a:t>57</a:t>
            </a:fld>
            <a:endParaRPr lang="en-US"/>
          </a:p>
        </p:txBody>
      </p:sp>
    </p:spTree>
    <p:extLst>
      <p:ext uri="{BB962C8B-B14F-4D97-AF65-F5344CB8AC3E}">
        <p14:creationId xmlns:p14="http://schemas.microsoft.com/office/powerpoint/2010/main" val="29173628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F0ED2-F30D-4989-EE86-F88870A00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292B41-1D09-4A14-F9CF-3FE699D97E5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6664FF79-9076-880B-3DEA-8D52C53F8A1A}"/>
              </a:ext>
            </a:extLst>
          </p:cNvPr>
          <p:cNvSpPr>
            <a:spLocks noGrp="1"/>
          </p:cNvSpPr>
          <p:nvPr>
            <p:ph type="body" idx="1"/>
          </p:nvPr>
        </p:nvSpPr>
        <p:spPr/>
        <p:txBody>
          <a:bodyPr/>
          <a:lstStyle/>
          <a:p>
            <a:pPr>
              <a:defRPr/>
            </a:pPr>
            <a:r>
              <a:rPr lang="en-US" b="1" dirty="0"/>
              <a:t>It can be difficult to advocate for your child’s literacy needs. While your advocacy efforts can be empowering and successful, they can also be frustrating and less successful because you may face delays when you raise concerns about your child's reading. Unfortunately, this may happen for many reasons and often, school responses can vary, and terms like dyslexia are sometimes used inconsistently, which adds to the confusion. So it is understandable that disagreements are a natural part of working together. When advocacy doesn’t go as you expect, it can be hard to have cordial and productive conversations. However, it is crucial to remember that you and the school rely on each other to meet the literacy needs of your child to ensure they become a proficient reader. This mindset is what often helps you and the school work together to solve conflicts early. </a:t>
            </a:r>
            <a:endParaRPr lang="en-US" b="1" dirty="0">
              <a:solidFill>
                <a:srgbClr val="444444"/>
              </a:solidFill>
              <a:ea typeface="Calibri"/>
              <a:cs typeface="Calibri"/>
            </a:endParaRPr>
          </a:p>
          <a:p>
            <a:pPr>
              <a:defRPr/>
            </a:pPr>
            <a:endParaRPr lang="en-US" b="1" dirty="0">
              <a:ea typeface="Calibri"/>
              <a:cs typeface="Calibri"/>
            </a:endParaRPr>
          </a:p>
          <a:p>
            <a:pPr>
              <a:defRPr/>
            </a:pPr>
            <a:r>
              <a:rPr lang="en-US" b="1" dirty="0"/>
              <a:t>Let's hear from an expert</a:t>
            </a:r>
            <a:r>
              <a:rPr lang="en-US" b="1" dirty="0">
                <a:ea typeface="Calibri"/>
                <a:cs typeface="Calibri"/>
              </a:rPr>
              <a:t>. </a:t>
            </a:r>
            <a:r>
              <a:rPr lang="en-US" b="1" dirty="0"/>
              <a:t>Dr. John Gabriel is a neuroscientist and in this video he explains a few of the reasons why parent get frustrated with advocating for their child.  </a:t>
            </a:r>
            <a:endParaRPr lang="en-US" b="1" dirty="0">
              <a:ea typeface="Calibri"/>
              <a:cs typeface="Calibri"/>
            </a:endParaRPr>
          </a:p>
          <a:p>
            <a:pPr>
              <a:defRPr/>
            </a:pPr>
            <a:endParaRPr lang="en-US" b="1" dirty="0"/>
          </a:p>
          <a:p>
            <a:pPr>
              <a:defRPr/>
            </a:pPr>
            <a:r>
              <a:rPr lang="en-US" dirty="0"/>
              <a:t>Click “Watch Video” or on </a:t>
            </a:r>
            <a:r>
              <a:rPr lang="en-US" dirty="0" err="1"/>
              <a:t>embeded</a:t>
            </a:r>
            <a:r>
              <a:rPr lang="en-US" dirty="0"/>
              <a:t> video</a:t>
            </a:r>
            <a:endParaRPr lang="en-US" dirty="0">
              <a:ea typeface="Calibri"/>
              <a:cs typeface="Calibri"/>
            </a:endParaRPr>
          </a:p>
          <a:p>
            <a:pPr>
              <a:defRPr/>
            </a:pPr>
            <a:r>
              <a:rPr lang="en-US" b="1" dirty="0"/>
              <a:t>Video: Play Watch Video </a:t>
            </a:r>
            <a:r>
              <a:rPr lang="en-US" dirty="0"/>
              <a:t>NCIL (1:33) Link: </a:t>
            </a:r>
            <a:r>
              <a:rPr lang="en-US" dirty="0">
                <a:hlinkClick r:id="rId3"/>
              </a:rPr>
              <a:t>Ask an Expert - What is your advice to parents of struggling readers?</a:t>
            </a:r>
            <a:endParaRPr lang="en-US" dirty="0">
              <a:solidFill>
                <a:srgbClr val="444444"/>
              </a:solidFill>
              <a:ea typeface="Calibri"/>
              <a:cs typeface="Calibri"/>
            </a:endParaRPr>
          </a:p>
          <a:p>
            <a:pPr>
              <a:defRPr/>
            </a:pPr>
            <a:r>
              <a:rPr lang="en-US" dirty="0"/>
              <a:t>Parents have a great challenge in navigating the school systems on behalf on their children. And the best thing they can do is to get some form of evaluation, which can be a huge challenge. They’re often expensive if they’re not promoted by the school, but parents who advocate for their children often are effective and without that, unfortunately, the school systems sometimes wait. Understandably, they’re waiting to make it really clear it was a struggling reader. But from everything we know from education and psychology and neuroscience, waiting is not a good strategy. Waiting for failure and beginning with that is waiting too long. So, I think that the parents just be as active as they can. It’s often a great struggle depending on the teacher and the school they deal with. There’s an incredible variation in how understanding and supportive schools are and I talk with many parents who are very frustrated about what seems to be a slow or confused response from their school. One of the things that’s confusing is that many schools will say that we cannot tell you your child has dyslexia and is this kind of an arcane, technical point about what dyslexia means as a label and whether it’s a clinical label or an educational label. But, for many parents it is much more confusing because there’s a common sense use of the term is what parents go by. So, this is very confusing that the use of that terminology alone has been a source of great frustration for families trying to understand why their children struggle. </a:t>
            </a:r>
            <a:endParaRPr lang="en-US" dirty="0">
              <a:solidFill>
                <a:srgbClr val="444444"/>
              </a:solidFill>
            </a:endParaRPr>
          </a:p>
          <a:p>
            <a:pPr>
              <a:defRPr/>
            </a:pPr>
            <a:endParaRPr lang="en-US">
              <a:solidFill>
                <a:srgbClr val="444444"/>
              </a:solidFill>
            </a:endParaRPr>
          </a:p>
          <a:p>
            <a:pPr>
              <a:defRPr/>
            </a:pPr>
            <a:r>
              <a:rPr lang="en-US" dirty="0"/>
              <a:t>Guiding questions to check for understanding: </a:t>
            </a:r>
            <a:r>
              <a:rPr lang="en-US" b="1" dirty="0"/>
              <a:t>Have you had this experience? If so, how have you navigated the situation? What strategies or information helped?</a:t>
            </a:r>
            <a:endParaRPr lang="en-US" b="1" dirty="0">
              <a:solidFill>
                <a:srgbClr val="444444"/>
              </a:solidFill>
              <a:ea typeface="Calibri"/>
              <a:cs typeface="Calibri"/>
            </a:endParaRPr>
          </a:p>
          <a:p>
            <a:pPr>
              <a:defRPr/>
            </a:pPr>
            <a:r>
              <a:rPr lang="en-US" dirty="0">
                <a:solidFill>
                  <a:srgbClr val="000000"/>
                </a:solidFill>
                <a:ea typeface="Calibri"/>
                <a:cs typeface="Calibri"/>
              </a:rPr>
              <a:t>Give participants 1-2 minutes to share their experiences. </a:t>
            </a:r>
            <a:endParaRPr lang="en-US" dirty="0">
              <a:solidFill>
                <a:srgbClr val="444444"/>
              </a:solidFill>
              <a:ea typeface="Calibri"/>
              <a:cs typeface="Calibri"/>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8CB4D7F5-3AFF-39FE-7B2B-403DA2D1921A}"/>
              </a:ext>
            </a:extLst>
          </p:cNvPr>
          <p:cNvSpPr>
            <a:spLocks noGrp="1"/>
          </p:cNvSpPr>
          <p:nvPr>
            <p:ph type="sldNum" sz="quarter" idx="5"/>
          </p:nvPr>
        </p:nvSpPr>
        <p:spPr/>
        <p:txBody>
          <a:bodyPr/>
          <a:lstStyle/>
          <a:p>
            <a:fld id="{B1D499D3-6930-49CF-8119-D2C5A3421AFD}" type="slidenum">
              <a:rPr lang="en-US" smtClean="0"/>
              <a:t>58</a:t>
            </a:fld>
            <a:endParaRPr lang="en-US"/>
          </a:p>
        </p:txBody>
      </p:sp>
    </p:spTree>
    <p:extLst>
      <p:ext uri="{BB962C8B-B14F-4D97-AF65-F5344CB8AC3E}">
        <p14:creationId xmlns:p14="http://schemas.microsoft.com/office/powerpoint/2010/main" val="36842676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F6412-04B8-02E7-9BAF-7897BF105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B860F-DB15-DDD9-AB24-1A8A7B69AA4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28CEFF7B-A94D-82D4-389C-76D12F9EB86C}"/>
              </a:ext>
            </a:extLst>
          </p:cNvPr>
          <p:cNvSpPr>
            <a:spLocks noGrp="1"/>
          </p:cNvSpPr>
          <p:nvPr>
            <p:ph type="body" idx="1"/>
          </p:nvPr>
        </p:nvSpPr>
        <p:spPr/>
        <p:txBody>
          <a:bodyPr/>
          <a:lstStyle/>
          <a:p>
            <a:pPr>
              <a:defRPr/>
            </a:pPr>
            <a:r>
              <a:rPr lang="en-US" b="1" dirty="0">
                <a:solidFill>
                  <a:srgbClr val="000000"/>
                </a:solidFill>
                <a:ea typeface="Calibri"/>
                <a:cs typeface="Calibri"/>
              </a:rPr>
              <a:t>In a perfect world, you and the school rely on each other and harmoniously collaborate to meet the literacy needs of your child. However, in reality disagreements are a natural part of working together and </a:t>
            </a:r>
            <a:r>
              <a:rPr lang="en-US" b="1" dirty="0">
                <a:solidFill>
                  <a:srgbClr val="333333"/>
                </a:solidFill>
              </a:rPr>
              <a:t>the best and easiest way to manage conflict is to prevent it in the first place.</a:t>
            </a:r>
            <a:endParaRPr lang="en-US" b="1" dirty="0">
              <a:solidFill>
                <a:srgbClr val="444444"/>
              </a:solidFill>
              <a:ea typeface="Calibri"/>
              <a:cs typeface="Calibri"/>
            </a:endParaRPr>
          </a:p>
          <a:p>
            <a:pPr>
              <a:defRPr/>
            </a:pPr>
            <a:endParaRPr lang="en-US" b="1" dirty="0">
              <a:solidFill>
                <a:srgbClr val="000000"/>
              </a:solidFill>
              <a:ea typeface="Calibri"/>
              <a:cs typeface="Calibri"/>
            </a:endParaRPr>
          </a:p>
          <a:p>
            <a:pPr>
              <a:defRPr/>
            </a:pPr>
            <a:r>
              <a:rPr lang="en-US" b="1" dirty="0">
                <a:solidFill>
                  <a:srgbClr val="000000"/>
                </a:solidFill>
                <a:ea typeface="Calibri"/>
                <a:cs typeface="Calibri"/>
              </a:rPr>
              <a:t>Let's take a look at some phrases you can use to communicate with your child's school to assist in building a collaborative working relationship to reduce conflicts. </a:t>
            </a:r>
            <a:endParaRPr lang="en-US" dirty="0">
              <a:solidFill>
                <a:srgbClr val="444444"/>
              </a:solidFill>
            </a:endParaRPr>
          </a:p>
          <a:p>
            <a:pPr>
              <a:defRPr/>
            </a:pPr>
            <a:r>
              <a:rPr lang="en-US" dirty="0"/>
              <a:t>Click “Learn More” for information on how to communicate with your child’s school. </a:t>
            </a:r>
            <a:endParaRPr lang="en-US" dirty="0">
              <a:solidFill>
                <a:srgbClr val="444444"/>
              </a:solidFill>
              <a:ea typeface="Calibri"/>
              <a:cs typeface="Calibri"/>
            </a:endParaRPr>
          </a:p>
          <a:p>
            <a:pPr>
              <a:defRPr/>
            </a:pPr>
            <a:endParaRPr lang="en-US"/>
          </a:p>
          <a:p>
            <a:pPr>
              <a:defRPr/>
            </a:pPr>
            <a:r>
              <a:rPr lang="en-US" dirty="0"/>
              <a:t>Click “Try It Out” for phrases you can use to redirect conversation and calm tense situations. </a:t>
            </a:r>
            <a:endParaRPr lang="en-US" dirty="0">
              <a:solidFill>
                <a:srgbClr val="444444"/>
              </a:solidFill>
              <a:ea typeface="Calibri"/>
              <a:cs typeface="Calibri"/>
            </a:endParaRPr>
          </a:p>
          <a:p>
            <a:pPr>
              <a:defRPr/>
            </a:pPr>
            <a:r>
              <a:rPr lang="en-US" b="1" dirty="0"/>
              <a:t>Display on the screen </a:t>
            </a:r>
            <a:r>
              <a:rPr lang="en-US" dirty="0"/>
              <a:t>10 Defusing Phrases to Use at IEP Meetings with participants. Scroll down to review each of the phrases with participants. Ask participants to share phrases they’ve used that have been effective. </a:t>
            </a:r>
            <a:endParaRPr lang="en-US" dirty="0">
              <a:solidFill>
                <a:srgbClr val="444444"/>
              </a:solidFill>
            </a:endParaRPr>
          </a:p>
          <a:p>
            <a:pPr>
              <a:defRPr/>
            </a:pPr>
            <a:r>
              <a:rPr lang="en-US" dirty="0"/>
              <a:t>Link: </a:t>
            </a:r>
            <a:r>
              <a:rPr lang="en-US" dirty="0">
                <a:solidFill>
                  <a:srgbClr val="444444"/>
                </a:solidFill>
                <a:hlinkClick r:id="rId3"/>
              </a:rPr>
              <a:t>https://www.understood.org/articles/en/10-defusing-phrases-to-use-at-iep-meetings</a:t>
            </a:r>
            <a:endParaRPr lang="en-US" dirty="0">
              <a:solidFill>
                <a:srgbClr val="444444"/>
              </a:solidFill>
              <a:ea typeface="Calibri"/>
              <a:cs typeface="Calibri"/>
            </a:endParaRPr>
          </a:p>
          <a:p>
            <a:pPr>
              <a:defRPr/>
            </a:pPr>
            <a:r>
              <a:rPr lang="en-US" dirty="0">
                <a:solidFill>
                  <a:srgbClr val="444444"/>
                </a:solidFill>
                <a:hlinkClick r:id="rId4"/>
              </a:rPr>
              <a:t>10 defusing phrases to use at IEP meetings</a:t>
            </a:r>
            <a:endParaRPr lang="en-US" dirty="0">
              <a:solidFill>
                <a:srgbClr val="444444"/>
              </a:solidFill>
            </a:endParaRPr>
          </a:p>
          <a:p>
            <a:pPr>
              <a:defRPr/>
            </a:pPr>
            <a:endParaRPr lang="en-US">
              <a:solidFill>
                <a:srgbClr val="000000"/>
              </a:solidFill>
              <a:ea typeface="Calibri" panose="020F0502020204030204"/>
              <a:cs typeface="Calibri" panose="020F0502020204030204"/>
            </a:endParaRPr>
          </a:p>
          <a:p>
            <a:pPr lvl="1">
              <a:defRPr/>
            </a:pPr>
            <a:r>
              <a:rPr lang="en-US" dirty="0"/>
              <a:t>If time permits, see activity below.</a:t>
            </a:r>
            <a:endParaRPr lang="en-US" dirty="0">
              <a:solidFill>
                <a:srgbClr val="444444"/>
              </a:solidFill>
              <a:ea typeface="Calibri"/>
              <a:cs typeface="Calibri"/>
            </a:endParaRPr>
          </a:p>
          <a:p>
            <a:pPr lvl="1">
              <a:defRPr/>
            </a:pPr>
            <a:r>
              <a:rPr lang="en-US" b="1" dirty="0"/>
              <a:t>Activity: </a:t>
            </a:r>
            <a:r>
              <a:rPr lang="en-US" dirty="0"/>
              <a:t>Place chart paper around the room, one for each of the 10 phrases. At the top of each chart paper, write the situation for when each of the phrases were used (e.g., disagreeing about how to interpret laws or test results). Have participants do a carousel walk and add phrases they might use to successfully to respond to each of the situations. Provide additional time for participants to review the charts when completed.</a:t>
            </a:r>
            <a:endParaRPr lang="en-US" dirty="0">
              <a:solidFill>
                <a:srgbClr val="444444"/>
              </a:solidFill>
              <a:ea typeface="Calibri" panose="020F0502020204030204"/>
              <a:cs typeface="Calibri" panose="020F0502020204030204"/>
            </a:endParaRPr>
          </a:p>
          <a:p>
            <a:pPr>
              <a:defRPr/>
            </a:pPr>
            <a:endParaRPr lang="en-US">
              <a:solidFill>
                <a:srgbClr val="444444"/>
              </a:solidFill>
            </a:endParaRPr>
          </a:p>
          <a:p>
            <a:pPr>
              <a:defRPr/>
            </a:pPr>
            <a:endParaRPr lang="en-US">
              <a:solidFill>
                <a:srgbClr val="444444"/>
              </a:solidFill>
            </a:endParaRPr>
          </a:p>
        </p:txBody>
      </p:sp>
      <p:sp>
        <p:nvSpPr>
          <p:cNvPr id="4" name="Slide Number Placeholder 3">
            <a:extLst>
              <a:ext uri="{FF2B5EF4-FFF2-40B4-BE49-F238E27FC236}">
                <a16:creationId xmlns:a16="http://schemas.microsoft.com/office/drawing/2014/main" id="{CCAD6780-F766-84F4-5450-B12FD1E87A98}"/>
              </a:ext>
            </a:extLst>
          </p:cNvPr>
          <p:cNvSpPr>
            <a:spLocks noGrp="1"/>
          </p:cNvSpPr>
          <p:nvPr>
            <p:ph type="sldNum" sz="quarter" idx="5"/>
          </p:nvPr>
        </p:nvSpPr>
        <p:spPr/>
        <p:txBody>
          <a:bodyPr/>
          <a:lstStyle/>
          <a:p>
            <a:fld id="{B1D499D3-6930-49CF-8119-D2C5A3421AFD}" type="slidenum">
              <a:rPr lang="en-US" smtClean="0"/>
              <a:t>59</a:t>
            </a:fld>
            <a:endParaRPr lang="en-US"/>
          </a:p>
        </p:txBody>
      </p:sp>
    </p:spTree>
    <p:extLst>
      <p:ext uri="{BB962C8B-B14F-4D97-AF65-F5344CB8AC3E}">
        <p14:creationId xmlns:p14="http://schemas.microsoft.com/office/powerpoint/2010/main" val="37705971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8A71E-D32A-DA89-77F8-508AAFC9B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F14C9-1D3B-A381-B04D-A7BCBB594CC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30C3C5CD-50B4-3A96-4454-668E3B404D1E}"/>
              </a:ext>
            </a:extLst>
          </p:cNvPr>
          <p:cNvSpPr>
            <a:spLocks noGrp="1"/>
          </p:cNvSpPr>
          <p:nvPr>
            <p:ph type="body" idx="1"/>
          </p:nvPr>
        </p:nvSpPr>
        <p:spPr/>
        <p:txBody>
          <a:bodyPr/>
          <a:lstStyle/>
          <a:p>
            <a:pPr>
              <a:defRPr/>
            </a:pPr>
            <a:r>
              <a:rPr lang="en-US" b="1" dirty="0"/>
              <a:t>Remember, you and your child have many rights. You have a right to be fully informed about your child’s progress and to request an IEP Team meeting at any time. </a:t>
            </a:r>
          </a:p>
          <a:p>
            <a:pPr>
              <a:defRPr/>
            </a:pPr>
            <a:endParaRPr lang="en-US" b="1">
              <a:solidFill>
                <a:srgbClr val="444444"/>
              </a:solidFill>
            </a:endParaRPr>
          </a:p>
          <a:p>
            <a:pPr>
              <a:defRPr/>
            </a:pPr>
            <a:r>
              <a:rPr lang="en-US" b="1" dirty="0"/>
              <a:t>If your child has an IEP, schools must closely monitor your child’s progress in meeting challenging literacy IEP goals. If your child is not making expected progress toward his or her annual IEP goals, the IEP Team must revise, as appropriate, the IEP to address your child’s lack of progress.</a:t>
            </a:r>
            <a:endParaRPr lang="en-US" b="1" dirty="0">
              <a:solidFill>
                <a:srgbClr val="444444"/>
              </a:solidFill>
            </a:endParaRPr>
          </a:p>
          <a:p>
            <a:pPr>
              <a:defRPr/>
            </a:pPr>
            <a:endParaRPr lang="en-US" b="1">
              <a:solidFill>
                <a:srgbClr val="444444"/>
              </a:solidFill>
            </a:endParaRPr>
          </a:p>
          <a:p>
            <a:pPr>
              <a:defRPr/>
            </a:pPr>
            <a:r>
              <a:rPr lang="en-US" b="1" dirty="0"/>
              <a:t>Ongoing progress monitoring gives you and the school an opportunity to identify and fix barriers to learning and ensure that literacy goals are meaningful and measurable. Together, you can determine if and how your child’s services and supports need to change. Working together can lead to better literacy services and supports for your child. </a:t>
            </a:r>
            <a:endParaRPr lang="en-US" b="1" dirty="0">
              <a:solidFill>
                <a:srgbClr val="444444"/>
              </a:solidFill>
            </a:endParaRPr>
          </a:p>
          <a:p>
            <a:pPr>
              <a:defRPr/>
            </a:pPr>
            <a:endParaRPr lang="en-US" b="1">
              <a:solidFill>
                <a:srgbClr val="444444"/>
              </a:solidFill>
            </a:endParaRPr>
          </a:p>
          <a:p>
            <a:pPr>
              <a:defRPr/>
            </a:pPr>
            <a:r>
              <a:rPr lang="en-US" dirty="0">
                <a:solidFill>
                  <a:srgbClr val="000000"/>
                </a:solidFill>
              </a:rPr>
              <a:t>Distribute resource - IEP Tip Sheet for Parents – An Overview of the IEP. Give participants 2-3 minute to review the tip sheet.</a:t>
            </a:r>
            <a:endParaRPr lang="en-US" dirty="0">
              <a:solidFill>
                <a:srgbClr val="444444"/>
              </a:solidFill>
            </a:endParaRPr>
          </a:p>
          <a:p>
            <a:pPr>
              <a:defRPr/>
            </a:pPr>
            <a:r>
              <a:rPr lang="en-US" dirty="0">
                <a:solidFill>
                  <a:srgbClr val="000000"/>
                </a:solidFill>
              </a:rPr>
              <a:t>Link: </a:t>
            </a:r>
            <a:r>
              <a:rPr lang="en-US" dirty="0">
                <a:solidFill>
                  <a:srgbClr val="444444"/>
                </a:solidFill>
                <a:hlinkClick r:id="rId3"/>
              </a:rPr>
              <a:t>IEP Tipsheet for Parents, An Overview of the IEP</a:t>
            </a:r>
            <a:endParaRPr lang="en-US">
              <a:solidFill>
                <a:srgbClr val="444444"/>
              </a:solidFill>
            </a:endParaRPr>
          </a:p>
          <a:p>
            <a:pPr>
              <a:defRPr/>
            </a:pPr>
            <a:r>
              <a:rPr lang="en-US" dirty="0">
                <a:solidFill>
                  <a:srgbClr val="444444"/>
                </a:solidFill>
                <a:hlinkClick r:id="rId3"/>
              </a:rPr>
              <a:t>https://promotingprogress.org/sites/default/files/2022-10/IEP-overview-parent.pdf</a:t>
            </a:r>
            <a:r>
              <a:rPr lang="en-US" dirty="0">
                <a:solidFill>
                  <a:srgbClr val="000000"/>
                </a:solidFill>
              </a:rPr>
              <a:t> </a:t>
            </a:r>
            <a:endParaRPr lang="en-US" dirty="0">
              <a:solidFill>
                <a:srgbClr val="444444"/>
              </a:solidFill>
            </a:endParaRPr>
          </a:p>
          <a:p>
            <a:pPr>
              <a:defRPr/>
            </a:pPr>
            <a:endParaRPr lang="en-US" b="1" dirty="0">
              <a:solidFill>
                <a:srgbClr val="444444"/>
              </a:solidFill>
              <a:ea typeface="Calibri"/>
              <a:cs typeface="Calibri"/>
            </a:endParaRPr>
          </a:p>
          <a:p>
            <a:pPr>
              <a:defRPr/>
            </a:pPr>
            <a:r>
              <a:rPr lang="en-US" b="1" dirty="0">
                <a:solidFill>
                  <a:srgbClr val="000000"/>
                </a:solidFill>
                <a:ea typeface="Calibri"/>
                <a:cs typeface="Calibri"/>
              </a:rPr>
              <a:t>After looking over the IEP Tip Sheet, how do you know whether your child is making meaningful progress toward their literacy IEP goals, and what information do you need from the school to feel confident in that understanding? Also, if progress monitoring shows your child isn’t meeting their goals, what changes to instruction, services, or supports might you want the IEP Team to consider?</a:t>
            </a:r>
            <a:endParaRPr lang="en-US" dirty="0">
              <a:solidFill>
                <a:srgbClr val="000000"/>
              </a:solidFill>
              <a:ea typeface="Calibri"/>
              <a:cs typeface="Calibri"/>
            </a:endParaRPr>
          </a:p>
          <a:p>
            <a:pPr>
              <a:defRPr/>
            </a:pPr>
            <a:r>
              <a:rPr lang="en-US" dirty="0">
                <a:solidFill>
                  <a:srgbClr val="000000"/>
                </a:solidFill>
                <a:ea typeface="Calibri"/>
                <a:cs typeface="Calibri"/>
              </a:rPr>
              <a:t>Give participants 1 – 2 minutes to share out responses. </a:t>
            </a:r>
          </a:p>
        </p:txBody>
      </p:sp>
      <p:sp>
        <p:nvSpPr>
          <p:cNvPr id="4" name="Slide Number Placeholder 3">
            <a:extLst>
              <a:ext uri="{FF2B5EF4-FFF2-40B4-BE49-F238E27FC236}">
                <a16:creationId xmlns:a16="http://schemas.microsoft.com/office/drawing/2014/main" id="{C94582BE-4B12-991D-1881-8A47985B63A7}"/>
              </a:ext>
            </a:extLst>
          </p:cNvPr>
          <p:cNvSpPr>
            <a:spLocks noGrp="1"/>
          </p:cNvSpPr>
          <p:nvPr>
            <p:ph type="sldNum" sz="quarter" idx="5"/>
          </p:nvPr>
        </p:nvSpPr>
        <p:spPr/>
        <p:txBody>
          <a:bodyPr/>
          <a:lstStyle/>
          <a:p>
            <a:fld id="{B1D499D3-6930-49CF-8119-D2C5A3421AFD}" type="slidenum">
              <a:rPr lang="en-US" smtClean="0"/>
              <a:t>60</a:t>
            </a:fld>
            <a:endParaRPr lang="en-US"/>
          </a:p>
        </p:txBody>
      </p:sp>
    </p:spTree>
    <p:extLst>
      <p:ext uri="{BB962C8B-B14F-4D97-AF65-F5344CB8AC3E}">
        <p14:creationId xmlns:p14="http://schemas.microsoft.com/office/powerpoint/2010/main" val="24826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070E-8AC1-30FB-9323-4C275E941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7C23D-DE92-2CEE-6B4C-43E0EA28149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8ED9FDE-917B-26F8-0933-0DDF0F1B6F42}"/>
              </a:ext>
            </a:extLst>
          </p:cNvPr>
          <p:cNvSpPr>
            <a:spLocks noGrp="1"/>
          </p:cNvSpPr>
          <p:nvPr>
            <p:ph type="body" idx="1"/>
          </p:nvPr>
        </p:nvSpPr>
        <p:spPr/>
        <p:txBody>
          <a:bodyPr/>
          <a:lstStyle/>
          <a:p>
            <a:pPr lvl="0"/>
            <a:r>
              <a:rPr lang="en-US" sz="1200" kern="1200">
                <a:solidFill>
                  <a:schemeClr val="tx1"/>
                </a:solidFill>
                <a:effectLst/>
                <a:latin typeface="+mn-lt"/>
                <a:ea typeface="+mn-ea"/>
                <a:cs typeface="+mn-cs"/>
              </a:rPr>
              <a:t>Science of Reading and the Simple View of Reading Overview</a:t>
            </a:r>
          </a:p>
          <a:p>
            <a:pPr lvl="0"/>
            <a:r>
              <a:rPr lang="en-US" sz="1200" kern="1200">
                <a:solidFill>
                  <a:schemeClr val="tx1"/>
                </a:solidFill>
                <a:effectLst/>
                <a:latin typeface="+mn-lt"/>
                <a:ea typeface="+mn-ea"/>
                <a:cs typeface="+mn-cs"/>
              </a:rPr>
              <a:t>Defining Dyslexia</a:t>
            </a:r>
          </a:p>
          <a:p>
            <a:pPr lvl="0"/>
            <a:r>
              <a:rPr lang="en-US" sz="1200" kern="1200">
                <a:solidFill>
                  <a:schemeClr val="tx1"/>
                </a:solidFill>
                <a:effectLst/>
                <a:latin typeface="+mn-lt"/>
                <a:ea typeface="+mn-ea"/>
                <a:cs typeface="+mn-cs"/>
              </a:rPr>
              <a:t>Understanding Dyslexia: Myth vs. Facts</a:t>
            </a:r>
          </a:p>
          <a:p>
            <a:pPr lvl="0"/>
            <a:r>
              <a:rPr lang="en-US" sz="1200" kern="1200">
                <a:solidFill>
                  <a:schemeClr val="tx1"/>
                </a:solidFill>
                <a:effectLst/>
                <a:latin typeface="+mn-lt"/>
                <a:ea typeface="+mn-ea"/>
                <a:cs typeface="+mn-cs"/>
              </a:rPr>
              <a:t>How Families Can Partner with Schools on Literacy Development</a:t>
            </a:r>
          </a:p>
          <a:p>
            <a:pPr lvl="0"/>
            <a:r>
              <a:rPr lang="en-US" sz="1200" kern="1200">
                <a:solidFill>
                  <a:schemeClr val="tx1"/>
                </a:solidFill>
                <a:effectLst/>
                <a:latin typeface="+mn-lt"/>
                <a:ea typeface="+mn-ea"/>
                <a:cs typeface="+mn-cs"/>
              </a:rPr>
              <a:t>Skills for Effective Parent Advocacy</a:t>
            </a:r>
          </a:p>
          <a:p>
            <a:pPr lvl="0"/>
            <a:r>
              <a:rPr lang="en-US" sz="1200" kern="1200">
                <a:solidFill>
                  <a:schemeClr val="tx1"/>
                </a:solidFill>
                <a:effectLst/>
                <a:latin typeface="+mn-lt"/>
                <a:ea typeface="+mn-ea"/>
                <a:cs typeface="+mn-cs"/>
              </a:rPr>
              <a:t>Advocating for My Child’s Literacy Needs</a:t>
            </a:r>
          </a:p>
          <a:p>
            <a:pPr lvl="0"/>
            <a:r>
              <a:rPr lang="en-US" sz="1200" kern="1200">
                <a:solidFill>
                  <a:schemeClr val="tx1"/>
                </a:solidFill>
                <a:effectLst/>
                <a:latin typeface="+mn-lt"/>
                <a:ea typeface="+mn-ea"/>
                <a:cs typeface="+mn-cs"/>
              </a:rPr>
              <a:t>How Do I Know What Questions To Ask?</a:t>
            </a:r>
          </a:p>
          <a:p>
            <a:pPr lvl="0"/>
            <a:r>
              <a:rPr lang="en-US" sz="1200" kern="1200">
                <a:solidFill>
                  <a:schemeClr val="tx1"/>
                </a:solidFill>
                <a:effectLst/>
                <a:latin typeface="+mn-lt"/>
                <a:ea typeface="+mn-ea"/>
                <a:cs typeface="+mn-cs"/>
              </a:rPr>
              <a:t>Eligibility for Special Education Under a Specific Learning Disability Classification: Joint Principles</a:t>
            </a:r>
          </a:p>
          <a:p>
            <a:pPr lvl="0"/>
            <a:r>
              <a:rPr lang="en-US" sz="1200" kern="1200">
                <a:solidFill>
                  <a:schemeClr val="tx1"/>
                </a:solidFill>
                <a:effectLst/>
                <a:latin typeface="+mn-lt"/>
                <a:ea typeface="+mn-ea"/>
                <a:cs typeface="+mn-cs"/>
              </a:rPr>
              <a:t>Sample Virtual IEP Meeting Agenda</a:t>
            </a:r>
          </a:p>
          <a:p>
            <a:endParaRPr lang="en-US"/>
          </a:p>
          <a:p>
            <a:endParaRPr lang="en-US"/>
          </a:p>
        </p:txBody>
      </p:sp>
      <p:sp>
        <p:nvSpPr>
          <p:cNvPr id="4" name="Slide Number Placeholder 3">
            <a:extLst>
              <a:ext uri="{FF2B5EF4-FFF2-40B4-BE49-F238E27FC236}">
                <a16:creationId xmlns:a16="http://schemas.microsoft.com/office/drawing/2014/main" id="{212C7FDF-7F49-1D0E-513F-0731234B6E0D}"/>
              </a:ext>
            </a:extLst>
          </p:cNvPr>
          <p:cNvSpPr>
            <a:spLocks noGrp="1"/>
          </p:cNvSpPr>
          <p:nvPr>
            <p:ph type="sldNum" sz="quarter" idx="5"/>
          </p:nvPr>
        </p:nvSpPr>
        <p:spPr/>
        <p:txBody>
          <a:bodyPr/>
          <a:lstStyle/>
          <a:p>
            <a:fld id="{B1D499D3-6930-49CF-8119-D2C5A3421AFD}" type="slidenum">
              <a:rPr lang="en-US" smtClean="0"/>
              <a:t>6</a:t>
            </a:fld>
            <a:endParaRPr lang="en-US"/>
          </a:p>
        </p:txBody>
      </p:sp>
    </p:spTree>
    <p:extLst>
      <p:ext uri="{BB962C8B-B14F-4D97-AF65-F5344CB8AC3E}">
        <p14:creationId xmlns:p14="http://schemas.microsoft.com/office/powerpoint/2010/main" val="4823533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If you’re having trouble understanding school information or processes, or you feel your questions aren’t being answered, it may help to seek support from outside the school. You can contact your state’s Parent Training and Information Center (PTI), a Community Parent Resource Center (CPRC), or a Protection and Advocacy (P&amp;A) organization for guidance. A professional can offer advice and help you navigate next steps. You might also bring a trusted friend to meetings to take notes and help you represent your child’s needs.</a:t>
            </a:r>
          </a:p>
          <a:p>
            <a:endParaRPr lang="en-US"/>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61</a:t>
            </a:fld>
            <a:endParaRPr lang="en-US"/>
          </a:p>
        </p:txBody>
      </p:sp>
    </p:spTree>
    <p:extLst>
      <p:ext uri="{BB962C8B-B14F-4D97-AF65-F5344CB8AC3E}">
        <p14:creationId xmlns:p14="http://schemas.microsoft.com/office/powerpoint/2010/main" val="36485160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E9AE4-FDD4-F512-4CAA-234CDB411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25083-E3CA-AE08-5520-776DD810C1A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4481141D-901E-75CC-46F1-BF7481BB0571}"/>
              </a:ext>
            </a:extLst>
          </p:cNvPr>
          <p:cNvSpPr>
            <a:spLocks noGrp="1"/>
          </p:cNvSpPr>
          <p:nvPr>
            <p:ph type="body" idx="1"/>
          </p:nvPr>
        </p:nvSpPr>
        <p:spPr/>
        <p:txBody>
          <a:bodyPr/>
          <a:lstStyle/>
          <a:p>
            <a:r>
              <a:rPr lang="en-US" b="1">
                <a:effectLst/>
              </a:rPr>
              <a:t>Advocating for your child’s literacy needs can feel both rewarding and challenging. Families and schools may not always agree, but you share the same goal—supporting your child’s growth as a reader.</a:t>
            </a:r>
          </a:p>
          <a:p>
            <a:endParaRPr lang="en-US" b="1"/>
          </a:p>
          <a:p>
            <a:r>
              <a:rPr lang="en-US" b="1">
                <a:effectLst/>
              </a:rPr>
              <a:t>You have important rights, including being fully informed about your child’s progress and requesting an IEP meeting at any time. If your child isn’t making expected progress on literacy goals, the IEP Team must adjust the plan. Ongoing progress monitoring helps everyone identify barriers and make sure supports are effective.</a:t>
            </a:r>
          </a:p>
          <a:p>
            <a:endParaRPr lang="en-US" b="1"/>
          </a:p>
          <a:p>
            <a:r>
              <a:rPr lang="en-US" b="1">
                <a:effectLst/>
              </a:rPr>
              <a:t>If school information feels unclear or your questions aren’t being answered, you can reach out to your state’s Parent Training and Information Center, a Community Parent Resource Center, or a Protection and Advocacy organization. You can also bring a trusted friend to meetings for support.</a:t>
            </a:r>
            <a:endParaRPr lang="en-US" b="1"/>
          </a:p>
          <a:p>
            <a:r>
              <a:rPr lang="en-US" b="1">
                <a:effectLst/>
              </a:rPr>
              <a:t>You don’t have to advocate alone—there are people and resources ready to help you and your child</a:t>
            </a:r>
            <a:endParaRPr lang="en-US" b="1"/>
          </a:p>
          <a:p>
            <a:pPr marL="0" indent="0">
              <a:buFontTx/>
              <a:buNone/>
              <a:defRPr/>
            </a:pPr>
            <a:endParaRPr lang="en-US" b="1">
              <a:solidFill>
                <a:srgbClr val="444444"/>
              </a:solidFill>
              <a:ea typeface="Calibri" panose="020F0502020204030204"/>
              <a:cs typeface="Calibri" panose="020F0502020204030204"/>
            </a:endParaRPr>
          </a:p>
          <a:p>
            <a:pPr marL="0" indent="0">
              <a:buFontTx/>
              <a:buNone/>
              <a:defRPr/>
            </a:pPr>
            <a:endParaRPr lang="en-US" b="1">
              <a:solidFill>
                <a:srgbClr val="444444"/>
              </a:solidFill>
              <a:ea typeface="Calibri" panose="020F0502020204030204"/>
              <a:cs typeface="Calibri" panose="020F0502020204030204"/>
            </a:endParaRPr>
          </a:p>
          <a:p>
            <a:pPr marL="0" indent="0">
              <a:buFontTx/>
              <a:buNone/>
              <a:defRPr/>
            </a:pPr>
            <a:endParaRPr lang="en-US" b="1">
              <a:solidFill>
                <a:srgbClr val="444444"/>
              </a:solidFill>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This completes Session 3: How to Advocate for Your Child’s Literacy Needs (Part 3) and What to Do When Advocacy is Difficult.</a:t>
            </a:r>
            <a:endParaRPr lang="en-US">
              <a:solidFill>
                <a:srgbClr val="444444"/>
              </a:solidFill>
            </a:endParaRPr>
          </a:p>
          <a:p>
            <a:pPr>
              <a:defRPr/>
            </a:pPr>
            <a:endParaRPr lang="en-US">
              <a:solidFill>
                <a:srgbClr val="444444"/>
              </a:solidFill>
              <a:ea typeface="Calibri" panose="020F0502020204030204"/>
              <a:cs typeface="Calibri" panose="020F0502020204030204"/>
            </a:endParaRPr>
          </a:p>
          <a:p>
            <a:pPr>
              <a:defRPr/>
            </a:pPr>
            <a:endParaRPr lang="en-US">
              <a:solidFill>
                <a:srgbClr val="444444"/>
              </a:solidFill>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25C86EBC-C654-5CE1-BAFD-5AEDC05C4FC3}"/>
              </a:ext>
            </a:extLst>
          </p:cNvPr>
          <p:cNvSpPr>
            <a:spLocks noGrp="1"/>
          </p:cNvSpPr>
          <p:nvPr>
            <p:ph type="sldNum" sz="quarter" idx="5"/>
          </p:nvPr>
        </p:nvSpPr>
        <p:spPr/>
        <p:txBody>
          <a:bodyPr/>
          <a:lstStyle/>
          <a:p>
            <a:fld id="{B1D499D3-6930-49CF-8119-D2C5A3421AFD}" type="slidenum">
              <a:rPr lang="en-US" smtClean="0"/>
              <a:t>62</a:t>
            </a:fld>
            <a:endParaRPr lang="en-US"/>
          </a:p>
        </p:txBody>
      </p:sp>
    </p:spTree>
    <p:extLst>
      <p:ext uri="{BB962C8B-B14F-4D97-AF65-F5344CB8AC3E}">
        <p14:creationId xmlns:p14="http://schemas.microsoft.com/office/powerpoint/2010/main" val="28857951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EB1B1-AD4D-DDA8-E335-AD8DA22BA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E01E1-8D4C-82D0-2A1A-8EFD5B8FD6FC}"/>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7D0ACCF-AE11-7F53-9DE1-F52F50B913A6}"/>
              </a:ext>
            </a:extLst>
          </p:cNvPr>
          <p:cNvSpPr>
            <a:spLocks noGrp="1"/>
          </p:cNvSpPr>
          <p:nvPr>
            <p:ph type="body" idx="1"/>
          </p:nvPr>
        </p:nvSpPr>
        <p:spPr/>
        <p:txBody>
          <a:bodyPr/>
          <a:lstStyle/>
          <a:p>
            <a:pPr>
              <a:defRPr/>
            </a:pPr>
            <a:r>
              <a:rPr lang="en-US" b="1"/>
              <a:t>Think about what you’ve learned about advocating for your child’s literacy needs to help Tony. Tony wants to ensure that his child’s school is using evidence-based literacy practices and that supports and services are best matched to her child’s literacy needs. What can Tony say or do to find out more? Choose the answer that best fits. Review: Learn about the school’s system of support for literacy and learn where her child fits within that system; Record: Keep a notebook and folder of information and communications about his child’s reading and writing; Request: Talk with other parents and families who have similar experiences; Refer: Ask the school about opportunities to provide input on literacy approaches and practices and help make decisions; or all of the above. Click submit after choosing your answer.</a:t>
            </a:r>
            <a:endParaRPr lang="en-US" b="1">
              <a:solidFill>
                <a:srgbClr val="444444"/>
              </a:solidFill>
            </a:endParaRPr>
          </a:p>
          <a:p>
            <a:pPr>
              <a:defRPr/>
            </a:pPr>
            <a:endParaRPr lang="en-US">
              <a:solidFill>
                <a:srgbClr val="444444"/>
              </a:solidFill>
            </a:endParaRPr>
          </a:p>
          <a:p>
            <a:pPr>
              <a:defRPr/>
            </a:pPr>
            <a:r>
              <a:rPr lang="en-US" b="1"/>
              <a:t>Note: </a:t>
            </a:r>
            <a:r>
              <a:rPr lang="en-US"/>
              <a:t>Provide time for participants to review and discuss the scenario. Then, ask participants to discuss the correct answer with their tablemates. Poll participants on the answer </a:t>
            </a:r>
            <a:endParaRPr lang="en-US">
              <a:solidFill>
                <a:srgbClr val="444444"/>
              </a:solidFill>
              <a:ea typeface="Calibri" panose="020F0502020204030204"/>
              <a:cs typeface="Calibri" panose="020F0502020204030204"/>
            </a:endParaRPr>
          </a:p>
          <a:p>
            <a:pPr>
              <a:defRPr/>
            </a:pPr>
            <a:endParaRPr lang="en-US"/>
          </a:p>
          <a:p>
            <a:pPr>
              <a:defRPr/>
            </a:pPr>
            <a:r>
              <a:rPr lang="en-US"/>
              <a:t>Click for animation to see if correct answer (all of the above). </a:t>
            </a:r>
            <a:endParaRPr lang="en-US">
              <a:solidFill>
                <a:srgbClr val="444444"/>
              </a:solidFill>
              <a:ea typeface="Calibri"/>
              <a:cs typeface="Calibri"/>
            </a:endParaRP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a:extLst>
              <a:ext uri="{FF2B5EF4-FFF2-40B4-BE49-F238E27FC236}">
                <a16:creationId xmlns:a16="http://schemas.microsoft.com/office/drawing/2014/main" id="{21CE40C9-C3D6-296A-9A98-B85A2D004026}"/>
              </a:ext>
            </a:extLst>
          </p:cNvPr>
          <p:cNvSpPr>
            <a:spLocks noGrp="1"/>
          </p:cNvSpPr>
          <p:nvPr>
            <p:ph type="sldNum" sz="quarter" idx="5"/>
          </p:nvPr>
        </p:nvSpPr>
        <p:spPr/>
        <p:txBody>
          <a:bodyPr/>
          <a:lstStyle/>
          <a:p>
            <a:fld id="{B1D499D3-6930-49CF-8119-D2C5A3421AFD}" type="slidenum">
              <a:rPr lang="en-US" smtClean="0"/>
              <a:t>63</a:t>
            </a:fld>
            <a:endParaRPr lang="en-US"/>
          </a:p>
        </p:txBody>
      </p:sp>
    </p:spTree>
    <p:extLst>
      <p:ext uri="{BB962C8B-B14F-4D97-AF65-F5344CB8AC3E}">
        <p14:creationId xmlns:p14="http://schemas.microsoft.com/office/powerpoint/2010/main" val="111621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The National Center on Improving Literacy’s mission is to increase access to, and use of, evidence-based approaches to screen, identify, and teach pre-K to grade 12 students with literacy-related disabilities, including dyslexia. This tutorial expands upon information in NCIL’s Advocating for My Child’s Literacy Needs literacy brief and infographic. </a:t>
            </a:r>
          </a:p>
          <a:p>
            <a:endParaRPr lang="en-US" b="1"/>
          </a:p>
          <a:p>
            <a:endParaRPr lang="en-US">
              <a:solidFill>
                <a:srgbClr val="444444"/>
              </a:solidFill>
              <a:ea typeface="Calibri"/>
              <a:cs typeface="Calibri"/>
            </a:endParaRPr>
          </a:p>
          <a:p>
            <a:endParaRPr lang="en-US">
              <a:solidFill>
                <a:srgbClr val="000000"/>
              </a:solidFill>
              <a:ea typeface="Calibri"/>
              <a:cs typeface="Calibri"/>
            </a:endParaRPr>
          </a:p>
        </p:txBody>
      </p:sp>
      <p:sp>
        <p:nvSpPr>
          <p:cNvPr id="4" name="Slide Number Placeholder 3"/>
          <p:cNvSpPr>
            <a:spLocks noGrp="1"/>
          </p:cNvSpPr>
          <p:nvPr>
            <p:ph type="sldNum" sz="quarter" idx="5"/>
          </p:nvPr>
        </p:nvSpPr>
        <p:spPr/>
        <p:txBody>
          <a:bodyPr/>
          <a:lstStyle/>
          <a:p>
            <a:pPr defTabSz="465887">
              <a:defRPr/>
            </a:pPr>
            <a:fld id="{86F7765D-052D-44C5-8A7A-F36F5B11C37D}" type="slidenum">
              <a:rPr lang="en-US">
                <a:solidFill>
                  <a:prstClr val="black"/>
                </a:solidFill>
                <a:latin typeface="Calibri" panose="020F0502020204030204"/>
              </a:rPr>
              <a:pPr defTabSz="465887">
                <a:defRPr/>
              </a:pPr>
              <a:t>64</a:t>
            </a:fld>
            <a:endParaRPr lang="en-US">
              <a:solidFill>
                <a:prstClr val="black"/>
              </a:solidFill>
              <a:latin typeface="Calibri" panose="020F0502020204030204"/>
            </a:endParaRPr>
          </a:p>
        </p:txBody>
      </p:sp>
    </p:spTree>
    <p:extLst>
      <p:ext uri="{BB962C8B-B14F-4D97-AF65-F5344CB8AC3E}">
        <p14:creationId xmlns:p14="http://schemas.microsoft.com/office/powerpoint/2010/main" val="23364602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A5C81-76B8-8B3A-765C-BD616B484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94E17-69B4-C4B1-FD61-28976712B4B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AC77D9AA-3239-4D9B-C0D9-5056BA6991FE}"/>
              </a:ext>
            </a:extLst>
          </p:cNvPr>
          <p:cNvSpPr>
            <a:spLocks noGrp="1"/>
          </p:cNvSpPr>
          <p:nvPr>
            <p:ph type="body" idx="1"/>
          </p:nvPr>
        </p:nvSpPr>
        <p:spPr/>
        <p:txBody>
          <a:bodyPr/>
          <a:lstStyle/>
          <a:p>
            <a:r>
              <a:rPr lang="en-US"/>
              <a:t>Want to learn more? Search the NCIL Resource Repository for literacy resources matched to information in this tutorial. Sort by audience, topic area, and resource type to find resources you’re looking for. Click the NCIL title to take you there.</a:t>
            </a:r>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C1A1D27E-A1C3-7E12-5BAD-95E594BA6164}"/>
              </a:ext>
            </a:extLst>
          </p:cNvPr>
          <p:cNvSpPr>
            <a:spLocks noGrp="1"/>
          </p:cNvSpPr>
          <p:nvPr>
            <p:ph type="sldNum" sz="quarter" idx="5"/>
          </p:nvPr>
        </p:nvSpPr>
        <p:spPr/>
        <p:txBody>
          <a:bodyPr/>
          <a:lstStyle/>
          <a:p>
            <a:pPr defTabSz="465887">
              <a:defRPr/>
            </a:pPr>
            <a:fld id="{86F7765D-052D-44C5-8A7A-F36F5B11C37D}" type="slidenum">
              <a:rPr lang="en-US">
                <a:solidFill>
                  <a:prstClr val="black"/>
                </a:solidFill>
                <a:latin typeface="Calibri" panose="020F0502020204030204"/>
              </a:rPr>
              <a:pPr defTabSz="465887">
                <a:defRPr/>
              </a:pPr>
              <a:t>65</a:t>
            </a:fld>
            <a:endParaRPr lang="en-US">
              <a:solidFill>
                <a:prstClr val="black"/>
              </a:solidFill>
              <a:latin typeface="Calibri" panose="020F0502020204030204"/>
            </a:endParaRPr>
          </a:p>
        </p:txBody>
      </p:sp>
    </p:spTree>
    <p:extLst>
      <p:ext uri="{BB962C8B-B14F-4D97-AF65-F5344CB8AC3E}">
        <p14:creationId xmlns:p14="http://schemas.microsoft.com/office/powerpoint/2010/main" val="30763749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a:t>Slide to use for soliciting questions from participants and discussing answers on session content and related information at the end of the workshop. Review the big ideas from all three sessions and clarify as needed.</a:t>
            </a: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66</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Slide for inserting contact information so participants can communicate with you after the workshop.</a:t>
            </a:r>
          </a:p>
        </p:txBody>
      </p:sp>
      <p:sp>
        <p:nvSpPr>
          <p:cNvPr id="4" name="Slide Number Placeholder 3"/>
          <p:cNvSpPr>
            <a:spLocks noGrp="1"/>
          </p:cNvSpPr>
          <p:nvPr>
            <p:ph type="sldNum" sz="quarter" idx="5"/>
          </p:nvPr>
        </p:nvSpPr>
        <p:spPr/>
        <p:txBody>
          <a:bodyPr/>
          <a:lstStyle/>
          <a:p>
            <a:fld id="{86F7765D-052D-44C5-8A7A-F36F5B11C37D}" type="slidenum">
              <a:rPr lang="en-US"/>
              <a:pPr/>
              <a:t>67</a:t>
            </a:fld>
            <a:endParaRPr lang="en-US"/>
          </a:p>
        </p:txBody>
      </p:sp>
      <p:sp>
        <p:nvSpPr>
          <p:cNvPr id="8" name="Slide Image Placeholder 7">
            <a:extLst>
              <a:ext uri="{FF2B5EF4-FFF2-40B4-BE49-F238E27FC236}">
                <a16:creationId xmlns:a16="http://schemas.microsoft.com/office/drawing/2014/main" id="{8634B894-BB51-4F40-BDEF-D6541295F01B}"/>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336460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a:defRPr/>
            </a:pPr>
            <a:r>
              <a:rPr lang="en-US" b="1">
                <a:solidFill>
                  <a:srgbClr val="000000"/>
                </a:solidFill>
              </a:rPr>
              <a:t>In this section we will explore three crucial areas to understanding what you need to ensure your child becomes a proficient reader. Whether you have concerns about your child’s progress in learning to read, suspect your child may have a reading disability, or your child is receiving special education services for reading; you can build your capacity so you can successfully advocate for your child’s literacy development. An important first step is to </a:t>
            </a:r>
            <a:r>
              <a:rPr lang="en-US" b="1" u="sng">
                <a:solidFill>
                  <a:srgbClr val="000000"/>
                </a:solidFill>
              </a:rPr>
              <a:t>review</a:t>
            </a:r>
            <a:r>
              <a:rPr lang="en-US" b="1">
                <a:solidFill>
                  <a:srgbClr val="000000"/>
                </a:solidFill>
              </a:rPr>
              <a:t> or learn more about topics that will enable you to advocate well. It will also help you better understand the school’s system of literacy supports and services and where your child fits within that system. For example, you might wonder how children learn to read. Understanding the process of learning to read can help you identify whether your child is having reading difficulties and prepare you to advocate for his or her learning needs. </a:t>
            </a:r>
            <a:endParaRPr lang="en-US" b="1">
              <a:solidFill>
                <a:srgbClr val="444444"/>
              </a:solidFill>
            </a:endParaRPr>
          </a:p>
          <a:p>
            <a:pPr>
              <a:defRPr/>
            </a:pPr>
            <a:endParaRPr lang="en-US" b="1">
              <a:solidFill>
                <a:srgbClr val="444444"/>
              </a:solidFill>
            </a:endParaRPr>
          </a:p>
          <a:p>
            <a:pPr>
              <a:defRPr/>
            </a:pPr>
            <a:r>
              <a:rPr lang="en-US" b="1">
                <a:solidFill>
                  <a:srgbClr val="000000"/>
                </a:solidFill>
              </a:rPr>
              <a:t>If you suspect your child has a reading disability or if your child has a diagnosed reading disability, and wonder if he or she may be eligible for special education, you might want to learn about diagnosis or special education classification. Your child may be receiving reading interventions and supports through the school’s system of literacy support and services. You may want information that explain these supports or services. Knowing this information can equip you for more productive and targeted conversations with school staff about your child’s literacy learning.</a:t>
            </a:r>
            <a:endParaRPr lang="en-US" b="1"/>
          </a:p>
          <a:p>
            <a:endParaRPr lang="en-US" b="1">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8</a:t>
            </a:fld>
            <a:endParaRPr lang="en-US"/>
          </a:p>
        </p:txBody>
      </p:sp>
    </p:spTree>
    <p:extLst>
      <p:ext uri="{BB962C8B-B14F-4D97-AF65-F5344CB8AC3E}">
        <p14:creationId xmlns:p14="http://schemas.microsoft.com/office/powerpoint/2010/main" val="1477090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2BCC-A79F-2F3B-5E04-617B25867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D045F-1107-D285-50B7-791B21EFF7B7}"/>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FDE4D7BB-3DED-71CB-7AB0-B7B4BA4CD681}"/>
              </a:ext>
            </a:extLst>
          </p:cNvPr>
          <p:cNvSpPr>
            <a:spLocks noGrp="1"/>
          </p:cNvSpPr>
          <p:nvPr>
            <p:ph type="body" idx="1"/>
          </p:nvPr>
        </p:nvSpPr>
        <p:spPr/>
        <p:txBody>
          <a:bodyPr/>
          <a:lstStyle/>
          <a:p>
            <a:r>
              <a:rPr lang="en-US" b="1"/>
              <a:t>To support your child’s literacy needs, it helps to have a strong understanding of how children learn to read. Earlier we briefly talked about the Science of Reading and what schools used to identify reading difficulties. Remember, the process of learning to read is difficult, complex, and requires explicit and systematic instruction in various reading skills. These reading skills include phonological awareness, phonics, fluency, vocabulary, and comprehension. Understanding the process of learning to read can help you to recognize if your child is having reading difficulties. </a:t>
            </a:r>
            <a:endParaRPr lang="en-US"/>
          </a:p>
          <a:p>
            <a:endParaRPr lang="en-US" b="1"/>
          </a:p>
          <a:p>
            <a:r>
              <a:rPr lang="en-US" b="1"/>
              <a:t>The process of learning to read takes time and begins well before children enter elementary school. For example, as young infants, children hear and speak many sounds that they will later connect to written letters. Young children can also begin to develop early literacy skills by holding books and pretending to read stories that they know well. Knowing key milestones in literacy development can help you better understand your child’s needs and how to best advocate for their success. </a:t>
            </a:r>
            <a:endParaRPr lang="en-US"/>
          </a:p>
          <a:p>
            <a:endParaRPr lang="en-US" b="1"/>
          </a:p>
          <a:p>
            <a:r>
              <a:rPr lang="en-US" b="1"/>
              <a:t>Activity </a:t>
            </a:r>
          </a:p>
          <a:p>
            <a:pPr marL="171450" indent="-171450">
              <a:buFont typeface="Arial" panose="020B0604020202020204" pitchFamily="34" charset="0"/>
              <a:buChar char="•"/>
            </a:pPr>
            <a:r>
              <a:rPr lang="en-US" b="0"/>
              <a:t>Click on “Learn More - </a:t>
            </a:r>
            <a:r>
              <a:rPr lang="en-US"/>
              <a:t>A Path to Fluent Reading: A Developmental Timeline”. Display on the screen. Explain to participants that the timeline explains what typical reading development looks like. Link: </a:t>
            </a:r>
            <a:r>
              <a:rPr lang="en-US">
                <a:solidFill>
                  <a:srgbClr val="444444"/>
                </a:solidFill>
                <a:hlinkClick r:id="rId3"/>
              </a:rPr>
              <a:t>https://www.edweek.org/teaching-learning/the-path-to-fluent-reading-a-developmental-timeline/2019/10</a:t>
            </a:r>
            <a:endParaRPr lang="en-US"/>
          </a:p>
          <a:p>
            <a:pPr marL="171450" indent="-171450">
              <a:buFont typeface="Arial" panose="020B0604020202020204" pitchFamily="34" charset="0"/>
              <a:buChar char="•"/>
            </a:pPr>
            <a:r>
              <a:rPr lang="en-US"/>
              <a:t>Read the first sentence aloud, “</a:t>
            </a:r>
            <a:r>
              <a:rPr lang="en-US" b="1"/>
              <a:t>No one is born a reader, but from birth everyone is learning the sounds, words, and meanings that will lay a foundation for a lifetime of literacy.” </a:t>
            </a:r>
          </a:p>
          <a:p>
            <a:pPr marL="171450" indent="-171450">
              <a:buFont typeface="Arial" panose="020B0604020202020204" pitchFamily="34" charset="0"/>
              <a:buChar char="•"/>
            </a:pPr>
            <a:r>
              <a:rPr lang="en-US"/>
              <a:t>Then, click the arrows to read aloud each stage of reading development to participants. After each stage, pause to ask participants if they have need information clarified or have any questions. </a:t>
            </a:r>
            <a:endParaRPr lang="en-US">
              <a:solidFill>
                <a:srgbClr val="444444"/>
              </a:solidFill>
            </a:endParaRPr>
          </a:p>
          <a:p>
            <a:pPr marL="171450" indent="-171450">
              <a:buFont typeface="Arial" panose="020B0604020202020204" pitchFamily="34" charset="0"/>
              <a:buChar char="•"/>
            </a:pPr>
            <a:r>
              <a:rPr lang="en-US"/>
              <a:t>Tell participants they can use the stages to think about their child’s reading development and prepare for conversations with school staff. Provide a few minutes to participants to record any questions they have for future reference.</a:t>
            </a:r>
            <a:endParaRPr lang="en-US">
              <a:solidFill>
                <a:srgbClr val="444444"/>
              </a:solidFill>
            </a:endParaRPr>
          </a:p>
          <a:p>
            <a:endParaRPr lang="en-US">
              <a:solidFill>
                <a:srgbClr val="444444"/>
              </a:solidFill>
            </a:endParaRPr>
          </a:p>
          <a:p>
            <a:endParaRPr lang="en-US">
              <a:solidFill>
                <a:srgbClr val="444444"/>
              </a:solidFill>
            </a:endParaRPr>
          </a:p>
          <a:p>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E2CD16FC-A97B-E670-E18A-A9248D80BE74}"/>
              </a:ext>
            </a:extLst>
          </p:cNvPr>
          <p:cNvSpPr>
            <a:spLocks noGrp="1"/>
          </p:cNvSpPr>
          <p:nvPr>
            <p:ph type="sldNum" sz="quarter" idx="5"/>
          </p:nvPr>
        </p:nvSpPr>
        <p:spPr/>
        <p:txBody>
          <a:bodyPr/>
          <a:lstStyle/>
          <a:p>
            <a:fld id="{B1D499D3-6930-49CF-8119-D2C5A3421AFD}" type="slidenum">
              <a:rPr lang="en-US" smtClean="0"/>
              <a:t>9</a:t>
            </a:fld>
            <a:endParaRPr lang="en-US"/>
          </a:p>
        </p:txBody>
      </p:sp>
    </p:spTree>
    <p:extLst>
      <p:ext uri="{BB962C8B-B14F-4D97-AF65-F5344CB8AC3E}">
        <p14:creationId xmlns:p14="http://schemas.microsoft.com/office/powerpoint/2010/main" val="399196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499A-6A7F-8F54-C32C-1E0FD2833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7EE6B-C3A3-9184-F1C7-2ECD6CFE1643}"/>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1DAF4DE-EB77-A542-A9F1-4293BD252CF2}"/>
              </a:ext>
            </a:extLst>
          </p:cNvPr>
          <p:cNvSpPr>
            <a:spLocks noGrp="1"/>
          </p:cNvSpPr>
          <p:nvPr>
            <p:ph type="body" idx="1"/>
          </p:nvPr>
        </p:nvSpPr>
        <p:spPr/>
        <p:txBody>
          <a:bodyPr/>
          <a:lstStyle/>
          <a:p>
            <a:pPr>
              <a:defRPr/>
            </a:pPr>
            <a:r>
              <a:rPr lang="en-US" b="1"/>
              <a:t>To advocate well for your child’s literacy needs, it helps to have a strong understanding of how children learn to read. Earlier we briefly talked about the Science of Reading and what schools used to identify reading difficulties. Remember, the process of learning to read is difficult, complex, and requires explicit and systematic instruction in various reading skills. These reading skills include phonological awareness, phonics, fluency, vocabulary, and comprehension. Understanding the process of learning to read can help you to recognize if your child is having reading difficulties. </a:t>
            </a:r>
          </a:p>
          <a:p>
            <a:pPr>
              <a:defRPr/>
            </a:pPr>
            <a:endParaRPr lang="en-US"/>
          </a:p>
        </p:txBody>
      </p:sp>
      <p:sp>
        <p:nvSpPr>
          <p:cNvPr id="4" name="Slide Number Placeholder 3">
            <a:extLst>
              <a:ext uri="{FF2B5EF4-FFF2-40B4-BE49-F238E27FC236}">
                <a16:creationId xmlns:a16="http://schemas.microsoft.com/office/drawing/2014/main" id="{C5C03498-A769-047C-D7EE-36C704E6CEE8}"/>
              </a:ext>
            </a:extLst>
          </p:cNvPr>
          <p:cNvSpPr>
            <a:spLocks noGrp="1"/>
          </p:cNvSpPr>
          <p:nvPr>
            <p:ph type="sldNum" sz="quarter" idx="5"/>
          </p:nvPr>
        </p:nvSpPr>
        <p:spPr/>
        <p:txBody>
          <a:bodyPr/>
          <a:lstStyle/>
          <a:p>
            <a:fld id="{B1D499D3-6930-49CF-8119-D2C5A3421AFD}" type="slidenum">
              <a:rPr lang="en-US" smtClean="0"/>
              <a:t>10</a:t>
            </a:fld>
            <a:endParaRPr lang="en-US"/>
          </a:p>
        </p:txBody>
      </p:sp>
    </p:spTree>
    <p:extLst>
      <p:ext uri="{BB962C8B-B14F-4D97-AF65-F5344CB8AC3E}">
        <p14:creationId xmlns:p14="http://schemas.microsoft.com/office/powerpoint/2010/main" val="2038435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7791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59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7322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29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6451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79885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6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234400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Slide Layout">
  <p:cSld name="Main Slide Layout">
    <p:spTree>
      <p:nvGrpSpPr>
        <p:cNvPr id="1" name="Shape 15"/>
        <p:cNvGrpSpPr/>
        <p:nvPr/>
      </p:nvGrpSpPr>
      <p:grpSpPr>
        <a:xfrm>
          <a:off x="0" y="0"/>
          <a:ext cx="0" cy="0"/>
          <a:chOff x="0" y="0"/>
          <a:chExt cx="0" cy="0"/>
        </a:xfrm>
      </p:grpSpPr>
      <p:pic>
        <p:nvPicPr>
          <p:cNvPr id="16" name="Google Shape;16;p4" descr="A picture containing drawing&#10;&#10;Description automatically generated"/>
          <p:cNvPicPr preferRelativeResize="0"/>
          <p:nvPr/>
        </p:nvPicPr>
        <p:blipFill rotWithShape="1">
          <a:blip r:embed="rId2">
            <a:alphaModFix/>
          </a:blip>
          <a:srcRect/>
          <a:stretch/>
        </p:blipFill>
        <p:spPr>
          <a:xfrm>
            <a:off x="475088" y="6332589"/>
            <a:ext cx="500129" cy="363089"/>
          </a:xfrm>
          <a:prstGeom prst="rect">
            <a:avLst/>
          </a:prstGeom>
          <a:noFill/>
          <a:ln>
            <a:noFill/>
          </a:ln>
        </p:spPr>
      </p:pic>
      <p:pic>
        <p:nvPicPr>
          <p:cNvPr id="17" name="Google Shape;17;p4" descr="A picture containing drawing&#10;&#10;Description automatically generated"/>
          <p:cNvPicPr preferRelativeResize="0"/>
          <p:nvPr/>
        </p:nvPicPr>
        <p:blipFill rotWithShape="1">
          <a:blip r:embed="rId3">
            <a:alphaModFix/>
          </a:blip>
          <a:srcRect/>
          <a:stretch/>
        </p:blipFill>
        <p:spPr>
          <a:xfrm>
            <a:off x="10979669" y="6268064"/>
            <a:ext cx="737243" cy="469977"/>
          </a:xfrm>
          <a:prstGeom prst="rect">
            <a:avLst/>
          </a:prstGeom>
          <a:noFill/>
          <a:ln>
            <a:noFill/>
          </a:ln>
        </p:spPr>
      </p:pic>
      <p:sp>
        <p:nvSpPr>
          <p:cNvPr id="18" name="Google Shape;18;p4"/>
          <p:cNvSpPr txBox="1">
            <a:spLocks noGrp="1"/>
          </p:cNvSpPr>
          <p:nvPr>
            <p:ph type="sldNum" idx="12"/>
          </p:nvPr>
        </p:nvSpPr>
        <p:spPr>
          <a:xfrm>
            <a:off x="11409045" y="6333134"/>
            <a:ext cx="731736" cy="525094"/>
          </a:xfrm>
          <a:prstGeom prst="rect">
            <a:avLst/>
          </a:prstGeom>
        </p:spPr>
        <p:txBody>
          <a:bodyPr spcFirstLastPara="1" wrap="square" lIns="119225" tIns="119225" rIns="119225" bIns="1192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US" smtClean="0"/>
              <a:pPr algn="r"/>
              <a:t>‹#›</a:t>
            </a:fld>
            <a:endParaRPr lang="en-US"/>
          </a:p>
        </p:txBody>
      </p:sp>
    </p:spTree>
    <p:extLst>
      <p:ext uri="{BB962C8B-B14F-4D97-AF65-F5344CB8AC3E}">
        <p14:creationId xmlns:p14="http://schemas.microsoft.com/office/powerpoint/2010/main" val="3414732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26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5831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20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2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708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3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0991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226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pn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62374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1"/>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81676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2.xml"/><Relationship Id="rId5" Type="http://schemas.openxmlformats.org/officeDocument/2006/relationships/hyperlink" Target="mailto:nciliteracy@gmail.com" TargetMode="External"/><Relationship Id="rId4" Type="http://schemas.openxmlformats.org/officeDocument/2006/relationships/hyperlink" Target="https://improvingliteracy.org/contact"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improvingliteracy.org/resource/the-science-of-reading-an-overview/" TargetMode="External"/><Relationship Id="rId7" Type="http://schemas.openxmlformats.org/officeDocument/2006/relationships/image" Target="../media/image19.sv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hyperlink" Target="https://www.improvingliteracy.org/resource/learning-to-read-the-simple-view-of-reading"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6.png"/><Relationship Id="rId2" Type="http://schemas.openxmlformats.org/officeDocument/2006/relationships/slideLayout" Target="../slideLayouts/slideLayout10.xml"/><Relationship Id="rId1" Type="http://schemas.openxmlformats.org/officeDocument/2006/relationships/tags" Target="../tags/tag7.xml"/><Relationship Id="rId6" Type="http://schemas.openxmlformats.org/officeDocument/2006/relationships/image" Target="../media/image25.png"/><Relationship Id="rId5" Type="http://schemas.openxmlformats.org/officeDocument/2006/relationships/hyperlink" Target="https://www.youtube.com/watch?si=IJKeXT4q_SMtPZlc&amp;v=L6SuCl0drRY&amp;feature=youtu.be" TargetMode="External"/><Relationship Id="rId4" Type="http://schemas.openxmlformats.org/officeDocument/2006/relationships/hyperlink" Target="https://youtu.be/L6SuCl0drRY?si=IJKeXT4q_SMtPZlc"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8.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hyperlink" Target="https://creativecommons.org/licenses/by-nc/3.0/" TargetMode="External"/><Relationship Id="rId5" Type="http://schemas.openxmlformats.org/officeDocument/2006/relationships/hyperlink" Target="https://ggwash.org/view/35631/one-struggling-reader-plus-another-may-equal-a-boost-in-reading-skills-for-both" TargetMode="Externa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8.xml"/><Relationship Id="rId7" Type="http://schemas.openxmlformats.org/officeDocument/2006/relationships/diagramColors" Target="../diagrams/colors2.xml"/><Relationship Id="rId2" Type="http://schemas.openxmlformats.org/officeDocument/2006/relationships/slideLayout" Target="../slideLayouts/slideLayout10.xml"/><Relationship Id="rId1" Type="http://schemas.openxmlformats.org/officeDocument/2006/relationships/tags" Target="../tags/tag1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2.svg"/><Relationship Id="rId2" Type="http://schemas.openxmlformats.org/officeDocument/2006/relationships/slideLayout" Target="../slideLayouts/slideLayout10.xml"/><Relationship Id="rId1" Type="http://schemas.openxmlformats.org/officeDocument/2006/relationships/tags" Target="../tags/tag1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tags" Target="../tags/tag13.xml"/><Relationship Id="rId5" Type="http://schemas.openxmlformats.org/officeDocument/2006/relationships/hyperlink" Target="https://intensiveintervention.org/sites/default/files/17-3324_NCII-Family-Tips-508.pdf" TargetMode="Externa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8" Type="http://schemas.openxmlformats.org/officeDocument/2006/relationships/hyperlink" Target="https://www.understood.org/articles/en/modifications-what-you-need-to-know" TargetMode="External"/><Relationship Id="rId13" Type="http://schemas.openxmlformats.org/officeDocument/2006/relationships/image" Target="../media/image39.svg"/><Relationship Id="rId3" Type="http://schemas.openxmlformats.org/officeDocument/2006/relationships/notesSlide" Target="../notesSlides/notesSlide22.xml"/><Relationship Id="rId7" Type="http://schemas.openxmlformats.org/officeDocument/2006/relationships/hyperlink" Target="https://www.understood.org/en/articles/accommodations-what-they-are-and-how-they-work" TargetMode="External"/><Relationship Id="rId12" Type="http://schemas.openxmlformats.org/officeDocument/2006/relationships/image" Target="../media/image38.png"/><Relationship Id="rId2" Type="http://schemas.openxmlformats.org/officeDocument/2006/relationships/slideLayout" Target="../slideLayouts/slideLayout10.xml"/><Relationship Id="rId1" Type="http://schemas.openxmlformats.org/officeDocument/2006/relationships/tags" Target="../tags/tag14.xml"/><Relationship Id="rId6" Type="http://schemas.openxmlformats.org/officeDocument/2006/relationships/hyperlink" Target="https://www.understood.org/articles/en/accommodations-what-they-are-and-how-they-work" TargetMode="External"/><Relationship Id="rId11" Type="http://schemas.openxmlformats.org/officeDocument/2006/relationships/image" Target="../media/image37.svg"/><Relationship Id="rId5" Type="http://schemas.openxmlformats.org/officeDocument/2006/relationships/image" Target="../media/image35.svg"/><Relationship Id="rId15" Type="http://schemas.openxmlformats.org/officeDocument/2006/relationships/hyperlink" Target="https://www.understood.org/en/articles/assistive-technology-for-reading" TargetMode="External"/><Relationship Id="rId10" Type="http://schemas.openxmlformats.org/officeDocument/2006/relationships/image" Target="../media/image36.png"/><Relationship Id="rId4" Type="http://schemas.openxmlformats.org/officeDocument/2006/relationships/image" Target="../media/image34.png"/><Relationship Id="rId9" Type="http://schemas.openxmlformats.org/officeDocument/2006/relationships/hyperlink" Target="https://www.understood.org/en/articles/modifications-what-you-need-to-know" TargetMode="External"/><Relationship Id="rId14" Type="http://schemas.openxmlformats.org/officeDocument/2006/relationships/hyperlink" Target="https://www.understood.org/articles/en/assistive-technology-for-reading"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23.xml"/><Relationship Id="rId7" Type="http://schemas.openxmlformats.org/officeDocument/2006/relationships/hyperlink" Target="https://improvingliteracy.org/resource/understanding-dyslexia-myth-vs-facts/" TargetMode="External"/><Relationship Id="rId2" Type="http://schemas.openxmlformats.org/officeDocument/2006/relationships/slideLayout" Target="../slideLayouts/slideLayout10.xml"/><Relationship Id="rId1" Type="http://schemas.openxmlformats.org/officeDocument/2006/relationships/tags" Target="../tags/tag1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improvingliteracy.org/resource/defining-dyslexia/" TargetMode="External"/><Relationship Id="rId9"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tags" Target="../tags/tag16.xml"/><Relationship Id="rId6" Type="http://schemas.openxmlformats.org/officeDocument/2006/relationships/image" Target="../media/image44.png"/><Relationship Id="rId5" Type="http://schemas.openxmlformats.org/officeDocument/2006/relationships/hyperlink" Target="https://www.youtube.com/watch?v=dRq5-Bcg93A" TargetMode="External"/><Relationship Id="rId4" Type="http://schemas.openxmlformats.org/officeDocument/2006/relationships/hyperlink" Target="https://youtu.be/dRq5-Bcg93A?si=10k1Xpfnuqy76JRX" TargetMode="Externa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6.xml"/><Relationship Id="rId7" Type="http://schemas.openxmlformats.org/officeDocument/2006/relationships/diagramColors" Target="../diagrams/colors4.xml"/><Relationship Id="rId2" Type="http://schemas.openxmlformats.org/officeDocument/2006/relationships/slideLayout" Target="../slideLayouts/slideLayout10.xml"/><Relationship Id="rId1" Type="http://schemas.openxmlformats.org/officeDocument/2006/relationships/tags" Target="../tags/tag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hyperlink" Target="https://improvingliteracy.org/resource/understanding-screening-overall-screening-and-assessment/" TargetMode="External"/><Relationship Id="rId12" Type="http://schemas.openxmlformats.org/officeDocument/2006/relationships/image" Target="../media/image53.png"/><Relationship Id="rId2" Type="http://schemas.openxmlformats.org/officeDocument/2006/relationships/notesSlide" Target="../notesSlides/notesSlide27.xml"/><Relationship Id="rId16" Type="http://schemas.openxmlformats.org/officeDocument/2006/relationships/image" Target="../media/image56.png"/><Relationship Id="rId1" Type="http://schemas.openxmlformats.org/officeDocument/2006/relationships/slideLayout" Target="../slideLayouts/slideLayout10.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5" Type="http://schemas.openxmlformats.org/officeDocument/2006/relationships/image" Target="../media/image55.png"/><Relationship Id="rId10" Type="http://schemas.openxmlformats.org/officeDocument/2006/relationships/image" Target="../media/image51.png"/><Relationship Id="rId4" Type="http://schemas.openxmlformats.org/officeDocument/2006/relationships/image" Target="../media/image46.png"/><Relationship Id="rId9" Type="http://schemas.openxmlformats.org/officeDocument/2006/relationships/image" Target="../media/image50.png"/><Relationship Id="rId14" Type="http://schemas.openxmlformats.org/officeDocument/2006/relationships/hyperlink" Target="https://improvingliteracy.org/resource/how-families-can-partner-with-schools-on-literacy-developmen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58.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tags" Target="../tags/tag1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tags" Target="../tags/tag1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tags" Target="../tags/tag20.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0.xml"/><Relationship Id="rId1" Type="http://schemas.openxmlformats.org/officeDocument/2006/relationships/tags" Target="../tags/tag21.xml"/><Relationship Id="rId6" Type="http://schemas.openxmlformats.org/officeDocument/2006/relationships/hyperlink" Target="https://creativecommons.org/licenses/by-sa/3.0/" TargetMode="External"/><Relationship Id="rId5" Type="http://schemas.openxmlformats.org/officeDocument/2006/relationships/hyperlink" Target="https://effectivechildtherapy.org/therapies/what-is-interpersonal-psychotherapy/elementary-age-kids-talking-to-counselor-during-group-therapy-session/" TargetMode="External"/><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8" Type="http://schemas.openxmlformats.org/officeDocument/2006/relationships/hyperlink" Target="https://www.improvingliteracy.org/resource/learning-to-read-the-simple-view-of-reading" TargetMode="External"/><Relationship Id="rId3" Type="http://schemas.openxmlformats.org/officeDocument/2006/relationships/notesSlide" Target="../notesSlides/notesSlide34.xml"/><Relationship Id="rId7" Type="http://schemas.openxmlformats.org/officeDocument/2006/relationships/image" Target="../media/image64.png"/><Relationship Id="rId2" Type="http://schemas.openxmlformats.org/officeDocument/2006/relationships/slideLayout" Target="../slideLayouts/slideLayout10.xml"/><Relationship Id="rId1" Type="http://schemas.openxmlformats.org/officeDocument/2006/relationships/tags" Target="../tags/tag22.xml"/><Relationship Id="rId6" Type="http://schemas.openxmlformats.org/officeDocument/2006/relationships/image" Target="../media/image63.png"/><Relationship Id="rId5" Type="http://schemas.openxmlformats.org/officeDocument/2006/relationships/hyperlink" Target="https://parentnetworkwny.org/wp-content/uploads/2017/06/Advocacy-PN_FactSheet32917.pdf" TargetMode="External"/><Relationship Id="rId10" Type="http://schemas.openxmlformats.org/officeDocument/2006/relationships/image" Target="../media/image19.svg"/><Relationship Id="rId4" Type="http://schemas.openxmlformats.org/officeDocument/2006/relationships/image" Target="../media/image62.jpeg"/><Relationship Id="rId9"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0.xml"/><Relationship Id="rId1" Type="http://schemas.openxmlformats.org/officeDocument/2006/relationships/tags" Target="../tags/tag23.xml"/><Relationship Id="rId5" Type="http://schemas.openxmlformats.org/officeDocument/2006/relationships/hyperlink" Target="https://mumsgather.blogspot.com/2019/05/how-reading-can-prepare-your-child-for.html" TargetMode="External"/><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tags" Target="../tags/tag24.xml"/></Relationships>
</file>

<file path=ppt/slides/_rels/slide3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7.xml"/><Relationship Id="rId7" Type="http://schemas.openxmlformats.org/officeDocument/2006/relationships/diagramColors" Target="../diagrams/colors5.xml"/><Relationship Id="rId2" Type="http://schemas.openxmlformats.org/officeDocument/2006/relationships/slideLayout" Target="../slideLayouts/slideLayout10.xml"/><Relationship Id="rId1" Type="http://schemas.openxmlformats.org/officeDocument/2006/relationships/tags" Target="../tags/tag2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67.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3.xml"/><Relationship Id="rId5" Type="http://schemas.openxmlformats.org/officeDocument/2006/relationships/image" Target="../media/image8.sv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notesSlide" Target="../notesSlides/notesSlide39.xml"/><Relationship Id="rId7"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2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hyperlink" Target="https://improvingliteracy.org/resource/advocating-for-my-child-s-literacy-need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0.xml"/><Relationship Id="rId1" Type="http://schemas.openxmlformats.org/officeDocument/2006/relationships/tags" Target="../tags/tag27.xml"/><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xml"/><Relationship Id="rId1" Type="http://schemas.openxmlformats.org/officeDocument/2006/relationships/tags" Target="../tags/tag28.xml"/></Relationships>
</file>

<file path=ppt/slides/_rels/slide45.xml.rels><?xml version="1.0" encoding="UTF-8" standalone="yes"?>
<Relationships xmlns="http://schemas.openxmlformats.org/package/2006/relationships"><Relationship Id="rId8" Type="http://schemas.openxmlformats.org/officeDocument/2006/relationships/hyperlink" Target="https://www.understood.org/articles/en/beyond-the-iep-reaching-out-to-my-sons-general-education-teachers" TargetMode="External"/><Relationship Id="rId3" Type="http://schemas.openxmlformats.org/officeDocument/2006/relationships/notesSlide" Target="../notesSlides/notesSlide44.xml"/><Relationship Id="rId7" Type="http://schemas.openxmlformats.org/officeDocument/2006/relationships/hyperlink" Target="https://www.matrixparents.org/wp-content/uploads/2015/03/HELP-17-What-QUESTIONS-to-ask-Eng-Span.pdf" TargetMode="External"/><Relationship Id="rId12" Type="http://schemas.openxmlformats.org/officeDocument/2006/relationships/image" Target="../media/image19.svg"/><Relationship Id="rId2" Type="http://schemas.openxmlformats.org/officeDocument/2006/relationships/slideLayout" Target="../slideLayouts/slideLayout10.xml"/><Relationship Id="rId1" Type="http://schemas.openxmlformats.org/officeDocument/2006/relationships/tags" Target="../tags/tag29.xml"/><Relationship Id="rId6" Type="http://schemas.openxmlformats.org/officeDocument/2006/relationships/image" Target="../media/image74.jpeg"/><Relationship Id="rId11" Type="http://schemas.openxmlformats.org/officeDocument/2006/relationships/image" Target="../media/image18.png"/><Relationship Id="rId5" Type="http://schemas.openxmlformats.org/officeDocument/2006/relationships/image" Target="../media/image73.svg"/><Relationship Id="rId10" Type="http://schemas.openxmlformats.org/officeDocument/2006/relationships/image" Target="../media/image75.jpeg"/><Relationship Id="rId4" Type="http://schemas.openxmlformats.org/officeDocument/2006/relationships/image" Target="../media/image72.png"/><Relationship Id="rId9" Type="http://schemas.openxmlformats.org/officeDocument/2006/relationships/hyperlink" Target="https://www.understood.org/en/articles/beyond-the-iep-reaching-out-to-my-sons-general-education-teachers"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78.svg"/><Relationship Id="rId13" Type="http://schemas.openxmlformats.org/officeDocument/2006/relationships/image" Target="../media/image81.png"/><Relationship Id="rId3" Type="http://schemas.openxmlformats.org/officeDocument/2006/relationships/notesSlide" Target="../notesSlides/notesSlide45.xml"/><Relationship Id="rId7" Type="http://schemas.openxmlformats.org/officeDocument/2006/relationships/image" Target="../media/image77.png"/><Relationship Id="rId12" Type="http://schemas.openxmlformats.org/officeDocument/2006/relationships/hyperlink" Target="https://ncld.org/wp-content/uploads/2025/05/Eligibility-for-Special-Education-under-a-Specific-Learning-Disability-Classification-Final.pdf" TargetMode="External"/><Relationship Id="rId2" Type="http://schemas.openxmlformats.org/officeDocument/2006/relationships/slideLayout" Target="../slideLayouts/slideLayout10.xml"/><Relationship Id="rId16" Type="http://schemas.openxmlformats.org/officeDocument/2006/relationships/image" Target="../media/image19.svg"/><Relationship Id="rId1" Type="http://schemas.openxmlformats.org/officeDocument/2006/relationships/tags" Target="../tags/tag30.xml"/><Relationship Id="rId6" Type="http://schemas.openxmlformats.org/officeDocument/2006/relationships/image" Target="../media/image76.png"/><Relationship Id="rId11" Type="http://schemas.openxmlformats.org/officeDocument/2006/relationships/image" Target="../media/image80.svg"/><Relationship Id="rId5" Type="http://schemas.openxmlformats.org/officeDocument/2006/relationships/image" Target="../media/image73.svg"/><Relationship Id="rId15" Type="http://schemas.openxmlformats.org/officeDocument/2006/relationships/image" Target="../media/image18.png"/><Relationship Id="rId10" Type="http://schemas.openxmlformats.org/officeDocument/2006/relationships/image" Target="../media/image79.png"/><Relationship Id="rId4" Type="http://schemas.openxmlformats.org/officeDocument/2006/relationships/image" Target="../media/image72.png"/><Relationship Id="rId9" Type="http://schemas.openxmlformats.org/officeDocument/2006/relationships/hyperlink" Target="https://www.parentcenterhub.org/parental-rights/" TargetMode="External"/><Relationship Id="rId14" Type="http://schemas.openxmlformats.org/officeDocument/2006/relationships/image" Target="../media/image82.png"/></Relationships>
</file>

<file path=ppt/slides/_rels/slide47.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87.png"/><Relationship Id="rId18" Type="http://schemas.openxmlformats.org/officeDocument/2006/relationships/image" Target="../media/image89.png"/><Relationship Id="rId3" Type="http://schemas.openxmlformats.org/officeDocument/2006/relationships/notesSlide" Target="../notesSlides/notesSlide46.xml"/><Relationship Id="rId21" Type="http://schemas.openxmlformats.org/officeDocument/2006/relationships/image" Target="../media/image91.png"/><Relationship Id="rId7" Type="http://schemas.openxmlformats.org/officeDocument/2006/relationships/image" Target="../media/image83.png"/><Relationship Id="rId12" Type="http://schemas.openxmlformats.org/officeDocument/2006/relationships/hyperlink" Target="https://www.youtube.com/watch?v=wTQvd_bKTOo" TargetMode="External"/><Relationship Id="rId17" Type="http://schemas.openxmlformats.org/officeDocument/2006/relationships/hyperlink" Target="https://www.parentcenterhub.org/wp-content/uploads/repo_items/sample-agenda.pdf" TargetMode="External"/><Relationship Id="rId2" Type="http://schemas.openxmlformats.org/officeDocument/2006/relationships/slideLayout" Target="../slideLayouts/slideLayout10.xml"/><Relationship Id="rId16" Type="http://schemas.openxmlformats.org/officeDocument/2006/relationships/image" Target="../media/image19.svg"/><Relationship Id="rId20" Type="http://schemas.openxmlformats.org/officeDocument/2006/relationships/hyperlink" Target="https://youtu.be/qmXUWVzBGD4?si=meIspvQz7tRg9UZ7" TargetMode="External"/><Relationship Id="rId1" Type="http://schemas.openxmlformats.org/officeDocument/2006/relationships/tags" Target="../tags/tag31.xml"/><Relationship Id="rId6" Type="http://schemas.openxmlformats.org/officeDocument/2006/relationships/hyperlink" Target="https://www.youtube.com/watch?v=qmXUWVzBGD4" TargetMode="External"/><Relationship Id="rId11" Type="http://schemas.openxmlformats.org/officeDocument/2006/relationships/hyperlink" Target="https://youtu.be/wTQvd_bKTOo?si=oZ2CzYYBTTskmY99" TargetMode="External"/><Relationship Id="rId5" Type="http://schemas.openxmlformats.org/officeDocument/2006/relationships/image" Target="../media/image73.svg"/><Relationship Id="rId15" Type="http://schemas.openxmlformats.org/officeDocument/2006/relationships/image" Target="../media/image18.png"/><Relationship Id="rId10" Type="http://schemas.openxmlformats.org/officeDocument/2006/relationships/image" Target="../media/image86.svg"/><Relationship Id="rId19" Type="http://schemas.openxmlformats.org/officeDocument/2006/relationships/image" Target="../media/image90.svg"/><Relationship Id="rId4" Type="http://schemas.openxmlformats.org/officeDocument/2006/relationships/image" Target="../media/image72.png"/><Relationship Id="rId9" Type="http://schemas.openxmlformats.org/officeDocument/2006/relationships/image" Target="../media/image85.png"/><Relationship Id="rId14" Type="http://schemas.openxmlformats.org/officeDocument/2006/relationships/image" Target="../media/image88.png"/></Relationships>
</file>

<file path=ppt/slides/_rels/slide48.xml.rels><?xml version="1.0" encoding="UTF-8" standalone="yes"?>
<Relationships xmlns="http://schemas.openxmlformats.org/package/2006/relationships"><Relationship Id="rId8" Type="http://schemas.openxmlformats.org/officeDocument/2006/relationships/hyperlink" Target="https://www.stateofdyslexia.org/" TargetMode="External"/><Relationship Id="rId3" Type="http://schemas.openxmlformats.org/officeDocument/2006/relationships/notesSlide" Target="../notesSlides/notesSlide47.xml"/><Relationship Id="rId7" Type="http://schemas.openxmlformats.org/officeDocument/2006/relationships/hyperlink" Target="https://dyslexiaida.org/in-your-area-with-global-partners/" TargetMode="External"/><Relationship Id="rId2" Type="http://schemas.openxmlformats.org/officeDocument/2006/relationships/slideLayout" Target="../slideLayouts/slideLayout10.xml"/><Relationship Id="rId1" Type="http://schemas.openxmlformats.org/officeDocument/2006/relationships/tags" Target="../tags/tag32.xml"/><Relationship Id="rId6" Type="http://schemas.openxmlformats.org/officeDocument/2006/relationships/hyperlink" Target="https://sepacguide.parentcenterhub.org/a-view-from-the-states-part-ii-chapter-1/" TargetMode="External"/><Relationship Id="rId5" Type="http://schemas.openxmlformats.org/officeDocument/2006/relationships/image" Target="../media/image73.svg"/><Relationship Id="rId4" Type="http://schemas.openxmlformats.org/officeDocument/2006/relationships/image" Target="../media/image72.png"/><Relationship Id="rId9" Type="http://schemas.openxmlformats.org/officeDocument/2006/relationships/image" Target="../media/image92.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0.xml"/><Relationship Id="rId1" Type="http://schemas.openxmlformats.org/officeDocument/2006/relationships/tags" Target="../tags/tag33.xml"/><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4.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49.xml"/><Relationship Id="rId7" Type="http://schemas.openxmlformats.org/officeDocument/2006/relationships/diagramQuickStyle" Target="../diagrams/quickStyle7.xml"/><Relationship Id="rId2" Type="http://schemas.openxmlformats.org/officeDocument/2006/relationships/slideLayout" Target="../slideLayouts/slideLayout10.xml"/><Relationship Id="rId1" Type="http://schemas.openxmlformats.org/officeDocument/2006/relationships/tags" Target="../tags/tag34.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94.png"/><Relationship Id="rId9" Type="http://schemas.microsoft.com/office/2007/relationships/diagramDrawing" Target="../diagrams/drawing7.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tags" Target="../tags/tag35.xml"/><Relationship Id="rId4" Type="http://schemas.openxmlformats.org/officeDocument/2006/relationships/image" Target="../media/image95.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0.xml"/><Relationship Id="rId1" Type="http://schemas.openxmlformats.org/officeDocument/2006/relationships/tags" Target="../tags/tag36.xml"/><Relationship Id="rId6" Type="http://schemas.openxmlformats.org/officeDocument/2006/relationships/image" Target="../media/image98.png"/><Relationship Id="rId5" Type="http://schemas.openxmlformats.org/officeDocument/2006/relationships/image" Target="../media/image97.jpeg"/><Relationship Id="rId4" Type="http://schemas.openxmlformats.org/officeDocument/2006/relationships/image" Target="../media/image96.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0.xml"/><Relationship Id="rId1" Type="http://schemas.openxmlformats.org/officeDocument/2006/relationships/tags" Target="../tags/tag37.xml"/><Relationship Id="rId4" Type="http://schemas.openxmlformats.org/officeDocument/2006/relationships/image" Target="../media/image99.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0.xml"/><Relationship Id="rId1" Type="http://schemas.openxmlformats.org/officeDocument/2006/relationships/tags" Target="../tags/tag38.xml"/><Relationship Id="rId4" Type="http://schemas.openxmlformats.org/officeDocument/2006/relationships/image" Target="../media/image100.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0.xml"/><Relationship Id="rId1" Type="http://schemas.openxmlformats.org/officeDocument/2006/relationships/tags" Target="../tags/tag39.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0.xml"/><Relationship Id="rId1" Type="http://schemas.openxmlformats.org/officeDocument/2006/relationships/tags" Target="../tags/tag40.xml"/></Relationships>
</file>

<file path=ppt/slides/_rels/slide5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102.svg"/></Relationships>
</file>

<file path=ppt/slides/_rels/slide58.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slideLayout" Target="../slideLayouts/slideLayout10.xml"/><Relationship Id="rId7" Type="http://schemas.openxmlformats.org/officeDocument/2006/relationships/image" Target="../media/image44.png"/><Relationship Id="rId2" Type="http://schemas.openxmlformats.org/officeDocument/2006/relationships/video" Target="https://www.youtube.com/embed/sepbk_qnP3o?feature=oembed" TargetMode="External"/><Relationship Id="rId1" Type="http://schemas.openxmlformats.org/officeDocument/2006/relationships/tags" Target="../tags/tag41.xml"/><Relationship Id="rId6" Type="http://schemas.openxmlformats.org/officeDocument/2006/relationships/hyperlink" Target="https://www.youtube.com/watch?v=sepbk_qnP3o" TargetMode="External"/><Relationship Id="rId5" Type="http://schemas.openxmlformats.org/officeDocument/2006/relationships/image" Target="../media/image103.jpeg"/><Relationship Id="rId4"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8" Type="http://schemas.openxmlformats.org/officeDocument/2006/relationships/hyperlink" Target="https://www.understood.org/en/articles/10-defusing-phrases-to-use-at-iep-meetings" TargetMode="External"/><Relationship Id="rId3" Type="http://schemas.openxmlformats.org/officeDocument/2006/relationships/notesSlide" Target="../notesSlides/notesSlide58.xml"/><Relationship Id="rId7" Type="http://schemas.openxmlformats.org/officeDocument/2006/relationships/hyperlink" Target="https://www.franklinmatters.org/2015/01/fps-school-calendar-for-2015-2016-draft.html" TargetMode="External"/><Relationship Id="rId2" Type="http://schemas.openxmlformats.org/officeDocument/2006/relationships/slideLayout" Target="../slideLayouts/slideLayout10.xml"/><Relationship Id="rId1" Type="http://schemas.openxmlformats.org/officeDocument/2006/relationships/tags" Target="../tags/tag42.xml"/><Relationship Id="rId6" Type="http://schemas.openxmlformats.org/officeDocument/2006/relationships/image" Target="../media/image106.jpeg"/><Relationship Id="rId5" Type="http://schemas.openxmlformats.org/officeDocument/2006/relationships/hyperlink" Target="https://flatworldknowledge.lardbucket.org/books/a-primer-on-social-problems/s13-the-changing-family.html" TargetMode="External"/><Relationship Id="rId4" Type="http://schemas.openxmlformats.org/officeDocument/2006/relationships/image" Target="../media/image10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notesSlide" Target="../notesSlides/notesSlide59.xml"/><Relationship Id="rId7" Type="http://schemas.openxmlformats.org/officeDocument/2006/relationships/image" Target="../media/image110.jpeg"/><Relationship Id="rId2" Type="http://schemas.openxmlformats.org/officeDocument/2006/relationships/slideLayout" Target="../slideLayouts/slideLayout10.xml"/><Relationship Id="rId1" Type="http://schemas.openxmlformats.org/officeDocument/2006/relationships/tags" Target="../tags/tag43.xml"/><Relationship Id="rId6" Type="http://schemas.openxmlformats.org/officeDocument/2006/relationships/image" Target="../media/image109.jpeg"/><Relationship Id="rId5" Type="http://schemas.openxmlformats.org/officeDocument/2006/relationships/image" Target="../media/image108.svg"/><Relationship Id="rId10" Type="http://schemas.openxmlformats.org/officeDocument/2006/relationships/image" Target="../media/image19.svg"/><Relationship Id="rId4" Type="http://schemas.openxmlformats.org/officeDocument/2006/relationships/image" Target="../media/image107.png"/><Relationship Id="rId9" Type="http://schemas.openxmlformats.org/officeDocument/2006/relationships/image" Target="../media/image18.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0.xml"/><Relationship Id="rId1" Type="http://schemas.openxmlformats.org/officeDocument/2006/relationships/tags" Target="../tags/tag44.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0.xml"/><Relationship Id="rId1" Type="http://schemas.openxmlformats.org/officeDocument/2006/relationships/tags" Target="../tags/tag45.xml"/><Relationship Id="rId4" Type="http://schemas.openxmlformats.org/officeDocument/2006/relationships/image" Target="../media/image112.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0.xml"/><Relationship Id="rId1" Type="http://schemas.openxmlformats.org/officeDocument/2006/relationships/tags" Target="../tags/tag46.xml"/><Relationship Id="rId6" Type="http://schemas.openxmlformats.org/officeDocument/2006/relationships/image" Target="../media/image69.png"/><Relationship Id="rId5" Type="http://schemas.openxmlformats.org/officeDocument/2006/relationships/image" Target="../media/image114.png"/><Relationship Id="rId4" Type="http://schemas.openxmlformats.org/officeDocument/2006/relationships/image" Target="../media/image113.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0.xml"/><Relationship Id="rId1" Type="http://schemas.openxmlformats.org/officeDocument/2006/relationships/tags" Target="../tags/tag47.xml"/><Relationship Id="rId6" Type="http://schemas.openxmlformats.org/officeDocument/2006/relationships/image" Target="../media/image115.png"/><Relationship Id="rId5" Type="http://schemas.openxmlformats.org/officeDocument/2006/relationships/hyperlink" Target="https://improvingliteracy.org/" TargetMode="External"/><Relationship Id="rId4" Type="http://schemas.openxmlformats.org/officeDocument/2006/relationships/image" Target="../media/image113.png"/></Relationships>
</file>

<file path=ppt/slides/_rels/slide6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hyperlink" Target="https://www.edweek.org/teaching-learning/the-path-to-fluent-reading-a-developmental-timeline/2019/10"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81BDC-AC45-84A7-4674-10A09E67CD3A}"/>
            </a:ext>
          </a:extLst>
        </p:cNvPr>
        <p:cNvGrpSpPr/>
        <p:nvPr/>
      </p:nvGrpSpPr>
      <p:grpSpPr>
        <a:xfrm>
          <a:off x="0" y="0"/>
          <a:ext cx="0" cy="0"/>
          <a:chOff x="0" y="0"/>
          <a:chExt cx="0" cy="0"/>
        </a:xfrm>
      </p:grpSpPr>
      <p:sp>
        <p:nvSpPr>
          <p:cNvPr id="200" name="Google Shape;200;p55">
            <a:extLst>
              <a:ext uri="{FF2B5EF4-FFF2-40B4-BE49-F238E27FC236}">
                <a16:creationId xmlns:a16="http://schemas.microsoft.com/office/drawing/2014/main" id="{E896793A-6143-CC69-9095-EF19B1469BEC}"/>
              </a:ext>
            </a:extLst>
          </p:cNvPr>
          <p:cNvSpPr txBox="1">
            <a:spLocks noGrp="1"/>
          </p:cNvSpPr>
          <p:nvPr>
            <p:ph type="title" idx="4294967295"/>
          </p:nvPr>
        </p:nvSpPr>
        <p:spPr>
          <a:xfrm>
            <a:off x="56865" y="906276"/>
            <a:ext cx="12078269" cy="881645"/>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08355F"/>
                </a:solidFill>
                <a:effectLst/>
                <a:uLnTx/>
                <a:uFillTx/>
                <a:latin typeface="Calibri Light"/>
                <a:ea typeface="Calibri Light"/>
                <a:cs typeface="Calibri Light"/>
              </a:rPr>
              <a:t>Advocating for Your Child’s Literacy Needs</a:t>
            </a:r>
          </a:p>
        </p:txBody>
      </p:sp>
      <p:sp>
        <p:nvSpPr>
          <p:cNvPr id="4" name="Google Shape;201;p55">
            <a:extLst>
              <a:ext uri="{FF2B5EF4-FFF2-40B4-BE49-F238E27FC236}">
                <a16:creationId xmlns:a16="http://schemas.microsoft.com/office/drawing/2014/main" id="{74EAA9BD-CBAB-F057-48C3-806D033D5D48}"/>
              </a:ext>
            </a:extLst>
          </p:cNvPr>
          <p:cNvSpPr txBox="1">
            <a:spLocks/>
          </p:cNvSpPr>
          <p:nvPr/>
        </p:nvSpPr>
        <p:spPr>
          <a:xfrm>
            <a:off x="0" y="2439395"/>
            <a:ext cx="12192000" cy="3390300"/>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chemeClr val="lt1"/>
              </a:buClr>
              <a:buSzPts val="2400"/>
              <a:buFont typeface="Arial" panose="020B0604020202020204" pitchFamily="34" charset="0"/>
              <a:buNone/>
            </a:pPr>
            <a:r>
              <a:rPr lang="en-US" sz="3200" dirty="0">
                <a:highlight>
                  <a:srgbClr val="FFFF00"/>
                </a:highlight>
              </a:rPr>
              <a:t>[insert - Presenter Name]</a:t>
            </a:r>
          </a:p>
          <a:p>
            <a:pPr marL="0" indent="0" algn="ctr">
              <a:spcBef>
                <a:spcPts val="0"/>
              </a:spcBef>
              <a:buClr>
                <a:schemeClr val="lt1"/>
              </a:buClr>
              <a:buSzPts val="2400"/>
              <a:buFont typeface="Arial" panose="020B0604020202020204" pitchFamily="34" charset="0"/>
              <a:buNone/>
            </a:pPr>
            <a:r>
              <a:rPr lang="en-US" sz="3200" dirty="0">
                <a:highlight>
                  <a:srgbClr val="FFFF00"/>
                </a:highlight>
              </a:rPr>
              <a:t>[insert - Presenter Title]</a:t>
            </a:r>
          </a:p>
          <a:p>
            <a:pPr marL="0" indent="0" algn="ctr">
              <a:spcBef>
                <a:spcPts val="0"/>
              </a:spcBef>
              <a:buClr>
                <a:schemeClr val="lt1"/>
              </a:buClr>
              <a:buSzPts val="2400"/>
              <a:buFont typeface="Arial" panose="020B0604020202020204" pitchFamily="34" charset="0"/>
              <a:buNone/>
            </a:pPr>
            <a:r>
              <a:rPr lang="en-US" sz="3200" dirty="0"/>
              <a:t> </a:t>
            </a:r>
          </a:p>
          <a:p>
            <a:pPr marL="0" indent="0" algn="ctr">
              <a:spcBef>
                <a:spcPts val="0"/>
              </a:spcBef>
              <a:buClr>
                <a:schemeClr val="lt1"/>
              </a:buClr>
              <a:buSzPts val="2400"/>
              <a:buFont typeface="Arial" panose="020B0604020202020204" pitchFamily="34" charset="0"/>
              <a:buNone/>
            </a:pPr>
            <a:endParaRPr lang="en-US" sz="3200" dirty="0"/>
          </a:p>
          <a:p>
            <a:pPr marL="0" indent="0" algn="ctr">
              <a:spcBef>
                <a:spcPts val="0"/>
              </a:spcBef>
              <a:buClr>
                <a:schemeClr val="lt1"/>
              </a:buClr>
              <a:buSzPts val="2400"/>
              <a:buFont typeface="Arial" panose="020B0604020202020204" pitchFamily="34" charset="0"/>
              <a:buNone/>
            </a:pPr>
            <a:endParaRPr lang="en-US" sz="3200" dirty="0"/>
          </a:p>
          <a:p>
            <a:pPr marL="0" indent="0" algn="ctr">
              <a:spcBef>
                <a:spcPts val="0"/>
              </a:spcBef>
              <a:buClr>
                <a:schemeClr val="lt1"/>
              </a:buClr>
              <a:buSzPts val="2400"/>
              <a:buNone/>
            </a:pPr>
            <a:r>
              <a:rPr lang="en-US" sz="2400" dirty="0"/>
              <a:t>If you have questions after the presentation, please contact: </a:t>
            </a:r>
            <a:r>
              <a:rPr lang="en-US" sz="2400" dirty="0">
                <a:highlight>
                  <a:srgbClr val="FFFF00"/>
                </a:highlight>
              </a:rPr>
              <a:t>[insert contact name and email]  </a:t>
            </a:r>
          </a:p>
          <a:p>
            <a:pPr marL="0" indent="0" algn="ctr">
              <a:spcBef>
                <a:spcPts val="0"/>
              </a:spcBef>
              <a:buClr>
                <a:schemeClr val="lt1"/>
              </a:buClr>
              <a:buSzPts val="2400"/>
              <a:buNone/>
            </a:pPr>
            <a:endParaRPr lang="en-US" sz="1000" dirty="0"/>
          </a:p>
          <a:p>
            <a:pPr marL="0" indent="0" algn="ctr">
              <a:spcBef>
                <a:spcPts val="0"/>
              </a:spcBef>
              <a:buClr>
                <a:schemeClr val="lt1"/>
              </a:buClr>
              <a:buSzPts val="2400"/>
              <a:buFont typeface="Arial" panose="020B0604020202020204" pitchFamily="34" charset="0"/>
              <a:buNone/>
            </a:pPr>
            <a:r>
              <a:rPr lang="en-US" sz="2400" dirty="0"/>
              <a:t>or</a:t>
            </a:r>
          </a:p>
          <a:p>
            <a:pPr marL="0" indent="0" algn="ctr">
              <a:spcBef>
                <a:spcPts val="0"/>
              </a:spcBef>
              <a:buClr>
                <a:schemeClr val="lt1"/>
              </a:buClr>
              <a:buSzPts val="2400"/>
              <a:buFont typeface="Arial" panose="020B0604020202020204" pitchFamily="34" charset="0"/>
              <a:buNone/>
            </a:pPr>
            <a:endParaRPr lang="en-US" sz="1000" dirty="0"/>
          </a:p>
          <a:p>
            <a:pPr marL="0" indent="0" algn="ctr">
              <a:spcBef>
                <a:spcPts val="0"/>
              </a:spcBef>
              <a:buClr>
                <a:schemeClr val="lt1"/>
              </a:buClr>
              <a:buSzPts val="2400"/>
              <a:buFont typeface="Arial" panose="020B0604020202020204" pitchFamily="34" charset="0"/>
              <a:buNone/>
            </a:pPr>
            <a:r>
              <a:rPr lang="en-US" sz="2400" u="sng" dirty="0">
                <a:solidFill>
                  <a:schemeClr val="hlink"/>
                </a:solidFill>
                <a:hlinkClick r:id="rId4"/>
              </a:rPr>
              <a:t>Contact | National Center on Improving Literacy</a:t>
            </a:r>
            <a:r>
              <a:rPr lang="en-US" sz="2400" u="sng" dirty="0">
                <a:solidFill>
                  <a:schemeClr val="hlink"/>
                </a:solidFill>
              </a:rPr>
              <a:t> at </a:t>
            </a:r>
            <a:r>
              <a:rPr lang="en-US" sz="2400" u="sng" dirty="0">
                <a:solidFill>
                  <a:schemeClr val="hlink"/>
                </a:solidFill>
                <a:hlinkClick r:id="rId5"/>
              </a:rPr>
              <a:t>nciliteracy@gmail.com</a:t>
            </a:r>
            <a:r>
              <a:rPr lang="en-US" sz="2400" dirty="0"/>
              <a:t> </a:t>
            </a:r>
          </a:p>
        </p:txBody>
      </p:sp>
    </p:spTree>
    <p:custDataLst>
      <p:tags r:id="rId1"/>
    </p:custDataLst>
    <p:extLst>
      <p:ext uri="{BB962C8B-B14F-4D97-AF65-F5344CB8AC3E}">
        <p14:creationId xmlns:p14="http://schemas.microsoft.com/office/powerpoint/2010/main" val="942864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56395-33FB-A53F-A294-02A210890F4B}"/>
            </a:ext>
          </a:extLst>
        </p:cNvPr>
        <p:cNvGrpSpPr/>
        <p:nvPr/>
      </p:nvGrpSpPr>
      <p:grpSpPr>
        <a:xfrm>
          <a:off x="0" y="0"/>
          <a:ext cx="0" cy="0"/>
          <a:chOff x="0" y="0"/>
          <a:chExt cx="0" cy="0"/>
        </a:xfrm>
      </p:grpSpPr>
      <p:sp>
        <p:nvSpPr>
          <p:cNvPr id="7" name="TextBox 4">
            <a:extLst>
              <a:ext uri="{FF2B5EF4-FFF2-40B4-BE49-F238E27FC236}">
                <a16:creationId xmlns:a16="http://schemas.microsoft.com/office/drawing/2014/main" id="{9AD204C6-A4D9-0A4E-6542-2BD2275E1827}"/>
              </a:ext>
            </a:extLst>
          </p:cNvPr>
          <p:cNvSpPr txBox="1"/>
          <p:nvPr/>
        </p:nvSpPr>
        <p:spPr>
          <a:xfrm>
            <a:off x="3426225"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2" name="Rectangle 1">
            <a:extLst>
              <a:ext uri="{FF2B5EF4-FFF2-40B4-BE49-F238E27FC236}">
                <a16:creationId xmlns:a16="http://schemas.microsoft.com/office/drawing/2014/main" id="{A2E1B20E-99E0-891F-ECC6-3281107C5467}"/>
              </a:ext>
            </a:extLst>
          </p:cNvPr>
          <p:cNvSpPr/>
          <p:nvPr/>
        </p:nvSpPr>
        <p:spPr>
          <a:xfrm>
            <a:off x="9764806" y="-5973"/>
            <a:ext cx="2427194" cy="417696"/>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Literacy Development</a:t>
            </a:r>
          </a:p>
        </p:txBody>
      </p:sp>
      <p:sp>
        <p:nvSpPr>
          <p:cNvPr id="3" name="TextBox 2">
            <a:extLst>
              <a:ext uri="{FF2B5EF4-FFF2-40B4-BE49-F238E27FC236}">
                <a16:creationId xmlns:a16="http://schemas.microsoft.com/office/drawing/2014/main" id="{20EAFBAF-437D-D2A2-EB33-9BA033BFBC79}"/>
              </a:ext>
            </a:extLst>
          </p:cNvPr>
          <p:cNvSpPr txBox="1"/>
          <p:nvPr/>
        </p:nvSpPr>
        <p:spPr>
          <a:xfrm>
            <a:off x="169533" y="1652644"/>
            <a:ext cx="4208929" cy="3915966"/>
          </a:xfrm>
          <a:prstGeom prst="roundRect">
            <a:avLst/>
          </a:prstGeom>
          <a:solidFill>
            <a:schemeClr val="bg1">
              <a:lumMod val="40000"/>
              <a:lumOff val="60000"/>
            </a:schemeClr>
          </a:solidFill>
          <a:ln>
            <a:solidFill>
              <a:srgbClr val="0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solidFill>
                  <a:srgbClr val="000000"/>
                </a:solidFill>
                <a:ea typeface="Calibri"/>
                <a:cs typeface="Calibri"/>
              </a:rPr>
              <a:t>The process of learning to read is difficult, complex, and requires explicit and systematic instruction in various reading skills.</a:t>
            </a:r>
            <a:endParaRPr lang="en-US" sz="3200">
              <a:ea typeface="Calibri"/>
              <a:cs typeface="Calibri"/>
            </a:endParaRPr>
          </a:p>
        </p:txBody>
      </p:sp>
      <p:grpSp>
        <p:nvGrpSpPr>
          <p:cNvPr id="5" name="Group 4">
            <a:extLst>
              <a:ext uri="{FF2B5EF4-FFF2-40B4-BE49-F238E27FC236}">
                <a16:creationId xmlns:a16="http://schemas.microsoft.com/office/drawing/2014/main" id="{1E12BF7A-859A-DF8A-B4DF-FCCE8444EBFB}"/>
              </a:ext>
              <a:ext uri="{C183D7F6-B498-43B3-948B-1728B52AA6E4}">
                <adec:decorative xmlns:adec="http://schemas.microsoft.com/office/drawing/2017/decorative" val="1"/>
              </a:ext>
            </a:extLst>
          </p:cNvPr>
          <p:cNvGrpSpPr/>
          <p:nvPr/>
        </p:nvGrpSpPr>
        <p:grpSpPr>
          <a:xfrm>
            <a:off x="4693636" y="1900517"/>
            <a:ext cx="7094952" cy="3671178"/>
            <a:chOff x="4706160" y="2370275"/>
            <a:chExt cx="6617450" cy="3458425"/>
          </a:xfrm>
        </p:grpSpPr>
        <p:pic>
          <p:nvPicPr>
            <p:cNvPr id="25" name="Picture 24" descr="A person sitting at a table with a pen on her hand&#10;&#10;AI-generated content may be incorrect.">
              <a:extLst>
                <a:ext uri="{FF2B5EF4-FFF2-40B4-BE49-F238E27FC236}">
                  <a16:creationId xmlns:a16="http://schemas.microsoft.com/office/drawing/2014/main" id="{14377482-EC1E-DA67-C17F-E404420754FC}"/>
                </a:ext>
              </a:extLst>
            </p:cNvPr>
            <p:cNvPicPr>
              <a:picLocks noChangeAspect="1"/>
            </p:cNvPicPr>
            <p:nvPr/>
          </p:nvPicPr>
          <p:blipFill>
            <a:blip r:embed="rId4"/>
            <a:stretch>
              <a:fillRect/>
            </a:stretch>
          </p:blipFill>
          <p:spPr>
            <a:xfrm>
              <a:off x="4706160" y="2380651"/>
              <a:ext cx="3925661" cy="3448049"/>
            </a:xfrm>
            <a:prstGeom prst="rect">
              <a:avLst/>
            </a:prstGeom>
            <a:ln w="6350">
              <a:solidFill>
                <a:schemeClr val="tx1"/>
              </a:solidFill>
            </a:ln>
          </p:spPr>
        </p:pic>
        <p:sp>
          <p:nvSpPr>
            <p:cNvPr id="12" name="Cube 11">
              <a:extLst>
                <a:ext uri="{FF2B5EF4-FFF2-40B4-BE49-F238E27FC236}">
                  <a16:creationId xmlns:a16="http://schemas.microsoft.com/office/drawing/2014/main" id="{7F09BEFE-C34D-76F3-160B-D62D9DA27BC1}"/>
                </a:ext>
              </a:extLst>
            </p:cNvPr>
            <p:cNvSpPr/>
            <p:nvPr/>
          </p:nvSpPr>
          <p:spPr>
            <a:xfrm>
              <a:off x="6398722" y="4923550"/>
              <a:ext cx="4914002" cy="902243"/>
            </a:xfrm>
            <a:prstGeom prst="cube">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2">
                      <a:lumMod val="60000"/>
                      <a:lumOff val="40000"/>
                    </a:schemeClr>
                  </a:solidFill>
                  <a:ea typeface="Calibri"/>
                  <a:cs typeface="Calibri"/>
                </a:rPr>
                <a:t>Phonological Awareness</a:t>
              </a:r>
              <a:endParaRPr lang="en-US"/>
            </a:p>
          </p:txBody>
        </p:sp>
        <p:sp>
          <p:nvSpPr>
            <p:cNvPr id="13" name="Cube 12">
              <a:extLst>
                <a:ext uri="{FF2B5EF4-FFF2-40B4-BE49-F238E27FC236}">
                  <a16:creationId xmlns:a16="http://schemas.microsoft.com/office/drawing/2014/main" id="{226F818F-CEC6-E0A0-2C66-B7C38559E07C}"/>
                </a:ext>
              </a:extLst>
            </p:cNvPr>
            <p:cNvSpPr/>
            <p:nvPr/>
          </p:nvSpPr>
          <p:spPr>
            <a:xfrm>
              <a:off x="6799774" y="4232593"/>
              <a:ext cx="4512950" cy="902243"/>
            </a:xfrm>
            <a:prstGeom prst="cube">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2">
                      <a:lumMod val="40000"/>
                      <a:lumOff val="60000"/>
                    </a:schemeClr>
                  </a:solidFill>
                  <a:ea typeface="Calibri"/>
                  <a:cs typeface="Calibri"/>
                </a:rPr>
                <a:t> Phonics</a:t>
              </a:r>
              <a:endParaRPr lang="en-US">
                <a:solidFill>
                  <a:schemeClr val="tx2">
                    <a:lumMod val="40000"/>
                    <a:lumOff val="60000"/>
                  </a:schemeClr>
                </a:solidFill>
                <a:ea typeface="Calibri" panose="020F0502020204030204"/>
                <a:cs typeface="Calibri" panose="020F0502020204030204"/>
              </a:endParaRPr>
            </a:p>
          </p:txBody>
        </p:sp>
        <p:sp>
          <p:nvSpPr>
            <p:cNvPr id="14" name="Cube 13">
              <a:extLst>
                <a:ext uri="{FF2B5EF4-FFF2-40B4-BE49-F238E27FC236}">
                  <a16:creationId xmlns:a16="http://schemas.microsoft.com/office/drawing/2014/main" id="{C6476485-76DC-39CD-9055-15A541202FC4}"/>
                </a:ext>
              </a:extLst>
            </p:cNvPr>
            <p:cNvSpPr/>
            <p:nvPr/>
          </p:nvSpPr>
          <p:spPr>
            <a:xfrm>
              <a:off x="7160721" y="3601794"/>
              <a:ext cx="4152003" cy="852112"/>
            </a:xfrm>
            <a:prstGeom prst="cube">
              <a:avLst/>
            </a:prstGeom>
            <a:solidFill>
              <a:schemeClr val="accent3">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FFFFFF"/>
                  </a:solidFill>
                  <a:ea typeface="Calibri"/>
                  <a:cs typeface="Calibri"/>
                </a:rPr>
                <a:t>    Fluency</a:t>
              </a:r>
              <a:endParaRPr lang="en-US">
                <a:ea typeface="Calibri" panose="020F0502020204030204"/>
                <a:cs typeface="Calibri" panose="020F0502020204030204"/>
              </a:endParaRPr>
            </a:p>
          </p:txBody>
        </p:sp>
        <p:sp>
          <p:nvSpPr>
            <p:cNvPr id="15" name="Cube 14">
              <a:extLst>
                <a:ext uri="{FF2B5EF4-FFF2-40B4-BE49-F238E27FC236}">
                  <a16:creationId xmlns:a16="http://schemas.microsoft.com/office/drawing/2014/main" id="{510C0F9A-5D8B-FDBB-1429-38B9487C0E01}"/>
                </a:ext>
              </a:extLst>
            </p:cNvPr>
            <p:cNvSpPr/>
            <p:nvPr/>
          </p:nvSpPr>
          <p:spPr>
            <a:xfrm>
              <a:off x="7622791" y="2961828"/>
              <a:ext cx="3700819" cy="852112"/>
            </a:xfrm>
            <a:prstGeom prst="cube">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2">
                      <a:lumMod val="40000"/>
                      <a:lumOff val="60000"/>
                    </a:schemeClr>
                  </a:solidFill>
                  <a:ea typeface="Calibri"/>
                  <a:cs typeface="Calibri"/>
                </a:rPr>
                <a:t>Vocabulary</a:t>
              </a:r>
              <a:endParaRPr lang="en-US">
                <a:solidFill>
                  <a:schemeClr val="tx2">
                    <a:lumMod val="40000"/>
                    <a:lumOff val="60000"/>
                  </a:schemeClr>
                </a:solidFill>
                <a:ea typeface="Calibri" panose="020F0502020204030204"/>
                <a:cs typeface="Calibri" panose="020F0502020204030204"/>
              </a:endParaRPr>
            </a:p>
          </p:txBody>
        </p:sp>
        <p:sp>
          <p:nvSpPr>
            <p:cNvPr id="16" name="Cube 15">
              <a:extLst>
                <a:ext uri="{FF2B5EF4-FFF2-40B4-BE49-F238E27FC236}">
                  <a16:creationId xmlns:a16="http://schemas.microsoft.com/office/drawing/2014/main" id="{67E59B66-5C65-4206-D406-BE1EB5A9626C}"/>
                </a:ext>
              </a:extLst>
            </p:cNvPr>
            <p:cNvSpPr/>
            <p:nvPr/>
          </p:nvSpPr>
          <p:spPr>
            <a:xfrm>
              <a:off x="8043896" y="2370275"/>
              <a:ext cx="3279714" cy="812007"/>
            </a:xfrm>
            <a:prstGeom prst="cub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FFFFFF"/>
                  </a:solidFill>
                  <a:ea typeface="Calibri"/>
                  <a:cs typeface="Calibri"/>
                </a:rPr>
                <a:t>   Comprehension</a:t>
              </a:r>
              <a:endParaRPr lang="en-US"/>
            </a:p>
          </p:txBody>
        </p:sp>
      </p:grpSp>
    </p:spTree>
    <p:custDataLst>
      <p:tags r:id="rId1"/>
    </p:custDataLst>
    <p:extLst>
      <p:ext uri="{BB962C8B-B14F-4D97-AF65-F5344CB8AC3E}">
        <p14:creationId xmlns:p14="http://schemas.microsoft.com/office/powerpoint/2010/main" val="2017289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A45F42A8-E104-AFCA-D7D1-3D29B5A1B019}"/>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9" name="Rectangle 8">
            <a:extLst>
              <a:ext uri="{FF2B5EF4-FFF2-40B4-BE49-F238E27FC236}">
                <a16:creationId xmlns:a16="http://schemas.microsoft.com/office/drawing/2014/main" id="{38ADD9FE-3BBE-C445-171C-6002A48FF5D3}"/>
              </a:ext>
            </a:extLst>
          </p:cNvPr>
          <p:cNvSpPr/>
          <p:nvPr/>
        </p:nvSpPr>
        <p:spPr>
          <a:xfrm>
            <a:off x="9764806" y="0"/>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sp>
        <p:nvSpPr>
          <p:cNvPr id="7" name="TextBox 6">
            <a:extLst>
              <a:ext uri="{FF2B5EF4-FFF2-40B4-BE49-F238E27FC236}">
                <a16:creationId xmlns:a16="http://schemas.microsoft.com/office/drawing/2014/main" id="{578FA6A0-6C0B-A7DF-3763-9E74B90F1FF4}"/>
              </a:ext>
            </a:extLst>
          </p:cNvPr>
          <p:cNvSpPr txBox="1"/>
          <p:nvPr/>
        </p:nvSpPr>
        <p:spPr>
          <a:xfrm>
            <a:off x="1484" y="962443"/>
            <a:ext cx="7487277" cy="1508105"/>
          </a:xfrm>
          <a:prstGeom prst="rect">
            <a:avLst/>
          </a:prstGeom>
          <a:noFill/>
        </p:spPr>
        <p:txBody>
          <a:bodyPr wrap="square" lIns="91440" tIns="45720" rIns="91440" bIns="45720" anchor="t">
            <a:spAutoFit/>
          </a:bodyPr>
          <a:lstStyle/>
          <a:p>
            <a:pPr>
              <a:buNone/>
            </a:pPr>
            <a:r>
              <a:rPr lang="en-US" sz="3600" b="1" dirty="0"/>
              <a:t>The Science of Reading: </a:t>
            </a:r>
          </a:p>
          <a:p>
            <a:pPr>
              <a:buNone/>
            </a:pPr>
            <a:r>
              <a:rPr lang="en-US" sz="3600" b="1" dirty="0"/>
              <a:t>What It </a:t>
            </a:r>
            <a:r>
              <a:rPr lang="en-US" sz="3600" b="1" i="1" dirty="0"/>
              <a:t>Is</a:t>
            </a:r>
            <a:r>
              <a:rPr lang="en-US" sz="3600" b="1" dirty="0"/>
              <a:t> and What It </a:t>
            </a:r>
            <a:r>
              <a:rPr lang="en-US" sz="3600" b="1" i="1" dirty="0"/>
              <a:t>Isn’t</a:t>
            </a:r>
            <a:endParaRPr lang="en-US" sz="3600" b="1" dirty="0">
              <a:ea typeface="Calibri" panose="020F0502020204030204"/>
              <a:cs typeface="Calibri" panose="020F0502020204030204"/>
            </a:endParaRPr>
          </a:p>
          <a:p>
            <a:pPr marL="342900" indent="-342900">
              <a:buFont typeface="Arial" panose="020B0604020202020204" pitchFamily="34" charset="0"/>
              <a:buChar char="•"/>
            </a:pPr>
            <a:endParaRPr lang="en-US" sz="2000" dirty="0">
              <a:ea typeface="Calibri"/>
              <a:cs typeface="Calibri"/>
            </a:endParaRPr>
          </a:p>
        </p:txBody>
      </p:sp>
      <p:sp>
        <p:nvSpPr>
          <p:cNvPr id="13" name="Google Shape;237;p20">
            <a:extLst>
              <a:ext uri="{FF2B5EF4-FFF2-40B4-BE49-F238E27FC236}">
                <a16:creationId xmlns:a16="http://schemas.microsoft.com/office/drawing/2014/main" id="{52B05FC6-0006-F57F-D60B-8B21D04C42E5}"/>
              </a:ext>
            </a:extLst>
          </p:cNvPr>
          <p:cNvSpPr txBox="1">
            <a:spLocks noGrp="1"/>
          </p:cNvSpPr>
          <p:nvPr/>
        </p:nvSpPr>
        <p:spPr>
          <a:xfrm>
            <a:off x="495884" y="2127263"/>
            <a:ext cx="7668211" cy="4075643"/>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marL="0" lvl="0" indent="0" algn="l" rtl="0">
              <a:lnSpc>
                <a:spcPct val="90000"/>
              </a:lnSpc>
              <a:spcBef>
                <a:spcPts val="0"/>
              </a:spcBef>
              <a:spcAft>
                <a:spcPts val="0"/>
              </a:spcAft>
              <a:buNone/>
            </a:pPr>
            <a:endParaRPr lang="en" sz="1800" dirty="0"/>
          </a:p>
          <a:p>
            <a:pPr marL="114300" indent="0">
              <a:lnSpc>
                <a:spcPct val="90000"/>
              </a:lnSpc>
              <a:spcBef>
                <a:spcPts val="1000"/>
              </a:spcBef>
              <a:buSzPts val="1800"/>
              <a:buNone/>
            </a:pPr>
            <a:r>
              <a:rPr lang="en" sz="1800" dirty="0"/>
              <a:t>What It </a:t>
            </a:r>
            <a:r>
              <a:rPr lang="en" sz="1800" i="1" dirty="0"/>
              <a:t>Is</a:t>
            </a:r>
          </a:p>
          <a:p>
            <a:pPr indent="-342900">
              <a:lnSpc>
                <a:spcPct val="90000"/>
              </a:lnSpc>
              <a:spcBef>
                <a:spcPts val="1000"/>
              </a:spcBef>
              <a:buSzPts val="1800"/>
            </a:pPr>
            <a:r>
              <a:rPr lang="en" sz="1800" dirty="0"/>
              <a:t>Grounded in 50+ years of research on how children learn to read</a:t>
            </a:r>
          </a:p>
          <a:p>
            <a:pPr indent="-342900">
              <a:lnSpc>
                <a:spcPct val="90000"/>
              </a:lnSpc>
              <a:spcBef>
                <a:spcPts val="1000"/>
              </a:spcBef>
              <a:buSzPts val="1800"/>
            </a:pPr>
            <a:r>
              <a:rPr lang="en" sz="1800" dirty="0"/>
              <a:t>Built on the 5 Big Ideas: phonemic awareness, phonics, fluency, vocabulary, comprehension</a:t>
            </a:r>
          </a:p>
          <a:p>
            <a:pPr indent="-342900">
              <a:lnSpc>
                <a:spcPct val="90000"/>
              </a:lnSpc>
              <a:spcBef>
                <a:spcPts val="1000"/>
              </a:spcBef>
              <a:buSzPts val="1800"/>
            </a:pPr>
            <a:r>
              <a:rPr lang="en" sz="1800" dirty="0"/>
              <a:t>Continually evolving as communities, populations, and instructional methods change</a:t>
            </a:r>
          </a:p>
          <a:p>
            <a:pPr marL="114300" indent="0">
              <a:lnSpc>
                <a:spcPct val="90000"/>
              </a:lnSpc>
              <a:spcBef>
                <a:spcPts val="1000"/>
              </a:spcBef>
              <a:buSzPts val="1800"/>
              <a:buNone/>
            </a:pPr>
            <a:r>
              <a:rPr lang="en" sz="1800" dirty="0"/>
              <a:t>What It </a:t>
            </a:r>
            <a:r>
              <a:rPr lang="en" sz="1800" i="1" dirty="0"/>
              <a:t>Isn't</a:t>
            </a:r>
          </a:p>
          <a:p>
            <a:pPr marL="285750" indent="-342900">
              <a:lnSpc>
                <a:spcPct val="90000"/>
              </a:lnSpc>
              <a:spcBef>
                <a:spcPts val="1000"/>
              </a:spcBef>
            </a:pPr>
            <a:r>
              <a:rPr lang="en" sz="1800" dirty="0"/>
              <a:t>Not a specific program, intervention, or product you can purchase</a:t>
            </a:r>
            <a:endParaRPr lang="en" sz="1800">
              <a:solidFill>
                <a:srgbClr val="08355F"/>
              </a:solidFill>
            </a:endParaRPr>
          </a:p>
          <a:p>
            <a:pPr marL="285750" indent="-342900">
              <a:lnSpc>
                <a:spcPct val="90000"/>
              </a:lnSpc>
              <a:spcBef>
                <a:spcPts val="1000"/>
              </a:spcBef>
            </a:pPr>
            <a:r>
              <a:rPr lang="en" sz="1800" dirty="0"/>
              <a:t>Not only about phonics – phonics is just one of the 5 Big Ideas</a:t>
            </a:r>
          </a:p>
          <a:p>
            <a:pPr marL="285750" indent="-342900">
              <a:lnSpc>
                <a:spcPct val="90000"/>
              </a:lnSpc>
              <a:spcBef>
                <a:spcPts val="1000"/>
              </a:spcBef>
            </a:pPr>
            <a:r>
              <a:rPr lang="en" sz="1800" dirty="0"/>
              <a:t>Not "finished"; like any science, it continues to grow as researchers, educators, and families contribute</a:t>
            </a:r>
          </a:p>
          <a:p>
            <a:pPr marL="114300" indent="0">
              <a:lnSpc>
                <a:spcPct val="90000"/>
              </a:lnSpc>
              <a:spcBef>
                <a:spcPts val="1000"/>
              </a:spcBef>
              <a:buSzPts val="1800"/>
              <a:buNone/>
            </a:pPr>
            <a:endParaRPr lang="en" sz="2000" dirty="0"/>
          </a:p>
          <a:p>
            <a:pPr indent="-342900">
              <a:lnSpc>
                <a:spcPct val="90000"/>
              </a:lnSpc>
              <a:spcBef>
                <a:spcPts val="1000"/>
              </a:spcBef>
              <a:buSzPts val="1800"/>
            </a:pPr>
            <a:endParaRPr lang="en" sz="2500" dirty="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3" name="Picture 2" descr="The Science of Reading infographic ">
            <a:hlinkClick r:id="rId3"/>
            <a:extLst>
              <a:ext uri="{FF2B5EF4-FFF2-40B4-BE49-F238E27FC236}">
                <a16:creationId xmlns:a16="http://schemas.microsoft.com/office/drawing/2014/main" id="{A78AE553-F875-C7E8-CFD4-C51739542CA9}"/>
              </a:ext>
            </a:extLst>
          </p:cNvPr>
          <p:cNvPicPr>
            <a:picLocks noChangeAspect="1"/>
          </p:cNvPicPr>
          <p:nvPr/>
        </p:nvPicPr>
        <p:blipFill>
          <a:blip r:embed="rId4"/>
          <a:stretch>
            <a:fillRect/>
          </a:stretch>
        </p:blipFill>
        <p:spPr>
          <a:xfrm>
            <a:off x="8442843" y="1085936"/>
            <a:ext cx="3345745" cy="4741935"/>
          </a:xfrm>
          <a:prstGeom prst="rect">
            <a:avLst/>
          </a:prstGeom>
        </p:spPr>
      </p:pic>
      <p:pic>
        <p:nvPicPr>
          <p:cNvPr id="4" name="Graphic 4" descr="Backpack with solid fill">
            <a:hlinkClick r:id="rId5"/>
            <a:extLst>
              <a:ext uri="{FF2B5EF4-FFF2-40B4-BE49-F238E27FC236}">
                <a16:creationId xmlns:a16="http://schemas.microsoft.com/office/drawing/2014/main" id="{230AC2BC-AF66-3892-47A8-9A6123CCF7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pic>
        <p:nvPicPr>
          <p:cNvPr id="6" name="Picture 5" descr="A qr code with black dots&#10;">
            <a:extLst>
              <a:ext uri="{FF2B5EF4-FFF2-40B4-BE49-F238E27FC236}">
                <a16:creationId xmlns:a16="http://schemas.microsoft.com/office/drawing/2014/main" id="{3AFFB8BC-97B0-336A-4016-6081D4C41A43}"/>
              </a:ext>
            </a:extLst>
          </p:cNvPr>
          <p:cNvPicPr>
            <a:picLocks noChangeAspect="1"/>
          </p:cNvPicPr>
          <p:nvPr/>
        </p:nvPicPr>
        <p:blipFill>
          <a:blip r:embed="rId8"/>
          <a:stretch>
            <a:fillRect/>
          </a:stretch>
        </p:blipFill>
        <p:spPr>
          <a:xfrm>
            <a:off x="9305365" y="5458615"/>
            <a:ext cx="1428937" cy="1341226"/>
          </a:xfrm>
          <a:prstGeom prst="rect">
            <a:avLst/>
          </a:prstGeom>
        </p:spPr>
      </p:pic>
    </p:spTree>
    <p:extLst>
      <p:ext uri="{BB962C8B-B14F-4D97-AF65-F5344CB8AC3E}">
        <p14:creationId xmlns:p14="http://schemas.microsoft.com/office/powerpoint/2010/main" val="405949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a:extLst>
              <a:ext uri="{FF2B5EF4-FFF2-40B4-BE49-F238E27FC236}">
                <a16:creationId xmlns:a16="http://schemas.microsoft.com/office/drawing/2014/main" id="{052C4D06-0C6F-39F3-25EA-A60A3ACC980E}"/>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5" name="Rectangle 4">
            <a:extLst>
              <a:ext uri="{FF2B5EF4-FFF2-40B4-BE49-F238E27FC236}">
                <a16:creationId xmlns:a16="http://schemas.microsoft.com/office/drawing/2014/main" id="{A351BB55-C488-2797-0D72-4DDEB3C45482}"/>
              </a:ext>
            </a:extLst>
          </p:cNvPr>
          <p:cNvSpPr/>
          <p:nvPr/>
        </p:nvSpPr>
        <p:spPr>
          <a:xfrm>
            <a:off x="9773771" y="25141"/>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sp>
        <p:nvSpPr>
          <p:cNvPr id="2" name="Title 1">
            <a:extLst>
              <a:ext uri="{FF2B5EF4-FFF2-40B4-BE49-F238E27FC236}">
                <a16:creationId xmlns:a16="http://schemas.microsoft.com/office/drawing/2014/main" id="{24798C0F-29A0-CEA1-7512-69B8B1C4598C}"/>
              </a:ext>
            </a:extLst>
          </p:cNvPr>
          <p:cNvSpPr>
            <a:spLocks noGrp="1"/>
          </p:cNvSpPr>
          <p:nvPr>
            <p:ph type="title"/>
          </p:nvPr>
        </p:nvSpPr>
        <p:spPr>
          <a:xfrm>
            <a:off x="0" y="1231305"/>
            <a:ext cx="12191999" cy="764498"/>
          </a:xfrm>
        </p:spPr>
        <p:txBody>
          <a:bodyPr lIns="91440" tIns="45720" rIns="91440" bIns="45720" anchor="t"/>
          <a:lstStyle/>
          <a:p>
            <a:pPr algn="ctr"/>
            <a:r>
              <a:rPr lang="en-US" sz="3600" b="1" dirty="0">
                <a:latin typeface="+mn-lt"/>
              </a:rPr>
              <a:t>Learning to Read: The Simple View of Reading</a:t>
            </a:r>
            <a:endParaRPr lang="en-US" sz="3600" dirty="0">
              <a:ea typeface="Calibri Light"/>
              <a:cs typeface="Calibri Light"/>
            </a:endParaRPr>
          </a:p>
        </p:txBody>
      </p:sp>
      <p:pic>
        <p:nvPicPr>
          <p:cNvPr id="3" name="Picture 2" descr="The image illustrates the concept of the Simple View of Reading, emphasizing its dual components: accurate, fluent word recognition and language comprehension.&#10;&#10;">
            <a:extLst>
              <a:ext uri="{FF2B5EF4-FFF2-40B4-BE49-F238E27FC236}">
                <a16:creationId xmlns:a16="http://schemas.microsoft.com/office/drawing/2014/main" id="{3B3345D2-38D4-C632-6532-E885EA2A81AA}"/>
              </a:ext>
            </a:extLst>
          </p:cNvPr>
          <p:cNvPicPr>
            <a:picLocks noChangeAspect="1"/>
          </p:cNvPicPr>
          <p:nvPr/>
        </p:nvPicPr>
        <p:blipFill>
          <a:blip r:embed="rId3"/>
          <a:stretch>
            <a:fillRect/>
          </a:stretch>
        </p:blipFill>
        <p:spPr>
          <a:xfrm>
            <a:off x="1406417" y="1999151"/>
            <a:ext cx="9381873" cy="2024702"/>
          </a:xfrm>
          <a:prstGeom prst="rect">
            <a:avLst/>
          </a:prstGeom>
        </p:spPr>
      </p:pic>
      <p:sp>
        <p:nvSpPr>
          <p:cNvPr id="7" name="Rectangle 6">
            <a:extLst>
              <a:ext uri="{FF2B5EF4-FFF2-40B4-BE49-F238E27FC236}">
                <a16:creationId xmlns:a16="http://schemas.microsoft.com/office/drawing/2014/main" id="{1F5291BF-F46D-77B1-89F9-542F8AB713E3}"/>
              </a:ext>
              <a:ext uri="{C183D7F6-B498-43B3-948B-1728B52AA6E4}">
                <adec:decorative xmlns:adec="http://schemas.microsoft.com/office/drawing/2017/decorative" val="1"/>
              </a:ext>
            </a:extLst>
          </p:cNvPr>
          <p:cNvSpPr/>
          <p:nvPr/>
        </p:nvSpPr>
        <p:spPr>
          <a:xfrm>
            <a:off x="234846" y="4141140"/>
            <a:ext cx="2996131" cy="1735003"/>
          </a:xfrm>
          <a:prstGeom prst="rect">
            <a:avLst/>
          </a:prstGeom>
          <a:solidFill>
            <a:schemeClr val="bg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a:solidFill>
                  <a:sysClr val="windowText" lastClr="000000"/>
                </a:solidFill>
              </a:rPr>
              <a:t>Word Recognition</a:t>
            </a:r>
          </a:p>
        </p:txBody>
      </p:sp>
      <p:sp>
        <p:nvSpPr>
          <p:cNvPr id="10" name="Multiply 12">
            <a:extLst>
              <a:ext uri="{FF2B5EF4-FFF2-40B4-BE49-F238E27FC236}">
                <a16:creationId xmlns:a16="http://schemas.microsoft.com/office/drawing/2014/main" id="{E99392BD-FF9E-A84B-A84F-C3D64C372424}"/>
              </a:ext>
              <a:ext uri="{C183D7F6-B498-43B3-948B-1728B52AA6E4}">
                <adec:decorative xmlns:adec="http://schemas.microsoft.com/office/drawing/2017/decorative" val="1"/>
              </a:ext>
            </a:extLst>
          </p:cNvPr>
          <p:cNvSpPr/>
          <p:nvPr/>
        </p:nvSpPr>
        <p:spPr>
          <a:xfrm>
            <a:off x="3420955" y="4199246"/>
            <a:ext cx="1048562" cy="1515883"/>
          </a:xfrm>
          <a:prstGeom prst="mathMultiply">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E093F7-8178-285F-4E2B-1D85CD83BAAF}"/>
              </a:ext>
              <a:ext uri="{C183D7F6-B498-43B3-948B-1728B52AA6E4}">
                <adec:decorative xmlns:adec="http://schemas.microsoft.com/office/drawing/2017/decorative" val="1"/>
              </a:ext>
            </a:extLst>
          </p:cNvPr>
          <p:cNvSpPr/>
          <p:nvPr/>
        </p:nvSpPr>
        <p:spPr>
          <a:xfrm>
            <a:off x="4686360" y="4092746"/>
            <a:ext cx="2996131" cy="173194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t>Language</a:t>
            </a:r>
          </a:p>
          <a:p>
            <a:pPr algn="ctr"/>
            <a:r>
              <a:rPr lang="en-US" sz="3200" b="1"/>
              <a:t>Comprehension</a:t>
            </a:r>
          </a:p>
        </p:txBody>
      </p:sp>
      <p:sp>
        <p:nvSpPr>
          <p:cNvPr id="9" name="Equal 11">
            <a:extLst>
              <a:ext uri="{FF2B5EF4-FFF2-40B4-BE49-F238E27FC236}">
                <a16:creationId xmlns:a16="http://schemas.microsoft.com/office/drawing/2014/main" id="{E6B1B892-BC16-31D5-8C27-59BE7B530399}"/>
              </a:ext>
              <a:ext uri="{C183D7F6-B498-43B3-948B-1728B52AA6E4}">
                <adec:decorative xmlns:adec="http://schemas.microsoft.com/office/drawing/2017/decorative" val="1"/>
              </a:ext>
            </a:extLst>
          </p:cNvPr>
          <p:cNvSpPr/>
          <p:nvPr/>
        </p:nvSpPr>
        <p:spPr>
          <a:xfrm>
            <a:off x="7777480" y="4391535"/>
            <a:ext cx="824925" cy="1131307"/>
          </a:xfrm>
          <a:prstGeom prst="mathEqual">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ysClr val="windowText" lastClr="000000"/>
              </a:solidFill>
            </a:endParaRPr>
          </a:p>
        </p:txBody>
      </p:sp>
      <p:sp>
        <p:nvSpPr>
          <p:cNvPr id="11" name="Rectangle 10">
            <a:extLst>
              <a:ext uri="{FF2B5EF4-FFF2-40B4-BE49-F238E27FC236}">
                <a16:creationId xmlns:a16="http://schemas.microsoft.com/office/drawing/2014/main" id="{E5B0C923-264F-8921-B047-6731050C4E60}"/>
              </a:ext>
            </a:extLst>
          </p:cNvPr>
          <p:cNvSpPr/>
          <p:nvPr/>
        </p:nvSpPr>
        <p:spPr>
          <a:xfrm>
            <a:off x="8792383" y="4089688"/>
            <a:ext cx="3289689" cy="1735003"/>
          </a:xfrm>
          <a:prstGeom prst="rect">
            <a:avLst/>
          </a:prstGeom>
          <a:solidFill>
            <a:srgbClr val="FBE3B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a:t>Reading</a:t>
            </a:r>
          </a:p>
          <a:p>
            <a:pPr algn="ctr"/>
            <a:r>
              <a:rPr lang="en-US" sz="3600" b="1"/>
              <a:t>Comprehension</a:t>
            </a:r>
          </a:p>
        </p:txBody>
      </p:sp>
    </p:spTree>
    <p:extLst>
      <p:ext uri="{BB962C8B-B14F-4D97-AF65-F5344CB8AC3E}">
        <p14:creationId xmlns:p14="http://schemas.microsoft.com/office/powerpoint/2010/main" val="1011162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81E4C639-ACE1-19BF-62DA-A7F404D9C2F0}"/>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6" name="Rectangle 5">
            <a:extLst>
              <a:ext uri="{FF2B5EF4-FFF2-40B4-BE49-F238E27FC236}">
                <a16:creationId xmlns:a16="http://schemas.microsoft.com/office/drawing/2014/main" id="{0A370C78-FD3F-13E2-A7F1-CC28AC4C4A48}"/>
              </a:ext>
            </a:extLst>
          </p:cNvPr>
          <p:cNvSpPr/>
          <p:nvPr/>
        </p:nvSpPr>
        <p:spPr>
          <a:xfrm>
            <a:off x="9764806" y="-17512"/>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sp>
        <p:nvSpPr>
          <p:cNvPr id="14" name="Title 1">
            <a:extLst>
              <a:ext uri="{FF2B5EF4-FFF2-40B4-BE49-F238E27FC236}">
                <a16:creationId xmlns:a16="http://schemas.microsoft.com/office/drawing/2014/main" id="{8C27F6F7-5419-868B-A9D8-216F8B94736D}"/>
              </a:ext>
            </a:extLst>
          </p:cNvPr>
          <p:cNvSpPr>
            <a:spLocks noGrp="1"/>
          </p:cNvSpPr>
          <p:nvPr>
            <p:ph type="title"/>
          </p:nvPr>
        </p:nvSpPr>
        <p:spPr>
          <a:xfrm>
            <a:off x="641374" y="1608764"/>
            <a:ext cx="3993107" cy="2548327"/>
          </a:xfrm>
        </p:spPr>
        <p:txBody>
          <a:bodyPr/>
          <a:lstStyle/>
          <a:p>
            <a:pPr algn="ctr"/>
            <a:r>
              <a:rPr lang="en-US" sz="4000" b="1" dirty="0">
                <a:latin typeface="+mn-lt"/>
              </a:rPr>
              <a:t>Working Together… Word Reading and Understanding</a:t>
            </a:r>
          </a:p>
        </p:txBody>
      </p:sp>
      <p:pic>
        <p:nvPicPr>
          <p:cNvPr id="2" name="Picture 1" descr="The image illustrates the difference between the ability to recognize individual sounds (accuracy) and the ability to comprehend and construct meaningful sentences (fluency).&#10;&#10;">
            <a:extLst>
              <a:ext uri="{FF2B5EF4-FFF2-40B4-BE49-F238E27FC236}">
                <a16:creationId xmlns:a16="http://schemas.microsoft.com/office/drawing/2014/main" id="{99024DCA-3F0F-18F1-48E7-FBB33A0B9B03}"/>
              </a:ext>
            </a:extLst>
          </p:cNvPr>
          <p:cNvPicPr>
            <a:picLocks noChangeAspect="1"/>
          </p:cNvPicPr>
          <p:nvPr/>
        </p:nvPicPr>
        <p:blipFill>
          <a:blip r:embed="rId3"/>
          <a:srcRect l="1738" t="2138" r="1647" b="1701"/>
          <a:stretch>
            <a:fillRect/>
          </a:stretch>
        </p:blipFill>
        <p:spPr>
          <a:xfrm>
            <a:off x="5508324" y="1061701"/>
            <a:ext cx="6089066" cy="5252013"/>
          </a:xfrm>
          <a:prstGeom prst="rect">
            <a:avLst/>
          </a:prstGeom>
        </p:spPr>
      </p:pic>
      <p:sp>
        <p:nvSpPr>
          <p:cNvPr id="3" name="TextBox 2">
            <a:extLst>
              <a:ext uri="{FF2B5EF4-FFF2-40B4-BE49-F238E27FC236}">
                <a16:creationId xmlns:a16="http://schemas.microsoft.com/office/drawing/2014/main" id="{9EDC181B-C24E-57F7-AC75-1EE778D87CF7}"/>
              </a:ext>
            </a:extLst>
          </p:cNvPr>
          <p:cNvSpPr txBox="1"/>
          <p:nvPr/>
        </p:nvSpPr>
        <p:spPr>
          <a:xfrm rot="16200000">
            <a:off x="3917852" y="3194983"/>
            <a:ext cx="3642611" cy="461665"/>
          </a:xfrm>
          <a:prstGeom prst="rect">
            <a:avLst/>
          </a:prstGeom>
          <a:noFill/>
        </p:spPr>
        <p:txBody>
          <a:bodyPr wrap="square" rtlCol="0">
            <a:spAutoFit/>
          </a:bodyPr>
          <a:lstStyle/>
          <a:p>
            <a:r>
              <a:rPr lang="en-US" sz="2400" b="1"/>
              <a:t>Word Recognition Skills</a:t>
            </a:r>
          </a:p>
        </p:txBody>
      </p:sp>
      <p:sp>
        <p:nvSpPr>
          <p:cNvPr id="4" name="TextBox 3">
            <a:extLst>
              <a:ext uri="{FF2B5EF4-FFF2-40B4-BE49-F238E27FC236}">
                <a16:creationId xmlns:a16="http://schemas.microsoft.com/office/drawing/2014/main" id="{EE577A5B-5650-23A6-FA66-A7B431C2CDC7}"/>
              </a:ext>
            </a:extLst>
          </p:cNvPr>
          <p:cNvSpPr txBox="1"/>
          <p:nvPr/>
        </p:nvSpPr>
        <p:spPr>
          <a:xfrm rot="5400000">
            <a:off x="9233952" y="3333452"/>
            <a:ext cx="4275943" cy="461665"/>
          </a:xfrm>
          <a:prstGeom prst="rect">
            <a:avLst/>
          </a:prstGeom>
          <a:noFill/>
        </p:spPr>
        <p:txBody>
          <a:bodyPr wrap="square">
            <a:spAutoFit/>
          </a:bodyPr>
          <a:lstStyle/>
          <a:p>
            <a:r>
              <a:rPr lang="en-US" sz="2400" b="1"/>
              <a:t>Language Comprehension Skills</a:t>
            </a:r>
          </a:p>
        </p:txBody>
      </p:sp>
    </p:spTree>
    <p:extLst>
      <p:ext uri="{BB962C8B-B14F-4D97-AF65-F5344CB8AC3E}">
        <p14:creationId xmlns:p14="http://schemas.microsoft.com/office/powerpoint/2010/main" val="3314805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B93CD4-5E7F-50E4-1FFC-C1882C932709}"/>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3" name="Rectangle 2">
            <a:extLst>
              <a:ext uri="{FF2B5EF4-FFF2-40B4-BE49-F238E27FC236}">
                <a16:creationId xmlns:a16="http://schemas.microsoft.com/office/drawing/2014/main" id="{30D9CE38-4D24-C184-3D0C-1E4F9D33E8C2}"/>
              </a:ext>
            </a:extLst>
          </p:cNvPr>
          <p:cNvSpPr/>
          <p:nvPr/>
        </p:nvSpPr>
        <p:spPr>
          <a:xfrm>
            <a:off x="9764806" y="8834"/>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sp>
        <p:nvSpPr>
          <p:cNvPr id="12" name="TextBox 11">
            <a:extLst>
              <a:ext uri="{FF2B5EF4-FFF2-40B4-BE49-F238E27FC236}">
                <a16:creationId xmlns:a16="http://schemas.microsoft.com/office/drawing/2014/main" id="{91D08335-7423-185E-49A1-AC69F04559FC}"/>
              </a:ext>
            </a:extLst>
          </p:cNvPr>
          <p:cNvSpPr txBox="1"/>
          <p:nvPr/>
        </p:nvSpPr>
        <p:spPr>
          <a:xfrm>
            <a:off x="281520" y="1124147"/>
            <a:ext cx="553760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Literacy Approaches and Practices</a:t>
            </a:r>
            <a:endParaRPr lang="en-US" sz="2400">
              <a:ea typeface="Calibri"/>
              <a:cs typeface="Calibri"/>
            </a:endParaRPr>
          </a:p>
        </p:txBody>
      </p:sp>
      <p:pic>
        <p:nvPicPr>
          <p:cNvPr id="10" name="Picture 9" descr="A person and a child sitting at a desk&#10;">
            <a:extLst>
              <a:ext uri="{FF2B5EF4-FFF2-40B4-BE49-F238E27FC236}">
                <a16:creationId xmlns:a16="http://schemas.microsoft.com/office/drawing/2014/main" id="{DFC7BF7D-2DFF-69EF-56FE-7ECE1542944C}"/>
              </a:ext>
            </a:extLst>
          </p:cNvPr>
          <p:cNvPicPr>
            <a:picLocks noChangeAspect="1"/>
          </p:cNvPicPr>
          <p:nvPr/>
        </p:nvPicPr>
        <p:blipFill>
          <a:blip r:embed="rId3"/>
          <a:stretch>
            <a:fillRect/>
          </a:stretch>
        </p:blipFill>
        <p:spPr>
          <a:xfrm>
            <a:off x="513182" y="1708839"/>
            <a:ext cx="5802881" cy="3900397"/>
          </a:xfrm>
          <a:prstGeom prst="rect">
            <a:avLst/>
          </a:prstGeom>
        </p:spPr>
      </p:pic>
      <p:pic>
        <p:nvPicPr>
          <p:cNvPr id="9" name="Content Placeholder 8">
            <a:extLst>
              <a:ext uri="{FF2B5EF4-FFF2-40B4-BE49-F238E27FC236}">
                <a16:creationId xmlns:a16="http://schemas.microsoft.com/office/drawing/2014/main" id="{1EFD75D8-2E45-9E14-80A1-4C16DACE5DDA}"/>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7069593" y="1123361"/>
            <a:ext cx="4472708" cy="4708545"/>
          </a:xfrm>
          <a:prstGeom prst="rect">
            <a:avLst/>
          </a:prstGeom>
        </p:spPr>
      </p:pic>
    </p:spTree>
    <p:extLst>
      <p:ext uri="{BB962C8B-B14F-4D97-AF65-F5344CB8AC3E}">
        <p14:creationId xmlns:p14="http://schemas.microsoft.com/office/powerpoint/2010/main" val="3734027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F0D7F-3EBE-DA1F-DB0B-8B43939EB26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30FE4C0-6EB2-11CA-2714-91CDDB41DC65}"/>
              </a:ext>
            </a:extLst>
          </p:cNvPr>
          <p:cNvGraphicFramePr>
            <a:graphicFrameLocks noGrp="1"/>
          </p:cNvGraphicFramePr>
          <p:nvPr>
            <p:extLst>
              <p:ext uri="{D42A27DB-BD31-4B8C-83A1-F6EECF244321}">
                <p14:modId xmlns:p14="http://schemas.microsoft.com/office/powerpoint/2010/main" val="1036045544"/>
              </p:ext>
            </p:extLst>
          </p:nvPr>
        </p:nvGraphicFramePr>
        <p:xfrm>
          <a:off x="1421788" y="1332770"/>
          <a:ext cx="9815765" cy="1036320"/>
        </p:xfrm>
        <a:graphic>
          <a:graphicData uri="http://schemas.openxmlformats.org/drawingml/2006/table">
            <a:tbl>
              <a:tblPr firstRow="1" bandRow="1">
                <a:tableStyleId>{5C22544A-7EE6-4342-B048-85BDC9FD1C3A}</a:tableStyleId>
              </a:tblPr>
              <a:tblGrid>
                <a:gridCol w="9815765">
                  <a:extLst>
                    <a:ext uri="{9D8B030D-6E8A-4147-A177-3AD203B41FA5}">
                      <a16:colId xmlns:a16="http://schemas.microsoft.com/office/drawing/2014/main" val="1781394592"/>
                    </a:ext>
                  </a:extLst>
                </a:gridCol>
              </a:tblGrid>
              <a:tr h="370840">
                <a:tc>
                  <a:txBody>
                    <a:bodyPr/>
                    <a:lstStyle/>
                    <a:p>
                      <a:pPr lvl="0" algn="ctr">
                        <a:buNone/>
                      </a:pPr>
                      <a:r>
                        <a:rPr lang="en-US" sz="2800" b="1" i="0" u="none" strike="noStrike" noProof="0">
                          <a:solidFill>
                            <a:schemeClr val="bg1">
                              <a:lumMod val="40000"/>
                              <a:lumOff val="60000"/>
                            </a:schemeClr>
                          </a:solidFill>
                          <a:latin typeface="Calibri"/>
                        </a:rPr>
                        <a:t>Identifying Evidence-Based Practices</a:t>
                      </a:r>
                    </a:p>
                  </a:txBody>
                  <a:tcPr>
                    <a:solidFill>
                      <a:schemeClr val="tx1">
                        <a:lumMod val="75000"/>
                      </a:schemeClr>
                    </a:solidFill>
                  </a:tcPr>
                </a:tc>
                <a:extLst>
                  <a:ext uri="{0D108BD9-81ED-4DB2-BD59-A6C34878D82A}">
                    <a16:rowId xmlns:a16="http://schemas.microsoft.com/office/drawing/2014/main" val="3068562962"/>
                  </a:ext>
                </a:extLst>
              </a:tr>
              <a:tr h="370840">
                <a:tc>
                  <a:txBody>
                    <a:bodyPr/>
                    <a:lstStyle/>
                    <a:p>
                      <a:r>
                        <a:rPr lang="en-US" sz="2800" b="0"/>
                        <a:t>How do I know if my child is getting evidence-based instruction?  </a:t>
                      </a:r>
                    </a:p>
                  </a:txBody>
                  <a:tcPr/>
                </a:tc>
                <a:extLst>
                  <a:ext uri="{0D108BD9-81ED-4DB2-BD59-A6C34878D82A}">
                    <a16:rowId xmlns:a16="http://schemas.microsoft.com/office/drawing/2014/main" val="2579704650"/>
                  </a:ext>
                </a:extLst>
              </a:tr>
            </a:tbl>
          </a:graphicData>
        </a:graphic>
      </p:graphicFrame>
      <p:sp>
        <p:nvSpPr>
          <p:cNvPr id="7" name="Rectangle 6">
            <a:extLst>
              <a:ext uri="{FF2B5EF4-FFF2-40B4-BE49-F238E27FC236}">
                <a16:creationId xmlns:a16="http://schemas.microsoft.com/office/drawing/2014/main" id="{0A6D2B49-5125-4C9D-023C-67250FDEF4AC}"/>
              </a:ext>
            </a:extLst>
          </p:cNvPr>
          <p:cNvSpPr/>
          <p:nvPr/>
        </p:nvSpPr>
        <p:spPr>
          <a:xfrm>
            <a:off x="9764806" y="-15402"/>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sp>
        <p:nvSpPr>
          <p:cNvPr id="14" name="TextBox 13">
            <a:extLst>
              <a:ext uri="{FF2B5EF4-FFF2-40B4-BE49-F238E27FC236}">
                <a16:creationId xmlns:a16="http://schemas.microsoft.com/office/drawing/2014/main" id="{D8FC9D08-C0DC-85C2-DC77-D99617FF54DD}"/>
              </a:ext>
            </a:extLst>
          </p:cNvPr>
          <p:cNvSpPr txBox="1"/>
          <p:nvPr/>
        </p:nvSpPr>
        <p:spPr>
          <a:xfrm>
            <a:off x="637082" y="2578353"/>
            <a:ext cx="11385176" cy="3139321"/>
          </a:xfrm>
          <a:prstGeom prst="rect">
            <a:avLst/>
          </a:prstGeom>
          <a:noFill/>
        </p:spPr>
        <p:txBody>
          <a:bodyPr wrap="square" lIns="91440" tIns="45720" rIns="91440" bIns="45720" rtlCol="0" anchor="t">
            <a:spAutoFit/>
          </a:bodyPr>
          <a:lstStyle/>
          <a:p>
            <a:pPr>
              <a:spcAft>
                <a:spcPts val="1200"/>
              </a:spcAft>
            </a:pPr>
            <a:r>
              <a:rPr lang="en-US" sz="2400" dirty="0"/>
              <a:t>Evidence-based means that research has shown that the practice effectively improves student outcomes based on four levels of evidence.</a:t>
            </a:r>
          </a:p>
          <a:p>
            <a:pPr marL="285750" indent="-285750">
              <a:spcAft>
                <a:spcPts val="1200"/>
              </a:spcAft>
              <a:buFont typeface="Arial" panose="020B0604020202020204" pitchFamily="34" charset="0"/>
              <a:buChar char="•"/>
            </a:pPr>
            <a:r>
              <a:rPr lang="en-US" sz="2200" b="1" dirty="0"/>
              <a:t>Strong evidence</a:t>
            </a:r>
            <a:r>
              <a:rPr lang="en-US" sz="2200" dirty="0"/>
              <a:t> — At least one well‑designed, well‑implemented </a:t>
            </a:r>
            <a:r>
              <a:rPr lang="en-US" sz="2200" b="1" dirty="0"/>
              <a:t>experimental study</a:t>
            </a:r>
            <a:r>
              <a:rPr lang="en-US" sz="2200" dirty="0"/>
              <a:t>.</a:t>
            </a:r>
            <a:endParaRPr lang="en-US" sz="2200" dirty="0">
              <a:ea typeface="Calibri"/>
              <a:cs typeface="Calibri"/>
            </a:endParaRPr>
          </a:p>
          <a:p>
            <a:pPr marL="285750" indent="-285750">
              <a:spcAft>
                <a:spcPts val="1200"/>
              </a:spcAft>
              <a:buFont typeface="Arial" panose="020B0604020202020204" pitchFamily="34" charset="0"/>
              <a:buChar char="•"/>
            </a:pPr>
            <a:r>
              <a:rPr lang="en-US" sz="2200" b="1" dirty="0"/>
              <a:t>Moderate evidence</a:t>
            </a:r>
            <a:r>
              <a:rPr lang="en-US" sz="2200" dirty="0"/>
              <a:t> — At least one well‑designed, well‑implemented </a:t>
            </a:r>
            <a:r>
              <a:rPr lang="en-US" sz="2200" b="1" dirty="0"/>
              <a:t>quasi‑experimental study</a:t>
            </a:r>
            <a:r>
              <a:rPr lang="en-US" sz="2200" dirty="0"/>
              <a:t>.</a:t>
            </a:r>
            <a:endParaRPr lang="en-US" sz="2200" dirty="0">
              <a:ea typeface="Calibri"/>
              <a:cs typeface="Calibri"/>
            </a:endParaRPr>
          </a:p>
          <a:p>
            <a:pPr marL="285750" indent="-285750">
              <a:spcAft>
                <a:spcPts val="1200"/>
              </a:spcAft>
              <a:buFont typeface="Arial" panose="020B0604020202020204" pitchFamily="34" charset="0"/>
              <a:buChar char="•"/>
            </a:pPr>
            <a:r>
              <a:rPr lang="en-US" sz="2200" b="1" dirty="0"/>
              <a:t>Promising evidence</a:t>
            </a:r>
            <a:r>
              <a:rPr lang="en-US" sz="2200" dirty="0"/>
              <a:t> — At least one well‑designed, well‑implemented </a:t>
            </a:r>
            <a:r>
              <a:rPr lang="en-US" sz="2200" b="1" dirty="0"/>
              <a:t>correlational study</a:t>
            </a:r>
            <a:r>
              <a:rPr lang="en-US" sz="2200" dirty="0"/>
              <a:t>.</a:t>
            </a:r>
            <a:endParaRPr lang="en-US" sz="2200" dirty="0">
              <a:ea typeface="Calibri"/>
              <a:cs typeface="Calibri"/>
            </a:endParaRPr>
          </a:p>
          <a:p>
            <a:pPr marL="285750" indent="-285750">
              <a:spcAft>
                <a:spcPts val="1200"/>
              </a:spcAft>
              <a:buFont typeface="Arial" panose="020B0604020202020204" pitchFamily="34" charset="0"/>
              <a:buChar char="•"/>
            </a:pPr>
            <a:r>
              <a:rPr lang="en-US" sz="2200" b="1" dirty="0"/>
              <a:t>Demonstrates a rationale</a:t>
            </a:r>
            <a:r>
              <a:rPr lang="en-US" sz="2200" dirty="0"/>
              <a:t> — A clear </a:t>
            </a:r>
            <a:r>
              <a:rPr lang="en-US" sz="2200" b="1" dirty="0"/>
              <a:t>logic model</a:t>
            </a:r>
            <a:r>
              <a:rPr lang="en-US" sz="2200" dirty="0"/>
              <a:t> informed by research, with a study of the intervention </a:t>
            </a:r>
            <a:r>
              <a:rPr lang="en-US" sz="2200" b="1" dirty="0"/>
              <a:t>planned or underway</a:t>
            </a:r>
            <a:r>
              <a:rPr lang="en-US" sz="2200" dirty="0"/>
              <a:t>.</a:t>
            </a:r>
            <a:endParaRPr lang="en-US" sz="2200" dirty="0">
              <a:ea typeface="Calibri"/>
              <a:cs typeface="Calibri"/>
            </a:endParaRPr>
          </a:p>
        </p:txBody>
      </p:sp>
      <p:sp>
        <p:nvSpPr>
          <p:cNvPr id="4" name="TextBox 4">
            <a:extLst>
              <a:ext uri="{FF2B5EF4-FFF2-40B4-BE49-F238E27FC236}">
                <a16:creationId xmlns:a16="http://schemas.microsoft.com/office/drawing/2014/main" id="{F3EF6E06-78AA-2ED1-275F-0C8B853D1A01}"/>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Tree>
    <p:custDataLst>
      <p:tags r:id="rId1"/>
    </p:custDataLst>
    <p:extLst>
      <p:ext uri="{BB962C8B-B14F-4D97-AF65-F5344CB8AC3E}">
        <p14:creationId xmlns:p14="http://schemas.microsoft.com/office/powerpoint/2010/main" val="3855848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3958B-09DE-3D66-4106-8D8C009B57C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3EAE29B-7936-71A4-6EA3-B8AC14E2ED6A}"/>
              </a:ext>
              <a:ext uri="{C183D7F6-B498-43B3-948B-1728B52AA6E4}">
                <adec:decorative xmlns:adec="http://schemas.microsoft.com/office/drawing/2017/decorative" val="1"/>
              </a:ext>
            </a:extLst>
          </p:cNvPr>
          <p:cNvSpPr/>
          <p:nvPr/>
        </p:nvSpPr>
        <p:spPr>
          <a:xfrm>
            <a:off x="6096000" y="353525"/>
            <a:ext cx="6105809" cy="5913577"/>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ED1E673-6616-1FCD-92FE-3A68D7579D10}"/>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7" name="Rectangle 6">
            <a:extLst>
              <a:ext uri="{FF2B5EF4-FFF2-40B4-BE49-F238E27FC236}">
                <a16:creationId xmlns:a16="http://schemas.microsoft.com/office/drawing/2014/main" id="{04F1EEAD-DD15-BC63-F3A1-571643F3C376}"/>
              </a:ext>
            </a:extLst>
          </p:cNvPr>
          <p:cNvSpPr/>
          <p:nvPr/>
        </p:nvSpPr>
        <p:spPr>
          <a:xfrm>
            <a:off x="9774615" y="-23666"/>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graphicFrame>
        <p:nvGraphicFramePr>
          <p:cNvPr id="10" name="Table 9">
            <a:extLst>
              <a:ext uri="{FF2B5EF4-FFF2-40B4-BE49-F238E27FC236}">
                <a16:creationId xmlns:a16="http://schemas.microsoft.com/office/drawing/2014/main" id="{3311DCFC-0FF5-CD97-463B-8F37F4CBF910}"/>
              </a:ext>
            </a:extLst>
          </p:cNvPr>
          <p:cNvGraphicFramePr>
            <a:graphicFrameLocks noGrp="1"/>
          </p:cNvGraphicFramePr>
          <p:nvPr>
            <p:extLst>
              <p:ext uri="{D42A27DB-BD31-4B8C-83A1-F6EECF244321}">
                <p14:modId xmlns:p14="http://schemas.microsoft.com/office/powerpoint/2010/main" val="1637868013"/>
              </p:ext>
            </p:extLst>
          </p:nvPr>
        </p:nvGraphicFramePr>
        <p:xfrm>
          <a:off x="717177" y="1287542"/>
          <a:ext cx="10757646" cy="1036320"/>
        </p:xfrm>
        <a:graphic>
          <a:graphicData uri="http://schemas.openxmlformats.org/drawingml/2006/table">
            <a:tbl>
              <a:tblPr firstRow="1" bandRow="1">
                <a:tableStyleId>{5C22544A-7EE6-4342-B048-85BDC9FD1C3A}</a:tableStyleId>
              </a:tblPr>
              <a:tblGrid>
                <a:gridCol w="10757646">
                  <a:extLst>
                    <a:ext uri="{9D8B030D-6E8A-4147-A177-3AD203B41FA5}">
                      <a16:colId xmlns:a16="http://schemas.microsoft.com/office/drawing/2014/main" val="1781394592"/>
                    </a:ext>
                  </a:extLst>
                </a:gridCol>
              </a:tblGrid>
              <a:tr h="370840">
                <a:tc>
                  <a:txBody>
                    <a:bodyPr/>
                    <a:lstStyle/>
                    <a:p>
                      <a:pPr lvl="0" algn="ctr">
                        <a:buNone/>
                      </a:pPr>
                      <a:r>
                        <a:rPr lang="en-US" sz="2800" b="1" i="0" u="none" strike="noStrike" noProof="0">
                          <a:solidFill>
                            <a:schemeClr val="bg1">
                              <a:lumMod val="40000"/>
                              <a:lumOff val="60000"/>
                            </a:schemeClr>
                          </a:solidFill>
                          <a:latin typeface="Calibri"/>
                        </a:rPr>
                        <a:t>Identifying Evidence-Based Practices</a:t>
                      </a:r>
                    </a:p>
                  </a:txBody>
                  <a:tcPr>
                    <a:solidFill>
                      <a:schemeClr val="tx1">
                        <a:lumMod val="75000"/>
                      </a:schemeClr>
                    </a:solidFill>
                  </a:tcPr>
                </a:tc>
                <a:extLst>
                  <a:ext uri="{0D108BD9-81ED-4DB2-BD59-A6C34878D82A}">
                    <a16:rowId xmlns:a16="http://schemas.microsoft.com/office/drawing/2014/main" val="3068562962"/>
                  </a:ext>
                </a:extLst>
              </a:tr>
              <a:tr h="370840">
                <a:tc>
                  <a:txBody>
                    <a:bodyPr/>
                    <a:lstStyle/>
                    <a:p>
                      <a:r>
                        <a:rPr lang="en-US" sz="2800" b="0" dirty="0"/>
                        <a:t>What are some evidence-based literacy practices I should advocate for?  </a:t>
                      </a:r>
                    </a:p>
                  </a:txBody>
                  <a:tcPr/>
                </a:tc>
                <a:extLst>
                  <a:ext uri="{0D108BD9-81ED-4DB2-BD59-A6C34878D82A}">
                    <a16:rowId xmlns:a16="http://schemas.microsoft.com/office/drawing/2014/main" val="2579704650"/>
                  </a:ext>
                </a:extLst>
              </a:tr>
            </a:tbl>
          </a:graphicData>
        </a:graphic>
      </p:graphicFrame>
      <p:sp>
        <p:nvSpPr>
          <p:cNvPr id="11" name="TextBox 10">
            <a:extLst>
              <a:ext uri="{FF2B5EF4-FFF2-40B4-BE49-F238E27FC236}">
                <a16:creationId xmlns:a16="http://schemas.microsoft.com/office/drawing/2014/main" id="{E9F13350-6CE0-C7B3-DBC7-E4E35B00C48A}"/>
              </a:ext>
            </a:extLst>
          </p:cNvPr>
          <p:cNvSpPr txBox="1"/>
          <p:nvPr/>
        </p:nvSpPr>
        <p:spPr>
          <a:xfrm>
            <a:off x="1332163" y="2845550"/>
            <a:ext cx="4159215" cy="2308324"/>
          </a:xfrm>
          <a:prstGeom prst="rect">
            <a:avLst/>
          </a:prstGeom>
          <a:solidFill>
            <a:schemeClr val="tx2">
              <a:lumMod val="95000"/>
            </a:schemeClr>
          </a:solidFill>
          <a:ln>
            <a:solidFill>
              <a:srgbClr val="0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ea typeface="Calibri"/>
                <a:cs typeface="Calibri"/>
              </a:rPr>
              <a:t>Examples:</a:t>
            </a:r>
          </a:p>
          <a:p>
            <a:pPr marL="800100" lvl="1" indent="-342900">
              <a:buFont typeface="Arial" panose="020B0604020202020204" pitchFamily="34" charset="0"/>
              <a:buChar char="•"/>
            </a:pPr>
            <a:r>
              <a:rPr lang="en-US" sz="2400" dirty="0">
                <a:ea typeface="Calibri"/>
                <a:cs typeface="Calibri"/>
              </a:rPr>
              <a:t>Explicit instruction</a:t>
            </a:r>
          </a:p>
          <a:p>
            <a:pPr marL="800100" lvl="1" indent="-342900">
              <a:buFont typeface="Arial" panose="020B0604020202020204" pitchFamily="34" charset="0"/>
              <a:buChar char="•"/>
            </a:pPr>
            <a:r>
              <a:rPr lang="en-US" sz="2400" dirty="0">
                <a:ea typeface="Calibri"/>
                <a:cs typeface="Calibri"/>
              </a:rPr>
              <a:t>Review of previously learned skills</a:t>
            </a:r>
          </a:p>
          <a:p>
            <a:pPr marL="800100" lvl="1" indent="-342900">
              <a:buFont typeface="Arial" panose="020B0604020202020204" pitchFamily="34" charset="0"/>
              <a:buChar char="•"/>
            </a:pPr>
            <a:r>
              <a:rPr lang="en-US" sz="2400" dirty="0">
                <a:ea typeface="Calibri"/>
                <a:cs typeface="Calibri"/>
              </a:rPr>
              <a:t>Opportunities to practice</a:t>
            </a:r>
          </a:p>
          <a:p>
            <a:pPr marL="800100" lvl="1" indent="-342900">
              <a:buFont typeface="Arial" panose="020B0604020202020204" pitchFamily="34" charset="0"/>
              <a:buChar char="•"/>
            </a:pPr>
            <a:r>
              <a:rPr lang="en-US" sz="2400" dirty="0">
                <a:ea typeface="Calibri"/>
                <a:cs typeface="Calibri"/>
              </a:rPr>
              <a:t>Frequent feedback </a:t>
            </a:r>
          </a:p>
        </p:txBody>
      </p:sp>
      <p:sp>
        <p:nvSpPr>
          <p:cNvPr id="13" name="TextBox 12">
            <a:hlinkClick r:id="rId4"/>
            <a:extLst>
              <a:ext uri="{FF2B5EF4-FFF2-40B4-BE49-F238E27FC236}">
                <a16:creationId xmlns:a16="http://schemas.microsoft.com/office/drawing/2014/main" id="{65DDB299-9F4A-E9D3-943B-E72573950B2D}"/>
              </a:ext>
            </a:extLst>
          </p:cNvPr>
          <p:cNvSpPr txBox="1"/>
          <p:nvPr/>
        </p:nvSpPr>
        <p:spPr>
          <a:xfrm>
            <a:off x="7900727" y="2894763"/>
            <a:ext cx="2157230" cy="1015663"/>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dirty="0">
                <a:solidFill>
                  <a:schemeClr val="tx2"/>
                </a:solidFill>
                <a:ea typeface="Calibri"/>
                <a:cs typeface="Calibri"/>
                <a:hlinkClick r:id="rId5">
                  <a:extLst>
                    <a:ext uri="{A12FA001-AC4F-418D-AE19-62706E023703}">
                      <ahyp:hlinkClr xmlns:ahyp="http://schemas.microsoft.com/office/drawing/2018/hyperlinkcolor" val="tx"/>
                    </a:ext>
                  </a:extLst>
                </a:hlinkClick>
              </a:rPr>
              <a:t>Watch Video</a:t>
            </a:r>
            <a:endParaRPr lang="en-US" sz="3000" b="1" dirty="0">
              <a:solidFill>
                <a:schemeClr val="tx2"/>
              </a:solidFill>
              <a:ea typeface="Calibri"/>
              <a:cs typeface="Calibri"/>
            </a:endParaRPr>
          </a:p>
        </p:txBody>
      </p:sp>
      <p:sp>
        <p:nvSpPr>
          <p:cNvPr id="2" name="TextBox 1">
            <a:extLst>
              <a:ext uri="{FF2B5EF4-FFF2-40B4-BE49-F238E27FC236}">
                <a16:creationId xmlns:a16="http://schemas.microsoft.com/office/drawing/2014/main" id="{F2A6F255-26D3-294D-59C0-2D96B71EBAE2}"/>
              </a:ext>
            </a:extLst>
          </p:cNvPr>
          <p:cNvSpPr txBox="1"/>
          <p:nvPr/>
        </p:nvSpPr>
        <p:spPr>
          <a:xfrm>
            <a:off x="7851212" y="4179910"/>
            <a:ext cx="2444543" cy="369332"/>
          </a:xfrm>
          <a:prstGeom prst="rect">
            <a:avLst/>
          </a:prstGeom>
          <a:noFill/>
        </p:spPr>
        <p:txBody>
          <a:bodyPr wrap="square" rtlCol="0">
            <a:spAutoFit/>
          </a:bodyPr>
          <a:lstStyle/>
          <a:p>
            <a:pPr algn="ctr"/>
            <a:r>
              <a:rPr lang="en-US"/>
              <a:t>Video provided by:</a:t>
            </a:r>
          </a:p>
        </p:txBody>
      </p:sp>
      <p:pic>
        <p:nvPicPr>
          <p:cNvPr id="8" name="Picture 7" descr="National Center on Improving Literacy logo">
            <a:extLst>
              <a:ext uri="{FF2B5EF4-FFF2-40B4-BE49-F238E27FC236}">
                <a16:creationId xmlns:a16="http://schemas.microsoft.com/office/drawing/2014/main" id="{FC971B29-6936-2304-BE16-3BCFD2791111}"/>
              </a:ext>
            </a:extLst>
          </p:cNvPr>
          <p:cNvPicPr>
            <a:picLocks noChangeAspect="1"/>
          </p:cNvPicPr>
          <p:nvPr/>
        </p:nvPicPr>
        <p:blipFill>
          <a:blip r:embed="rId6"/>
          <a:stretch>
            <a:fillRect/>
          </a:stretch>
        </p:blipFill>
        <p:spPr>
          <a:xfrm>
            <a:off x="8535246" y="4654725"/>
            <a:ext cx="1076474" cy="709711"/>
          </a:xfrm>
          <a:prstGeom prst="rect">
            <a:avLst/>
          </a:prstGeom>
        </p:spPr>
      </p:pic>
      <p:pic>
        <p:nvPicPr>
          <p:cNvPr id="12" name="Picture 11" descr="YouTube logo">
            <a:extLst>
              <a:ext uri="{FF2B5EF4-FFF2-40B4-BE49-F238E27FC236}">
                <a16:creationId xmlns:a16="http://schemas.microsoft.com/office/drawing/2014/main" id="{D5D616BB-C305-CB14-BD1E-AB1B7E6C506B}"/>
              </a:ext>
            </a:extLst>
          </p:cNvPr>
          <p:cNvPicPr>
            <a:picLocks noChangeAspect="1"/>
          </p:cNvPicPr>
          <p:nvPr/>
        </p:nvPicPr>
        <p:blipFill>
          <a:blip r:embed="rId7"/>
          <a:stretch>
            <a:fillRect/>
          </a:stretch>
        </p:blipFill>
        <p:spPr>
          <a:xfrm>
            <a:off x="8459035" y="5596663"/>
            <a:ext cx="1228896" cy="438211"/>
          </a:xfrm>
          <a:prstGeom prst="rect">
            <a:avLst/>
          </a:prstGeom>
        </p:spPr>
      </p:pic>
    </p:spTree>
    <p:custDataLst>
      <p:tags r:id="rId1"/>
    </p:custDataLst>
    <p:extLst>
      <p:ext uri="{BB962C8B-B14F-4D97-AF65-F5344CB8AC3E}">
        <p14:creationId xmlns:p14="http://schemas.microsoft.com/office/powerpoint/2010/main" val="303252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565DA-80A2-2E1E-D3CE-14E57113DFEE}"/>
            </a:ext>
          </a:extLst>
        </p:cNvPr>
        <p:cNvGrpSpPr/>
        <p:nvPr/>
      </p:nvGrpSpPr>
      <p:grpSpPr>
        <a:xfrm>
          <a:off x="0" y="0"/>
          <a:ext cx="0" cy="0"/>
          <a:chOff x="0" y="0"/>
          <a:chExt cx="0" cy="0"/>
        </a:xfrm>
      </p:grpSpPr>
      <p:sp>
        <p:nvSpPr>
          <p:cNvPr id="13" name="TextBox 4">
            <a:extLst>
              <a:ext uri="{FF2B5EF4-FFF2-40B4-BE49-F238E27FC236}">
                <a16:creationId xmlns:a16="http://schemas.microsoft.com/office/drawing/2014/main" id="{A224FB76-8A8A-EEB2-966A-63DB820D1AA0}"/>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7" name="Rectangle 6">
            <a:extLst>
              <a:ext uri="{FF2B5EF4-FFF2-40B4-BE49-F238E27FC236}">
                <a16:creationId xmlns:a16="http://schemas.microsoft.com/office/drawing/2014/main" id="{1D01CD90-20B9-60E3-8393-8ABBB32C609A}"/>
              </a:ext>
            </a:extLst>
          </p:cNvPr>
          <p:cNvSpPr/>
          <p:nvPr/>
        </p:nvSpPr>
        <p:spPr>
          <a:xfrm>
            <a:off x="9764806" y="-2888"/>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sp>
        <p:nvSpPr>
          <p:cNvPr id="5" name="Rectangle: Single Corner Snipped 4">
            <a:extLst>
              <a:ext uri="{FF2B5EF4-FFF2-40B4-BE49-F238E27FC236}">
                <a16:creationId xmlns:a16="http://schemas.microsoft.com/office/drawing/2014/main" id="{3B2C8C20-4366-EEDC-A416-1F634BB73F4E}"/>
              </a:ext>
            </a:extLst>
          </p:cNvPr>
          <p:cNvSpPr/>
          <p:nvPr/>
        </p:nvSpPr>
        <p:spPr>
          <a:xfrm>
            <a:off x="98993" y="1281061"/>
            <a:ext cx="4154335" cy="442969"/>
          </a:xfrm>
          <a:prstGeom prst="snip1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2"/>
                </a:solidFill>
                <a:ea typeface="Calibri"/>
                <a:cs typeface="Calibri"/>
              </a:rPr>
              <a:t>The Simple View of Reading</a:t>
            </a:r>
            <a:endParaRPr lang="en-US" sz="2400" b="1">
              <a:solidFill>
                <a:schemeClr val="tx2"/>
              </a:solidFill>
            </a:endParaRPr>
          </a:p>
        </p:txBody>
      </p:sp>
      <p:pic>
        <p:nvPicPr>
          <p:cNvPr id="2" name="Picture 1" descr="The Simple View of Reading Infographic&#10;&#10;">
            <a:extLst>
              <a:ext uri="{FF2B5EF4-FFF2-40B4-BE49-F238E27FC236}">
                <a16:creationId xmlns:a16="http://schemas.microsoft.com/office/drawing/2014/main" id="{D4A851BF-D2EA-5ADA-15AD-9697F606D8D7}"/>
              </a:ext>
            </a:extLst>
          </p:cNvPr>
          <p:cNvPicPr>
            <a:picLocks noChangeAspect="1"/>
          </p:cNvPicPr>
          <p:nvPr/>
        </p:nvPicPr>
        <p:blipFill>
          <a:blip r:embed="rId4"/>
          <a:stretch>
            <a:fillRect/>
          </a:stretch>
        </p:blipFill>
        <p:spPr>
          <a:xfrm>
            <a:off x="101375" y="1715860"/>
            <a:ext cx="4728483" cy="3872594"/>
          </a:xfrm>
          <a:prstGeom prst="rect">
            <a:avLst/>
          </a:prstGeom>
        </p:spPr>
      </p:pic>
      <p:sp>
        <p:nvSpPr>
          <p:cNvPr id="4" name="TextBox 3">
            <a:extLst>
              <a:ext uri="{FF2B5EF4-FFF2-40B4-BE49-F238E27FC236}">
                <a16:creationId xmlns:a16="http://schemas.microsoft.com/office/drawing/2014/main" id="{5FA78778-C79D-6C4A-1BFA-6195FBB03CD6}"/>
              </a:ext>
            </a:extLst>
          </p:cNvPr>
          <p:cNvSpPr txBox="1"/>
          <p:nvPr/>
        </p:nvSpPr>
        <p:spPr>
          <a:xfrm>
            <a:off x="6492662" y="1961324"/>
            <a:ext cx="4192466" cy="523220"/>
          </a:xfrm>
          <a:prstGeom prst="rect">
            <a:avLst/>
          </a:prstGeom>
          <a:solidFill>
            <a:schemeClr val="tx2">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solidFill>
                  <a:schemeClr val="accent4">
                    <a:lumMod val="49000"/>
                  </a:schemeClr>
                </a:solidFill>
                <a:ea typeface="Calibri"/>
                <a:cs typeface="Calibri"/>
              </a:rPr>
              <a:t>Reading Difficulties</a:t>
            </a:r>
          </a:p>
        </p:txBody>
      </p:sp>
      <p:graphicFrame>
        <p:nvGraphicFramePr>
          <p:cNvPr id="6" name="Table 5">
            <a:extLst>
              <a:ext uri="{FF2B5EF4-FFF2-40B4-BE49-F238E27FC236}">
                <a16:creationId xmlns:a16="http://schemas.microsoft.com/office/drawing/2014/main" id="{220139AE-4A42-6BD7-F1A5-01FB1AEC15DF}"/>
              </a:ext>
            </a:extLst>
          </p:cNvPr>
          <p:cNvGraphicFramePr>
            <a:graphicFrameLocks noGrp="1"/>
          </p:cNvGraphicFramePr>
          <p:nvPr>
            <p:extLst>
              <p:ext uri="{D42A27DB-BD31-4B8C-83A1-F6EECF244321}">
                <p14:modId xmlns:p14="http://schemas.microsoft.com/office/powerpoint/2010/main" val="4088770065"/>
              </p:ext>
            </p:extLst>
          </p:nvPr>
        </p:nvGraphicFramePr>
        <p:xfrm>
          <a:off x="5093368" y="2907631"/>
          <a:ext cx="1785080" cy="2331720"/>
        </p:xfrm>
        <a:graphic>
          <a:graphicData uri="http://schemas.openxmlformats.org/drawingml/2006/table">
            <a:tbl>
              <a:tblPr firstRow="1" bandRow="1">
                <a:tableStyleId>{5C22544A-7EE6-4342-B048-85BDC9FD1C3A}</a:tableStyleId>
              </a:tblPr>
              <a:tblGrid>
                <a:gridCol w="1785080">
                  <a:extLst>
                    <a:ext uri="{9D8B030D-6E8A-4147-A177-3AD203B41FA5}">
                      <a16:colId xmlns:a16="http://schemas.microsoft.com/office/drawing/2014/main" val="2760186993"/>
                    </a:ext>
                  </a:extLst>
                </a:gridCol>
              </a:tblGrid>
              <a:tr h="370840">
                <a:tc>
                  <a:txBody>
                    <a:bodyPr/>
                    <a:lstStyle/>
                    <a:p>
                      <a:pPr algn="ctr"/>
                      <a:endParaRPr lang="en-US" sz="700">
                        <a:solidFill>
                          <a:schemeClr val="accent3">
                            <a:lumMod val="76000"/>
                            <a:lumOff val="24000"/>
                          </a:schemeClr>
                        </a:solidFill>
                      </a:endParaRPr>
                    </a:p>
                    <a:p>
                      <a:pPr lvl="0" algn="ctr">
                        <a:buNone/>
                      </a:pPr>
                      <a:r>
                        <a:rPr lang="en-US" sz="1900">
                          <a:solidFill>
                            <a:schemeClr val="accent3">
                              <a:lumMod val="90000"/>
                              <a:lumOff val="10000"/>
                            </a:schemeClr>
                          </a:solidFill>
                        </a:rPr>
                        <a:t>Decoding</a:t>
                      </a:r>
                    </a:p>
                    <a:p>
                      <a:pPr lvl="0" algn="ctr">
                        <a:buNone/>
                      </a:pPr>
                      <a:endParaRPr lang="en-US" sz="700">
                        <a:solidFill>
                          <a:schemeClr val="accent3">
                            <a:lumMod val="76000"/>
                            <a:lumOff val="24000"/>
                          </a:schemeClr>
                        </a:solidFill>
                      </a:endParaRPr>
                    </a:p>
                  </a:txBody>
                  <a:tcPr anchor="ctr">
                    <a:solidFill>
                      <a:schemeClr val="tx1">
                        <a:lumMod val="60000"/>
                        <a:lumOff val="40000"/>
                      </a:schemeClr>
                    </a:solidFill>
                  </a:tcPr>
                </a:tc>
                <a:extLst>
                  <a:ext uri="{0D108BD9-81ED-4DB2-BD59-A6C34878D82A}">
                    <a16:rowId xmlns:a16="http://schemas.microsoft.com/office/drawing/2014/main" val="993797116"/>
                  </a:ext>
                </a:extLst>
              </a:tr>
              <a:tr h="370840">
                <a:tc>
                  <a:txBody>
                    <a:bodyPr/>
                    <a:lstStyle/>
                    <a:p>
                      <a:pPr algn="l"/>
                      <a:r>
                        <a:rPr lang="en-US" b="1" dirty="0">
                          <a:solidFill>
                            <a:schemeClr val="accent3">
                              <a:lumMod val="76000"/>
                              <a:lumOff val="24000"/>
                            </a:schemeClr>
                          </a:solidFill>
                        </a:rPr>
                        <a:t>Using knowledge of letter-sound relationships to sound out words. </a:t>
                      </a:r>
                    </a:p>
                  </a:txBody>
                  <a:tcPr/>
                </a:tc>
                <a:extLst>
                  <a:ext uri="{0D108BD9-81ED-4DB2-BD59-A6C34878D82A}">
                    <a16:rowId xmlns:a16="http://schemas.microsoft.com/office/drawing/2014/main" val="3721780608"/>
                  </a:ext>
                </a:extLst>
              </a:tr>
            </a:tbl>
          </a:graphicData>
        </a:graphic>
      </p:graphicFrame>
      <p:sp>
        <p:nvSpPr>
          <p:cNvPr id="9" name="Multiplication Sign 8">
            <a:extLst>
              <a:ext uri="{FF2B5EF4-FFF2-40B4-BE49-F238E27FC236}">
                <a16:creationId xmlns:a16="http://schemas.microsoft.com/office/drawing/2014/main" id="{E4124626-5F46-D0C9-6EB7-0C2AC091CB43}"/>
              </a:ext>
              <a:ext uri="{C183D7F6-B498-43B3-948B-1728B52AA6E4}">
                <adec:decorative xmlns:adec="http://schemas.microsoft.com/office/drawing/2017/decorative" val="1"/>
              </a:ext>
            </a:extLst>
          </p:cNvPr>
          <p:cNvSpPr/>
          <p:nvPr/>
        </p:nvSpPr>
        <p:spPr>
          <a:xfrm>
            <a:off x="6943712" y="2938468"/>
            <a:ext cx="625769" cy="628130"/>
          </a:xfrm>
          <a:prstGeom prst="mathMultiply">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a:extLst>
              <a:ext uri="{FF2B5EF4-FFF2-40B4-BE49-F238E27FC236}">
                <a16:creationId xmlns:a16="http://schemas.microsoft.com/office/drawing/2014/main" id="{DAF6B3AD-0577-5F93-4BA4-6F5DC90FEB55}"/>
              </a:ext>
            </a:extLst>
          </p:cNvPr>
          <p:cNvGraphicFramePr>
            <a:graphicFrameLocks noGrp="1"/>
          </p:cNvGraphicFramePr>
          <p:nvPr>
            <p:extLst>
              <p:ext uri="{D42A27DB-BD31-4B8C-83A1-F6EECF244321}">
                <p14:modId xmlns:p14="http://schemas.microsoft.com/office/powerpoint/2010/main" val="51890407"/>
              </p:ext>
            </p:extLst>
          </p:nvPr>
        </p:nvGraphicFramePr>
        <p:xfrm>
          <a:off x="7690184" y="2907631"/>
          <a:ext cx="1809035" cy="2331720"/>
        </p:xfrm>
        <a:graphic>
          <a:graphicData uri="http://schemas.openxmlformats.org/drawingml/2006/table">
            <a:tbl>
              <a:tblPr firstRow="1" bandRow="1">
                <a:tableStyleId>{5C22544A-7EE6-4342-B048-85BDC9FD1C3A}</a:tableStyleId>
              </a:tblPr>
              <a:tblGrid>
                <a:gridCol w="1809035">
                  <a:extLst>
                    <a:ext uri="{9D8B030D-6E8A-4147-A177-3AD203B41FA5}">
                      <a16:colId xmlns:a16="http://schemas.microsoft.com/office/drawing/2014/main" val="2760186993"/>
                    </a:ext>
                  </a:extLst>
                </a:gridCol>
              </a:tblGrid>
              <a:tr h="370840">
                <a:tc>
                  <a:txBody>
                    <a:bodyPr/>
                    <a:lstStyle/>
                    <a:p>
                      <a:pPr algn="ctr"/>
                      <a:r>
                        <a:rPr lang="en-US" sz="1900">
                          <a:solidFill>
                            <a:schemeClr val="accent3">
                              <a:lumMod val="90000"/>
                              <a:lumOff val="10000"/>
                            </a:schemeClr>
                          </a:solidFill>
                        </a:rPr>
                        <a:t>Language Comprehension</a:t>
                      </a:r>
                    </a:p>
                  </a:txBody>
                  <a:tcPr>
                    <a:solidFill>
                      <a:schemeClr val="tx1">
                        <a:lumMod val="60000"/>
                        <a:lumOff val="40000"/>
                      </a:schemeClr>
                    </a:solidFill>
                  </a:tcPr>
                </a:tc>
                <a:extLst>
                  <a:ext uri="{0D108BD9-81ED-4DB2-BD59-A6C34878D82A}">
                    <a16:rowId xmlns:a16="http://schemas.microsoft.com/office/drawing/2014/main" val="993797116"/>
                  </a:ext>
                </a:extLst>
              </a:tr>
              <a:tr h="370840">
                <a:tc>
                  <a:txBody>
                    <a:bodyPr/>
                    <a:lstStyle/>
                    <a:p>
                      <a:pPr algn="l"/>
                      <a:r>
                        <a:rPr lang="en-US" b="1" dirty="0">
                          <a:solidFill>
                            <a:schemeClr val="accent3">
                              <a:lumMod val="76000"/>
                              <a:lumOff val="24000"/>
                            </a:schemeClr>
                          </a:solidFill>
                        </a:rPr>
                        <a:t>The ability to understand spoken language.</a:t>
                      </a:r>
                      <a:endParaRPr lang="en-US" dirty="0"/>
                    </a:p>
                    <a:p>
                      <a:pPr lvl="0" algn="l">
                        <a:buNone/>
                      </a:pPr>
                      <a:endParaRPr lang="en-US" b="1" dirty="0">
                        <a:solidFill>
                          <a:schemeClr val="accent3">
                            <a:lumMod val="76000"/>
                            <a:lumOff val="24000"/>
                          </a:schemeClr>
                        </a:solidFill>
                      </a:endParaRPr>
                    </a:p>
                    <a:p>
                      <a:pPr lvl="0" algn="ctr">
                        <a:buNone/>
                      </a:pPr>
                      <a:endParaRPr lang="en-US" sz="1300" b="1" dirty="0">
                        <a:solidFill>
                          <a:schemeClr val="accent3">
                            <a:lumMod val="76000"/>
                            <a:lumOff val="24000"/>
                          </a:schemeClr>
                        </a:solidFill>
                      </a:endParaRPr>
                    </a:p>
                  </a:txBody>
                  <a:tcPr anchor="b"/>
                </a:tc>
                <a:extLst>
                  <a:ext uri="{0D108BD9-81ED-4DB2-BD59-A6C34878D82A}">
                    <a16:rowId xmlns:a16="http://schemas.microsoft.com/office/drawing/2014/main" val="3721780608"/>
                  </a:ext>
                </a:extLst>
              </a:tr>
            </a:tbl>
          </a:graphicData>
        </a:graphic>
      </p:graphicFrame>
      <p:sp>
        <p:nvSpPr>
          <p:cNvPr id="12" name="Equals 11">
            <a:extLst>
              <a:ext uri="{FF2B5EF4-FFF2-40B4-BE49-F238E27FC236}">
                <a16:creationId xmlns:a16="http://schemas.microsoft.com/office/drawing/2014/main" id="{54052F58-005A-1486-F203-D935B5EA23A8}"/>
              </a:ext>
              <a:ext uri="{C183D7F6-B498-43B3-948B-1728B52AA6E4}">
                <adec:decorative xmlns:adec="http://schemas.microsoft.com/office/drawing/2017/decorative" val="1"/>
              </a:ext>
            </a:extLst>
          </p:cNvPr>
          <p:cNvSpPr/>
          <p:nvPr/>
        </p:nvSpPr>
        <p:spPr>
          <a:xfrm>
            <a:off x="9617471" y="2977976"/>
            <a:ext cx="530013" cy="605126"/>
          </a:xfrm>
          <a:prstGeom prst="mathEqual">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11" name="Table 10">
            <a:extLst>
              <a:ext uri="{FF2B5EF4-FFF2-40B4-BE49-F238E27FC236}">
                <a16:creationId xmlns:a16="http://schemas.microsoft.com/office/drawing/2014/main" id="{B07223D1-E8F2-2F9C-74B9-DDAD8653711C}"/>
              </a:ext>
            </a:extLst>
          </p:cNvPr>
          <p:cNvGraphicFramePr>
            <a:graphicFrameLocks noGrp="1"/>
          </p:cNvGraphicFramePr>
          <p:nvPr>
            <p:extLst>
              <p:ext uri="{D42A27DB-BD31-4B8C-83A1-F6EECF244321}">
                <p14:modId xmlns:p14="http://schemas.microsoft.com/office/powerpoint/2010/main" val="1298218300"/>
              </p:ext>
            </p:extLst>
          </p:nvPr>
        </p:nvGraphicFramePr>
        <p:xfrm>
          <a:off x="10256921" y="2907631"/>
          <a:ext cx="1797057" cy="2316480"/>
        </p:xfrm>
        <a:graphic>
          <a:graphicData uri="http://schemas.openxmlformats.org/drawingml/2006/table">
            <a:tbl>
              <a:tblPr firstRow="1" bandRow="1">
                <a:tableStyleId>{5C22544A-7EE6-4342-B048-85BDC9FD1C3A}</a:tableStyleId>
              </a:tblPr>
              <a:tblGrid>
                <a:gridCol w="1797057">
                  <a:extLst>
                    <a:ext uri="{9D8B030D-6E8A-4147-A177-3AD203B41FA5}">
                      <a16:colId xmlns:a16="http://schemas.microsoft.com/office/drawing/2014/main" val="2760186993"/>
                    </a:ext>
                  </a:extLst>
                </a:gridCol>
              </a:tblGrid>
              <a:tr h="370840">
                <a:tc>
                  <a:txBody>
                    <a:bodyPr/>
                    <a:lstStyle/>
                    <a:p>
                      <a:pPr algn="ctr"/>
                      <a:r>
                        <a:rPr lang="en-US" sz="1900">
                          <a:solidFill>
                            <a:schemeClr val="accent3">
                              <a:lumMod val="90000"/>
                              <a:lumOff val="10000"/>
                            </a:schemeClr>
                          </a:solidFill>
                        </a:rPr>
                        <a:t>Reading Comprehension</a:t>
                      </a:r>
                    </a:p>
                  </a:txBody>
                  <a:tcPr>
                    <a:solidFill>
                      <a:schemeClr val="tx1">
                        <a:lumMod val="60000"/>
                        <a:lumOff val="40000"/>
                      </a:schemeClr>
                    </a:solidFill>
                  </a:tcPr>
                </a:tc>
                <a:extLst>
                  <a:ext uri="{0D108BD9-81ED-4DB2-BD59-A6C34878D82A}">
                    <a16:rowId xmlns:a16="http://schemas.microsoft.com/office/drawing/2014/main" val="993797116"/>
                  </a:ext>
                </a:extLst>
              </a:tr>
              <a:tr h="370840">
                <a:tc>
                  <a:txBody>
                    <a:bodyPr/>
                    <a:lstStyle/>
                    <a:p>
                      <a:pPr algn="l"/>
                      <a:r>
                        <a:rPr lang="en-US" b="1" dirty="0">
                          <a:solidFill>
                            <a:schemeClr val="accent3">
                              <a:lumMod val="76000"/>
                              <a:lumOff val="24000"/>
                            </a:schemeClr>
                          </a:solidFill>
                        </a:rPr>
                        <a:t>The ability to understand what you are reading.</a:t>
                      </a:r>
                    </a:p>
                    <a:p>
                      <a:pPr lvl="0" algn="ctr">
                        <a:buNone/>
                      </a:pPr>
                      <a:endParaRPr lang="en-US" b="1" dirty="0">
                        <a:solidFill>
                          <a:schemeClr val="accent3">
                            <a:lumMod val="76000"/>
                            <a:lumOff val="24000"/>
                          </a:schemeClr>
                        </a:solidFill>
                      </a:endParaRPr>
                    </a:p>
                    <a:p>
                      <a:pPr lvl="0" algn="ctr">
                        <a:buNone/>
                      </a:pPr>
                      <a:endParaRPr lang="en-US" sz="1200" b="1" dirty="0">
                        <a:solidFill>
                          <a:schemeClr val="accent3">
                            <a:lumMod val="76000"/>
                            <a:lumOff val="24000"/>
                          </a:schemeClr>
                        </a:solidFill>
                      </a:endParaRPr>
                    </a:p>
                  </a:txBody>
                  <a:tcPr/>
                </a:tc>
                <a:extLst>
                  <a:ext uri="{0D108BD9-81ED-4DB2-BD59-A6C34878D82A}">
                    <a16:rowId xmlns:a16="http://schemas.microsoft.com/office/drawing/2014/main" val="3721780608"/>
                  </a:ext>
                </a:extLst>
              </a:tr>
            </a:tbl>
          </a:graphicData>
        </a:graphic>
      </p:graphicFrame>
    </p:spTree>
    <p:custDataLst>
      <p:tags r:id="rId1"/>
    </p:custDataLst>
    <p:extLst>
      <p:ext uri="{BB962C8B-B14F-4D97-AF65-F5344CB8AC3E}">
        <p14:creationId xmlns:p14="http://schemas.microsoft.com/office/powerpoint/2010/main" val="3461214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92502-9A27-35FD-225B-4FCBB3C88AB2}"/>
            </a:ext>
          </a:extLst>
        </p:cNvPr>
        <p:cNvGrpSpPr/>
        <p:nvPr/>
      </p:nvGrpSpPr>
      <p:grpSpPr>
        <a:xfrm>
          <a:off x="0" y="0"/>
          <a:ext cx="0" cy="0"/>
          <a:chOff x="0" y="0"/>
          <a:chExt cx="0" cy="0"/>
        </a:xfrm>
      </p:grpSpPr>
      <p:sp>
        <p:nvSpPr>
          <p:cNvPr id="8" name="TextBox 4">
            <a:extLst>
              <a:ext uri="{FF2B5EF4-FFF2-40B4-BE49-F238E27FC236}">
                <a16:creationId xmlns:a16="http://schemas.microsoft.com/office/drawing/2014/main" id="{93FC75F1-0AB2-C56F-72F4-C3C5C1B6FD57}"/>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6" name="Rectangle 5">
            <a:extLst>
              <a:ext uri="{FF2B5EF4-FFF2-40B4-BE49-F238E27FC236}">
                <a16:creationId xmlns:a16="http://schemas.microsoft.com/office/drawing/2014/main" id="{1AFE13FE-1490-540F-993C-3CCDD9788248}"/>
              </a:ext>
            </a:extLst>
          </p:cNvPr>
          <p:cNvSpPr/>
          <p:nvPr/>
        </p:nvSpPr>
        <p:spPr>
          <a:xfrm>
            <a:off x="9764806" y="-2888"/>
            <a:ext cx="2427194" cy="417697"/>
          </a:xfrm>
          <a:prstGeom prst="rect">
            <a:avLst/>
          </a:prstGeom>
          <a:solidFill>
            <a:srgbClr val="0056AC"/>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Instruction</a:t>
            </a:r>
          </a:p>
        </p:txBody>
      </p:sp>
      <p:pic>
        <p:nvPicPr>
          <p:cNvPr id="4" name="Content Placeholder 5" descr="Two students are working together, focused on a worksheet with tasks and active listening activities.">
            <a:extLst>
              <a:ext uri="{FF2B5EF4-FFF2-40B4-BE49-F238E27FC236}">
                <a16:creationId xmlns:a16="http://schemas.microsoft.com/office/drawing/2014/main" id="{C88CD31A-84C6-7DC8-A8DC-BCCD109601B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00656" y="1357765"/>
            <a:ext cx="5795344" cy="4351338"/>
          </a:xfrm>
          <a:prstGeom prst="rect">
            <a:avLst/>
          </a:prstGeom>
        </p:spPr>
      </p:pic>
      <p:sp>
        <p:nvSpPr>
          <p:cNvPr id="5" name="TextBox 4">
            <a:extLst>
              <a:ext uri="{FF2B5EF4-FFF2-40B4-BE49-F238E27FC236}">
                <a16:creationId xmlns:a16="http://schemas.microsoft.com/office/drawing/2014/main" id="{AB90A7EC-784B-BB7C-9F92-81434C8C4A8B}"/>
              </a:ext>
            </a:extLst>
          </p:cNvPr>
          <p:cNvSpPr txBox="1"/>
          <p:nvPr/>
        </p:nvSpPr>
        <p:spPr>
          <a:xfrm>
            <a:off x="279191" y="5860035"/>
            <a:ext cx="5795344" cy="230832"/>
          </a:xfrm>
          <a:prstGeom prst="rect">
            <a:avLst/>
          </a:prstGeom>
          <a:noFill/>
        </p:spPr>
        <p:txBody>
          <a:bodyPr wrap="square" rtlCol="0">
            <a:spAutoFit/>
          </a:bodyPr>
          <a:lstStyle/>
          <a:p>
            <a:r>
              <a:rPr lang="en-US" sz="900">
                <a:hlinkClick r:id="rId5" tooltip="https://ggwash.org/view/35631/one-struggling-reader-plus-another-may-equal-a-boost-in-reading-skills-for-both"/>
              </a:rPr>
              <a:t>This Photo</a:t>
            </a:r>
            <a:r>
              <a:rPr lang="en-US" sz="900"/>
              <a:t> by Unknown Author is licensed under </a:t>
            </a:r>
            <a:r>
              <a:rPr lang="en-US" sz="900">
                <a:hlinkClick r:id="rId6" tooltip="https://creativecommons.org/licenses/by-nc/3.0/"/>
              </a:rPr>
              <a:t>CC BY-NC</a:t>
            </a:r>
            <a:endParaRPr lang="en-US" sz="900"/>
          </a:p>
        </p:txBody>
      </p:sp>
      <p:sp>
        <p:nvSpPr>
          <p:cNvPr id="7" name="Title 1">
            <a:extLst>
              <a:ext uri="{FF2B5EF4-FFF2-40B4-BE49-F238E27FC236}">
                <a16:creationId xmlns:a16="http://schemas.microsoft.com/office/drawing/2014/main" id="{82C0B5F2-0450-BCD5-868C-E2EB0656F2E7}"/>
              </a:ext>
            </a:extLst>
          </p:cNvPr>
          <p:cNvSpPr>
            <a:spLocks noGrp="1"/>
          </p:cNvSpPr>
          <p:nvPr>
            <p:ph type="title"/>
          </p:nvPr>
        </p:nvSpPr>
        <p:spPr>
          <a:xfrm>
            <a:off x="6384237" y="1172589"/>
            <a:ext cx="5528572" cy="4927556"/>
          </a:xfrm>
        </p:spPr>
        <p:txBody>
          <a:bodyPr lIns="91440" tIns="45720" rIns="91440" bIns="45720" anchor="t"/>
          <a:lstStyle/>
          <a:p>
            <a:r>
              <a:rPr lang="en-US" sz="2300" dirty="0">
                <a:solidFill>
                  <a:schemeClr val="accent1"/>
                </a:solidFill>
                <a:latin typeface="+mn-lt"/>
              </a:rPr>
              <a:t>You watch your child struggle through a simple reading assignment. They guess at words, lose their place, and quickly become frustrated. You want to help, but you aren’t sure what to do. </a:t>
            </a:r>
            <a:r>
              <a:rPr lang="en-US" sz="2300" b="1" dirty="0">
                <a:solidFill>
                  <a:schemeClr val="accent1"/>
                </a:solidFill>
                <a:latin typeface="+mn-lt"/>
              </a:rPr>
              <a:t>Is this normal, or a sign of something more?</a:t>
            </a:r>
            <a:br>
              <a:rPr lang="en-US" sz="2300" dirty="0">
                <a:latin typeface="+mn-lt"/>
              </a:rPr>
            </a:br>
            <a:br>
              <a:rPr lang="en-US" sz="2300" dirty="0">
                <a:latin typeface="+mn-lt"/>
              </a:rPr>
            </a:br>
            <a:r>
              <a:rPr lang="en-US" sz="2300" dirty="0">
                <a:solidFill>
                  <a:schemeClr val="accent1"/>
                </a:solidFill>
                <a:latin typeface="+mn-lt"/>
              </a:rPr>
              <a:t>You email the teacher asking for guidance. However, the response you get refers to screening data and you feel overwhelmed. </a:t>
            </a:r>
            <a:r>
              <a:rPr lang="en-US" sz="2300" b="1" dirty="0">
                <a:solidFill>
                  <a:schemeClr val="accent1"/>
                </a:solidFill>
                <a:latin typeface="+mn-lt"/>
              </a:rPr>
              <a:t>What does all this information mean?</a:t>
            </a:r>
            <a:br>
              <a:rPr lang="en-US" sz="2300" dirty="0">
                <a:latin typeface="+mn-lt"/>
              </a:rPr>
            </a:br>
            <a:br>
              <a:rPr lang="en-US" sz="2300" dirty="0">
                <a:latin typeface="+mn-lt"/>
              </a:rPr>
            </a:br>
            <a:r>
              <a:rPr lang="en-US" sz="2300" b="1" i="1" dirty="0">
                <a:solidFill>
                  <a:schemeClr val="accent1">
                    <a:lumMod val="75000"/>
                    <a:lumOff val="25000"/>
                  </a:schemeClr>
                </a:solidFill>
                <a:latin typeface="+mn-lt"/>
              </a:rPr>
              <a:t>Up next, understanding how schools identify students who may have reading difficulties, including dyslexia.</a:t>
            </a:r>
          </a:p>
        </p:txBody>
      </p:sp>
    </p:spTree>
    <p:custDataLst>
      <p:tags r:id="rId1"/>
    </p:custDataLst>
    <p:extLst>
      <p:ext uri="{BB962C8B-B14F-4D97-AF65-F5344CB8AC3E}">
        <p14:creationId xmlns:p14="http://schemas.microsoft.com/office/powerpoint/2010/main" val="2739524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D4EB3-AAFC-97FA-7DBD-623B22835AE8}"/>
            </a:ext>
          </a:extLst>
        </p:cNvPr>
        <p:cNvGrpSpPr/>
        <p:nvPr/>
      </p:nvGrpSpPr>
      <p:grpSpPr>
        <a:xfrm>
          <a:off x="0" y="0"/>
          <a:ext cx="0" cy="0"/>
          <a:chOff x="0" y="0"/>
          <a:chExt cx="0" cy="0"/>
        </a:xfrm>
      </p:grpSpPr>
      <p:sp>
        <p:nvSpPr>
          <p:cNvPr id="33" name="TextBox 4">
            <a:extLst>
              <a:ext uri="{FF2B5EF4-FFF2-40B4-BE49-F238E27FC236}">
                <a16:creationId xmlns:a16="http://schemas.microsoft.com/office/drawing/2014/main" id="{22C99FE1-C65C-672E-45B4-97C59DDA8193}"/>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3" name="Rectangle 2">
            <a:extLst>
              <a:ext uri="{FF2B5EF4-FFF2-40B4-BE49-F238E27FC236}">
                <a16:creationId xmlns:a16="http://schemas.microsoft.com/office/drawing/2014/main" id="{381E9772-6810-28BB-ED27-E73E43FC5836}"/>
              </a:ext>
            </a:extLst>
          </p:cNvPr>
          <p:cNvSpPr/>
          <p:nvPr/>
        </p:nvSpPr>
        <p:spPr>
          <a:xfrm>
            <a:off x="9155837" y="0"/>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2" name="Title 1">
            <a:extLst>
              <a:ext uri="{FF2B5EF4-FFF2-40B4-BE49-F238E27FC236}">
                <a16:creationId xmlns:a16="http://schemas.microsoft.com/office/drawing/2014/main" id="{091D59D2-749D-4231-2A19-1F171DDB61ED}"/>
              </a:ext>
            </a:extLst>
          </p:cNvPr>
          <p:cNvSpPr>
            <a:spLocks noGrp="1"/>
          </p:cNvSpPr>
          <p:nvPr>
            <p:ph type="title"/>
          </p:nvPr>
        </p:nvSpPr>
        <p:spPr>
          <a:xfrm>
            <a:off x="282053" y="1090188"/>
            <a:ext cx="11760318" cy="765378"/>
          </a:xfrm>
        </p:spPr>
        <p:txBody>
          <a:bodyPr/>
          <a:lstStyle/>
          <a:p>
            <a:pPr algn="ctr"/>
            <a:r>
              <a:rPr lang="en-US" sz="3600" b="1" dirty="0">
                <a:latin typeface="+mn-lt"/>
              </a:rPr>
              <a:t>Understanding How Reading Difficulties are Identified</a:t>
            </a:r>
          </a:p>
        </p:txBody>
      </p:sp>
      <p:graphicFrame>
        <p:nvGraphicFramePr>
          <p:cNvPr id="8" name="Diagram 7">
            <a:extLst>
              <a:ext uri="{FF2B5EF4-FFF2-40B4-BE49-F238E27FC236}">
                <a16:creationId xmlns:a16="http://schemas.microsoft.com/office/drawing/2014/main" id="{CE255BF8-B41F-9A8B-1107-4599474412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8824213"/>
              </p:ext>
            </p:extLst>
          </p:nvPr>
        </p:nvGraphicFramePr>
        <p:xfrm>
          <a:off x="364277" y="1444797"/>
          <a:ext cx="11474295" cy="469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ectangle: Rounded Corners 8">
            <a:extLst>
              <a:ext uri="{FF2B5EF4-FFF2-40B4-BE49-F238E27FC236}">
                <a16:creationId xmlns:a16="http://schemas.microsoft.com/office/drawing/2014/main" id="{68945AC2-3C73-B020-0C58-8502F6184027}"/>
              </a:ext>
            </a:extLst>
          </p:cNvPr>
          <p:cNvSpPr/>
          <p:nvPr/>
        </p:nvSpPr>
        <p:spPr>
          <a:xfrm>
            <a:off x="2256771" y="5811645"/>
            <a:ext cx="7678455" cy="6544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2"/>
                </a:solidFill>
              </a:rPr>
              <a:t>But where do schools begin?</a:t>
            </a:r>
          </a:p>
        </p:txBody>
      </p:sp>
    </p:spTree>
    <p:custDataLst>
      <p:tags r:id="rId1"/>
    </p:custDataLst>
    <p:extLst>
      <p:ext uri="{BB962C8B-B14F-4D97-AF65-F5344CB8AC3E}">
        <p14:creationId xmlns:p14="http://schemas.microsoft.com/office/powerpoint/2010/main" val="318111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p:cNvSpPr>
          <p:nvPr/>
        </p:nvSpPr>
        <p:spPr>
          <a:xfrm>
            <a:off x="1436344" y="1549577"/>
            <a:ext cx="8718297" cy="207615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The National Center on Improving Literacy</a:t>
            </a:r>
            <a:r>
              <a:rPr lang="en-US" dirty="0"/>
              <a:t> (NCIL) is a partnership among literacy experts, university researchers, and technical assistance providers, with funding from the United States Department of Education.</a:t>
            </a:r>
          </a:p>
          <a:p>
            <a:pPr marL="0" indent="0">
              <a:buFont typeface="Arial" panose="020B0604020202020204" pitchFamily="34" charset="0"/>
              <a:buNone/>
            </a:pPr>
            <a:endParaRPr lang="en-US" dirty="0"/>
          </a:p>
          <a:p>
            <a:endParaRPr lang="en-US" dirty="0"/>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a:t>Our mission is to increase access to, and use of, evidence-based approaches to screen, identify, and teach students with literacy-related disabilities, including dyslexia.</a:t>
            </a:r>
          </a:p>
        </p:txBody>
      </p:sp>
      <p:pic>
        <p:nvPicPr>
          <p:cNvPr id="11" name="Picture 10" descr="NCIL's logo">
            <a:extLst>
              <a:ext uri="{FF2B5EF4-FFF2-40B4-BE49-F238E27FC236}">
                <a16:creationId xmlns:a16="http://schemas.microsoft.com/office/drawing/2014/main" id="{C250F6F3-2AE3-1FEE-6451-984B32EDB89F}"/>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descr="NCIL's Facebook page">
            <a:extLst>
              <a:ext uri="{FF2B5EF4-FFF2-40B4-BE49-F238E27FC236}">
                <a16:creationId xmlns:a16="http://schemas.microsoft.com/office/drawing/2014/main" id="{A6F04297-4BED-4B27-3471-48AE1A8A9665}"/>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F7510-CCBF-4DF0-604C-EAD656CC47F3}"/>
            </a:ext>
          </a:extLst>
        </p:cNvPr>
        <p:cNvGrpSpPr/>
        <p:nvPr/>
      </p:nvGrpSpPr>
      <p:grpSpPr>
        <a:xfrm>
          <a:off x="0" y="0"/>
          <a:ext cx="0" cy="0"/>
          <a:chOff x="0" y="0"/>
          <a:chExt cx="0" cy="0"/>
        </a:xfrm>
      </p:grpSpPr>
      <p:sp>
        <p:nvSpPr>
          <p:cNvPr id="7" name="TextBox 4">
            <a:extLst>
              <a:ext uri="{FF2B5EF4-FFF2-40B4-BE49-F238E27FC236}">
                <a16:creationId xmlns:a16="http://schemas.microsoft.com/office/drawing/2014/main" id="{032107F3-E7A3-CA2F-AB8A-7BBBDE184110}"/>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2" name="Rectangle 1">
            <a:extLst>
              <a:ext uri="{FF2B5EF4-FFF2-40B4-BE49-F238E27FC236}">
                <a16:creationId xmlns:a16="http://schemas.microsoft.com/office/drawing/2014/main" id="{3715FA11-4788-7985-3246-1DD70E66E4AD}"/>
              </a:ext>
            </a:extLst>
          </p:cNvPr>
          <p:cNvSpPr/>
          <p:nvPr/>
        </p:nvSpPr>
        <p:spPr>
          <a:xfrm>
            <a:off x="9155837" y="280"/>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5" name="Title 1">
            <a:extLst>
              <a:ext uri="{FF2B5EF4-FFF2-40B4-BE49-F238E27FC236}">
                <a16:creationId xmlns:a16="http://schemas.microsoft.com/office/drawing/2014/main" id="{2BA45BD6-51B8-EED7-F044-4C809ACAE7AD}"/>
              </a:ext>
            </a:extLst>
          </p:cNvPr>
          <p:cNvSpPr>
            <a:spLocks noGrp="1"/>
          </p:cNvSpPr>
          <p:nvPr>
            <p:ph type="title"/>
          </p:nvPr>
        </p:nvSpPr>
        <p:spPr>
          <a:xfrm>
            <a:off x="287419" y="1005267"/>
            <a:ext cx="11627892" cy="707887"/>
          </a:xfrm>
        </p:spPr>
        <p:txBody>
          <a:bodyPr lIns="91440" tIns="45720" rIns="91440" bIns="45720" anchor="t"/>
          <a:lstStyle/>
          <a:p>
            <a:pPr algn="ctr"/>
            <a:r>
              <a:rPr lang="en-US" sz="3000" b="1" dirty="0">
                <a:latin typeface="+mn-lt"/>
              </a:rPr>
              <a:t>Screening and Assessing</a:t>
            </a:r>
            <a:r>
              <a:rPr lang="en-US" sz="3200" b="1" dirty="0">
                <a:latin typeface="+mn-lt"/>
              </a:rPr>
              <a:t> </a:t>
            </a:r>
          </a:p>
        </p:txBody>
      </p:sp>
      <p:sp>
        <p:nvSpPr>
          <p:cNvPr id="3" name="Content Placeholder 2">
            <a:extLst>
              <a:ext uri="{FF2B5EF4-FFF2-40B4-BE49-F238E27FC236}">
                <a16:creationId xmlns:a16="http://schemas.microsoft.com/office/drawing/2014/main" id="{42C4EB05-5387-FC7D-B209-EBAF7ECECC6F}"/>
              </a:ext>
            </a:extLst>
          </p:cNvPr>
          <p:cNvSpPr txBox="1">
            <a:spLocks/>
          </p:cNvSpPr>
          <p:nvPr/>
        </p:nvSpPr>
        <p:spPr>
          <a:xfrm>
            <a:off x="171802" y="1594667"/>
            <a:ext cx="5728595" cy="2268717"/>
          </a:xfrm>
          <a:prstGeom prst="rect">
            <a:avLst/>
          </a:prstGeom>
          <a:solidFill>
            <a:schemeClr val="bg1">
              <a:lumMod val="60000"/>
              <a:lumOff val="40000"/>
            </a:schemeClr>
          </a:solidFill>
          <a:ln>
            <a:solidFill>
              <a:srgbClr val="00000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2400" b="1"/>
              <a:t>What Is Screening?</a:t>
            </a:r>
            <a:endParaRPr lang="en-US" sz="2400"/>
          </a:p>
          <a:p>
            <a:pPr>
              <a:lnSpc>
                <a:spcPct val="100000"/>
              </a:lnSpc>
              <a:spcBef>
                <a:spcPts val="0"/>
              </a:spcBef>
            </a:pPr>
            <a:r>
              <a:rPr lang="en-US" sz="2000"/>
              <a:t>Quick check to identify students at risk for reading difficulties</a:t>
            </a:r>
          </a:p>
          <a:p>
            <a:pPr>
              <a:lnSpc>
                <a:spcPct val="100000"/>
              </a:lnSpc>
              <a:spcBef>
                <a:spcPts val="0"/>
              </a:spcBef>
            </a:pPr>
            <a:r>
              <a:rPr lang="en-US" sz="2000"/>
              <a:t>Works like a health screening or eye exam</a:t>
            </a:r>
          </a:p>
          <a:p>
            <a:pPr>
              <a:lnSpc>
                <a:spcPct val="100000"/>
              </a:lnSpc>
              <a:spcBef>
                <a:spcPts val="0"/>
              </a:spcBef>
            </a:pPr>
            <a:r>
              <a:rPr lang="en-US" sz="2000"/>
              <a:t>All students are screened; only students showing risk get extra support</a:t>
            </a:r>
          </a:p>
          <a:p>
            <a:pPr>
              <a:lnSpc>
                <a:spcPct val="100000"/>
              </a:lnSpc>
              <a:spcBef>
                <a:spcPts val="0"/>
              </a:spcBef>
            </a:pPr>
            <a:r>
              <a:rPr lang="en-US" sz="2000"/>
              <a:t>Results guide next instructional steps</a:t>
            </a:r>
          </a:p>
        </p:txBody>
      </p:sp>
      <p:sp>
        <p:nvSpPr>
          <p:cNvPr id="12" name="TextBox 11">
            <a:extLst>
              <a:ext uri="{FF2B5EF4-FFF2-40B4-BE49-F238E27FC236}">
                <a16:creationId xmlns:a16="http://schemas.microsoft.com/office/drawing/2014/main" id="{C3284A63-B212-6E9C-1F72-EDC89B12CA22}"/>
              </a:ext>
            </a:extLst>
          </p:cNvPr>
          <p:cNvSpPr txBox="1"/>
          <p:nvPr/>
        </p:nvSpPr>
        <p:spPr>
          <a:xfrm>
            <a:off x="6012645" y="1576197"/>
            <a:ext cx="6082678" cy="2308324"/>
          </a:xfrm>
          <a:prstGeom prst="rect">
            <a:avLst/>
          </a:prstGeom>
          <a:solidFill>
            <a:schemeClr val="bg1">
              <a:lumMod val="40000"/>
              <a:lumOff val="60000"/>
            </a:schemeClr>
          </a:solidFill>
          <a:ln>
            <a:solidFill>
              <a:srgbClr val="000000"/>
            </a:solidFill>
          </a:ln>
        </p:spPr>
        <p:txBody>
          <a:bodyPr wrap="square" lIns="91440" tIns="45720" rIns="91440" bIns="45720" rtlCol="0" anchor="t">
            <a:spAutoFit/>
          </a:bodyPr>
          <a:lstStyle/>
          <a:p>
            <a:pPr algn="ctr"/>
            <a:r>
              <a:rPr lang="en-US" sz="2400" b="1" dirty="0"/>
              <a:t>What Is Assessment?</a:t>
            </a:r>
            <a:endParaRPr lang="en-US" sz="2400" dirty="0"/>
          </a:p>
          <a:p>
            <a:pPr marL="285750" lvl="0" indent="-285750">
              <a:lnSpc>
                <a:spcPct val="100000"/>
              </a:lnSpc>
              <a:spcBef>
                <a:spcPts val="0"/>
              </a:spcBef>
              <a:buFont typeface="Arial" panose="020B0604020202020204" pitchFamily="34" charset="0"/>
              <a:buChar char="•"/>
            </a:pPr>
            <a:r>
              <a:rPr lang="en-US" sz="2000" dirty="0"/>
              <a:t>Assessment = collecting information about how a child is learning</a:t>
            </a:r>
            <a:endParaRPr lang="en-US" sz="2000" dirty="0">
              <a:ea typeface="Calibri"/>
              <a:cs typeface="Calibri"/>
            </a:endParaRPr>
          </a:p>
          <a:p>
            <a:pPr marL="285750" lvl="0" indent="-285750">
              <a:lnSpc>
                <a:spcPct val="100000"/>
              </a:lnSpc>
              <a:spcBef>
                <a:spcPts val="0"/>
              </a:spcBef>
              <a:buFont typeface="Arial" panose="020B0604020202020204" pitchFamily="34" charset="0"/>
              <a:buChar char="•"/>
            </a:pPr>
            <a:r>
              <a:rPr lang="en-US" sz="2000" dirty="0"/>
              <a:t>Happens through class questions, report cards, conferences</a:t>
            </a:r>
            <a:endParaRPr lang="en-US" sz="2000" dirty="0">
              <a:ea typeface="Calibri"/>
              <a:cs typeface="Calibri"/>
            </a:endParaRPr>
          </a:p>
          <a:p>
            <a:pPr marL="285750" lvl="0" indent="-285750">
              <a:lnSpc>
                <a:spcPct val="100000"/>
              </a:lnSpc>
              <a:spcBef>
                <a:spcPts val="0"/>
              </a:spcBef>
              <a:buFont typeface="Arial" panose="020B0604020202020204" pitchFamily="34" charset="0"/>
              <a:buChar char="•"/>
            </a:pPr>
            <a:r>
              <a:rPr lang="en-US" sz="2000" dirty="0"/>
              <a:t>Helps teachers adjust instruction and helps families understand progress</a:t>
            </a:r>
          </a:p>
        </p:txBody>
      </p:sp>
      <p:sp>
        <p:nvSpPr>
          <p:cNvPr id="11" name="Content Placeholder 2">
            <a:extLst>
              <a:ext uri="{FF2B5EF4-FFF2-40B4-BE49-F238E27FC236}">
                <a16:creationId xmlns:a16="http://schemas.microsoft.com/office/drawing/2014/main" id="{0421F250-4BCD-BDF9-1C41-0C32118B0E39}"/>
              </a:ext>
            </a:extLst>
          </p:cNvPr>
          <p:cNvSpPr txBox="1">
            <a:spLocks/>
          </p:cNvSpPr>
          <p:nvPr/>
        </p:nvSpPr>
        <p:spPr>
          <a:xfrm>
            <a:off x="171805" y="3958931"/>
            <a:ext cx="5731097" cy="2285534"/>
          </a:xfrm>
          <a:prstGeom prst="roundRect">
            <a:avLst/>
          </a:prstGeom>
          <a:solidFill>
            <a:schemeClr val="tx1">
              <a:lumMod val="20000"/>
              <a:lumOff val="80000"/>
            </a:schemeClr>
          </a:solidFill>
          <a:ln>
            <a:solidFill>
              <a:srgbClr val="00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400" b="1"/>
              <a:t>What is My Role in Screening</a:t>
            </a:r>
            <a:endParaRPr lang="en-US" sz="2400"/>
          </a:p>
          <a:p>
            <a:pPr lvl="0">
              <a:lnSpc>
                <a:spcPct val="100000"/>
              </a:lnSpc>
              <a:spcBef>
                <a:spcPts val="0"/>
              </a:spcBef>
            </a:pPr>
            <a:r>
              <a:rPr lang="en-US" sz="2000"/>
              <a:t>Learn what the screening measures and what scores mean</a:t>
            </a:r>
          </a:p>
          <a:p>
            <a:pPr lvl="0">
              <a:lnSpc>
                <a:spcPct val="100000"/>
              </a:lnSpc>
              <a:spcBef>
                <a:spcPts val="0"/>
              </a:spcBef>
            </a:pPr>
            <a:r>
              <a:rPr lang="en-US" sz="2000"/>
              <a:t>Ask teachers questions and stay in regular communication</a:t>
            </a:r>
          </a:p>
          <a:p>
            <a:pPr lvl="0">
              <a:lnSpc>
                <a:spcPct val="100000"/>
              </a:lnSpc>
              <a:spcBef>
                <a:spcPts val="0"/>
              </a:spcBef>
            </a:pPr>
            <a:r>
              <a:rPr lang="en-US" sz="2000"/>
              <a:t>Early, ongoing conversations help support your child’s reading success</a:t>
            </a:r>
          </a:p>
        </p:txBody>
      </p:sp>
      <p:sp>
        <p:nvSpPr>
          <p:cNvPr id="10" name="Content Placeholder 2">
            <a:extLst>
              <a:ext uri="{FF2B5EF4-FFF2-40B4-BE49-F238E27FC236}">
                <a16:creationId xmlns:a16="http://schemas.microsoft.com/office/drawing/2014/main" id="{3501C4C4-7EBB-0BD6-4ED8-4CBDD903EF41}"/>
              </a:ext>
            </a:extLst>
          </p:cNvPr>
          <p:cNvSpPr txBox="1">
            <a:spLocks/>
          </p:cNvSpPr>
          <p:nvPr/>
        </p:nvSpPr>
        <p:spPr>
          <a:xfrm>
            <a:off x="6007288" y="3942833"/>
            <a:ext cx="6088034" cy="2301632"/>
          </a:xfrm>
          <a:prstGeom prst="roundRect">
            <a:avLst/>
          </a:prstGeom>
          <a:solidFill>
            <a:schemeClr val="tx1">
              <a:lumMod val="40000"/>
              <a:lumOff val="60000"/>
            </a:schemeClr>
          </a:solidFill>
          <a:ln>
            <a:solidFill>
              <a:srgbClr val="00000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400" b="1"/>
              <a:t>What if My Child has Low Results?</a:t>
            </a:r>
            <a:endParaRPr lang="en-US" sz="2400"/>
          </a:p>
          <a:p>
            <a:pPr lvl="0">
              <a:lnSpc>
                <a:spcPct val="100000"/>
              </a:lnSpc>
              <a:spcBef>
                <a:spcPts val="0"/>
              </a:spcBef>
            </a:pPr>
            <a:r>
              <a:rPr lang="en-US" sz="2000"/>
              <a:t>Lower scores mean a child may benefit from extra instruction</a:t>
            </a:r>
          </a:p>
          <a:p>
            <a:pPr lvl="0">
              <a:lnSpc>
                <a:spcPct val="100000"/>
              </a:lnSpc>
              <a:spcBef>
                <a:spcPts val="0"/>
              </a:spcBef>
            </a:pPr>
            <a:r>
              <a:rPr lang="en-US" sz="2000"/>
              <a:t>Teachers, families, and specialists may discuss results and next steps</a:t>
            </a:r>
          </a:p>
          <a:p>
            <a:pPr lvl="0">
              <a:lnSpc>
                <a:spcPct val="100000"/>
              </a:lnSpc>
              <a:spcBef>
                <a:spcPts val="0"/>
              </a:spcBef>
            </a:pPr>
            <a:r>
              <a:rPr lang="en-US" sz="2000"/>
              <a:t>Screening catches concerns early so support can begin right away</a:t>
            </a:r>
          </a:p>
        </p:txBody>
      </p:sp>
    </p:spTree>
    <p:custDataLst>
      <p:tags r:id="rId1"/>
    </p:custDataLst>
    <p:extLst>
      <p:ext uri="{BB962C8B-B14F-4D97-AF65-F5344CB8AC3E}">
        <p14:creationId xmlns:p14="http://schemas.microsoft.com/office/powerpoint/2010/main" val="2103524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EE7A6-78C5-0460-BF59-B9B084275991}"/>
            </a:ext>
          </a:extLst>
        </p:cNvPr>
        <p:cNvGrpSpPr/>
        <p:nvPr/>
      </p:nvGrpSpPr>
      <p:grpSpPr>
        <a:xfrm>
          <a:off x="0" y="0"/>
          <a:ext cx="0" cy="0"/>
          <a:chOff x="0" y="0"/>
          <a:chExt cx="0" cy="0"/>
        </a:xfrm>
      </p:grpSpPr>
      <p:sp>
        <p:nvSpPr>
          <p:cNvPr id="7" name="TextBox 4">
            <a:extLst>
              <a:ext uri="{FF2B5EF4-FFF2-40B4-BE49-F238E27FC236}">
                <a16:creationId xmlns:a16="http://schemas.microsoft.com/office/drawing/2014/main" id="{072CF660-A7EC-4E79-1D0F-3EAEBBC1FC4F}"/>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5" name="Rectangle 4">
            <a:extLst>
              <a:ext uri="{FF2B5EF4-FFF2-40B4-BE49-F238E27FC236}">
                <a16:creationId xmlns:a16="http://schemas.microsoft.com/office/drawing/2014/main" id="{363069FE-2765-9331-40B0-11408BE58B9B}"/>
              </a:ext>
            </a:extLst>
          </p:cNvPr>
          <p:cNvSpPr/>
          <p:nvPr/>
        </p:nvSpPr>
        <p:spPr>
          <a:xfrm>
            <a:off x="9155837" y="-46248"/>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8" name="TextBox 7">
            <a:extLst>
              <a:ext uri="{FF2B5EF4-FFF2-40B4-BE49-F238E27FC236}">
                <a16:creationId xmlns:a16="http://schemas.microsoft.com/office/drawing/2014/main" id="{68BCDB03-5FF6-C8B0-3BE6-E88D6286A0EC}"/>
              </a:ext>
            </a:extLst>
          </p:cNvPr>
          <p:cNvSpPr txBox="1"/>
          <p:nvPr/>
        </p:nvSpPr>
        <p:spPr>
          <a:xfrm>
            <a:off x="1974693" y="1132140"/>
            <a:ext cx="8564140" cy="584775"/>
          </a:xfrm>
          <a:prstGeom prst="rect">
            <a:avLst/>
          </a:prstGeom>
          <a:solidFill>
            <a:schemeClr val="bg1">
              <a:lumMod val="75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2"/>
                </a:solidFill>
                <a:ea typeface="Calibri"/>
                <a:cs typeface="Calibri"/>
              </a:rPr>
              <a:t>Diagnosis and Classification</a:t>
            </a:r>
          </a:p>
        </p:txBody>
      </p:sp>
      <p:sp>
        <p:nvSpPr>
          <p:cNvPr id="15" name="Rectangle: Diagonal Corners Snipped 14">
            <a:extLst>
              <a:ext uri="{FF2B5EF4-FFF2-40B4-BE49-F238E27FC236}">
                <a16:creationId xmlns:a16="http://schemas.microsoft.com/office/drawing/2014/main" id="{C6BE49B1-589A-F301-C4B8-089148F1141E}"/>
              </a:ext>
            </a:extLst>
          </p:cNvPr>
          <p:cNvSpPr/>
          <p:nvPr/>
        </p:nvSpPr>
        <p:spPr>
          <a:xfrm>
            <a:off x="575130" y="1877986"/>
            <a:ext cx="4770680" cy="1290025"/>
          </a:xfrm>
          <a:prstGeom prst="snip2Diag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2800" b="1" dirty="0">
                <a:solidFill>
                  <a:schemeClr val="tx2"/>
                </a:solidFill>
                <a:ea typeface="Calibri"/>
                <a:cs typeface="Calibri"/>
              </a:rPr>
              <a:t>Clinical Diagnosis</a:t>
            </a:r>
            <a:endParaRPr lang="en-US" sz="2800" b="1" dirty="0">
              <a:solidFill>
                <a:schemeClr val="tx2"/>
              </a:solidFill>
            </a:endParaRPr>
          </a:p>
        </p:txBody>
      </p:sp>
      <p:pic>
        <p:nvPicPr>
          <p:cNvPr id="17" name="Graphic 16" descr="First aid kit with solid fill">
            <a:extLst>
              <a:ext uri="{FF2B5EF4-FFF2-40B4-BE49-F238E27FC236}">
                <a16:creationId xmlns:a16="http://schemas.microsoft.com/office/drawing/2014/main" id="{76763444-C3F7-AB14-160A-E5AE76C4A5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26249" y="2319812"/>
            <a:ext cx="853794" cy="908494"/>
          </a:xfrm>
          <a:prstGeom prst="rect">
            <a:avLst/>
          </a:prstGeom>
        </p:spPr>
      </p:pic>
      <p:graphicFrame>
        <p:nvGraphicFramePr>
          <p:cNvPr id="19" name="Table 18">
            <a:extLst>
              <a:ext uri="{FF2B5EF4-FFF2-40B4-BE49-F238E27FC236}">
                <a16:creationId xmlns:a16="http://schemas.microsoft.com/office/drawing/2014/main" id="{F2A4DE4F-702C-F602-4324-E6BC1E0A83CF}"/>
              </a:ext>
            </a:extLst>
          </p:cNvPr>
          <p:cNvGraphicFramePr>
            <a:graphicFrameLocks noGrp="1"/>
          </p:cNvGraphicFramePr>
          <p:nvPr>
            <p:extLst>
              <p:ext uri="{D42A27DB-BD31-4B8C-83A1-F6EECF244321}">
                <p14:modId xmlns:p14="http://schemas.microsoft.com/office/powerpoint/2010/main" val="1939381121"/>
              </p:ext>
            </p:extLst>
          </p:nvPr>
        </p:nvGraphicFramePr>
        <p:xfrm>
          <a:off x="257130" y="3366247"/>
          <a:ext cx="5383281" cy="2785716"/>
        </p:xfrm>
        <a:graphic>
          <a:graphicData uri="http://schemas.openxmlformats.org/drawingml/2006/table">
            <a:tbl>
              <a:tblPr firstRow="1" bandRow="1">
                <a:tableStyleId>{5C22544A-7EE6-4342-B048-85BDC9FD1C3A}</a:tableStyleId>
              </a:tblPr>
              <a:tblGrid>
                <a:gridCol w="5383281">
                  <a:extLst>
                    <a:ext uri="{9D8B030D-6E8A-4147-A177-3AD203B41FA5}">
                      <a16:colId xmlns:a16="http://schemas.microsoft.com/office/drawing/2014/main" val="3492574544"/>
                    </a:ext>
                  </a:extLst>
                </a:gridCol>
              </a:tblGrid>
              <a:tr h="727674">
                <a:tc>
                  <a:txBody>
                    <a:bodyPr/>
                    <a:lstStyle/>
                    <a:p>
                      <a:r>
                        <a:rPr lang="en-US" sz="2400" b="0">
                          <a:solidFill>
                            <a:schemeClr val="bg1">
                              <a:lumMod val="49000"/>
                            </a:schemeClr>
                          </a:solidFill>
                        </a:rPr>
                        <a:t>Determined by a </a:t>
                      </a:r>
                      <a:r>
                        <a:rPr lang="en-US" sz="2400" b="1">
                          <a:solidFill>
                            <a:schemeClr val="bg1">
                              <a:lumMod val="49000"/>
                            </a:schemeClr>
                          </a:solidFill>
                        </a:rPr>
                        <a:t>medical professional</a:t>
                      </a:r>
                    </a:p>
                  </a:txBody>
                  <a:tcPr anchor="ctr">
                    <a:solidFill>
                      <a:schemeClr val="bg1">
                        <a:lumMod val="40000"/>
                        <a:lumOff val="60000"/>
                      </a:schemeClr>
                    </a:solidFill>
                  </a:tcPr>
                </a:tc>
                <a:extLst>
                  <a:ext uri="{0D108BD9-81ED-4DB2-BD59-A6C34878D82A}">
                    <a16:rowId xmlns:a16="http://schemas.microsoft.com/office/drawing/2014/main" val="2147777888"/>
                  </a:ext>
                </a:extLst>
              </a:tr>
              <a:tr h="1216116">
                <a:tc>
                  <a:txBody>
                    <a:bodyPr/>
                    <a:lstStyle/>
                    <a:p>
                      <a:r>
                        <a:rPr lang="en-US" sz="2400" b="0">
                          <a:solidFill>
                            <a:schemeClr val="bg1">
                              <a:lumMod val="49000"/>
                            </a:schemeClr>
                          </a:solidFill>
                        </a:rPr>
                        <a:t>Disability or impairment that </a:t>
                      </a:r>
                      <a:r>
                        <a:rPr lang="en-US" sz="2400" b="1">
                          <a:solidFill>
                            <a:srgbClr val="C00000"/>
                          </a:solidFill>
                        </a:rPr>
                        <a:t>may or may not</a:t>
                      </a:r>
                      <a:r>
                        <a:rPr lang="en-US" sz="2400" b="1">
                          <a:solidFill>
                            <a:schemeClr val="bg1">
                              <a:lumMod val="49000"/>
                            </a:schemeClr>
                          </a:solidFill>
                        </a:rPr>
                        <a:t> </a:t>
                      </a:r>
                      <a:r>
                        <a:rPr lang="en-US" sz="2400" b="0">
                          <a:solidFill>
                            <a:schemeClr val="bg1">
                              <a:lumMod val="49000"/>
                            </a:schemeClr>
                          </a:solidFill>
                        </a:rPr>
                        <a:t>have a negative effect on education performance</a:t>
                      </a:r>
                    </a:p>
                  </a:txBody>
                  <a:tcPr/>
                </a:tc>
                <a:extLst>
                  <a:ext uri="{0D108BD9-81ED-4DB2-BD59-A6C34878D82A}">
                    <a16:rowId xmlns:a16="http://schemas.microsoft.com/office/drawing/2014/main" val="2197356709"/>
                  </a:ext>
                </a:extLst>
              </a:tr>
              <a:tr h="841926">
                <a:tc>
                  <a:txBody>
                    <a:bodyPr/>
                    <a:lstStyle/>
                    <a:p>
                      <a:r>
                        <a:rPr lang="en-US" sz="2400" b="1" dirty="0">
                          <a:solidFill>
                            <a:schemeClr val="bg1">
                              <a:lumMod val="49000"/>
                            </a:schemeClr>
                          </a:solidFill>
                        </a:rPr>
                        <a:t>May</a:t>
                      </a:r>
                      <a:r>
                        <a:rPr lang="en-US" sz="2400" b="0" dirty="0">
                          <a:solidFill>
                            <a:schemeClr val="bg1">
                              <a:lumMod val="49000"/>
                            </a:schemeClr>
                          </a:solidFill>
                        </a:rPr>
                        <a:t> lead to medical/therapeutic treatment and services</a:t>
                      </a:r>
                    </a:p>
                  </a:txBody>
                  <a:tcPr/>
                </a:tc>
                <a:extLst>
                  <a:ext uri="{0D108BD9-81ED-4DB2-BD59-A6C34878D82A}">
                    <a16:rowId xmlns:a16="http://schemas.microsoft.com/office/drawing/2014/main" val="1811729682"/>
                  </a:ext>
                </a:extLst>
              </a:tr>
            </a:tbl>
          </a:graphicData>
        </a:graphic>
      </p:graphicFrame>
      <p:grpSp>
        <p:nvGrpSpPr>
          <p:cNvPr id="6" name="Group 5" descr="Special Education Eligibility ">
            <a:extLst>
              <a:ext uri="{FF2B5EF4-FFF2-40B4-BE49-F238E27FC236}">
                <a16:creationId xmlns:a16="http://schemas.microsoft.com/office/drawing/2014/main" id="{421A76DD-2801-88BD-16B2-C632C377E435}"/>
              </a:ext>
              <a:ext uri="{C183D7F6-B498-43B3-948B-1728B52AA6E4}">
                <adec:decorative xmlns:adec="http://schemas.microsoft.com/office/drawing/2017/decorative" val="0"/>
              </a:ext>
            </a:extLst>
          </p:cNvPr>
          <p:cNvGrpSpPr/>
          <p:nvPr/>
        </p:nvGrpSpPr>
        <p:grpSpPr>
          <a:xfrm>
            <a:off x="6947268" y="1883353"/>
            <a:ext cx="4781413" cy="1316855"/>
            <a:chOff x="6786283" y="1470156"/>
            <a:chExt cx="4942398" cy="1697855"/>
          </a:xfrm>
        </p:grpSpPr>
        <p:sp>
          <p:nvSpPr>
            <p:cNvPr id="16" name="Rectangle: Diagonal Corners Snipped 15">
              <a:extLst>
                <a:ext uri="{FF2B5EF4-FFF2-40B4-BE49-F238E27FC236}">
                  <a16:creationId xmlns:a16="http://schemas.microsoft.com/office/drawing/2014/main" id="{5CEF654B-B890-B2AE-FE71-9A1EEDEDD4EC}"/>
                </a:ext>
              </a:extLst>
            </p:cNvPr>
            <p:cNvSpPr/>
            <p:nvPr/>
          </p:nvSpPr>
          <p:spPr>
            <a:xfrm>
              <a:off x="6786283" y="1470156"/>
              <a:ext cx="4942398" cy="1697855"/>
            </a:xfrm>
            <a:prstGeom prst="snip2Diag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800" b="1" dirty="0">
                  <a:solidFill>
                    <a:schemeClr val="tx2"/>
                  </a:solidFill>
                  <a:ea typeface="Calibri"/>
                  <a:cs typeface="Calibri"/>
                </a:rPr>
                <a:t>Special Education Eligibility</a:t>
              </a:r>
              <a:endParaRPr lang="en-US" sz="2800" dirty="0">
                <a:solidFill>
                  <a:schemeClr val="tx2"/>
                </a:solidFill>
                <a:ea typeface="Calibri" panose="020F0502020204030204"/>
                <a:cs typeface="Calibri" panose="020F0502020204030204"/>
              </a:endParaRPr>
            </a:p>
          </p:txBody>
        </p:sp>
        <p:pic>
          <p:nvPicPr>
            <p:cNvPr id="18" name="Graphic 17" descr="Remote learning language with solid fill">
              <a:extLst>
                <a:ext uri="{FF2B5EF4-FFF2-40B4-BE49-F238E27FC236}">
                  <a16:creationId xmlns:a16="http://schemas.microsoft.com/office/drawing/2014/main" id="{EBFAB5EB-5119-FBBF-85D6-17FB07DC1D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68837" y="2169524"/>
              <a:ext cx="962592" cy="957460"/>
            </a:xfrm>
            <a:prstGeom prst="rect">
              <a:avLst/>
            </a:prstGeom>
          </p:spPr>
        </p:pic>
      </p:grpSp>
      <p:graphicFrame>
        <p:nvGraphicFramePr>
          <p:cNvPr id="2" name="Table 1">
            <a:extLst>
              <a:ext uri="{FF2B5EF4-FFF2-40B4-BE49-F238E27FC236}">
                <a16:creationId xmlns:a16="http://schemas.microsoft.com/office/drawing/2014/main" id="{E56BEED1-BB65-CE3E-4F54-4C86017DE638}"/>
              </a:ext>
            </a:extLst>
          </p:cNvPr>
          <p:cNvGraphicFramePr>
            <a:graphicFrameLocks noGrp="1"/>
          </p:cNvGraphicFramePr>
          <p:nvPr>
            <p:extLst>
              <p:ext uri="{D42A27DB-BD31-4B8C-83A1-F6EECF244321}">
                <p14:modId xmlns:p14="http://schemas.microsoft.com/office/powerpoint/2010/main" val="1693846416"/>
              </p:ext>
            </p:extLst>
          </p:nvPr>
        </p:nvGraphicFramePr>
        <p:xfrm>
          <a:off x="6580095" y="3382747"/>
          <a:ext cx="5354775" cy="2468880"/>
        </p:xfrm>
        <a:graphic>
          <a:graphicData uri="http://schemas.openxmlformats.org/drawingml/2006/table">
            <a:tbl>
              <a:tblPr firstRow="1" bandRow="1">
                <a:tableStyleId>{5C22544A-7EE6-4342-B048-85BDC9FD1C3A}</a:tableStyleId>
              </a:tblPr>
              <a:tblGrid>
                <a:gridCol w="5354775">
                  <a:extLst>
                    <a:ext uri="{9D8B030D-6E8A-4147-A177-3AD203B41FA5}">
                      <a16:colId xmlns:a16="http://schemas.microsoft.com/office/drawing/2014/main" val="3492574544"/>
                    </a:ext>
                  </a:extLst>
                </a:gridCol>
              </a:tblGrid>
              <a:tr h="753785">
                <a:tc>
                  <a:txBody>
                    <a:bodyPr/>
                    <a:lstStyle/>
                    <a:p>
                      <a:r>
                        <a:rPr lang="en-US" sz="2400" b="0">
                          <a:solidFill>
                            <a:schemeClr val="bg1">
                              <a:lumMod val="49000"/>
                            </a:schemeClr>
                          </a:solidFill>
                        </a:rPr>
                        <a:t>Determined by a </a:t>
                      </a:r>
                      <a:r>
                        <a:rPr lang="en-US" sz="2400" b="1">
                          <a:solidFill>
                            <a:schemeClr val="bg1">
                              <a:lumMod val="49000"/>
                            </a:schemeClr>
                          </a:solidFill>
                        </a:rPr>
                        <a:t>team of education professionals and parent)s)/guardians(s)</a:t>
                      </a:r>
                    </a:p>
                  </a:txBody>
                  <a:tcPr>
                    <a:solidFill>
                      <a:schemeClr val="tx1">
                        <a:lumMod val="40000"/>
                        <a:lumOff val="60000"/>
                      </a:schemeClr>
                    </a:solidFill>
                  </a:tcPr>
                </a:tc>
                <a:extLst>
                  <a:ext uri="{0D108BD9-81ED-4DB2-BD59-A6C34878D82A}">
                    <a16:rowId xmlns:a16="http://schemas.microsoft.com/office/drawing/2014/main" val="2147777888"/>
                  </a:ext>
                </a:extLst>
              </a:tr>
              <a:tr h="753785">
                <a:tc>
                  <a:txBody>
                    <a:bodyPr/>
                    <a:lstStyle/>
                    <a:p>
                      <a:r>
                        <a:rPr lang="en-US" sz="2400" b="0">
                          <a:solidFill>
                            <a:schemeClr val="bg1">
                              <a:lumMod val="49000"/>
                            </a:schemeClr>
                          </a:solidFill>
                        </a:rPr>
                        <a:t>Disability or impairment </a:t>
                      </a:r>
                      <a:r>
                        <a:rPr lang="en-US" sz="2400" b="1">
                          <a:solidFill>
                            <a:srgbClr val="C00000"/>
                          </a:solidFill>
                        </a:rPr>
                        <a:t>must</a:t>
                      </a:r>
                      <a:r>
                        <a:rPr lang="en-US" sz="2400" b="1">
                          <a:solidFill>
                            <a:schemeClr val="bg1">
                              <a:lumMod val="49000"/>
                            </a:schemeClr>
                          </a:solidFill>
                        </a:rPr>
                        <a:t> </a:t>
                      </a:r>
                      <a:r>
                        <a:rPr lang="en-US" sz="2400" b="0">
                          <a:solidFill>
                            <a:schemeClr val="bg1">
                              <a:lumMod val="49000"/>
                            </a:schemeClr>
                          </a:solidFill>
                        </a:rPr>
                        <a:t>have an adverse effect on education performance</a:t>
                      </a:r>
                    </a:p>
                  </a:txBody>
                  <a:tcPr/>
                </a:tc>
                <a:extLst>
                  <a:ext uri="{0D108BD9-81ED-4DB2-BD59-A6C34878D82A}">
                    <a16:rowId xmlns:a16="http://schemas.microsoft.com/office/drawing/2014/main" val="2197356709"/>
                  </a:ext>
                </a:extLst>
              </a:tr>
              <a:tr h="753785">
                <a:tc>
                  <a:txBody>
                    <a:bodyPr/>
                    <a:lstStyle/>
                    <a:p>
                      <a:r>
                        <a:rPr lang="en-US" sz="2400" b="1" dirty="0">
                          <a:solidFill>
                            <a:schemeClr val="bg1">
                              <a:lumMod val="49000"/>
                            </a:schemeClr>
                          </a:solidFill>
                        </a:rPr>
                        <a:t>Entitles</a:t>
                      </a:r>
                      <a:r>
                        <a:rPr lang="en-US" sz="2400" b="0" dirty="0">
                          <a:solidFill>
                            <a:schemeClr val="bg1">
                              <a:lumMod val="49000"/>
                            </a:schemeClr>
                          </a:solidFill>
                        </a:rPr>
                        <a:t> students to supports and services to access their education environment </a:t>
                      </a:r>
                    </a:p>
                  </a:txBody>
                  <a:tcPr/>
                </a:tc>
                <a:extLst>
                  <a:ext uri="{0D108BD9-81ED-4DB2-BD59-A6C34878D82A}">
                    <a16:rowId xmlns:a16="http://schemas.microsoft.com/office/drawing/2014/main" val="1811729682"/>
                  </a:ext>
                </a:extLst>
              </a:tr>
            </a:tbl>
          </a:graphicData>
        </a:graphic>
      </p:graphicFrame>
    </p:spTree>
    <p:custDataLst>
      <p:tags r:id="rId1"/>
    </p:custDataLst>
    <p:extLst>
      <p:ext uri="{BB962C8B-B14F-4D97-AF65-F5344CB8AC3E}">
        <p14:creationId xmlns:p14="http://schemas.microsoft.com/office/powerpoint/2010/main" val="198038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53FA0-BF0D-6F19-C829-72C6D9396C8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BA35FF2-3477-3468-EE7C-99B826B2B530}"/>
              </a:ext>
              <a:ext uri="{C183D7F6-B498-43B3-948B-1728B52AA6E4}">
                <adec:decorative xmlns:adec="http://schemas.microsoft.com/office/drawing/2017/decorative" val="1"/>
              </a:ext>
            </a:extLst>
          </p:cNvPr>
          <p:cNvSpPr/>
          <p:nvPr/>
        </p:nvSpPr>
        <p:spPr>
          <a:xfrm>
            <a:off x="7565217" y="421033"/>
            <a:ext cx="4622758" cy="5813314"/>
          </a:xfrm>
          <a:prstGeom prst="rect">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4">
            <a:extLst>
              <a:ext uri="{FF2B5EF4-FFF2-40B4-BE49-F238E27FC236}">
                <a16:creationId xmlns:a16="http://schemas.microsoft.com/office/drawing/2014/main" id="{768F0283-8D5C-5778-AA8C-F239B7A98B21}"/>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4" name="Rectangle 3">
            <a:extLst>
              <a:ext uri="{FF2B5EF4-FFF2-40B4-BE49-F238E27FC236}">
                <a16:creationId xmlns:a16="http://schemas.microsoft.com/office/drawing/2014/main" id="{D953B9F5-0834-88A1-E990-0E14E5036785}"/>
              </a:ext>
            </a:extLst>
          </p:cNvPr>
          <p:cNvSpPr/>
          <p:nvPr/>
        </p:nvSpPr>
        <p:spPr>
          <a:xfrm>
            <a:off x="9117981" y="0"/>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5" name="TextBox 4">
            <a:extLst>
              <a:ext uri="{FF2B5EF4-FFF2-40B4-BE49-F238E27FC236}">
                <a16:creationId xmlns:a16="http://schemas.microsoft.com/office/drawing/2014/main" id="{56BC7C48-647C-30E0-2B67-1430A1D5D04D}"/>
              </a:ext>
            </a:extLst>
          </p:cNvPr>
          <p:cNvSpPr txBox="1"/>
          <p:nvPr/>
        </p:nvSpPr>
        <p:spPr>
          <a:xfrm>
            <a:off x="1723454" y="1368940"/>
            <a:ext cx="4521722" cy="523220"/>
          </a:xfrm>
          <a:prstGeom prst="rect">
            <a:avLst/>
          </a:prstGeom>
          <a:solidFill>
            <a:schemeClr val="bg1">
              <a:lumMod val="75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chemeClr val="tx2"/>
                </a:solidFill>
                <a:ea typeface="Calibri"/>
                <a:cs typeface="Calibri"/>
              </a:rPr>
              <a:t>Intervention</a:t>
            </a:r>
          </a:p>
        </p:txBody>
      </p:sp>
      <p:graphicFrame>
        <p:nvGraphicFramePr>
          <p:cNvPr id="9" name="Table 8">
            <a:extLst>
              <a:ext uri="{FF2B5EF4-FFF2-40B4-BE49-F238E27FC236}">
                <a16:creationId xmlns:a16="http://schemas.microsoft.com/office/drawing/2014/main" id="{72D72B26-C128-DAB6-D84F-6E50423ADD9F}"/>
              </a:ext>
            </a:extLst>
          </p:cNvPr>
          <p:cNvGraphicFramePr>
            <a:graphicFrameLocks noGrp="1"/>
          </p:cNvGraphicFramePr>
          <p:nvPr>
            <p:extLst>
              <p:ext uri="{D42A27DB-BD31-4B8C-83A1-F6EECF244321}">
                <p14:modId xmlns:p14="http://schemas.microsoft.com/office/powerpoint/2010/main" val="590258511"/>
              </p:ext>
            </p:extLst>
          </p:nvPr>
        </p:nvGraphicFramePr>
        <p:xfrm>
          <a:off x="542686" y="2059462"/>
          <a:ext cx="6695443" cy="3169920"/>
        </p:xfrm>
        <a:graphic>
          <a:graphicData uri="http://schemas.openxmlformats.org/drawingml/2006/table">
            <a:tbl>
              <a:tblPr firstRow="1" bandRow="1">
                <a:tableStyleId>{5C22544A-7EE6-4342-B048-85BDC9FD1C3A}</a:tableStyleId>
              </a:tblPr>
              <a:tblGrid>
                <a:gridCol w="6695443">
                  <a:extLst>
                    <a:ext uri="{9D8B030D-6E8A-4147-A177-3AD203B41FA5}">
                      <a16:colId xmlns:a16="http://schemas.microsoft.com/office/drawing/2014/main" val="1560797450"/>
                    </a:ext>
                  </a:extLst>
                </a:gridCol>
              </a:tblGrid>
              <a:tr h="370840">
                <a:tc>
                  <a:txBody>
                    <a:bodyPr/>
                    <a:lstStyle/>
                    <a:p>
                      <a:pPr algn="ctr"/>
                      <a:r>
                        <a:rPr lang="en-US" sz="2800" dirty="0"/>
                        <a:t>Intensive Intervention</a:t>
                      </a:r>
                    </a:p>
                  </a:txBody>
                  <a:tcPr>
                    <a:solidFill>
                      <a:schemeClr val="tx1">
                        <a:lumMod val="60000"/>
                        <a:lumOff val="40000"/>
                      </a:schemeClr>
                    </a:solidFill>
                  </a:tcPr>
                </a:tc>
                <a:extLst>
                  <a:ext uri="{0D108BD9-81ED-4DB2-BD59-A6C34878D82A}">
                    <a16:rowId xmlns:a16="http://schemas.microsoft.com/office/drawing/2014/main" val="2589990084"/>
                  </a:ext>
                </a:extLst>
              </a:tr>
              <a:tr h="370840">
                <a:tc>
                  <a:txBody>
                    <a:bodyPr/>
                    <a:lstStyle/>
                    <a:p>
                      <a:r>
                        <a:rPr lang="en-US" sz="2400" b="0" dirty="0">
                          <a:solidFill>
                            <a:srgbClr val="000000"/>
                          </a:solidFill>
                        </a:rPr>
                        <a:t>A process of providing students with more instruction, practice, and feedback to help students be more successful.</a:t>
                      </a:r>
                    </a:p>
                    <a:p>
                      <a:pPr marL="342900" lvl="0" indent="-342900">
                        <a:buFont typeface="Arial"/>
                        <a:buChar char="•"/>
                      </a:pPr>
                      <a:r>
                        <a:rPr lang="en-US" sz="2400" dirty="0">
                          <a:solidFill>
                            <a:srgbClr val="000000"/>
                          </a:solidFill>
                        </a:rPr>
                        <a:t>Targets specific skills and areas</a:t>
                      </a:r>
                    </a:p>
                    <a:p>
                      <a:pPr marL="800100" lvl="1" indent="-342900">
                        <a:buFont typeface="Arial"/>
                        <a:buChar char="•"/>
                      </a:pPr>
                      <a:r>
                        <a:rPr lang="en-US" sz="2400" dirty="0">
                          <a:solidFill>
                            <a:srgbClr val="000000"/>
                          </a:solidFill>
                        </a:rPr>
                        <a:t>Typically, in small groups</a:t>
                      </a:r>
                    </a:p>
                    <a:p>
                      <a:pPr marL="342900" lvl="0" indent="-342900">
                        <a:buFont typeface="Arial"/>
                        <a:buChar char="•"/>
                      </a:pPr>
                      <a:r>
                        <a:rPr lang="en-US" sz="2400" dirty="0">
                          <a:solidFill>
                            <a:srgbClr val="000000"/>
                          </a:solidFill>
                        </a:rPr>
                        <a:t>Push-in (</a:t>
                      </a:r>
                      <a:r>
                        <a:rPr lang="en-US" sz="2400" i="1" dirty="0">
                          <a:solidFill>
                            <a:srgbClr val="000000"/>
                          </a:solidFill>
                        </a:rPr>
                        <a:t>within classroom</a:t>
                      </a:r>
                      <a:r>
                        <a:rPr lang="en-US" sz="2400" dirty="0">
                          <a:solidFill>
                            <a:srgbClr val="000000"/>
                          </a:solidFill>
                        </a:rPr>
                        <a:t>) or pull-out (</a:t>
                      </a:r>
                      <a:r>
                        <a:rPr lang="en-US" sz="2400" i="1" dirty="0">
                          <a:solidFill>
                            <a:srgbClr val="000000"/>
                          </a:solidFill>
                        </a:rPr>
                        <a:t>outside of classroom</a:t>
                      </a:r>
                      <a:r>
                        <a:rPr lang="en-US" sz="2400" dirty="0">
                          <a:solidFill>
                            <a:srgbClr val="000000"/>
                          </a:solidFill>
                        </a:rPr>
                        <a:t>)</a:t>
                      </a:r>
                    </a:p>
                  </a:txBody>
                  <a:tcPr/>
                </a:tc>
                <a:extLst>
                  <a:ext uri="{0D108BD9-81ED-4DB2-BD59-A6C34878D82A}">
                    <a16:rowId xmlns:a16="http://schemas.microsoft.com/office/drawing/2014/main" val="2340400844"/>
                  </a:ext>
                </a:extLst>
              </a:tr>
            </a:tbl>
          </a:graphicData>
        </a:graphic>
      </p:graphicFrame>
      <p:pic>
        <p:nvPicPr>
          <p:cNvPr id="11" name="Picture 10" descr="A person standing next to a group of students&#10;">
            <a:extLst>
              <a:ext uri="{FF2B5EF4-FFF2-40B4-BE49-F238E27FC236}">
                <a16:creationId xmlns:a16="http://schemas.microsoft.com/office/drawing/2014/main" id="{7DDF7B5A-5570-29BD-C556-DCBA262F8C6B}"/>
              </a:ext>
            </a:extLst>
          </p:cNvPr>
          <p:cNvPicPr>
            <a:picLocks noChangeAspect="1"/>
          </p:cNvPicPr>
          <p:nvPr/>
        </p:nvPicPr>
        <p:blipFill>
          <a:blip r:embed="rId4"/>
          <a:stretch>
            <a:fillRect/>
          </a:stretch>
        </p:blipFill>
        <p:spPr>
          <a:xfrm>
            <a:off x="7892959" y="1478014"/>
            <a:ext cx="4261185" cy="2817395"/>
          </a:xfrm>
          <a:prstGeom prst="rect">
            <a:avLst/>
          </a:prstGeom>
        </p:spPr>
      </p:pic>
      <p:sp>
        <p:nvSpPr>
          <p:cNvPr id="14" name="TextBox 13">
            <a:hlinkClick r:id="rId5"/>
            <a:extLst>
              <a:ext uri="{FF2B5EF4-FFF2-40B4-BE49-F238E27FC236}">
                <a16:creationId xmlns:a16="http://schemas.microsoft.com/office/drawing/2014/main" id="{823398C0-8533-9805-CFE6-69E8B96E5F55}"/>
              </a:ext>
            </a:extLst>
          </p:cNvPr>
          <p:cNvSpPr txBox="1"/>
          <p:nvPr/>
        </p:nvSpPr>
        <p:spPr>
          <a:xfrm>
            <a:off x="8810482" y="4950451"/>
            <a:ext cx="2132228" cy="553998"/>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dirty="0">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endParaRPr lang="en-US" sz="3000" dirty="0">
              <a:solidFill>
                <a:schemeClr val="tx2"/>
              </a:solidFill>
            </a:endParaRPr>
          </a:p>
        </p:txBody>
      </p:sp>
    </p:spTree>
    <p:custDataLst>
      <p:tags r:id="rId1"/>
    </p:custDataLst>
    <p:extLst>
      <p:ext uri="{BB962C8B-B14F-4D97-AF65-F5344CB8AC3E}">
        <p14:creationId xmlns:p14="http://schemas.microsoft.com/office/powerpoint/2010/main" val="417066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0102B-C2F2-BE97-B888-A4174C8E48A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E0F1181-93BB-D0ED-A43D-A1C78A8E8314}"/>
              </a:ext>
              <a:ext uri="{C183D7F6-B498-43B3-948B-1728B52AA6E4}">
                <adec:decorative xmlns:adec="http://schemas.microsoft.com/office/drawing/2017/decorative" val="1"/>
              </a:ext>
            </a:extLst>
          </p:cNvPr>
          <p:cNvSpPr/>
          <p:nvPr/>
        </p:nvSpPr>
        <p:spPr>
          <a:xfrm>
            <a:off x="-4649" y="411006"/>
            <a:ext cx="4081337" cy="5813314"/>
          </a:xfrm>
          <a:prstGeom prst="rect">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50EE0AF-0081-45A1-A806-6A6AED2D1A2C}"/>
              </a:ext>
              <a:ext uri="{C183D7F6-B498-43B3-948B-1728B52AA6E4}">
                <adec:decorative xmlns:adec="http://schemas.microsoft.com/office/drawing/2017/decorative" val="1"/>
              </a:ext>
            </a:extLst>
          </p:cNvPr>
          <p:cNvSpPr/>
          <p:nvPr/>
        </p:nvSpPr>
        <p:spPr>
          <a:xfrm>
            <a:off x="8166796" y="411007"/>
            <a:ext cx="4031206" cy="5813314"/>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4">
            <a:extLst>
              <a:ext uri="{FF2B5EF4-FFF2-40B4-BE49-F238E27FC236}">
                <a16:creationId xmlns:a16="http://schemas.microsoft.com/office/drawing/2014/main" id="{C27AB0B6-8BA4-9899-13C4-EE0F6230954F}"/>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15" name="Rectangle 14">
            <a:extLst>
              <a:ext uri="{FF2B5EF4-FFF2-40B4-BE49-F238E27FC236}">
                <a16:creationId xmlns:a16="http://schemas.microsoft.com/office/drawing/2014/main" id="{68FBB7C2-C3B6-39FF-8B2A-9D5F5C05A743}"/>
              </a:ext>
            </a:extLst>
          </p:cNvPr>
          <p:cNvSpPr/>
          <p:nvPr/>
        </p:nvSpPr>
        <p:spPr>
          <a:xfrm>
            <a:off x="9155837" y="-18291"/>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16" name="TextBox 15">
            <a:extLst>
              <a:ext uri="{FF2B5EF4-FFF2-40B4-BE49-F238E27FC236}">
                <a16:creationId xmlns:a16="http://schemas.microsoft.com/office/drawing/2014/main" id="{8C24530C-09FC-0E28-BBA1-F8E642C6F01F}"/>
              </a:ext>
            </a:extLst>
          </p:cNvPr>
          <p:cNvSpPr txBox="1"/>
          <p:nvPr/>
        </p:nvSpPr>
        <p:spPr>
          <a:xfrm>
            <a:off x="3856492" y="1188499"/>
            <a:ext cx="4521722" cy="523220"/>
          </a:xfrm>
          <a:prstGeom prst="rect">
            <a:avLst/>
          </a:prstGeom>
          <a:solidFill>
            <a:schemeClr val="bg1">
              <a:lumMod val="75000"/>
            </a:schemeClr>
          </a:solidFill>
          <a:ln>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chemeClr val="tx2"/>
                </a:solidFill>
                <a:ea typeface="Calibri"/>
                <a:cs typeface="Calibri"/>
              </a:rPr>
              <a:t>Instructional Supports</a:t>
            </a:r>
          </a:p>
        </p:txBody>
      </p:sp>
      <p:pic>
        <p:nvPicPr>
          <p:cNvPr id="13" name="Graphic 12" descr="Books with solid fill">
            <a:extLst>
              <a:ext uri="{FF2B5EF4-FFF2-40B4-BE49-F238E27FC236}">
                <a16:creationId xmlns:a16="http://schemas.microsoft.com/office/drawing/2014/main" id="{AF793728-D9BF-E0C2-8D4E-7C1D0B79D2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12834" y="1816988"/>
            <a:ext cx="1435768" cy="1435768"/>
          </a:xfrm>
          <a:prstGeom prst="rect">
            <a:avLst/>
          </a:prstGeom>
        </p:spPr>
      </p:pic>
      <p:sp>
        <p:nvSpPr>
          <p:cNvPr id="5" name="TextBox 4">
            <a:extLst>
              <a:ext uri="{FF2B5EF4-FFF2-40B4-BE49-F238E27FC236}">
                <a16:creationId xmlns:a16="http://schemas.microsoft.com/office/drawing/2014/main" id="{42B7924B-C845-9910-5047-015452D52097}"/>
              </a:ext>
            </a:extLst>
          </p:cNvPr>
          <p:cNvSpPr txBox="1"/>
          <p:nvPr/>
        </p:nvSpPr>
        <p:spPr>
          <a:xfrm>
            <a:off x="54866" y="3275810"/>
            <a:ext cx="3951704"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a:cs typeface="Calibri"/>
              </a:rPr>
              <a:t>Changes to what your child is expected to learn.</a:t>
            </a:r>
            <a:endParaRPr lang="en-US"/>
          </a:p>
        </p:txBody>
      </p:sp>
      <p:sp>
        <p:nvSpPr>
          <p:cNvPr id="9" name="TextBox 8">
            <a:hlinkClick r:id="rId6"/>
            <a:extLst>
              <a:ext uri="{FF2B5EF4-FFF2-40B4-BE49-F238E27FC236}">
                <a16:creationId xmlns:a16="http://schemas.microsoft.com/office/drawing/2014/main" id="{B30068C3-1B62-AD2B-4B33-D3DF26F802A2}"/>
              </a:ext>
            </a:extLst>
          </p:cNvPr>
          <p:cNvSpPr txBox="1"/>
          <p:nvPr/>
        </p:nvSpPr>
        <p:spPr>
          <a:xfrm>
            <a:off x="772489" y="4758767"/>
            <a:ext cx="2516458" cy="923330"/>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1450" b="1" dirty="0">
              <a:solidFill>
                <a:schemeClr val="bg1">
                  <a:lumMod val="20000"/>
                  <a:lumOff val="80000"/>
                </a:schemeClr>
              </a:solidFill>
              <a:ea typeface="Calibri"/>
              <a:cs typeface="Calibri"/>
            </a:endParaRPr>
          </a:p>
          <a:p>
            <a:pPr algn="ctr"/>
            <a:r>
              <a:rPr lang="en-US" sz="2500" b="1" dirty="0">
                <a:solidFill>
                  <a:schemeClr val="tx2"/>
                </a:solidFill>
                <a:ea typeface="Calibri"/>
                <a:cs typeface="Calibri"/>
                <a:hlinkClick r:id="rId7">
                  <a:extLst>
                    <a:ext uri="{A12FA001-AC4F-418D-AE19-62706E023703}">
                      <ahyp:hlinkClr xmlns:ahyp="http://schemas.microsoft.com/office/drawing/2018/hyperlinkcolor" val="tx"/>
                    </a:ext>
                  </a:extLst>
                </a:hlinkClick>
              </a:rPr>
              <a:t>Accommodations</a:t>
            </a:r>
            <a:endParaRPr lang="en-US" dirty="0">
              <a:solidFill>
                <a:schemeClr val="tx2"/>
              </a:solidFill>
            </a:endParaRPr>
          </a:p>
          <a:p>
            <a:pPr algn="ctr"/>
            <a:endParaRPr lang="en-US" sz="1450" b="1" dirty="0">
              <a:solidFill>
                <a:schemeClr val="bg1">
                  <a:lumMod val="20000"/>
                  <a:lumOff val="80000"/>
                </a:schemeClr>
              </a:solidFill>
              <a:ea typeface="Calibri"/>
              <a:cs typeface="Calibri"/>
            </a:endParaRPr>
          </a:p>
        </p:txBody>
      </p:sp>
      <p:sp>
        <p:nvSpPr>
          <p:cNvPr id="4" name="TextBox 3">
            <a:extLst>
              <a:ext uri="{FF2B5EF4-FFF2-40B4-BE49-F238E27FC236}">
                <a16:creationId xmlns:a16="http://schemas.microsoft.com/office/drawing/2014/main" id="{5210DB9C-9EB8-26ED-D286-A07956F21870}"/>
              </a:ext>
            </a:extLst>
          </p:cNvPr>
          <p:cNvSpPr txBox="1"/>
          <p:nvPr/>
        </p:nvSpPr>
        <p:spPr>
          <a:xfrm>
            <a:off x="4163610" y="3221908"/>
            <a:ext cx="3951704" cy="17750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a:cs typeface="Calibri"/>
              </a:rPr>
              <a:t>Changes to the learning environment that support your child's access to the same learning activities as his or her peers.</a:t>
            </a:r>
          </a:p>
        </p:txBody>
      </p:sp>
      <p:sp>
        <p:nvSpPr>
          <p:cNvPr id="8" name="TextBox 7">
            <a:hlinkClick r:id="rId8"/>
            <a:extLst>
              <a:ext uri="{FF2B5EF4-FFF2-40B4-BE49-F238E27FC236}">
                <a16:creationId xmlns:a16="http://schemas.microsoft.com/office/drawing/2014/main" id="{E4642F53-8C6D-A3D2-D37B-ADFA78532F64}"/>
              </a:ext>
            </a:extLst>
          </p:cNvPr>
          <p:cNvSpPr txBox="1"/>
          <p:nvPr/>
        </p:nvSpPr>
        <p:spPr>
          <a:xfrm>
            <a:off x="4876220" y="5073509"/>
            <a:ext cx="2526484" cy="923330"/>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1450" b="1" dirty="0">
              <a:solidFill>
                <a:schemeClr val="bg1">
                  <a:lumMod val="20000"/>
                  <a:lumOff val="80000"/>
                </a:schemeClr>
              </a:solidFill>
              <a:ea typeface="Calibri"/>
              <a:cs typeface="Calibri"/>
            </a:endParaRPr>
          </a:p>
          <a:p>
            <a:pPr algn="ctr"/>
            <a:r>
              <a:rPr lang="en-US" sz="2500" b="1" dirty="0">
                <a:solidFill>
                  <a:schemeClr val="tx2"/>
                </a:solidFill>
                <a:ea typeface="Calibri"/>
                <a:cs typeface="Calibri"/>
                <a:hlinkClick r:id="rId9">
                  <a:extLst>
                    <a:ext uri="{A12FA001-AC4F-418D-AE19-62706E023703}">
                      <ahyp:hlinkClr xmlns:ahyp="http://schemas.microsoft.com/office/drawing/2018/hyperlinkcolor" val="tx"/>
                    </a:ext>
                  </a:extLst>
                </a:hlinkClick>
              </a:rPr>
              <a:t>Modifications</a:t>
            </a:r>
          </a:p>
          <a:p>
            <a:pPr algn="ctr"/>
            <a:endParaRPr lang="en-US" sz="1450" b="1" dirty="0">
              <a:solidFill>
                <a:schemeClr val="bg1">
                  <a:lumMod val="20000"/>
                  <a:lumOff val="80000"/>
                </a:schemeClr>
              </a:solidFill>
              <a:ea typeface="Calibri"/>
              <a:cs typeface="Calibri"/>
            </a:endParaRPr>
          </a:p>
        </p:txBody>
      </p:sp>
      <p:pic>
        <p:nvPicPr>
          <p:cNvPr id="10" name="Graphic 9" descr="Classroom with solid fill">
            <a:extLst>
              <a:ext uri="{FF2B5EF4-FFF2-40B4-BE49-F238E27FC236}">
                <a16:creationId xmlns:a16="http://schemas.microsoft.com/office/drawing/2014/main" id="{BDBF7820-A99E-0F62-C878-1FC5D7B7B85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45570" y="1726131"/>
            <a:ext cx="1546058" cy="1556084"/>
          </a:xfrm>
          <a:prstGeom prst="rect">
            <a:avLst/>
          </a:prstGeom>
        </p:spPr>
      </p:pic>
      <p:pic>
        <p:nvPicPr>
          <p:cNvPr id="12" name="Graphic 11" descr="Smart Phone with solid fill">
            <a:extLst>
              <a:ext uri="{FF2B5EF4-FFF2-40B4-BE49-F238E27FC236}">
                <a16:creationId xmlns:a16="http://schemas.microsoft.com/office/drawing/2014/main" id="{C72BCED2-A8FB-8EB8-9697-9BAA84B9E10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540000">
            <a:off x="9474540" y="1603628"/>
            <a:ext cx="1415715" cy="1445793"/>
          </a:xfrm>
          <a:prstGeom prst="rect">
            <a:avLst/>
          </a:prstGeom>
        </p:spPr>
      </p:pic>
      <p:sp>
        <p:nvSpPr>
          <p:cNvPr id="6" name="TextBox 5">
            <a:extLst>
              <a:ext uri="{FF2B5EF4-FFF2-40B4-BE49-F238E27FC236}">
                <a16:creationId xmlns:a16="http://schemas.microsoft.com/office/drawing/2014/main" id="{B20EAC9A-D26F-6599-395C-19044172D7C9}"/>
              </a:ext>
            </a:extLst>
          </p:cNvPr>
          <p:cNvSpPr txBox="1"/>
          <p:nvPr/>
        </p:nvSpPr>
        <p:spPr>
          <a:xfrm>
            <a:off x="8166796" y="3309060"/>
            <a:ext cx="3951704"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solidFill>
                  <a:schemeClr val="tx2">
                    <a:lumMod val="95000"/>
                  </a:schemeClr>
                </a:solidFill>
                <a:ea typeface="Calibri"/>
                <a:cs typeface="Calibri"/>
              </a:rPr>
              <a:t>Technology tools that help your child complete tasks by working around reading challenges.</a:t>
            </a:r>
          </a:p>
        </p:txBody>
      </p:sp>
      <p:sp>
        <p:nvSpPr>
          <p:cNvPr id="14" name="TextBox 13">
            <a:hlinkClick r:id="rId14"/>
            <a:extLst>
              <a:ext uri="{FF2B5EF4-FFF2-40B4-BE49-F238E27FC236}">
                <a16:creationId xmlns:a16="http://schemas.microsoft.com/office/drawing/2014/main" id="{455B5C22-FDE2-3607-6141-3DE544FC4D12}"/>
              </a:ext>
            </a:extLst>
          </p:cNvPr>
          <p:cNvSpPr txBox="1"/>
          <p:nvPr/>
        </p:nvSpPr>
        <p:spPr>
          <a:xfrm>
            <a:off x="8965085" y="5108957"/>
            <a:ext cx="2516458" cy="877163"/>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2500" b="1" dirty="0">
                <a:solidFill>
                  <a:schemeClr val="tx2"/>
                </a:solidFill>
                <a:ea typeface="Calibri"/>
                <a:cs typeface="Calibri"/>
                <a:hlinkClick r:id="rId15">
                  <a:extLst>
                    <a:ext uri="{A12FA001-AC4F-418D-AE19-62706E023703}">
                      <ahyp:hlinkClr xmlns:ahyp="http://schemas.microsoft.com/office/drawing/2018/hyperlinkcolor" val="tx"/>
                    </a:ext>
                  </a:extLst>
                </a:hlinkClick>
              </a:rPr>
              <a:t>Assistive</a:t>
            </a:r>
            <a:r>
              <a:rPr lang="en-US" sz="2500" b="1" dirty="0">
                <a:solidFill>
                  <a:schemeClr val="bg1">
                    <a:lumMod val="20000"/>
                    <a:lumOff val="80000"/>
                  </a:schemeClr>
                </a:solidFill>
                <a:ea typeface="Calibri"/>
                <a:cs typeface="Calibri"/>
                <a:hlinkClick r:id="rId15">
                  <a:extLst>
                    <a:ext uri="{A12FA001-AC4F-418D-AE19-62706E023703}">
                      <ahyp:hlinkClr xmlns:ahyp="http://schemas.microsoft.com/office/drawing/2018/hyperlinkcolor" val="tx"/>
                    </a:ext>
                  </a:extLst>
                </a:hlinkClick>
              </a:rPr>
              <a:t> </a:t>
            </a:r>
            <a:r>
              <a:rPr lang="en-US" sz="2600" b="1" dirty="0">
                <a:solidFill>
                  <a:schemeClr val="tx2"/>
                </a:solidFill>
                <a:ea typeface="Calibri"/>
                <a:cs typeface="Calibri"/>
                <a:hlinkClick r:id="rId15">
                  <a:extLst>
                    <a:ext uri="{A12FA001-AC4F-418D-AE19-62706E023703}">
                      <ahyp:hlinkClr xmlns:ahyp="http://schemas.microsoft.com/office/drawing/2018/hyperlinkcolor" val="tx"/>
                    </a:ext>
                  </a:extLst>
                </a:hlinkClick>
              </a:rPr>
              <a:t>Technology</a:t>
            </a:r>
            <a:endParaRPr lang="en-US" sz="2600" b="1" dirty="0">
              <a:solidFill>
                <a:schemeClr val="tx2"/>
              </a:solidFill>
              <a:ea typeface="Calibri"/>
              <a:cs typeface="Calibri"/>
            </a:endParaRPr>
          </a:p>
        </p:txBody>
      </p:sp>
    </p:spTree>
    <p:custDataLst>
      <p:tags r:id="rId1"/>
    </p:custDataLst>
    <p:extLst>
      <p:ext uri="{BB962C8B-B14F-4D97-AF65-F5344CB8AC3E}">
        <p14:creationId xmlns:p14="http://schemas.microsoft.com/office/powerpoint/2010/main" val="682533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3BD48-969D-7C8B-464A-75111D15B6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C72F155-8F16-F709-7859-DAAFAB2C3774}"/>
              </a:ext>
              <a:ext uri="{C183D7F6-B498-43B3-948B-1728B52AA6E4}">
                <adec:decorative xmlns:adec="http://schemas.microsoft.com/office/drawing/2017/decorative" val="1"/>
              </a:ext>
            </a:extLst>
          </p:cNvPr>
          <p:cNvSpPr/>
          <p:nvPr/>
        </p:nvSpPr>
        <p:spPr>
          <a:xfrm>
            <a:off x="6091348" y="421033"/>
            <a:ext cx="6096627" cy="5813314"/>
          </a:xfrm>
          <a:prstGeom prst="rect">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4">
            <a:extLst>
              <a:ext uri="{FF2B5EF4-FFF2-40B4-BE49-F238E27FC236}">
                <a16:creationId xmlns:a16="http://schemas.microsoft.com/office/drawing/2014/main" id="{87464B28-9CE4-E558-D59C-3A6CC69E865D}"/>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10" name="Rectangle 9">
            <a:extLst>
              <a:ext uri="{FF2B5EF4-FFF2-40B4-BE49-F238E27FC236}">
                <a16:creationId xmlns:a16="http://schemas.microsoft.com/office/drawing/2014/main" id="{428289B9-C072-5EBA-E6FE-2D38EB8E2C84}"/>
              </a:ext>
            </a:extLst>
          </p:cNvPr>
          <p:cNvSpPr/>
          <p:nvPr/>
        </p:nvSpPr>
        <p:spPr>
          <a:xfrm>
            <a:off x="9178706" y="26402"/>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5" name="Rectangle: Single Corner Snipped 4">
            <a:extLst>
              <a:ext uri="{FF2B5EF4-FFF2-40B4-BE49-F238E27FC236}">
                <a16:creationId xmlns:a16="http://schemas.microsoft.com/office/drawing/2014/main" id="{DA6F82BF-CD4F-E984-7298-4F1FA10FDCAD}"/>
              </a:ext>
            </a:extLst>
          </p:cNvPr>
          <p:cNvSpPr/>
          <p:nvPr/>
        </p:nvSpPr>
        <p:spPr>
          <a:xfrm>
            <a:off x="1093622" y="1161969"/>
            <a:ext cx="3913703" cy="429601"/>
          </a:xfrm>
          <a:prstGeom prst="snip1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2"/>
                </a:solidFill>
                <a:ea typeface="Calibri"/>
                <a:cs typeface="Calibri"/>
              </a:rPr>
              <a:t>What is Dyslexia? </a:t>
            </a:r>
          </a:p>
        </p:txBody>
      </p:sp>
      <p:pic>
        <p:nvPicPr>
          <p:cNvPr id="13" name="Picture 12" descr="Facts about Dyslexia infographic&#10;&#10;">
            <a:hlinkClick r:id="rId4"/>
            <a:extLst>
              <a:ext uri="{FF2B5EF4-FFF2-40B4-BE49-F238E27FC236}">
                <a16:creationId xmlns:a16="http://schemas.microsoft.com/office/drawing/2014/main" id="{3F5B6624-2CB3-CFCE-F0B9-9BE7F17A515A}"/>
              </a:ext>
            </a:extLst>
          </p:cNvPr>
          <p:cNvPicPr>
            <a:picLocks noChangeAspect="1"/>
          </p:cNvPicPr>
          <p:nvPr/>
        </p:nvPicPr>
        <p:blipFill>
          <a:blip r:embed="rId5"/>
          <a:stretch>
            <a:fillRect/>
          </a:stretch>
        </p:blipFill>
        <p:spPr>
          <a:xfrm>
            <a:off x="829506" y="1599503"/>
            <a:ext cx="4400084" cy="4635548"/>
          </a:xfrm>
          <a:prstGeom prst="rect">
            <a:avLst/>
          </a:prstGeom>
        </p:spPr>
      </p:pic>
      <p:pic>
        <p:nvPicPr>
          <p:cNvPr id="11" name="Picture 10" descr="QR code">
            <a:extLst>
              <a:ext uri="{FF2B5EF4-FFF2-40B4-BE49-F238E27FC236}">
                <a16:creationId xmlns:a16="http://schemas.microsoft.com/office/drawing/2014/main" id="{E521BC51-F26D-6540-A231-3B3844DAA9DF}"/>
              </a:ext>
            </a:extLst>
          </p:cNvPr>
          <p:cNvPicPr>
            <a:picLocks noChangeAspect="1"/>
          </p:cNvPicPr>
          <p:nvPr/>
        </p:nvPicPr>
        <p:blipFill>
          <a:blip r:embed="rId6"/>
          <a:stretch>
            <a:fillRect/>
          </a:stretch>
        </p:blipFill>
        <p:spPr>
          <a:xfrm>
            <a:off x="67579" y="5622262"/>
            <a:ext cx="1018786" cy="1018786"/>
          </a:xfrm>
          <a:prstGeom prst="rect">
            <a:avLst/>
          </a:prstGeom>
        </p:spPr>
      </p:pic>
      <p:sp>
        <p:nvSpPr>
          <p:cNvPr id="16" name="TextBox 15">
            <a:extLst>
              <a:ext uri="{FF2B5EF4-FFF2-40B4-BE49-F238E27FC236}">
                <a16:creationId xmlns:a16="http://schemas.microsoft.com/office/drawing/2014/main" id="{23FE7993-43DD-097E-1095-851D42F33B84}"/>
              </a:ext>
            </a:extLst>
          </p:cNvPr>
          <p:cNvSpPr txBox="1"/>
          <p:nvPr/>
        </p:nvSpPr>
        <p:spPr>
          <a:xfrm>
            <a:off x="4585918" y="5173030"/>
            <a:ext cx="1237603" cy="911602"/>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chemeClr val="tx2"/>
                </a:solidFill>
                <a:ea typeface="Calibri"/>
                <a:cs typeface="Calibri"/>
                <a:hlinkClick r:id="rId4">
                  <a:extLst>
                    <a:ext uri="{A12FA001-AC4F-418D-AE19-62706E023703}">
                      <ahyp:hlinkClr xmlns:ahyp="http://schemas.microsoft.com/office/drawing/2018/hyperlinkcolor" val="tx"/>
                    </a:ext>
                  </a:extLst>
                </a:hlinkClick>
              </a:rPr>
              <a:t>Learn More</a:t>
            </a:r>
            <a:endParaRPr lang="en-US" dirty="0">
              <a:solidFill>
                <a:schemeClr val="tx2"/>
              </a:solidFill>
            </a:endParaRPr>
          </a:p>
        </p:txBody>
      </p:sp>
      <p:sp>
        <p:nvSpPr>
          <p:cNvPr id="7" name="Rectangle: Single Corner Snipped 6">
            <a:extLst>
              <a:ext uri="{FF2B5EF4-FFF2-40B4-BE49-F238E27FC236}">
                <a16:creationId xmlns:a16="http://schemas.microsoft.com/office/drawing/2014/main" id="{B246B1B7-210B-A9D6-ACD1-4868AAE62250}"/>
              </a:ext>
            </a:extLst>
          </p:cNvPr>
          <p:cNvSpPr/>
          <p:nvPr/>
        </p:nvSpPr>
        <p:spPr>
          <a:xfrm>
            <a:off x="7221536" y="1153966"/>
            <a:ext cx="3913704" cy="442969"/>
          </a:xfrm>
          <a:prstGeom prst="snip1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2"/>
                </a:solidFill>
                <a:ea typeface="Calibri"/>
                <a:cs typeface="Calibri"/>
              </a:rPr>
              <a:t>Dyslexia Myths vs. Facts</a:t>
            </a:r>
          </a:p>
        </p:txBody>
      </p:sp>
      <p:pic>
        <p:nvPicPr>
          <p:cNvPr id="14" name="Picture 13" descr="Myth vs. Fact infographic">
            <a:hlinkClick r:id="rId7"/>
            <a:extLst>
              <a:ext uri="{FF2B5EF4-FFF2-40B4-BE49-F238E27FC236}">
                <a16:creationId xmlns:a16="http://schemas.microsoft.com/office/drawing/2014/main" id="{90906D1E-CCEC-48CD-BB36-EB11E346684B}"/>
              </a:ext>
            </a:extLst>
          </p:cNvPr>
          <p:cNvPicPr>
            <a:picLocks noChangeAspect="1"/>
          </p:cNvPicPr>
          <p:nvPr/>
        </p:nvPicPr>
        <p:blipFill>
          <a:blip r:embed="rId8"/>
          <a:stretch>
            <a:fillRect/>
          </a:stretch>
        </p:blipFill>
        <p:spPr>
          <a:xfrm>
            <a:off x="7060324" y="1604770"/>
            <a:ext cx="4384053" cy="4552382"/>
          </a:xfrm>
          <a:prstGeom prst="rect">
            <a:avLst/>
          </a:prstGeom>
        </p:spPr>
      </p:pic>
      <p:pic>
        <p:nvPicPr>
          <p:cNvPr id="6" name="Picture 5" descr="QR code">
            <a:extLst>
              <a:ext uri="{FF2B5EF4-FFF2-40B4-BE49-F238E27FC236}">
                <a16:creationId xmlns:a16="http://schemas.microsoft.com/office/drawing/2014/main" id="{82C01A61-7157-2690-E339-DB4563ACC830}"/>
              </a:ext>
            </a:extLst>
          </p:cNvPr>
          <p:cNvPicPr>
            <a:picLocks noChangeAspect="1"/>
          </p:cNvPicPr>
          <p:nvPr/>
        </p:nvPicPr>
        <p:blipFill>
          <a:blip r:embed="rId9"/>
          <a:stretch>
            <a:fillRect/>
          </a:stretch>
        </p:blipFill>
        <p:spPr>
          <a:xfrm>
            <a:off x="11090037" y="5649870"/>
            <a:ext cx="968155" cy="968155"/>
          </a:xfrm>
          <a:prstGeom prst="rect">
            <a:avLst/>
          </a:prstGeom>
        </p:spPr>
      </p:pic>
      <p:sp>
        <p:nvSpPr>
          <p:cNvPr id="2" name="TextBox 1">
            <a:extLst>
              <a:ext uri="{FF2B5EF4-FFF2-40B4-BE49-F238E27FC236}">
                <a16:creationId xmlns:a16="http://schemas.microsoft.com/office/drawing/2014/main" id="{859FEF77-7222-F714-4153-D692104A30A7}"/>
              </a:ext>
            </a:extLst>
          </p:cNvPr>
          <p:cNvSpPr txBox="1"/>
          <p:nvPr/>
        </p:nvSpPr>
        <p:spPr>
          <a:xfrm>
            <a:off x="6252793" y="5173029"/>
            <a:ext cx="1161403" cy="892552"/>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chemeClr val="tx2"/>
                </a:solidFill>
                <a:ea typeface="Calibri"/>
                <a:cs typeface="Calibri"/>
                <a:hlinkClick r:id="rId7">
                  <a:extLst>
                    <a:ext uri="{A12FA001-AC4F-418D-AE19-62706E023703}">
                      <ahyp:hlinkClr xmlns:ahyp="http://schemas.microsoft.com/office/drawing/2018/hyperlinkcolor" val="tx"/>
                    </a:ext>
                  </a:extLst>
                </a:hlinkClick>
              </a:rPr>
              <a:t>Learn More</a:t>
            </a:r>
            <a:endParaRPr lang="en-US" dirty="0">
              <a:solidFill>
                <a:schemeClr val="tx2"/>
              </a:solidFill>
              <a:hlinkClick r:id="rId7">
                <a:extLst>
                  <a:ext uri="{A12FA001-AC4F-418D-AE19-62706E023703}">
                    <ahyp:hlinkClr xmlns:ahyp="http://schemas.microsoft.com/office/drawing/2018/hyperlinkcolor" val="tx"/>
                  </a:ext>
                </a:extLst>
              </a:hlinkClick>
            </a:endParaRPr>
          </a:p>
        </p:txBody>
      </p:sp>
    </p:spTree>
    <p:custDataLst>
      <p:tags r:id="rId1"/>
    </p:custDataLst>
    <p:extLst>
      <p:ext uri="{BB962C8B-B14F-4D97-AF65-F5344CB8AC3E}">
        <p14:creationId xmlns:p14="http://schemas.microsoft.com/office/powerpoint/2010/main" val="3833253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89838-EF4B-92F0-4BEF-9B5761120BF5}"/>
            </a:ext>
          </a:extLst>
        </p:cNvPr>
        <p:cNvGrpSpPr/>
        <p:nvPr/>
      </p:nvGrpSpPr>
      <p:grpSpPr>
        <a:xfrm>
          <a:off x="0" y="0"/>
          <a:ext cx="0" cy="0"/>
          <a:chOff x="0" y="0"/>
          <a:chExt cx="0" cy="0"/>
        </a:xfrm>
      </p:grpSpPr>
      <p:sp>
        <p:nvSpPr>
          <p:cNvPr id="3" name="TextBox 4">
            <a:extLst>
              <a:ext uri="{FF2B5EF4-FFF2-40B4-BE49-F238E27FC236}">
                <a16:creationId xmlns:a16="http://schemas.microsoft.com/office/drawing/2014/main" id="{9D5C75F1-9EBC-5BD2-974A-62B01F94E13F}"/>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13" name="Rectangle 12">
            <a:extLst>
              <a:ext uri="{FF2B5EF4-FFF2-40B4-BE49-F238E27FC236}">
                <a16:creationId xmlns:a16="http://schemas.microsoft.com/office/drawing/2014/main" id="{AF7701EB-C827-9581-9216-EEADAD496238}"/>
              </a:ext>
            </a:extLst>
          </p:cNvPr>
          <p:cNvSpPr/>
          <p:nvPr/>
        </p:nvSpPr>
        <p:spPr>
          <a:xfrm>
            <a:off x="9122444" y="-15804"/>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7" name="TextBox 4">
            <a:extLst>
              <a:ext uri="{FF2B5EF4-FFF2-40B4-BE49-F238E27FC236}">
                <a16:creationId xmlns:a16="http://schemas.microsoft.com/office/drawing/2014/main" id="{A3027878-1282-6E6B-A9F3-CE2B03A6732C}"/>
              </a:ext>
            </a:extLst>
          </p:cNvPr>
          <p:cNvSpPr txBox="1"/>
          <p:nvPr/>
        </p:nvSpPr>
        <p:spPr>
          <a:xfrm>
            <a:off x="23504" y="1194007"/>
            <a:ext cx="12169354" cy="52322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Understanding Dyslexia: What Families Should Know </a:t>
            </a:r>
            <a:r>
              <a:rPr lang="en-US" sz="2400" b="1" dirty="0"/>
              <a:t>(IDA Definition 2025)</a:t>
            </a:r>
            <a:endParaRPr lang="en-US" sz="3200" b="1" dirty="0">
              <a:ea typeface="Calibri"/>
              <a:cs typeface="Calibri"/>
            </a:endParaRPr>
          </a:p>
        </p:txBody>
      </p:sp>
      <p:sp>
        <p:nvSpPr>
          <p:cNvPr id="9" name="Google Shape;237;p20">
            <a:extLst>
              <a:ext uri="{FF2B5EF4-FFF2-40B4-BE49-F238E27FC236}">
                <a16:creationId xmlns:a16="http://schemas.microsoft.com/office/drawing/2014/main" id="{4FD2257A-E8EE-36EF-3793-A6CFB3D7015B}"/>
              </a:ext>
            </a:extLst>
          </p:cNvPr>
          <p:cNvSpPr txBox="1">
            <a:spLocks noGrp="1"/>
          </p:cNvSpPr>
          <p:nvPr/>
        </p:nvSpPr>
        <p:spPr>
          <a:xfrm>
            <a:off x="162469" y="1716062"/>
            <a:ext cx="11910266" cy="3544883"/>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indent="-342900">
              <a:lnSpc>
                <a:spcPct val="90000"/>
              </a:lnSpc>
              <a:spcBef>
                <a:spcPts val="1000"/>
              </a:spcBef>
              <a:buSzPts val="1800"/>
            </a:pPr>
            <a:r>
              <a:rPr lang="en" b="1" dirty="0">
                <a:solidFill>
                  <a:schemeClr val="tx1"/>
                </a:solidFill>
              </a:rPr>
              <a:t>What </a:t>
            </a:r>
            <a:r>
              <a:rPr lang="en-US" b="1" dirty="0">
                <a:solidFill>
                  <a:schemeClr val="tx1"/>
                </a:solidFill>
              </a:rPr>
              <a:t>it means:</a:t>
            </a:r>
            <a:r>
              <a:rPr lang="en-US" dirty="0">
                <a:solidFill>
                  <a:schemeClr val="tx1"/>
                </a:solidFill>
              </a:rPr>
              <a:t> Dyslexia is a </a:t>
            </a:r>
            <a:r>
              <a:rPr lang="en-US" i="1" dirty="0">
                <a:solidFill>
                  <a:schemeClr val="tx1"/>
                </a:solidFill>
              </a:rPr>
              <a:t>learning difference</a:t>
            </a:r>
            <a:r>
              <a:rPr lang="en-US" dirty="0">
                <a:solidFill>
                  <a:schemeClr val="tx1"/>
                </a:solidFill>
              </a:rPr>
              <a:t> that makes reading and spelling harder.</a:t>
            </a:r>
            <a:endParaRPr lang="en" dirty="0">
              <a:solidFill>
                <a:schemeClr val="tx1"/>
              </a:solidFill>
            </a:endParaRPr>
          </a:p>
          <a:p>
            <a:pPr indent="-342900">
              <a:lnSpc>
                <a:spcPct val="90000"/>
              </a:lnSpc>
              <a:spcBef>
                <a:spcPts val="1000"/>
              </a:spcBef>
              <a:buSzPts val="1800"/>
            </a:pPr>
            <a:r>
              <a:rPr lang="en" b="1" dirty="0">
                <a:solidFill>
                  <a:schemeClr val="tx1"/>
                </a:solidFill>
              </a:rPr>
              <a:t>It </a:t>
            </a:r>
            <a:r>
              <a:rPr lang="en" b="1" dirty="0">
                <a:solidFill>
                  <a:schemeClr val="tx1"/>
                </a:solidFill>
                <a:ea typeface="Calibri"/>
                <a:cs typeface="Calibri"/>
              </a:rPr>
              <a:t>looks</a:t>
            </a:r>
            <a:r>
              <a:rPr lang="en-US" b="1" dirty="0">
                <a:solidFill>
                  <a:schemeClr val="tx1"/>
                </a:solidFill>
                <a:latin typeface="Calibri"/>
                <a:ea typeface="Calibri"/>
                <a:cs typeface="Calibri"/>
              </a:rPr>
              <a:t> different for every child:</a:t>
            </a:r>
            <a:r>
              <a:rPr lang="en-US" dirty="0">
                <a:solidFill>
                  <a:schemeClr val="tx1"/>
                </a:solidFill>
                <a:latin typeface="Calibri"/>
                <a:ea typeface="Calibri"/>
                <a:cs typeface="Calibri"/>
              </a:rPr>
              <a:t> Challenges can vary depending on the </a:t>
            </a:r>
            <a:r>
              <a:rPr lang="en-US" b="1" dirty="0">
                <a:solidFill>
                  <a:schemeClr val="tx1"/>
                </a:solidFill>
                <a:latin typeface="Calibri"/>
                <a:ea typeface="Calibri"/>
                <a:cs typeface="Calibri"/>
              </a:rPr>
              <a:t>language</a:t>
            </a:r>
            <a:r>
              <a:rPr lang="en-US" dirty="0">
                <a:solidFill>
                  <a:schemeClr val="tx1"/>
                </a:solidFill>
                <a:latin typeface="Calibri"/>
                <a:ea typeface="Calibri"/>
                <a:cs typeface="Calibri"/>
              </a:rPr>
              <a:t> and </a:t>
            </a:r>
            <a:r>
              <a:rPr lang="en-US" b="1" dirty="0">
                <a:solidFill>
                  <a:schemeClr val="tx1"/>
                </a:solidFill>
                <a:latin typeface="Calibri"/>
                <a:ea typeface="Calibri"/>
                <a:cs typeface="Calibri"/>
              </a:rPr>
              <a:t>writing system</a:t>
            </a:r>
            <a:r>
              <a:rPr lang="en-US" dirty="0">
                <a:solidFill>
                  <a:schemeClr val="tx1"/>
                </a:solidFill>
                <a:latin typeface="Calibri"/>
                <a:ea typeface="Calibri"/>
                <a:cs typeface="Calibri"/>
              </a:rPr>
              <a:t>.</a:t>
            </a:r>
            <a:endParaRPr lang="en">
              <a:solidFill>
                <a:schemeClr val="tx1"/>
              </a:solidFill>
              <a:latin typeface="Calibri"/>
              <a:ea typeface="Calibri"/>
              <a:cs typeface="Calibri"/>
            </a:endParaRPr>
          </a:p>
          <a:p>
            <a:pPr indent="-342900">
              <a:lnSpc>
                <a:spcPct val="90000"/>
              </a:lnSpc>
              <a:spcBef>
                <a:spcPts val="1000"/>
              </a:spcBef>
              <a:buSzPts val="1800"/>
            </a:pPr>
            <a:r>
              <a:rPr lang="en" b="1" dirty="0">
                <a:solidFill>
                  <a:schemeClr val="tx1"/>
                </a:solidFill>
              </a:rPr>
              <a:t>It's </a:t>
            </a:r>
            <a:r>
              <a:rPr lang="en-US" b="1" dirty="0">
                <a:solidFill>
                  <a:schemeClr val="tx1"/>
                </a:solidFill>
                <a:latin typeface="Calibri"/>
                <a:ea typeface="Calibri"/>
                <a:cs typeface="Calibri"/>
              </a:rPr>
              <a:t>not about effort:</a:t>
            </a:r>
            <a:r>
              <a:rPr lang="en-US" dirty="0">
                <a:solidFill>
                  <a:schemeClr val="tx1"/>
                </a:solidFill>
                <a:latin typeface="Calibri"/>
                <a:ea typeface="Calibri"/>
                <a:cs typeface="Calibri"/>
              </a:rPr>
              <a:t> Dyslexia happens because of a mix of </a:t>
            </a:r>
            <a:r>
              <a:rPr lang="en-US" b="1" dirty="0">
                <a:solidFill>
                  <a:schemeClr val="tx1"/>
                </a:solidFill>
                <a:latin typeface="Calibri"/>
                <a:ea typeface="Calibri"/>
                <a:cs typeface="Calibri"/>
              </a:rPr>
              <a:t>brain, genetic, and environmental factors</a:t>
            </a:r>
            <a:r>
              <a:rPr lang="en-US" dirty="0">
                <a:solidFill>
                  <a:schemeClr val="tx1"/>
                </a:solidFill>
                <a:latin typeface="Calibri"/>
                <a:ea typeface="Calibri"/>
                <a:cs typeface="Calibri"/>
              </a:rPr>
              <a:t>.</a:t>
            </a:r>
            <a:endParaRPr lang="en">
              <a:solidFill>
                <a:schemeClr val="tx1"/>
              </a:solidFill>
              <a:latin typeface="Calibri"/>
              <a:ea typeface="Calibri"/>
              <a:cs typeface="Calibri"/>
            </a:endParaRPr>
          </a:p>
          <a:p>
            <a:pPr indent="-342900">
              <a:lnSpc>
                <a:spcPct val="90000"/>
              </a:lnSpc>
              <a:spcBef>
                <a:spcPts val="1000"/>
              </a:spcBef>
              <a:buSzPts val="1800"/>
            </a:pPr>
            <a:r>
              <a:rPr lang="en" b="1" dirty="0">
                <a:solidFill>
                  <a:schemeClr val="tx1"/>
                </a:solidFill>
              </a:rPr>
              <a:t>Common</a:t>
            </a:r>
            <a:r>
              <a:rPr lang="en" dirty="0">
                <a:solidFill>
                  <a:schemeClr val="tx1"/>
                </a:solidFill>
              </a:rPr>
              <a:t> </a:t>
            </a:r>
            <a:r>
              <a:rPr lang="en-US" b="1" dirty="0">
                <a:solidFill>
                  <a:schemeClr val="tx1"/>
                </a:solidFill>
                <a:latin typeface="Calibri"/>
                <a:ea typeface="Calibri"/>
                <a:cs typeface="Calibri"/>
              </a:rPr>
              <a:t>signs:</a:t>
            </a:r>
            <a:r>
              <a:rPr lang="en-US" dirty="0">
                <a:solidFill>
                  <a:schemeClr val="tx1"/>
                </a:solidFill>
                <a:latin typeface="Calibri"/>
                <a:ea typeface="Calibri"/>
                <a:cs typeface="Calibri"/>
              </a:rPr>
              <a:t> Trouble with </a:t>
            </a:r>
            <a:r>
              <a:rPr lang="en-US" b="1" dirty="0">
                <a:solidFill>
                  <a:schemeClr val="tx1"/>
                </a:solidFill>
                <a:latin typeface="Calibri"/>
                <a:ea typeface="Calibri"/>
                <a:cs typeface="Calibri"/>
              </a:rPr>
              <a:t>sounds in words</a:t>
            </a:r>
            <a:r>
              <a:rPr lang="en-US" dirty="0">
                <a:solidFill>
                  <a:schemeClr val="tx1"/>
                </a:solidFill>
                <a:latin typeface="Calibri"/>
                <a:ea typeface="Calibri"/>
                <a:cs typeface="Calibri"/>
              </a:rPr>
              <a:t> (phonological) or </a:t>
            </a:r>
            <a:r>
              <a:rPr lang="en-US" b="1" dirty="0">
                <a:solidFill>
                  <a:schemeClr val="tx1"/>
                </a:solidFill>
                <a:latin typeface="Calibri"/>
                <a:ea typeface="Calibri"/>
                <a:cs typeface="Calibri"/>
              </a:rPr>
              <a:t>word parts</a:t>
            </a:r>
            <a:r>
              <a:rPr lang="en-US" dirty="0">
                <a:solidFill>
                  <a:schemeClr val="tx1"/>
                </a:solidFill>
                <a:latin typeface="Calibri"/>
                <a:ea typeface="Calibri"/>
                <a:cs typeface="Calibri"/>
              </a:rPr>
              <a:t> (morphological)</a:t>
            </a:r>
          </a:p>
          <a:p>
            <a:pPr indent="-342900">
              <a:lnSpc>
                <a:spcPct val="90000"/>
              </a:lnSpc>
              <a:spcBef>
                <a:spcPts val="1000"/>
              </a:spcBef>
              <a:buSzPts val="1800"/>
            </a:pPr>
            <a:r>
              <a:rPr lang="en" b="1" dirty="0">
                <a:solidFill>
                  <a:schemeClr val="tx1"/>
                </a:solidFill>
              </a:rPr>
              <a:t>Possible </a:t>
            </a:r>
            <a:r>
              <a:rPr lang="en-US" b="1" dirty="0">
                <a:solidFill>
                  <a:schemeClr val="tx1"/>
                </a:solidFill>
                <a:latin typeface="Calibri"/>
                <a:ea typeface="Calibri"/>
                <a:cs typeface="Calibri"/>
              </a:rPr>
              <a:t>effects:</a:t>
            </a:r>
            <a:r>
              <a:rPr lang="en-US" dirty="0">
                <a:solidFill>
                  <a:schemeClr val="tx1"/>
                </a:solidFill>
                <a:latin typeface="Calibri"/>
                <a:ea typeface="Calibri"/>
                <a:cs typeface="Calibri"/>
              </a:rPr>
              <a:t> Reading may be slow or tiring, and this can affect </a:t>
            </a:r>
            <a:r>
              <a:rPr lang="en-US" b="1" dirty="0">
                <a:solidFill>
                  <a:schemeClr val="tx1"/>
                </a:solidFill>
                <a:latin typeface="Calibri"/>
                <a:ea typeface="Calibri"/>
                <a:cs typeface="Calibri"/>
              </a:rPr>
              <a:t>confidence</a:t>
            </a:r>
            <a:r>
              <a:rPr lang="en-US" dirty="0">
                <a:solidFill>
                  <a:schemeClr val="tx1"/>
                </a:solidFill>
                <a:latin typeface="Calibri"/>
                <a:ea typeface="Calibri"/>
                <a:cs typeface="Calibri"/>
              </a:rPr>
              <a:t> and </a:t>
            </a:r>
            <a:r>
              <a:rPr lang="en-US" b="1" dirty="0">
                <a:solidFill>
                  <a:schemeClr val="tx1"/>
                </a:solidFill>
                <a:latin typeface="Calibri"/>
                <a:ea typeface="Calibri"/>
                <a:cs typeface="Calibri"/>
              </a:rPr>
              <a:t>school success.</a:t>
            </a:r>
          </a:p>
          <a:p>
            <a:pPr indent="-342900">
              <a:lnSpc>
                <a:spcPct val="90000"/>
              </a:lnSpc>
              <a:spcBef>
                <a:spcPts val="1000"/>
              </a:spcBef>
              <a:buSzPts val="1800"/>
            </a:pPr>
            <a:r>
              <a:rPr lang="en-US" b="1" dirty="0">
                <a:solidFill>
                  <a:schemeClr val="tx1"/>
                </a:solidFill>
                <a:latin typeface="Calibri"/>
                <a:ea typeface="Calibri"/>
                <a:cs typeface="Calibri"/>
              </a:rPr>
              <a:t>The good news:</a:t>
            </a:r>
            <a:r>
              <a:rPr lang="en-US" dirty="0">
                <a:solidFill>
                  <a:schemeClr val="tx1"/>
                </a:solidFill>
                <a:latin typeface="Calibri"/>
                <a:ea typeface="Calibri"/>
                <a:cs typeface="Calibri"/>
              </a:rPr>
              <a:t> With the right </a:t>
            </a:r>
            <a:r>
              <a:rPr lang="en-US" b="1" dirty="0">
                <a:solidFill>
                  <a:schemeClr val="tx1"/>
                </a:solidFill>
                <a:latin typeface="Calibri"/>
                <a:ea typeface="Calibri"/>
                <a:cs typeface="Calibri"/>
              </a:rPr>
              <a:t>support and instruction</a:t>
            </a:r>
            <a:r>
              <a:rPr lang="en-US" dirty="0">
                <a:solidFill>
                  <a:schemeClr val="tx1"/>
                </a:solidFill>
                <a:latin typeface="Calibri"/>
                <a:ea typeface="Calibri"/>
                <a:cs typeface="Calibri"/>
              </a:rPr>
              <a:t>, children with dyslexia can become strong, joyful readers at any age.</a:t>
            </a:r>
          </a:p>
          <a:p>
            <a:pPr indent="-342900">
              <a:lnSpc>
                <a:spcPct val="90000"/>
              </a:lnSpc>
              <a:spcBef>
                <a:spcPts val="1000"/>
              </a:spcBef>
              <a:buSzPts val="1800"/>
            </a:pPr>
            <a:endParaRPr lang="en-US" b="1" dirty="0">
              <a:solidFill>
                <a:srgbClr val="08355F"/>
              </a:solidFill>
              <a:latin typeface="Calibri"/>
              <a:ea typeface="Calibri"/>
              <a:cs typeface="Calibri"/>
            </a:endParaRP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400"/>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sp>
        <p:nvSpPr>
          <p:cNvPr id="6" name="TextBox 5">
            <a:extLst>
              <a:ext uri="{FF2B5EF4-FFF2-40B4-BE49-F238E27FC236}">
                <a16:creationId xmlns:a16="http://schemas.microsoft.com/office/drawing/2014/main" id="{62FCA6DC-696D-7C98-5130-5B5B1E4DD0C4}"/>
              </a:ext>
            </a:extLst>
          </p:cNvPr>
          <p:cNvSpPr txBox="1"/>
          <p:nvPr/>
        </p:nvSpPr>
        <p:spPr>
          <a:xfrm>
            <a:off x="9697621" y="5920412"/>
            <a:ext cx="2389042" cy="410127"/>
          </a:xfrm>
          <a:prstGeom prst="rect">
            <a:avLst/>
          </a:prstGeom>
          <a:noFill/>
        </p:spPr>
        <p:txBody>
          <a:bodyPr wrap="square" lIns="91440" tIns="45720" rIns="91440" bIns="45720" rtlCol="0" anchor="t">
            <a:spAutoFit/>
          </a:bodyPr>
          <a:lstStyle/>
          <a:p>
            <a:r>
              <a:rPr lang="en-US" sz="1600"/>
              <a:t>Video provided by:</a:t>
            </a:r>
            <a:endParaRPr lang="en-US" sz="1600">
              <a:ea typeface="Calibri"/>
              <a:cs typeface="Calibri"/>
            </a:endParaRPr>
          </a:p>
        </p:txBody>
      </p:sp>
      <p:sp>
        <p:nvSpPr>
          <p:cNvPr id="5" name="Rectangle 4">
            <a:hlinkClick r:id="rId4"/>
            <a:extLst>
              <a:ext uri="{FF2B5EF4-FFF2-40B4-BE49-F238E27FC236}">
                <a16:creationId xmlns:a16="http://schemas.microsoft.com/office/drawing/2014/main" id="{39C3AA0C-DADC-F54E-8C40-15AA15399AB9}"/>
              </a:ext>
            </a:extLst>
          </p:cNvPr>
          <p:cNvSpPr/>
          <p:nvPr/>
        </p:nvSpPr>
        <p:spPr>
          <a:xfrm>
            <a:off x="9201329" y="5258117"/>
            <a:ext cx="2717432" cy="681751"/>
          </a:xfrm>
          <a:prstGeom prst="rect">
            <a:avLst/>
          </a:prstGeom>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800" b="1">
                <a:solidFill>
                  <a:schemeClr val="tx2"/>
                </a:solidFill>
                <a:hlinkClick r:id="rId5">
                  <a:extLst>
                    <a:ext uri="{A12FA001-AC4F-418D-AE19-62706E023703}">
                      <ahyp:hlinkClr xmlns:ahyp="http://schemas.microsoft.com/office/drawing/2018/hyperlinkcolor" val="tx"/>
                    </a:ext>
                  </a:extLst>
                </a:hlinkClick>
              </a:rPr>
              <a:t>Watch Video</a:t>
            </a:r>
            <a:endParaRPr lang="en-US" sz="2800" b="1">
              <a:solidFill>
                <a:schemeClr val="tx2"/>
              </a:solidFill>
            </a:endParaRPr>
          </a:p>
        </p:txBody>
      </p:sp>
      <p:pic>
        <p:nvPicPr>
          <p:cNvPr id="8" name="Picture 7" descr="The National Center on Improving Literacy logo">
            <a:extLst>
              <a:ext uri="{FF2B5EF4-FFF2-40B4-BE49-F238E27FC236}">
                <a16:creationId xmlns:a16="http://schemas.microsoft.com/office/drawing/2014/main" id="{128157E4-49DA-C303-3E8D-0E641BC69C3F}"/>
              </a:ext>
            </a:extLst>
          </p:cNvPr>
          <p:cNvPicPr>
            <a:picLocks noChangeAspect="1"/>
          </p:cNvPicPr>
          <p:nvPr/>
        </p:nvPicPr>
        <p:blipFill>
          <a:blip r:embed="rId6"/>
          <a:stretch>
            <a:fillRect/>
          </a:stretch>
        </p:blipFill>
        <p:spPr>
          <a:xfrm>
            <a:off x="9379779" y="6293656"/>
            <a:ext cx="2362702" cy="392424"/>
          </a:xfrm>
          <a:prstGeom prst="rect">
            <a:avLst/>
          </a:prstGeom>
        </p:spPr>
      </p:pic>
    </p:spTree>
    <p:custDataLst>
      <p:tags r:id="rId1"/>
    </p:custDataLst>
    <p:extLst>
      <p:ext uri="{BB962C8B-B14F-4D97-AF65-F5344CB8AC3E}">
        <p14:creationId xmlns:p14="http://schemas.microsoft.com/office/powerpoint/2010/main" val="1526097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E926C-DDE7-4FEE-B064-2E74E2C2FEBF}"/>
            </a:ext>
          </a:extLst>
        </p:cNvPr>
        <p:cNvGrpSpPr/>
        <p:nvPr/>
      </p:nvGrpSpPr>
      <p:grpSpPr>
        <a:xfrm>
          <a:off x="0" y="0"/>
          <a:ext cx="0" cy="0"/>
          <a:chOff x="0" y="0"/>
          <a:chExt cx="0" cy="0"/>
        </a:xfrm>
      </p:grpSpPr>
      <p:sp>
        <p:nvSpPr>
          <p:cNvPr id="334" name="TextBox 4">
            <a:extLst>
              <a:ext uri="{FF2B5EF4-FFF2-40B4-BE49-F238E27FC236}">
                <a16:creationId xmlns:a16="http://schemas.microsoft.com/office/drawing/2014/main" id="{04E4C2AB-825C-85D9-79A2-EAD099941CD5}"/>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4" name="Rectangle 3">
            <a:extLst>
              <a:ext uri="{FF2B5EF4-FFF2-40B4-BE49-F238E27FC236}">
                <a16:creationId xmlns:a16="http://schemas.microsoft.com/office/drawing/2014/main" id="{C65BBF92-8452-E008-22DD-50DFAAC15B27}"/>
              </a:ext>
            </a:extLst>
          </p:cNvPr>
          <p:cNvSpPr/>
          <p:nvPr/>
        </p:nvSpPr>
        <p:spPr>
          <a:xfrm>
            <a:off x="9155837" y="16340"/>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sp>
        <p:nvSpPr>
          <p:cNvPr id="2" name="Title 1">
            <a:extLst>
              <a:ext uri="{FF2B5EF4-FFF2-40B4-BE49-F238E27FC236}">
                <a16:creationId xmlns:a16="http://schemas.microsoft.com/office/drawing/2014/main" id="{AB5B5987-E412-7B19-1323-1EF8CBF34F4F}"/>
              </a:ext>
            </a:extLst>
          </p:cNvPr>
          <p:cNvSpPr>
            <a:spLocks noGrp="1"/>
          </p:cNvSpPr>
          <p:nvPr>
            <p:ph type="title"/>
          </p:nvPr>
        </p:nvSpPr>
        <p:spPr>
          <a:xfrm>
            <a:off x="191677" y="1362765"/>
            <a:ext cx="11891793" cy="438151"/>
          </a:xfrm>
        </p:spPr>
        <p:txBody>
          <a:bodyPr lIns="91440" tIns="45720" rIns="91440" bIns="45720" anchor="t"/>
          <a:lstStyle/>
          <a:p>
            <a:pPr algn="ctr"/>
            <a:r>
              <a:rPr lang="en-US" sz="3000" b="1" dirty="0">
                <a:solidFill>
                  <a:srgbClr val="2C3335"/>
                </a:solidFill>
                <a:latin typeface="Calibri"/>
                <a:ea typeface="Calibri"/>
                <a:cs typeface="Calibri"/>
              </a:rPr>
              <a:t>The Family - School Partnership for Successful Literacy Development</a:t>
            </a:r>
            <a:endParaRPr lang="en-US" sz="3000" b="1">
              <a:latin typeface="Calibri"/>
              <a:ea typeface="Calibri"/>
              <a:cs typeface="Calibri"/>
            </a:endParaRPr>
          </a:p>
        </p:txBody>
      </p:sp>
      <p:sp>
        <p:nvSpPr>
          <p:cNvPr id="7" name="Content Placeholder 6">
            <a:extLst>
              <a:ext uri="{FF2B5EF4-FFF2-40B4-BE49-F238E27FC236}">
                <a16:creationId xmlns:a16="http://schemas.microsoft.com/office/drawing/2014/main" id="{D083A45D-A1E4-7B43-4663-78FCD609B97B}"/>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a:solidFill>
                <a:srgbClr val="2C3335"/>
              </a:solidFill>
              <a:highlight>
                <a:srgbClr val="F9F8F6"/>
              </a:highlight>
              <a:latin typeface="Poppins"/>
              <a:ea typeface="Calibri" panose="020F0502020204030204"/>
              <a:cs typeface="Poppins"/>
            </a:endParaRPr>
          </a:p>
          <a:p>
            <a:endParaRPr lang="en-US">
              <a:ea typeface="Calibri"/>
              <a:cs typeface="Calibri"/>
            </a:endParaRPr>
          </a:p>
        </p:txBody>
      </p:sp>
      <p:graphicFrame>
        <p:nvGraphicFramePr>
          <p:cNvPr id="9" name="Diagram 8">
            <a:extLst>
              <a:ext uri="{FF2B5EF4-FFF2-40B4-BE49-F238E27FC236}">
                <a16:creationId xmlns:a16="http://schemas.microsoft.com/office/drawing/2014/main" id="{C0604DF0-F300-CD61-4020-FCC8E270892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210107"/>
              </p:ext>
            </p:extLst>
          </p:nvPr>
        </p:nvGraphicFramePr>
        <p:xfrm>
          <a:off x="272748" y="1134606"/>
          <a:ext cx="11634071" cy="54888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1220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8BEC2-0538-F8D2-5EF6-E8C403A41DDE}"/>
            </a:ext>
          </a:extLst>
        </p:cNvPr>
        <p:cNvGrpSpPr/>
        <p:nvPr/>
      </p:nvGrpSpPr>
      <p:grpSpPr>
        <a:xfrm>
          <a:off x="0" y="0"/>
          <a:ext cx="0" cy="0"/>
          <a:chOff x="0" y="0"/>
          <a:chExt cx="0" cy="0"/>
        </a:xfrm>
      </p:grpSpPr>
      <p:sp>
        <p:nvSpPr>
          <p:cNvPr id="21" name="TextBox 4">
            <a:extLst>
              <a:ext uri="{FF2B5EF4-FFF2-40B4-BE49-F238E27FC236}">
                <a16:creationId xmlns:a16="http://schemas.microsoft.com/office/drawing/2014/main" id="{A2D1ED0E-C26A-AC24-35D6-865E313D7EAB}"/>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2" name="Rectangle 1">
            <a:extLst>
              <a:ext uri="{FF2B5EF4-FFF2-40B4-BE49-F238E27FC236}">
                <a16:creationId xmlns:a16="http://schemas.microsoft.com/office/drawing/2014/main" id="{AA109EE6-87AB-DE4E-CED4-5F78D2735ECC}"/>
              </a:ext>
            </a:extLst>
          </p:cNvPr>
          <p:cNvSpPr/>
          <p:nvPr/>
        </p:nvSpPr>
        <p:spPr>
          <a:xfrm>
            <a:off x="8998919" y="0"/>
            <a:ext cx="3036163" cy="425763"/>
          </a:xfrm>
          <a:prstGeom prst="rect">
            <a:avLst/>
          </a:prstGeom>
          <a:solidFill>
            <a:srgbClr val="A9A9B7"/>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Identifying Struggling Readers</a:t>
            </a:r>
          </a:p>
        </p:txBody>
      </p:sp>
      <p:graphicFrame>
        <p:nvGraphicFramePr>
          <p:cNvPr id="7" name="Diagram 6">
            <a:extLst>
              <a:ext uri="{FF2B5EF4-FFF2-40B4-BE49-F238E27FC236}">
                <a16:creationId xmlns:a16="http://schemas.microsoft.com/office/drawing/2014/main" id="{E8AA33B2-AFA1-036E-D358-68B7F39C3D80}"/>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844501954"/>
              </p:ext>
            </p:extLst>
          </p:nvPr>
        </p:nvGraphicFramePr>
        <p:xfrm>
          <a:off x="163997" y="1107966"/>
          <a:ext cx="11885470" cy="50016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Rounded Corners 9">
            <a:extLst>
              <a:ext uri="{FF2B5EF4-FFF2-40B4-BE49-F238E27FC236}">
                <a16:creationId xmlns:a16="http://schemas.microsoft.com/office/drawing/2014/main" id="{D2ACC235-6F45-3EC4-0698-B6DD9AB7BDA1}"/>
              </a:ext>
            </a:extLst>
          </p:cNvPr>
          <p:cNvSpPr/>
          <p:nvPr/>
        </p:nvSpPr>
        <p:spPr>
          <a:xfrm>
            <a:off x="2284749" y="5796441"/>
            <a:ext cx="7622498" cy="10615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2"/>
                </a:solidFill>
              </a:rPr>
              <a:t>How can I help my child?</a:t>
            </a:r>
          </a:p>
        </p:txBody>
      </p:sp>
    </p:spTree>
    <p:custDataLst>
      <p:tags r:id="rId1"/>
    </p:custDataLst>
    <p:extLst>
      <p:ext uri="{BB962C8B-B14F-4D97-AF65-F5344CB8AC3E}">
        <p14:creationId xmlns:p14="http://schemas.microsoft.com/office/powerpoint/2010/main" val="346552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52FCF3-9B84-5090-061B-BA8343A958E8}"/>
              </a:ext>
            </a:extLst>
          </p:cNvPr>
          <p:cNvSpPr txBox="1"/>
          <p:nvPr/>
        </p:nvSpPr>
        <p:spPr>
          <a:xfrm>
            <a:off x="3050591" y="-1190"/>
            <a:ext cx="5919100"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Additional Resources</a:t>
            </a:r>
          </a:p>
        </p:txBody>
      </p:sp>
      <p:pic>
        <p:nvPicPr>
          <p:cNvPr id="16" name="Picture 15" descr="What do we mean by evidence-based? infographic">
            <a:extLst>
              <a:ext uri="{FF2B5EF4-FFF2-40B4-BE49-F238E27FC236}">
                <a16:creationId xmlns:a16="http://schemas.microsoft.com/office/drawing/2014/main" id="{F6EF2B75-E915-D02F-9878-56E636FC0EA6}"/>
              </a:ext>
            </a:extLst>
          </p:cNvPr>
          <p:cNvPicPr>
            <a:picLocks noChangeAspect="1"/>
          </p:cNvPicPr>
          <p:nvPr/>
        </p:nvPicPr>
        <p:blipFill>
          <a:blip r:embed="rId3"/>
          <a:stretch>
            <a:fillRect/>
          </a:stretch>
        </p:blipFill>
        <p:spPr>
          <a:xfrm>
            <a:off x="0" y="1206591"/>
            <a:ext cx="2088707" cy="2375065"/>
          </a:xfrm>
          <a:prstGeom prst="rect">
            <a:avLst/>
          </a:prstGeom>
        </p:spPr>
      </p:pic>
      <p:pic>
        <p:nvPicPr>
          <p:cNvPr id="17" name="Picture 16" descr="QR code">
            <a:extLst>
              <a:ext uri="{FF2B5EF4-FFF2-40B4-BE49-F238E27FC236}">
                <a16:creationId xmlns:a16="http://schemas.microsoft.com/office/drawing/2014/main" id="{A586368A-7134-3B40-DCDC-7AFA0B03D91D}"/>
              </a:ext>
            </a:extLst>
          </p:cNvPr>
          <p:cNvPicPr>
            <a:picLocks noChangeAspect="1"/>
          </p:cNvPicPr>
          <p:nvPr/>
        </p:nvPicPr>
        <p:blipFill>
          <a:blip r:embed="rId4"/>
          <a:stretch>
            <a:fillRect/>
          </a:stretch>
        </p:blipFill>
        <p:spPr>
          <a:xfrm>
            <a:off x="242241" y="3585938"/>
            <a:ext cx="1196236" cy="1196236"/>
          </a:xfrm>
          <a:prstGeom prst="rect">
            <a:avLst/>
          </a:prstGeom>
        </p:spPr>
      </p:pic>
      <p:sp>
        <p:nvSpPr>
          <p:cNvPr id="8" name="TextBox 7">
            <a:extLst>
              <a:ext uri="{FF2B5EF4-FFF2-40B4-BE49-F238E27FC236}">
                <a16:creationId xmlns:a16="http://schemas.microsoft.com/office/drawing/2014/main" id="{0174693F-0F53-6D5E-24AB-37C01B9C90D7}"/>
              </a:ext>
            </a:extLst>
          </p:cNvPr>
          <p:cNvSpPr txBox="1"/>
          <p:nvPr/>
        </p:nvSpPr>
        <p:spPr>
          <a:xfrm>
            <a:off x="101832" y="4762855"/>
            <a:ext cx="147589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What Do We Mean by Evidence-Based Literacy Resources?</a:t>
            </a:r>
            <a:endParaRPr lang="en-US" sz="1600">
              <a:ea typeface="Calibri"/>
              <a:cs typeface="Calibri"/>
            </a:endParaRPr>
          </a:p>
        </p:txBody>
      </p:sp>
      <p:pic>
        <p:nvPicPr>
          <p:cNvPr id="7" name="Picture 6" descr="The image is a book cover for a resource by the Meadows Center, featuring a child with a hairstyle and a list of ten evidence-based practices for improving reading intervention.&#10;&#10;.">
            <a:extLst>
              <a:ext uri="{FF2B5EF4-FFF2-40B4-BE49-F238E27FC236}">
                <a16:creationId xmlns:a16="http://schemas.microsoft.com/office/drawing/2014/main" id="{4463F503-EC14-480C-C87F-09A1AEA625AE}"/>
              </a:ext>
            </a:extLst>
          </p:cNvPr>
          <p:cNvPicPr>
            <a:picLocks noChangeAspect="1"/>
          </p:cNvPicPr>
          <p:nvPr/>
        </p:nvPicPr>
        <p:blipFill>
          <a:blip r:embed="rId5"/>
          <a:stretch>
            <a:fillRect/>
          </a:stretch>
        </p:blipFill>
        <p:spPr>
          <a:xfrm>
            <a:off x="2214550" y="1208662"/>
            <a:ext cx="1750443" cy="2350889"/>
          </a:xfrm>
          <a:prstGeom prst="rect">
            <a:avLst/>
          </a:prstGeom>
        </p:spPr>
      </p:pic>
      <p:pic>
        <p:nvPicPr>
          <p:cNvPr id="9" name="Picture 8" descr="QR code">
            <a:extLst>
              <a:ext uri="{FF2B5EF4-FFF2-40B4-BE49-F238E27FC236}">
                <a16:creationId xmlns:a16="http://schemas.microsoft.com/office/drawing/2014/main" id="{CE3A3ABD-CBEB-ED58-9C76-43154550D540}"/>
              </a:ext>
            </a:extLst>
          </p:cNvPr>
          <p:cNvPicPr>
            <a:picLocks noChangeAspect="1"/>
          </p:cNvPicPr>
          <p:nvPr/>
        </p:nvPicPr>
        <p:blipFill>
          <a:blip r:embed="rId6"/>
          <a:stretch>
            <a:fillRect/>
          </a:stretch>
        </p:blipFill>
        <p:spPr>
          <a:xfrm>
            <a:off x="2455259" y="3600315"/>
            <a:ext cx="1192270" cy="1192270"/>
          </a:xfrm>
          <a:prstGeom prst="rect">
            <a:avLst/>
          </a:prstGeom>
        </p:spPr>
      </p:pic>
      <p:sp>
        <p:nvSpPr>
          <p:cNvPr id="18" name="TextBox 17">
            <a:extLst>
              <a:ext uri="{FF2B5EF4-FFF2-40B4-BE49-F238E27FC236}">
                <a16:creationId xmlns:a16="http://schemas.microsoft.com/office/drawing/2014/main" id="{F210F898-875C-64E5-4F27-A4DA0406D951}"/>
              </a:ext>
            </a:extLst>
          </p:cNvPr>
          <p:cNvSpPr txBox="1"/>
          <p:nvPr/>
        </p:nvSpPr>
        <p:spPr>
          <a:xfrm>
            <a:off x="2311631" y="4791429"/>
            <a:ext cx="147589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10 Key Policies and Practices for Reading Intervention </a:t>
            </a:r>
          </a:p>
        </p:txBody>
      </p:sp>
      <p:pic>
        <p:nvPicPr>
          <p:cNvPr id="10" name="Picture 9" descr="Screening and assessing a child's learning abilities helps teachers identify students who may struggle to meet grade-level learning goals, enabling early intervention and tailored educational support.&#10;&#10;">
            <a:hlinkClick r:id="rId7"/>
            <a:extLst>
              <a:ext uri="{FF2B5EF4-FFF2-40B4-BE49-F238E27FC236}">
                <a16:creationId xmlns:a16="http://schemas.microsoft.com/office/drawing/2014/main" id="{E009CAA6-9702-2D72-5934-00A6686B9525}"/>
              </a:ext>
            </a:extLst>
          </p:cNvPr>
          <p:cNvPicPr>
            <a:picLocks noChangeAspect="1"/>
          </p:cNvPicPr>
          <p:nvPr/>
        </p:nvPicPr>
        <p:blipFill>
          <a:blip r:embed="rId8"/>
          <a:stretch>
            <a:fillRect/>
          </a:stretch>
        </p:blipFill>
        <p:spPr>
          <a:xfrm>
            <a:off x="4024405" y="1204815"/>
            <a:ext cx="2076390" cy="2360687"/>
          </a:xfrm>
          <a:prstGeom prst="rect">
            <a:avLst/>
          </a:prstGeom>
        </p:spPr>
      </p:pic>
      <p:pic>
        <p:nvPicPr>
          <p:cNvPr id="11" name="Picture 10" descr="QR code">
            <a:extLst>
              <a:ext uri="{FF2B5EF4-FFF2-40B4-BE49-F238E27FC236}">
                <a16:creationId xmlns:a16="http://schemas.microsoft.com/office/drawing/2014/main" id="{4C316167-90BE-643D-06DB-A68826B6EB86}"/>
              </a:ext>
            </a:extLst>
          </p:cNvPr>
          <p:cNvPicPr>
            <a:picLocks noChangeAspect="1"/>
          </p:cNvPicPr>
          <p:nvPr/>
        </p:nvPicPr>
        <p:blipFill>
          <a:blip r:embed="rId9"/>
          <a:stretch>
            <a:fillRect/>
          </a:stretch>
        </p:blipFill>
        <p:spPr>
          <a:xfrm>
            <a:off x="4466175" y="3581655"/>
            <a:ext cx="1192271" cy="1192271"/>
          </a:xfrm>
          <a:prstGeom prst="rect">
            <a:avLst/>
          </a:prstGeom>
        </p:spPr>
      </p:pic>
      <p:sp>
        <p:nvSpPr>
          <p:cNvPr id="19" name="TextBox 18">
            <a:extLst>
              <a:ext uri="{FF2B5EF4-FFF2-40B4-BE49-F238E27FC236}">
                <a16:creationId xmlns:a16="http://schemas.microsoft.com/office/drawing/2014/main" id="{5C7B5B84-FC34-4EA1-1E89-7A20E8B3312E}"/>
              </a:ext>
            </a:extLst>
          </p:cNvPr>
          <p:cNvSpPr txBox="1"/>
          <p:nvPr/>
        </p:nvSpPr>
        <p:spPr>
          <a:xfrm>
            <a:off x="4321406" y="4762854"/>
            <a:ext cx="147589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Screening and Assessing Learning Challenges</a:t>
            </a:r>
          </a:p>
        </p:txBody>
      </p:sp>
      <p:pic>
        <p:nvPicPr>
          <p:cNvPr id="12" name="Picture 11" descr="The image presents an overview of intensive intervention for students struggling academically or behaviorally, detailing its purpose, target group, implementation process, and team-based approach.&#10;&#10;">
            <a:extLst>
              <a:ext uri="{FF2B5EF4-FFF2-40B4-BE49-F238E27FC236}">
                <a16:creationId xmlns:a16="http://schemas.microsoft.com/office/drawing/2014/main" id="{E5B6ABAA-9B60-BB97-F6EA-637F9E7D1FFF}"/>
              </a:ext>
            </a:extLst>
          </p:cNvPr>
          <p:cNvPicPr>
            <a:picLocks noChangeAspect="1"/>
          </p:cNvPicPr>
          <p:nvPr/>
        </p:nvPicPr>
        <p:blipFill>
          <a:blip r:embed="rId10"/>
          <a:stretch>
            <a:fillRect/>
          </a:stretch>
        </p:blipFill>
        <p:spPr>
          <a:xfrm>
            <a:off x="6097256" y="1263164"/>
            <a:ext cx="1894434" cy="2347246"/>
          </a:xfrm>
          <a:prstGeom prst="rect">
            <a:avLst/>
          </a:prstGeom>
        </p:spPr>
      </p:pic>
      <p:pic>
        <p:nvPicPr>
          <p:cNvPr id="13" name="Picture 12" descr="QR code">
            <a:extLst>
              <a:ext uri="{FF2B5EF4-FFF2-40B4-BE49-F238E27FC236}">
                <a16:creationId xmlns:a16="http://schemas.microsoft.com/office/drawing/2014/main" id="{278F2FA1-BB6F-B77D-64A4-E3693FDE771E}"/>
              </a:ext>
            </a:extLst>
          </p:cNvPr>
          <p:cNvPicPr>
            <a:picLocks noChangeAspect="1"/>
          </p:cNvPicPr>
          <p:nvPr/>
        </p:nvPicPr>
        <p:blipFill>
          <a:blip r:embed="rId11"/>
          <a:stretch>
            <a:fillRect/>
          </a:stretch>
        </p:blipFill>
        <p:spPr>
          <a:xfrm>
            <a:off x="6449386" y="3610409"/>
            <a:ext cx="1192272" cy="1192272"/>
          </a:xfrm>
          <a:prstGeom prst="rect">
            <a:avLst/>
          </a:prstGeom>
        </p:spPr>
      </p:pic>
      <p:sp>
        <p:nvSpPr>
          <p:cNvPr id="20" name="TextBox 19">
            <a:extLst>
              <a:ext uri="{FF2B5EF4-FFF2-40B4-BE49-F238E27FC236}">
                <a16:creationId xmlns:a16="http://schemas.microsoft.com/office/drawing/2014/main" id="{D60D2466-D03C-B4B0-3EFF-0A77EE5B8236}"/>
              </a:ext>
            </a:extLst>
          </p:cNvPr>
          <p:cNvSpPr txBox="1"/>
          <p:nvPr/>
        </p:nvSpPr>
        <p:spPr>
          <a:xfrm>
            <a:off x="6302606" y="4762854"/>
            <a:ext cx="147589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Intensive Intervention: An Overview for Parents &amp; Families</a:t>
            </a:r>
          </a:p>
        </p:txBody>
      </p:sp>
      <p:pic>
        <p:nvPicPr>
          <p:cNvPr id="14" name="Picture 13" descr="The International Dyslexia Association (IDA) updated its 2025 dyslexia definition, emphasizing a spectrum of reading and spelling difficulties, complex causes involving genetics and environment, and secondary effects on comprehension, academic achievement, and psychological well-being.&#10;&#10;">
            <a:extLst>
              <a:ext uri="{FF2B5EF4-FFF2-40B4-BE49-F238E27FC236}">
                <a16:creationId xmlns:a16="http://schemas.microsoft.com/office/drawing/2014/main" id="{02F3C8D2-535E-B8D9-9B95-A439BD1EF492}"/>
              </a:ext>
            </a:extLst>
          </p:cNvPr>
          <p:cNvPicPr>
            <a:picLocks noChangeAspect="1"/>
          </p:cNvPicPr>
          <p:nvPr/>
        </p:nvPicPr>
        <p:blipFill>
          <a:blip r:embed="rId12"/>
          <a:stretch>
            <a:fillRect/>
          </a:stretch>
        </p:blipFill>
        <p:spPr>
          <a:xfrm>
            <a:off x="7993545" y="1269192"/>
            <a:ext cx="2189394" cy="2341219"/>
          </a:xfrm>
          <a:prstGeom prst="rect">
            <a:avLst/>
          </a:prstGeom>
        </p:spPr>
      </p:pic>
      <p:pic>
        <p:nvPicPr>
          <p:cNvPr id="15" name="Picture 14" descr="QR code">
            <a:extLst>
              <a:ext uri="{FF2B5EF4-FFF2-40B4-BE49-F238E27FC236}">
                <a16:creationId xmlns:a16="http://schemas.microsoft.com/office/drawing/2014/main" id="{32E701B0-BE3C-116E-B31D-94741F186ADA}"/>
              </a:ext>
            </a:extLst>
          </p:cNvPr>
          <p:cNvPicPr>
            <a:picLocks noChangeAspect="1"/>
          </p:cNvPicPr>
          <p:nvPr/>
        </p:nvPicPr>
        <p:blipFill>
          <a:blip r:embed="rId13"/>
          <a:stretch>
            <a:fillRect/>
          </a:stretch>
        </p:blipFill>
        <p:spPr>
          <a:xfrm>
            <a:off x="8494282" y="3605453"/>
            <a:ext cx="1197228" cy="1197228"/>
          </a:xfrm>
          <a:prstGeom prst="rect">
            <a:avLst/>
          </a:prstGeom>
        </p:spPr>
      </p:pic>
      <p:sp>
        <p:nvSpPr>
          <p:cNvPr id="21" name="TextBox 20">
            <a:extLst>
              <a:ext uri="{FF2B5EF4-FFF2-40B4-BE49-F238E27FC236}">
                <a16:creationId xmlns:a16="http://schemas.microsoft.com/office/drawing/2014/main" id="{D029AB44-A007-2ACE-25D7-C371784DD92E}"/>
              </a:ext>
            </a:extLst>
          </p:cNvPr>
          <p:cNvSpPr txBox="1"/>
          <p:nvPr/>
        </p:nvSpPr>
        <p:spPr>
          <a:xfrm>
            <a:off x="8350481" y="4762854"/>
            <a:ext cx="147589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Understanding the New IDA Dyslexia Definition</a:t>
            </a:r>
          </a:p>
        </p:txBody>
      </p:sp>
      <p:pic>
        <p:nvPicPr>
          <p:cNvPr id="4" name="Picture 3" descr="Things Parents Should Ask Schools About Literacy Development infographic ">
            <a:hlinkClick r:id="rId14"/>
            <a:extLst>
              <a:ext uri="{FF2B5EF4-FFF2-40B4-BE49-F238E27FC236}">
                <a16:creationId xmlns:a16="http://schemas.microsoft.com/office/drawing/2014/main" id="{7262986B-DC15-167E-6483-ED1E24619045}"/>
              </a:ext>
            </a:extLst>
          </p:cNvPr>
          <p:cNvPicPr>
            <a:picLocks noChangeAspect="1"/>
          </p:cNvPicPr>
          <p:nvPr/>
        </p:nvPicPr>
        <p:blipFill>
          <a:blip r:embed="rId15"/>
          <a:stretch>
            <a:fillRect/>
          </a:stretch>
        </p:blipFill>
        <p:spPr>
          <a:xfrm>
            <a:off x="10173408" y="1209976"/>
            <a:ext cx="1770005" cy="2337511"/>
          </a:xfrm>
          <a:prstGeom prst="rect">
            <a:avLst/>
          </a:prstGeom>
        </p:spPr>
      </p:pic>
      <p:pic>
        <p:nvPicPr>
          <p:cNvPr id="6" name="Picture 5" descr="QR code">
            <a:extLst>
              <a:ext uri="{FF2B5EF4-FFF2-40B4-BE49-F238E27FC236}">
                <a16:creationId xmlns:a16="http://schemas.microsoft.com/office/drawing/2014/main" id="{D40E0990-9994-236E-00F2-F19AD2F22C66}"/>
              </a:ext>
            </a:extLst>
          </p:cNvPr>
          <p:cNvPicPr>
            <a:picLocks noChangeAspect="1"/>
          </p:cNvPicPr>
          <p:nvPr/>
        </p:nvPicPr>
        <p:blipFill>
          <a:blip r:embed="rId16"/>
          <a:stretch>
            <a:fillRect/>
          </a:stretch>
        </p:blipFill>
        <p:spPr>
          <a:xfrm>
            <a:off x="10498118" y="3558477"/>
            <a:ext cx="1186239" cy="1200093"/>
          </a:xfrm>
          <a:prstGeom prst="rect">
            <a:avLst/>
          </a:prstGeom>
        </p:spPr>
      </p:pic>
      <p:sp>
        <p:nvSpPr>
          <p:cNvPr id="22" name="TextBox 21">
            <a:extLst>
              <a:ext uri="{FF2B5EF4-FFF2-40B4-BE49-F238E27FC236}">
                <a16:creationId xmlns:a16="http://schemas.microsoft.com/office/drawing/2014/main" id="{305775CC-0284-5244-DEB4-E7C76FD3F737}"/>
              </a:ext>
            </a:extLst>
          </p:cNvPr>
          <p:cNvSpPr txBox="1"/>
          <p:nvPr/>
        </p:nvSpPr>
        <p:spPr>
          <a:xfrm>
            <a:off x="10322156" y="4762854"/>
            <a:ext cx="147589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How Families Can Partner with Schools on Literacy Development</a:t>
            </a:r>
          </a:p>
        </p:txBody>
      </p:sp>
    </p:spTree>
    <p:extLst>
      <p:ext uri="{BB962C8B-B14F-4D97-AF65-F5344CB8AC3E}">
        <p14:creationId xmlns:p14="http://schemas.microsoft.com/office/powerpoint/2010/main" val="1087647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2" descr="Badge with solid fill">
            <a:extLst>
              <a:ext uri="{FF2B5EF4-FFF2-40B4-BE49-F238E27FC236}">
                <a16:creationId xmlns:a16="http://schemas.microsoft.com/office/drawing/2014/main" id="{715C937E-B228-E900-C643-FFA9BE0FF3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254" y="-158577"/>
            <a:ext cx="3723820" cy="3585459"/>
          </a:xfrm>
          <a:prstGeom prst="rect">
            <a:avLst/>
          </a:prstGeom>
        </p:spPr>
      </p:pic>
      <p:sp>
        <p:nvSpPr>
          <p:cNvPr id="4" name="Google Shape;224;p19">
            <a:extLst>
              <a:ext uri="{FF2B5EF4-FFF2-40B4-BE49-F238E27FC236}">
                <a16:creationId xmlns:a16="http://schemas.microsoft.com/office/drawing/2014/main" id="{8A6774C3-E81D-5D8F-175C-77083B2F1E38}"/>
              </a:ext>
            </a:extLst>
          </p:cNvPr>
          <p:cNvSpPr txBox="1">
            <a:spLocks noGrp="1"/>
          </p:cNvSpPr>
          <p:nvPr/>
        </p:nvSpPr>
        <p:spPr>
          <a:xfrm>
            <a:off x="1552379" y="4130139"/>
            <a:ext cx="9090777" cy="1011566"/>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RPr lang="en-US"/>
            </a:defPPr>
            <a:lvl1pPr marL="0" marR="0" lvl="0"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1pPr>
            <a:lvl2pPr marL="457200" marR="0" lvl="1"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2pPr>
            <a:lvl3pPr marL="914400" marR="0" lvl="2"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3pPr>
            <a:lvl4pPr marL="1371600" marR="0" lvl="3"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4pPr>
            <a:lvl5pPr marL="1828800" marR="0" lvl="4"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5pPr>
            <a:lvl6pPr marL="2286000" marR="0" lvl="5"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6pPr>
            <a:lvl7pPr marL="2743200" marR="0" lvl="6"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7pPr>
            <a:lvl8pPr marL="3200400" marR="0" lvl="7"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8pPr>
            <a:lvl9pPr marL="3657600" marR="0" lvl="8"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9pPr>
          </a:lstStyle>
          <a:p>
            <a:pPr algn="ctr"/>
            <a:r>
              <a:rPr lang="en" sz="8200" dirty="0"/>
              <a:t>Advocating for Your Child's Literacy Needs</a:t>
            </a:r>
            <a:endParaRPr lang="en-US" dirty="0"/>
          </a:p>
        </p:txBody>
      </p:sp>
    </p:spTree>
    <p:extLst>
      <p:ext uri="{BB962C8B-B14F-4D97-AF65-F5344CB8AC3E}">
        <p14:creationId xmlns:p14="http://schemas.microsoft.com/office/powerpoint/2010/main" val="4137622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4E9555-4F55-446D-4041-8C635AA02F71}"/>
              </a:ext>
            </a:extLst>
          </p:cNvPr>
          <p:cNvSpPr txBox="1"/>
          <p:nvPr/>
        </p:nvSpPr>
        <p:spPr>
          <a:xfrm>
            <a:off x="725222" y="709381"/>
            <a:ext cx="1073357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200" b="1" dirty="0">
                <a:latin typeface="Calibri Light"/>
                <a:ea typeface="Calibri Light"/>
                <a:cs typeface="Calibri Light"/>
              </a:rPr>
              <a:t>Learn How to Support Your Elementary Child's Literacy Development​</a:t>
            </a:r>
          </a:p>
        </p:txBody>
      </p:sp>
      <p:sp>
        <p:nvSpPr>
          <p:cNvPr id="3" name="TextBox 2">
            <a:extLst>
              <a:ext uri="{FF2B5EF4-FFF2-40B4-BE49-F238E27FC236}">
                <a16:creationId xmlns:a16="http://schemas.microsoft.com/office/drawing/2014/main" id="{0EBCB669-2CD3-ADC2-A9C8-08B0536E78DF}"/>
              </a:ext>
            </a:extLst>
          </p:cNvPr>
          <p:cNvSpPr txBox="1"/>
          <p:nvPr/>
        </p:nvSpPr>
        <p:spPr>
          <a:xfrm>
            <a:off x="561180" y="2222464"/>
            <a:ext cx="11061662" cy="2677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tx2"/>
                </a:solidFill>
                <a:ea typeface="Calibri"/>
                <a:cs typeface="Calibri"/>
              </a:rPr>
              <a:t>This workshop is part of a series on the key roles families play in supporting children’s literacy success. It is designed for parents and caregivers of students in elementary grades who want to better understand how reading develops and advocate for their child’s literacy needs. Families will learn basic literacy background knowledge and the essential skills they need to become confident, capable advocates for their child’s success.​</a:t>
            </a:r>
          </a:p>
        </p:txBody>
      </p:sp>
      <p:sp>
        <p:nvSpPr>
          <p:cNvPr id="4" name="TextBox 3">
            <a:extLst>
              <a:ext uri="{FF2B5EF4-FFF2-40B4-BE49-F238E27FC236}">
                <a16:creationId xmlns:a16="http://schemas.microsoft.com/office/drawing/2014/main" id="{A9FD1FF0-135E-946B-3450-049D9123EC8E}"/>
              </a:ext>
            </a:extLst>
          </p:cNvPr>
          <p:cNvSpPr txBox="1"/>
          <p:nvPr/>
        </p:nvSpPr>
        <p:spPr>
          <a:xfrm>
            <a:off x="37597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dirty="0">
                <a:ea typeface="Calibri"/>
                <a:cs typeface="Calibri"/>
              </a:rPr>
              <a:t>The research reported here is funded by a grant to NCIL from the Office of Elementary and Secondary Education, in partnership with the Office of Special Education Programs (Award #: S283D160005).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2646-A9FC-766F-4900-60F1A043C3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D7CD65C-B7A0-271D-FC53-A85884D15A3B}"/>
              </a:ext>
            </a:extLst>
          </p:cNvPr>
          <p:cNvSpPr txBox="1"/>
          <p:nvPr/>
        </p:nvSpPr>
        <p:spPr>
          <a:xfrm>
            <a:off x="737760" y="-1190"/>
            <a:ext cx="10716479" cy="111943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3" name="Title 2">
            <a:extLst>
              <a:ext uri="{FF2B5EF4-FFF2-40B4-BE49-F238E27FC236}">
                <a16:creationId xmlns:a16="http://schemas.microsoft.com/office/drawing/2014/main" id="{661C1E19-F610-DF8E-D3C9-F02E31B1A2A6}"/>
              </a:ext>
            </a:extLst>
          </p:cNvPr>
          <p:cNvSpPr>
            <a:spLocks noGrp="1"/>
          </p:cNvSpPr>
          <p:nvPr>
            <p:ph type="title"/>
          </p:nvPr>
        </p:nvSpPr>
        <p:spPr>
          <a:xfrm>
            <a:off x="113788" y="1142327"/>
            <a:ext cx="10515600" cy="646331"/>
          </a:xfrm>
        </p:spPr>
        <p:txBody>
          <a:bodyPr/>
          <a:lstStyle/>
          <a:p>
            <a:r>
              <a:rPr lang="en-US" sz="3600" b="1">
                <a:latin typeface="+mn-lt"/>
              </a:rPr>
              <a:t>What would you do…</a:t>
            </a:r>
          </a:p>
        </p:txBody>
      </p:sp>
      <p:sp>
        <p:nvSpPr>
          <p:cNvPr id="5" name="Title 1">
            <a:extLst>
              <a:ext uri="{FF2B5EF4-FFF2-40B4-BE49-F238E27FC236}">
                <a16:creationId xmlns:a16="http://schemas.microsoft.com/office/drawing/2014/main" id="{CEBAA532-3755-A827-9589-BB3A476271C9}"/>
              </a:ext>
            </a:extLst>
          </p:cNvPr>
          <p:cNvSpPr txBox="1">
            <a:spLocks/>
          </p:cNvSpPr>
          <p:nvPr/>
        </p:nvSpPr>
        <p:spPr>
          <a:xfrm>
            <a:off x="114594" y="1786464"/>
            <a:ext cx="11962356" cy="2860265"/>
          </a:xfrm>
          <a:prstGeom prst="roundRect">
            <a:avLst/>
          </a:prstGeom>
          <a:solidFill>
            <a:schemeClr val="bg1">
              <a:lumMod val="75000"/>
            </a:schemeClr>
          </a:solidFill>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900" dirty="0">
                <a:solidFill>
                  <a:schemeClr val="tx2"/>
                </a:solidFill>
                <a:latin typeface="+mn-lt"/>
              </a:rPr>
              <a:t>You continue to watch your child struggle through reading assignments. They are still guessing at words, losing their place, and becoming more frustrated anytime they have to read. After your initial email to the teacher, you felt overwhelmed—the teacher mentioned screening data, but didn’t explain what it meant or offer any follow‑up.</a:t>
            </a:r>
            <a:endParaRPr lang="en-US" sz="1900" dirty="0">
              <a:solidFill>
                <a:schemeClr val="tx2"/>
              </a:solidFill>
              <a:latin typeface="+mn-lt"/>
              <a:ea typeface="Calibri"/>
              <a:cs typeface="Calibri"/>
            </a:endParaRPr>
          </a:p>
          <a:p>
            <a:endParaRPr lang="en-US" sz="1900" dirty="0">
              <a:solidFill>
                <a:schemeClr val="tx2"/>
              </a:solidFill>
              <a:latin typeface="+mn-lt"/>
              <a:ea typeface="Calibri"/>
              <a:cs typeface="Calibri"/>
            </a:endParaRPr>
          </a:p>
          <a:p>
            <a:r>
              <a:rPr lang="en-US" sz="1900" dirty="0">
                <a:solidFill>
                  <a:schemeClr val="tx2"/>
                </a:solidFill>
                <a:latin typeface="+mn-lt"/>
              </a:rPr>
              <a:t>Several weeks pass, and nothing has improved. Your child is still struggling, and you’re becoming more concerned. You decide to reach out to the teacher again, this time asking for specific guidance. But the response you receive is vague, with a general suggestion to “read more at home.”</a:t>
            </a:r>
            <a:endParaRPr lang="en-US" sz="1900" dirty="0">
              <a:solidFill>
                <a:schemeClr val="tx2"/>
              </a:solidFill>
              <a:latin typeface="+mn-lt"/>
              <a:ea typeface="Calibri"/>
              <a:cs typeface="Calibri"/>
            </a:endParaRPr>
          </a:p>
          <a:p>
            <a:endParaRPr lang="en-US" sz="1900" dirty="0">
              <a:solidFill>
                <a:schemeClr val="tx2"/>
              </a:solidFill>
              <a:latin typeface="+mn-lt"/>
              <a:ea typeface="Calibri"/>
              <a:cs typeface="Calibri"/>
            </a:endParaRPr>
          </a:p>
          <a:p>
            <a:r>
              <a:rPr lang="en-US" sz="1900" dirty="0">
                <a:solidFill>
                  <a:schemeClr val="tx2"/>
                </a:solidFill>
                <a:latin typeface="+mn-lt"/>
              </a:rPr>
              <a:t>You’re sensing that your child may have a reading difficulty, but you’re not sure what steps to take next—or how to get clearer answers from the school.</a:t>
            </a:r>
            <a:endParaRPr lang="en-US" sz="1900" dirty="0">
              <a:solidFill>
                <a:schemeClr val="tx2"/>
              </a:solidFill>
              <a:latin typeface="+mn-lt"/>
              <a:ea typeface="Calibri"/>
              <a:cs typeface="Calibri"/>
            </a:endParaRPr>
          </a:p>
        </p:txBody>
      </p:sp>
      <p:sp>
        <p:nvSpPr>
          <p:cNvPr id="8" name="TextBox 7">
            <a:extLst>
              <a:ext uri="{FF2B5EF4-FFF2-40B4-BE49-F238E27FC236}">
                <a16:creationId xmlns:a16="http://schemas.microsoft.com/office/drawing/2014/main" id="{F724900D-A003-48B0-9D86-FC6FFEF290F1}"/>
              </a:ext>
            </a:extLst>
          </p:cNvPr>
          <p:cNvSpPr txBox="1"/>
          <p:nvPr/>
        </p:nvSpPr>
        <p:spPr>
          <a:xfrm>
            <a:off x="349900" y="4646795"/>
            <a:ext cx="11301687" cy="1569660"/>
          </a:xfrm>
          <a:prstGeom prst="rect">
            <a:avLst/>
          </a:prstGeom>
          <a:noFill/>
        </p:spPr>
        <p:txBody>
          <a:bodyPr wrap="square" rtlCol="0">
            <a:spAutoFit/>
          </a:bodyPr>
          <a:lstStyle/>
          <a:p>
            <a:r>
              <a:rPr lang="en-US" sz="2400" b="1"/>
              <a:t>Discuss with your group:</a:t>
            </a:r>
            <a:endParaRPr lang="en-US" sz="2400"/>
          </a:p>
          <a:p>
            <a:r>
              <a:rPr lang="en-US" sz="2400"/>
              <a:t>What would you do next if you were this parent?</a:t>
            </a:r>
          </a:p>
          <a:p>
            <a:r>
              <a:rPr lang="en-US" sz="2400"/>
              <a:t>What information would you want the school to explain more clearly?</a:t>
            </a:r>
          </a:p>
          <a:p>
            <a:r>
              <a:rPr lang="en-US" sz="2400"/>
              <a:t>What would help you feel like a true partner in your child’s reading progress?</a:t>
            </a:r>
            <a:endParaRPr lang="en-US" sz="2000"/>
          </a:p>
        </p:txBody>
      </p:sp>
    </p:spTree>
    <p:custDataLst>
      <p:tags r:id="rId1"/>
    </p:custDataLst>
    <p:extLst>
      <p:ext uri="{BB962C8B-B14F-4D97-AF65-F5344CB8AC3E}">
        <p14:creationId xmlns:p14="http://schemas.microsoft.com/office/powerpoint/2010/main" val="34477594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D26A3-9B85-10E9-8A30-53BD9045A0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8A02A07-C1DB-8CEF-EC76-22BDB7EF9D61}"/>
              </a:ext>
            </a:extLst>
          </p:cNvPr>
          <p:cNvSpPr txBox="1"/>
          <p:nvPr/>
        </p:nvSpPr>
        <p:spPr>
          <a:xfrm>
            <a:off x="748493" y="-1190"/>
            <a:ext cx="10695014" cy="111943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3" name="Title 2">
            <a:extLst>
              <a:ext uri="{FF2B5EF4-FFF2-40B4-BE49-F238E27FC236}">
                <a16:creationId xmlns:a16="http://schemas.microsoft.com/office/drawing/2014/main" id="{EEA3208D-29E4-790F-05F3-78399D928E5E}"/>
              </a:ext>
            </a:extLst>
          </p:cNvPr>
          <p:cNvSpPr>
            <a:spLocks noGrp="1"/>
          </p:cNvSpPr>
          <p:nvPr>
            <p:ph type="title"/>
          </p:nvPr>
        </p:nvSpPr>
        <p:spPr>
          <a:xfrm>
            <a:off x="113788" y="1142327"/>
            <a:ext cx="10515600" cy="646331"/>
          </a:xfrm>
        </p:spPr>
        <p:txBody>
          <a:bodyPr lIns="91440" tIns="45720" rIns="91440" bIns="45720" anchor="t"/>
          <a:lstStyle/>
          <a:p>
            <a:r>
              <a:rPr lang="en-US" sz="3600" b="1" dirty="0">
                <a:latin typeface="+mn-lt"/>
              </a:rPr>
              <a:t>What would you do – Share Out</a:t>
            </a:r>
          </a:p>
        </p:txBody>
      </p:sp>
      <p:sp>
        <p:nvSpPr>
          <p:cNvPr id="5" name="Title 1">
            <a:extLst>
              <a:ext uri="{FF2B5EF4-FFF2-40B4-BE49-F238E27FC236}">
                <a16:creationId xmlns:a16="http://schemas.microsoft.com/office/drawing/2014/main" id="{387C01F2-F8FC-C4AB-48DD-4C6EB43FDA94}"/>
              </a:ext>
            </a:extLst>
          </p:cNvPr>
          <p:cNvSpPr txBox="1">
            <a:spLocks/>
          </p:cNvSpPr>
          <p:nvPr/>
        </p:nvSpPr>
        <p:spPr>
          <a:xfrm>
            <a:off x="114594" y="1786464"/>
            <a:ext cx="11962356" cy="2860265"/>
          </a:xfrm>
          <a:prstGeom prst="roundRect">
            <a:avLst/>
          </a:prstGeom>
          <a:solidFill>
            <a:schemeClr val="bg1">
              <a:lumMod val="75000"/>
            </a:schemeClr>
          </a:solidFill>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900" dirty="0">
                <a:solidFill>
                  <a:schemeClr val="tx2"/>
                </a:solidFill>
                <a:latin typeface="+mn-lt"/>
              </a:rPr>
              <a:t>You continue to watch your child struggle through reading assignments. They are still guessing at words, losing their place, and becoming more frustrated anytime they have to read. After your initial email to the teacher, you felt overwhelmed—the teacher mentioned screening data, but didn’t explain what it meant or offer any follow‑up.</a:t>
            </a:r>
            <a:endParaRPr lang="en-US" sz="1900" dirty="0">
              <a:solidFill>
                <a:schemeClr val="tx2"/>
              </a:solidFill>
              <a:latin typeface="+mn-lt"/>
              <a:ea typeface="Calibri"/>
              <a:cs typeface="Calibri"/>
            </a:endParaRPr>
          </a:p>
          <a:p>
            <a:endParaRPr lang="en-US" sz="1900" dirty="0">
              <a:solidFill>
                <a:schemeClr val="tx2"/>
              </a:solidFill>
              <a:latin typeface="+mn-lt"/>
              <a:ea typeface="Calibri"/>
              <a:cs typeface="Calibri"/>
            </a:endParaRPr>
          </a:p>
          <a:p>
            <a:r>
              <a:rPr lang="en-US" sz="1900" dirty="0">
                <a:solidFill>
                  <a:schemeClr val="tx2"/>
                </a:solidFill>
                <a:latin typeface="+mn-lt"/>
              </a:rPr>
              <a:t>Several weeks pass, and nothing has improved. Your child is still struggling, and you’re becoming more concerned. You decide to reach out to the teacher again, this time asking for specific guidance. But the response you receive is vague, with a general suggestion to “read more at home.”</a:t>
            </a:r>
            <a:endParaRPr lang="en-US" sz="1900" dirty="0">
              <a:solidFill>
                <a:schemeClr val="tx2"/>
              </a:solidFill>
              <a:latin typeface="+mn-lt"/>
              <a:ea typeface="Calibri"/>
              <a:cs typeface="Calibri"/>
            </a:endParaRPr>
          </a:p>
          <a:p>
            <a:endParaRPr lang="en-US" sz="1900" dirty="0">
              <a:solidFill>
                <a:schemeClr val="tx2"/>
              </a:solidFill>
              <a:latin typeface="+mn-lt"/>
              <a:ea typeface="Calibri"/>
              <a:cs typeface="Calibri"/>
            </a:endParaRPr>
          </a:p>
          <a:p>
            <a:r>
              <a:rPr lang="en-US" sz="1900" dirty="0">
                <a:solidFill>
                  <a:schemeClr val="tx2"/>
                </a:solidFill>
                <a:latin typeface="+mn-lt"/>
              </a:rPr>
              <a:t>You’re sensing that your child may have a reading difficulty, but you’re not sure what steps to take next—or how to get clearer answers from the school.</a:t>
            </a:r>
            <a:endParaRPr lang="en-US" sz="1900" dirty="0">
              <a:solidFill>
                <a:schemeClr val="tx2"/>
              </a:solidFill>
              <a:latin typeface="+mn-lt"/>
              <a:ea typeface="Calibri"/>
              <a:cs typeface="Calibri"/>
            </a:endParaRPr>
          </a:p>
        </p:txBody>
      </p:sp>
      <p:sp>
        <p:nvSpPr>
          <p:cNvPr id="8" name="TextBox 7">
            <a:extLst>
              <a:ext uri="{FF2B5EF4-FFF2-40B4-BE49-F238E27FC236}">
                <a16:creationId xmlns:a16="http://schemas.microsoft.com/office/drawing/2014/main" id="{CB4F8760-36F2-F6F0-7DB6-A128236034DC}"/>
              </a:ext>
            </a:extLst>
          </p:cNvPr>
          <p:cNvSpPr txBox="1"/>
          <p:nvPr/>
        </p:nvSpPr>
        <p:spPr>
          <a:xfrm>
            <a:off x="349900" y="4646795"/>
            <a:ext cx="11301687" cy="1569660"/>
          </a:xfrm>
          <a:prstGeom prst="rect">
            <a:avLst/>
          </a:prstGeom>
          <a:noFill/>
        </p:spPr>
        <p:txBody>
          <a:bodyPr wrap="square" rtlCol="0">
            <a:spAutoFit/>
          </a:bodyPr>
          <a:lstStyle/>
          <a:p>
            <a:r>
              <a:rPr lang="en-US" sz="2400" b="1"/>
              <a:t>Discuss with your group:</a:t>
            </a:r>
            <a:endParaRPr lang="en-US" sz="2400"/>
          </a:p>
          <a:p>
            <a:r>
              <a:rPr lang="en-US" sz="2400"/>
              <a:t>What would you do next if you were this parent?</a:t>
            </a:r>
          </a:p>
          <a:p>
            <a:r>
              <a:rPr lang="en-US" sz="2400"/>
              <a:t>What information would you want the school to explain more clearly?</a:t>
            </a:r>
          </a:p>
          <a:p>
            <a:r>
              <a:rPr lang="en-US" sz="2400"/>
              <a:t>What would help you feel like a true partner in your child’s reading progress?</a:t>
            </a:r>
            <a:endParaRPr lang="en-US" sz="2000"/>
          </a:p>
        </p:txBody>
      </p:sp>
    </p:spTree>
    <p:custDataLst>
      <p:tags r:id="rId1"/>
    </p:custDataLst>
    <p:extLst>
      <p:ext uri="{BB962C8B-B14F-4D97-AF65-F5344CB8AC3E}">
        <p14:creationId xmlns:p14="http://schemas.microsoft.com/office/powerpoint/2010/main" val="3842547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D4023-6E11-1F06-A596-BEBF4FDDC7D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7445000-0302-046C-0BFA-1523F95FC378}"/>
              </a:ext>
            </a:extLst>
          </p:cNvPr>
          <p:cNvSpPr txBox="1"/>
          <p:nvPr/>
        </p:nvSpPr>
        <p:spPr>
          <a:xfrm>
            <a:off x="743127" y="-1190"/>
            <a:ext cx="1055549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419" name="TextBox 418">
            <a:extLst>
              <a:ext uri="{FF2B5EF4-FFF2-40B4-BE49-F238E27FC236}">
                <a16:creationId xmlns:a16="http://schemas.microsoft.com/office/drawing/2014/main" id="{628165D5-0623-0680-747A-D5D827D95D30}"/>
              </a:ext>
            </a:extLst>
          </p:cNvPr>
          <p:cNvSpPr txBox="1"/>
          <p:nvPr/>
        </p:nvSpPr>
        <p:spPr>
          <a:xfrm>
            <a:off x="967201" y="1416406"/>
            <a:ext cx="10335628" cy="58477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ea typeface="Calibri"/>
                <a:cs typeface="Calibri"/>
              </a:rPr>
              <a:t>Common Literacy Advocacy Questions...</a:t>
            </a:r>
            <a:endParaRPr lang="en-US" sz="2800" dirty="0">
              <a:ea typeface="Calibri"/>
              <a:cs typeface="Calibri"/>
            </a:endParaRPr>
          </a:p>
        </p:txBody>
      </p:sp>
      <p:sp>
        <p:nvSpPr>
          <p:cNvPr id="7" name="Google Shape;237;p20">
            <a:extLst>
              <a:ext uri="{FF2B5EF4-FFF2-40B4-BE49-F238E27FC236}">
                <a16:creationId xmlns:a16="http://schemas.microsoft.com/office/drawing/2014/main" id="{467B071C-9336-797A-58A0-B2FB605BCCB1}"/>
              </a:ext>
            </a:extLst>
          </p:cNvPr>
          <p:cNvSpPr txBox="1">
            <a:spLocks noGrp="1"/>
          </p:cNvSpPr>
          <p:nvPr/>
        </p:nvSpPr>
        <p:spPr>
          <a:xfrm>
            <a:off x="967399" y="2000470"/>
            <a:ext cx="10182352" cy="3544883"/>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indent="-342900">
              <a:lnSpc>
                <a:spcPct val="90000"/>
              </a:lnSpc>
              <a:spcBef>
                <a:spcPts val="1000"/>
              </a:spcBef>
              <a:buSzPts val="1800"/>
            </a:pPr>
            <a:r>
              <a:rPr lang="en" sz="2800" dirty="0">
                <a:solidFill>
                  <a:schemeClr val="tx1"/>
                </a:solidFill>
                <a:latin typeface="Calibri"/>
                <a:ea typeface="Calibri"/>
                <a:cs typeface="Calibri"/>
              </a:rPr>
              <a:t>What </a:t>
            </a:r>
            <a:r>
              <a:rPr lang="en-US" sz="2800" dirty="0">
                <a:solidFill>
                  <a:schemeClr val="tx1"/>
                </a:solidFill>
                <a:latin typeface="Calibri"/>
                <a:ea typeface="Calibri"/>
                <a:cs typeface="Calibri"/>
              </a:rPr>
              <a:t>is a literacy advocate?</a:t>
            </a:r>
            <a:endParaRPr lang="en" sz="2800" dirty="0">
              <a:solidFill>
                <a:schemeClr val="tx1"/>
              </a:solidFill>
              <a:latin typeface="Calibri"/>
              <a:ea typeface="Calibri"/>
              <a:cs typeface="Calibri"/>
            </a:endParaRPr>
          </a:p>
          <a:p>
            <a:pPr indent="-342900">
              <a:lnSpc>
                <a:spcPct val="90000"/>
              </a:lnSpc>
              <a:spcBef>
                <a:spcPts val="1000"/>
              </a:spcBef>
              <a:buSzPts val="1800"/>
            </a:pPr>
            <a:r>
              <a:rPr lang="en-US" sz="2800" dirty="0">
                <a:solidFill>
                  <a:schemeClr val="tx1"/>
                </a:solidFill>
                <a:latin typeface="Calibri"/>
                <a:ea typeface="Calibri"/>
                <a:cs typeface="Calibri"/>
              </a:rPr>
              <a:t>Why is advocacy important?</a:t>
            </a:r>
          </a:p>
          <a:p>
            <a:pPr indent="-342900">
              <a:lnSpc>
                <a:spcPct val="90000"/>
              </a:lnSpc>
              <a:spcBef>
                <a:spcPts val="1000"/>
              </a:spcBef>
              <a:buSzPts val="1800"/>
            </a:pPr>
            <a:r>
              <a:rPr lang="en-US" sz="2800" dirty="0">
                <a:solidFill>
                  <a:schemeClr val="tx1"/>
                </a:solidFill>
                <a:latin typeface="Calibri"/>
                <a:ea typeface="Calibri"/>
                <a:cs typeface="Calibri"/>
              </a:rPr>
              <a:t>What skills make you a natural literacy advocate?</a:t>
            </a:r>
            <a:endParaRPr lang="en" sz="2800" dirty="0">
              <a:solidFill>
                <a:schemeClr val="tx1"/>
              </a:solidFill>
              <a:latin typeface="Calibri"/>
              <a:ea typeface="Calibri"/>
              <a:cs typeface="Calibri"/>
            </a:endParaRPr>
          </a:p>
          <a:p>
            <a:pPr indent="-342900">
              <a:lnSpc>
                <a:spcPct val="90000"/>
              </a:lnSpc>
              <a:spcBef>
                <a:spcPts val="1000"/>
              </a:spcBef>
              <a:buSzPts val="1800"/>
            </a:pPr>
            <a:r>
              <a:rPr lang="en-US" sz="2800" dirty="0">
                <a:solidFill>
                  <a:schemeClr val="tx1"/>
                </a:solidFill>
                <a:latin typeface="Calibri"/>
                <a:ea typeface="Calibri"/>
                <a:cs typeface="Calibri"/>
              </a:rPr>
              <a:t>How do you embrace your role as a literacy advocate?</a:t>
            </a:r>
          </a:p>
          <a:p>
            <a:pPr indent="-342900">
              <a:lnSpc>
                <a:spcPct val="90000"/>
              </a:lnSpc>
              <a:spcBef>
                <a:spcPts val="1000"/>
              </a:spcBef>
              <a:buSzPts val="1800"/>
            </a:pPr>
            <a:r>
              <a:rPr lang="en-US" sz="2800" dirty="0">
                <a:solidFill>
                  <a:schemeClr val="tx1"/>
                </a:solidFill>
                <a:latin typeface="Calibri"/>
                <a:ea typeface="Calibri"/>
                <a:cs typeface="Calibri"/>
              </a:rPr>
              <a:t>What should you advocate for in reading and writing?</a:t>
            </a:r>
            <a:endParaRPr lang="en" sz="2800" dirty="0">
              <a:solidFill>
                <a:schemeClr val="tx1"/>
              </a:solidFill>
              <a:latin typeface="Calibri"/>
              <a:ea typeface="Calibri"/>
              <a:cs typeface="Calibri"/>
            </a:endParaRPr>
          </a:p>
          <a:p>
            <a:pPr indent="-342900">
              <a:lnSpc>
                <a:spcPct val="90000"/>
              </a:lnSpc>
              <a:spcBef>
                <a:spcPts val="1000"/>
              </a:spcBef>
              <a:buSzPts val="1800"/>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How can you work collaboratively with the school to advocate for your child's literacy needs?</a:t>
            </a:r>
            <a:endParaRPr lang="en"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14300" indent="0">
              <a:lnSpc>
                <a:spcPct val="90000"/>
              </a:lnSpc>
              <a:spcBef>
                <a:spcPts val="1000"/>
              </a:spcBef>
              <a:buSzPts val="1800"/>
              <a:buNone/>
            </a:pPr>
            <a:endParaRPr lang="en" sz="2400" dirty="0"/>
          </a:p>
          <a:p>
            <a:pPr indent="-342900">
              <a:lnSpc>
                <a:spcPct val="90000"/>
              </a:lnSpc>
              <a:spcBef>
                <a:spcPts val="1000"/>
              </a:spcBef>
              <a:buSzPts val="1800"/>
            </a:pPr>
            <a:endParaRPr lang="en" sz="2500" dirty="0"/>
          </a:p>
          <a:p>
            <a:pPr indent="-342900">
              <a:lnSpc>
                <a:spcPct val="90000"/>
              </a:lnSpc>
              <a:spcBef>
                <a:spcPts val="1000"/>
              </a:spcBef>
              <a:buSzPts val="1800"/>
            </a:pPr>
            <a:endParaRPr lang="en" sz="2500" dirty="0"/>
          </a:p>
          <a:p>
            <a:pPr marL="114300" indent="0">
              <a:lnSpc>
                <a:spcPct val="90000"/>
              </a:lnSpc>
              <a:spcBef>
                <a:spcPts val="1000"/>
              </a:spcBef>
              <a:buSzPts val="1800"/>
              <a:buNone/>
            </a:pPr>
            <a:endParaRPr lang="en" sz="600" dirty="0"/>
          </a:p>
          <a:p>
            <a:pPr marL="114300" indent="0">
              <a:lnSpc>
                <a:spcPct val="90000"/>
              </a:lnSpc>
              <a:spcBef>
                <a:spcPts val="1000"/>
              </a:spcBef>
              <a:buSzPts val="1800"/>
              <a:buNone/>
            </a:pPr>
            <a:endParaRPr lang="en" sz="2500" dirty="0"/>
          </a:p>
          <a:p>
            <a:pPr marL="114300" indent="0">
              <a:lnSpc>
                <a:spcPct val="90000"/>
              </a:lnSpc>
              <a:spcBef>
                <a:spcPts val="1000"/>
              </a:spcBef>
              <a:buSzPts val="1800"/>
              <a:buNone/>
            </a:pPr>
            <a:endParaRPr lang="en" sz="600" dirty="0"/>
          </a:p>
        </p:txBody>
      </p:sp>
    </p:spTree>
    <p:custDataLst>
      <p:tags r:id="rId1"/>
    </p:custDataLst>
    <p:extLst>
      <p:ext uri="{BB962C8B-B14F-4D97-AF65-F5344CB8AC3E}">
        <p14:creationId xmlns:p14="http://schemas.microsoft.com/office/powerpoint/2010/main" val="1275887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0C036C-6808-039D-30A2-57BA02892CDB}"/>
              </a:ext>
            </a:extLst>
          </p:cNvPr>
          <p:cNvSpPr txBox="1"/>
          <p:nvPr/>
        </p:nvSpPr>
        <p:spPr>
          <a:xfrm>
            <a:off x="989972" y="-1190"/>
            <a:ext cx="10566225"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8" name="Table 7">
            <a:extLst>
              <a:ext uri="{FF2B5EF4-FFF2-40B4-BE49-F238E27FC236}">
                <a16:creationId xmlns:a16="http://schemas.microsoft.com/office/drawing/2014/main" id="{B52765C0-B951-6C7A-5AFF-61F0F30C2FB5}"/>
              </a:ext>
            </a:extLst>
          </p:cNvPr>
          <p:cNvGraphicFramePr>
            <a:graphicFrameLocks noGrp="1"/>
          </p:cNvGraphicFramePr>
          <p:nvPr>
            <p:extLst>
              <p:ext uri="{D42A27DB-BD31-4B8C-83A1-F6EECF244321}">
                <p14:modId xmlns:p14="http://schemas.microsoft.com/office/powerpoint/2010/main" val="908719825"/>
              </p:ext>
            </p:extLst>
          </p:nvPr>
        </p:nvGraphicFramePr>
        <p:xfrm>
          <a:off x="1802705" y="1248159"/>
          <a:ext cx="8944627" cy="1447800"/>
        </p:xfrm>
        <a:graphic>
          <a:graphicData uri="http://schemas.openxmlformats.org/drawingml/2006/table">
            <a:tbl>
              <a:tblPr firstRow="1" bandRow="1">
                <a:tableStyleId>{5C22544A-7EE6-4342-B048-85BDC9FD1C3A}</a:tableStyleId>
              </a:tblPr>
              <a:tblGrid>
                <a:gridCol w="8944627">
                  <a:extLst>
                    <a:ext uri="{9D8B030D-6E8A-4147-A177-3AD203B41FA5}">
                      <a16:colId xmlns:a16="http://schemas.microsoft.com/office/drawing/2014/main" val="4249393854"/>
                    </a:ext>
                  </a:extLst>
                </a:gridCol>
              </a:tblGrid>
              <a:tr h="247836">
                <a:tc>
                  <a:txBody>
                    <a:bodyPr/>
                    <a:lstStyle/>
                    <a:p>
                      <a:pPr algn="ctr"/>
                      <a:r>
                        <a:rPr lang="en-US" sz="3500">
                          <a:solidFill>
                            <a:schemeClr val="tx2"/>
                          </a:solidFill>
                        </a:rPr>
                        <a:t>What is a literacy advocate?</a:t>
                      </a:r>
                    </a:p>
                  </a:txBody>
                  <a:tcPr>
                    <a:solidFill>
                      <a:schemeClr val="tx1">
                        <a:lumMod val="60000"/>
                        <a:lumOff val="40000"/>
                      </a:schemeClr>
                    </a:solidFill>
                  </a:tcPr>
                </a:tc>
                <a:extLst>
                  <a:ext uri="{0D108BD9-81ED-4DB2-BD59-A6C34878D82A}">
                    <a16:rowId xmlns:a16="http://schemas.microsoft.com/office/drawing/2014/main" val="67413967"/>
                  </a:ext>
                </a:extLst>
              </a:tr>
              <a:tr h="660893">
                <a:tc>
                  <a:txBody>
                    <a:bodyPr/>
                    <a:lstStyle/>
                    <a:p>
                      <a:pPr algn="ctr"/>
                      <a:r>
                        <a:rPr lang="en-US" sz="2400" dirty="0">
                          <a:solidFill>
                            <a:schemeClr val="accent1"/>
                          </a:solidFill>
                        </a:rPr>
                        <a:t>Someone who supports or speaks out for someone else's needs or rights in the areas of reading, writing, and/or language.</a:t>
                      </a:r>
                    </a:p>
                  </a:txBody>
                  <a:tcPr>
                    <a:solidFill>
                      <a:schemeClr val="tx1">
                        <a:lumMod val="20000"/>
                        <a:lumOff val="80000"/>
                      </a:schemeClr>
                    </a:solidFill>
                  </a:tcPr>
                </a:tc>
                <a:extLst>
                  <a:ext uri="{0D108BD9-81ED-4DB2-BD59-A6C34878D82A}">
                    <a16:rowId xmlns:a16="http://schemas.microsoft.com/office/drawing/2014/main" val="2574122203"/>
                  </a:ext>
                </a:extLst>
              </a:tr>
            </a:tbl>
          </a:graphicData>
        </a:graphic>
      </p:graphicFrame>
      <p:pic>
        <p:nvPicPr>
          <p:cNvPr id="9" name="Picture 8" descr="A child reading a book&#10;&#10;">
            <a:extLst>
              <a:ext uri="{FF2B5EF4-FFF2-40B4-BE49-F238E27FC236}">
                <a16:creationId xmlns:a16="http://schemas.microsoft.com/office/drawing/2014/main" id="{611A10FF-DC21-E750-81A2-01D95B96278C}"/>
              </a:ext>
            </a:extLst>
          </p:cNvPr>
          <p:cNvPicPr>
            <a:picLocks noChangeAspect="1"/>
          </p:cNvPicPr>
          <p:nvPr/>
        </p:nvPicPr>
        <p:blipFill>
          <a:blip r:embed="rId3"/>
          <a:stretch>
            <a:fillRect/>
          </a:stretch>
        </p:blipFill>
        <p:spPr>
          <a:xfrm>
            <a:off x="1802705" y="2870528"/>
            <a:ext cx="4081395" cy="2691027"/>
          </a:xfrm>
          <a:prstGeom prst="rect">
            <a:avLst/>
          </a:prstGeom>
        </p:spPr>
      </p:pic>
      <p:pic>
        <p:nvPicPr>
          <p:cNvPr id="10" name="Picture 9" descr="A person standing in front of a whiteboard&#10;&#10;">
            <a:extLst>
              <a:ext uri="{FF2B5EF4-FFF2-40B4-BE49-F238E27FC236}">
                <a16:creationId xmlns:a16="http://schemas.microsoft.com/office/drawing/2014/main" id="{074A742B-BAE8-ED47-6A64-946A16DEE547}"/>
              </a:ext>
            </a:extLst>
          </p:cNvPr>
          <p:cNvPicPr>
            <a:picLocks noChangeAspect="1"/>
          </p:cNvPicPr>
          <p:nvPr/>
        </p:nvPicPr>
        <p:blipFill>
          <a:blip r:embed="rId4"/>
          <a:stretch>
            <a:fillRect/>
          </a:stretch>
        </p:blipFill>
        <p:spPr>
          <a:xfrm>
            <a:off x="6661431" y="2870527"/>
            <a:ext cx="4085901" cy="2691027"/>
          </a:xfrm>
          <a:prstGeom prst="rect">
            <a:avLst/>
          </a:prstGeom>
        </p:spPr>
      </p:pic>
    </p:spTree>
    <p:extLst>
      <p:ext uri="{BB962C8B-B14F-4D97-AF65-F5344CB8AC3E}">
        <p14:creationId xmlns:p14="http://schemas.microsoft.com/office/powerpoint/2010/main" val="2423240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759DE-ED47-DE3B-956C-574B4824749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407A801-2F9E-22C5-3D5A-384370D4494C}"/>
              </a:ext>
            </a:extLst>
          </p:cNvPr>
          <p:cNvSpPr txBox="1"/>
          <p:nvPr/>
        </p:nvSpPr>
        <p:spPr>
          <a:xfrm>
            <a:off x="845084" y="-1190"/>
            <a:ext cx="10501831"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3" name="Table 2">
            <a:extLst>
              <a:ext uri="{FF2B5EF4-FFF2-40B4-BE49-F238E27FC236}">
                <a16:creationId xmlns:a16="http://schemas.microsoft.com/office/drawing/2014/main" id="{6F805333-5E95-7EE5-3F91-785A6DBB2A51}"/>
              </a:ext>
            </a:extLst>
          </p:cNvPr>
          <p:cNvGraphicFramePr>
            <a:graphicFrameLocks noGrp="1"/>
          </p:cNvGraphicFramePr>
          <p:nvPr>
            <p:extLst>
              <p:ext uri="{D42A27DB-BD31-4B8C-83A1-F6EECF244321}">
                <p14:modId xmlns:p14="http://schemas.microsoft.com/office/powerpoint/2010/main" val="978700498"/>
              </p:ext>
            </p:extLst>
          </p:nvPr>
        </p:nvGraphicFramePr>
        <p:xfrm>
          <a:off x="1565754" y="1229907"/>
          <a:ext cx="8775849" cy="1828800"/>
        </p:xfrm>
        <a:graphic>
          <a:graphicData uri="http://schemas.openxmlformats.org/drawingml/2006/table">
            <a:tbl>
              <a:tblPr firstRow="1" bandRow="1">
                <a:tableStyleId>{5C22544A-7EE6-4342-B048-85BDC9FD1C3A}</a:tableStyleId>
              </a:tblPr>
              <a:tblGrid>
                <a:gridCol w="8775849">
                  <a:extLst>
                    <a:ext uri="{9D8B030D-6E8A-4147-A177-3AD203B41FA5}">
                      <a16:colId xmlns:a16="http://schemas.microsoft.com/office/drawing/2014/main" val="4249393854"/>
                    </a:ext>
                  </a:extLst>
                </a:gridCol>
              </a:tblGrid>
              <a:tr h="0">
                <a:tc>
                  <a:txBody>
                    <a:bodyPr/>
                    <a:lstStyle/>
                    <a:p>
                      <a:pPr lvl="0" algn="ctr">
                        <a:buFont typeface="Wingdings"/>
                        <a:buNone/>
                      </a:pPr>
                      <a:r>
                        <a:rPr lang="en-US" sz="3600" b="1">
                          <a:solidFill>
                            <a:schemeClr val="tx2"/>
                          </a:solidFill>
                        </a:rPr>
                        <a:t>Why is advocacy important?</a:t>
                      </a:r>
                      <a:endParaRPr lang="en-US" sz="3600">
                        <a:solidFill>
                          <a:schemeClr val="tx2"/>
                        </a:solidFill>
                      </a:endParaRPr>
                    </a:p>
                  </a:txBody>
                  <a:tcPr>
                    <a:solidFill>
                      <a:schemeClr val="tx1">
                        <a:lumMod val="60000"/>
                        <a:lumOff val="40000"/>
                      </a:schemeClr>
                    </a:solidFill>
                  </a:tcPr>
                </a:tc>
                <a:extLst>
                  <a:ext uri="{0D108BD9-81ED-4DB2-BD59-A6C34878D82A}">
                    <a16:rowId xmlns:a16="http://schemas.microsoft.com/office/drawing/2014/main" val="67413967"/>
                  </a:ext>
                </a:extLst>
              </a:tr>
              <a:tr h="660893">
                <a:tc>
                  <a:txBody>
                    <a:bodyPr/>
                    <a:lstStyle/>
                    <a:p>
                      <a:pPr algn="ctr"/>
                      <a:r>
                        <a:rPr lang="en-US" sz="2400" dirty="0"/>
                        <a:t>When families and schools work together, children make stronger progress. By sharing what each of you sees, you can create a plan that truly meets your child’s literacy needs. </a:t>
                      </a:r>
                      <a:endParaRPr lang="en-US" sz="2400" dirty="0">
                        <a:solidFill>
                          <a:schemeClr val="accent1"/>
                        </a:solidFill>
                      </a:endParaRPr>
                    </a:p>
                  </a:txBody>
                  <a:tcPr>
                    <a:solidFill>
                      <a:schemeClr val="tx1">
                        <a:lumMod val="20000"/>
                        <a:lumOff val="80000"/>
                      </a:schemeClr>
                    </a:solidFill>
                  </a:tcPr>
                </a:tc>
                <a:extLst>
                  <a:ext uri="{0D108BD9-81ED-4DB2-BD59-A6C34878D82A}">
                    <a16:rowId xmlns:a16="http://schemas.microsoft.com/office/drawing/2014/main" val="2574122203"/>
                  </a:ext>
                </a:extLst>
              </a:tr>
            </a:tbl>
          </a:graphicData>
        </a:graphic>
      </p:graphicFrame>
      <p:pic>
        <p:nvPicPr>
          <p:cNvPr id="9" name="Picture 8" descr="The image shows a group of people in a classroom, engaged in a discussion, with a teacher and students seated at desks and chairs.&#10;&#10;">
            <a:extLst>
              <a:ext uri="{FF2B5EF4-FFF2-40B4-BE49-F238E27FC236}">
                <a16:creationId xmlns:a16="http://schemas.microsoft.com/office/drawing/2014/main" id="{B1570622-03CA-9E47-D713-255F2511BED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22304" y="3089886"/>
            <a:ext cx="4255388" cy="2870911"/>
          </a:xfrm>
          <a:prstGeom prst="rect">
            <a:avLst/>
          </a:prstGeom>
        </p:spPr>
      </p:pic>
      <p:sp>
        <p:nvSpPr>
          <p:cNvPr id="10" name="TextBox 9">
            <a:extLst>
              <a:ext uri="{FF2B5EF4-FFF2-40B4-BE49-F238E27FC236}">
                <a16:creationId xmlns:a16="http://schemas.microsoft.com/office/drawing/2014/main" id="{36E7CA73-6C96-6E94-0723-47EFB7CE0503}"/>
              </a:ext>
            </a:extLst>
          </p:cNvPr>
          <p:cNvSpPr txBox="1"/>
          <p:nvPr/>
        </p:nvSpPr>
        <p:spPr>
          <a:xfrm>
            <a:off x="4020854" y="5960797"/>
            <a:ext cx="6464808" cy="230832"/>
          </a:xfrm>
          <a:prstGeom prst="rect">
            <a:avLst/>
          </a:prstGeom>
          <a:noFill/>
        </p:spPr>
        <p:txBody>
          <a:bodyPr wrap="square" rtlCol="0">
            <a:spAutoFit/>
          </a:bodyPr>
          <a:lstStyle/>
          <a:p>
            <a:r>
              <a:rPr lang="en-US" sz="900">
                <a:hlinkClick r:id="rId5" tooltip="https://effectivechildtherapy.org/therapies/what-is-interpersonal-psychotherapy/elementary-age-kids-talking-to-counselor-during-group-therapy-session/"/>
              </a:rPr>
              <a:t>This Photo</a:t>
            </a:r>
            <a:r>
              <a:rPr lang="en-US" sz="900"/>
              <a:t> by Unknown Author is licensed under </a:t>
            </a:r>
            <a:r>
              <a:rPr lang="en-US" sz="900">
                <a:hlinkClick r:id="rId6" tooltip="https://creativecommons.org/licenses/by-sa/3.0/"/>
              </a:rPr>
              <a:t>CC BY-SA</a:t>
            </a:r>
            <a:endParaRPr lang="en-US" sz="900"/>
          </a:p>
        </p:txBody>
      </p:sp>
    </p:spTree>
    <p:custDataLst>
      <p:tags r:id="rId1"/>
    </p:custDataLst>
    <p:extLst>
      <p:ext uri="{BB962C8B-B14F-4D97-AF65-F5344CB8AC3E}">
        <p14:creationId xmlns:p14="http://schemas.microsoft.com/office/powerpoint/2010/main" val="2712361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23FD9-E851-0BA5-7E87-5E8CF33B63C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2BC1F3A-8982-9B6C-FA67-4497778CB407}"/>
              </a:ext>
            </a:extLst>
          </p:cNvPr>
          <p:cNvSpPr txBox="1"/>
          <p:nvPr/>
        </p:nvSpPr>
        <p:spPr>
          <a:xfrm>
            <a:off x="963141" y="-1190"/>
            <a:ext cx="10619887"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3" name="Table 2">
            <a:extLst>
              <a:ext uri="{FF2B5EF4-FFF2-40B4-BE49-F238E27FC236}">
                <a16:creationId xmlns:a16="http://schemas.microsoft.com/office/drawing/2014/main" id="{9C4FC3B1-D27D-1CA8-C64B-1ECAE8166658}"/>
              </a:ext>
            </a:extLst>
          </p:cNvPr>
          <p:cNvGraphicFramePr>
            <a:graphicFrameLocks noGrp="1"/>
          </p:cNvGraphicFramePr>
          <p:nvPr>
            <p:extLst>
              <p:ext uri="{D42A27DB-BD31-4B8C-83A1-F6EECF244321}">
                <p14:modId xmlns:p14="http://schemas.microsoft.com/office/powerpoint/2010/main" val="3879699348"/>
              </p:ext>
            </p:extLst>
          </p:nvPr>
        </p:nvGraphicFramePr>
        <p:xfrm>
          <a:off x="1093699" y="1245263"/>
          <a:ext cx="10261725" cy="1463040"/>
        </p:xfrm>
        <a:graphic>
          <a:graphicData uri="http://schemas.openxmlformats.org/drawingml/2006/table">
            <a:tbl>
              <a:tblPr firstRow="1" bandRow="1">
                <a:tableStyleId>{5C22544A-7EE6-4342-B048-85BDC9FD1C3A}</a:tableStyleId>
              </a:tblPr>
              <a:tblGrid>
                <a:gridCol w="10261725">
                  <a:extLst>
                    <a:ext uri="{9D8B030D-6E8A-4147-A177-3AD203B41FA5}">
                      <a16:colId xmlns:a16="http://schemas.microsoft.com/office/drawing/2014/main" val="4249393854"/>
                    </a:ext>
                  </a:extLst>
                </a:gridCol>
              </a:tblGrid>
              <a:tr h="0">
                <a:tc>
                  <a:txBody>
                    <a:bodyPr/>
                    <a:lstStyle/>
                    <a:p>
                      <a:pPr lvl="0" algn="ctr">
                        <a:buFont typeface="Wingdings"/>
                        <a:buNone/>
                      </a:pPr>
                      <a:r>
                        <a:rPr lang="en-US" sz="3600" b="1">
                          <a:solidFill>
                            <a:schemeClr val="tx2"/>
                          </a:solidFill>
                        </a:rPr>
                        <a:t>What skills make you a natural literacy advocate?</a:t>
                      </a:r>
                      <a:endParaRPr lang="en-US" sz="3600">
                        <a:solidFill>
                          <a:schemeClr val="tx2"/>
                        </a:solidFill>
                      </a:endParaRPr>
                    </a:p>
                  </a:txBody>
                  <a:tcPr>
                    <a:solidFill>
                      <a:schemeClr val="tx1">
                        <a:lumMod val="60000"/>
                        <a:lumOff val="40000"/>
                      </a:schemeClr>
                    </a:solidFill>
                  </a:tcPr>
                </a:tc>
                <a:extLst>
                  <a:ext uri="{0D108BD9-81ED-4DB2-BD59-A6C34878D82A}">
                    <a16:rowId xmlns:a16="http://schemas.microsoft.com/office/drawing/2014/main" val="67413967"/>
                  </a:ext>
                </a:extLst>
              </a:tr>
              <a:tr h="660893">
                <a:tc>
                  <a:txBody>
                    <a:bodyPr/>
                    <a:lstStyle/>
                    <a:p>
                      <a:pPr algn="ctr"/>
                      <a:r>
                        <a:rPr lang="en-US" sz="2400" dirty="0">
                          <a:solidFill>
                            <a:schemeClr val="accent1"/>
                          </a:solidFill>
                        </a:rPr>
                        <a:t>Every child learns to read in their own way, and families have a unique understanding of their child’s strengths and needs. </a:t>
                      </a:r>
                    </a:p>
                  </a:txBody>
                  <a:tcPr>
                    <a:solidFill>
                      <a:schemeClr val="tx1">
                        <a:lumMod val="20000"/>
                        <a:lumOff val="80000"/>
                      </a:schemeClr>
                    </a:solidFill>
                  </a:tcPr>
                </a:tc>
                <a:extLst>
                  <a:ext uri="{0D108BD9-81ED-4DB2-BD59-A6C34878D82A}">
                    <a16:rowId xmlns:a16="http://schemas.microsoft.com/office/drawing/2014/main" val="2574122203"/>
                  </a:ext>
                </a:extLst>
              </a:tr>
            </a:tbl>
          </a:graphicData>
        </a:graphic>
      </p:graphicFrame>
      <p:sp>
        <p:nvSpPr>
          <p:cNvPr id="2" name="TextBox 1">
            <a:extLst>
              <a:ext uri="{FF2B5EF4-FFF2-40B4-BE49-F238E27FC236}">
                <a16:creationId xmlns:a16="http://schemas.microsoft.com/office/drawing/2014/main" id="{66D38586-A87A-434A-64F4-10BD6DBCD0E1}"/>
              </a:ext>
            </a:extLst>
          </p:cNvPr>
          <p:cNvSpPr txBox="1"/>
          <p:nvPr/>
        </p:nvSpPr>
        <p:spPr>
          <a:xfrm>
            <a:off x="4769388" y="2942856"/>
            <a:ext cx="3628198" cy="2485787"/>
          </a:xfrm>
          <a:prstGeom prst="roundRect">
            <a:avLst/>
          </a:prstGeom>
          <a:solidFill>
            <a:schemeClr val="bg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solidFill>
                  <a:srgbClr val="08355F"/>
                </a:solidFill>
                <a:ea typeface="Calibri"/>
                <a:cs typeface="Calibri"/>
              </a:rPr>
              <a:t>What knowledge do I hold that makes me a </a:t>
            </a:r>
            <a:r>
              <a:rPr lang="en-US" sz="2800" b="1">
                <a:solidFill>
                  <a:srgbClr val="08355F"/>
                </a:solidFill>
                <a:ea typeface="Calibri"/>
                <a:cs typeface="Calibri"/>
              </a:rPr>
              <a:t>strong advocate</a:t>
            </a:r>
            <a:r>
              <a:rPr lang="en-US" sz="2800">
                <a:solidFill>
                  <a:srgbClr val="08355F"/>
                </a:solidFill>
                <a:ea typeface="Calibri"/>
                <a:cs typeface="Calibri"/>
              </a:rPr>
              <a:t> for my child's reading development? </a:t>
            </a:r>
          </a:p>
        </p:txBody>
      </p:sp>
      <p:pic>
        <p:nvPicPr>
          <p:cNvPr id="6" name="Picture 5" descr="A person and a child lying on a bed reading a book&#10;&#10;">
            <a:extLst>
              <a:ext uri="{FF2B5EF4-FFF2-40B4-BE49-F238E27FC236}">
                <a16:creationId xmlns:a16="http://schemas.microsoft.com/office/drawing/2014/main" id="{E15F12E3-E75C-972B-7D8F-825789217A4A}"/>
              </a:ext>
            </a:extLst>
          </p:cNvPr>
          <p:cNvPicPr>
            <a:picLocks noChangeAspect="1"/>
          </p:cNvPicPr>
          <p:nvPr/>
        </p:nvPicPr>
        <p:blipFill>
          <a:blip r:embed="rId4"/>
          <a:stretch>
            <a:fillRect/>
          </a:stretch>
        </p:blipFill>
        <p:spPr>
          <a:xfrm>
            <a:off x="393378" y="2983559"/>
            <a:ext cx="3628198" cy="2404383"/>
          </a:xfrm>
          <a:prstGeom prst="rect">
            <a:avLst/>
          </a:prstGeom>
        </p:spPr>
      </p:pic>
      <p:pic>
        <p:nvPicPr>
          <p:cNvPr id="4" name="Picture 3" descr="This image provides tips and information on effective parent advocacy in children's education, emphasizing communication skills, rights, and strategies for advocating for a child's needs.&#10;&#10;">
            <a:hlinkClick r:id="rId5"/>
            <a:extLst>
              <a:ext uri="{FF2B5EF4-FFF2-40B4-BE49-F238E27FC236}">
                <a16:creationId xmlns:a16="http://schemas.microsoft.com/office/drawing/2014/main" id="{6EFC8C8E-F87C-069D-8712-3980F0D975A7}"/>
              </a:ext>
            </a:extLst>
          </p:cNvPr>
          <p:cNvPicPr>
            <a:picLocks noChangeAspect="1"/>
          </p:cNvPicPr>
          <p:nvPr/>
        </p:nvPicPr>
        <p:blipFill>
          <a:blip r:embed="rId6"/>
          <a:stretch>
            <a:fillRect/>
          </a:stretch>
        </p:blipFill>
        <p:spPr>
          <a:xfrm>
            <a:off x="9141050" y="2902155"/>
            <a:ext cx="2085584" cy="2692149"/>
          </a:xfrm>
          <a:prstGeom prst="rect">
            <a:avLst/>
          </a:prstGeom>
        </p:spPr>
      </p:pic>
      <p:pic>
        <p:nvPicPr>
          <p:cNvPr id="7" name="Picture 6" descr="QR code">
            <a:extLst>
              <a:ext uri="{FF2B5EF4-FFF2-40B4-BE49-F238E27FC236}">
                <a16:creationId xmlns:a16="http://schemas.microsoft.com/office/drawing/2014/main" id="{6B1FEFAF-9681-4895-568E-80EC2C52DE28}"/>
              </a:ext>
            </a:extLst>
          </p:cNvPr>
          <p:cNvPicPr>
            <a:picLocks noChangeAspect="1"/>
          </p:cNvPicPr>
          <p:nvPr/>
        </p:nvPicPr>
        <p:blipFill>
          <a:blip r:embed="rId7"/>
          <a:stretch>
            <a:fillRect/>
          </a:stretch>
        </p:blipFill>
        <p:spPr>
          <a:xfrm>
            <a:off x="10359521" y="5175000"/>
            <a:ext cx="1183081" cy="1183081"/>
          </a:xfrm>
          <a:prstGeom prst="rect">
            <a:avLst/>
          </a:prstGeom>
        </p:spPr>
      </p:pic>
      <p:pic>
        <p:nvPicPr>
          <p:cNvPr id="8" name="Graphic 4" descr="Backpack with solid fill">
            <a:hlinkClick r:id="rId8"/>
            <a:extLst>
              <a:ext uri="{FF2B5EF4-FFF2-40B4-BE49-F238E27FC236}">
                <a16:creationId xmlns:a16="http://schemas.microsoft.com/office/drawing/2014/main" id="{22C35951-2250-3F5C-38A1-E308EC5E5C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353747" y="5987441"/>
            <a:ext cx="968155" cy="968155"/>
          </a:xfrm>
          <a:prstGeom prst="rect">
            <a:avLst/>
          </a:prstGeom>
        </p:spPr>
      </p:pic>
    </p:spTree>
    <p:custDataLst>
      <p:tags r:id="rId1"/>
    </p:custDataLst>
    <p:extLst>
      <p:ext uri="{BB962C8B-B14F-4D97-AF65-F5344CB8AC3E}">
        <p14:creationId xmlns:p14="http://schemas.microsoft.com/office/powerpoint/2010/main" val="1010581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74120-654E-209D-1A6A-375584EF0B4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F772CFD-4B2D-06CE-FBB7-B625FDC9EED9}"/>
              </a:ext>
            </a:extLst>
          </p:cNvPr>
          <p:cNvSpPr txBox="1"/>
          <p:nvPr/>
        </p:nvSpPr>
        <p:spPr>
          <a:xfrm>
            <a:off x="786057" y="-1190"/>
            <a:ext cx="10619887"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3" name="Table 2">
            <a:extLst>
              <a:ext uri="{FF2B5EF4-FFF2-40B4-BE49-F238E27FC236}">
                <a16:creationId xmlns:a16="http://schemas.microsoft.com/office/drawing/2014/main" id="{33A427B2-E1CD-F643-33CD-EEE51FDD12D5}"/>
              </a:ext>
            </a:extLst>
          </p:cNvPr>
          <p:cNvGraphicFramePr>
            <a:graphicFrameLocks noGrp="1"/>
          </p:cNvGraphicFramePr>
          <p:nvPr>
            <p:extLst>
              <p:ext uri="{D42A27DB-BD31-4B8C-83A1-F6EECF244321}">
                <p14:modId xmlns:p14="http://schemas.microsoft.com/office/powerpoint/2010/main" val="1340832886"/>
              </p:ext>
            </p:extLst>
          </p:nvPr>
        </p:nvGraphicFramePr>
        <p:xfrm>
          <a:off x="601176" y="1203491"/>
          <a:ext cx="10997581" cy="1828800"/>
        </p:xfrm>
        <a:graphic>
          <a:graphicData uri="http://schemas.openxmlformats.org/drawingml/2006/table">
            <a:tbl>
              <a:tblPr firstRow="1" bandRow="1">
                <a:tableStyleId>{5C22544A-7EE6-4342-B048-85BDC9FD1C3A}</a:tableStyleId>
              </a:tblPr>
              <a:tblGrid>
                <a:gridCol w="10997581">
                  <a:extLst>
                    <a:ext uri="{9D8B030D-6E8A-4147-A177-3AD203B41FA5}">
                      <a16:colId xmlns:a16="http://schemas.microsoft.com/office/drawing/2014/main" val="4249393854"/>
                    </a:ext>
                  </a:extLst>
                </a:gridCol>
              </a:tblGrid>
              <a:tr h="0">
                <a:tc>
                  <a:txBody>
                    <a:bodyPr/>
                    <a:lstStyle/>
                    <a:p>
                      <a:pPr lvl="0" algn="ctr">
                        <a:buFont typeface="Wingdings"/>
                        <a:buNone/>
                      </a:pPr>
                      <a:r>
                        <a:rPr lang="en-US" sz="3600" b="1">
                          <a:solidFill>
                            <a:schemeClr val="tx2"/>
                          </a:solidFill>
                        </a:rPr>
                        <a:t>How do you embrace your role as a literacy advocate?</a:t>
                      </a:r>
                      <a:endParaRPr lang="en-US" sz="3600">
                        <a:solidFill>
                          <a:schemeClr val="tx2"/>
                        </a:solidFill>
                      </a:endParaRPr>
                    </a:p>
                  </a:txBody>
                  <a:tcPr>
                    <a:solidFill>
                      <a:schemeClr val="tx1">
                        <a:lumMod val="60000"/>
                        <a:lumOff val="40000"/>
                      </a:schemeClr>
                    </a:solidFill>
                  </a:tcPr>
                </a:tc>
                <a:extLst>
                  <a:ext uri="{0D108BD9-81ED-4DB2-BD59-A6C34878D82A}">
                    <a16:rowId xmlns:a16="http://schemas.microsoft.com/office/drawing/2014/main" val="67413967"/>
                  </a:ext>
                </a:extLst>
              </a:tr>
              <a:tr h="660893">
                <a:tc>
                  <a:txBody>
                    <a:bodyPr/>
                    <a:lstStyle/>
                    <a:p>
                      <a:pPr marL="285750" lvl="0" indent="-285750" algn="l">
                        <a:lnSpc>
                          <a:spcPct val="100000"/>
                        </a:lnSpc>
                        <a:spcBef>
                          <a:spcPts val="0"/>
                        </a:spcBef>
                        <a:spcAft>
                          <a:spcPts val="0"/>
                        </a:spcAft>
                        <a:buFont typeface="Arial"/>
                        <a:buChar char="•"/>
                      </a:pPr>
                      <a:r>
                        <a:rPr lang="en-US" sz="2400" b="0" i="0" u="none" strike="noStrike" noProof="0">
                          <a:solidFill>
                            <a:schemeClr val="accent1"/>
                          </a:solidFill>
                          <a:latin typeface="+mn-lt"/>
                          <a:ea typeface="Calibri"/>
                          <a:cs typeface="Calibri"/>
                        </a:rPr>
                        <a:t>Recognize that you are your child’s strongest and most consistent supporter.</a:t>
                      </a:r>
                      <a:endParaRPr lang="en-US" sz="2400">
                        <a:latin typeface="+mn-lt"/>
                      </a:endParaRPr>
                    </a:p>
                    <a:p>
                      <a:pPr marL="285750" lvl="0" indent="-285750" algn="l">
                        <a:lnSpc>
                          <a:spcPct val="100000"/>
                        </a:lnSpc>
                        <a:spcBef>
                          <a:spcPts val="0"/>
                        </a:spcBef>
                        <a:spcAft>
                          <a:spcPts val="0"/>
                        </a:spcAft>
                        <a:buFont typeface="Arial"/>
                        <a:buChar char="•"/>
                      </a:pPr>
                      <a:r>
                        <a:rPr lang="en-US" sz="2400" b="0" i="0" u="none" strike="noStrike" noProof="0">
                          <a:solidFill>
                            <a:schemeClr val="accent1"/>
                          </a:solidFill>
                          <a:latin typeface="+mn-lt"/>
                          <a:ea typeface="Calibri"/>
                          <a:cs typeface="Calibri"/>
                        </a:rPr>
                        <a:t>Advocacy begins with confidence, curiosity, and collaboration.</a:t>
                      </a:r>
                      <a:endParaRPr lang="en-US" sz="2400">
                        <a:latin typeface="+mn-lt"/>
                      </a:endParaRPr>
                    </a:p>
                    <a:p>
                      <a:pPr marL="285750" lvl="0" indent="-285750" algn="l">
                        <a:lnSpc>
                          <a:spcPct val="100000"/>
                        </a:lnSpc>
                        <a:spcBef>
                          <a:spcPts val="0"/>
                        </a:spcBef>
                        <a:spcAft>
                          <a:spcPts val="0"/>
                        </a:spcAft>
                        <a:buFont typeface="Arial"/>
                        <a:buChar char="•"/>
                      </a:pPr>
                      <a:r>
                        <a:rPr lang="en-US" sz="2400" b="0" i="0" u="none" strike="noStrike" noProof="0">
                          <a:solidFill>
                            <a:schemeClr val="accent1"/>
                          </a:solidFill>
                          <a:latin typeface="+mn-lt"/>
                          <a:ea typeface="Calibri"/>
                          <a:cs typeface="Calibri"/>
                        </a:rPr>
                        <a:t>Partner with teachers, specialists, and other families to work toward shared goals.</a:t>
                      </a:r>
                      <a:endParaRPr lang="en-US" sz="2400" b="0" i="0" u="none" strike="noStrike" noProof="0">
                        <a:latin typeface="+mn-lt"/>
                        <a:ea typeface="Calibri"/>
                        <a:cs typeface="Calibri"/>
                      </a:endParaRPr>
                    </a:p>
                  </a:txBody>
                  <a:tcPr>
                    <a:solidFill>
                      <a:schemeClr val="tx1">
                        <a:lumMod val="20000"/>
                        <a:lumOff val="80000"/>
                      </a:schemeClr>
                    </a:solidFill>
                  </a:tcPr>
                </a:tc>
                <a:extLst>
                  <a:ext uri="{0D108BD9-81ED-4DB2-BD59-A6C34878D82A}">
                    <a16:rowId xmlns:a16="http://schemas.microsoft.com/office/drawing/2014/main" val="2574122203"/>
                  </a:ext>
                </a:extLst>
              </a:tr>
            </a:tbl>
          </a:graphicData>
        </a:graphic>
      </p:graphicFrame>
      <p:pic>
        <p:nvPicPr>
          <p:cNvPr id="9" name="Picture 8" descr="A person and a child reading a book&#10;&#10;">
            <a:extLst>
              <a:ext uri="{FF2B5EF4-FFF2-40B4-BE49-F238E27FC236}">
                <a16:creationId xmlns:a16="http://schemas.microsoft.com/office/drawing/2014/main" id="{87D18E40-D225-7B42-F32C-816C894D18A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717925" y="3174064"/>
            <a:ext cx="4286828" cy="2888811"/>
          </a:xfrm>
          <a:prstGeom prst="rect">
            <a:avLst/>
          </a:prstGeom>
        </p:spPr>
      </p:pic>
      <p:sp>
        <p:nvSpPr>
          <p:cNvPr id="10" name="TextBox 9">
            <a:extLst>
              <a:ext uri="{FF2B5EF4-FFF2-40B4-BE49-F238E27FC236}">
                <a16:creationId xmlns:a16="http://schemas.microsoft.com/office/drawing/2014/main" id="{B60D61EE-7E41-FE18-7D92-4B856E422264}"/>
              </a:ext>
            </a:extLst>
          </p:cNvPr>
          <p:cNvSpPr txBox="1"/>
          <p:nvPr/>
        </p:nvSpPr>
        <p:spPr>
          <a:xfrm>
            <a:off x="4318000" y="6072910"/>
            <a:ext cx="1910772" cy="202045"/>
          </a:xfrm>
          <a:prstGeom prst="rect">
            <a:avLst/>
          </a:prstGeom>
        </p:spPr>
        <p:txBody>
          <a:bodyPr>
            <a:normAutofit fontScale="32500" lnSpcReduction="20000"/>
          </a:bodyPr>
          <a:lstStyle/>
          <a:p>
            <a:r>
              <a:rPr lang="en-US"/>
              <a:t>ThePhoto by PhotoAuthor is licensed under CCYYSA.</a:t>
            </a:r>
          </a:p>
        </p:txBody>
      </p:sp>
    </p:spTree>
    <p:custDataLst>
      <p:tags r:id="rId1"/>
    </p:custDataLst>
    <p:extLst>
      <p:ext uri="{BB962C8B-B14F-4D97-AF65-F5344CB8AC3E}">
        <p14:creationId xmlns:p14="http://schemas.microsoft.com/office/powerpoint/2010/main" val="12217492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67277-C307-08DC-2152-76CAC7EFC0D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3B24FBB-6718-66CE-00CC-49F2F3B8941B}"/>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3" name="Table 2">
            <a:extLst>
              <a:ext uri="{FF2B5EF4-FFF2-40B4-BE49-F238E27FC236}">
                <a16:creationId xmlns:a16="http://schemas.microsoft.com/office/drawing/2014/main" id="{E043B3C5-D51B-8022-E262-8334688A0C6B}"/>
              </a:ext>
            </a:extLst>
          </p:cNvPr>
          <p:cNvGraphicFramePr>
            <a:graphicFrameLocks noGrp="1"/>
          </p:cNvGraphicFramePr>
          <p:nvPr>
            <p:extLst>
              <p:ext uri="{D42A27DB-BD31-4B8C-83A1-F6EECF244321}">
                <p14:modId xmlns:p14="http://schemas.microsoft.com/office/powerpoint/2010/main" val="133010270"/>
              </p:ext>
            </p:extLst>
          </p:nvPr>
        </p:nvGraphicFramePr>
        <p:xfrm>
          <a:off x="273676" y="1153732"/>
          <a:ext cx="11672382" cy="4808119"/>
        </p:xfrm>
        <a:graphic>
          <a:graphicData uri="http://schemas.openxmlformats.org/drawingml/2006/table">
            <a:tbl>
              <a:tblPr firstRow="1" bandRow="1">
                <a:tableStyleId>{5C22544A-7EE6-4342-B048-85BDC9FD1C3A}</a:tableStyleId>
              </a:tblPr>
              <a:tblGrid>
                <a:gridCol w="11672382">
                  <a:extLst>
                    <a:ext uri="{9D8B030D-6E8A-4147-A177-3AD203B41FA5}">
                      <a16:colId xmlns:a16="http://schemas.microsoft.com/office/drawing/2014/main" val="4249393854"/>
                    </a:ext>
                  </a:extLst>
                </a:gridCol>
              </a:tblGrid>
              <a:tr h="774188">
                <a:tc>
                  <a:txBody>
                    <a:bodyPr/>
                    <a:lstStyle/>
                    <a:p>
                      <a:pPr lvl="0" algn="ctr">
                        <a:buFont typeface="Wingdings"/>
                        <a:buNone/>
                      </a:pPr>
                      <a:r>
                        <a:rPr lang="en-US" sz="3600" b="1" dirty="0">
                          <a:solidFill>
                            <a:schemeClr val="tx2"/>
                          </a:solidFill>
                        </a:rPr>
                        <a:t>What should you advocate for in reading and writing?</a:t>
                      </a:r>
                      <a:endParaRPr lang="en-US" sz="3600" dirty="0">
                        <a:solidFill>
                          <a:schemeClr val="tx2"/>
                        </a:solidFill>
                      </a:endParaRPr>
                    </a:p>
                  </a:txBody>
                  <a:tcPr>
                    <a:solidFill>
                      <a:schemeClr val="tx1">
                        <a:lumMod val="60000"/>
                        <a:lumOff val="40000"/>
                      </a:schemeClr>
                    </a:solidFill>
                  </a:tcPr>
                </a:tc>
                <a:extLst>
                  <a:ext uri="{0D108BD9-81ED-4DB2-BD59-A6C34878D82A}">
                    <a16:rowId xmlns:a16="http://schemas.microsoft.com/office/drawing/2014/main" val="67413967"/>
                  </a:ext>
                </a:extLst>
              </a:tr>
              <a:tr h="4033931">
                <a:tc>
                  <a:txBody>
                    <a:bodyPr/>
                    <a:lstStyle/>
                    <a:p>
                      <a:pPr marL="0" lvl="0" indent="0" algn="l">
                        <a:lnSpc>
                          <a:spcPct val="100000"/>
                        </a:lnSpc>
                        <a:spcBef>
                          <a:spcPts val="0"/>
                        </a:spcBef>
                        <a:spcAft>
                          <a:spcPts val="600"/>
                        </a:spcAft>
                        <a:buNone/>
                      </a:pPr>
                      <a:r>
                        <a:rPr lang="en-US" sz="2400" b="0" i="0" u="none" strike="noStrike" noProof="0" dirty="0">
                          <a:solidFill>
                            <a:srgbClr val="2C3335"/>
                          </a:solidFill>
                        </a:rPr>
                        <a:t>Learn about evidence-based practices by asking your child's school questions such as:</a:t>
                      </a:r>
                      <a:endParaRPr lang="en-US" sz="2400" b="0" i="0" u="none" strike="noStrike" noProof="0" dirty="0">
                        <a:solidFill>
                          <a:schemeClr val="accent1"/>
                        </a:solidFill>
                        <a:latin typeface="Calibri"/>
                        <a:ea typeface="Calibri"/>
                        <a:cs typeface="Calibri"/>
                      </a:endParaRPr>
                    </a:p>
                    <a:p>
                      <a:pPr marL="400050" lvl="0" indent="-342900" algn="l">
                        <a:lnSpc>
                          <a:spcPct val="100000"/>
                        </a:lnSpc>
                        <a:spcBef>
                          <a:spcPts val="0"/>
                        </a:spcBef>
                        <a:spcAft>
                          <a:spcPts val="600"/>
                        </a:spcAft>
                        <a:buFont typeface="Arial"/>
                        <a:buChar char="•"/>
                      </a:pPr>
                      <a:r>
                        <a:rPr lang="en-US" sz="2400" b="0" i="0" u="none" strike="noStrike" noProof="0" dirty="0">
                          <a:solidFill>
                            <a:srgbClr val="2C3335"/>
                          </a:solidFill>
                        </a:rPr>
                        <a:t>What screening practices for literacy does the school use and when? </a:t>
                      </a:r>
                      <a:endParaRPr lang="en-US" sz="2400" dirty="0"/>
                    </a:p>
                    <a:p>
                      <a:pPr marL="400050" lvl="0" indent="-342900" algn="l">
                        <a:lnSpc>
                          <a:spcPct val="100000"/>
                        </a:lnSpc>
                        <a:spcBef>
                          <a:spcPts val="0"/>
                        </a:spcBef>
                        <a:spcAft>
                          <a:spcPts val="600"/>
                        </a:spcAft>
                        <a:buFont typeface="Arial"/>
                        <a:buChar char="•"/>
                      </a:pPr>
                      <a:r>
                        <a:rPr lang="en-US" sz="2400" b="0" i="0" u="none" strike="noStrike" noProof="0" dirty="0">
                          <a:solidFill>
                            <a:srgbClr val="2C3335"/>
                          </a:solidFill>
                        </a:rPr>
                        <a:t>How are children with reading difficulties identified? </a:t>
                      </a:r>
                      <a:endParaRPr lang="en-US" sz="2400" dirty="0"/>
                    </a:p>
                    <a:p>
                      <a:pPr marL="400050" lvl="0" indent="-342900" algn="l">
                        <a:lnSpc>
                          <a:spcPct val="100000"/>
                        </a:lnSpc>
                        <a:spcBef>
                          <a:spcPts val="0"/>
                        </a:spcBef>
                        <a:spcAft>
                          <a:spcPts val="600"/>
                        </a:spcAft>
                        <a:buFont typeface="Arial"/>
                        <a:buChar char="•"/>
                      </a:pPr>
                      <a:r>
                        <a:rPr lang="en-US" sz="2400" b="0" i="0" u="none" strike="noStrike" noProof="0" dirty="0">
                          <a:solidFill>
                            <a:srgbClr val="2C3335"/>
                          </a:solidFill>
                        </a:rPr>
                        <a:t>What evidence-based literacy instruction and interventions are used? </a:t>
                      </a:r>
                      <a:endParaRPr lang="en-US" sz="2400" dirty="0"/>
                    </a:p>
                    <a:p>
                      <a:pPr marL="400050" lvl="0" indent="-342900" algn="l">
                        <a:lnSpc>
                          <a:spcPct val="100000"/>
                        </a:lnSpc>
                        <a:spcBef>
                          <a:spcPts val="0"/>
                        </a:spcBef>
                        <a:spcAft>
                          <a:spcPts val="600"/>
                        </a:spcAft>
                        <a:buFont typeface="Arial"/>
                        <a:buChar char="•"/>
                      </a:pPr>
                      <a:r>
                        <a:rPr lang="en-US" sz="2400" b="0" i="0" u="none" strike="noStrike" noProof="0" dirty="0">
                          <a:solidFill>
                            <a:srgbClr val="2C3335"/>
                          </a:solidFill>
                        </a:rPr>
                        <a:t>What information does the school collect on my child’s literacy progress? </a:t>
                      </a:r>
                      <a:endParaRPr lang="en-US" sz="2400" dirty="0"/>
                    </a:p>
                    <a:p>
                      <a:pPr marL="400050" lvl="0" indent="-342900" algn="l">
                        <a:lnSpc>
                          <a:spcPct val="100000"/>
                        </a:lnSpc>
                        <a:spcBef>
                          <a:spcPts val="0"/>
                        </a:spcBef>
                        <a:spcAft>
                          <a:spcPts val="600"/>
                        </a:spcAft>
                        <a:buFont typeface="Arial"/>
                        <a:buChar char="•"/>
                      </a:pPr>
                      <a:r>
                        <a:rPr lang="en-US" sz="2400" b="0" i="0" u="none" strike="noStrike" noProof="0" dirty="0">
                          <a:solidFill>
                            <a:srgbClr val="2C3335"/>
                          </a:solidFill>
                        </a:rPr>
                        <a:t>How is the information used to make decisions about my child’s literacy needs? </a:t>
                      </a:r>
                      <a:endParaRPr lang="en-US" sz="2400" dirty="0"/>
                    </a:p>
                    <a:p>
                      <a:pPr marL="400050" lvl="0" indent="-342900" algn="l">
                        <a:lnSpc>
                          <a:spcPct val="100000"/>
                        </a:lnSpc>
                        <a:spcBef>
                          <a:spcPts val="0"/>
                        </a:spcBef>
                        <a:spcAft>
                          <a:spcPts val="600"/>
                        </a:spcAft>
                        <a:buFont typeface="Arial"/>
                        <a:buChar char="•"/>
                      </a:pPr>
                      <a:r>
                        <a:rPr lang="en-US" sz="2400" b="0" i="0" u="none" strike="noStrike" noProof="0" dirty="0">
                          <a:solidFill>
                            <a:srgbClr val="2C3335"/>
                          </a:solidFill>
                        </a:rPr>
                        <a:t>What types of support are offered to my child if he or she is struggling to read or write? </a:t>
                      </a:r>
                      <a:endParaRPr lang="en-US" sz="2400" dirty="0"/>
                    </a:p>
                    <a:p>
                      <a:pPr marL="400050" lvl="0" indent="-342900" algn="l">
                        <a:lnSpc>
                          <a:spcPct val="100000"/>
                        </a:lnSpc>
                        <a:spcBef>
                          <a:spcPts val="0"/>
                        </a:spcBef>
                        <a:spcAft>
                          <a:spcPts val="0"/>
                        </a:spcAft>
                        <a:buFont typeface="Arial"/>
                        <a:buChar char="•"/>
                      </a:pPr>
                      <a:r>
                        <a:rPr lang="en-US" sz="2400" b="0" i="0" u="none" strike="noStrike" noProof="0" dirty="0">
                          <a:solidFill>
                            <a:srgbClr val="2C3335"/>
                          </a:solidFill>
                        </a:rPr>
                        <a:t>What accommodations does the school provide to help my child read or write? </a:t>
                      </a:r>
                      <a:endParaRPr lang="en-US" sz="2400" dirty="0"/>
                    </a:p>
                  </a:txBody>
                  <a:tcPr>
                    <a:solidFill>
                      <a:schemeClr val="tx1">
                        <a:lumMod val="20000"/>
                        <a:lumOff val="80000"/>
                      </a:schemeClr>
                    </a:solidFill>
                  </a:tcPr>
                </a:tc>
                <a:extLst>
                  <a:ext uri="{0D108BD9-81ED-4DB2-BD59-A6C34878D82A}">
                    <a16:rowId xmlns:a16="http://schemas.microsoft.com/office/drawing/2014/main" val="2574122203"/>
                  </a:ext>
                </a:extLst>
              </a:tr>
            </a:tbl>
          </a:graphicData>
        </a:graphic>
      </p:graphicFrame>
    </p:spTree>
    <p:custDataLst>
      <p:tags r:id="rId1"/>
    </p:custDataLst>
    <p:extLst>
      <p:ext uri="{BB962C8B-B14F-4D97-AF65-F5344CB8AC3E}">
        <p14:creationId xmlns:p14="http://schemas.microsoft.com/office/powerpoint/2010/main" val="36617433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185FE-F892-00A8-1011-16D18CB3514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A2A7571A-5756-F37A-F84A-4D6CE61AE474}"/>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7" name="TextBox 6">
            <a:extLst>
              <a:ext uri="{FF2B5EF4-FFF2-40B4-BE49-F238E27FC236}">
                <a16:creationId xmlns:a16="http://schemas.microsoft.com/office/drawing/2014/main" id="{4490F63C-90C5-A91D-0942-07B0F46B2C4C}"/>
              </a:ext>
            </a:extLst>
          </p:cNvPr>
          <p:cNvSpPr txBox="1"/>
          <p:nvPr/>
        </p:nvSpPr>
        <p:spPr>
          <a:xfrm>
            <a:off x="1310492" y="1090331"/>
            <a:ext cx="9574852" cy="1200329"/>
          </a:xfrm>
          <a:prstGeom prst="rect">
            <a:avLst/>
          </a:prstGeom>
          <a:solidFill>
            <a:schemeClr val="tx1">
              <a:lumMod val="60000"/>
              <a:lumOff val="40000"/>
            </a:schemeClr>
          </a:solidFill>
          <a:ln w="635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r>
              <a:rPr lang="en-US" sz="3500" b="1" dirty="0">
                <a:solidFill>
                  <a:schemeClr val="tx2"/>
                </a:solidFill>
              </a:rPr>
              <a:t>How to work collaboratively with the school to advocate for your child's literacy needs?</a:t>
            </a:r>
            <a:endParaRPr lang="en-US" sz="3500" b="1" dirty="0">
              <a:solidFill>
                <a:schemeClr val="tx2"/>
              </a:solidFill>
              <a:ea typeface="Calibri"/>
              <a:cs typeface="Calibri"/>
            </a:endParaRPr>
          </a:p>
        </p:txBody>
      </p:sp>
      <p:graphicFrame>
        <p:nvGraphicFramePr>
          <p:cNvPr id="2" name="Diagram 1">
            <a:extLst>
              <a:ext uri="{FF2B5EF4-FFF2-40B4-BE49-F238E27FC236}">
                <a16:creationId xmlns:a16="http://schemas.microsoft.com/office/drawing/2014/main" id="{E5C679D5-76CC-EC39-7AD5-5983D59E40A5}"/>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975835256"/>
              </p:ext>
            </p:extLst>
          </p:nvPr>
        </p:nvGraphicFramePr>
        <p:xfrm>
          <a:off x="80261" y="1462101"/>
          <a:ext cx="12031478" cy="53958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617571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68282-1244-5511-49F2-2F1DD73B63B3}"/>
            </a:ext>
          </a:extLst>
        </p:cNvPr>
        <p:cNvGrpSpPr/>
        <p:nvPr/>
      </p:nvGrpSpPr>
      <p:grpSpPr>
        <a:xfrm>
          <a:off x="0" y="0"/>
          <a:ext cx="0" cy="0"/>
          <a:chOff x="0" y="0"/>
          <a:chExt cx="0" cy="0"/>
        </a:xfrm>
      </p:grpSpPr>
      <p:pic>
        <p:nvPicPr>
          <p:cNvPr id="7" name="Graphic 2" descr="Badge 3 with solid fill">
            <a:extLst>
              <a:ext uri="{FF2B5EF4-FFF2-40B4-BE49-F238E27FC236}">
                <a16:creationId xmlns:a16="http://schemas.microsoft.com/office/drawing/2014/main" id="{C9452020-A1BF-0D5B-C417-720CA0F9BF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4" y="-139410"/>
            <a:ext cx="3868709" cy="3837817"/>
          </a:xfrm>
          <a:prstGeom prst="rect">
            <a:avLst/>
          </a:prstGeom>
        </p:spPr>
      </p:pic>
      <p:sp>
        <p:nvSpPr>
          <p:cNvPr id="4" name="Google Shape;224;p19">
            <a:extLst>
              <a:ext uri="{FF2B5EF4-FFF2-40B4-BE49-F238E27FC236}">
                <a16:creationId xmlns:a16="http://schemas.microsoft.com/office/drawing/2014/main" id="{4E942A01-B477-58A3-C4E6-6DD0654C39B0}"/>
              </a:ext>
            </a:extLst>
          </p:cNvPr>
          <p:cNvSpPr txBox="1">
            <a:spLocks noGrp="1"/>
          </p:cNvSpPr>
          <p:nvPr/>
        </p:nvSpPr>
        <p:spPr>
          <a:xfrm>
            <a:off x="1552379" y="4087209"/>
            <a:ext cx="9090777" cy="1011566"/>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RPr lang="en-US"/>
            </a:defPPr>
            <a:lvl1pPr marL="0" marR="0" lvl="0"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1pPr>
            <a:lvl2pPr marL="457200" marR="0" lvl="1"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2pPr>
            <a:lvl3pPr marL="914400" marR="0" lvl="2"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3pPr>
            <a:lvl4pPr marL="1371600" marR="0" lvl="3"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4pPr>
            <a:lvl5pPr marL="1828800" marR="0" lvl="4"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5pPr>
            <a:lvl6pPr marL="2286000" marR="0" lvl="5"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6pPr>
            <a:lvl7pPr marL="2743200" marR="0" lvl="6"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7pPr>
            <a:lvl8pPr marL="3200400" marR="0" lvl="7"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8pPr>
            <a:lvl9pPr marL="3657600" marR="0" lvl="8"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9pPr>
          </a:lstStyle>
          <a:p>
            <a:pPr algn="ctr"/>
            <a:r>
              <a:rPr lang="en" sz="8200" dirty="0"/>
              <a:t>Actions to Effectively Advocate</a:t>
            </a:r>
          </a:p>
        </p:txBody>
      </p:sp>
    </p:spTree>
    <p:extLst>
      <p:ext uri="{BB962C8B-B14F-4D97-AF65-F5344CB8AC3E}">
        <p14:creationId xmlns:p14="http://schemas.microsoft.com/office/powerpoint/2010/main" val="280006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CEB74DB2-BB08-CF23-A75B-6A81499D9A7D}"/>
              </a:ext>
            </a:extLst>
          </p:cNvPr>
          <p:cNvSpPr txBox="1"/>
          <p:nvPr/>
        </p:nvSpPr>
        <p:spPr>
          <a:xfrm>
            <a:off x="1015041" y="614950"/>
            <a:ext cx="6341436" cy="707886"/>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ea typeface="Calibri"/>
                <a:cs typeface="Calibri"/>
              </a:rPr>
              <a:t>Learning Objectives</a:t>
            </a:r>
          </a:p>
        </p:txBody>
      </p:sp>
      <p:sp>
        <p:nvSpPr>
          <p:cNvPr id="7" name="Google Shape;237;p20">
            <a:extLst>
              <a:ext uri="{FF2B5EF4-FFF2-40B4-BE49-F238E27FC236}">
                <a16:creationId xmlns:a16="http://schemas.microsoft.com/office/drawing/2014/main" id="{AF925E22-4CF4-1CC7-9F3E-2703F7FE2ED1}"/>
              </a:ext>
            </a:extLst>
          </p:cNvPr>
          <p:cNvSpPr txBox="1">
            <a:spLocks noGrp="1"/>
          </p:cNvSpPr>
          <p:nvPr/>
        </p:nvSpPr>
        <p:spPr>
          <a:xfrm>
            <a:off x="625740" y="1712585"/>
            <a:ext cx="9719113" cy="417904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marL="0" indent="0">
              <a:lnSpc>
                <a:spcPct val="90000"/>
              </a:lnSpc>
              <a:buNone/>
            </a:pPr>
            <a:r>
              <a:rPr lang="en" sz="2400" dirty="0"/>
              <a:t>During this session, participants will:</a:t>
            </a:r>
            <a:endParaRPr sz="2400" dirty="0"/>
          </a:p>
          <a:p>
            <a:pPr marL="0" indent="0">
              <a:lnSpc>
                <a:spcPct val="90000"/>
              </a:lnSpc>
              <a:buNone/>
            </a:pPr>
            <a:endParaRPr lang="en" sz="2400" dirty="0"/>
          </a:p>
          <a:p>
            <a:pPr indent="-342900">
              <a:lnSpc>
                <a:spcPct val="90000"/>
              </a:lnSpc>
              <a:spcBef>
                <a:spcPts val="1000"/>
              </a:spcBef>
              <a:buSzPts val="1800"/>
            </a:pPr>
            <a:r>
              <a:rPr lang="en" sz="2400" dirty="0"/>
              <a:t>Acquire </a:t>
            </a:r>
            <a:r>
              <a:rPr lang="en-US" sz="2400" dirty="0"/>
              <a:t>background knowledge in literacy development, instruction, and identifying struggling readers to foster confidence to advocate for your child</a:t>
            </a:r>
            <a:endParaRPr lang="en" sz="2400" dirty="0"/>
          </a:p>
          <a:p>
            <a:pPr indent="-342900">
              <a:lnSpc>
                <a:spcPct val="90000"/>
              </a:lnSpc>
              <a:spcBef>
                <a:spcPts val="1000"/>
              </a:spcBef>
              <a:buSzPts val="1800"/>
            </a:pPr>
            <a:r>
              <a:rPr lang="en" sz="2400" dirty="0"/>
              <a:t>Explore </a:t>
            </a:r>
            <a:r>
              <a:rPr lang="en-US" sz="2400" dirty="0"/>
              <a:t>common questions about literacy advocacy and actions to effectively advocate for your child’s literacy needs</a:t>
            </a:r>
            <a:endParaRPr lang="en" sz="2400" dirty="0"/>
          </a:p>
          <a:p>
            <a:pPr marL="114300" indent="0">
              <a:lnSpc>
                <a:spcPct val="90000"/>
              </a:lnSpc>
              <a:spcBef>
                <a:spcPts val="1000"/>
              </a:spcBef>
              <a:buSzPts val="1800"/>
              <a:buNone/>
            </a:pPr>
            <a:endParaRPr lang="en" sz="600" dirty="0"/>
          </a:p>
          <a:p>
            <a:pPr indent="-342900">
              <a:lnSpc>
                <a:spcPct val="90000"/>
              </a:lnSpc>
              <a:spcBef>
                <a:spcPts val="1000"/>
              </a:spcBef>
              <a:buSzPts val="1800"/>
            </a:pPr>
            <a:r>
              <a:rPr lang="en" sz="2400" dirty="0"/>
              <a:t>Become familiar with what to do when advocating for your child's literacy needs is difficult</a:t>
            </a:r>
            <a:endParaRPr sz="2400" dirty="0"/>
          </a:p>
        </p:txBody>
      </p:sp>
      <p:sp>
        <p:nvSpPr>
          <p:cNvPr id="8" name="Wave 7">
            <a:extLst>
              <a:ext uri="{FF2B5EF4-FFF2-40B4-BE49-F238E27FC236}">
                <a16:creationId xmlns:a16="http://schemas.microsoft.com/office/drawing/2014/main" id="{36C79FA0-1C86-A4E7-CF70-0574A2C00691}"/>
              </a:ext>
              <a:ext uri="{C183D7F6-B498-43B3-948B-1728B52AA6E4}">
                <adec:decorative xmlns:adec="http://schemas.microsoft.com/office/drawing/2017/decorative" val="1"/>
              </a:ext>
            </a:extLst>
          </p:cNvPr>
          <p:cNvSpPr/>
          <p:nvPr/>
        </p:nvSpPr>
        <p:spPr>
          <a:xfrm rot="1080000">
            <a:off x="9740414" y="1065067"/>
            <a:ext cx="1996977" cy="1552784"/>
          </a:xfrm>
          <a:prstGeom prst="wave">
            <a:avLst/>
          </a:prstGeom>
          <a:solidFill>
            <a:schemeClr val="bg1">
              <a:lumMod val="20000"/>
              <a:lumOff val="80000"/>
            </a:schemeClr>
          </a:solidFill>
          <a:effectLst>
            <a:outerShdw blurRad="177800" dist="508000" dir="456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Graphic 6" descr="Speech with solid fill">
            <a:extLst>
              <a:ext uri="{FF2B5EF4-FFF2-40B4-BE49-F238E27FC236}">
                <a16:creationId xmlns:a16="http://schemas.microsoft.com/office/drawing/2014/main" id="{FA4A1648-2AB1-C932-9818-AE9A4E17CF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
            <a:off x="10282881" y="1386016"/>
            <a:ext cx="914400" cy="914400"/>
          </a:xfrm>
          <a:prstGeom prst="rect">
            <a:avLst/>
          </a:prstGeom>
        </p:spPr>
      </p:pic>
    </p:spTree>
    <p:custDataLst>
      <p:tags r:id="rId1"/>
    </p:custDataLst>
    <p:extLst>
      <p:ext uri="{BB962C8B-B14F-4D97-AF65-F5344CB8AC3E}">
        <p14:creationId xmlns:p14="http://schemas.microsoft.com/office/powerpoint/2010/main" val="2352725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E257C-FC18-77D1-989B-22CC7EBAC3F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91FF2F9-3BD5-446E-D8EA-58A43FE77442}"/>
              </a:ext>
            </a:extLst>
          </p:cNvPr>
          <p:cNvSpPr txBox="1"/>
          <p:nvPr/>
        </p:nvSpPr>
        <p:spPr>
          <a:xfrm>
            <a:off x="2149069" y="-1190"/>
            <a:ext cx="7893861" cy="111943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Actions to advocate effectively </a:t>
            </a:r>
          </a:p>
        </p:txBody>
      </p:sp>
      <p:sp>
        <p:nvSpPr>
          <p:cNvPr id="11" name="TextBox 10">
            <a:extLst>
              <a:ext uri="{FF2B5EF4-FFF2-40B4-BE49-F238E27FC236}">
                <a16:creationId xmlns:a16="http://schemas.microsoft.com/office/drawing/2014/main" id="{59452D95-E6D2-B23E-EA88-0EEF410FDB96}"/>
              </a:ext>
            </a:extLst>
          </p:cNvPr>
          <p:cNvSpPr txBox="1"/>
          <p:nvPr/>
        </p:nvSpPr>
        <p:spPr>
          <a:xfrm>
            <a:off x="1453019" y="1139868"/>
            <a:ext cx="5348614" cy="837473"/>
          </a:xfrm>
          <a:prstGeom prst="rect">
            <a:avLst/>
          </a:prstGeom>
          <a:noFill/>
        </p:spPr>
        <p:txBody>
          <a:bodyPr wrap="square" lIns="91440" tIns="45720" rIns="91440" bIns="45720" rtlCol="0" anchor="t">
            <a:spAutoFit/>
          </a:bodyPr>
          <a:lstStyle/>
          <a:p>
            <a:pPr>
              <a:lnSpc>
                <a:spcPct val="150000"/>
              </a:lnSpc>
            </a:pPr>
            <a:r>
              <a:rPr lang="en-US" sz="3600" b="1" dirty="0"/>
              <a:t>Ways to Advocate:</a:t>
            </a:r>
            <a:endParaRPr lang="en-US" sz="3600" dirty="0">
              <a:ea typeface="Calibri"/>
              <a:cs typeface="Calibri"/>
            </a:endParaRPr>
          </a:p>
        </p:txBody>
      </p:sp>
      <p:sp>
        <p:nvSpPr>
          <p:cNvPr id="13" name="Google Shape;237;p20">
            <a:extLst>
              <a:ext uri="{FF2B5EF4-FFF2-40B4-BE49-F238E27FC236}">
                <a16:creationId xmlns:a16="http://schemas.microsoft.com/office/drawing/2014/main" id="{44B78CC2-DFF3-C27C-349D-BBA1821D1BC2}"/>
              </a:ext>
            </a:extLst>
          </p:cNvPr>
          <p:cNvSpPr txBox="1">
            <a:spLocks noGrp="1"/>
          </p:cNvSpPr>
          <p:nvPr/>
        </p:nvSpPr>
        <p:spPr>
          <a:xfrm>
            <a:off x="1917216" y="2338541"/>
            <a:ext cx="2669675" cy="2181869"/>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indent="-342900">
              <a:lnSpc>
                <a:spcPct val="90000"/>
              </a:lnSpc>
              <a:spcBef>
                <a:spcPts val="1000"/>
              </a:spcBef>
              <a:buSzPts val="1800"/>
            </a:pPr>
            <a:r>
              <a:rPr lang="en" sz="3000" dirty="0">
                <a:solidFill>
                  <a:schemeClr val="tx1"/>
                </a:solidFill>
                <a:latin typeface="Calibri"/>
                <a:ea typeface="Calibri"/>
                <a:cs typeface="Calibri"/>
              </a:rPr>
              <a:t>Review</a:t>
            </a:r>
          </a:p>
          <a:p>
            <a:pPr indent="-342900">
              <a:lnSpc>
                <a:spcPct val="90000"/>
              </a:lnSpc>
              <a:spcBef>
                <a:spcPts val="1000"/>
              </a:spcBef>
              <a:buSzPts val="1800"/>
            </a:pPr>
            <a:r>
              <a:rPr lang="en" sz="3000" dirty="0">
                <a:solidFill>
                  <a:schemeClr val="tx1"/>
                </a:solidFill>
                <a:latin typeface="Calibri"/>
                <a:ea typeface="Calibri"/>
                <a:cs typeface="Calibri"/>
              </a:rPr>
              <a:t>Record</a:t>
            </a:r>
          </a:p>
          <a:p>
            <a:pPr indent="-342900">
              <a:lnSpc>
                <a:spcPct val="90000"/>
              </a:lnSpc>
              <a:spcBef>
                <a:spcPts val="1000"/>
              </a:spcBef>
              <a:buSzPts val="1800"/>
            </a:pPr>
            <a:r>
              <a:rPr lang="en" sz="3000" dirty="0">
                <a:solidFill>
                  <a:schemeClr val="tx1"/>
                </a:solidFill>
                <a:latin typeface="Calibri"/>
                <a:ea typeface="Calibri"/>
                <a:cs typeface="Calibri"/>
              </a:rPr>
              <a:t>Request</a:t>
            </a:r>
          </a:p>
          <a:p>
            <a:pPr indent="-342900">
              <a:lnSpc>
                <a:spcPct val="90000"/>
              </a:lnSpc>
              <a:spcBef>
                <a:spcPts val="1000"/>
              </a:spcBef>
              <a:buSzPts val="1800"/>
            </a:pPr>
            <a:r>
              <a:rPr lang="en" sz="3000" dirty="0">
                <a:solidFill>
                  <a:schemeClr val="tx1"/>
                </a:solidFill>
                <a:latin typeface="Calibri"/>
                <a:ea typeface="Calibri"/>
                <a:cs typeface="Calibri"/>
              </a:rPr>
              <a:t>Refer</a:t>
            </a:r>
          </a:p>
          <a:p>
            <a:pPr indent="-342900">
              <a:lnSpc>
                <a:spcPct val="90000"/>
              </a:lnSpc>
              <a:spcBef>
                <a:spcPts val="1000"/>
              </a:spcBef>
              <a:buSzPts val="1800"/>
            </a:pPr>
            <a:endParaRPr lang="en-US" dirty="0">
              <a:solidFill>
                <a:srgbClr val="08355F"/>
              </a:solidFill>
              <a:latin typeface="Calibri"/>
              <a:ea typeface="Calibri"/>
              <a:cs typeface="Calibri"/>
            </a:endParaRPr>
          </a:p>
          <a:p>
            <a:pPr indent="-342900">
              <a:lnSpc>
                <a:spcPct val="90000"/>
              </a:lnSpc>
              <a:spcBef>
                <a:spcPts val="1000"/>
              </a:spcBef>
              <a:buSzPts val="1800"/>
            </a:pPr>
            <a:endParaRPr lang="en-US" b="1" dirty="0">
              <a:solidFill>
                <a:srgbClr val="08355F"/>
              </a:solidFill>
              <a:latin typeface="Calibri"/>
              <a:ea typeface="Calibri"/>
              <a:cs typeface="Calibri"/>
            </a:endParaRP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400"/>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5" name="Picture 4" descr="The image presents a diagram with four main sections: RECORD, REVIEW, REQUEST, and REFER, each focusing on different aspects of supporting a child's literacy and communication skills in school.&#10;&#10;">
            <a:hlinkClick r:id="rId4"/>
            <a:extLst>
              <a:ext uri="{FF2B5EF4-FFF2-40B4-BE49-F238E27FC236}">
                <a16:creationId xmlns:a16="http://schemas.microsoft.com/office/drawing/2014/main" id="{59E31D86-C547-CB12-8EC3-F337E7A1FC58}"/>
              </a:ext>
            </a:extLst>
          </p:cNvPr>
          <p:cNvPicPr>
            <a:picLocks noChangeAspect="1"/>
          </p:cNvPicPr>
          <p:nvPr/>
        </p:nvPicPr>
        <p:blipFill>
          <a:blip r:embed="rId5"/>
          <a:stretch>
            <a:fillRect/>
          </a:stretch>
        </p:blipFill>
        <p:spPr>
          <a:xfrm>
            <a:off x="7378793" y="1110302"/>
            <a:ext cx="4287224" cy="5514319"/>
          </a:xfrm>
          <a:prstGeom prst="rect">
            <a:avLst/>
          </a:prstGeom>
        </p:spPr>
      </p:pic>
      <p:pic>
        <p:nvPicPr>
          <p:cNvPr id="6" name="Picture 5" descr="&#10;QR code">
            <a:extLst>
              <a:ext uri="{FF2B5EF4-FFF2-40B4-BE49-F238E27FC236}">
                <a16:creationId xmlns:a16="http://schemas.microsoft.com/office/drawing/2014/main" id="{38B601E9-1F47-4A0D-8F68-97DB17077B57}"/>
              </a:ext>
            </a:extLst>
          </p:cNvPr>
          <p:cNvPicPr>
            <a:picLocks noChangeAspect="1"/>
          </p:cNvPicPr>
          <p:nvPr/>
        </p:nvPicPr>
        <p:blipFill>
          <a:blip r:embed="rId6"/>
          <a:stretch>
            <a:fillRect/>
          </a:stretch>
        </p:blipFill>
        <p:spPr>
          <a:xfrm>
            <a:off x="10341096" y="5845349"/>
            <a:ext cx="1012651" cy="1012651"/>
          </a:xfrm>
          <a:prstGeom prst="rect">
            <a:avLst/>
          </a:prstGeom>
        </p:spPr>
      </p:pic>
      <p:pic>
        <p:nvPicPr>
          <p:cNvPr id="2" name="Graphic 4" descr="Backpack with solid fill">
            <a:extLst>
              <a:ext uri="{FF2B5EF4-FFF2-40B4-BE49-F238E27FC236}">
                <a16:creationId xmlns:a16="http://schemas.microsoft.com/office/drawing/2014/main" id="{D3B8CC12-FE34-DDD4-5718-E45528ADCD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53747" y="5987441"/>
            <a:ext cx="968155" cy="968155"/>
          </a:xfrm>
          <a:prstGeom prst="rect">
            <a:avLst/>
          </a:prstGeom>
        </p:spPr>
      </p:pic>
    </p:spTree>
    <p:custDataLst>
      <p:tags r:id="rId1"/>
    </p:custDataLst>
    <p:extLst>
      <p:ext uri="{BB962C8B-B14F-4D97-AF65-F5344CB8AC3E}">
        <p14:creationId xmlns:p14="http://schemas.microsoft.com/office/powerpoint/2010/main" val="26017155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CEFF-46B4-2315-B704-1D33409AE5C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D29674F-0DCD-FE1E-F1DD-C21FACE28BEC}"/>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B9AF4E4-3F62-B64D-FE50-AB4C44ED4D35}"/>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pic>
        <p:nvPicPr>
          <p:cNvPr id="4" name="Content Placeholder 3" descr="A blue part &quot;Review&quot; of the Advocating for My Child’s Literacy Needs infographic&#10;&#10;">
            <a:extLst>
              <a:ext uri="{FF2B5EF4-FFF2-40B4-BE49-F238E27FC236}">
                <a16:creationId xmlns:a16="http://schemas.microsoft.com/office/drawing/2014/main" id="{0B8289E2-56B0-F5CC-8222-71F349CE8B25}"/>
              </a:ext>
            </a:extLst>
          </p:cNvPr>
          <p:cNvPicPr>
            <a:picLocks noGrp="1" noChangeAspect="1"/>
          </p:cNvPicPr>
          <p:nvPr>
            <p:ph idx="1"/>
          </p:nvPr>
        </p:nvPicPr>
        <p:blipFill>
          <a:blip r:embed="rId3"/>
          <a:stretch>
            <a:fillRect/>
          </a:stretch>
        </p:blipFill>
        <p:spPr>
          <a:xfrm>
            <a:off x="552498" y="1422741"/>
            <a:ext cx="3805063" cy="3705069"/>
          </a:xfrm>
          <a:prstGeom prst="rect">
            <a:avLst/>
          </a:prstGeom>
        </p:spPr>
      </p:pic>
      <p:sp>
        <p:nvSpPr>
          <p:cNvPr id="8" name="TextBox 7">
            <a:extLst>
              <a:ext uri="{FF2B5EF4-FFF2-40B4-BE49-F238E27FC236}">
                <a16:creationId xmlns:a16="http://schemas.microsoft.com/office/drawing/2014/main" id="{1A037151-BA88-5393-A74A-FA978B9A82B6}"/>
              </a:ext>
            </a:extLst>
          </p:cNvPr>
          <p:cNvSpPr txBox="1"/>
          <p:nvPr/>
        </p:nvSpPr>
        <p:spPr>
          <a:xfrm>
            <a:off x="5340142" y="1495300"/>
            <a:ext cx="6600847" cy="2693045"/>
          </a:xfrm>
          <a:prstGeom prst="rect">
            <a:avLst/>
          </a:prstGeom>
          <a:solidFill>
            <a:schemeClr val="accent3">
              <a:lumMod val="10000"/>
              <a:lumOff val="90000"/>
            </a:schemeClr>
          </a:solidFill>
          <a:ln>
            <a:solidFill>
              <a:schemeClr val="bg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2400">
                <a:solidFill>
                  <a:srgbClr val="000000"/>
                </a:solidFill>
                <a:ea typeface="+mn-lt"/>
                <a:cs typeface="+mn-lt"/>
              </a:rPr>
              <a:t>Learn about your school’s </a:t>
            </a:r>
            <a:r>
              <a:rPr lang="en-US" sz="2400" b="1">
                <a:solidFill>
                  <a:srgbClr val="000000"/>
                </a:solidFill>
                <a:ea typeface="+mn-lt"/>
                <a:cs typeface="+mn-lt"/>
              </a:rPr>
              <a:t>system of support for literacy </a:t>
            </a:r>
            <a:r>
              <a:rPr lang="en-US" sz="2400">
                <a:solidFill>
                  <a:srgbClr val="000000"/>
                </a:solidFill>
                <a:ea typeface="+mn-lt"/>
                <a:cs typeface="+mn-lt"/>
              </a:rPr>
              <a:t>and how your child fits within that system.</a:t>
            </a:r>
            <a:endParaRPr lang="en-US" sz="2400">
              <a:solidFill>
                <a:srgbClr val="000000"/>
              </a:solidFill>
              <a:ea typeface="Calibri"/>
              <a:cs typeface="Calibri"/>
            </a:endParaRPr>
          </a:p>
          <a:p>
            <a:pPr marL="285750" indent="-285750">
              <a:spcAft>
                <a:spcPts val="1000"/>
              </a:spcAft>
              <a:buFont typeface="Arial"/>
              <a:buChar char="•"/>
            </a:pPr>
            <a:r>
              <a:rPr lang="en-US" sz="2400">
                <a:solidFill>
                  <a:srgbClr val="000000"/>
                </a:solidFill>
                <a:ea typeface="+mn-lt"/>
                <a:cs typeface="+mn-lt"/>
              </a:rPr>
              <a:t>If your child receives special education services:</a:t>
            </a:r>
            <a:endParaRPr lang="en-US" sz="2400">
              <a:solidFill>
                <a:srgbClr val="000000"/>
              </a:solidFill>
              <a:ea typeface="Calibri"/>
              <a:cs typeface="Calibri"/>
            </a:endParaRPr>
          </a:p>
          <a:p>
            <a:pPr marL="742950" lvl="1" indent="-285750">
              <a:spcAft>
                <a:spcPts val="1000"/>
              </a:spcAft>
              <a:buFont typeface="Arial"/>
              <a:buChar char="•"/>
            </a:pPr>
            <a:r>
              <a:rPr lang="en-US" sz="2400">
                <a:solidFill>
                  <a:srgbClr val="000000"/>
                </a:solidFill>
                <a:ea typeface="+mn-lt"/>
                <a:cs typeface="+mn-lt"/>
              </a:rPr>
              <a:t>Request a copy of school records.</a:t>
            </a:r>
            <a:endParaRPr lang="en-US" sz="2400">
              <a:solidFill>
                <a:srgbClr val="000000"/>
              </a:solidFill>
              <a:ea typeface="Calibri"/>
              <a:cs typeface="Calibri"/>
            </a:endParaRPr>
          </a:p>
          <a:p>
            <a:pPr marL="742950" lvl="1" indent="-285750">
              <a:spcAft>
                <a:spcPts val="1000"/>
              </a:spcAft>
              <a:buFont typeface="Arial"/>
              <a:buChar char="•"/>
            </a:pPr>
            <a:r>
              <a:rPr lang="en-US" sz="2400">
                <a:solidFill>
                  <a:srgbClr val="000000"/>
                </a:solidFill>
                <a:ea typeface="+mn-lt"/>
                <a:cs typeface="+mn-lt"/>
              </a:rPr>
              <a:t>Learn your educational rights and responsibilities.</a:t>
            </a:r>
            <a:endParaRPr lang="en-US" sz="2400">
              <a:solidFill>
                <a:srgbClr val="000000"/>
              </a:solidFill>
              <a:ea typeface="Calibri"/>
              <a:cs typeface="Calibri"/>
            </a:endParaRPr>
          </a:p>
        </p:txBody>
      </p:sp>
    </p:spTree>
    <p:extLst>
      <p:ext uri="{BB962C8B-B14F-4D97-AF65-F5344CB8AC3E}">
        <p14:creationId xmlns:p14="http://schemas.microsoft.com/office/powerpoint/2010/main" val="2020642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77EB-4F95-2E8A-9D83-62BB092A25E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B126E2C-6A3D-4AA4-D70C-9F3032384B1A}"/>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Diagram 2">
            <a:extLst>
              <a:ext uri="{FF2B5EF4-FFF2-40B4-BE49-F238E27FC236}">
                <a16:creationId xmlns:a16="http://schemas.microsoft.com/office/drawing/2014/main" id="{B90C952F-B0C7-7D01-3CE6-4DC91169AD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3623380"/>
              </p:ext>
            </p:extLst>
          </p:nvPr>
        </p:nvGraphicFramePr>
        <p:xfrm>
          <a:off x="425481" y="1324004"/>
          <a:ext cx="11340581" cy="39973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858177E4-D2C2-41A4-5C0D-F51EB72A726E}"/>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Tree>
    <p:extLst>
      <p:ext uri="{BB962C8B-B14F-4D97-AF65-F5344CB8AC3E}">
        <p14:creationId xmlns:p14="http://schemas.microsoft.com/office/powerpoint/2010/main" val="1228355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76051-FA3B-B7B0-6B67-CEE9AD93DAF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B048144-40C1-1140-8457-BE2FC39F01F0}"/>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C5EA0CD-8C6A-F14C-8C5E-7EAFD8BCD1D3}"/>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pic>
        <p:nvPicPr>
          <p:cNvPr id="3" name="Picture 2" descr="A yellow part &quot;Record&quot; of the Advocating for My Child’s Literacy Needs infographic&#10;&#10;">
            <a:extLst>
              <a:ext uri="{FF2B5EF4-FFF2-40B4-BE49-F238E27FC236}">
                <a16:creationId xmlns:a16="http://schemas.microsoft.com/office/drawing/2014/main" id="{49BD2BB0-1D29-2C29-3FC8-511299EFF466}"/>
              </a:ext>
            </a:extLst>
          </p:cNvPr>
          <p:cNvPicPr>
            <a:picLocks noChangeAspect="1"/>
          </p:cNvPicPr>
          <p:nvPr/>
        </p:nvPicPr>
        <p:blipFill>
          <a:blip r:embed="rId4"/>
          <a:stretch>
            <a:fillRect/>
          </a:stretch>
        </p:blipFill>
        <p:spPr>
          <a:xfrm>
            <a:off x="421355" y="1469969"/>
            <a:ext cx="4190418" cy="3705416"/>
          </a:xfrm>
          <a:prstGeom prst="rect">
            <a:avLst/>
          </a:prstGeom>
        </p:spPr>
      </p:pic>
      <p:sp>
        <p:nvSpPr>
          <p:cNvPr id="5" name="TextBox 4">
            <a:extLst>
              <a:ext uri="{FF2B5EF4-FFF2-40B4-BE49-F238E27FC236}">
                <a16:creationId xmlns:a16="http://schemas.microsoft.com/office/drawing/2014/main" id="{635927D5-6E33-E894-9FAE-6EA14DEA566E}"/>
              </a:ext>
            </a:extLst>
          </p:cNvPr>
          <p:cNvSpPr txBox="1"/>
          <p:nvPr/>
        </p:nvSpPr>
        <p:spPr>
          <a:xfrm>
            <a:off x="5463786" y="1779367"/>
            <a:ext cx="6299351" cy="2923877"/>
          </a:xfrm>
          <a:prstGeom prst="rect">
            <a:avLst/>
          </a:prstGeom>
          <a:solidFill>
            <a:srgbClr val="FFFFA7"/>
          </a:solidFill>
          <a:ln>
            <a:solidFill>
              <a:srgbClr val="000000"/>
            </a:solidFill>
          </a:ln>
        </p:spPr>
        <p:txBody>
          <a:bodyPr wrap="square" rtlCol="0">
            <a:spAutoFit/>
          </a:bodyPr>
          <a:lstStyle/>
          <a:p>
            <a:pPr>
              <a:spcAft>
                <a:spcPts val="1200"/>
              </a:spcAft>
              <a:defRPr/>
            </a:pPr>
            <a:r>
              <a:rPr lang="en-US" sz="2400">
                <a:solidFill>
                  <a:srgbClr val="000000"/>
                </a:solidFill>
                <a:ea typeface="Calibri"/>
                <a:cs typeface="Calibri"/>
              </a:rPr>
              <a:t>Record and keep information from:</a:t>
            </a:r>
          </a:p>
          <a:p>
            <a:pPr marL="457200" indent="-457200">
              <a:spcAft>
                <a:spcPts val="1200"/>
              </a:spcAft>
              <a:buFont typeface="Arial" panose="020B0604020202020204" pitchFamily="34" charset="0"/>
              <a:buChar char="•"/>
              <a:defRPr/>
            </a:pPr>
            <a:r>
              <a:rPr lang="en-US" sz="2400">
                <a:solidFill>
                  <a:srgbClr val="000000"/>
                </a:solidFill>
                <a:ea typeface="Calibri"/>
                <a:cs typeface="Calibri"/>
              </a:rPr>
              <a:t>Parent-Teacher Conferences</a:t>
            </a:r>
          </a:p>
          <a:p>
            <a:pPr marL="457200" indent="-457200">
              <a:spcAft>
                <a:spcPts val="1200"/>
              </a:spcAft>
              <a:buFont typeface="Arial" panose="020B0604020202020204" pitchFamily="34" charset="0"/>
              <a:buChar char="•"/>
              <a:defRPr/>
            </a:pPr>
            <a:r>
              <a:rPr lang="en-US" sz="2400">
                <a:solidFill>
                  <a:srgbClr val="000000"/>
                </a:solidFill>
                <a:ea typeface="Calibri"/>
                <a:cs typeface="Calibri"/>
              </a:rPr>
              <a:t>Special Education Evaluations</a:t>
            </a:r>
          </a:p>
          <a:p>
            <a:pPr marL="457200" indent="-457200">
              <a:spcAft>
                <a:spcPts val="1200"/>
              </a:spcAft>
              <a:buFont typeface="Arial" panose="020B0604020202020204" pitchFamily="34" charset="0"/>
              <a:buChar char="•"/>
              <a:defRPr/>
            </a:pPr>
            <a:r>
              <a:rPr lang="en-US" sz="2400">
                <a:solidFill>
                  <a:srgbClr val="000000"/>
                </a:solidFill>
                <a:ea typeface="Calibri"/>
                <a:cs typeface="Calibri"/>
              </a:rPr>
              <a:t>Individualized Education Program (IEP) Meetings</a:t>
            </a:r>
          </a:p>
          <a:p>
            <a:pPr marL="457200" indent="-457200">
              <a:spcAft>
                <a:spcPts val="1200"/>
              </a:spcAft>
              <a:buFont typeface="Arial" panose="020B0604020202020204" pitchFamily="34" charset="0"/>
              <a:buChar char="•"/>
              <a:defRPr/>
            </a:pPr>
            <a:r>
              <a:rPr lang="en-US" sz="2400">
                <a:solidFill>
                  <a:srgbClr val="000000"/>
                </a:solidFill>
                <a:ea typeface="Calibri"/>
                <a:cs typeface="Calibri"/>
              </a:rPr>
              <a:t>Literacy Data</a:t>
            </a:r>
          </a:p>
        </p:txBody>
      </p:sp>
    </p:spTree>
    <p:custDataLst>
      <p:tags r:id="rId1"/>
    </p:custDataLst>
    <p:extLst>
      <p:ext uri="{BB962C8B-B14F-4D97-AF65-F5344CB8AC3E}">
        <p14:creationId xmlns:p14="http://schemas.microsoft.com/office/powerpoint/2010/main" val="19207277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68E08-C876-BF32-97D3-B348D9B9E45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314CFBE-376F-5CE3-76A5-5416A336C922}"/>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55C8643-7188-16A9-7DC8-CBF6D8FF860C}"/>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5" name="TextBox 4">
            <a:extLst>
              <a:ext uri="{FF2B5EF4-FFF2-40B4-BE49-F238E27FC236}">
                <a16:creationId xmlns:a16="http://schemas.microsoft.com/office/drawing/2014/main" id="{7597D8D6-57E5-EA63-4A45-A0047A5A1D65}"/>
              </a:ext>
            </a:extLst>
          </p:cNvPr>
          <p:cNvSpPr txBox="1"/>
          <p:nvPr/>
        </p:nvSpPr>
        <p:spPr>
          <a:xfrm>
            <a:off x="816634" y="1638627"/>
            <a:ext cx="10551445" cy="3600986"/>
          </a:xfrm>
          <a:prstGeom prst="rect">
            <a:avLst/>
          </a:prstGeom>
          <a:solidFill>
            <a:srgbClr val="FFFFA7"/>
          </a:solidFill>
          <a:ln>
            <a:solidFill>
              <a:srgbClr val="000000"/>
            </a:solidFill>
          </a:ln>
        </p:spPr>
        <p:txBody>
          <a:bodyPr wrap="square" rtlCol="0">
            <a:spAutoFit/>
          </a:bodyPr>
          <a:lstStyle/>
          <a:p>
            <a:pPr>
              <a:defRPr/>
            </a:pPr>
            <a:r>
              <a:rPr lang="en-US" sz="3200" b="1">
                <a:solidFill>
                  <a:srgbClr val="000000"/>
                </a:solidFill>
              </a:rPr>
              <a:t>Tips for recording include:</a:t>
            </a:r>
            <a:endParaRPr lang="en-US" sz="3200" b="1">
              <a:solidFill>
                <a:srgbClr val="000000"/>
              </a:solidFill>
              <a:ea typeface="Calibri"/>
              <a:cs typeface="Calibri"/>
            </a:endParaRPr>
          </a:p>
          <a:p>
            <a:pPr marL="171450" indent="-171450">
              <a:buFont typeface="Arial"/>
              <a:buChar char="•"/>
              <a:defRPr/>
            </a:pPr>
            <a:r>
              <a:rPr lang="en-US" sz="2800">
                <a:solidFill>
                  <a:srgbClr val="000000"/>
                </a:solidFill>
              </a:rPr>
              <a:t>Keep a notebook and folder for all information about your child’s reading and writing.</a:t>
            </a:r>
            <a:endParaRPr lang="en-US" sz="2800">
              <a:solidFill>
                <a:srgbClr val="000000"/>
              </a:solidFill>
              <a:ea typeface="Calibri"/>
              <a:cs typeface="Calibri"/>
            </a:endParaRPr>
          </a:p>
          <a:p>
            <a:pPr marL="285750" indent="-285750">
              <a:buFont typeface="Arial,Sans-Serif"/>
              <a:buChar char="•"/>
              <a:defRPr/>
            </a:pPr>
            <a:r>
              <a:rPr lang="en-US" sz="2800">
                <a:solidFill>
                  <a:srgbClr val="000000"/>
                </a:solidFill>
              </a:rPr>
              <a:t>Document:</a:t>
            </a:r>
            <a:endParaRPr lang="en-US" sz="2800">
              <a:solidFill>
                <a:srgbClr val="000000"/>
              </a:solidFill>
              <a:ea typeface="Calibri"/>
              <a:cs typeface="Calibri"/>
            </a:endParaRPr>
          </a:p>
          <a:p>
            <a:pPr marL="742950" lvl="1" indent="-285750">
              <a:buFont typeface="Arial,Sans-Serif"/>
              <a:buChar char="•"/>
              <a:defRPr/>
            </a:pPr>
            <a:r>
              <a:rPr lang="en-US" sz="2800">
                <a:solidFill>
                  <a:srgbClr val="000000"/>
                </a:solidFill>
              </a:rPr>
              <a:t>Phone calls and meetings with teachers.</a:t>
            </a:r>
            <a:endParaRPr lang="en-US" sz="2800">
              <a:solidFill>
                <a:srgbClr val="000000"/>
              </a:solidFill>
              <a:ea typeface="Calibri"/>
              <a:cs typeface="Calibri"/>
            </a:endParaRPr>
          </a:p>
          <a:p>
            <a:pPr marL="742950" lvl="1" indent="-285750">
              <a:buFont typeface="Arial,Sans-Serif"/>
              <a:buChar char="•"/>
              <a:defRPr/>
            </a:pPr>
            <a:r>
              <a:rPr lang="en-US" sz="2800">
                <a:solidFill>
                  <a:srgbClr val="000000"/>
                </a:solidFill>
              </a:rPr>
              <a:t>Dates, times, topics discussed.</a:t>
            </a:r>
            <a:endParaRPr lang="en-US" sz="2800">
              <a:solidFill>
                <a:srgbClr val="000000"/>
              </a:solidFill>
              <a:ea typeface="Calibri"/>
              <a:cs typeface="Calibri"/>
            </a:endParaRPr>
          </a:p>
          <a:p>
            <a:pPr marL="742950" lvl="1" indent="-285750">
              <a:buFont typeface="Arial,Sans-Serif"/>
              <a:buChar char="•"/>
              <a:defRPr/>
            </a:pPr>
            <a:r>
              <a:rPr lang="en-US" sz="2800">
                <a:solidFill>
                  <a:srgbClr val="000000"/>
                </a:solidFill>
              </a:rPr>
              <a:t>Decisions made and next steps.</a:t>
            </a:r>
            <a:endParaRPr lang="en-US" sz="2800">
              <a:solidFill>
                <a:srgbClr val="000000"/>
              </a:solidFill>
              <a:ea typeface="Calibri"/>
              <a:cs typeface="Calibri"/>
            </a:endParaRPr>
          </a:p>
          <a:p>
            <a:pPr marL="285750" indent="-285750">
              <a:buFont typeface="Arial,Sans-Serif"/>
              <a:buChar char="•"/>
              <a:defRPr/>
            </a:pPr>
            <a:r>
              <a:rPr lang="en-US" sz="2800">
                <a:solidFill>
                  <a:srgbClr val="000000"/>
                </a:solidFill>
              </a:rPr>
              <a:t>Organized records help you track progress and advocate effectively.</a:t>
            </a:r>
            <a:endParaRPr lang="en-US" sz="2800">
              <a:solidFill>
                <a:srgbClr val="000000"/>
              </a:solidFill>
              <a:ea typeface="Calibri"/>
              <a:cs typeface="Calibri"/>
            </a:endParaRPr>
          </a:p>
        </p:txBody>
      </p:sp>
    </p:spTree>
    <p:custDataLst>
      <p:tags r:id="rId1"/>
    </p:custDataLst>
    <p:extLst>
      <p:ext uri="{BB962C8B-B14F-4D97-AF65-F5344CB8AC3E}">
        <p14:creationId xmlns:p14="http://schemas.microsoft.com/office/powerpoint/2010/main" val="1739881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D499E-3C9A-8A81-0B6F-FE5FC6D61DDC}"/>
            </a:ext>
          </a:extLst>
        </p:cNvPr>
        <p:cNvGrpSpPr/>
        <p:nvPr/>
      </p:nvGrpSpPr>
      <p:grpSpPr>
        <a:xfrm>
          <a:off x="0" y="0"/>
          <a:ext cx="0" cy="0"/>
          <a:chOff x="0" y="0"/>
          <a:chExt cx="0" cy="0"/>
        </a:xfrm>
      </p:grpSpPr>
      <p:sp>
        <p:nvSpPr>
          <p:cNvPr id="24" name="Rectangle: Single Corner Snipped 23">
            <a:extLst>
              <a:ext uri="{FF2B5EF4-FFF2-40B4-BE49-F238E27FC236}">
                <a16:creationId xmlns:a16="http://schemas.microsoft.com/office/drawing/2014/main" id="{8F63DFCC-BAA0-AB57-8DC8-CADC575B6BB8}"/>
              </a:ext>
              <a:ext uri="{C183D7F6-B498-43B3-948B-1728B52AA6E4}">
                <adec:decorative xmlns:adec="http://schemas.microsoft.com/office/drawing/2017/decorative" val="1"/>
              </a:ext>
            </a:extLst>
          </p:cNvPr>
          <p:cNvSpPr/>
          <p:nvPr/>
        </p:nvSpPr>
        <p:spPr>
          <a:xfrm rot="10800000">
            <a:off x="5262111" y="2005204"/>
            <a:ext cx="3279907" cy="3922761"/>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D2A36E-3BCF-0F19-2A4E-0CB37B606492}"/>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4911190-30C9-5512-FDDA-2760D6441321}"/>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9" name="Rectangle: Single Corner Snipped 8">
            <a:extLst>
              <a:ext uri="{FF2B5EF4-FFF2-40B4-BE49-F238E27FC236}">
                <a16:creationId xmlns:a16="http://schemas.microsoft.com/office/drawing/2014/main" id="{8EB6D105-9F03-FC2A-5DB7-2B96BD9D07B6}"/>
              </a:ext>
            </a:extLst>
          </p:cNvPr>
          <p:cNvSpPr/>
          <p:nvPr/>
        </p:nvSpPr>
        <p:spPr>
          <a:xfrm>
            <a:off x="772800" y="1110572"/>
            <a:ext cx="3576211" cy="796000"/>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ea typeface="Calibri"/>
                <a:cs typeface="Calibri"/>
              </a:rPr>
              <a:t>Parent-Teacher Conference</a:t>
            </a:r>
          </a:p>
        </p:txBody>
      </p:sp>
      <p:sp>
        <p:nvSpPr>
          <p:cNvPr id="11" name="Rectangle: Single Corner Snipped 10">
            <a:extLst>
              <a:ext uri="{FF2B5EF4-FFF2-40B4-BE49-F238E27FC236}">
                <a16:creationId xmlns:a16="http://schemas.microsoft.com/office/drawing/2014/main" id="{635435E7-20DF-2628-64BC-5CA1B7CAC656}"/>
              </a:ext>
            </a:extLst>
          </p:cNvPr>
          <p:cNvSpPr/>
          <p:nvPr/>
        </p:nvSpPr>
        <p:spPr>
          <a:xfrm>
            <a:off x="772800" y="2303703"/>
            <a:ext cx="3576211" cy="826078"/>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Special Education Evaluation</a:t>
            </a:r>
          </a:p>
        </p:txBody>
      </p:sp>
      <p:sp>
        <p:nvSpPr>
          <p:cNvPr id="13" name="Rectangle: Single Corner Snipped 12">
            <a:extLst>
              <a:ext uri="{FF2B5EF4-FFF2-40B4-BE49-F238E27FC236}">
                <a16:creationId xmlns:a16="http://schemas.microsoft.com/office/drawing/2014/main" id="{3982006B-7984-21CB-C95F-A1D32741AB34}"/>
              </a:ext>
            </a:extLst>
          </p:cNvPr>
          <p:cNvSpPr/>
          <p:nvPr/>
        </p:nvSpPr>
        <p:spPr>
          <a:xfrm>
            <a:off x="772799" y="3617149"/>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Individualized Education Program (IEP) Meetings</a:t>
            </a:r>
            <a:endParaRPr lang="en-US" sz="2200" b="1">
              <a:solidFill>
                <a:schemeClr val="tx2">
                  <a:lumMod val="49000"/>
                </a:schemeClr>
              </a:solidFill>
            </a:endParaRPr>
          </a:p>
        </p:txBody>
      </p:sp>
      <p:sp>
        <p:nvSpPr>
          <p:cNvPr id="15" name="Rectangle 14">
            <a:extLst>
              <a:ext uri="{FF2B5EF4-FFF2-40B4-BE49-F238E27FC236}">
                <a16:creationId xmlns:a16="http://schemas.microsoft.com/office/drawing/2014/main" id="{7114FD92-50DF-8C2E-6EDC-549FCAA68DE1}"/>
              </a:ext>
              <a:ext uri="{C183D7F6-B498-43B3-948B-1728B52AA6E4}">
                <adec:decorative xmlns:adec="http://schemas.microsoft.com/office/drawing/2017/decorative" val="1"/>
              </a:ext>
            </a:extLst>
          </p:cNvPr>
          <p:cNvSpPr/>
          <p:nvPr/>
        </p:nvSpPr>
        <p:spPr>
          <a:xfrm>
            <a:off x="1036188" y="1891599"/>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E28699-B503-9132-5BEC-D2BD2B51F400}"/>
              </a:ext>
              <a:ext uri="{C183D7F6-B498-43B3-948B-1728B52AA6E4}">
                <adec:decorative xmlns:adec="http://schemas.microsoft.com/office/drawing/2017/decorative" val="1"/>
              </a:ext>
            </a:extLst>
          </p:cNvPr>
          <p:cNvSpPr/>
          <p:nvPr/>
        </p:nvSpPr>
        <p:spPr>
          <a:xfrm>
            <a:off x="1036188" y="3124835"/>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Single Corner Snipped 18">
            <a:extLst>
              <a:ext uri="{FF2B5EF4-FFF2-40B4-BE49-F238E27FC236}">
                <a16:creationId xmlns:a16="http://schemas.microsoft.com/office/drawing/2014/main" id="{C2E85693-107B-A699-5A2D-221DEC45DCEE}"/>
              </a:ext>
            </a:extLst>
          </p:cNvPr>
          <p:cNvSpPr/>
          <p:nvPr/>
        </p:nvSpPr>
        <p:spPr>
          <a:xfrm>
            <a:off x="772800" y="4890492"/>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Literacy Data</a:t>
            </a:r>
            <a:endParaRPr lang="en-US" sz="2200" b="1">
              <a:solidFill>
                <a:schemeClr val="tx2">
                  <a:lumMod val="49000"/>
                </a:schemeClr>
              </a:solidFill>
            </a:endParaRPr>
          </a:p>
        </p:txBody>
      </p:sp>
      <p:sp>
        <p:nvSpPr>
          <p:cNvPr id="21" name="Rectangle 20">
            <a:extLst>
              <a:ext uri="{FF2B5EF4-FFF2-40B4-BE49-F238E27FC236}">
                <a16:creationId xmlns:a16="http://schemas.microsoft.com/office/drawing/2014/main" id="{01DDEEBA-D135-1F69-9455-CE3CBF9E336D}"/>
              </a:ext>
              <a:ext uri="{C183D7F6-B498-43B3-948B-1728B52AA6E4}">
                <adec:decorative xmlns:adec="http://schemas.microsoft.com/office/drawing/2017/decorative" val="1"/>
              </a:ext>
            </a:extLst>
          </p:cNvPr>
          <p:cNvSpPr/>
          <p:nvPr/>
        </p:nvSpPr>
        <p:spPr>
          <a:xfrm>
            <a:off x="1036187" y="4398177"/>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Checkbox Checked with solid fill">
            <a:extLst>
              <a:ext uri="{FF2B5EF4-FFF2-40B4-BE49-F238E27FC236}">
                <a16:creationId xmlns:a16="http://schemas.microsoft.com/office/drawing/2014/main" id="{C1461EC8-3467-C1C8-EE56-D90147C738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1055914"/>
            <a:ext cx="914400" cy="914400"/>
          </a:xfrm>
          <a:prstGeom prst="rect">
            <a:avLst/>
          </a:prstGeom>
        </p:spPr>
      </p:pic>
      <p:sp>
        <p:nvSpPr>
          <p:cNvPr id="23" name="TextBox 22">
            <a:extLst>
              <a:ext uri="{FF2B5EF4-FFF2-40B4-BE49-F238E27FC236}">
                <a16:creationId xmlns:a16="http://schemas.microsoft.com/office/drawing/2014/main" id="{F651A924-8A5C-CC53-F207-7C9C05630E89}"/>
              </a:ext>
            </a:extLst>
          </p:cNvPr>
          <p:cNvSpPr txBox="1"/>
          <p:nvPr/>
        </p:nvSpPr>
        <p:spPr>
          <a:xfrm>
            <a:off x="5262042" y="1135736"/>
            <a:ext cx="6752614" cy="76944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chemeClr val="tx2"/>
                </a:solidFill>
                <a:ea typeface="Calibri"/>
                <a:cs typeface="Calibri"/>
              </a:rPr>
              <a:t>How can I communicate effectively with my child's teacher and education team? </a:t>
            </a:r>
            <a:endParaRPr lang="en-US" sz="2200">
              <a:solidFill>
                <a:schemeClr val="tx2"/>
              </a:solidFill>
            </a:endParaRPr>
          </a:p>
        </p:txBody>
      </p:sp>
      <p:pic>
        <p:nvPicPr>
          <p:cNvPr id="16" name="Picture 15" descr="A person wearing headphones pointing at a computer&#10;&#10;">
            <a:extLst>
              <a:ext uri="{FF2B5EF4-FFF2-40B4-BE49-F238E27FC236}">
                <a16:creationId xmlns:a16="http://schemas.microsoft.com/office/drawing/2014/main" id="{F5E644C5-DDBC-AAEC-6C1B-65510B25FD9A}"/>
              </a:ext>
            </a:extLst>
          </p:cNvPr>
          <p:cNvPicPr>
            <a:picLocks noChangeAspect="1"/>
          </p:cNvPicPr>
          <p:nvPr/>
        </p:nvPicPr>
        <p:blipFill>
          <a:blip r:embed="rId6"/>
          <a:stretch>
            <a:fillRect/>
          </a:stretch>
        </p:blipFill>
        <p:spPr>
          <a:xfrm>
            <a:off x="5504446" y="2136169"/>
            <a:ext cx="2797342" cy="1854868"/>
          </a:xfrm>
          <a:prstGeom prst="rect">
            <a:avLst/>
          </a:prstGeom>
        </p:spPr>
      </p:pic>
      <p:sp>
        <p:nvSpPr>
          <p:cNvPr id="8" name="TextBox 7">
            <a:extLst>
              <a:ext uri="{FF2B5EF4-FFF2-40B4-BE49-F238E27FC236}">
                <a16:creationId xmlns:a16="http://schemas.microsoft.com/office/drawing/2014/main" id="{381E8FE5-9DF5-B0E9-5911-86AB52044F31}"/>
              </a:ext>
            </a:extLst>
          </p:cNvPr>
          <p:cNvSpPr txBox="1"/>
          <p:nvPr/>
        </p:nvSpPr>
        <p:spPr>
          <a:xfrm>
            <a:off x="5504052" y="4223140"/>
            <a:ext cx="280056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Know what questions to ask</a:t>
            </a:r>
          </a:p>
        </p:txBody>
      </p:sp>
      <p:sp>
        <p:nvSpPr>
          <p:cNvPr id="4" name="TextBox 3">
            <a:hlinkClick r:id="rId7"/>
            <a:extLst>
              <a:ext uri="{FF2B5EF4-FFF2-40B4-BE49-F238E27FC236}">
                <a16:creationId xmlns:a16="http://schemas.microsoft.com/office/drawing/2014/main" id="{8680899B-11ED-02F0-216B-44D161E41707}"/>
              </a:ext>
            </a:extLst>
          </p:cNvPr>
          <p:cNvSpPr txBox="1"/>
          <p:nvPr/>
        </p:nvSpPr>
        <p:spPr>
          <a:xfrm>
            <a:off x="5874801" y="5112369"/>
            <a:ext cx="2065274" cy="477054"/>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b="1" dirty="0">
                <a:solidFill>
                  <a:schemeClr val="tx2"/>
                </a:solidFill>
                <a:ea typeface="Calibri"/>
                <a:cs typeface="Calibri"/>
                <a:hlinkClick r:id="rId7">
                  <a:extLst>
                    <a:ext uri="{A12FA001-AC4F-418D-AE19-62706E023703}">
                      <ahyp:hlinkClr xmlns:ahyp="http://schemas.microsoft.com/office/drawing/2018/hyperlinkcolor" val="tx"/>
                    </a:ext>
                  </a:extLst>
                </a:hlinkClick>
              </a:rPr>
              <a:t>Learn More</a:t>
            </a:r>
            <a:endParaRPr lang="en-US" sz="2500" dirty="0">
              <a:solidFill>
                <a:schemeClr val="tx2"/>
              </a:solidFill>
            </a:endParaRPr>
          </a:p>
        </p:txBody>
      </p:sp>
      <p:sp>
        <p:nvSpPr>
          <p:cNvPr id="25" name="Rectangle: Single Corner Snipped 24">
            <a:extLst>
              <a:ext uri="{FF2B5EF4-FFF2-40B4-BE49-F238E27FC236}">
                <a16:creationId xmlns:a16="http://schemas.microsoft.com/office/drawing/2014/main" id="{851CE9C9-5B04-AC40-CF46-F9E8C2E1D987}"/>
              </a:ext>
              <a:ext uri="{C183D7F6-B498-43B3-948B-1728B52AA6E4}">
                <adec:decorative xmlns:adec="http://schemas.microsoft.com/office/drawing/2017/decorative" val="1"/>
              </a:ext>
            </a:extLst>
          </p:cNvPr>
          <p:cNvSpPr/>
          <p:nvPr/>
        </p:nvSpPr>
        <p:spPr>
          <a:xfrm rot="10800000">
            <a:off x="8734077" y="2004344"/>
            <a:ext cx="3279908" cy="3962864"/>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B07DEA0-7B81-CC13-10A1-5D4502C58ACA}"/>
              </a:ext>
            </a:extLst>
          </p:cNvPr>
          <p:cNvSpPr txBox="1"/>
          <p:nvPr/>
        </p:nvSpPr>
        <p:spPr>
          <a:xfrm>
            <a:off x="8772631" y="4173008"/>
            <a:ext cx="320161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Tips for communicating with teachers</a:t>
            </a:r>
          </a:p>
        </p:txBody>
      </p:sp>
      <p:sp>
        <p:nvSpPr>
          <p:cNvPr id="7" name="TextBox 6">
            <a:hlinkClick r:id="rId8"/>
            <a:extLst>
              <a:ext uri="{FF2B5EF4-FFF2-40B4-BE49-F238E27FC236}">
                <a16:creationId xmlns:a16="http://schemas.microsoft.com/office/drawing/2014/main" id="{BF3987DC-D3F1-8E4E-A298-25FB7597760E}"/>
              </a:ext>
            </a:extLst>
          </p:cNvPr>
          <p:cNvSpPr txBox="1"/>
          <p:nvPr/>
        </p:nvSpPr>
        <p:spPr>
          <a:xfrm>
            <a:off x="9354638" y="5004763"/>
            <a:ext cx="2065274" cy="861774"/>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b="1" dirty="0">
                <a:solidFill>
                  <a:schemeClr val="tx2"/>
                </a:solidFill>
                <a:ea typeface="Calibri"/>
                <a:cs typeface="Calibri"/>
                <a:hlinkClick r:id="rId9">
                  <a:extLst>
                    <a:ext uri="{A12FA001-AC4F-418D-AE19-62706E023703}">
                      <ahyp:hlinkClr xmlns:ahyp="http://schemas.microsoft.com/office/drawing/2018/hyperlinkcolor" val="tx"/>
                    </a:ext>
                  </a:extLst>
                </a:hlinkClick>
              </a:rPr>
              <a:t>Learn More Strategies</a:t>
            </a:r>
            <a:endParaRPr lang="en-US" sz="2500" dirty="0">
              <a:solidFill>
                <a:schemeClr val="tx2"/>
              </a:solidFill>
            </a:endParaRPr>
          </a:p>
        </p:txBody>
      </p:sp>
      <p:pic>
        <p:nvPicPr>
          <p:cNvPr id="18" name="Picture 17" descr="A hand with purple nail polish&#10;&#10;">
            <a:extLst>
              <a:ext uri="{FF2B5EF4-FFF2-40B4-BE49-F238E27FC236}">
                <a16:creationId xmlns:a16="http://schemas.microsoft.com/office/drawing/2014/main" id="{D57DC525-6AF9-2E96-BA5E-EED6C94444A7}"/>
              </a:ext>
            </a:extLst>
          </p:cNvPr>
          <p:cNvPicPr>
            <a:picLocks noChangeAspect="1"/>
          </p:cNvPicPr>
          <p:nvPr/>
        </p:nvPicPr>
        <p:blipFill>
          <a:blip r:embed="rId10"/>
          <a:stretch>
            <a:fillRect/>
          </a:stretch>
        </p:blipFill>
        <p:spPr>
          <a:xfrm>
            <a:off x="8983579" y="2156222"/>
            <a:ext cx="2787317" cy="1824791"/>
          </a:xfrm>
          <a:prstGeom prst="rect">
            <a:avLst/>
          </a:prstGeom>
        </p:spPr>
      </p:pic>
      <p:pic>
        <p:nvPicPr>
          <p:cNvPr id="10" name="Graphic 4" descr="Backpack with solid fill">
            <a:extLst>
              <a:ext uri="{FF2B5EF4-FFF2-40B4-BE49-F238E27FC236}">
                <a16:creationId xmlns:a16="http://schemas.microsoft.com/office/drawing/2014/main" id="{CD06C2DD-FA08-C853-7EEA-6B979B8F419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353747" y="5987441"/>
            <a:ext cx="968155" cy="968155"/>
          </a:xfrm>
          <a:prstGeom prst="rect">
            <a:avLst/>
          </a:prstGeom>
        </p:spPr>
      </p:pic>
    </p:spTree>
    <p:custDataLst>
      <p:tags r:id="rId1"/>
    </p:custDataLst>
    <p:extLst>
      <p:ext uri="{BB962C8B-B14F-4D97-AF65-F5344CB8AC3E}">
        <p14:creationId xmlns:p14="http://schemas.microsoft.com/office/powerpoint/2010/main" val="3494217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472E-4E73-3939-C977-CAC8E43102B3}"/>
            </a:ext>
          </a:extLst>
        </p:cNvPr>
        <p:cNvGrpSpPr/>
        <p:nvPr/>
      </p:nvGrpSpPr>
      <p:grpSpPr>
        <a:xfrm>
          <a:off x="0" y="0"/>
          <a:ext cx="0" cy="0"/>
          <a:chOff x="0" y="0"/>
          <a:chExt cx="0" cy="0"/>
        </a:xfrm>
      </p:grpSpPr>
      <p:sp>
        <p:nvSpPr>
          <p:cNvPr id="24" name="Rectangle: Single Corner Snipped 23">
            <a:extLst>
              <a:ext uri="{FF2B5EF4-FFF2-40B4-BE49-F238E27FC236}">
                <a16:creationId xmlns:a16="http://schemas.microsoft.com/office/drawing/2014/main" id="{A8933331-75CB-5FB6-BAC6-45479354A354}"/>
              </a:ext>
              <a:ext uri="{C183D7F6-B498-43B3-948B-1728B52AA6E4}">
                <adec:decorative xmlns:adec="http://schemas.microsoft.com/office/drawing/2017/decorative" val="1"/>
              </a:ext>
            </a:extLst>
          </p:cNvPr>
          <p:cNvSpPr/>
          <p:nvPr/>
        </p:nvSpPr>
        <p:spPr>
          <a:xfrm rot="10800000">
            <a:off x="5262111" y="1994472"/>
            <a:ext cx="3279907" cy="3922761"/>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CD0A083-40FF-9470-4397-458DBEB99F6E}"/>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C2B5CEA-EBA1-9E21-F32F-AB3A2436DE84}"/>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9" name="Rectangle: Single Corner Snipped 8">
            <a:extLst>
              <a:ext uri="{FF2B5EF4-FFF2-40B4-BE49-F238E27FC236}">
                <a16:creationId xmlns:a16="http://schemas.microsoft.com/office/drawing/2014/main" id="{183DB07F-9700-0724-01DD-667E1B7F31EB}"/>
              </a:ext>
            </a:extLst>
          </p:cNvPr>
          <p:cNvSpPr/>
          <p:nvPr/>
        </p:nvSpPr>
        <p:spPr>
          <a:xfrm>
            <a:off x="772800" y="1110572"/>
            <a:ext cx="3576211" cy="796000"/>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Parent-Teacher Conference</a:t>
            </a:r>
          </a:p>
        </p:txBody>
      </p:sp>
      <p:sp>
        <p:nvSpPr>
          <p:cNvPr id="11" name="Rectangle: Single Corner Snipped 10">
            <a:extLst>
              <a:ext uri="{FF2B5EF4-FFF2-40B4-BE49-F238E27FC236}">
                <a16:creationId xmlns:a16="http://schemas.microsoft.com/office/drawing/2014/main" id="{3FB70DAB-9D17-94EF-317C-9027D213AC9F}"/>
              </a:ext>
            </a:extLst>
          </p:cNvPr>
          <p:cNvSpPr/>
          <p:nvPr/>
        </p:nvSpPr>
        <p:spPr>
          <a:xfrm>
            <a:off x="772800" y="2303703"/>
            <a:ext cx="3576211" cy="826078"/>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1"/>
                </a:solidFill>
                <a:ea typeface="Calibri"/>
                <a:cs typeface="Calibri"/>
              </a:rPr>
              <a:t>Special Education Evaluation</a:t>
            </a:r>
          </a:p>
        </p:txBody>
      </p:sp>
      <p:sp>
        <p:nvSpPr>
          <p:cNvPr id="13" name="Rectangle: Single Corner Snipped 12">
            <a:extLst>
              <a:ext uri="{FF2B5EF4-FFF2-40B4-BE49-F238E27FC236}">
                <a16:creationId xmlns:a16="http://schemas.microsoft.com/office/drawing/2014/main" id="{DBA27B38-E74F-7DCE-7C44-6D92F4FAB578}"/>
              </a:ext>
            </a:extLst>
          </p:cNvPr>
          <p:cNvSpPr/>
          <p:nvPr/>
        </p:nvSpPr>
        <p:spPr>
          <a:xfrm>
            <a:off x="772799" y="3617149"/>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Individualized Education Program (IEP) Meetings</a:t>
            </a:r>
            <a:endParaRPr lang="en-US" sz="2200" b="1">
              <a:solidFill>
                <a:schemeClr val="tx2">
                  <a:lumMod val="49000"/>
                </a:schemeClr>
              </a:solidFill>
            </a:endParaRPr>
          </a:p>
        </p:txBody>
      </p:sp>
      <p:sp>
        <p:nvSpPr>
          <p:cNvPr id="15" name="Rectangle 14">
            <a:extLst>
              <a:ext uri="{FF2B5EF4-FFF2-40B4-BE49-F238E27FC236}">
                <a16:creationId xmlns:a16="http://schemas.microsoft.com/office/drawing/2014/main" id="{F7461FB2-63CC-8901-B33D-FE4C6516C220}"/>
              </a:ext>
              <a:ext uri="{C183D7F6-B498-43B3-948B-1728B52AA6E4}">
                <adec:decorative xmlns:adec="http://schemas.microsoft.com/office/drawing/2017/decorative" val="1"/>
              </a:ext>
            </a:extLst>
          </p:cNvPr>
          <p:cNvSpPr/>
          <p:nvPr/>
        </p:nvSpPr>
        <p:spPr>
          <a:xfrm>
            <a:off x="1036188" y="1891599"/>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D867BBC-4E42-6009-0BEA-53B7A84CBCE9}"/>
              </a:ext>
              <a:ext uri="{C183D7F6-B498-43B3-948B-1728B52AA6E4}">
                <adec:decorative xmlns:adec="http://schemas.microsoft.com/office/drawing/2017/decorative" val="1"/>
              </a:ext>
            </a:extLst>
          </p:cNvPr>
          <p:cNvSpPr/>
          <p:nvPr/>
        </p:nvSpPr>
        <p:spPr>
          <a:xfrm>
            <a:off x="1036188" y="3124835"/>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Single Corner Snipped 18">
            <a:extLst>
              <a:ext uri="{FF2B5EF4-FFF2-40B4-BE49-F238E27FC236}">
                <a16:creationId xmlns:a16="http://schemas.microsoft.com/office/drawing/2014/main" id="{2B1A3359-A454-F44A-068C-D616AC49606D}"/>
              </a:ext>
            </a:extLst>
          </p:cNvPr>
          <p:cNvSpPr/>
          <p:nvPr/>
        </p:nvSpPr>
        <p:spPr>
          <a:xfrm>
            <a:off x="772800" y="4890492"/>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Literacy Data</a:t>
            </a:r>
            <a:endParaRPr lang="en-US" sz="2200" b="1">
              <a:solidFill>
                <a:schemeClr val="tx2">
                  <a:lumMod val="49000"/>
                </a:schemeClr>
              </a:solidFill>
            </a:endParaRPr>
          </a:p>
        </p:txBody>
      </p:sp>
      <p:sp>
        <p:nvSpPr>
          <p:cNvPr id="21" name="Rectangle 20">
            <a:extLst>
              <a:ext uri="{FF2B5EF4-FFF2-40B4-BE49-F238E27FC236}">
                <a16:creationId xmlns:a16="http://schemas.microsoft.com/office/drawing/2014/main" id="{6B1AA093-ED10-40CE-97ED-AC0F93CD122C}"/>
              </a:ext>
              <a:ext uri="{C183D7F6-B498-43B3-948B-1728B52AA6E4}">
                <adec:decorative xmlns:adec="http://schemas.microsoft.com/office/drawing/2017/decorative" val="1"/>
              </a:ext>
            </a:extLst>
          </p:cNvPr>
          <p:cNvSpPr/>
          <p:nvPr/>
        </p:nvSpPr>
        <p:spPr>
          <a:xfrm>
            <a:off x="1036187" y="4398177"/>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descr="Checkbox Checked with solid fill">
            <a:extLst>
              <a:ext uri="{FF2B5EF4-FFF2-40B4-BE49-F238E27FC236}">
                <a16:creationId xmlns:a16="http://schemas.microsoft.com/office/drawing/2014/main" id="{04B076E9-1AC7-92F5-3494-3A7D6FFD9F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2249046"/>
            <a:ext cx="914400" cy="914400"/>
          </a:xfrm>
          <a:prstGeom prst="rect">
            <a:avLst/>
          </a:prstGeom>
        </p:spPr>
      </p:pic>
      <p:pic>
        <p:nvPicPr>
          <p:cNvPr id="22" name="Graphic 21" descr="Checkbox Checked with solid fill">
            <a:extLst>
              <a:ext uri="{FF2B5EF4-FFF2-40B4-BE49-F238E27FC236}">
                <a16:creationId xmlns:a16="http://schemas.microsoft.com/office/drawing/2014/main" id="{791826C1-667E-2E64-D850-A1BD9A53C9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1075967"/>
            <a:ext cx="914400" cy="914400"/>
          </a:xfrm>
          <a:prstGeom prst="rect">
            <a:avLst/>
          </a:prstGeom>
        </p:spPr>
      </p:pic>
      <p:sp>
        <p:nvSpPr>
          <p:cNvPr id="23" name="TextBox 22">
            <a:extLst>
              <a:ext uri="{FF2B5EF4-FFF2-40B4-BE49-F238E27FC236}">
                <a16:creationId xmlns:a16="http://schemas.microsoft.com/office/drawing/2014/main" id="{94C72FE3-F413-0815-286B-C5B7BA7D3AB0}"/>
              </a:ext>
            </a:extLst>
          </p:cNvPr>
          <p:cNvSpPr txBox="1"/>
          <p:nvPr/>
        </p:nvSpPr>
        <p:spPr>
          <a:xfrm>
            <a:off x="5261336" y="1109046"/>
            <a:ext cx="6752614" cy="738664"/>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dirty="0">
                <a:solidFill>
                  <a:schemeClr val="tx2"/>
                </a:solidFill>
                <a:ea typeface="Calibri"/>
                <a:cs typeface="Calibri"/>
              </a:rPr>
              <a:t>What do I need to know about my child's special education evaluation? How can I advocate during this process?  </a:t>
            </a:r>
            <a:endParaRPr lang="en-US" sz="2100" dirty="0">
              <a:solidFill>
                <a:schemeClr val="tx2"/>
              </a:solidFill>
            </a:endParaRPr>
          </a:p>
        </p:txBody>
      </p:sp>
      <p:pic>
        <p:nvPicPr>
          <p:cNvPr id="5" name="Picture 4" descr="U.S. Department of Education ...">
            <a:extLst>
              <a:ext uri="{FF2B5EF4-FFF2-40B4-BE49-F238E27FC236}">
                <a16:creationId xmlns:a16="http://schemas.microsoft.com/office/drawing/2014/main" id="{BFAF8538-B4AB-6BDB-E26F-6FEF49376ED6}"/>
              </a:ext>
            </a:extLst>
          </p:cNvPr>
          <p:cNvPicPr>
            <a:picLocks noChangeAspect="1"/>
          </p:cNvPicPr>
          <p:nvPr/>
        </p:nvPicPr>
        <p:blipFill>
          <a:blip r:embed="rId6"/>
          <a:stretch>
            <a:fillRect/>
          </a:stretch>
        </p:blipFill>
        <p:spPr>
          <a:xfrm>
            <a:off x="5527053" y="2078964"/>
            <a:ext cx="1140493" cy="1080335"/>
          </a:xfrm>
          <a:prstGeom prst="rect">
            <a:avLst/>
          </a:prstGeom>
        </p:spPr>
      </p:pic>
      <p:pic>
        <p:nvPicPr>
          <p:cNvPr id="10" name="Graphic 9" descr="Scales of justice with solid fill">
            <a:extLst>
              <a:ext uri="{FF2B5EF4-FFF2-40B4-BE49-F238E27FC236}">
                <a16:creationId xmlns:a16="http://schemas.microsoft.com/office/drawing/2014/main" id="{3461BD1E-5EF3-D793-E46C-FA257C3DA6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33487" y="1996772"/>
            <a:ext cx="1155030" cy="1185109"/>
          </a:xfrm>
          <a:prstGeom prst="rect">
            <a:avLst/>
          </a:prstGeom>
        </p:spPr>
      </p:pic>
      <p:sp>
        <p:nvSpPr>
          <p:cNvPr id="8" name="TextBox 7">
            <a:extLst>
              <a:ext uri="{FF2B5EF4-FFF2-40B4-BE49-F238E27FC236}">
                <a16:creationId xmlns:a16="http://schemas.microsoft.com/office/drawing/2014/main" id="{27BA20A2-B0FE-DF00-FA83-6A42698D71CA}"/>
              </a:ext>
            </a:extLst>
          </p:cNvPr>
          <p:cNvSpPr txBox="1"/>
          <p:nvPr/>
        </p:nvSpPr>
        <p:spPr>
          <a:xfrm>
            <a:off x="5489689" y="3160417"/>
            <a:ext cx="280056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Your legal rights in a special education evaluation.</a:t>
            </a:r>
          </a:p>
        </p:txBody>
      </p:sp>
      <p:sp>
        <p:nvSpPr>
          <p:cNvPr id="4" name="TextBox 3">
            <a:extLst>
              <a:ext uri="{FF2B5EF4-FFF2-40B4-BE49-F238E27FC236}">
                <a16:creationId xmlns:a16="http://schemas.microsoft.com/office/drawing/2014/main" id="{8ABF9466-3C5D-A4E7-E6A1-46F6CF409EB0}"/>
              </a:ext>
            </a:extLst>
          </p:cNvPr>
          <p:cNvSpPr txBox="1"/>
          <p:nvPr/>
        </p:nvSpPr>
        <p:spPr>
          <a:xfrm>
            <a:off x="5873344" y="4376125"/>
            <a:ext cx="2065274" cy="477054"/>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b="1" dirty="0">
                <a:solidFill>
                  <a:schemeClr val="tx2"/>
                </a:solidFill>
                <a:ea typeface="Calibri"/>
                <a:cs typeface="Calibri"/>
                <a:hlinkClick r:id="rId9">
                  <a:extLst>
                    <a:ext uri="{A12FA001-AC4F-418D-AE19-62706E023703}">
                      <ahyp:hlinkClr xmlns:ahyp="http://schemas.microsoft.com/office/drawing/2018/hyperlinkcolor" val="tx"/>
                    </a:ext>
                  </a:extLst>
                </a:hlinkClick>
              </a:rPr>
              <a:t>Learn More</a:t>
            </a:r>
            <a:endParaRPr lang="en-US" sz="2500" dirty="0">
              <a:solidFill>
                <a:schemeClr val="tx2"/>
              </a:solidFill>
            </a:endParaRPr>
          </a:p>
        </p:txBody>
      </p:sp>
      <p:sp>
        <p:nvSpPr>
          <p:cNvPr id="25" name="Rectangle: Single Corner Snipped 24">
            <a:extLst>
              <a:ext uri="{FF2B5EF4-FFF2-40B4-BE49-F238E27FC236}">
                <a16:creationId xmlns:a16="http://schemas.microsoft.com/office/drawing/2014/main" id="{0BA503BA-203B-9732-A674-79F1F50D1A09}"/>
              </a:ext>
              <a:ext uri="{C183D7F6-B498-43B3-948B-1728B52AA6E4}">
                <adec:decorative xmlns:adec="http://schemas.microsoft.com/office/drawing/2017/decorative" val="1"/>
              </a:ext>
            </a:extLst>
          </p:cNvPr>
          <p:cNvSpPr/>
          <p:nvPr/>
        </p:nvSpPr>
        <p:spPr>
          <a:xfrm rot="10800000">
            <a:off x="8774182" y="1993612"/>
            <a:ext cx="3279908" cy="3962864"/>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EDED221-2327-4513-9C76-AB87BAAD75AD}"/>
              </a:ext>
            </a:extLst>
          </p:cNvPr>
          <p:cNvSpPr txBox="1"/>
          <p:nvPr/>
        </p:nvSpPr>
        <p:spPr>
          <a:xfrm>
            <a:off x="8783959" y="2988984"/>
            <a:ext cx="320161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What it means to be evaluated for a Specific Learning Disability.</a:t>
            </a:r>
          </a:p>
        </p:txBody>
      </p:sp>
      <p:pic>
        <p:nvPicPr>
          <p:cNvPr id="14" name="Graphic 13" descr="Brain with solid fill">
            <a:extLst>
              <a:ext uri="{FF2B5EF4-FFF2-40B4-BE49-F238E27FC236}">
                <a16:creationId xmlns:a16="http://schemas.microsoft.com/office/drawing/2014/main" id="{33B92A19-8D40-A1EE-A643-B7C4F50BB04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73842" y="1940885"/>
            <a:ext cx="1201758" cy="1190029"/>
          </a:xfrm>
          <a:prstGeom prst="rect">
            <a:avLst/>
          </a:prstGeom>
        </p:spPr>
      </p:pic>
      <p:sp>
        <p:nvSpPr>
          <p:cNvPr id="7" name="TextBox 6">
            <a:hlinkClick r:id="rId12"/>
            <a:extLst>
              <a:ext uri="{FF2B5EF4-FFF2-40B4-BE49-F238E27FC236}">
                <a16:creationId xmlns:a16="http://schemas.microsoft.com/office/drawing/2014/main" id="{C9C3BE9C-9151-6539-C335-368ABF24A471}"/>
              </a:ext>
            </a:extLst>
          </p:cNvPr>
          <p:cNvSpPr txBox="1"/>
          <p:nvPr/>
        </p:nvSpPr>
        <p:spPr>
          <a:xfrm>
            <a:off x="9226091" y="4206002"/>
            <a:ext cx="2376089" cy="477054"/>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b="1" dirty="0">
                <a:solidFill>
                  <a:schemeClr val="tx2"/>
                </a:solidFill>
                <a:ea typeface="Calibri"/>
                <a:cs typeface="Calibri"/>
                <a:hlinkClick r:id="rId12">
                  <a:extLst>
                    <a:ext uri="{A12FA001-AC4F-418D-AE19-62706E023703}">
                      <ahyp:hlinkClr xmlns:ahyp="http://schemas.microsoft.com/office/drawing/2018/hyperlinkcolor" val="tx"/>
                    </a:ext>
                  </a:extLst>
                </a:hlinkClick>
              </a:rPr>
              <a:t>Learn More SLD</a:t>
            </a:r>
            <a:endParaRPr lang="en-US" sz="2500" dirty="0">
              <a:solidFill>
                <a:schemeClr val="tx2"/>
              </a:solidFill>
            </a:endParaRPr>
          </a:p>
        </p:txBody>
      </p:sp>
      <p:pic>
        <p:nvPicPr>
          <p:cNvPr id="26" name="Picture 25" descr="Eligibility for Special Education Under a Specific Learning Disability Classification.&#10;&#10;">
            <a:extLst>
              <a:ext uri="{FF2B5EF4-FFF2-40B4-BE49-F238E27FC236}">
                <a16:creationId xmlns:a16="http://schemas.microsoft.com/office/drawing/2014/main" id="{236E5789-D56F-4836-29A3-58EB9B7C078E}"/>
              </a:ext>
            </a:extLst>
          </p:cNvPr>
          <p:cNvPicPr>
            <a:picLocks noChangeAspect="1"/>
          </p:cNvPicPr>
          <p:nvPr/>
        </p:nvPicPr>
        <p:blipFill>
          <a:blip r:embed="rId13"/>
          <a:stretch>
            <a:fillRect/>
          </a:stretch>
        </p:blipFill>
        <p:spPr>
          <a:xfrm>
            <a:off x="10274743" y="4840717"/>
            <a:ext cx="1542921" cy="1972004"/>
          </a:xfrm>
          <a:prstGeom prst="rect">
            <a:avLst/>
          </a:prstGeom>
        </p:spPr>
      </p:pic>
      <p:pic>
        <p:nvPicPr>
          <p:cNvPr id="30" name="Picture 29" descr="QR code">
            <a:extLst>
              <a:ext uri="{FF2B5EF4-FFF2-40B4-BE49-F238E27FC236}">
                <a16:creationId xmlns:a16="http://schemas.microsoft.com/office/drawing/2014/main" id="{A3C741B3-08E2-8FEC-0BE3-292BD633A6B9}"/>
              </a:ext>
            </a:extLst>
          </p:cNvPr>
          <p:cNvPicPr>
            <a:picLocks noChangeAspect="1"/>
          </p:cNvPicPr>
          <p:nvPr/>
        </p:nvPicPr>
        <p:blipFill>
          <a:blip r:embed="rId14"/>
          <a:stretch>
            <a:fillRect/>
          </a:stretch>
        </p:blipFill>
        <p:spPr>
          <a:xfrm>
            <a:off x="10028870" y="5864928"/>
            <a:ext cx="955200" cy="955200"/>
          </a:xfrm>
          <a:prstGeom prst="rect">
            <a:avLst/>
          </a:prstGeom>
        </p:spPr>
      </p:pic>
      <p:pic>
        <p:nvPicPr>
          <p:cNvPr id="3" name="Graphic 4" descr="Pink Backpack">
            <a:extLst>
              <a:ext uri="{FF2B5EF4-FFF2-40B4-BE49-F238E27FC236}">
                <a16:creationId xmlns:a16="http://schemas.microsoft.com/office/drawing/2014/main" id="{D4E91917-C5A5-F1A8-51AA-EE46D7DF141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353747" y="5987441"/>
            <a:ext cx="968155" cy="968155"/>
          </a:xfrm>
          <a:prstGeom prst="rect">
            <a:avLst/>
          </a:prstGeom>
        </p:spPr>
      </p:pic>
    </p:spTree>
    <p:custDataLst>
      <p:tags r:id="rId1"/>
    </p:custDataLst>
    <p:extLst>
      <p:ext uri="{BB962C8B-B14F-4D97-AF65-F5344CB8AC3E}">
        <p14:creationId xmlns:p14="http://schemas.microsoft.com/office/powerpoint/2010/main" val="827508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20EB-BD6A-420E-E0C8-973A30337ED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E691D69-DE32-1A1D-87C1-318EFFBE97B2}"/>
              </a:ext>
              <a:ext uri="{C183D7F6-B498-43B3-948B-1728B52AA6E4}">
                <adec:decorative xmlns:adec="http://schemas.microsoft.com/office/drawing/2017/decorative" val="1"/>
              </a:ext>
            </a:extLst>
          </p:cNvPr>
          <p:cNvSpPr/>
          <p:nvPr/>
        </p:nvSpPr>
        <p:spPr>
          <a:xfrm>
            <a:off x="-4650" y="411007"/>
            <a:ext cx="4581868"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187A816-99E4-E0F6-F777-204FCF9CC02E}"/>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9" name="Rectangle: Single Corner Snipped 8">
            <a:extLst>
              <a:ext uri="{FF2B5EF4-FFF2-40B4-BE49-F238E27FC236}">
                <a16:creationId xmlns:a16="http://schemas.microsoft.com/office/drawing/2014/main" id="{74FB91CB-E339-D0C6-0543-D20D949FFB62}"/>
              </a:ext>
            </a:extLst>
          </p:cNvPr>
          <p:cNvSpPr/>
          <p:nvPr/>
        </p:nvSpPr>
        <p:spPr>
          <a:xfrm>
            <a:off x="772800" y="1110572"/>
            <a:ext cx="3576211" cy="796000"/>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Parent-Teacher Conference</a:t>
            </a:r>
          </a:p>
        </p:txBody>
      </p:sp>
      <p:pic>
        <p:nvPicPr>
          <p:cNvPr id="22" name="Graphic 21" descr="Checkbox Checked with solid fill">
            <a:extLst>
              <a:ext uri="{FF2B5EF4-FFF2-40B4-BE49-F238E27FC236}">
                <a16:creationId xmlns:a16="http://schemas.microsoft.com/office/drawing/2014/main" id="{55E38015-C52D-B545-E996-BDE9238ECA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1075967"/>
            <a:ext cx="914400" cy="914400"/>
          </a:xfrm>
          <a:prstGeom prst="rect">
            <a:avLst/>
          </a:prstGeom>
        </p:spPr>
      </p:pic>
      <p:sp>
        <p:nvSpPr>
          <p:cNvPr id="11" name="Rectangle: Single Corner Snipped 10">
            <a:extLst>
              <a:ext uri="{FF2B5EF4-FFF2-40B4-BE49-F238E27FC236}">
                <a16:creationId xmlns:a16="http://schemas.microsoft.com/office/drawing/2014/main" id="{F1C638A9-4D15-8055-964B-35118633AAC4}"/>
              </a:ext>
            </a:extLst>
          </p:cNvPr>
          <p:cNvSpPr/>
          <p:nvPr/>
        </p:nvSpPr>
        <p:spPr>
          <a:xfrm>
            <a:off x="772800" y="2303703"/>
            <a:ext cx="3576211" cy="826078"/>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Special Education Evaluation</a:t>
            </a:r>
          </a:p>
        </p:txBody>
      </p:sp>
      <p:pic>
        <p:nvPicPr>
          <p:cNvPr id="2" name="Graphic 1" descr="Checkbox Checked with solid fill">
            <a:extLst>
              <a:ext uri="{FF2B5EF4-FFF2-40B4-BE49-F238E27FC236}">
                <a16:creationId xmlns:a16="http://schemas.microsoft.com/office/drawing/2014/main" id="{C1101039-3274-626A-F4E1-838C525C7D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2249046"/>
            <a:ext cx="914400" cy="914400"/>
          </a:xfrm>
          <a:prstGeom prst="rect">
            <a:avLst/>
          </a:prstGeom>
        </p:spPr>
      </p:pic>
      <p:sp>
        <p:nvSpPr>
          <p:cNvPr id="13" name="Rectangle: Single Corner Snipped 12">
            <a:extLst>
              <a:ext uri="{FF2B5EF4-FFF2-40B4-BE49-F238E27FC236}">
                <a16:creationId xmlns:a16="http://schemas.microsoft.com/office/drawing/2014/main" id="{5719A430-E144-DCA6-3F6E-7A603247FB5F}"/>
              </a:ext>
            </a:extLst>
          </p:cNvPr>
          <p:cNvSpPr/>
          <p:nvPr/>
        </p:nvSpPr>
        <p:spPr>
          <a:xfrm>
            <a:off x="772799" y="3617149"/>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1"/>
                </a:solidFill>
                <a:ea typeface="Calibri"/>
                <a:cs typeface="Calibri"/>
              </a:rPr>
              <a:t>Individualized Education Program (IEP) Meetings</a:t>
            </a:r>
          </a:p>
        </p:txBody>
      </p:sp>
      <p:pic>
        <p:nvPicPr>
          <p:cNvPr id="16" name="Graphic 15" descr="Checkbox Checked with solid fill">
            <a:extLst>
              <a:ext uri="{FF2B5EF4-FFF2-40B4-BE49-F238E27FC236}">
                <a16:creationId xmlns:a16="http://schemas.microsoft.com/office/drawing/2014/main" id="{A1CB5474-AAD7-49B0-3C0B-A5DF31C0BD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3542440"/>
            <a:ext cx="914400" cy="914400"/>
          </a:xfrm>
          <a:prstGeom prst="rect">
            <a:avLst/>
          </a:prstGeom>
        </p:spPr>
      </p:pic>
      <p:sp>
        <p:nvSpPr>
          <p:cNvPr id="15" name="Rectangle 14">
            <a:extLst>
              <a:ext uri="{FF2B5EF4-FFF2-40B4-BE49-F238E27FC236}">
                <a16:creationId xmlns:a16="http://schemas.microsoft.com/office/drawing/2014/main" id="{215A7147-2846-B705-93D2-5BBFE8A52628}"/>
              </a:ext>
              <a:ext uri="{C183D7F6-B498-43B3-948B-1728B52AA6E4}">
                <adec:decorative xmlns:adec="http://schemas.microsoft.com/office/drawing/2017/decorative" val="1"/>
              </a:ext>
            </a:extLst>
          </p:cNvPr>
          <p:cNvSpPr/>
          <p:nvPr/>
        </p:nvSpPr>
        <p:spPr>
          <a:xfrm>
            <a:off x="1036188" y="1891599"/>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805096B-3687-C71E-B1EC-F1F87F991DD9}"/>
              </a:ext>
              <a:ext uri="{C183D7F6-B498-43B3-948B-1728B52AA6E4}">
                <adec:decorative xmlns:adec="http://schemas.microsoft.com/office/drawing/2017/decorative" val="1"/>
              </a:ext>
            </a:extLst>
          </p:cNvPr>
          <p:cNvSpPr/>
          <p:nvPr/>
        </p:nvSpPr>
        <p:spPr>
          <a:xfrm>
            <a:off x="1036188" y="3124835"/>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Single Corner Snipped 18">
            <a:extLst>
              <a:ext uri="{FF2B5EF4-FFF2-40B4-BE49-F238E27FC236}">
                <a16:creationId xmlns:a16="http://schemas.microsoft.com/office/drawing/2014/main" id="{D34382F7-6ADB-B94E-9751-9D892D1B0EF4}"/>
              </a:ext>
            </a:extLst>
          </p:cNvPr>
          <p:cNvSpPr/>
          <p:nvPr/>
        </p:nvSpPr>
        <p:spPr>
          <a:xfrm>
            <a:off x="772800" y="4890492"/>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Literacy Data</a:t>
            </a:r>
            <a:endParaRPr lang="en-US" sz="2200" b="1">
              <a:solidFill>
                <a:schemeClr val="tx2">
                  <a:lumMod val="49000"/>
                </a:schemeClr>
              </a:solidFill>
            </a:endParaRPr>
          </a:p>
        </p:txBody>
      </p:sp>
      <p:sp>
        <p:nvSpPr>
          <p:cNvPr id="21" name="Rectangle 20">
            <a:extLst>
              <a:ext uri="{FF2B5EF4-FFF2-40B4-BE49-F238E27FC236}">
                <a16:creationId xmlns:a16="http://schemas.microsoft.com/office/drawing/2014/main" id="{B2D01291-7653-8926-1380-96F1C00AD879}"/>
              </a:ext>
              <a:ext uri="{C183D7F6-B498-43B3-948B-1728B52AA6E4}">
                <adec:decorative xmlns:adec="http://schemas.microsoft.com/office/drawing/2017/decorative" val="1"/>
              </a:ext>
            </a:extLst>
          </p:cNvPr>
          <p:cNvSpPr/>
          <p:nvPr/>
        </p:nvSpPr>
        <p:spPr>
          <a:xfrm>
            <a:off x="1036187" y="4398177"/>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645D4AA-C732-B498-6A7C-A9181F145152}"/>
              </a:ext>
            </a:extLst>
          </p:cNvPr>
          <p:cNvSpPr txBox="1"/>
          <p:nvPr/>
        </p:nvSpPr>
        <p:spPr>
          <a:xfrm>
            <a:off x="4659655" y="1125145"/>
            <a:ext cx="7359662" cy="76944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chemeClr val="tx2"/>
                </a:solidFill>
                <a:ea typeface="Calibri"/>
                <a:cs typeface="Calibri"/>
              </a:rPr>
              <a:t>What do I need to know about my child's special education evaluation? How can I advocate during this process?  </a:t>
            </a:r>
            <a:endParaRPr lang="en-US" sz="2200">
              <a:solidFill>
                <a:schemeClr val="tx2"/>
              </a:solidFill>
            </a:endParaRPr>
          </a:p>
        </p:txBody>
      </p:sp>
      <p:sp>
        <p:nvSpPr>
          <p:cNvPr id="25" name="Rectangle: Single Corner Snipped 24">
            <a:extLst>
              <a:ext uri="{FF2B5EF4-FFF2-40B4-BE49-F238E27FC236}">
                <a16:creationId xmlns:a16="http://schemas.microsoft.com/office/drawing/2014/main" id="{365EAA88-4D96-4521-230E-54A10DB0AB49}"/>
              </a:ext>
              <a:ext uri="{C183D7F6-B498-43B3-948B-1728B52AA6E4}">
                <adec:decorative xmlns:adec="http://schemas.microsoft.com/office/drawing/2017/decorative" val="1"/>
              </a:ext>
            </a:extLst>
          </p:cNvPr>
          <p:cNvSpPr/>
          <p:nvPr/>
        </p:nvSpPr>
        <p:spPr>
          <a:xfrm rot="10800000">
            <a:off x="9218728" y="3301924"/>
            <a:ext cx="2899827" cy="3277804"/>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553328F-6FF2-557D-C605-5B730AD77C19}"/>
              </a:ext>
            </a:extLst>
          </p:cNvPr>
          <p:cNvSpPr txBox="1"/>
          <p:nvPr/>
        </p:nvSpPr>
        <p:spPr>
          <a:xfrm>
            <a:off x="9486758" y="5820591"/>
            <a:ext cx="2556562" cy="477054"/>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b="1" dirty="0">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sz="2500" b="1" dirty="0">
              <a:solidFill>
                <a:schemeClr val="tx2"/>
              </a:solidFill>
              <a:ea typeface="Calibri"/>
              <a:cs typeface="Calibri"/>
            </a:endParaRPr>
          </a:p>
        </p:txBody>
      </p:sp>
      <p:sp>
        <p:nvSpPr>
          <p:cNvPr id="24" name="Rectangle: Single Corner Snipped 23">
            <a:extLst>
              <a:ext uri="{FF2B5EF4-FFF2-40B4-BE49-F238E27FC236}">
                <a16:creationId xmlns:a16="http://schemas.microsoft.com/office/drawing/2014/main" id="{CC72F2EA-D967-B26B-1FF0-D95E48DD1D30}"/>
              </a:ext>
              <a:ext uri="{C183D7F6-B498-43B3-948B-1728B52AA6E4}">
                <adec:decorative xmlns:adec="http://schemas.microsoft.com/office/drawing/2017/decorative" val="1"/>
              </a:ext>
            </a:extLst>
          </p:cNvPr>
          <p:cNvSpPr/>
          <p:nvPr/>
        </p:nvSpPr>
        <p:spPr>
          <a:xfrm rot="10800000">
            <a:off x="4659654" y="1962443"/>
            <a:ext cx="2994742" cy="3269233"/>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Bar graph with upward trend with solid fill">
            <a:extLst>
              <a:ext uri="{FF2B5EF4-FFF2-40B4-BE49-F238E27FC236}">
                <a16:creationId xmlns:a16="http://schemas.microsoft.com/office/drawing/2014/main" id="{E0F7E6D2-8B81-401C-FE8F-16C4844A76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7865" y="1962443"/>
            <a:ext cx="1767148" cy="1819072"/>
          </a:xfrm>
          <a:prstGeom prst="rect">
            <a:avLst/>
          </a:prstGeom>
        </p:spPr>
      </p:pic>
      <p:sp>
        <p:nvSpPr>
          <p:cNvPr id="27" name="TextBox 26">
            <a:extLst>
              <a:ext uri="{FF2B5EF4-FFF2-40B4-BE49-F238E27FC236}">
                <a16:creationId xmlns:a16="http://schemas.microsoft.com/office/drawing/2014/main" id="{C758CF5D-FE90-B0EC-4346-87F514B2D80D}"/>
              </a:ext>
            </a:extLst>
          </p:cNvPr>
          <p:cNvSpPr txBox="1"/>
          <p:nvPr/>
        </p:nvSpPr>
        <p:spPr>
          <a:xfrm>
            <a:off x="5283032" y="3547234"/>
            <a:ext cx="22601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Video provided by</a:t>
            </a:r>
            <a:r>
              <a:rPr lang="en-US" sz="2000">
                <a:ea typeface="Calibri"/>
                <a:cs typeface="Calibri"/>
              </a:rPr>
              <a:t>: </a:t>
            </a:r>
            <a:endParaRPr lang="en-US" sz="2000"/>
          </a:p>
        </p:txBody>
      </p:sp>
      <p:pic>
        <p:nvPicPr>
          <p:cNvPr id="28" name="Graphic 27" descr="Reading Rockets logo">
            <a:extLst>
              <a:ext uri="{FF2B5EF4-FFF2-40B4-BE49-F238E27FC236}">
                <a16:creationId xmlns:a16="http://schemas.microsoft.com/office/drawing/2014/main" id="{A9EC24C2-6A59-3878-9A1F-C8AE82A925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83032" y="3916055"/>
            <a:ext cx="1811117" cy="520296"/>
          </a:xfrm>
          <a:prstGeom prst="rect">
            <a:avLst/>
          </a:prstGeom>
        </p:spPr>
      </p:pic>
      <p:sp>
        <p:nvSpPr>
          <p:cNvPr id="20" name="TextBox 19">
            <a:hlinkClick r:id="rId11"/>
            <a:extLst>
              <a:ext uri="{FF2B5EF4-FFF2-40B4-BE49-F238E27FC236}">
                <a16:creationId xmlns:a16="http://schemas.microsoft.com/office/drawing/2014/main" id="{E5264075-AF48-386C-B6F9-5C85D0255ADE}"/>
              </a:ext>
            </a:extLst>
          </p:cNvPr>
          <p:cNvSpPr txBox="1"/>
          <p:nvPr/>
        </p:nvSpPr>
        <p:spPr>
          <a:xfrm>
            <a:off x="5208226" y="4560968"/>
            <a:ext cx="2325959" cy="492443"/>
          </a:xfrm>
          <a:prstGeom prst="rect">
            <a:avLst/>
          </a:prstGeom>
          <a:solidFill>
            <a:schemeClr val="bg1">
              <a:lumMod val="75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chemeClr val="tx2"/>
                </a:solidFill>
                <a:ea typeface="Calibri"/>
                <a:cs typeface="Calibri"/>
                <a:hlinkClick r:id="rId12">
                  <a:extLst>
                    <a:ext uri="{A12FA001-AC4F-418D-AE19-62706E023703}">
                      <ahyp:hlinkClr xmlns:ahyp="http://schemas.microsoft.com/office/drawing/2018/hyperlinkcolor" val="tx"/>
                    </a:ext>
                  </a:extLst>
                </a:hlinkClick>
              </a:rPr>
              <a:t>Watch Video</a:t>
            </a:r>
            <a:endParaRPr lang="en-US" sz="2600" b="1" dirty="0">
              <a:solidFill>
                <a:schemeClr val="tx2"/>
              </a:solidFill>
              <a:ea typeface="Calibri"/>
              <a:cs typeface="Calibri"/>
            </a:endParaRPr>
          </a:p>
        </p:txBody>
      </p:sp>
      <p:pic>
        <p:nvPicPr>
          <p:cNvPr id="10" name="Picture 9" descr="A sample virtual IEP meeting agenda includes roles such as facilitator and timekeeper, with steps like making introductions, reviewing student's levels, identifying goals, discussing related services, and wrapping up.&#10;&#10;">
            <a:extLst>
              <a:ext uri="{FF2B5EF4-FFF2-40B4-BE49-F238E27FC236}">
                <a16:creationId xmlns:a16="http://schemas.microsoft.com/office/drawing/2014/main" id="{993DF5C5-75CD-ACF3-51F3-3B2A7EB45257}"/>
              </a:ext>
            </a:extLst>
          </p:cNvPr>
          <p:cNvPicPr>
            <a:picLocks noChangeAspect="1"/>
          </p:cNvPicPr>
          <p:nvPr/>
        </p:nvPicPr>
        <p:blipFill>
          <a:blip r:embed="rId13"/>
          <a:stretch>
            <a:fillRect/>
          </a:stretch>
        </p:blipFill>
        <p:spPr>
          <a:xfrm>
            <a:off x="8006988" y="2138559"/>
            <a:ext cx="2101278" cy="1542830"/>
          </a:xfrm>
          <a:prstGeom prst="rect">
            <a:avLst/>
          </a:prstGeom>
        </p:spPr>
      </p:pic>
      <p:pic>
        <p:nvPicPr>
          <p:cNvPr id="14" name="Picture 13" descr="QR code&#10;">
            <a:extLst>
              <a:ext uri="{FF2B5EF4-FFF2-40B4-BE49-F238E27FC236}">
                <a16:creationId xmlns:a16="http://schemas.microsoft.com/office/drawing/2014/main" id="{8899C644-B622-E347-2ED4-EF71F5742A85}"/>
              </a:ext>
            </a:extLst>
          </p:cNvPr>
          <p:cNvPicPr>
            <a:picLocks noChangeAspect="1"/>
          </p:cNvPicPr>
          <p:nvPr/>
        </p:nvPicPr>
        <p:blipFill>
          <a:blip r:embed="rId14"/>
          <a:stretch>
            <a:fillRect/>
          </a:stretch>
        </p:blipFill>
        <p:spPr>
          <a:xfrm>
            <a:off x="10108339" y="2427718"/>
            <a:ext cx="781963" cy="781963"/>
          </a:xfrm>
          <a:prstGeom prst="rect">
            <a:avLst/>
          </a:prstGeom>
        </p:spPr>
      </p:pic>
      <p:pic>
        <p:nvPicPr>
          <p:cNvPr id="3" name="Graphic 4" descr="Pink backpack ">
            <a:extLst>
              <a:ext uri="{FF2B5EF4-FFF2-40B4-BE49-F238E27FC236}">
                <a16:creationId xmlns:a16="http://schemas.microsoft.com/office/drawing/2014/main" id="{55D32846-F1B5-7820-F371-2671817B68D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192263" y="2384813"/>
            <a:ext cx="968155" cy="968155"/>
          </a:xfrm>
          <a:prstGeom prst="rect">
            <a:avLst/>
          </a:prstGeom>
        </p:spPr>
      </p:pic>
      <p:sp>
        <p:nvSpPr>
          <p:cNvPr id="33" name="TextBox 32">
            <a:extLst>
              <a:ext uri="{FF2B5EF4-FFF2-40B4-BE49-F238E27FC236}">
                <a16:creationId xmlns:a16="http://schemas.microsoft.com/office/drawing/2014/main" id="{6DE02306-17BE-38B1-5A12-744563FBE74E}"/>
              </a:ext>
            </a:extLst>
          </p:cNvPr>
          <p:cNvSpPr txBox="1"/>
          <p:nvPr/>
        </p:nvSpPr>
        <p:spPr>
          <a:xfrm>
            <a:off x="10437680" y="1941745"/>
            <a:ext cx="1509776" cy="400110"/>
          </a:xfrm>
          <a:prstGeom prst="rect">
            <a:avLst/>
          </a:prstGeom>
          <a:solidFill>
            <a:schemeClr val="tx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tx2"/>
                </a:solidFill>
                <a:ea typeface="Calibri"/>
                <a:cs typeface="Calibri"/>
                <a:hlinkClick r:id="rId17">
                  <a:extLst>
                    <a:ext uri="{A12FA001-AC4F-418D-AE19-62706E023703}">
                      <ahyp:hlinkClr xmlns:ahyp="http://schemas.microsoft.com/office/drawing/2018/hyperlinkcolor" val="tx"/>
                    </a:ext>
                  </a:extLst>
                </a:hlinkClick>
              </a:rPr>
              <a:t>Learn More</a:t>
            </a:r>
            <a:endParaRPr lang="en-US" sz="2000" b="1" dirty="0">
              <a:solidFill>
                <a:schemeClr val="tx2"/>
              </a:solidFill>
            </a:endParaRPr>
          </a:p>
        </p:txBody>
      </p:sp>
      <p:pic>
        <p:nvPicPr>
          <p:cNvPr id="32" name="Graphic 31" descr="Checklist with solid fill">
            <a:extLst>
              <a:ext uri="{FF2B5EF4-FFF2-40B4-BE49-F238E27FC236}">
                <a16:creationId xmlns:a16="http://schemas.microsoft.com/office/drawing/2014/main" id="{2B839CE6-3BCE-E639-B7EC-45C4212CC21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996757" y="3446682"/>
            <a:ext cx="1430275" cy="1452715"/>
          </a:xfrm>
          <a:prstGeom prst="rect">
            <a:avLst/>
          </a:prstGeom>
        </p:spPr>
      </p:pic>
      <p:sp>
        <p:nvSpPr>
          <p:cNvPr id="31" name="TextBox 30">
            <a:extLst>
              <a:ext uri="{FF2B5EF4-FFF2-40B4-BE49-F238E27FC236}">
                <a16:creationId xmlns:a16="http://schemas.microsoft.com/office/drawing/2014/main" id="{AA0CC6CE-D09E-BA60-66BB-517B2DE50455}"/>
              </a:ext>
            </a:extLst>
          </p:cNvPr>
          <p:cNvSpPr txBox="1"/>
          <p:nvPr/>
        </p:nvSpPr>
        <p:spPr>
          <a:xfrm>
            <a:off x="9778975" y="5044154"/>
            <a:ext cx="22601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Video provided by: </a:t>
            </a:r>
            <a:endParaRPr lang="en-US"/>
          </a:p>
        </p:txBody>
      </p:sp>
      <p:pic>
        <p:nvPicPr>
          <p:cNvPr id="30" name="Picture 29" descr="Understood.org logo&#10;&#10;">
            <a:hlinkClick r:id="rId20"/>
            <a:extLst>
              <a:ext uri="{FF2B5EF4-FFF2-40B4-BE49-F238E27FC236}">
                <a16:creationId xmlns:a16="http://schemas.microsoft.com/office/drawing/2014/main" id="{8F013560-6EA6-EF01-8206-F9C878FE123F}"/>
              </a:ext>
            </a:extLst>
          </p:cNvPr>
          <p:cNvPicPr>
            <a:picLocks noChangeAspect="1"/>
          </p:cNvPicPr>
          <p:nvPr/>
        </p:nvPicPr>
        <p:blipFill>
          <a:blip r:embed="rId21"/>
          <a:stretch>
            <a:fillRect/>
          </a:stretch>
        </p:blipFill>
        <p:spPr>
          <a:xfrm>
            <a:off x="9986185" y="5413486"/>
            <a:ext cx="1679409" cy="407928"/>
          </a:xfrm>
          <a:prstGeom prst="rect">
            <a:avLst/>
          </a:prstGeom>
        </p:spPr>
      </p:pic>
    </p:spTree>
    <p:custDataLst>
      <p:tags r:id="rId1"/>
    </p:custDataLst>
    <p:extLst>
      <p:ext uri="{BB962C8B-B14F-4D97-AF65-F5344CB8AC3E}">
        <p14:creationId xmlns:p14="http://schemas.microsoft.com/office/powerpoint/2010/main" val="5161169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20689-81C3-8D82-BE0A-2CC26F8B4AD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1F58DB8-B055-D4CC-D95A-2AB3B8309330}"/>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DD47605-05FA-7A8A-5740-33C7D5814ED5}"/>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9" name="Rectangle: Single Corner Snipped 8">
            <a:extLst>
              <a:ext uri="{FF2B5EF4-FFF2-40B4-BE49-F238E27FC236}">
                <a16:creationId xmlns:a16="http://schemas.microsoft.com/office/drawing/2014/main" id="{1E08102B-19BD-A05E-8EE4-56B652FA1A49}"/>
              </a:ext>
            </a:extLst>
          </p:cNvPr>
          <p:cNvSpPr/>
          <p:nvPr/>
        </p:nvSpPr>
        <p:spPr>
          <a:xfrm>
            <a:off x="772800" y="1110572"/>
            <a:ext cx="3576211" cy="796000"/>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Parent-Teacher Conference</a:t>
            </a:r>
          </a:p>
        </p:txBody>
      </p:sp>
      <p:sp>
        <p:nvSpPr>
          <p:cNvPr id="15" name="Rectangle 14">
            <a:extLst>
              <a:ext uri="{FF2B5EF4-FFF2-40B4-BE49-F238E27FC236}">
                <a16:creationId xmlns:a16="http://schemas.microsoft.com/office/drawing/2014/main" id="{9C2771A0-163B-908F-AA03-D65794FDAEAE}"/>
              </a:ext>
              <a:ext uri="{C183D7F6-B498-43B3-948B-1728B52AA6E4}">
                <adec:decorative xmlns:adec="http://schemas.microsoft.com/office/drawing/2017/decorative" val="1"/>
              </a:ext>
            </a:extLst>
          </p:cNvPr>
          <p:cNvSpPr/>
          <p:nvPr/>
        </p:nvSpPr>
        <p:spPr>
          <a:xfrm>
            <a:off x="1036188" y="1891599"/>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Checkbox Checked with solid fill">
            <a:extLst>
              <a:ext uri="{FF2B5EF4-FFF2-40B4-BE49-F238E27FC236}">
                <a16:creationId xmlns:a16="http://schemas.microsoft.com/office/drawing/2014/main" id="{2CEA9F95-BB34-52BB-BBD8-5C25E5C62C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1075967"/>
            <a:ext cx="914400" cy="914400"/>
          </a:xfrm>
          <a:prstGeom prst="rect">
            <a:avLst/>
          </a:prstGeom>
        </p:spPr>
      </p:pic>
      <p:sp>
        <p:nvSpPr>
          <p:cNvPr id="11" name="Rectangle: Single Corner Snipped 10">
            <a:extLst>
              <a:ext uri="{FF2B5EF4-FFF2-40B4-BE49-F238E27FC236}">
                <a16:creationId xmlns:a16="http://schemas.microsoft.com/office/drawing/2014/main" id="{98F616C4-F915-A0D2-ED18-836130FB0372}"/>
              </a:ext>
            </a:extLst>
          </p:cNvPr>
          <p:cNvSpPr/>
          <p:nvPr/>
        </p:nvSpPr>
        <p:spPr>
          <a:xfrm>
            <a:off x="772800" y="2303703"/>
            <a:ext cx="3576211" cy="826078"/>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Special Education Evaluation</a:t>
            </a:r>
          </a:p>
        </p:txBody>
      </p:sp>
      <p:sp>
        <p:nvSpPr>
          <p:cNvPr id="17" name="Rectangle 16">
            <a:extLst>
              <a:ext uri="{FF2B5EF4-FFF2-40B4-BE49-F238E27FC236}">
                <a16:creationId xmlns:a16="http://schemas.microsoft.com/office/drawing/2014/main" id="{8ABFEC15-50A4-1CD3-C318-A7907C673862}"/>
              </a:ext>
              <a:ext uri="{C183D7F6-B498-43B3-948B-1728B52AA6E4}">
                <adec:decorative xmlns:adec="http://schemas.microsoft.com/office/drawing/2017/decorative" val="1"/>
              </a:ext>
            </a:extLst>
          </p:cNvPr>
          <p:cNvSpPr/>
          <p:nvPr/>
        </p:nvSpPr>
        <p:spPr>
          <a:xfrm>
            <a:off x="1036188" y="3124835"/>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descr="Checkbox Checked with solid fill">
            <a:extLst>
              <a:ext uri="{FF2B5EF4-FFF2-40B4-BE49-F238E27FC236}">
                <a16:creationId xmlns:a16="http://schemas.microsoft.com/office/drawing/2014/main" id="{189E001A-13E9-78EB-85F0-5572BA0142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2249046"/>
            <a:ext cx="914400" cy="914400"/>
          </a:xfrm>
          <a:prstGeom prst="rect">
            <a:avLst/>
          </a:prstGeom>
        </p:spPr>
      </p:pic>
      <p:sp>
        <p:nvSpPr>
          <p:cNvPr id="13" name="Rectangle: Single Corner Snipped 12">
            <a:extLst>
              <a:ext uri="{FF2B5EF4-FFF2-40B4-BE49-F238E27FC236}">
                <a16:creationId xmlns:a16="http://schemas.microsoft.com/office/drawing/2014/main" id="{73E60461-AA8B-C276-2756-37527A5EB1B8}"/>
              </a:ext>
            </a:extLst>
          </p:cNvPr>
          <p:cNvSpPr/>
          <p:nvPr/>
        </p:nvSpPr>
        <p:spPr>
          <a:xfrm>
            <a:off x="772799" y="3617149"/>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2">
                    <a:lumMod val="49000"/>
                  </a:schemeClr>
                </a:solidFill>
                <a:ea typeface="Calibri"/>
                <a:cs typeface="Calibri"/>
              </a:rPr>
              <a:t>Individualized Education Program (IEP) Meetings</a:t>
            </a:r>
          </a:p>
        </p:txBody>
      </p:sp>
      <p:sp>
        <p:nvSpPr>
          <p:cNvPr id="21" name="Rectangle 20">
            <a:extLst>
              <a:ext uri="{FF2B5EF4-FFF2-40B4-BE49-F238E27FC236}">
                <a16:creationId xmlns:a16="http://schemas.microsoft.com/office/drawing/2014/main" id="{B742ED5F-E1FF-8AFD-F0C1-1653ACD980A0}"/>
              </a:ext>
              <a:ext uri="{C183D7F6-B498-43B3-948B-1728B52AA6E4}">
                <adec:decorative xmlns:adec="http://schemas.microsoft.com/office/drawing/2017/decorative" val="1"/>
              </a:ext>
            </a:extLst>
          </p:cNvPr>
          <p:cNvSpPr/>
          <p:nvPr/>
        </p:nvSpPr>
        <p:spPr>
          <a:xfrm>
            <a:off x="1036187" y="4398177"/>
            <a:ext cx="227470" cy="502830"/>
          </a:xfrm>
          <a:prstGeom prst="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heckbox Checked with solid fill">
            <a:extLst>
              <a:ext uri="{FF2B5EF4-FFF2-40B4-BE49-F238E27FC236}">
                <a16:creationId xmlns:a16="http://schemas.microsoft.com/office/drawing/2014/main" id="{88B1A2F1-F778-102E-C140-9914C27588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3542440"/>
            <a:ext cx="914400" cy="914400"/>
          </a:xfrm>
          <a:prstGeom prst="rect">
            <a:avLst/>
          </a:prstGeom>
        </p:spPr>
      </p:pic>
      <p:sp>
        <p:nvSpPr>
          <p:cNvPr id="19" name="Rectangle: Single Corner Snipped 18">
            <a:extLst>
              <a:ext uri="{FF2B5EF4-FFF2-40B4-BE49-F238E27FC236}">
                <a16:creationId xmlns:a16="http://schemas.microsoft.com/office/drawing/2014/main" id="{53FD77D3-01D1-836C-53AA-B3191870C5F3}"/>
              </a:ext>
            </a:extLst>
          </p:cNvPr>
          <p:cNvSpPr/>
          <p:nvPr/>
        </p:nvSpPr>
        <p:spPr>
          <a:xfrm>
            <a:off x="772800" y="4890492"/>
            <a:ext cx="3576211" cy="78597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a:solidFill>
                  <a:schemeClr val="tx1"/>
                </a:solidFill>
                <a:ea typeface="Calibri"/>
                <a:cs typeface="Calibri"/>
              </a:rPr>
              <a:t>Literacy Data</a:t>
            </a:r>
            <a:endParaRPr lang="en-US" sz="2200" b="1">
              <a:solidFill>
                <a:schemeClr val="tx1"/>
              </a:solidFill>
            </a:endParaRPr>
          </a:p>
        </p:txBody>
      </p:sp>
      <p:pic>
        <p:nvPicPr>
          <p:cNvPr id="4" name="Graphic 3" descr="Checkbox Checked with solid fill">
            <a:extLst>
              <a:ext uri="{FF2B5EF4-FFF2-40B4-BE49-F238E27FC236}">
                <a16:creationId xmlns:a16="http://schemas.microsoft.com/office/drawing/2014/main" id="{1919FE65-99AC-1D35-023A-ED7D63D429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86" y="4745597"/>
            <a:ext cx="914400" cy="914400"/>
          </a:xfrm>
          <a:prstGeom prst="rect">
            <a:avLst/>
          </a:prstGeom>
        </p:spPr>
      </p:pic>
      <p:sp>
        <p:nvSpPr>
          <p:cNvPr id="24" name="Rectangle: Single Corner Snipped 23">
            <a:extLst>
              <a:ext uri="{FF2B5EF4-FFF2-40B4-BE49-F238E27FC236}">
                <a16:creationId xmlns:a16="http://schemas.microsoft.com/office/drawing/2014/main" id="{DF459457-9709-2C5D-94A8-D1E78E292B39}"/>
              </a:ext>
            </a:extLst>
          </p:cNvPr>
          <p:cNvSpPr/>
          <p:nvPr/>
        </p:nvSpPr>
        <p:spPr>
          <a:xfrm>
            <a:off x="5162254" y="1109143"/>
            <a:ext cx="7029746" cy="1967665"/>
          </a:xfrm>
          <a:prstGeom prst="snip1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US" sz="2100" dirty="0">
              <a:ea typeface="Calibri" panose="020F0502020204030204"/>
              <a:cs typeface="Calibri" panose="020F0502020204030204"/>
            </a:endParaRPr>
          </a:p>
          <a:p>
            <a:pPr marL="182880" indent="-182880">
              <a:buFont typeface="Arial"/>
              <a:buChar char="•"/>
            </a:pPr>
            <a:r>
              <a:rPr lang="en-US" sz="2100" dirty="0">
                <a:solidFill>
                  <a:srgbClr val="000000"/>
                </a:solidFill>
                <a:ea typeface="Calibri" panose="020F0502020204030204"/>
                <a:cs typeface="Calibri" panose="020F0502020204030204"/>
              </a:rPr>
              <a:t>Helps measure literacy skills</a:t>
            </a:r>
          </a:p>
          <a:p>
            <a:pPr marL="182880" indent="-182880">
              <a:buFont typeface="Arial"/>
              <a:buChar char="•"/>
            </a:pPr>
            <a:r>
              <a:rPr lang="en-US" sz="2100" dirty="0">
                <a:solidFill>
                  <a:srgbClr val="000000"/>
                </a:solidFill>
                <a:ea typeface="Calibri" panose="020F0502020204030204"/>
                <a:cs typeface="Calibri" panose="020F0502020204030204"/>
              </a:rPr>
              <a:t>Done regularly throughout the year</a:t>
            </a:r>
          </a:p>
          <a:p>
            <a:pPr marL="182880" indent="-182880">
              <a:buFont typeface="Arial"/>
              <a:buChar char="•"/>
            </a:pPr>
            <a:r>
              <a:rPr lang="en-US" sz="2100" dirty="0">
                <a:solidFill>
                  <a:srgbClr val="000000"/>
                </a:solidFill>
                <a:ea typeface="Calibri" panose="020F0502020204030204"/>
                <a:cs typeface="Calibri" panose="020F0502020204030204"/>
              </a:rPr>
              <a:t>Helps identify students at risk for reading difficulties</a:t>
            </a:r>
          </a:p>
          <a:p>
            <a:pPr marL="182880" indent="-182880">
              <a:buFont typeface="Arial"/>
              <a:buChar char="•"/>
            </a:pPr>
            <a:r>
              <a:rPr lang="en-US" sz="2100" dirty="0">
                <a:solidFill>
                  <a:srgbClr val="000000"/>
                </a:solidFill>
                <a:ea typeface="Calibri" panose="020F0502020204030204"/>
                <a:cs typeface="Calibri" panose="020F0502020204030204"/>
              </a:rPr>
              <a:t>Helps to better understand how students are performing</a:t>
            </a:r>
          </a:p>
        </p:txBody>
      </p:sp>
      <p:sp>
        <p:nvSpPr>
          <p:cNvPr id="20" name="TextBox 19">
            <a:extLst>
              <a:ext uri="{FF2B5EF4-FFF2-40B4-BE49-F238E27FC236}">
                <a16:creationId xmlns:a16="http://schemas.microsoft.com/office/drawing/2014/main" id="{2BC55D81-5044-8907-DED4-BA5BB123C324}"/>
              </a:ext>
            </a:extLst>
          </p:cNvPr>
          <p:cNvSpPr txBox="1"/>
          <p:nvPr/>
        </p:nvSpPr>
        <p:spPr>
          <a:xfrm>
            <a:off x="5172111" y="1109143"/>
            <a:ext cx="2325959" cy="492443"/>
          </a:xfrm>
          <a:prstGeom prst="rect">
            <a:avLst/>
          </a:prstGeom>
          <a:solidFill>
            <a:schemeClr val="bg1">
              <a:lumMod val="75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chemeClr val="tx2"/>
                </a:solidFill>
                <a:ea typeface="Calibri"/>
                <a:cs typeface="Calibri"/>
              </a:rPr>
              <a:t>Data Collection</a:t>
            </a:r>
          </a:p>
        </p:txBody>
      </p:sp>
      <p:sp>
        <p:nvSpPr>
          <p:cNvPr id="7" name="TextBox 6">
            <a:hlinkClick r:id="rId6"/>
            <a:extLst>
              <a:ext uri="{FF2B5EF4-FFF2-40B4-BE49-F238E27FC236}">
                <a16:creationId xmlns:a16="http://schemas.microsoft.com/office/drawing/2014/main" id="{460F2DED-685E-0EFE-C88C-937F7AB8D080}"/>
              </a:ext>
            </a:extLst>
          </p:cNvPr>
          <p:cNvSpPr txBox="1"/>
          <p:nvPr/>
        </p:nvSpPr>
        <p:spPr>
          <a:xfrm>
            <a:off x="5831329" y="3072392"/>
            <a:ext cx="1203744" cy="830997"/>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chemeClr val="tx2"/>
                </a:solidFill>
                <a:ea typeface="Calibri"/>
                <a:cs typeface="Calibri"/>
                <a:hlinkClick r:id="rId6">
                  <a:extLst>
                    <a:ext uri="{A12FA001-AC4F-418D-AE19-62706E023703}">
                      <ahyp:hlinkClr xmlns:ahyp="http://schemas.microsoft.com/office/drawing/2018/hyperlinkcolor" val="tx"/>
                    </a:ext>
                  </a:extLst>
                </a:hlinkClick>
              </a:rPr>
              <a:t>Learn More</a:t>
            </a:r>
            <a:endParaRPr lang="en-US" sz="2400" b="1" dirty="0">
              <a:solidFill>
                <a:schemeClr val="tx2"/>
              </a:solidFill>
              <a:ea typeface="Calibri"/>
              <a:cs typeface="Calibri"/>
            </a:endParaRPr>
          </a:p>
        </p:txBody>
      </p:sp>
      <p:sp>
        <p:nvSpPr>
          <p:cNvPr id="10" name="TextBox 9">
            <a:hlinkClick r:id="rId7"/>
            <a:extLst>
              <a:ext uri="{FF2B5EF4-FFF2-40B4-BE49-F238E27FC236}">
                <a16:creationId xmlns:a16="http://schemas.microsoft.com/office/drawing/2014/main" id="{E8038B2F-67DC-4DA3-B281-7DD07FC95416}"/>
              </a:ext>
            </a:extLst>
          </p:cNvPr>
          <p:cNvSpPr txBox="1"/>
          <p:nvPr/>
        </p:nvSpPr>
        <p:spPr>
          <a:xfrm>
            <a:off x="10279924" y="3072529"/>
            <a:ext cx="1326084" cy="830997"/>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chemeClr val="tx2"/>
                </a:solidFill>
                <a:ea typeface="Calibri"/>
                <a:cs typeface="Calibri"/>
                <a:hlinkClick r:id="rId7">
                  <a:extLst>
                    <a:ext uri="{A12FA001-AC4F-418D-AE19-62706E023703}">
                      <ahyp:hlinkClr xmlns:ahyp="http://schemas.microsoft.com/office/drawing/2018/hyperlinkcolor" val="tx"/>
                    </a:ext>
                  </a:extLst>
                </a:hlinkClick>
              </a:rPr>
              <a:t>Learn More</a:t>
            </a:r>
            <a:endParaRPr lang="en-US" sz="2400" b="1" dirty="0">
              <a:solidFill>
                <a:schemeClr val="tx2"/>
              </a:solidFill>
              <a:ea typeface="Calibri"/>
              <a:cs typeface="Calibri"/>
            </a:endParaRPr>
          </a:p>
        </p:txBody>
      </p:sp>
      <p:pic>
        <p:nvPicPr>
          <p:cNvPr id="5" name="Picture 4" descr="State of Dyslexia map">
            <a:hlinkClick r:id="rId8"/>
            <a:extLst>
              <a:ext uri="{FF2B5EF4-FFF2-40B4-BE49-F238E27FC236}">
                <a16:creationId xmlns:a16="http://schemas.microsoft.com/office/drawing/2014/main" id="{95AA0197-CC11-38E5-B209-97D30501B0A1}"/>
              </a:ext>
            </a:extLst>
          </p:cNvPr>
          <p:cNvPicPr>
            <a:picLocks noChangeAspect="1"/>
          </p:cNvPicPr>
          <p:nvPr/>
        </p:nvPicPr>
        <p:blipFill>
          <a:blip r:embed="rId9"/>
          <a:stretch>
            <a:fillRect/>
          </a:stretch>
        </p:blipFill>
        <p:spPr>
          <a:xfrm>
            <a:off x="5830850" y="3898132"/>
            <a:ext cx="5775158" cy="2336215"/>
          </a:xfrm>
          <a:prstGeom prst="rect">
            <a:avLst/>
          </a:prstGeom>
          <a:ln>
            <a:solidFill>
              <a:schemeClr val="bg1">
                <a:lumMod val="50000"/>
              </a:schemeClr>
            </a:solidFill>
          </a:ln>
        </p:spPr>
      </p:pic>
      <p:sp>
        <p:nvSpPr>
          <p:cNvPr id="8" name="TextBox 7">
            <a:hlinkClick r:id="rId8"/>
            <a:extLst>
              <a:ext uri="{FF2B5EF4-FFF2-40B4-BE49-F238E27FC236}">
                <a16:creationId xmlns:a16="http://schemas.microsoft.com/office/drawing/2014/main" id="{870B40F1-E21B-8185-BD58-C5A8B2AAB121}"/>
              </a:ext>
            </a:extLst>
          </p:cNvPr>
          <p:cNvSpPr txBox="1"/>
          <p:nvPr/>
        </p:nvSpPr>
        <p:spPr>
          <a:xfrm>
            <a:off x="6333942" y="5003099"/>
            <a:ext cx="4892693" cy="477054"/>
          </a:xfrm>
          <a:prstGeom prst="rect">
            <a:avLst/>
          </a:prstGeom>
          <a:solidFill>
            <a:schemeClr val="tx1"/>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b="1">
                <a:solidFill>
                  <a:schemeClr val="bg1">
                    <a:lumMod val="20000"/>
                    <a:lumOff val="80000"/>
                  </a:schemeClr>
                </a:solidFill>
                <a:ea typeface="Calibri"/>
                <a:cs typeface="Calibri"/>
                <a:hlinkClick r:id="rId8">
                  <a:extLst>
                    <a:ext uri="{A12FA001-AC4F-418D-AE19-62706E023703}">
                      <ahyp:hlinkClr xmlns:ahyp="http://schemas.microsoft.com/office/drawing/2018/hyperlinkcolor" val="tx"/>
                    </a:ext>
                  </a:extLst>
                </a:hlinkClick>
              </a:rPr>
              <a:t>NCIL State of Dyslexia Map</a:t>
            </a:r>
            <a:endParaRPr lang="en-US" sz="2500" b="1">
              <a:solidFill>
                <a:schemeClr val="bg1">
                  <a:lumMod val="20000"/>
                  <a:lumOff val="80000"/>
                </a:schemeClr>
              </a:solidFill>
              <a:ea typeface="Calibri"/>
              <a:cs typeface="Calibri"/>
            </a:endParaRPr>
          </a:p>
        </p:txBody>
      </p:sp>
    </p:spTree>
    <p:custDataLst>
      <p:tags r:id="rId1"/>
    </p:custDataLst>
    <p:extLst>
      <p:ext uri="{BB962C8B-B14F-4D97-AF65-F5344CB8AC3E}">
        <p14:creationId xmlns:p14="http://schemas.microsoft.com/office/powerpoint/2010/main" val="3670485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8B981-F2A4-C348-89B0-44AB19FF9A6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E17D6F8-7823-A899-4B5C-042173C0231E}"/>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627300C-C31B-BEB8-5589-920795E3B033}"/>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pic>
        <p:nvPicPr>
          <p:cNvPr id="14" name="Picture 13" descr="A green part &quot;Request&quot; of the Advocating for My Child’s Literacy Needs infographic &#10;">
            <a:extLst>
              <a:ext uri="{FF2B5EF4-FFF2-40B4-BE49-F238E27FC236}">
                <a16:creationId xmlns:a16="http://schemas.microsoft.com/office/drawing/2014/main" id="{35AE5E1F-F923-D321-31A1-A241E0D0D918}"/>
              </a:ext>
            </a:extLst>
          </p:cNvPr>
          <p:cNvPicPr>
            <a:picLocks noChangeAspect="1"/>
          </p:cNvPicPr>
          <p:nvPr/>
        </p:nvPicPr>
        <p:blipFill>
          <a:blip r:embed="rId4"/>
          <a:stretch>
            <a:fillRect/>
          </a:stretch>
        </p:blipFill>
        <p:spPr>
          <a:xfrm>
            <a:off x="792298" y="1564594"/>
            <a:ext cx="3448531" cy="3524742"/>
          </a:xfrm>
          <a:prstGeom prst="rect">
            <a:avLst/>
          </a:prstGeom>
        </p:spPr>
      </p:pic>
      <p:sp>
        <p:nvSpPr>
          <p:cNvPr id="11" name="TextBox 10">
            <a:extLst>
              <a:ext uri="{FF2B5EF4-FFF2-40B4-BE49-F238E27FC236}">
                <a16:creationId xmlns:a16="http://schemas.microsoft.com/office/drawing/2014/main" id="{2B32E1F5-6766-62BE-10F9-3E3C9FC90AAF}"/>
              </a:ext>
            </a:extLst>
          </p:cNvPr>
          <p:cNvSpPr txBox="1"/>
          <p:nvPr/>
        </p:nvSpPr>
        <p:spPr>
          <a:xfrm>
            <a:off x="5378822" y="1194735"/>
            <a:ext cx="6329083" cy="4893647"/>
          </a:xfrm>
          <a:prstGeom prst="rect">
            <a:avLst/>
          </a:prstGeom>
          <a:solidFill>
            <a:schemeClr val="accent6">
              <a:lumMod val="20000"/>
              <a:lumOff val="80000"/>
            </a:schemeClr>
          </a:solidFill>
          <a:ln>
            <a:solidFill>
              <a:srgbClr val="000000"/>
            </a:solidFill>
          </a:ln>
        </p:spPr>
        <p:txBody>
          <a:bodyPr wrap="square" lIns="91440" tIns="45720" rIns="91440" bIns="45720" rtlCol="0" anchor="t">
            <a:spAutoFit/>
          </a:bodyPr>
          <a:lstStyle/>
          <a:p>
            <a:r>
              <a:rPr lang="en-US" sz="2400">
                <a:solidFill>
                  <a:srgbClr val="000000"/>
                </a:solidFill>
              </a:rPr>
              <a:t>Request information and support from others to help you advocate for your child’s literacy needs.  </a:t>
            </a:r>
          </a:p>
          <a:p>
            <a:endParaRPr lang="en-US" sz="2400">
              <a:solidFill>
                <a:srgbClr val="000000"/>
              </a:solidFill>
            </a:endParaRPr>
          </a:p>
          <a:p>
            <a:r>
              <a:rPr lang="en-US" sz="2400">
                <a:solidFill>
                  <a:srgbClr val="000000"/>
                </a:solidFill>
              </a:rPr>
              <a:t>Request information about what your district has in place to support your child and family such as:</a:t>
            </a:r>
          </a:p>
          <a:p>
            <a:pPr marL="457200" indent="-457200">
              <a:buFont typeface="Arial" panose="020B0604020202020204" pitchFamily="34" charset="0"/>
              <a:buChar char="•"/>
            </a:pPr>
            <a:r>
              <a:rPr lang="en-US" sz="2400">
                <a:solidFill>
                  <a:srgbClr val="000000"/>
                </a:solidFill>
              </a:rPr>
              <a:t>Special education support</a:t>
            </a:r>
            <a:endParaRPr lang="en-US" sz="2400">
              <a:solidFill>
                <a:srgbClr val="000000"/>
              </a:solidFill>
              <a:ea typeface="Calibri"/>
              <a:cs typeface="Calibri"/>
            </a:endParaRPr>
          </a:p>
          <a:p>
            <a:pPr marL="457200" indent="-457200">
              <a:buFont typeface="Arial" panose="020B0604020202020204" pitchFamily="34" charset="0"/>
              <a:buChar char="•"/>
            </a:pPr>
            <a:r>
              <a:rPr lang="en-US" sz="2400">
                <a:solidFill>
                  <a:srgbClr val="000000"/>
                </a:solidFill>
              </a:rPr>
              <a:t>Special education advisory committees</a:t>
            </a:r>
            <a:endParaRPr lang="en-US" sz="2400">
              <a:solidFill>
                <a:srgbClr val="000000"/>
              </a:solidFill>
              <a:ea typeface="Calibri" panose="020F0502020204030204"/>
              <a:cs typeface="Calibri" panose="020F0502020204030204"/>
            </a:endParaRPr>
          </a:p>
          <a:p>
            <a:endParaRPr lang="en-US" sz="2400">
              <a:solidFill>
                <a:srgbClr val="000000"/>
              </a:solidFill>
            </a:endParaRPr>
          </a:p>
          <a:p>
            <a:r>
              <a:rPr lang="en-US" sz="2400">
                <a:solidFill>
                  <a:srgbClr val="000000"/>
                </a:solidFill>
              </a:rPr>
              <a:t>Attend and participate in community groups to learn about opportunities to connect with others such as:</a:t>
            </a:r>
          </a:p>
          <a:p>
            <a:pPr marL="457200" indent="-457200">
              <a:buFont typeface="Arial" panose="020B0604020202020204" pitchFamily="34" charset="0"/>
              <a:buChar char="•"/>
            </a:pPr>
            <a:r>
              <a:rPr lang="en-US" sz="2400">
                <a:solidFill>
                  <a:srgbClr val="000000"/>
                </a:solidFill>
              </a:rPr>
              <a:t>PTA meetings</a:t>
            </a:r>
          </a:p>
          <a:p>
            <a:pPr marL="457200" indent="-457200">
              <a:buFont typeface="Arial" panose="020B0604020202020204" pitchFamily="34" charset="0"/>
              <a:buChar char="•"/>
            </a:pPr>
            <a:r>
              <a:rPr lang="en-US" sz="2400">
                <a:solidFill>
                  <a:srgbClr val="000000"/>
                </a:solidFill>
              </a:rPr>
              <a:t>Family support groups</a:t>
            </a:r>
          </a:p>
        </p:txBody>
      </p:sp>
    </p:spTree>
    <p:custDataLst>
      <p:tags r:id="rId1"/>
    </p:custDataLst>
    <p:extLst>
      <p:ext uri="{BB962C8B-B14F-4D97-AF65-F5344CB8AC3E}">
        <p14:creationId xmlns:p14="http://schemas.microsoft.com/office/powerpoint/2010/main" val="224340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AA3E9-7781-3CAD-054E-BDA92413C744}"/>
            </a:ext>
          </a:extLst>
        </p:cNvPr>
        <p:cNvGrpSpPr/>
        <p:nvPr/>
      </p:nvGrpSpPr>
      <p:grpSpPr>
        <a:xfrm>
          <a:off x="0" y="0"/>
          <a:ext cx="0" cy="0"/>
          <a:chOff x="0" y="0"/>
          <a:chExt cx="0" cy="0"/>
        </a:xfrm>
      </p:grpSpPr>
      <p:sp>
        <p:nvSpPr>
          <p:cNvPr id="7" name="TextBox 9">
            <a:extLst>
              <a:ext uri="{FF2B5EF4-FFF2-40B4-BE49-F238E27FC236}">
                <a16:creationId xmlns:a16="http://schemas.microsoft.com/office/drawing/2014/main" id="{338D6912-F7D5-7F0C-0F8F-5CE636ADADC8}"/>
              </a:ext>
            </a:extLst>
          </p:cNvPr>
          <p:cNvSpPr txBox="1"/>
          <p:nvPr/>
        </p:nvSpPr>
        <p:spPr>
          <a:xfrm>
            <a:off x="301772" y="659475"/>
            <a:ext cx="6341436" cy="707886"/>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ea typeface="Calibri"/>
                <a:cs typeface="Calibri"/>
              </a:rPr>
              <a:t>Agenda</a:t>
            </a:r>
          </a:p>
        </p:txBody>
      </p:sp>
      <p:sp>
        <p:nvSpPr>
          <p:cNvPr id="4" name="Google Shape;189;p16">
            <a:extLst>
              <a:ext uri="{FF2B5EF4-FFF2-40B4-BE49-F238E27FC236}">
                <a16:creationId xmlns:a16="http://schemas.microsoft.com/office/drawing/2014/main" id="{520623E9-B8FC-767C-EE5C-E34E0A8A77BC}"/>
              </a:ext>
            </a:extLst>
          </p:cNvPr>
          <p:cNvSpPr txBox="1">
            <a:spLocks noGrp="1"/>
          </p:cNvSpPr>
          <p:nvPr/>
        </p:nvSpPr>
        <p:spPr>
          <a:xfrm>
            <a:off x="300228" y="1555248"/>
            <a:ext cx="9711136" cy="374656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r>
              <a:rPr lang="en" sz="2800" dirty="0"/>
              <a:t>Literacy Knowledge</a:t>
            </a:r>
            <a:endParaRPr lang="en-US" sz="2800" dirty="0"/>
          </a:p>
          <a:p>
            <a:pPr lvl="1">
              <a:buClr>
                <a:srgbClr val="08355F"/>
              </a:buClr>
            </a:pPr>
            <a:r>
              <a:rPr lang="en" sz="2400" dirty="0"/>
              <a:t>Literacy Development</a:t>
            </a:r>
          </a:p>
          <a:p>
            <a:pPr lvl="1">
              <a:spcBef>
                <a:spcPts val="1000"/>
              </a:spcBef>
              <a:buClr>
                <a:srgbClr val="08355F"/>
              </a:buClr>
            </a:pPr>
            <a:r>
              <a:rPr lang="en" sz="2400" dirty="0"/>
              <a:t>Instruction</a:t>
            </a:r>
          </a:p>
          <a:p>
            <a:pPr lvl="1">
              <a:buClr>
                <a:srgbClr val="08355F"/>
              </a:buClr>
            </a:pPr>
            <a:r>
              <a:rPr lang="en" sz="2400" dirty="0"/>
              <a:t>Identifying Reading Difficulties</a:t>
            </a:r>
          </a:p>
          <a:p>
            <a:pPr>
              <a:spcBef>
                <a:spcPts val="1000"/>
              </a:spcBef>
            </a:pPr>
            <a:r>
              <a:rPr lang="en" sz="2800" dirty="0"/>
              <a:t>Advocating for Your Child's Literacy Needs</a:t>
            </a:r>
            <a:endParaRPr sz="2800"/>
          </a:p>
          <a:p>
            <a:pPr lvl="1"/>
            <a:r>
              <a:rPr lang="en" sz="2400" dirty="0"/>
              <a:t>Common Questions</a:t>
            </a:r>
          </a:p>
          <a:p>
            <a:pPr lvl="1">
              <a:buClr>
                <a:srgbClr val="08355F"/>
              </a:buClr>
            </a:pPr>
            <a:r>
              <a:rPr lang="en" sz="2400" dirty="0"/>
              <a:t>Actions to Effectively Advocate</a:t>
            </a:r>
          </a:p>
          <a:p>
            <a:pPr>
              <a:spcBef>
                <a:spcPts val="1000"/>
              </a:spcBef>
            </a:pPr>
            <a:r>
              <a:rPr lang="en" sz="2800" dirty="0"/>
              <a:t>When Advocacy Becomes Difficult</a:t>
            </a:r>
            <a:endParaRPr sz="2800" dirty="0"/>
          </a:p>
        </p:txBody>
      </p:sp>
      <p:pic>
        <p:nvPicPr>
          <p:cNvPr id="2" name="Picture 1" descr="A person and a child hugging&#10;">
            <a:extLst>
              <a:ext uri="{FF2B5EF4-FFF2-40B4-BE49-F238E27FC236}">
                <a16:creationId xmlns:a16="http://schemas.microsoft.com/office/drawing/2014/main" id="{4A54F3EA-E610-6FBB-7D27-473EEBCD2FB9}"/>
              </a:ext>
            </a:extLst>
          </p:cNvPr>
          <p:cNvPicPr>
            <a:picLocks noChangeAspect="1"/>
          </p:cNvPicPr>
          <p:nvPr/>
        </p:nvPicPr>
        <p:blipFill>
          <a:blip r:embed="rId4"/>
          <a:stretch>
            <a:fillRect/>
          </a:stretch>
        </p:blipFill>
        <p:spPr>
          <a:xfrm>
            <a:off x="7664270" y="2224087"/>
            <a:ext cx="3946839" cy="2629840"/>
          </a:xfrm>
          <a:prstGeom prst="rect">
            <a:avLst/>
          </a:prstGeom>
        </p:spPr>
      </p:pic>
    </p:spTree>
    <p:custDataLst>
      <p:tags r:id="rId1"/>
    </p:custDataLst>
    <p:extLst>
      <p:ext uri="{BB962C8B-B14F-4D97-AF65-F5344CB8AC3E}">
        <p14:creationId xmlns:p14="http://schemas.microsoft.com/office/powerpoint/2010/main" val="1650583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4"/>
          <a:stretch>
            <a:fillRect l="-9000" r="-9000"/>
          </a:stretch>
        </a:blipFill>
        <a:effectLst/>
      </p:bgPr>
    </p:bg>
    <p:spTree>
      <p:nvGrpSpPr>
        <p:cNvPr id="1" name="">
          <a:extLst>
            <a:ext uri="{FF2B5EF4-FFF2-40B4-BE49-F238E27FC236}">
              <a16:creationId xmlns:a16="http://schemas.microsoft.com/office/drawing/2014/main" id="{BCCB0441-89EB-A5F1-7EC1-2F1532ABA8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C8200C-B9CF-C8F5-0208-EE29A27A71A5}"/>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TextBox 167">
            <a:extLst>
              <a:ext uri="{FF2B5EF4-FFF2-40B4-BE49-F238E27FC236}">
                <a16:creationId xmlns:a16="http://schemas.microsoft.com/office/drawing/2014/main" id="{4A7F1757-ADE7-11EF-0F1D-A74168CBC18B}"/>
              </a:ext>
              <a:ext uri="{C183D7F6-B498-43B3-948B-1728B52AA6E4}">
                <adec:decorative xmlns:adec="http://schemas.microsoft.com/office/drawing/2017/decorative" val="1"/>
              </a:ext>
            </a:extLst>
          </p:cNvPr>
          <p:cNvSpPr txBox="1"/>
          <p:nvPr/>
        </p:nvSpPr>
        <p:spPr>
          <a:xfrm>
            <a:off x="734400" y="3669864"/>
            <a:ext cx="5307444" cy="2666877"/>
          </a:xfrm>
          <a:prstGeom prst="rect">
            <a:avLst/>
          </a:prstGeom>
          <a:solidFill>
            <a:schemeClr val="bg1">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0" name="Isosceles Triangle 9">
            <a:extLst>
              <a:ext uri="{FF2B5EF4-FFF2-40B4-BE49-F238E27FC236}">
                <a16:creationId xmlns:a16="http://schemas.microsoft.com/office/drawing/2014/main" id="{C9A5A3DC-7DC0-C8EB-3820-1E9BE7B89905}"/>
              </a:ext>
              <a:ext uri="{C183D7F6-B498-43B3-948B-1728B52AA6E4}">
                <adec:decorative xmlns:adec="http://schemas.microsoft.com/office/drawing/2017/decorative" val="1"/>
              </a:ext>
            </a:extLst>
          </p:cNvPr>
          <p:cNvSpPr/>
          <p:nvPr/>
        </p:nvSpPr>
        <p:spPr>
          <a:xfrm rot="6300000">
            <a:off x="4763557" y="551477"/>
            <a:ext cx="276726" cy="2368214"/>
          </a:xfrm>
          <a:prstGeom prst="triangle">
            <a:avLst/>
          </a:prstGeom>
          <a:solidFill>
            <a:schemeClr val="tx2">
              <a:lumMod val="75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624E2F6-7144-A8CD-F301-0B8015BB4B70}"/>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8" name="TextBox 7">
            <a:extLst>
              <a:ext uri="{FF2B5EF4-FFF2-40B4-BE49-F238E27FC236}">
                <a16:creationId xmlns:a16="http://schemas.microsoft.com/office/drawing/2014/main" id="{14607E9E-A0B8-3C25-8577-8C37DDA74F5B}"/>
              </a:ext>
            </a:extLst>
          </p:cNvPr>
          <p:cNvSpPr txBox="1"/>
          <p:nvPr/>
        </p:nvSpPr>
        <p:spPr>
          <a:xfrm>
            <a:off x="547755" y="1242520"/>
            <a:ext cx="4166936" cy="892552"/>
          </a:xfrm>
          <a:prstGeom prst="rect">
            <a:avLst/>
          </a:prstGeom>
          <a:solidFill>
            <a:schemeClr val="tx2">
              <a:lumMod val="75000"/>
            </a:schemeClr>
          </a:solidFill>
          <a:ln>
            <a:solidFill>
              <a:srgbClr val="0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rgbClr val="000000"/>
                </a:solidFill>
                <a:ea typeface="Calibri"/>
                <a:cs typeface="Calibri"/>
              </a:rPr>
              <a:t>What supports are there to help my child with reading?</a:t>
            </a:r>
            <a:endParaRPr lang="en-US" sz="2600">
              <a:solidFill>
                <a:srgbClr val="000000"/>
              </a:solidFill>
            </a:endParaRPr>
          </a:p>
        </p:txBody>
      </p:sp>
      <p:sp>
        <p:nvSpPr>
          <p:cNvPr id="9" name="TextBox 8">
            <a:extLst>
              <a:ext uri="{FF2B5EF4-FFF2-40B4-BE49-F238E27FC236}">
                <a16:creationId xmlns:a16="http://schemas.microsoft.com/office/drawing/2014/main" id="{7357C109-282E-87F2-4563-AE465B79623F}"/>
              </a:ext>
            </a:extLst>
          </p:cNvPr>
          <p:cNvSpPr txBox="1"/>
          <p:nvPr/>
        </p:nvSpPr>
        <p:spPr>
          <a:xfrm>
            <a:off x="365375" y="2367681"/>
            <a:ext cx="3915063" cy="892552"/>
          </a:xfrm>
          <a:prstGeom prst="rect">
            <a:avLst/>
          </a:prstGeom>
          <a:solidFill>
            <a:schemeClr val="tx2">
              <a:lumMod val="75000"/>
            </a:schemeClr>
          </a:solidFill>
          <a:ln>
            <a:solidFill>
              <a:srgbClr val="0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rgbClr val="000000"/>
                </a:solidFill>
                <a:ea typeface="Calibri"/>
                <a:cs typeface="Calibri"/>
              </a:rPr>
              <a:t>Share your experiences to learn from one another.</a:t>
            </a:r>
            <a:endParaRPr lang="en-US" sz="2600">
              <a:solidFill>
                <a:srgbClr val="000000"/>
              </a:solidFill>
            </a:endParaRPr>
          </a:p>
        </p:txBody>
      </p:sp>
      <p:sp>
        <p:nvSpPr>
          <p:cNvPr id="15" name="TextBox 14">
            <a:extLst>
              <a:ext uri="{FF2B5EF4-FFF2-40B4-BE49-F238E27FC236}">
                <a16:creationId xmlns:a16="http://schemas.microsoft.com/office/drawing/2014/main" id="{CA21AD31-657B-68C8-4D48-842752BD518D}"/>
              </a:ext>
            </a:extLst>
          </p:cNvPr>
          <p:cNvSpPr txBox="1"/>
          <p:nvPr/>
        </p:nvSpPr>
        <p:spPr>
          <a:xfrm>
            <a:off x="7154222" y="3024120"/>
            <a:ext cx="3607612" cy="2131353"/>
          </a:xfrm>
          <a:prstGeom prst="rect">
            <a:avLst/>
          </a:prstGeom>
          <a:solidFill>
            <a:schemeClr val="bg1">
              <a:lumMod val="60000"/>
              <a:lumOff val="40000"/>
            </a:schemeClr>
          </a:solidFill>
          <a:ln>
            <a:solidFill>
              <a:srgbClr val="0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50" b="1">
                <a:solidFill>
                  <a:srgbClr val="000000"/>
                </a:solidFill>
                <a:ea typeface="Calibri"/>
                <a:cs typeface="Calibri"/>
              </a:rPr>
              <a:t>Encourage the school to make changes</a:t>
            </a:r>
            <a:r>
              <a:rPr lang="en-US" sz="2650">
                <a:solidFill>
                  <a:srgbClr val="000000"/>
                </a:solidFill>
                <a:ea typeface="Calibri"/>
                <a:cs typeface="Calibri"/>
              </a:rPr>
              <a:t> to literacy instruction, assessment, and intervention to benefit all children. </a:t>
            </a:r>
            <a:endParaRPr lang="en-US" sz="2650">
              <a:solidFill>
                <a:srgbClr val="000000"/>
              </a:solidFill>
            </a:endParaRPr>
          </a:p>
        </p:txBody>
      </p:sp>
      <p:sp>
        <p:nvSpPr>
          <p:cNvPr id="11" name="Isosceles Triangle 10">
            <a:extLst>
              <a:ext uri="{FF2B5EF4-FFF2-40B4-BE49-F238E27FC236}">
                <a16:creationId xmlns:a16="http://schemas.microsoft.com/office/drawing/2014/main" id="{3CEE1AE6-2023-6B6D-0630-9E77C228DA29}"/>
              </a:ext>
              <a:ext uri="{C183D7F6-B498-43B3-948B-1728B52AA6E4}">
                <adec:decorative xmlns:adec="http://schemas.microsoft.com/office/drawing/2017/decorative" val="1"/>
              </a:ext>
            </a:extLst>
          </p:cNvPr>
          <p:cNvSpPr/>
          <p:nvPr/>
        </p:nvSpPr>
        <p:spPr>
          <a:xfrm rot="4740000">
            <a:off x="5080033" y="1625504"/>
            <a:ext cx="226595" cy="1816767"/>
          </a:xfrm>
          <a:prstGeom prst="triangle">
            <a:avLst/>
          </a:prstGeom>
          <a:solidFill>
            <a:schemeClr val="tx2">
              <a:lumMod val="75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Diagram 15">
            <a:extLst>
              <a:ext uri="{FF2B5EF4-FFF2-40B4-BE49-F238E27FC236}">
                <a16:creationId xmlns:a16="http://schemas.microsoft.com/office/drawing/2014/main" id="{E8C3D582-57BB-DB98-5B41-C5B66C75BF6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6197868"/>
              </p:ext>
            </p:extLst>
          </p:nvPr>
        </p:nvGraphicFramePr>
        <p:xfrm>
          <a:off x="956852" y="3547807"/>
          <a:ext cx="4873092" cy="29095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297144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65D6C-4111-7E43-100B-6837770B369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E7529A4-8B48-7C21-95D9-19DB617A7FC8}"/>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A6A6538-4D96-378D-74CB-0BA9D6C750FA}"/>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2" name="Table 1">
            <a:extLst>
              <a:ext uri="{FF2B5EF4-FFF2-40B4-BE49-F238E27FC236}">
                <a16:creationId xmlns:a16="http://schemas.microsoft.com/office/drawing/2014/main" id="{5A4D3404-4AEB-AEE5-A011-80E78DA9F524}"/>
              </a:ext>
            </a:extLst>
          </p:cNvPr>
          <p:cNvGraphicFramePr>
            <a:graphicFrameLocks noGrp="1"/>
          </p:cNvGraphicFramePr>
          <p:nvPr>
            <p:extLst>
              <p:ext uri="{D42A27DB-BD31-4B8C-83A1-F6EECF244321}">
                <p14:modId xmlns:p14="http://schemas.microsoft.com/office/powerpoint/2010/main" val="1516765583"/>
              </p:ext>
            </p:extLst>
          </p:nvPr>
        </p:nvGraphicFramePr>
        <p:xfrm>
          <a:off x="421199" y="1203239"/>
          <a:ext cx="5967075" cy="1409807"/>
        </p:xfrm>
        <a:graphic>
          <a:graphicData uri="http://schemas.openxmlformats.org/drawingml/2006/table">
            <a:tbl>
              <a:tblPr firstRow="1" bandRow="1">
                <a:tableStyleId>{5C22544A-7EE6-4342-B048-85BDC9FD1C3A}</a:tableStyleId>
              </a:tblPr>
              <a:tblGrid>
                <a:gridCol w="5967075">
                  <a:extLst>
                    <a:ext uri="{9D8B030D-6E8A-4147-A177-3AD203B41FA5}">
                      <a16:colId xmlns:a16="http://schemas.microsoft.com/office/drawing/2014/main" val="1781394592"/>
                    </a:ext>
                  </a:extLst>
                </a:gridCol>
              </a:tblGrid>
              <a:tr h="525887">
                <a:tc>
                  <a:txBody>
                    <a:bodyPr/>
                    <a:lstStyle/>
                    <a:p>
                      <a:pPr lvl="0" algn="ctr">
                        <a:buNone/>
                      </a:pPr>
                      <a:r>
                        <a:rPr lang="en-US" sz="2800" b="1" i="0" u="none" strike="noStrike" noProof="0" dirty="0">
                          <a:solidFill>
                            <a:schemeClr val="bg1">
                              <a:lumMod val="40000"/>
                              <a:lumOff val="60000"/>
                            </a:schemeClr>
                          </a:solidFill>
                          <a:latin typeface="Calibri"/>
                        </a:rPr>
                        <a:t>Finding a Community</a:t>
                      </a:r>
                      <a:endParaRPr lang="en-US" sz="2800" b="1" dirty="0">
                        <a:solidFill>
                          <a:schemeClr val="tx1">
                            <a:lumMod val="40000"/>
                            <a:lumOff val="60000"/>
                          </a:schemeClr>
                        </a:solidFill>
                      </a:endParaRPr>
                    </a:p>
                  </a:txBody>
                  <a:tcPr>
                    <a:solidFill>
                      <a:schemeClr val="tx1">
                        <a:lumMod val="75000"/>
                      </a:schemeClr>
                    </a:solidFill>
                  </a:tcPr>
                </a:tc>
                <a:extLst>
                  <a:ext uri="{0D108BD9-81ED-4DB2-BD59-A6C34878D82A}">
                    <a16:rowId xmlns:a16="http://schemas.microsoft.com/office/drawing/2014/main" val="3068562962"/>
                  </a:ext>
                </a:extLst>
              </a:tr>
              <a:tr h="370840">
                <a:tc>
                  <a:txBody>
                    <a:bodyPr/>
                    <a:lstStyle/>
                    <a:p>
                      <a:r>
                        <a:rPr lang="en-US" sz="2600" b="1" dirty="0"/>
                        <a:t>What can I learn</a:t>
                      </a:r>
                      <a:r>
                        <a:rPr lang="en-US" sz="2600" dirty="0"/>
                        <a:t> by talking with other families with similar experiences</a:t>
                      </a:r>
                      <a:r>
                        <a:rPr lang="en-US" dirty="0"/>
                        <a:t>?</a:t>
                      </a:r>
                    </a:p>
                  </a:txBody>
                  <a:tcPr/>
                </a:tc>
                <a:extLst>
                  <a:ext uri="{0D108BD9-81ED-4DB2-BD59-A6C34878D82A}">
                    <a16:rowId xmlns:a16="http://schemas.microsoft.com/office/drawing/2014/main" val="2579704650"/>
                  </a:ext>
                </a:extLst>
              </a:tr>
            </a:tbl>
          </a:graphicData>
        </a:graphic>
      </p:graphicFrame>
      <p:sp>
        <p:nvSpPr>
          <p:cNvPr id="3" name="Rectangle: Rounded Corners 2">
            <a:extLst>
              <a:ext uri="{FF2B5EF4-FFF2-40B4-BE49-F238E27FC236}">
                <a16:creationId xmlns:a16="http://schemas.microsoft.com/office/drawing/2014/main" id="{C0F3E109-17ED-4FC5-F763-A69BE3432070}"/>
              </a:ext>
            </a:extLst>
          </p:cNvPr>
          <p:cNvSpPr/>
          <p:nvPr/>
        </p:nvSpPr>
        <p:spPr>
          <a:xfrm>
            <a:off x="556440" y="2707289"/>
            <a:ext cx="2555309" cy="986070"/>
          </a:xfrm>
          <a:prstGeom prst="roundRect">
            <a:avLst/>
          </a:prstGeom>
          <a:solidFill>
            <a:schemeClr val="accent1">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2"/>
                </a:solidFill>
              </a:rPr>
              <a:t>You’re not alone</a:t>
            </a:r>
            <a:endParaRPr lang="en-US" sz="2400">
              <a:solidFill>
                <a:schemeClr val="tx2"/>
              </a:solidFill>
            </a:endParaRPr>
          </a:p>
        </p:txBody>
      </p:sp>
      <p:sp>
        <p:nvSpPr>
          <p:cNvPr id="4" name="Rectangle: Rounded Corners 3">
            <a:extLst>
              <a:ext uri="{FF2B5EF4-FFF2-40B4-BE49-F238E27FC236}">
                <a16:creationId xmlns:a16="http://schemas.microsoft.com/office/drawing/2014/main" id="{2DC55BB7-EF4E-E5A6-BCF5-CB67AF570298}"/>
              </a:ext>
            </a:extLst>
          </p:cNvPr>
          <p:cNvSpPr/>
          <p:nvPr/>
        </p:nvSpPr>
        <p:spPr>
          <a:xfrm>
            <a:off x="556440" y="3827524"/>
            <a:ext cx="2555309" cy="986070"/>
          </a:xfrm>
          <a:prstGeom prst="roundRect">
            <a:avLst/>
          </a:prstGeom>
          <a:solidFill>
            <a:schemeClr val="accent1">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2"/>
                </a:solidFill>
              </a:rPr>
              <a:t>Real-life strategies</a:t>
            </a:r>
          </a:p>
        </p:txBody>
      </p:sp>
      <p:sp>
        <p:nvSpPr>
          <p:cNvPr id="7" name="Rectangle: Rounded Corners 6">
            <a:extLst>
              <a:ext uri="{FF2B5EF4-FFF2-40B4-BE49-F238E27FC236}">
                <a16:creationId xmlns:a16="http://schemas.microsoft.com/office/drawing/2014/main" id="{7949F0C0-C51F-2FA4-D27C-D0CB85E684D0}"/>
              </a:ext>
            </a:extLst>
          </p:cNvPr>
          <p:cNvSpPr/>
          <p:nvPr/>
        </p:nvSpPr>
        <p:spPr>
          <a:xfrm>
            <a:off x="3404736" y="3196405"/>
            <a:ext cx="2555309" cy="986070"/>
          </a:xfrm>
          <a:prstGeom prst="roundRect">
            <a:avLst/>
          </a:prstGeom>
          <a:solidFill>
            <a:schemeClr val="accent1">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2"/>
                </a:solidFill>
              </a:rPr>
              <a:t>Hope and encouragement</a:t>
            </a:r>
          </a:p>
        </p:txBody>
      </p:sp>
      <p:sp>
        <p:nvSpPr>
          <p:cNvPr id="9" name="Rectangle: Rounded Corners 8">
            <a:extLst>
              <a:ext uri="{FF2B5EF4-FFF2-40B4-BE49-F238E27FC236}">
                <a16:creationId xmlns:a16="http://schemas.microsoft.com/office/drawing/2014/main" id="{42FD8BE1-B1F9-4F17-6B20-A7DA2CC468EE}"/>
              </a:ext>
            </a:extLst>
          </p:cNvPr>
          <p:cNvSpPr/>
          <p:nvPr/>
        </p:nvSpPr>
        <p:spPr>
          <a:xfrm>
            <a:off x="556440" y="4953127"/>
            <a:ext cx="2555309" cy="986070"/>
          </a:xfrm>
          <a:prstGeom prst="roundRect">
            <a:avLst/>
          </a:prstGeom>
          <a:solidFill>
            <a:schemeClr val="accent1">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2"/>
                </a:solidFill>
              </a:rPr>
              <a:t>Advocacy tips</a:t>
            </a:r>
            <a:r>
              <a:rPr lang="en-US" sz="2400">
                <a:solidFill>
                  <a:schemeClr val="tx2"/>
                </a:solidFill>
              </a:rPr>
              <a:t> </a:t>
            </a:r>
            <a:endParaRPr lang="en-US" sz="2400" b="1">
              <a:solidFill>
                <a:schemeClr val="tx2"/>
              </a:solidFill>
            </a:endParaRPr>
          </a:p>
        </p:txBody>
      </p:sp>
      <p:sp>
        <p:nvSpPr>
          <p:cNvPr id="10" name="Rectangle: Rounded Corners 9">
            <a:extLst>
              <a:ext uri="{FF2B5EF4-FFF2-40B4-BE49-F238E27FC236}">
                <a16:creationId xmlns:a16="http://schemas.microsoft.com/office/drawing/2014/main" id="{5B2BE5B2-D3F6-05A1-6B6B-6F81BA09B4E5}"/>
              </a:ext>
            </a:extLst>
          </p:cNvPr>
          <p:cNvSpPr/>
          <p:nvPr/>
        </p:nvSpPr>
        <p:spPr>
          <a:xfrm>
            <a:off x="3404735" y="4460092"/>
            <a:ext cx="2555309" cy="986070"/>
          </a:xfrm>
          <a:prstGeom prst="roundRect">
            <a:avLst/>
          </a:prstGeom>
          <a:solidFill>
            <a:schemeClr val="accent1">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2"/>
                </a:solidFill>
              </a:rPr>
              <a:t>Community and belonging</a:t>
            </a:r>
          </a:p>
        </p:txBody>
      </p:sp>
      <p:pic>
        <p:nvPicPr>
          <p:cNvPr id="8" name="Picture 7" descr="A group of people sitting around a table&#10;&#10;">
            <a:extLst>
              <a:ext uri="{FF2B5EF4-FFF2-40B4-BE49-F238E27FC236}">
                <a16:creationId xmlns:a16="http://schemas.microsoft.com/office/drawing/2014/main" id="{2FD85C9A-B5E4-2187-2928-84DC2C6D1226}"/>
              </a:ext>
            </a:extLst>
          </p:cNvPr>
          <p:cNvPicPr>
            <a:picLocks noChangeAspect="1"/>
          </p:cNvPicPr>
          <p:nvPr/>
        </p:nvPicPr>
        <p:blipFill>
          <a:blip r:embed="rId4"/>
          <a:stretch>
            <a:fillRect/>
          </a:stretch>
        </p:blipFill>
        <p:spPr>
          <a:xfrm>
            <a:off x="6737822" y="1559428"/>
            <a:ext cx="5008350" cy="3071716"/>
          </a:xfrm>
          <a:prstGeom prst="rect">
            <a:avLst/>
          </a:prstGeom>
        </p:spPr>
      </p:pic>
    </p:spTree>
    <p:custDataLst>
      <p:tags r:id="rId1"/>
    </p:custDataLst>
    <p:extLst>
      <p:ext uri="{BB962C8B-B14F-4D97-AF65-F5344CB8AC3E}">
        <p14:creationId xmlns:p14="http://schemas.microsoft.com/office/powerpoint/2010/main" val="46258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9" grpId="0" animBg="1"/>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558A4-DBF1-8720-9B78-57B7694E37E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1D58BAA-27FB-606B-278B-3564CF13DBEC}"/>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BF4CB07-773E-9CAB-E584-9333D1E4E967}"/>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graphicFrame>
        <p:nvGraphicFramePr>
          <p:cNvPr id="2" name="Table 1">
            <a:extLst>
              <a:ext uri="{FF2B5EF4-FFF2-40B4-BE49-F238E27FC236}">
                <a16:creationId xmlns:a16="http://schemas.microsoft.com/office/drawing/2014/main" id="{D53E60DB-4EAE-FED3-4B98-4CF2057D93BE}"/>
              </a:ext>
            </a:extLst>
          </p:cNvPr>
          <p:cNvGraphicFramePr>
            <a:graphicFrameLocks noGrp="1"/>
          </p:cNvGraphicFramePr>
          <p:nvPr>
            <p:extLst>
              <p:ext uri="{D42A27DB-BD31-4B8C-83A1-F6EECF244321}">
                <p14:modId xmlns:p14="http://schemas.microsoft.com/office/powerpoint/2010/main" val="299112178"/>
              </p:ext>
            </p:extLst>
          </p:nvPr>
        </p:nvGraphicFramePr>
        <p:xfrm>
          <a:off x="598535" y="1400073"/>
          <a:ext cx="10995862" cy="1036320"/>
        </p:xfrm>
        <a:graphic>
          <a:graphicData uri="http://schemas.openxmlformats.org/drawingml/2006/table">
            <a:tbl>
              <a:tblPr firstRow="1" bandRow="1">
                <a:tableStyleId>{5C22544A-7EE6-4342-B048-85BDC9FD1C3A}</a:tableStyleId>
              </a:tblPr>
              <a:tblGrid>
                <a:gridCol w="10995862">
                  <a:extLst>
                    <a:ext uri="{9D8B030D-6E8A-4147-A177-3AD203B41FA5}">
                      <a16:colId xmlns:a16="http://schemas.microsoft.com/office/drawing/2014/main" val="1781394592"/>
                    </a:ext>
                  </a:extLst>
                </a:gridCol>
              </a:tblGrid>
              <a:tr h="370840">
                <a:tc>
                  <a:txBody>
                    <a:bodyPr/>
                    <a:lstStyle/>
                    <a:p>
                      <a:pPr lvl="0" algn="ctr">
                        <a:buNone/>
                      </a:pPr>
                      <a:r>
                        <a:rPr lang="en-US" sz="2800" b="1" i="0" u="none" strike="noStrike" noProof="0">
                          <a:solidFill>
                            <a:schemeClr val="bg1">
                              <a:lumMod val="40000"/>
                              <a:lumOff val="60000"/>
                            </a:schemeClr>
                          </a:solidFill>
                          <a:latin typeface="Calibri"/>
                        </a:rPr>
                        <a:t>Participating in the  Community</a:t>
                      </a:r>
                      <a:endParaRPr lang="en-US" sz="2800" b="1">
                        <a:solidFill>
                          <a:schemeClr val="tx1">
                            <a:lumMod val="40000"/>
                            <a:lumOff val="60000"/>
                          </a:schemeClr>
                        </a:solidFill>
                      </a:endParaRPr>
                    </a:p>
                  </a:txBody>
                  <a:tcPr>
                    <a:solidFill>
                      <a:schemeClr val="tx1">
                        <a:lumMod val="75000"/>
                      </a:schemeClr>
                    </a:solidFill>
                  </a:tcPr>
                </a:tc>
                <a:extLst>
                  <a:ext uri="{0D108BD9-81ED-4DB2-BD59-A6C34878D82A}">
                    <a16:rowId xmlns:a16="http://schemas.microsoft.com/office/drawing/2014/main" val="3068562962"/>
                  </a:ext>
                </a:extLst>
              </a:tr>
              <a:tr h="370840">
                <a:tc>
                  <a:txBody>
                    <a:bodyPr/>
                    <a:lstStyle/>
                    <a:p>
                      <a:r>
                        <a:rPr lang="en-US" sz="2800" b="0">
                          <a:solidFill>
                            <a:srgbClr val="000000"/>
                          </a:solidFill>
                        </a:rPr>
                        <a:t>How do I find and join special education support committees and groups? </a:t>
                      </a:r>
                    </a:p>
                  </a:txBody>
                  <a:tcPr/>
                </a:tc>
                <a:extLst>
                  <a:ext uri="{0D108BD9-81ED-4DB2-BD59-A6C34878D82A}">
                    <a16:rowId xmlns:a16="http://schemas.microsoft.com/office/drawing/2014/main" val="2579704650"/>
                  </a:ext>
                </a:extLst>
              </a:tr>
            </a:tbl>
          </a:graphicData>
        </a:graphic>
      </p:graphicFrame>
      <p:pic>
        <p:nvPicPr>
          <p:cNvPr id="5" name="Picture 4" descr="International Dyslexia Association ...">
            <a:extLst>
              <a:ext uri="{FF2B5EF4-FFF2-40B4-BE49-F238E27FC236}">
                <a16:creationId xmlns:a16="http://schemas.microsoft.com/office/drawing/2014/main" id="{CD452FD9-52F5-1549-5145-CF19F1E8495D}"/>
              </a:ext>
            </a:extLst>
          </p:cNvPr>
          <p:cNvPicPr>
            <a:picLocks noChangeAspect="1"/>
          </p:cNvPicPr>
          <p:nvPr/>
        </p:nvPicPr>
        <p:blipFill>
          <a:blip r:embed="rId4"/>
          <a:stretch>
            <a:fillRect/>
          </a:stretch>
        </p:blipFill>
        <p:spPr>
          <a:xfrm>
            <a:off x="958316" y="3290174"/>
            <a:ext cx="3381375" cy="1352550"/>
          </a:xfrm>
          <a:prstGeom prst="rect">
            <a:avLst/>
          </a:prstGeom>
          <a:ln>
            <a:solidFill>
              <a:schemeClr val="tx2">
                <a:lumMod val="50000"/>
              </a:schemeClr>
            </a:solidFill>
          </a:ln>
        </p:spPr>
      </p:pic>
      <p:pic>
        <p:nvPicPr>
          <p:cNvPr id="7" name="Picture 6" descr="Decoding Dyslexia log">
            <a:extLst>
              <a:ext uri="{FF2B5EF4-FFF2-40B4-BE49-F238E27FC236}">
                <a16:creationId xmlns:a16="http://schemas.microsoft.com/office/drawing/2014/main" id="{1C3A71F5-6092-645E-0F83-A6E984A267C8}"/>
              </a:ext>
            </a:extLst>
          </p:cNvPr>
          <p:cNvPicPr>
            <a:picLocks noChangeAspect="1"/>
          </p:cNvPicPr>
          <p:nvPr/>
        </p:nvPicPr>
        <p:blipFill>
          <a:blip r:embed="rId5"/>
          <a:stretch>
            <a:fillRect/>
          </a:stretch>
        </p:blipFill>
        <p:spPr>
          <a:xfrm>
            <a:off x="4660755" y="2939253"/>
            <a:ext cx="2870033" cy="2054392"/>
          </a:xfrm>
          <a:prstGeom prst="rect">
            <a:avLst/>
          </a:prstGeom>
          <a:ln>
            <a:solidFill>
              <a:schemeClr val="tx2">
                <a:lumMod val="50000"/>
              </a:schemeClr>
            </a:solidFill>
          </a:ln>
        </p:spPr>
      </p:pic>
      <p:pic>
        <p:nvPicPr>
          <p:cNvPr id="9" name="Picture 8" descr="Center for Parent Information and Resources">
            <a:extLst>
              <a:ext uri="{FF2B5EF4-FFF2-40B4-BE49-F238E27FC236}">
                <a16:creationId xmlns:a16="http://schemas.microsoft.com/office/drawing/2014/main" id="{C2827C66-DD0A-A2BE-17B1-2616FBF8324A}"/>
              </a:ext>
            </a:extLst>
          </p:cNvPr>
          <p:cNvPicPr>
            <a:picLocks noChangeAspect="1"/>
          </p:cNvPicPr>
          <p:nvPr/>
        </p:nvPicPr>
        <p:blipFill>
          <a:blip r:embed="rId6"/>
          <a:stretch>
            <a:fillRect/>
          </a:stretch>
        </p:blipFill>
        <p:spPr>
          <a:xfrm>
            <a:off x="8010262" y="2896641"/>
            <a:ext cx="3559341" cy="2139615"/>
          </a:xfrm>
          <a:prstGeom prst="rect">
            <a:avLst/>
          </a:prstGeom>
          <a:ln>
            <a:solidFill>
              <a:schemeClr val="tx2">
                <a:lumMod val="50000"/>
              </a:schemeClr>
            </a:solidFill>
          </a:ln>
        </p:spPr>
      </p:pic>
    </p:spTree>
    <p:custDataLst>
      <p:tags r:id="rId1"/>
    </p:custDataLst>
    <p:extLst>
      <p:ext uri="{BB962C8B-B14F-4D97-AF65-F5344CB8AC3E}">
        <p14:creationId xmlns:p14="http://schemas.microsoft.com/office/powerpoint/2010/main" val="3654931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F822-3422-3B46-8EB0-223E9024BA5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E1C2DA7-8E0F-2762-7FCB-7577BFCA9F64}"/>
              </a:ext>
              <a:ext uri="{C183D7F6-B498-43B3-948B-1728B52AA6E4}">
                <adec:decorative xmlns:adec="http://schemas.microsoft.com/office/drawing/2017/decorative" val="1"/>
              </a:ext>
            </a:extLst>
          </p:cNvPr>
          <p:cNvSpPr/>
          <p:nvPr/>
        </p:nvSpPr>
        <p:spPr>
          <a:xfrm>
            <a:off x="-4651" y="411007"/>
            <a:ext cx="5042431" cy="582334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3259FDA-9249-973D-61A7-6ACF5E4DF8E7}"/>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pic>
        <p:nvPicPr>
          <p:cNvPr id="2" name="Picture 1" descr="A purple part &quot;Refer&quot; of the Advocating for My Child’s Literacy Needs infographic &#10;&#10;">
            <a:extLst>
              <a:ext uri="{FF2B5EF4-FFF2-40B4-BE49-F238E27FC236}">
                <a16:creationId xmlns:a16="http://schemas.microsoft.com/office/drawing/2014/main" id="{93C9BDCB-9AF0-DDBA-8054-6D4ADC86E472}"/>
              </a:ext>
            </a:extLst>
          </p:cNvPr>
          <p:cNvPicPr>
            <a:picLocks noChangeAspect="1"/>
          </p:cNvPicPr>
          <p:nvPr/>
        </p:nvPicPr>
        <p:blipFill>
          <a:blip r:embed="rId4"/>
          <a:stretch>
            <a:fillRect/>
          </a:stretch>
        </p:blipFill>
        <p:spPr>
          <a:xfrm>
            <a:off x="475073" y="1383776"/>
            <a:ext cx="4089982" cy="4233745"/>
          </a:xfrm>
          <a:prstGeom prst="rect">
            <a:avLst/>
          </a:prstGeom>
        </p:spPr>
      </p:pic>
      <p:sp>
        <p:nvSpPr>
          <p:cNvPr id="5" name="TextBox 4">
            <a:extLst>
              <a:ext uri="{FF2B5EF4-FFF2-40B4-BE49-F238E27FC236}">
                <a16:creationId xmlns:a16="http://schemas.microsoft.com/office/drawing/2014/main" id="{1160CC9D-3B1F-7310-651E-0D5126B4FF33}"/>
              </a:ext>
            </a:extLst>
          </p:cNvPr>
          <p:cNvSpPr txBox="1"/>
          <p:nvPr/>
        </p:nvSpPr>
        <p:spPr>
          <a:xfrm>
            <a:off x="5614096" y="1494621"/>
            <a:ext cx="5988672" cy="3647152"/>
          </a:xfrm>
          <a:prstGeom prst="rect">
            <a:avLst/>
          </a:prstGeom>
          <a:solidFill>
            <a:srgbClr val="CDBFD9"/>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spcAft>
                <a:spcPts val="600"/>
              </a:spcAft>
              <a:buFont typeface="Arial,Sans-Serif"/>
              <a:buChar char="•"/>
            </a:pPr>
            <a:r>
              <a:rPr lang="en-US" sz="2400">
                <a:solidFill>
                  <a:srgbClr val="444444"/>
                </a:solidFill>
                <a:ea typeface="Calibri"/>
                <a:cs typeface="Calibri"/>
              </a:rPr>
              <a:t>Ask your school about opportunities to provide </a:t>
            </a:r>
            <a:r>
              <a:rPr lang="en-US" sz="2400" b="1">
                <a:solidFill>
                  <a:srgbClr val="444444"/>
                </a:solidFill>
                <a:ea typeface="Calibri"/>
                <a:cs typeface="Calibri"/>
              </a:rPr>
              <a:t>input on literacy approaches and practices</a:t>
            </a:r>
            <a:r>
              <a:rPr lang="en-US" sz="2400">
                <a:solidFill>
                  <a:srgbClr val="444444"/>
                </a:solidFill>
                <a:ea typeface="Calibri"/>
                <a:cs typeface="Calibri"/>
              </a:rPr>
              <a:t>.</a:t>
            </a:r>
            <a:endParaRPr lang="en-US" sz="2400"/>
          </a:p>
          <a:p>
            <a:pPr marL="171450" indent="-171450">
              <a:spcAft>
                <a:spcPts val="600"/>
              </a:spcAft>
              <a:buFont typeface="Arial,Sans-Serif"/>
              <a:buChar char="•"/>
            </a:pPr>
            <a:r>
              <a:rPr lang="en-US" sz="2400">
                <a:solidFill>
                  <a:srgbClr val="444444"/>
                </a:solidFill>
                <a:ea typeface="Calibri"/>
                <a:cs typeface="Calibri"/>
              </a:rPr>
              <a:t>Participate in decision-making when possible.</a:t>
            </a:r>
          </a:p>
          <a:p>
            <a:pPr marL="171450" indent="-171450">
              <a:spcAft>
                <a:spcPts val="600"/>
              </a:spcAft>
              <a:buFont typeface="Arial,Sans-Serif"/>
              <a:buChar char="•"/>
            </a:pPr>
            <a:r>
              <a:rPr lang="en-US" sz="2400">
                <a:solidFill>
                  <a:srgbClr val="444444"/>
                </a:solidFill>
                <a:ea typeface="Calibri"/>
                <a:cs typeface="Calibri"/>
              </a:rPr>
              <a:t>Request workshops or engagement activities that bring families, schools, and communities together.</a:t>
            </a:r>
          </a:p>
          <a:p>
            <a:pPr marL="171450" indent="-171450">
              <a:spcAft>
                <a:spcPts val="600"/>
              </a:spcAft>
              <a:buFont typeface="Arial,Sans-Serif"/>
              <a:buChar char="•"/>
            </a:pPr>
            <a:r>
              <a:rPr lang="en-US" sz="2400">
                <a:solidFill>
                  <a:srgbClr val="444444"/>
                </a:solidFill>
                <a:ea typeface="Calibri"/>
                <a:cs typeface="Calibri"/>
              </a:rPr>
              <a:t>Shared learning strengthens literacy outcomes.</a:t>
            </a:r>
          </a:p>
        </p:txBody>
      </p:sp>
    </p:spTree>
    <p:custDataLst>
      <p:tags r:id="rId1"/>
    </p:custDataLst>
    <p:extLst>
      <p:ext uri="{BB962C8B-B14F-4D97-AF65-F5344CB8AC3E}">
        <p14:creationId xmlns:p14="http://schemas.microsoft.com/office/powerpoint/2010/main" val="24966407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2ACA2-1243-89A7-3306-C527953E365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41B793-6EBF-9B7A-9223-15E695066DB8}"/>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3" name="Title 2">
            <a:extLst>
              <a:ext uri="{FF2B5EF4-FFF2-40B4-BE49-F238E27FC236}">
                <a16:creationId xmlns:a16="http://schemas.microsoft.com/office/drawing/2014/main" id="{5F09370B-E15E-C197-7E28-36C760A42B90}"/>
              </a:ext>
            </a:extLst>
          </p:cNvPr>
          <p:cNvSpPr>
            <a:spLocks noGrp="1"/>
          </p:cNvSpPr>
          <p:nvPr>
            <p:ph type="title"/>
          </p:nvPr>
        </p:nvSpPr>
        <p:spPr>
          <a:xfrm>
            <a:off x="475518" y="1013711"/>
            <a:ext cx="10515600" cy="646332"/>
          </a:xfrm>
        </p:spPr>
        <p:txBody>
          <a:bodyPr lIns="91440" tIns="45720" rIns="91440" bIns="45720" anchor="t"/>
          <a:lstStyle/>
          <a:p>
            <a:r>
              <a:rPr lang="en-US" b="1">
                <a:latin typeface="+mn-lt"/>
              </a:rPr>
              <a:t>Summary</a:t>
            </a:r>
          </a:p>
        </p:txBody>
      </p:sp>
      <p:pic>
        <p:nvPicPr>
          <p:cNvPr id="5" name="Content Placeholder 4" descr="Advocating for My Child’s Literacy Needs infographic">
            <a:extLst>
              <a:ext uri="{FF2B5EF4-FFF2-40B4-BE49-F238E27FC236}">
                <a16:creationId xmlns:a16="http://schemas.microsoft.com/office/drawing/2014/main" id="{4418E2A1-8FA6-1FCA-8FA9-DCA2625C28EC}"/>
              </a:ext>
            </a:extLst>
          </p:cNvPr>
          <p:cNvPicPr>
            <a:picLocks noGrp="1" noChangeAspect="1"/>
          </p:cNvPicPr>
          <p:nvPr>
            <p:ph idx="1"/>
          </p:nvPr>
        </p:nvPicPr>
        <p:blipFill>
          <a:blip r:embed="rId4"/>
          <a:stretch>
            <a:fillRect/>
          </a:stretch>
        </p:blipFill>
        <p:spPr>
          <a:xfrm>
            <a:off x="475518" y="1656365"/>
            <a:ext cx="3362170" cy="4351338"/>
          </a:xfrm>
          <a:prstGeom prst="rect">
            <a:avLst/>
          </a:prstGeom>
        </p:spPr>
      </p:pic>
      <p:sp>
        <p:nvSpPr>
          <p:cNvPr id="8" name="TextBox 7">
            <a:extLst>
              <a:ext uri="{FF2B5EF4-FFF2-40B4-BE49-F238E27FC236}">
                <a16:creationId xmlns:a16="http://schemas.microsoft.com/office/drawing/2014/main" id="{F9E4EC4D-F43F-C5C3-DC24-41323B79B118}"/>
              </a:ext>
            </a:extLst>
          </p:cNvPr>
          <p:cNvSpPr txBox="1"/>
          <p:nvPr/>
        </p:nvSpPr>
        <p:spPr>
          <a:xfrm>
            <a:off x="3910797" y="1086152"/>
            <a:ext cx="8280689" cy="5261015"/>
          </a:xfrm>
          <a:prstGeom prst="roundRect">
            <a:avLst/>
          </a:prstGeom>
          <a:solidFill>
            <a:schemeClr val="bg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Sans-Serif"/>
              <a:buChar char="•"/>
            </a:pPr>
            <a:r>
              <a:rPr lang="en-US" b="1" dirty="0">
                <a:solidFill>
                  <a:srgbClr val="2C3335"/>
                </a:solidFill>
                <a:ea typeface="Calibri"/>
                <a:cs typeface="Calibri"/>
              </a:rPr>
              <a:t>Review:</a:t>
            </a:r>
            <a:r>
              <a:rPr lang="en-US" dirty="0">
                <a:solidFill>
                  <a:srgbClr val="2C3335"/>
                </a:solidFill>
                <a:ea typeface="Calibri"/>
                <a:cs typeface="Calibri"/>
              </a:rPr>
              <a:t> Learn about the school’s system of support for literacy and learn where your child fits within that system. If your child is receiving special education services, ask for a copy of their school records and know your educational rights and responsibilities. </a:t>
            </a:r>
            <a:endParaRPr lang="en-US">
              <a:solidFill>
                <a:srgbClr val="08355F"/>
              </a:solidFill>
              <a:ea typeface="Calibri"/>
              <a:cs typeface="Calibri"/>
            </a:endParaRPr>
          </a:p>
          <a:p>
            <a:pPr marL="342900" indent="-342900">
              <a:spcAft>
                <a:spcPts val="600"/>
              </a:spcAft>
              <a:buFont typeface="Arial,Sans-Serif"/>
              <a:buChar char="•"/>
            </a:pPr>
            <a:r>
              <a:rPr lang="en-US" b="1" dirty="0">
                <a:solidFill>
                  <a:srgbClr val="2C3335"/>
                </a:solidFill>
                <a:ea typeface="Calibri"/>
                <a:cs typeface="Calibri"/>
              </a:rPr>
              <a:t>Record:</a:t>
            </a:r>
            <a:r>
              <a:rPr lang="en-US" dirty="0">
                <a:solidFill>
                  <a:srgbClr val="2C3335"/>
                </a:solidFill>
                <a:ea typeface="Calibri"/>
                <a:cs typeface="Calibri"/>
              </a:rPr>
              <a:t> Keep a notebook and folder of information and communications about your child’s reading and writing. Note what was discussed during calls and meetings with the teacher or school. Write down dates, times, topics, decisions, and next steps. </a:t>
            </a:r>
            <a:endParaRPr lang="en-US">
              <a:solidFill>
                <a:srgbClr val="08355F"/>
              </a:solidFill>
              <a:ea typeface="Calibri"/>
              <a:cs typeface="Calibri"/>
            </a:endParaRPr>
          </a:p>
          <a:p>
            <a:pPr marL="342900" indent="-342900">
              <a:spcAft>
                <a:spcPts val="600"/>
              </a:spcAft>
              <a:buFont typeface="Arial,Sans-Serif"/>
              <a:buChar char="•"/>
            </a:pPr>
            <a:r>
              <a:rPr lang="en-US" b="1" dirty="0">
                <a:solidFill>
                  <a:srgbClr val="2C3335"/>
                </a:solidFill>
                <a:ea typeface="Calibri"/>
                <a:cs typeface="Calibri"/>
              </a:rPr>
              <a:t>Request</a:t>
            </a:r>
            <a:r>
              <a:rPr lang="en-US" dirty="0">
                <a:solidFill>
                  <a:srgbClr val="2C3335"/>
                </a:solidFill>
                <a:ea typeface="Calibri"/>
                <a:cs typeface="Calibri"/>
              </a:rPr>
              <a:t>: Talk with other parents and families who have similar experiences. Find out about your district’s special education support, like special education advisory committees, and attend PTA meetings to learn about opportunities to connect with others. </a:t>
            </a:r>
            <a:endParaRPr lang="en-US">
              <a:solidFill>
                <a:srgbClr val="08355F"/>
              </a:solidFill>
              <a:ea typeface="Calibri"/>
              <a:cs typeface="Calibri"/>
            </a:endParaRPr>
          </a:p>
          <a:p>
            <a:pPr marL="342900" indent="-342900">
              <a:spcAft>
                <a:spcPts val="600"/>
              </a:spcAft>
              <a:buFont typeface="Arial,Sans-Serif"/>
              <a:buChar char="•"/>
            </a:pPr>
            <a:r>
              <a:rPr lang="en-US" b="1" dirty="0">
                <a:solidFill>
                  <a:srgbClr val="2C3335"/>
                </a:solidFill>
                <a:ea typeface="Calibri"/>
                <a:cs typeface="Calibri"/>
              </a:rPr>
              <a:t>Refer</a:t>
            </a:r>
            <a:r>
              <a:rPr lang="en-US" dirty="0">
                <a:solidFill>
                  <a:srgbClr val="2C3335"/>
                </a:solidFill>
                <a:ea typeface="Calibri"/>
                <a:cs typeface="Calibri"/>
              </a:rPr>
              <a:t>: Ask the school about opportunities to provide input on literacy approaches and practices and help make decisions. Request workshops and engagement activities that bring the school, home, and community together to learn about reading and writing instruction.</a:t>
            </a:r>
            <a:endParaRPr lang="en-US" dirty="0">
              <a:solidFill>
                <a:srgbClr val="08355F"/>
              </a:solidFill>
              <a:ea typeface="Calibri"/>
              <a:cs typeface="Calibri"/>
            </a:endParaRPr>
          </a:p>
        </p:txBody>
      </p:sp>
    </p:spTree>
    <p:custDataLst>
      <p:tags r:id="rId1"/>
    </p:custDataLst>
    <p:extLst>
      <p:ext uri="{BB962C8B-B14F-4D97-AF65-F5344CB8AC3E}">
        <p14:creationId xmlns:p14="http://schemas.microsoft.com/office/powerpoint/2010/main" val="14321247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2CAC4-DCC6-E250-E879-D84627C8F52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0E80116-0571-6D2C-2A61-42F79F1A36F3}"/>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3" name="Title 2">
            <a:extLst>
              <a:ext uri="{FF2B5EF4-FFF2-40B4-BE49-F238E27FC236}">
                <a16:creationId xmlns:a16="http://schemas.microsoft.com/office/drawing/2014/main" id="{2E73997E-1666-955B-51F3-73EFD4CA2B9A}"/>
              </a:ext>
            </a:extLst>
          </p:cNvPr>
          <p:cNvSpPr>
            <a:spLocks noGrp="1"/>
          </p:cNvSpPr>
          <p:nvPr>
            <p:ph type="title"/>
          </p:nvPr>
        </p:nvSpPr>
        <p:spPr>
          <a:xfrm>
            <a:off x="183969" y="1087639"/>
            <a:ext cx="10515600" cy="822086"/>
          </a:xfrm>
        </p:spPr>
        <p:txBody>
          <a:bodyPr/>
          <a:lstStyle/>
          <a:p>
            <a:r>
              <a:rPr lang="en-US" sz="3600" b="1">
                <a:latin typeface="+mn-lt"/>
              </a:rPr>
              <a:t>Let’s return to our scenario…</a:t>
            </a:r>
          </a:p>
        </p:txBody>
      </p:sp>
      <p:sp>
        <p:nvSpPr>
          <p:cNvPr id="5" name="Title 1">
            <a:extLst>
              <a:ext uri="{FF2B5EF4-FFF2-40B4-BE49-F238E27FC236}">
                <a16:creationId xmlns:a16="http://schemas.microsoft.com/office/drawing/2014/main" id="{FCC3F452-3D7E-A1F4-44AE-7B59578FE219}"/>
              </a:ext>
            </a:extLst>
          </p:cNvPr>
          <p:cNvSpPr txBox="1">
            <a:spLocks/>
          </p:cNvSpPr>
          <p:nvPr/>
        </p:nvSpPr>
        <p:spPr>
          <a:xfrm>
            <a:off x="184426" y="1668913"/>
            <a:ext cx="11823605" cy="2539832"/>
          </a:xfrm>
          <a:prstGeom prst="roundRect">
            <a:avLst/>
          </a:prstGeom>
          <a:solidFill>
            <a:schemeClr val="bg1">
              <a:lumMod val="75000"/>
            </a:schemeClr>
          </a:solidFill>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tx2"/>
                </a:solidFill>
                <a:latin typeface="+mn-lt"/>
              </a:rPr>
              <a:t>Several weeks have passed, and your child is still struggling with reading assignments. They continue guessing at words and losing their place. At this point, anytime they have to read, they just shut down. However, over the past few weeks, the teacher has shared more guidance and suggestions because they also see that your child is struggling. Additionally, the teacher has sent home additional information for you to help your child.</a:t>
            </a:r>
            <a:endParaRPr lang="en-US" sz="2000" dirty="0">
              <a:solidFill>
                <a:schemeClr val="tx2"/>
              </a:solidFill>
              <a:latin typeface="+mn-lt"/>
              <a:ea typeface="Calibri"/>
              <a:cs typeface="Calibri"/>
            </a:endParaRPr>
          </a:p>
          <a:p>
            <a:endParaRPr lang="en-US" sz="2000" dirty="0">
              <a:solidFill>
                <a:schemeClr val="tx2"/>
              </a:solidFill>
              <a:latin typeface="+mn-lt"/>
              <a:ea typeface="Calibri"/>
              <a:cs typeface="Calibri"/>
            </a:endParaRPr>
          </a:p>
          <a:p>
            <a:r>
              <a:rPr lang="en-US" sz="2000" dirty="0">
                <a:solidFill>
                  <a:schemeClr val="tx2"/>
                </a:solidFill>
                <a:latin typeface="+mn-lt"/>
              </a:rPr>
              <a:t>While you appreciate how supportive the teacher has become, you’re still sensing that your child may have a reading difficulty and want more help from the school. What can you do to work collaboratively with the school to get answers?</a:t>
            </a:r>
            <a:endParaRPr lang="en-US" sz="2000" dirty="0">
              <a:solidFill>
                <a:schemeClr val="tx2"/>
              </a:solidFill>
              <a:latin typeface="+mn-lt"/>
              <a:ea typeface="Calibri"/>
              <a:cs typeface="Calibri"/>
            </a:endParaRPr>
          </a:p>
        </p:txBody>
      </p:sp>
      <p:sp>
        <p:nvSpPr>
          <p:cNvPr id="8" name="TextBox 7">
            <a:extLst>
              <a:ext uri="{FF2B5EF4-FFF2-40B4-BE49-F238E27FC236}">
                <a16:creationId xmlns:a16="http://schemas.microsoft.com/office/drawing/2014/main" id="{B82D2F54-2731-EA08-FD4C-B3A7718B9227}"/>
              </a:ext>
            </a:extLst>
          </p:cNvPr>
          <p:cNvSpPr txBox="1"/>
          <p:nvPr/>
        </p:nvSpPr>
        <p:spPr>
          <a:xfrm>
            <a:off x="183969" y="4208745"/>
            <a:ext cx="11823605" cy="2031325"/>
          </a:xfrm>
          <a:prstGeom prst="rect">
            <a:avLst/>
          </a:prstGeom>
          <a:noFill/>
        </p:spPr>
        <p:txBody>
          <a:bodyPr wrap="square" lIns="91440" tIns="45720" rIns="91440" bIns="45720" rtlCol="0" anchor="t">
            <a:spAutoFit/>
          </a:bodyPr>
          <a:lstStyle/>
          <a:p>
            <a:r>
              <a:rPr lang="en-US" sz="2100" b="1"/>
              <a:t>Using the knowledge and advocacy methods you just learned, discuss with your group:</a:t>
            </a:r>
            <a:endParaRPr lang="en-US" sz="2100">
              <a:ea typeface="Calibri"/>
              <a:cs typeface="Calibri"/>
            </a:endParaRPr>
          </a:p>
          <a:p>
            <a:pPr marL="800100" lvl="1" indent="-342900">
              <a:buFont typeface="Arial" panose="020B0604020202020204" pitchFamily="34" charset="0"/>
              <a:buChar char="•"/>
            </a:pPr>
            <a:r>
              <a:rPr lang="en-US" sz="2100"/>
              <a:t>The steps would you take next if you were this parent</a:t>
            </a:r>
            <a:endParaRPr lang="en-US" sz="2100">
              <a:ea typeface="Calibri"/>
              <a:cs typeface="Calibri"/>
            </a:endParaRPr>
          </a:p>
          <a:p>
            <a:pPr marL="800100" lvl="1" indent="-342900">
              <a:buFont typeface="Arial" panose="020B0604020202020204" pitchFamily="34" charset="0"/>
              <a:buChar char="•"/>
            </a:pPr>
            <a:r>
              <a:rPr lang="en-US" sz="2100"/>
              <a:t>The information would you want the school to clarify or explain in more detail</a:t>
            </a:r>
            <a:endParaRPr lang="en-US" sz="2100">
              <a:ea typeface="Calibri"/>
              <a:cs typeface="Calibri"/>
            </a:endParaRPr>
          </a:p>
          <a:p>
            <a:pPr marL="800100" lvl="1" indent="-342900">
              <a:buFont typeface="Arial" panose="020B0604020202020204" pitchFamily="34" charset="0"/>
              <a:buChar char="•"/>
            </a:pPr>
            <a:r>
              <a:rPr lang="en-US" sz="2100"/>
              <a:t>The questions could you ask to better understand your child’s reading needs</a:t>
            </a:r>
            <a:endParaRPr lang="en-US" sz="2100">
              <a:ea typeface="Calibri"/>
              <a:cs typeface="Calibri"/>
            </a:endParaRPr>
          </a:p>
          <a:p>
            <a:pPr marL="800100" lvl="1" indent="-342900">
              <a:buFont typeface="Arial" panose="020B0604020202020204" pitchFamily="34" charset="0"/>
              <a:buChar char="•"/>
            </a:pPr>
            <a:r>
              <a:rPr lang="en-US" sz="2100"/>
              <a:t>The actions the school and you could take to help you feel like a true partner in your child’s reading progress</a:t>
            </a:r>
            <a:endParaRPr lang="en-US" sz="2100">
              <a:ea typeface="Calibri"/>
              <a:cs typeface="Calibri"/>
            </a:endParaRPr>
          </a:p>
        </p:txBody>
      </p:sp>
    </p:spTree>
    <p:custDataLst>
      <p:tags r:id="rId1"/>
    </p:custDataLst>
    <p:extLst>
      <p:ext uri="{BB962C8B-B14F-4D97-AF65-F5344CB8AC3E}">
        <p14:creationId xmlns:p14="http://schemas.microsoft.com/office/powerpoint/2010/main" val="10768641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C3DA0-168A-5764-B053-565F2FB3BDA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6DA8519-697F-803D-9E67-B482AAD25474}"/>
              </a:ext>
            </a:extLst>
          </p:cNvPr>
          <p:cNvSpPr txBox="1"/>
          <p:nvPr/>
        </p:nvSpPr>
        <p:spPr>
          <a:xfrm>
            <a:off x="775323" y="-1190"/>
            <a:ext cx="10641353"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Advocating for your child's literacy needs</a:t>
            </a:r>
          </a:p>
        </p:txBody>
      </p:sp>
      <p:sp>
        <p:nvSpPr>
          <p:cNvPr id="3" name="Title 2">
            <a:extLst>
              <a:ext uri="{FF2B5EF4-FFF2-40B4-BE49-F238E27FC236}">
                <a16:creationId xmlns:a16="http://schemas.microsoft.com/office/drawing/2014/main" id="{70614A2B-A18D-78D2-A207-7955C8456540}"/>
              </a:ext>
            </a:extLst>
          </p:cNvPr>
          <p:cNvSpPr>
            <a:spLocks noGrp="1"/>
          </p:cNvSpPr>
          <p:nvPr>
            <p:ph type="title"/>
          </p:nvPr>
        </p:nvSpPr>
        <p:spPr>
          <a:xfrm>
            <a:off x="181769" y="1088838"/>
            <a:ext cx="10515600" cy="822086"/>
          </a:xfrm>
        </p:spPr>
        <p:txBody>
          <a:bodyPr/>
          <a:lstStyle/>
          <a:p>
            <a:r>
              <a:rPr lang="en-US" sz="3600" b="1">
                <a:latin typeface="+mn-lt"/>
              </a:rPr>
              <a:t>Share Out</a:t>
            </a:r>
          </a:p>
        </p:txBody>
      </p:sp>
      <p:sp>
        <p:nvSpPr>
          <p:cNvPr id="5" name="Title 1">
            <a:extLst>
              <a:ext uri="{FF2B5EF4-FFF2-40B4-BE49-F238E27FC236}">
                <a16:creationId xmlns:a16="http://schemas.microsoft.com/office/drawing/2014/main" id="{6DE5F1B1-DD86-4212-2A9F-9EC6691D31B6}"/>
              </a:ext>
            </a:extLst>
          </p:cNvPr>
          <p:cNvSpPr txBox="1">
            <a:spLocks/>
          </p:cNvSpPr>
          <p:nvPr/>
        </p:nvSpPr>
        <p:spPr>
          <a:xfrm>
            <a:off x="178603" y="1577688"/>
            <a:ext cx="11828971" cy="2013548"/>
          </a:xfrm>
          <a:prstGeom prst="roundRect">
            <a:avLst/>
          </a:prstGeom>
          <a:solidFill>
            <a:schemeClr val="bg1">
              <a:lumMod val="75000"/>
            </a:schemeClr>
          </a:solidFill>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chemeClr val="tx2"/>
                </a:solidFill>
              </a:rPr>
              <a:t>Several weeks have passed, and your child is still struggling with reading assignments. They continue guessing at words and losing their place. At this point, anytime they have to read, they just shut down. However, over the past few weeks, the teacher has shared more guidance and suggestions because they also see that your child is struggling. Additionally, the teacher has sent home additional information for you to help your child.</a:t>
            </a:r>
          </a:p>
          <a:p>
            <a:endParaRPr lang="en-US" sz="1800">
              <a:solidFill>
                <a:schemeClr val="tx2"/>
              </a:solidFill>
            </a:endParaRPr>
          </a:p>
          <a:p>
            <a:r>
              <a:rPr lang="en-US" sz="1800">
                <a:solidFill>
                  <a:schemeClr val="tx2"/>
                </a:solidFill>
              </a:rPr>
              <a:t>While you appreciate how supportive the teacher has become, you’re still sensing that your child may have a reading difficulty and want more help from the school. What can you do to work collaboratively with the school to get answers?</a:t>
            </a:r>
            <a:endParaRPr lang="en-US" sz="1800">
              <a:solidFill>
                <a:schemeClr val="tx2"/>
              </a:solidFill>
              <a:ea typeface="Calibri Light"/>
              <a:cs typeface="Calibri Light"/>
            </a:endParaRPr>
          </a:p>
        </p:txBody>
      </p:sp>
      <p:sp>
        <p:nvSpPr>
          <p:cNvPr id="8" name="TextBox 7">
            <a:extLst>
              <a:ext uri="{FF2B5EF4-FFF2-40B4-BE49-F238E27FC236}">
                <a16:creationId xmlns:a16="http://schemas.microsoft.com/office/drawing/2014/main" id="{0B9FAC46-EA2A-CA37-1C06-E821D6AF6689}"/>
              </a:ext>
            </a:extLst>
          </p:cNvPr>
          <p:cNvSpPr txBox="1"/>
          <p:nvPr/>
        </p:nvSpPr>
        <p:spPr>
          <a:xfrm>
            <a:off x="364220" y="3500010"/>
            <a:ext cx="11301687" cy="2031325"/>
          </a:xfrm>
          <a:prstGeom prst="rect">
            <a:avLst/>
          </a:prstGeom>
          <a:noFill/>
        </p:spPr>
        <p:txBody>
          <a:bodyPr wrap="square" lIns="91440" tIns="45720" rIns="91440" bIns="45720" rtlCol="0" anchor="t">
            <a:spAutoFit/>
          </a:bodyPr>
          <a:lstStyle/>
          <a:p>
            <a:r>
              <a:rPr lang="en-US" sz="2100" b="1" dirty="0"/>
              <a:t>Using the knowledge and advocacy methods you just learned, discuss with your group:</a:t>
            </a:r>
            <a:endParaRPr lang="en-US" sz="2100">
              <a:ea typeface="Calibri"/>
              <a:cs typeface="Calibri"/>
            </a:endParaRPr>
          </a:p>
          <a:p>
            <a:pPr marL="800100" lvl="1" indent="-342900">
              <a:buFont typeface="Arial" panose="020B0604020202020204" pitchFamily="34" charset="0"/>
              <a:buChar char="•"/>
            </a:pPr>
            <a:r>
              <a:rPr lang="en-US" sz="2100" dirty="0"/>
              <a:t>The steps would you take next if you were this parent</a:t>
            </a:r>
            <a:endParaRPr lang="en-US" sz="2100">
              <a:ea typeface="Calibri"/>
              <a:cs typeface="Calibri"/>
            </a:endParaRPr>
          </a:p>
          <a:p>
            <a:pPr marL="800100" lvl="1" indent="-342900">
              <a:buFont typeface="Arial" panose="020B0604020202020204" pitchFamily="34" charset="0"/>
              <a:buChar char="•"/>
            </a:pPr>
            <a:r>
              <a:rPr lang="en-US" sz="2100" dirty="0"/>
              <a:t>The information would you want the school to clarify or explain in more detail</a:t>
            </a:r>
            <a:endParaRPr lang="en-US" sz="2100">
              <a:ea typeface="Calibri"/>
              <a:cs typeface="Calibri"/>
            </a:endParaRPr>
          </a:p>
          <a:p>
            <a:pPr marL="800100" lvl="1" indent="-342900">
              <a:buFont typeface="Arial" panose="020B0604020202020204" pitchFamily="34" charset="0"/>
              <a:buChar char="•"/>
            </a:pPr>
            <a:r>
              <a:rPr lang="en-US" sz="2100" dirty="0"/>
              <a:t>The questions could you ask to better understand your child’s reading needs</a:t>
            </a:r>
            <a:endParaRPr lang="en-US" sz="2100">
              <a:ea typeface="Calibri"/>
              <a:cs typeface="Calibri"/>
            </a:endParaRPr>
          </a:p>
          <a:p>
            <a:pPr marL="800100" lvl="1" indent="-342900">
              <a:buFont typeface="Arial" panose="020B0604020202020204" pitchFamily="34" charset="0"/>
              <a:buChar char="•"/>
            </a:pPr>
            <a:r>
              <a:rPr lang="en-US" sz="2100" dirty="0"/>
              <a:t>The actions the school and you could take to help you feel like a true partner in your child’s reading progress</a:t>
            </a:r>
            <a:endParaRPr lang="en-US" sz="2100" dirty="0">
              <a:ea typeface="Calibri"/>
              <a:cs typeface="Calibri"/>
            </a:endParaRPr>
          </a:p>
        </p:txBody>
      </p:sp>
      <p:sp>
        <p:nvSpPr>
          <p:cNvPr id="6" name="Rectangle: Rounded Corners 5">
            <a:extLst>
              <a:ext uri="{FF2B5EF4-FFF2-40B4-BE49-F238E27FC236}">
                <a16:creationId xmlns:a16="http://schemas.microsoft.com/office/drawing/2014/main" id="{E13C8A1F-25BB-8DC0-5C42-ECF1D6CBCB19}"/>
              </a:ext>
            </a:extLst>
          </p:cNvPr>
          <p:cNvSpPr/>
          <p:nvPr/>
        </p:nvSpPr>
        <p:spPr>
          <a:xfrm>
            <a:off x="364220" y="5534658"/>
            <a:ext cx="11463560" cy="846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i="1">
                <a:solidFill>
                  <a:schemeClr val="tx2"/>
                </a:solidFill>
              </a:rPr>
              <a:t>What happens if your child is not getting the support they need?</a:t>
            </a:r>
          </a:p>
        </p:txBody>
      </p:sp>
    </p:spTree>
    <p:custDataLst>
      <p:tags r:id="rId1"/>
    </p:custDataLst>
    <p:extLst>
      <p:ext uri="{BB962C8B-B14F-4D97-AF65-F5344CB8AC3E}">
        <p14:creationId xmlns:p14="http://schemas.microsoft.com/office/powerpoint/2010/main" val="274753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6BBA6-5B9F-BB04-3899-BB917BC7B44B}"/>
            </a:ext>
          </a:extLst>
        </p:cNvPr>
        <p:cNvGrpSpPr/>
        <p:nvPr/>
      </p:nvGrpSpPr>
      <p:grpSpPr>
        <a:xfrm>
          <a:off x="0" y="0"/>
          <a:ext cx="0" cy="0"/>
          <a:chOff x="0" y="0"/>
          <a:chExt cx="0" cy="0"/>
        </a:xfrm>
      </p:grpSpPr>
      <p:pic>
        <p:nvPicPr>
          <p:cNvPr id="7" name="Graphic 4" descr="Badge 4 with solid fill">
            <a:extLst>
              <a:ext uri="{FF2B5EF4-FFF2-40B4-BE49-F238E27FC236}">
                <a16:creationId xmlns:a16="http://schemas.microsoft.com/office/drawing/2014/main" id="{41EF529F-8E65-BB2C-FC6F-8985F45FAE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450" y="-234950"/>
            <a:ext cx="3712871" cy="3818556"/>
          </a:xfrm>
          <a:prstGeom prst="rect">
            <a:avLst/>
          </a:prstGeom>
        </p:spPr>
      </p:pic>
      <p:sp>
        <p:nvSpPr>
          <p:cNvPr id="4" name="Google Shape;224;p19">
            <a:extLst>
              <a:ext uri="{FF2B5EF4-FFF2-40B4-BE49-F238E27FC236}">
                <a16:creationId xmlns:a16="http://schemas.microsoft.com/office/drawing/2014/main" id="{91B43E16-B66E-80AA-249F-32F07A7EB30A}"/>
              </a:ext>
            </a:extLst>
          </p:cNvPr>
          <p:cNvSpPr txBox="1">
            <a:spLocks noGrp="1"/>
          </p:cNvSpPr>
          <p:nvPr/>
        </p:nvSpPr>
        <p:spPr>
          <a:xfrm>
            <a:off x="1552379" y="3947688"/>
            <a:ext cx="9090777" cy="1011566"/>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RPr lang="en-US"/>
            </a:defPPr>
            <a:lvl1pPr marL="0" marR="0" lvl="0"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1pPr>
            <a:lvl2pPr marL="457200" marR="0" lvl="1"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2pPr>
            <a:lvl3pPr marL="914400" marR="0" lvl="2"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3pPr>
            <a:lvl4pPr marL="1371600" marR="0" lvl="3"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4pPr>
            <a:lvl5pPr marL="1828800" marR="0" lvl="4"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5pPr>
            <a:lvl6pPr marL="2286000" marR="0" lvl="5"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6pPr>
            <a:lvl7pPr marL="2743200" marR="0" lvl="6"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7pPr>
            <a:lvl8pPr marL="3200400" marR="0" lvl="7"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8pPr>
            <a:lvl9pPr marL="3657600" marR="0" lvl="8"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9pPr>
          </a:lstStyle>
          <a:p>
            <a:pPr algn="ctr"/>
            <a:r>
              <a:rPr lang="en" sz="8200" dirty="0"/>
              <a:t>When Advocacy Becomes Difficult</a:t>
            </a:r>
          </a:p>
        </p:txBody>
      </p:sp>
    </p:spTree>
    <p:extLst>
      <p:ext uri="{BB962C8B-B14F-4D97-AF65-F5344CB8AC3E}">
        <p14:creationId xmlns:p14="http://schemas.microsoft.com/office/powerpoint/2010/main" val="2470122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6239-4500-B562-415B-8D636F9227A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6AEB1C7-8EC2-3095-F3F0-8C42F3A211C6}"/>
              </a:ext>
              <a:ext uri="{C183D7F6-B498-43B3-948B-1728B52AA6E4}">
                <adec:decorative xmlns:adec="http://schemas.microsoft.com/office/drawing/2017/decorative" val="1"/>
              </a:ext>
            </a:extLst>
          </p:cNvPr>
          <p:cNvSpPr/>
          <p:nvPr/>
        </p:nvSpPr>
        <p:spPr>
          <a:xfrm>
            <a:off x="8255315" y="444523"/>
            <a:ext cx="3940970" cy="5783235"/>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0" name="TextBox 9">
            <a:extLst>
              <a:ext uri="{FF2B5EF4-FFF2-40B4-BE49-F238E27FC236}">
                <a16:creationId xmlns:a16="http://schemas.microsoft.com/office/drawing/2014/main" id="{4A9E3E05-F6E3-CB96-0B7E-834AB40A92C3}"/>
              </a:ext>
            </a:extLst>
          </p:cNvPr>
          <p:cNvSpPr txBox="1"/>
          <p:nvPr/>
        </p:nvSpPr>
        <p:spPr>
          <a:xfrm>
            <a:off x="2599830" y="-1190"/>
            <a:ext cx="699233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When advocacy is difficult</a:t>
            </a:r>
          </a:p>
        </p:txBody>
      </p:sp>
      <p:sp>
        <p:nvSpPr>
          <p:cNvPr id="5" name="TextBox 4">
            <a:extLst>
              <a:ext uri="{FF2B5EF4-FFF2-40B4-BE49-F238E27FC236}">
                <a16:creationId xmlns:a16="http://schemas.microsoft.com/office/drawing/2014/main" id="{6980B98E-1B20-8E44-850A-48DD0C9026A9}"/>
              </a:ext>
            </a:extLst>
          </p:cNvPr>
          <p:cNvSpPr txBox="1"/>
          <p:nvPr/>
        </p:nvSpPr>
        <p:spPr>
          <a:xfrm>
            <a:off x="283414" y="1257498"/>
            <a:ext cx="67722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rgbClr val="000000"/>
                </a:solidFill>
              </a:rPr>
              <a:t>Collaborating with the School: </a:t>
            </a:r>
            <a:endParaRPr lang="en-US" sz="2800">
              <a:ea typeface="Calibri"/>
              <a:cs typeface="Calibri"/>
            </a:endParaRPr>
          </a:p>
          <a:p>
            <a:pPr algn="ctr">
              <a:spcAft>
                <a:spcPts val="1000"/>
              </a:spcAft>
            </a:pPr>
            <a:r>
              <a:rPr lang="en-US" sz="2800" b="1" dirty="0">
                <a:solidFill>
                  <a:srgbClr val="000000"/>
                </a:solidFill>
              </a:rPr>
              <a:t>What Families Need to Know</a:t>
            </a:r>
            <a:endParaRPr lang="en-US" sz="2800" b="1" dirty="0">
              <a:solidFill>
                <a:srgbClr val="000000"/>
              </a:solidFill>
              <a:ea typeface="Calibri"/>
              <a:cs typeface="Calibri"/>
            </a:endParaRPr>
          </a:p>
        </p:txBody>
      </p:sp>
      <p:sp>
        <p:nvSpPr>
          <p:cNvPr id="13" name="Google Shape;237;p20">
            <a:extLst>
              <a:ext uri="{FF2B5EF4-FFF2-40B4-BE49-F238E27FC236}">
                <a16:creationId xmlns:a16="http://schemas.microsoft.com/office/drawing/2014/main" id="{279A4456-94FA-9BB9-6619-2EF94416FBBD}"/>
              </a:ext>
            </a:extLst>
          </p:cNvPr>
          <p:cNvSpPr txBox="1">
            <a:spLocks noGrp="1"/>
          </p:cNvSpPr>
          <p:nvPr/>
        </p:nvSpPr>
        <p:spPr>
          <a:xfrm>
            <a:off x="285892" y="2343906"/>
            <a:ext cx="6989464" cy="3528785"/>
          </a:xfrm>
          <a:prstGeom prst="rect">
            <a:avLst/>
          </a:prstGeom>
          <a:solidFill>
            <a:schemeClr val="bg1">
              <a:lumMod val="20000"/>
              <a:lumOff val="8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indent="-342900">
              <a:lnSpc>
                <a:spcPct val="90000"/>
              </a:lnSpc>
              <a:spcBef>
                <a:spcPts val="1000"/>
              </a:spcBef>
              <a:buSzPts val="1800"/>
            </a:pPr>
            <a:r>
              <a:rPr lang="en" sz="2400" dirty="0">
                <a:solidFill>
                  <a:schemeClr val="bg2"/>
                </a:solidFill>
                <a:latin typeface="Calibri"/>
                <a:ea typeface="Calibri"/>
                <a:cs typeface="Calibri"/>
              </a:rPr>
              <a:t>Conflict ​</a:t>
            </a:r>
            <a:r>
              <a:rPr lang="en-US" sz="2400" dirty="0">
                <a:solidFill>
                  <a:schemeClr val="bg2"/>
                </a:solidFill>
                <a:latin typeface="Calibri"/>
                <a:ea typeface="Calibri"/>
                <a:cs typeface="Calibri"/>
              </a:rPr>
              <a:t>is a natural part of any collaborative effort or ongoing relationship</a:t>
            </a:r>
            <a:endParaRPr lang="en-US" sz="2400">
              <a:solidFill>
                <a:schemeClr val="bg2"/>
              </a:solidFill>
              <a:latin typeface="Calibri"/>
              <a:ea typeface="Calibri"/>
              <a:cs typeface="Calibri"/>
            </a:endParaRPr>
          </a:p>
          <a:p>
            <a:pPr indent="-342900">
              <a:lnSpc>
                <a:spcPct val="90000"/>
              </a:lnSpc>
              <a:spcBef>
                <a:spcPts val="1000"/>
              </a:spcBef>
              <a:buSzPts val="1800"/>
            </a:pPr>
            <a:r>
              <a:rPr lang="en-US" sz="2400" dirty="0">
                <a:solidFill>
                  <a:schemeClr val="bg2"/>
                </a:solidFill>
                <a:latin typeface="Calibri"/>
                <a:ea typeface="Calibri"/>
                <a:cs typeface="Calibri"/>
              </a:rPr>
              <a:t>Advocating for your child is essential</a:t>
            </a:r>
            <a:endParaRPr lang="en-US" sz="2400">
              <a:solidFill>
                <a:schemeClr val="bg2"/>
              </a:solidFill>
              <a:latin typeface="Calibri"/>
              <a:ea typeface="Calibri"/>
              <a:cs typeface="Calibri"/>
            </a:endParaRPr>
          </a:p>
          <a:p>
            <a:pPr indent="-342900">
              <a:lnSpc>
                <a:spcPct val="90000"/>
              </a:lnSpc>
              <a:spcBef>
                <a:spcPts val="1000"/>
              </a:spcBef>
              <a:buSzPts val="1800"/>
            </a:pPr>
            <a:r>
              <a:rPr lang="en-US" sz="2400" dirty="0">
                <a:solidFill>
                  <a:schemeClr val="bg2"/>
                </a:solidFill>
                <a:latin typeface="Calibri"/>
                <a:ea typeface="Calibri"/>
                <a:cs typeface="Calibri"/>
              </a:rPr>
              <a:t>“Wait and see” is not supported by research </a:t>
            </a:r>
            <a:endParaRPr lang="en-US" sz="2400">
              <a:solidFill>
                <a:schemeClr val="bg2"/>
              </a:solidFill>
              <a:latin typeface="Calibri"/>
              <a:ea typeface="Calibri"/>
              <a:cs typeface="Calibri"/>
            </a:endParaRPr>
          </a:p>
          <a:p>
            <a:pPr indent="-342900">
              <a:lnSpc>
                <a:spcPct val="90000"/>
              </a:lnSpc>
              <a:spcBef>
                <a:spcPts val="1000"/>
              </a:spcBef>
              <a:buSzPts val="1800"/>
            </a:pPr>
            <a:r>
              <a:rPr lang="en-US" sz="2400" dirty="0">
                <a:solidFill>
                  <a:schemeClr val="bg2"/>
                </a:solidFill>
                <a:latin typeface="Calibri"/>
                <a:ea typeface="Calibri"/>
                <a:cs typeface="Calibri"/>
              </a:rPr>
              <a:t>Parents’ persistence often leads to earlier support and better outcomes</a:t>
            </a:r>
          </a:p>
          <a:p>
            <a:pPr indent="-342900">
              <a:lnSpc>
                <a:spcPct val="90000"/>
              </a:lnSpc>
              <a:spcBef>
                <a:spcPts val="1000"/>
              </a:spcBef>
              <a:buSzPts val="1800"/>
            </a:pPr>
            <a:r>
              <a:rPr lang="en-US" sz="2400" dirty="0">
                <a:solidFill>
                  <a:schemeClr val="bg2"/>
                </a:solidFill>
                <a:latin typeface="Calibri"/>
                <a:ea typeface="Calibri"/>
                <a:cs typeface="Calibri"/>
              </a:rPr>
              <a:t>Confusion about labels should not delay identifying why a child struggles</a:t>
            </a:r>
          </a:p>
          <a:p>
            <a:pPr indent="-342900">
              <a:lnSpc>
                <a:spcPct val="90000"/>
              </a:lnSpc>
              <a:spcBef>
                <a:spcPts val="1000"/>
              </a:spcBef>
              <a:buSzPts val="1800"/>
            </a:pPr>
            <a:endParaRPr lang="en" sz="2800" dirty="0">
              <a:solidFill>
                <a:schemeClr val="tx1"/>
              </a:solidFill>
              <a:latin typeface="Calibri"/>
              <a:ea typeface="Calibri"/>
              <a:cs typeface="Calibri"/>
            </a:endParaRPr>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400"/>
          </a:p>
          <a:p>
            <a:pPr indent="-342900">
              <a:lnSpc>
                <a:spcPct val="90000"/>
              </a:lnSpc>
              <a:spcBef>
                <a:spcPts val="1000"/>
              </a:spcBef>
              <a:buSzPts val="1800"/>
            </a:pPr>
            <a:endParaRPr lang="en" sz="2500"/>
          </a:p>
          <a:p>
            <a:pPr indent="-342900">
              <a:lnSpc>
                <a:spcPct val="90000"/>
              </a:lnSpc>
              <a:spcBef>
                <a:spcPts val="1000"/>
              </a:spcBef>
              <a:buSzPts val="1800"/>
            </a:pPr>
            <a:endParaRPr lang="en" sz="2500"/>
          </a:p>
          <a:p>
            <a:pPr marL="114300" indent="0">
              <a:lnSpc>
                <a:spcPct val="90000"/>
              </a:lnSpc>
              <a:spcBef>
                <a:spcPts val="1000"/>
              </a:spcBef>
              <a:buSzPts val="1800"/>
              <a:buNone/>
            </a:pPr>
            <a:endParaRPr lang="en" sz="600"/>
          </a:p>
          <a:p>
            <a:pPr marL="114300" indent="0">
              <a:lnSpc>
                <a:spcPct val="90000"/>
              </a:lnSpc>
              <a:spcBef>
                <a:spcPts val="1000"/>
              </a:spcBef>
              <a:buSzPts val="1800"/>
              <a:buNone/>
            </a:pPr>
            <a:endParaRPr lang="en" sz="2500"/>
          </a:p>
          <a:p>
            <a:pPr marL="114300" indent="0">
              <a:lnSpc>
                <a:spcPct val="90000"/>
              </a:lnSpc>
              <a:spcBef>
                <a:spcPts val="1000"/>
              </a:spcBef>
              <a:buSzPts val="1800"/>
              <a:buNone/>
            </a:pPr>
            <a:endParaRPr lang="en" sz="600"/>
          </a:p>
        </p:txBody>
      </p:sp>
      <p:pic>
        <p:nvPicPr>
          <p:cNvPr id="6" name="Online Media 5" title="Ask an Expert - What is your advice to parents of struggling readers?">
            <a:hlinkClick r:id="" action="ppaction://noaction"/>
            <a:extLst>
              <a:ext uri="{FF2B5EF4-FFF2-40B4-BE49-F238E27FC236}">
                <a16:creationId xmlns:a16="http://schemas.microsoft.com/office/drawing/2014/main" id="{EA29C231-74B9-AE25-1633-4CB87600B8B9}"/>
              </a:ext>
            </a:extLst>
          </p:cNvPr>
          <p:cNvPicPr>
            <a:picLocks noRot="1" noChangeAspect="1"/>
          </p:cNvPicPr>
          <p:nvPr>
            <a:videoFile r:link="rId2"/>
          </p:nvPr>
        </p:nvPicPr>
        <p:blipFill>
          <a:blip r:embed="rId5"/>
          <a:stretch>
            <a:fillRect/>
          </a:stretch>
        </p:blipFill>
        <p:spPr>
          <a:xfrm>
            <a:off x="7476141" y="1255019"/>
            <a:ext cx="4471988" cy="2619375"/>
          </a:xfrm>
          <a:prstGeom prst="rect">
            <a:avLst/>
          </a:prstGeom>
        </p:spPr>
      </p:pic>
      <p:sp>
        <p:nvSpPr>
          <p:cNvPr id="7" name="TextBox 6">
            <a:extLst>
              <a:ext uri="{FF2B5EF4-FFF2-40B4-BE49-F238E27FC236}">
                <a16:creationId xmlns:a16="http://schemas.microsoft.com/office/drawing/2014/main" id="{E4B6F75C-4E8A-273D-0BEB-3D12F4352406}"/>
              </a:ext>
            </a:extLst>
          </p:cNvPr>
          <p:cNvSpPr txBox="1"/>
          <p:nvPr/>
        </p:nvSpPr>
        <p:spPr>
          <a:xfrm>
            <a:off x="8744607" y="3916255"/>
            <a:ext cx="2568308" cy="553998"/>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dirty="0">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sz="3000" b="1" dirty="0">
              <a:solidFill>
                <a:schemeClr val="tx2"/>
              </a:solidFill>
              <a:ea typeface="Calibri"/>
              <a:cs typeface="Calibri"/>
            </a:endParaRPr>
          </a:p>
        </p:txBody>
      </p:sp>
      <p:sp>
        <p:nvSpPr>
          <p:cNvPr id="11" name="TextBox 10">
            <a:extLst>
              <a:ext uri="{FF2B5EF4-FFF2-40B4-BE49-F238E27FC236}">
                <a16:creationId xmlns:a16="http://schemas.microsoft.com/office/drawing/2014/main" id="{330F44D3-1C3D-C4CD-8E23-AB17668C3F0B}"/>
              </a:ext>
            </a:extLst>
          </p:cNvPr>
          <p:cNvSpPr txBox="1"/>
          <p:nvPr/>
        </p:nvSpPr>
        <p:spPr>
          <a:xfrm>
            <a:off x="9030871" y="4720262"/>
            <a:ext cx="2389042" cy="369332"/>
          </a:xfrm>
          <a:prstGeom prst="rect">
            <a:avLst/>
          </a:prstGeom>
          <a:noFill/>
        </p:spPr>
        <p:txBody>
          <a:bodyPr wrap="square" lIns="91440" tIns="45720" rIns="91440" bIns="45720" rtlCol="0" anchor="t">
            <a:spAutoFit/>
          </a:bodyPr>
          <a:lstStyle/>
          <a:p>
            <a:r>
              <a:rPr lang="en-US" dirty="0">
                <a:solidFill>
                  <a:schemeClr val="tx2"/>
                </a:solidFill>
              </a:rPr>
              <a:t>Video provided by:</a:t>
            </a:r>
            <a:endParaRPr lang="en-US">
              <a:solidFill>
                <a:schemeClr val="tx2"/>
              </a:solidFill>
              <a:ea typeface="Calibri"/>
              <a:cs typeface="Calibri"/>
            </a:endParaRPr>
          </a:p>
        </p:txBody>
      </p:sp>
      <p:pic>
        <p:nvPicPr>
          <p:cNvPr id="16" name="Picture 15" descr="The National Center on Improving Literacy logo">
            <a:extLst>
              <a:ext uri="{FF2B5EF4-FFF2-40B4-BE49-F238E27FC236}">
                <a16:creationId xmlns:a16="http://schemas.microsoft.com/office/drawing/2014/main" id="{9B67A36D-DFC0-388E-3A43-1E3A06E51822}"/>
              </a:ext>
            </a:extLst>
          </p:cNvPr>
          <p:cNvPicPr>
            <a:picLocks noChangeAspect="1"/>
          </p:cNvPicPr>
          <p:nvPr/>
        </p:nvPicPr>
        <p:blipFill>
          <a:blip r:embed="rId7"/>
          <a:stretch>
            <a:fillRect/>
          </a:stretch>
        </p:blipFill>
        <p:spPr>
          <a:xfrm>
            <a:off x="8493954" y="5083981"/>
            <a:ext cx="3458077" cy="525774"/>
          </a:xfrm>
          <a:prstGeom prst="rect">
            <a:avLst/>
          </a:prstGeom>
        </p:spPr>
      </p:pic>
      <p:pic>
        <p:nvPicPr>
          <p:cNvPr id="17" name="Picture 16" descr="YouTube link">
            <a:extLst>
              <a:ext uri="{FF2B5EF4-FFF2-40B4-BE49-F238E27FC236}">
                <a16:creationId xmlns:a16="http://schemas.microsoft.com/office/drawing/2014/main" id="{1A4FFCFA-ACF9-0463-B19A-91F8C011C70A}"/>
              </a:ext>
            </a:extLst>
          </p:cNvPr>
          <p:cNvPicPr>
            <a:picLocks noChangeAspect="1"/>
          </p:cNvPicPr>
          <p:nvPr/>
        </p:nvPicPr>
        <p:blipFill>
          <a:blip r:embed="rId8"/>
          <a:stretch>
            <a:fillRect/>
          </a:stretch>
        </p:blipFill>
        <p:spPr>
          <a:xfrm>
            <a:off x="9605963" y="5872163"/>
            <a:ext cx="1228725" cy="352425"/>
          </a:xfrm>
          <a:prstGeom prst="rect">
            <a:avLst/>
          </a:prstGeom>
        </p:spPr>
      </p:pic>
    </p:spTree>
    <p:custDataLst>
      <p:tags r:id="rId1"/>
    </p:custDataLst>
    <p:extLst>
      <p:ext uri="{BB962C8B-B14F-4D97-AF65-F5344CB8AC3E}">
        <p14:creationId xmlns:p14="http://schemas.microsoft.com/office/powerpoint/2010/main" val="20152509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BC5C5-CE98-270A-263D-0F9E0A04693F}"/>
            </a:ext>
          </a:extLst>
        </p:cNvPr>
        <p:cNvGrpSpPr/>
        <p:nvPr/>
      </p:nvGrpSpPr>
      <p:grpSpPr>
        <a:xfrm>
          <a:off x="0" y="0"/>
          <a:ext cx="0" cy="0"/>
          <a:chOff x="0" y="0"/>
          <a:chExt cx="0" cy="0"/>
        </a:xfrm>
      </p:grpSpPr>
      <p:pic>
        <p:nvPicPr>
          <p:cNvPr id="2" name="Picture 1" descr="A person and children posing for a picture&#10;&#10;">
            <a:extLst>
              <a:ext uri="{FF2B5EF4-FFF2-40B4-BE49-F238E27FC236}">
                <a16:creationId xmlns:a16="http://schemas.microsoft.com/office/drawing/2014/main" id="{83D05038-4C7E-BF93-A960-A20BB75A3DA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8575" y="1582481"/>
            <a:ext cx="4029075" cy="2683388"/>
          </a:xfrm>
          <a:prstGeom prst="rect">
            <a:avLst/>
          </a:prstGeom>
        </p:spPr>
      </p:pic>
      <p:sp>
        <p:nvSpPr>
          <p:cNvPr id="5" name="TextBox 4">
            <a:extLst>
              <a:ext uri="{FF2B5EF4-FFF2-40B4-BE49-F238E27FC236}">
                <a16:creationId xmlns:a16="http://schemas.microsoft.com/office/drawing/2014/main" id="{FBC51065-1EF8-15BF-74FA-01805F6806D9}"/>
              </a:ext>
            </a:extLst>
          </p:cNvPr>
          <p:cNvSpPr txBox="1"/>
          <p:nvPr/>
        </p:nvSpPr>
        <p:spPr>
          <a:xfrm>
            <a:off x="-9525" y="4284663"/>
            <a:ext cx="2952750" cy="241300"/>
          </a:xfrm>
          <a:prstGeom prst="rect">
            <a:avLst/>
          </a:prstGeom>
        </p:spPr>
        <p:txBody>
          <a:bodyPr>
            <a:normAutofit fontScale="55000" lnSpcReduction="20000"/>
          </a:bodyPr>
          <a:lstStyle/>
          <a:p>
            <a:r>
              <a:rPr lang="en-US"/>
              <a:t>ThePhoto by PhotoAuthor is licensed under CCYYSA.</a:t>
            </a:r>
          </a:p>
        </p:txBody>
      </p:sp>
      <p:pic>
        <p:nvPicPr>
          <p:cNvPr id="9" name="Picture 8" descr="A brick building with a blue shield on the front&#10;&#10;">
            <a:extLst>
              <a:ext uri="{FF2B5EF4-FFF2-40B4-BE49-F238E27FC236}">
                <a16:creationId xmlns:a16="http://schemas.microsoft.com/office/drawing/2014/main" id="{62544970-2FD3-7823-4589-A97BDA145123}"/>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4019550" y="1586865"/>
            <a:ext cx="4591050" cy="2684145"/>
          </a:xfrm>
          <a:prstGeom prst="rect">
            <a:avLst/>
          </a:prstGeom>
        </p:spPr>
      </p:pic>
      <p:sp>
        <p:nvSpPr>
          <p:cNvPr id="13" name="Arrow: Left-Right 12">
            <a:extLst>
              <a:ext uri="{FF2B5EF4-FFF2-40B4-BE49-F238E27FC236}">
                <a16:creationId xmlns:a16="http://schemas.microsoft.com/office/drawing/2014/main" id="{C5F2DB18-D357-C5A0-C701-2D0D70BEC0EE}"/>
              </a:ext>
            </a:extLst>
          </p:cNvPr>
          <p:cNvSpPr/>
          <p:nvPr/>
        </p:nvSpPr>
        <p:spPr>
          <a:xfrm>
            <a:off x="2500501" y="3601240"/>
            <a:ext cx="3491811" cy="1487517"/>
          </a:xfrm>
          <a:prstGeom prst="leftRightArrow">
            <a:avLst/>
          </a:prstGeom>
          <a:solidFill>
            <a:schemeClr val="bg1">
              <a:lumMod val="75000"/>
            </a:schemeClr>
          </a:solidFill>
          <a:ln w="57150">
            <a:solidFill>
              <a:schemeClr val="bg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a:solidFill>
                  <a:schemeClr val="tx2">
                    <a:lumMod val="95000"/>
                  </a:schemeClr>
                </a:solidFill>
                <a:ea typeface="Calibri"/>
                <a:cs typeface="Calibri"/>
              </a:rPr>
              <a:t>Rely on Each Other</a:t>
            </a:r>
            <a:endParaRPr lang="en-US" sz="2500" b="1">
              <a:solidFill>
                <a:schemeClr val="tx2">
                  <a:lumMod val="95000"/>
                </a:schemeClr>
              </a:solidFill>
            </a:endParaRPr>
          </a:p>
        </p:txBody>
      </p:sp>
      <p:sp>
        <p:nvSpPr>
          <p:cNvPr id="8" name="Rectangle 7">
            <a:extLst>
              <a:ext uri="{FF2B5EF4-FFF2-40B4-BE49-F238E27FC236}">
                <a16:creationId xmlns:a16="http://schemas.microsoft.com/office/drawing/2014/main" id="{797E532A-298F-AD17-A405-B99789741628}"/>
              </a:ext>
              <a:ext uri="{C183D7F6-B498-43B3-948B-1728B52AA6E4}">
                <adec:decorative xmlns:adec="http://schemas.microsoft.com/office/drawing/2017/decorative" val="1"/>
              </a:ext>
            </a:extLst>
          </p:cNvPr>
          <p:cNvSpPr/>
          <p:nvPr/>
        </p:nvSpPr>
        <p:spPr>
          <a:xfrm>
            <a:off x="8255315" y="444523"/>
            <a:ext cx="3940970" cy="5783235"/>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7" name="TextBox 6">
            <a:extLst>
              <a:ext uri="{FF2B5EF4-FFF2-40B4-BE49-F238E27FC236}">
                <a16:creationId xmlns:a16="http://schemas.microsoft.com/office/drawing/2014/main" id="{705E221E-79CA-EBAC-6022-921DC494BF53}"/>
              </a:ext>
            </a:extLst>
          </p:cNvPr>
          <p:cNvSpPr txBox="1"/>
          <p:nvPr/>
        </p:nvSpPr>
        <p:spPr>
          <a:xfrm>
            <a:off x="2599830" y="-1190"/>
            <a:ext cx="699233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When advocacy is difficult</a:t>
            </a:r>
          </a:p>
        </p:txBody>
      </p:sp>
      <p:sp>
        <p:nvSpPr>
          <p:cNvPr id="12" name="TextBox 11">
            <a:extLst>
              <a:ext uri="{FF2B5EF4-FFF2-40B4-BE49-F238E27FC236}">
                <a16:creationId xmlns:a16="http://schemas.microsoft.com/office/drawing/2014/main" id="{53420263-8962-31AE-EAA1-54F07BBB28B2}"/>
              </a:ext>
            </a:extLst>
          </p:cNvPr>
          <p:cNvSpPr txBox="1"/>
          <p:nvPr/>
        </p:nvSpPr>
        <p:spPr>
          <a:xfrm>
            <a:off x="8614446" y="1333098"/>
            <a:ext cx="3226997" cy="1477328"/>
          </a:xfrm>
          <a:prstGeom prst="rect">
            <a:avLst/>
          </a:prstGeom>
          <a:solidFill>
            <a:schemeClr val="tx2">
              <a:lumMod val="75000"/>
            </a:schemeClr>
          </a:solidFill>
          <a:ln>
            <a:solidFill>
              <a:schemeClr val="bg1">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ea typeface="Calibri"/>
                <a:cs typeface="Calibri"/>
              </a:rPr>
              <a:t>Disagreements are a natural part of working together.</a:t>
            </a:r>
            <a:endParaRPr lang="en-US" sz="3000"/>
          </a:p>
        </p:txBody>
      </p:sp>
      <p:sp>
        <p:nvSpPr>
          <p:cNvPr id="10" name="TextBox 9">
            <a:extLst>
              <a:ext uri="{FF2B5EF4-FFF2-40B4-BE49-F238E27FC236}">
                <a16:creationId xmlns:a16="http://schemas.microsoft.com/office/drawing/2014/main" id="{7BC3499D-19C5-3CD8-1E73-3BBBCC713D05}"/>
              </a:ext>
            </a:extLst>
          </p:cNvPr>
          <p:cNvSpPr txBox="1"/>
          <p:nvPr/>
        </p:nvSpPr>
        <p:spPr>
          <a:xfrm>
            <a:off x="8933399" y="3155090"/>
            <a:ext cx="2578334" cy="553998"/>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dirty="0">
                <a:solidFill>
                  <a:schemeClr val="tx2"/>
                </a:solidFill>
                <a:ea typeface="Calibri"/>
                <a:cs typeface="Calibri"/>
                <a:hlinkClick r:id="rId8">
                  <a:extLst>
                    <a:ext uri="{A12FA001-AC4F-418D-AE19-62706E023703}">
                      <ahyp:hlinkClr xmlns:ahyp="http://schemas.microsoft.com/office/drawing/2018/hyperlinkcolor" val="tx"/>
                    </a:ext>
                  </a:extLst>
                </a:hlinkClick>
              </a:rPr>
              <a:t>Learn More</a:t>
            </a:r>
            <a:endParaRPr lang="en-US" sz="3000" dirty="0">
              <a:solidFill>
                <a:schemeClr val="tx2"/>
              </a:solidFill>
            </a:endParaRPr>
          </a:p>
        </p:txBody>
      </p:sp>
      <p:sp>
        <p:nvSpPr>
          <p:cNvPr id="4" name="TextBox 3">
            <a:extLst>
              <a:ext uri="{FF2B5EF4-FFF2-40B4-BE49-F238E27FC236}">
                <a16:creationId xmlns:a16="http://schemas.microsoft.com/office/drawing/2014/main" id="{E2926539-4E1C-FE5D-56D4-048A84E786B8}"/>
              </a:ext>
            </a:extLst>
          </p:cNvPr>
          <p:cNvSpPr txBox="1"/>
          <p:nvPr/>
        </p:nvSpPr>
        <p:spPr>
          <a:xfrm>
            <a:off x="8933901" y="4399110"/>
            <a:ext cx="2568308" cy="1015663"/>
          </a:xfrm>
          <a:prstGeom prst="rect">
            <a:avLst/>
          </a:prstGeom>
          <a:solidFill>
            <a:schemeClr val="tx2">
              <a:lumMod val="50000"/>
            </a:schemeClr>
          </a:solidFill>
          <a:ln>
            <a:solidFill>
              <a:schemeClr val="tx2">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dirty="0">
                <a:solidFill>
                  <a:schemeClr val="tx2"/>
                </a:solidFill>
                <a:ea typeface="Calibri"/>
                <a:cs typeface="Calibri"/>
              </a:rPr>
              <a:t>Try it Out Activity</a:t>
            </a:r>
          </a:p>
        </p:txBody>
      </p:sp>
    </p:spTree>
    <p:custDataLst>
      <p:tags r:id="rId1"/>
    </p:custDataLst>
    <p:extLst>
      <p:ext uri="{BB962C8B-B14F-4D97-AF65-F5344CB8AC3E}">
        <p14:creationId xmlns:p14="http://schemas.microsoft.com/office/powerpoint/2010/main" val="1342582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BC4E4-3DDE-B511-DBFE-265236EF9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BE854C-5FB5-7492-1C0A-83AC98A297F8}"/>
              </a:ext>
            </a:extLst>
          </p:cNvPr>
          <p:cNvSpPr>
            <a:spLocks noGrp="1"/>
          </p:cNvSpPr>
          <p:nvPr>
            <p:ph type="title"/>
          </p:nvPr>
        </p:nvSpPr>
        <p:spPr>
          <a:xfrm>
            <a:off x="309344" y="481471"/>
            <a:ext cx="10515600" cy="1325563"/>
          </a:xfrm>
        </p:spPr>
        <p:txBody>
          <a:bodyPr lIns="91440" tIns="45720" rIns="91440" bIns="45720" anchor="t"/>
          <a:lstStyle/>
          <a:p>
            <a:r>
              <a:rPr lang="en-US" dirty="0">
                <a:ea typeface="Calibri Light"/>
                <a:cs typeface="Calibri Light"/>
              </a:rPr>
              <a:t>Workshop Materials</a:t>
            </a:r>
          </a:p>
        </p:txBody>
      </p:sp>
      <p:sp>
        <p:nvSpPr>
          <p:cNvPr id="4" name="Google Shape;189;p16">
            <a:extLst>
              <a:ext uri="{FF2B5EF4-FFF2-40B4-BE49-F238E27FC236}">
                <a16:creationId xmlns:a16="http://schemas.microsoft.com/office/drawing/2014/main" id="{0B53FB1C-6373-6385-1EE9-A1F647F0CCCC}"/>
              </a:ext>
            </a:extLst>
          </p:cNvPr>
          <p:cNvSpPr txBox="1">
            <a:spLocks noGrp="1"/>
          </p:cNvSpPr>
          <p:nvPr/>
        </p:nvSpPr>
        <p:spPr>
          <a:xfrm>
            <a:off x="396819" y="1270840"/>
            <a:ext cx="11374657" cy="374656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r>
              <a:rPr lang="en" sz="2400" dirty="0"/>
              <a:t>The Science of Reading</a:t>
            </a:r>
            <a:endParaRPr lang="en-US" sz="2400" dirty="0"/>
          </a:p>
          <a:p>
            <a:pPr>
              <a:buClr>
                <a:srgbClr val="330033"/>
              </a:buClr>
            </a:pPr>
            <a:r>
              <a:rPr lang="en" sz="2400" dirty="0"/>
              <a:t>Understanding Dyslexia: Myth vs. Facts</a:t>
            </a:r>
          </a:p>
          <a:p>
            <a:pPr>
              <a:buClr>
                <a:srgbClr val="330033"/>
              </a:buClr>
            </a:pPr>
            <a:r>
              <a:rPr lang="en-US" sz="2400" dirty="0"/>
              <a:t>How Families Can Partner with Schools on Literacy Development</a:t>
            </a:r>
          </a:p>
          <a:p>
            <a:pPr>
              <a:buClr>
                <a:srgbClr val="330033"/>
              </a:buClr>
            </a:pPr>
            <a:r>
              <a:rPr lang="en-US" sz="2400" dirty="0"/>
              <a:t>Skills for Effective Parent Advocacy</a:t>
            </a:r>
          </a:p>
          <a:p>
            <a:pPr>
              <a:buClr>
                <a:srgbClr val="330033"/>
              </a:buClr>
            </a:pPr>
            <a:r>
              <a:rPr lang="en-US" sz="2400" dirty="0"/>
              <a:t>Advocating for My Child’s Literacy Needs</a:t>
            </a:r>
          </a:p>
          <a:p>
            <a:pPr>
              <a:buClr>
                <a:srgbClr val="330033"/>
              </a:buClr>
            </a:pPr>
            <a:r>
              <a:rPr lang="en-US" sz="2400" dirty="0"/>
              <a:t>How Do I Know What Questions To Ask?</a:t>
            </a:r>
          </a:p>
          <a:p>
            <a:pPr>
              <a:buClr>
                <a:srgbClr val="330033"/>
              </a:buClr>
            </a:pPr>
            <a:r>
              <a:rPr lang="en-US" sz="2400" dirty="0"/>
              <a:t>Eligibility for Special Education Under a Specific Learning Disability Classification: Joint Principles</a:t>
            </a:r>
          </a:p>
          <a:p>
            <a:pPr>
              <a:buClr>
                <a:srgbClr val="330033"/>
              </a:buClr>
            </a:pPr>
            <a:r>
              <a:rPr lang="en-US" sz="2400" dirty="0"/>
              <a:t>Sample Virtual IEP Meeting Agenda</a:t>
            </a:r>
          </a:p>
          <a:p>
            <a:pPr>
              <a:buClr>
                <a:srgbClr val="330033"/>
              </a:buClr>
            </a:pPr>
            <a:r>
              <a:rPr lang="en-US" sz="2400" dirty="0"/>
              <a:t>IEP Tip Sheet for Parents – An Overview of the IEP</a:t>
            </a:r>
          </a:p>
          <a:p>
            <a:pPr lvl="1">
              <a:spcBef>
                <a:spcPts val="1000"/>
              </a:spcBef>
              <a:buClr>
                <a:srgbClr val="08355F"/>
              </a:buClr>
            </a:pPr>
            <a:endParaRPr lang="en" sz="2400" dirty="0"/>
          </a:p>
        </p:txBody>
      </p:sp>
    </p:spTree>
    <p:extLst>
      <p:ext uri="{BB962C8B-B14F-4D97-AF65-F5344CB8AC3E}">
        <p14:creationId xmlns:p14="http://schemas.microsoft.com/office/powerpoint/2010/main" val="38002355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5B7B2-B4C5-4961-AC6E-F741629073B1}"/>
            </a:ext>
          </a:extLst>
        </p:cNvPr>
        <p:cNvGrpSpPr/>
        <p:nvPr/>
      </p:nvGrpSpPr>
      <p:grpSpPr>
        <a:xfrm>
          <a:off x="0" y="0"/>
          <a:ext cx="0" cy="0"/>
          <a:chOff x="0" y="0"/>
          <a:chExt cx="0" cy="0"/>
        </a:xfrm>
      </p:grpSpPr>
      <p:sp>
        <p:nvSpPr>
          <p:cNvPr id="5" name="Rectangle: Folded Corner 4">
            <a:extLst>
              <a:ext uri="{FF2B5EF4-FFF2-40B4-BE49-F238E27FC236}">
                <a16:creationId xmlns:a16="http://schemas.microsoft.com/office/drawing/2014/main" id="{43CD0CDC-A809-714D-7053-B8B3CA788728}"/>
              </a:ext>
              <a:ext uri="{C183D7F6-B498-43B3-948B-1728B52AA6E4}">
                <adec:decorative xmlns:adec="http://schemas.microsoft.com/office/drawing/2017/decorative" val="1"/>
              </a:ext>
            </a:extLst>
          </p:cNvPr>
          <p:cNvSpPr/>
          <p:nvPr/>
        </p:nvSpPr>
        <p:spPr>
          <a:xfrm>
            <a:off x="29" y="367353"/>
            <a:ext cx="7064890" cy="5869214"/>
          </a:xfrm>
          <a:prstGeom prst="foldedCorner">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CA5579-23D4-B02E-C793-3C1DF5DFAAE3}"/>
              </a:ext>
            </a:extLst>
          </p:cNvPr>
          <p:cNvSpPr txBox="1"/>
          <p:nvPr/>
        </p:nvSpPr>
        <p:spPr>
          <a:xfrm>
            <a:off x="2599830" y="-1190"/>
            <a:ext cx="699233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When advocacy is difficult</a:t>
            </a:r>
          </a:p>
        </p:txBody>
      </p:sp>
      <p:graphicFrame>
        <p:nvGraphicFramePr>
          <p:cNvPr id="15" name="Table 14">
            <a:extLst>
              <a:ext uri="{FF2B5EF4-FFF2-40B4-BE49-F238E27FC236}">
                <a16:creationId xmlns:a16="http://schemas.microsoft.com/office/drawing/2014/main" id="{40524075-D834-1A52-E1DC-77D6DE2F4D94}"/>
              </a:ext>
            </a:extLst>
          </p:cNvPr>
          <p:cNvGraphicFramePr>
            <a:graphicFrameLocks noGrp="1"/>
          </p:cNvGraphicFramePr>
          <p:nvPr>
            <p:extLst>
              <p:ext uri="{D42A27DB-BD31-4B8C-83A1-F6EECF244321}">
                <p14:modId xmlns:p14="http://schemas.microsoft.com/office/powerpoint/2010/main" val="800312517"/>
              </p:ext>
            </p:extLst>
          </p:nvPr>
        </p:nvGraphicFramePr>
        <p:xfrm>
          <a:off x="391834" y="1325146"/>
          <a:ext cx="6277115" cy="3058160"/>
        </p:xfrm>
        <a:graphic>
          <a:graphicData uri="http://schemas.openxmlformats.org/drawingml/2006/table">
            <a:tbl>
              <a:tblPr firstRow="1" bandRow="1">
                <a:tableStyleId>{5C22544A-7EE6-4342-B048-85BDC9FD1C3A}</a:tableStyleId>
              </a:tblPr>
              <a:tblGrid>
                <a:gridCol w="6277115">
                  <a:extLst>
                    <a:ext uri="{9D8B030D-6E8A-4147-A177-3AD203B41FA5}">
                      <a16:colId xmlns:a16="http://schemas.microsoft.com/office/drawing/2014/main" val="177894427"/>
                    </a:ext>
                  </a:extLst>
                </a:gridCol>
              </a:tblGrid>
              <a:tr h="453658">
                <a:tc>
                  <a:txBody>
                    <a:bodyPr/>
                    <a:lstStyle/>
                    <a:p>
                      <a:pPr algn="ctr"/>
                      <a:r>
                        <a:rPr lang="en-US" sz="2800" dirty="0">
                          <a:solidFill>
                            <a:schemeClr val="tx2"/>
                          </a:solidFill>
                        </a:rPr>
                        <a:t>Know Your Rights</a:t>
                      </a:r>
                    </a:p>
                  </a:txBody>
                  <a:tcPr>
                    <a:solidFill>
                      <a:schemeClr val="bg1">
                        <a:lumMod val="50000"/>
                      </a:schemeClr>
                    </a:solidFill>
                  </a:tcPr>
                </a:tc>
                <a:extLst>
                  <a:ext uri="{0D108BD9-81ED-4DB2-BD59-A6C34878D82A}">
                    <a16:rowId xmlns:a16="http://schemas.microsoft.com/office/drawing/2014/main" val="2650583199"/>
                  </a:ext>
                </a:extLst>
              </a:tr>
              <a:tr h="2426083">
                <a:tc>
                  <a:txBody>
                    <a:bodyPr/>
                    <a:lstStyle/>
                    <a:p>
                      <a:pPr marL="285750" indent="-285750">
                        <a:spcAft>
                          <a:spcPts val="1000"/>
                        </a:spcAft>
                        <a:buFont typeface="Wingdings"/>
                        <a:buChar char="Ø"/>
                      </a:pPr>
                      <a:r>
                        <a:rPr lang="en-US" sz="2400" dirty="0"/>
                        <a:t>Request an </a:t>
                      </a:r>
                      <a:r>
                        <a:rPr lang="en-US" sz="2400" b="1" dirty="0"/>
                        <a:t>IEP Team Meeting</a:t>
                      </a:r>
                      <a:r>
                        <a:rPr lang="en-US" sz="2400" dirty="0"/>
                        <a:t> at any time</a:t>
                      </a:r>
                    </a:p>
                    <a:p>
                      <a:pPr marL="285750" lvl="0" indent="-285750">
                        <a:spcAft>
                          <a:spcPts val="1000"/>
                        </a:spcAft>
                        <a:buFont typeface="Wingdings"/>
                        <a:buChar char="Ø"/>
                      </a:pPr>
                      <a:r>
                        <a:rPr lang="en-US" sz="2400" dirty="0"/>
                        <a:t>IEP goals must be </a:t>
                      </a:r>
                      <a:r>
                        <a:rPr lang="en-US" sz="2400" b="1" dirty="0"/>
                        <a:t>closely monitored</a:t>
                      </a:r>
                      <a:r>
                        <a:rPr lang="en-US" sz="2400" dirty="0"/>
                        <a:t> by the school</a:t>
                      </a:r>
                    </a:p>
                    <a:p>
                      <a:pPr marL="285750" lvl="0" indent="-285750">
                        <a:spcAft>
                          <a:spcPts val="1000"/>
                        </a:spcAft>
                        <a:buFont typeface="Wingdings"/>
                        <a:buChar char="Ø"/>
                      </a:pPr>
                      <a:r>
                        <a:rPr lang="en-US" sz="2400" dirty="0"/>
                        <a:t>If your child is not making adequate progress toward his or her goals, the IEP Team must </a:t>
                      </a:r>
                      <a:r>
                        <a:rPr lang="en-US" sz="2400" b="1" dirty="0"/>
                        <a:t>revise the IEP</a:t>
                      </a:r>
                      <a:r>
                        <a:rPr lang="en-US" sz="2400" dirty="0"/>
                        <a:t> to address your child's needs.</a:t>
                      </a:r>
                    </a:p>
                  </a:txBody>
                  <a:tcPr/>
                </a:tc>
                <a:extLst>
                  <a:ext uri="{0D108BD9-81ED-4DB2-BD59-A6C34878D82A}">
                    <a16:rowId xmlns:a16="http://schemas.microsoft.com/office/drawing/2014/main" val="2373566005"/>
                  </a:ext>
                </a:extLst>
              </a:tr>
            </a:tbl>
          </a:graphicData>
        </a:graphic>
      </p:graphicFrame>
      <p:pic>
        <p:nvPicPr>
          <p:cNvPr id="16" name="Graphic 15" descr="Users with solid fill">
            <a:extLst>
              <a:ext uri="{FF2B5EF4-FFF2-40B4-BE49-F238E27FC236}">
                <a16:creationId xmlns:a16="http://schemas.microsoft.com/office/drawing/2014/main" id="{DBB47A4E-ABC9-0610-9241-99792D644E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1971" y="4020213"/>
            <a:ext cx="2859504" cy="2839451"/>
          </a:xfrm>
          <a:prstGeom prst="rect">
            <a:avLst/>
          </a:prstGeom>
        </p:spPr>
      </p:pic>
      <p:pic>
        <p:nvPicPr>
          <p:cNvPr id="9" name="Picture 8" descr="A person and a child reading a book&#10;&#10;">
            <a:extLst>
              <a:ext uri="{FF2B5EF4-FFF2-40B4-BE49-F238E27FC236}">
                <a16:creationId xmlns:a16="http://schemas.microsoft.com/office/drawing/2014/main" id="{CA44BA9C-76F2-4712-E0B6-508BDCAF8132}"/>
              </a:ext>
            </a:extLst>
          </p:cNvPr>
          <p:cNvPicPr>
            <a:picLocks noChangeAspect="1"/>
          </p:cNvPicPr>
          <p:nvPr/>
        </p:nvPicPr>
        <p:blipFill>
          <a:blip r:embed="rId6"/>
          <a:stretch>
            <a:fillRect/>
          </a:stretch>
        </p:blipFill>
        <p:spPr>
          <a:xfrm>
            <a:off x="7653805" y="1194652"/>
            <a:ext cx="4272471" cy="3575225"/>
          </a:xfrm>
          <a:prstGeom prst="rect">
            <a:avLst/>
          </a:prstGeom>
        </p:spPr>
      </p:pic>
      <p:pic>
        <p:nvPicPr>
          <p:cNvPr id="2" name="Picture 1" descr="IEP tips for parents printable&#10;&#10;">
            <a:extLst>
              <a:ext uri="{FF2B5EF4-FFF2-40B4-BE49-F238E27FC236}">
                <a16:creationId xmlns:a16="http://schemas.microsoft.com/office/drawing/2014/main" id="{DB7AFB33-DE00-6052-B903-24516A722BBB}"/>
              </a:ext>
            </a:extLst>
          </p:cNvPr>
          <p:cNvPicPr>
            <a:picLocks noChangeAspect="1"/>
          </p:cNvPicPr>
          <p:nvPr/>
        </p:nvPicPr>
        <p:blipFill>
          <a:blip r:embed="rId7"/>
          <a:stretch>
            <a:fillRect/>
          </a:stretch>
        </p:blipFill>
        <p:spPr>
          <a:xfrm>
            <a:off x="10034497" y="3866609"/>
            <a:ext cx="2155706" cy="2824613"/>
          </a:xfrm>
          <a:prstGeom prst="rect">
            <a:avLst/>
          </a:prstGeom>
        </p:spPr>
      </p:pic>
      <p:pic>
        <p:nvPicPr>
          <p:cNvPr id="4" name="Picture 3" descr="QR code">
            <a:extLst>
              <a:ext uri="{FF2B5EF4-FFF2-40B4-BE49-F238E27FC236}">
                <a16:creationId xmlns:a16="http://schemas.microsoft.com/office/drawing/2014/main" id="{974D713A-4175-EA1F-C81E-C9B386B765D4}"/>
              </a:ext>
            </a:extLst>
          </p:cNvPr>
          <p:cNvPicPr>
            <a:picLocks noChangeAspect="1"/>
          </p:cNvPicPr>
          <p:nvPr/>
        </p:nvPicPr>
        <p:blipFill>
          <a:blip r:embed="rId8"/>
          <a:stretch>
            <a:fillRect/>
          </a:stretch>
        </p:blipFill>
        <p:spPr>
          <a:xfrm>
            <a:off x="10220505" y="5677258"/>
            <a:ext cx="1224591" cy="1109573"/>
          </a:xfrm>
          <a:prstGeom prst="rect">
            <a:avLst/>
          </a:prstGeom>
        </p:spPr>
      </p:pic>
      <p:pic>
        <p:nvPicPr>
          <p:cNvPr id="7" name="Graphic 4" descr="Backpack with solid fill">
            <a:extLst>
              <a:ext uri="{FF2B5EF4-FFF2-40B4-BE49-F238E27FC236}">
                <a16:creationId xmlns:a16="http://schemas.microsoft.com/office/drawing/2014/main" id="{3CB9CB9B-2AB8-423C-C12A-C53DBA47D50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442044" y="5870107"/>
            <a:ext cx="968155" cy="968155"/>
          </a:xfrm>
          <a:prstGeom prst="rect">
            <a:avLst/>
          </a:prstGeom>
        </p:spPr>
      </p:pic>
    </p:spTree>
    <p:custDataLst>
      <p:tags r:id="rId1"/>
    </p:custDataLst>
    <p:extLst>
      <p:ext uri="{BB962C8B-B14F-4D97-AF65-F5344CB8AC3E}">
        <p14:creationId xmlns:p14="http://schemas.microsoft.com/office/powerpoint/2010/main" val="13952160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55CD34-042F-F77C-2902-E210CFFBCAD3}"/>
              </a:ext>
            </a:extLst>
          </p:cNvPr>
          <p:cNvSpPr txBox="1"/>
          <p:nvPr/>
        </p:nvSpPr>
        <p:spPr>
          <a:xfrm>
            <a:off x="2599830" y="-1190"/>
            <a:ext cx="699233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When advocacy is difficult</a:t>
            </a:r>
          </a:p>
        </p:txBody>
      </p:sp>
      <p:sp>
        <p:nvSpPr>
          <p:cNvPr id="4" name="Title 3">
            <a:extLst>
              <a:ext uri="{FF2B5EF4-FFF2-40B4-BE49-F238E27FC236}">
                <a16:creationId xmlns:a16="http://schemas.microsoft.com/office/drawing/2014/main" id="{338382BA-BC3F-8939-EDB9-32F5B0423A74}"/>
              </a:ext>
            </a:extLst>
          </p:cNvPr>
          <p:cNvSpPr>
            <a:spLocks noGrp="1"/>
          </p:cNvSpPr>
          <p:nvPr>
            <p:ph type="title"/>
          </p:nvPr>
        </p:nvSpPr>
        <p:spPr>
          <a:xfrm>
            <a:off x="1289101" y="1170484"/>
            <a:ext cx="9833812" cy="1325563"/>
          </a:xfrm>
        </p:spPr>
        <p:txBody>
          <a:bodyPr lIns="91440" tIns="45720" rIns="91440" bIns="45720" anchor="t"/>
          <a:lstStyle/>
          <a:p>
            <a:pPr algn="ctr"/>
            <a:r>
              <a:rPr lang="en-US" sz="4000" b="1" dirty="0">
                <a:latin typeface="+mn-lt"/>
              </a:rPr>
              <a:t>The School and You are Not on the Same Page…Now What?</a:t>
            </a:r>
          </a:p>
        </p:txBody>
      </p:sp>
      <p:sp>
        <p:nvSpPr>
          <p:cNvPr id="5" name="Content Placeholder 4">
            <a:extLst>
              <a:ext uri="{FF2B5EF4-FFF2-40B4-BE49-F238E27FC236}">
                <a16:creationId xmlns:a16="http://schemas.microsoft.com/office/drawing/2014/main" id="{D59F9D73-BB57-6E09-4C18-341573586BA4}"/>
              </a:ext>
            </a:extLst>
          </p:cNvPr>
          <p:cNvSpPr>
            <a:spLocks noGrp="1"/>
          </p:cNvSpPr>
          <p:nvPr>
            <p:ph idx="1"/>
          </p:nvPr>
        </p:nvSpPr>
        <p:spPr>
          <a:xfrm>
            <a:off x="563671" y="2376241"/>
            <a:ext cx="11285951" cy="3781125"/>
          </a:xfrm>
          <a:prstGeom prst="roundRect">
            <a:avLst/>
          </a:prstGeom>
          <a:solidFill>
            <a:schemeClr val="bg1">
              <a:lumMod val="20000"/>
              <a:lumOff val="80000"/>
            </a:schemeClr>
          </a:solidFill>
          <a:ln>
            <a:solidFill>
              <a:schemeClr val="accent1"/>
            </a:solidFill>
          </a:ln>
        </p:spPr>
        <p:txBody>
          <a:bodyPr lIns="91440" tIns="45720" rIns="91440" bIns="45720" anchor="t"/>
          <a:lstStyle/>
          <a:p>
            <a:pPr marL="0" indent="0">
              <a:buNone/>
            </a:pPr>
            <a:r>
              <a:rPr lang="en-US" sz="2400" dirty="0"/>
              <a:t>If you’re having trouble understanding school information or processes, or you feel your questions aren’t being answered, it may help to:</a:t>
            </a:r>
          </a:p>
          <a:p>
            <a:r>
              <a:rPr lang="en-US" sz="2400" dirty="0">
                <a:solidFill>
                  <a:schemeClr val="bg2"/>
                </a:solidFill>
              </a:rPr>
              <a:t>Seek</a:t>
            </a:r>
            <a:r>
              <a:rPr lang="en-US" sz="2400" dirty="0"/>
              <a:t> support and guidance from outside the school. You can contact:</a:t>
            </a:r>
            <a:endParaRPr lang="en-US" sz="2400" dirty="0">
              <a:ea typeface="Calibri"/>
              <a:cs typeface="Calibri"/>
            </a:endParaRPr>
          </a:p>
          <a:p>
            <a:pPr lvl="1"/>
            <a:r>
              <a:rPr lang="en-US" sz="2000" dirty="0"/>
              <a:t>Your state’s Parent Training and Information Center (PTI), </a:t>
            </a:r>
            <a:endParaRPr lang="en-US" sz="2000" dirty="0">
              <a:ea typeface="Calibri"/>
              <a:cs typeface="Calibri"/>
            </a:endParaRPr>
          </a:p>
          <a:p>
            <a:pPr lvl="1"/>
            <a:r>
              <a:rPr lang="en-US" sz="2000" dirty="0"/>
              <a:t>A Community Parent Resource Center (CPRC), or a </a:t>
            </a:r>
            <a:endParaRPr lang="en-US" sz="2000" dirty="0">
              <a:ea typeface="Calibri"/>
              <a:cs typeface="Calibri"/>
            </a:endParaRPr>
          </a:p>
          <a:p>
            <a:pPr lvl="1"/>
            <a:r>
              <a:rPr lang="en-US" sz="2000" dirty="0"/>
              <a:t>Protection and Advocacy (P&amp;A) organization</a:t>
            </a:r>
            <a:endParaRPr lang="en-US" sz="2000" dirty="0">
              <a:ea typeface="Calibri"/>
              <a:cs typeface="Calibri"/>
            </a:endParaRPr>
          </a:p>
          <a:p>
            <a:r>
              <a:rPr lang="en-US" sz="2400" dirty="0"/>
              <a:t>Consult a professional who can offer advice and help you navigate next steps</a:t>
            </a:r>
            <a:endParaRPr lang="en-US" sz="2400" dirty="0">
              <a:ea typeface="Calibri"/>
              <a:cs typeface="Calibri"/>
            </a:endParaRPr>
          </a:p>
          <a:p>
            <a:r>
              <a:rPr lang="en-US" sz="2400" dirty="0"/>
              <a:t>Consider bringing a trusted friend to meetings to take notes and help you represent your child’s needs</a:t>
            </a:r>
            <a:endParaRPr lang="en-US" sz="2400" dirty="0">
              <a:ea typeface="Calibri"/>
              <a:cs typeface="Calibri"/>
            </a:endParaRPr>
          </a:p>
        </p:txBody>
      </p:sp>
    </p:spTree>
    <p:extLst>
      <p:ext uri="{BB962C8B-B14F-4D97-AF65-F5344CB8AC3E}">
        <p14:creationId xmlns:p14="http://schemas.microsoft.com/office/powerpoint/2010/main" val="1916391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36FFD-074F-5C8A-E5D0-C20E6EEE465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7313EC3-C153-F61C-1F0A-5DE055535E20}"/>
              </a:ext>
            </a:extLst>
          </p:cNvPr>
          <p:cNvSpPr txBox="1"/>
          <p:nvPr/>
        </p:nvSpPr>
        <p:spPr>
          <a:xfrm>
            <a:off x="2599830" y="-1190"/>
            <a:ext cx="699233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When advocacy is difficult</a:t>
            </a:r>
          </a:p>
        </p:txBody>
      </p:sp>
      <p:sp>
        <p:nvSpPr>
          <p:cNvPr id="3" name="Title 2">
            <a:extLst>
              <a:ext uri="{FF2B5EF4-FFF2-40B4-BE49-F238E27FC236}">
                <a16:creationId xmlns:a16="http://schemas.microsoft.com/office/drawing/2014/main" id="{95DB40AB-222D-A8D8-0BDF-2A56BD54345D}"/>
              </a:ext>
            </a:extLst>
          </p:cNvPr>
          <p:cNvSpPr>
            <a:spLocks noGrp="1"/>
          </p:cNvSpPr>
          <p:nvPr>
            <p:ph type="title"/>
          </p:nvPr>
        </p:nvSpPr>
        <p:spPr>
          <a:xfrm>
            <a:off x="516228" y="973586"/>
            <a:ext cx="10515600" cy="646332"/>
          </a:xfrm>
        </p:spPr>
        <p:txBody>
          <a:bodyPr/>
          <a:lstStyle/>
          <a:p>
            <a:r>
              <a:rPr lang="en-US" b="1" dirty="0">
                <a:latin typeface="+mn-lt"/>
              </a:rPr>
              <a:t>Summary</a:t>
            </a:r>
          </a:p>
        </p:txBody>
      </p:sp>
      <p:sp>
        <p:nvSpPr>
          <p:cNvPr id="15" name="Content Placeholder 14">
            <a:extLst>
              <a:ext uri="{FF2B5EF4-FFF2-40B4-BE49-F238E27FC236}">
                <a16:creationId xmlns:a16="http://schemas.microsoft.com/office/drawing/2014/main" id="{C9F39711-87FD-DB74-4CA9-92A82F9845C9}"/>
              </a:ext>
            </a:extLst>
          </p:cNvPr>
          <p:cNvSpPr>
            <a:spLocks noGrp="1"/>
          </p:cNvSpPr>
          <p:nvPr>
            <p:ph idx="1"/>
          </p:nvPr>
        </p:nvSpPr>
        <p:spPr>
          <a:xfrm>
            <a:off x="513567" y="1624301"/>
            <a:ext cx="11173217" cy="4351338"/>
          </a:xfrm>
        </p:spPr>
        <p:txBody>
          <a:bodyPr lIns="91440" tIns="45720" rIns="91440" bIns="45720" anchor="t"/>
          <a:lstStyle/>
          <a:p>
            <a:r>
              <a:rPr lang="en-US" sz="2400">
                <a:solidFill>
                  <a:srgbClr val="000000"/>
                </a:solidFill>
              </a:rPr>
              <a:t>Advocating for your child’s literacy needs can be empowering but also challenging, especially when disagreements arise. Staying focused on shared goals helps families and schools resolve issues early.</a:t>
            </a:r>
          </a:p>
          <a:p>
            <a:r>
              <a:rPr lang="en-US" sz="2400">
                <a:solidFill>
                  <a:srgbClr val="000000"/>
                </a:solidFill>
              </a:rPr>
              <a:t>Families have important rights, including being fully informed about progress and requesting an IEP meeting at any time. If a child isn’t making expected progress on literacy goals, the IEP team must adjust the plan.</a:t>
            </a:r>
            <a:endParaRPr lang="en-US" sz="2400">
              <a:solidFill>
                <a:srgbClr val="000000"/>
              </a:solidFill>
              <a:ea typeface="Calibri"/>
              <a:cs typeface="Calibri"/>
            </a:endParaRPr>
          </a:p>
          <a:p>
            <a:r>
              <a:rPr lang="en-US" sz="2400">
                <a:solidFill>
                  <a:srgbClr val="000000"/>
                </a:solidFill>
              </a:rPr>
              <a:t>Ongoing progress monitoring helps families and schools identify barriers, revise supports, and ensure literacy goals are meaningful.</a:t>
            </a:r>
          </a:p>
          <a:p>
            <a:r>
              <a:rPr lang="en-US" sz="2400">
                <a:solidFill>
                  <a:srgbClr val="000000"/>
                </a:solidFill>
              </a:rPr>
              <a:t>If school processes feel unclear or your questions aren’t being answered, you can seek help from your state’s PTI, a CPRC, a P&amp;A organization, or bring a trusted friend to meetings for support.</a:t>
            </a:r>
          </a:p>
          <a:p>
            <a:pPr marL="171450" indent="-171450">
              <a:defRPr/>
            </a:pPr>
            <a:endParaRPr lang="en-US">
              <a:solidFill>
                <a:srgbClr val="444444"/>
              </a:solidFill>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8767768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2">
            <a:lumMod val="85000"/>
          </a:schemeClr>
        </a:solidFill>
        <a:effectLst/>
      </p:bgPr>
    </p:bg>
    <p:spTree>
      <p:nvGrpSpPr>
        <p:cNvPr id="1" name="">
          <a:extLst>
            <a:ext uri="{FF2B5EF4-FFF2-40B4-BE49-F238E27FC236}">
              <a16:creationId xmlns:a16="http://schemas.microsoft.com/office/drawing/2014/main" id="{D374B2BE-ADE4-B402-7425-19018628BD2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B92885D-583D-6D45-179D-4412D0FF4EC1}"/>
              </a:ext>
            </a:extLst>
          </p:cNvPr>
          <p:cNvSpPr txBox="1"/>
          <p:nvPr/>
        </p:nvSpPr>
        <p:spPr>
          <a:xfrm>
            <a:off x="3098887" y="-1190"/>
            <a:ext cx="6391325"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Check for Understanding</a:t>
            </a:r>
            <a:endParaRPr lang="en-US" dirty="0"/>
          </a:p>
        </p:txBody>
      </p:sp>
      <p:pic>
        <p:nvPicPr>
          <p:cNvPr id="11" name="Picture 10" descr="A person sitting on a bench.">
            <a:extLst>
              <a:ext uri="{FF2B5EF4-FFF2-40B4-BE49-F238E27FC236}">
                <a16:creationId xmlns:a16="http://schemas.microsoft.com/office/drawing/2014/main" id="{8CE50A94-E72C-15A3-E975-019C830ADAEF}"/>
              </a:ext>
            </a:extLst>
          </p:cNvPr>
          <p:cNvPicPr>
            <a:picLocks noChangeAspect="1"/>
          </p:cNvPicPr>
          <p:nvPr/>
        </p:nvPicPr>
        <p:blipFill>
          <a:blip r:embed="rId4"/>
          <a:srcRect r="29984"/>
          <a:stretch>
            <a:fillRect/>
          </a:stretch>
        </p:blipFill>
        <p:spPr>
          <a:xfrm>
            <a:off x="-1" y="418246"/>
            <a:ext cx="3093929" cy="5815264"/>
          </a:xfrm>
          <a:prstGeom prst="rect">
            <a:avLst/>
          </a:prstGeom>
        </p:spPr>
      </p:pic>
      <p:sp>
        <p:nvSpPr>
          <p:cNvPr id="8" name="Thought Bubble: Cloud 7">
            <a:extLst>
              <a:ext uri="{FF2B5EF4-FFF2-40B4-BE49-F238E27FC236}">
                <a16:creationId xmlns:a16="http://schemas.microsoft.com/office/drawing/2014/main" id="{392A3651-E3D7-5A16-6341-D1205EDB0B7A}"/>
              </a:ext>
            </a:extLst>
          </p:cNvPr>
          <p:cNvSpPr/>
          <p:nvPr/>
        </p:nvSpPr>
        <p:spPr>
          <a:xfrm>
            <a:off x="361337" y="414015"/>
            <a:ext cx="3006030" cy="1850794"/>
          </a:xfrm>
          <a:prstGeom prst="cloudCallou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Calibri"/>
                <a:cs typeface="Calibri"/>
              </a:rPr>
              <a:t>What can I do to find out more about </a:t>
            </a:r>
            <a:r>
              <a:rPr lang="en-US" b="1">
                <a:ea typeface="Calibri"/>
                <a:cs typeface="Calibri"/>
              </a:rPr>
              <a:t>advocating</a:t>
            </a:r>
            <a:r>
              <a:rPr lang="en-US">
                <a:ea typeface="Calibri"/>
                <a:cs typeface="Calibri"/>
              </a:rPr>
              <a:t> for my child's literacy needs?</a:t>
            </a:r>
            <a:endParaRPr lang="en-US"/>
          </a:p>
        </p:txBody>
      </p:sp>
      <p:sp>
        <p:nvSpPr>
          <p:cNvPr id="20" name="TextBox 19">
            <a:extLst>
              <a:ext uri="{FF2B5EF4-FFF2-40B4-BE49-F238E27FC236}">
                <a16:creationId xmlns:a16="http://schemas.microsoft.com/office/drawing/2014/main" id="{1ADCEDCC-1FBE-812F-8A1D-29C920FD72BD}"/>
              </a:ext>
            </a:extLst>
          </p:cNvPr>
          <p:cNvSpPr txBox="1"/>
          <p:nvPr/>
        </p:nvSpPr>
        <p:spPr>
          <a:xfrm>
            <a:off x="3192814" y="1154436"/>
            <a:ext cx="8917791" cy="1554272"/>
          </a:xfrm>
          <a:prstGeom prst="rect">
            <a:avLst/>
          </a:prstGeom>
          <a:solidFill>
            <a:schemeClr val="bg1">
              <a:lumMod val="20000"/>
              <a:lumOff val="80000"/>
            </a:schemeClr>
          </a:solidFill>
          <a:ln>
            <a:solidFill>
              <a:schemeClr val="bg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900" dirty="0">
                <a:solidFill>
                  <a:schemeClr val="bg1">
                    <a:lumMod val="49000"/>
                  </a:schemeClr>
                </a:solidFill>
                <a:ea typeface="Calibri"/>
                <a:cs typeface="Calibri"/>
              </a:rPr>
              <a:t>Meet Tony. His fifth-grade son is struggling with reading. Think about what you’ve learned about advocating for your child's literacy needs to help Tony. He wants to ensure that his son's school is using</a:t>
            </a:r>
            <a:r>
              <a:rPr lang="en-US" sz="1900" dirty="0">
                <a:solidFill>
                  <a:srgbClr val="FFFFFF"/>
                </a:solidFill>
                <a:ea typeface="Calibri"/>
                <a:cs typeface="Calibri"/>
              </a:rPr>
              <a:t> </a:t>
            </a:r>
            <a:r>
              <a:rPr lang="en-US" sz="1900" b="1" dirty="0">
                <a:solidFill>
                  <a:schemeClr val="bg1">
                    <a:lumMod val="76000"/>
                  </a:schemeClr>
                </a:solidFill>
                <a:ea typeface="Calibri"/>
                <a:cs typeface="Calibri"/>
              </a:rPr>
              <a:t>evidence-based literacy practices</a:t>
            </a:r>
            <a:r>
              <a:rPr lang="en-US" sz="1900" dirty="0">
                <a:solidFill>
                  <a:srgbClr val="FFFFFF"/>
                </a:solidFill>
                <a:ea typeface="Calibri"/>
                <a:cs typeface="Calibri"/>
              </a:rPr>
              <a:t> </a:t>
            </a:r>
            <a:r>
              <a:rPr lang="en-US" sz="1900" dirty="0">
                <a:solidFill>
                  <a:schemeClr val="bg1">
                    <a:lumMod val="49000"/>
                  </a:schemeClr>
                </a:solidFill>
                <a:ea typeface="Calibri"/>
                <a:cs typeface="Calibri"/>
              </a:rPr>
              <a:t>and that supports and services are best matched to his son's literacy needs. What can Tony do to advocate for his son?</a:t>
            </a:r>
          </a:p>
        </p:txBody>
      </p:sp>
      <p:graphicFrame>
        <p:nvGraphicFramePr>
          <p:cNvPr id="19" name="Table 18">
            <a:extLst>
              <a:ext uri="{FF2B5EF4-FFF2-40B4-BE49-F238E27FC236}">
                <a16:creationId xmlns:a16="http://schemas.microsoft.com/office/drawing/2014/main" id="{EF202DCB-44FA-891A-21CB-4A6FF5D02C20}"/>
              </a:ext>
            </a:extLst>
          </p:cNvPr>
          <p:cNvGraphicFramePr>
            <a:graphicFrameLocks noGrp="1"/>
          </p:cNvGraphicFramePr>
          <p:nvPr>
            <p:extLst>
              <p:ext uri="{D42A27DB-BD31-4B8C-83A1-F6EECF244321}">
                <p14:modId xmlns:p14="http://schemas.microsoft.com/office/powerpoint/2010/main" val="2132431697"/>
              </p:ext>
            </p:extLst>
          </p:nvPr>
        </p:nvGraphicFramePr>
        <p:xfrm>
          <a:off x="3191773" y="2695248"/>
          <a:ext cx="8906654" cy="3541818"/>
        </p:xfrm>
        <a:graphic>
          <a:graphicData uri="http://schemas.openxmlformats.org/drawingml/2006/table">
            <a:tbl>
              <a:tblPr firstRow="1" bandRow="1">
                <a:tableStyleId>{5C22544A-7EE6-4342-B048-85BDC9FD1C3A}</a:tableStyleId>
              </a:tblPr>
              <a:tblGrid>
                <a:gridCol w="8906654">
                  <a:extLst>
                    <a:ext uri="{9D8B030D-6E8A-4147-A177-3AD203B41FA5}">
                      <a16:colId xmlns:a16="http://schemas.microsoft.com/office/drawing/2014/main" val="177894427"/>
                    </a:ext>
                  </a:extLst>
                </a:gridCol>
              </a:tblGrid>
              <a:tr h="3541818">
                <a:tc>
                  <a:txBody>
                    <a:bodyPr/>
                    <a:lstStyle/>
                    <a:p>
                      <a:pPr marL="548640" algn="l"/>
                      <a:r>
                        <a:rPr lang="en-US" sz="1900" dirty="0">
                          <a:solidFill>
                            <a:schemeClr val="bg1">
                              <a:lumMod val="40000"/>
                              <a:lumOff val="60000"/>
                            </a:schemeClr>
                          </a:solidFill>
                        </a:rPr>
                        <a:t>Review:</a:t>
                      </a:r>
                      <a:r>
                        <a:rPr lang="en-US" sz="1900" dirty="0">
                          <a:solidFill>
                            <a:schemeClr val="tx2"/>
                          </a:solidFill>
                        </a:rPr>
                        <a:t> Learn about the school's system of support for literacy and learn where his child fits within that system. </a:t>
                      </a:r>
                    </a:p>
                    <a:p>
                      <a:pPr marL="548640" lvl="0" indent="0">
                        <a:buNone/>
                      </a:pPr>
                      <a:endParaRPr lang="en-US" sz="1900" dirty="0">
                        <a:solidFill>
                          <a:schemeClr val="bg1">
                            <a:lumMod val="40000"/>
                            <a:lumOff val="60000"/>
                          </a:schemeClr>
                        </a:solidFill>
                      </a:endParaRPr>
                    </a:p>
                    <a:p>
                      <a:pPr marL="548640" lvl="0" indent="0">
                        <a:buNone/>
                      </a:pPr>
                      <a:r>
                        <a:rPr lang="en-US" sz="1900" dirty="0">
                          <a:solidFill>
                            <a:schemeClr val="bg1">
                              <a:lumMod val="40000"/>
                              <a:lumOff val="60000"/>
                            </a:schemeClr>
                          </a:solidFill>
                        </a:rPr>
                        <a:t>Record: </a:t>
                      </a:r>
                      <a:r>
                        <a:rPr lang="en-US" sz="1900" dirty="0">
                          <a:solidFill>
                            <a:schemeClr val="tx2"/>
                          </a:solidFill>
                        </a:rPr>
                        <a:t>Keep a notebook</a:t>
                      </a:r>
                      <a:endParaRPr lang="en-US" sz="1900" dirty="0"/>
                    </a:p>
                    <a:p>
                      <a:pPr marL="548640" lvl="0" indent="0">
                        <a:buFont typeface="Wingdings"/>
                        <a:buChar char="Ø"/>
                      </a:pPr>
                      <a:endParaRPr lang="en-US" sz="1900" dirty="0">
                        <a:solidFill>
                          <a:schemeClr val="tx2"/>
                        </a:solidFill>
                      </a:endParaRPr>
                    </a:p>
                    <a:p>
                      <a:pPr marL="548640" lvl="0" indent="0">
                        <a:buNone/>
                      </a:pPr>
                      <a:r>
                        <a:rPr lang="en-US" sz="1900" dirty="0">
                          <a:solidFill>
                            <a:schemeClr val="bg1">
                              <a:lumMod val="40000"/>
                              <a:lumOff val="60000"/>
                            </a:schemeClr>
                          </a:solidFill>
                        </a:rPr>
                        <a:t>Request:</a:t>
                      </a:r>
                      <a:r>
                        <a:rPr lang="en-US" sz="1900" dirty="0">
                          <a:solidFill>
                            <a:schemeClr val="tx2"/>
                          </a:solidFill>
                        </a:rPr>
                        <a:t> Talk with other parents and families who have similar experiences</a:t>
                      </a:r>
                    </a:p>
                    <a:p>
                      <a:pPr marL="548640" lvl="0" indent="0">
                        <a:buNone/>
                      </a:pPr>
                      <a:endParaRPr lang="en-US" sz="1900" dirty="0">
                        <a:solidFill>
                          <a:schemeClr val="tx2"/>
                        </a:solidFill>
                      </a:endParaRPr>
                    </a:p>
                    <a:p>
                      <a:pPr marL="548640" lvl="0" indent="0">
                        <a:buNone/>
                      </a:pPr>
                      <a:r>
                        <a:rPr lang="en-US" sz="1900" dirty="0">
                          <a:solidFill>
                            <a:schemeClr val="bg1">
                              <a:lumMod val="40000"/>
                              <a:lumOff val="60000"/>
                            </a:schemeClr>
                          </a:solidFill>
                        </a:rPr>
                        <a:t>Refer: </a:t>
                      </a:r>
                      <a:r>
                        <a:rPr lang="en-US" sz="1900" dirty="0">
                          <a:solidFill>
                            <a:schemeClr val="tx2"/>
                          </a:solidFill>
                        </a:rPr>
                        <a:t>Ask the school about opportunities to provide input on literacy approaches and practices and help make decisions</a:t>
                      </a:r>
                      <a:endParaRPr lang="en-US" sz="1900" dirty="0"/>
                    </a:p>
                    <a:p>
                      <a:pPr marL="548640" lvl="0" indent="0">
                        <a:buNone/>
                      </a:pPr>
                      <a:endParaRPr lang="en-US" sz="1900" dirty="0">
                        <a:solidFill>
                          <a:schemeClr val="tx2"/>
                        </a:solidFill>
                      </a:endParaRPr>
                    </a:p>
                    <a:p>
                      <a:pPr marL="548640" lvl="0" indent="0">
                        <a:buNone/>
                      </a:pPr>
                      <a:r>
                        <a:rPr lang="en-US" sz="1900" dirty="0">
                          <a:solidFill>
                            <a:schemeClr val="bg1">
                              <a:lumMod val="40000"/>
                              <a:lumOff val="60000"/>
                            </a:schemeClr>
                          </a:solidFill>
                        </a:rPr>
                        <a:t>All of the above</a:t>
                      </a:r>
                      <a:endParaRPr lang="en-US" sz="1900" dirty="0"/>
                    </a:p>
                  </a:txBody>
                  <a:tcPr>
                    <a:solidFill>
                      <a:schemeClr val="bg1">
                        <a:lumMod val="50000"/>
                      </a:schemeClr>
                    </a:solidFill>
                  </a:tcPr>
                </a:tc>
                <a:extLst>
                  <a:ext uri="{0D108BD9-81ED-4DB2-BD59-A6C34878D82A}">
                    <a16:rowId xmlns:a16="http://schemas.microsoft.com/office/drawing/2014/main" val="2650583199"/>
                  </a:ext>
                </a:extLst>
              </a:tr>
            </a:tbl>
          </a:graphicData>
        </a:graphic>
      </p:graphicFrame>
      <p:sp>
        <p:nvSpPr>
          <p:cNvPr id="25" name="Oval 24">
            <a:extLst>
              <a:ext uri="{FF2B5EF4-FFF2-40B4-BE49-F238E27FC236}">
                <a16:creationId xmlns:a16="http://schemas.microsoft.com/office/drawing/2014/main" id="{E379F70A-754E-71E6-5CB8-276690B9DED3}"/>
              </a:ext>
              <a:ext uri="{C183D7F6-B498-43B3-948B-1728B52AA6E4}">
                <adec:decorative xmlns:adec="http://schemas.microsoft.com/office/drawing/2017/decorative" val="1"/>
              </a:ext>
            </a:extLst>
          </p:cNvPr>
          <p:cNvSpPr/>
          <p:nvPr/>
        </p:nvSpPr>
        <p:spPr>
          <a:xfrm>
            <a:off x="3368490" y="4286107"/>
            <a:ext cx="323248" cy="311275"/>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29A7D3D-6E33-7580-41E0-5395FF279F12}"/>
              </a:ext>
              <a:ext uri="{C183D7F6-B498-43B3-948B-1728B52AA6E4}">
                <adec:decorative xmlns:adec="http://schemas.microsoft.com/office/drawing/2017/decorative" val="1"/>
              </a:ext>
            </a:extLst>
          </p:cNvPr>
          <p:cNvSpPr/>
          <p:nvPr/>
        </p:nvSpPr>
        <p:spPr>
          <a:xfrm>
            <a:off x="3368491" y="2806534"/>
            <a:ext cx="323248" cy="311275"/>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6400527-FB70-E936-7DDC-33840ED31EF9}"/>
              </a:ext>
              <a:ext uri="{C183D7F6-B498-43B3-948B-1728B52AA6E4}">
                <adec:decorative xmlns:adec="http://schemas.microsoft.com/office/drawing/2017/decorative" val="1"/>
              </a:ext>
            </a:extLst>
          </p:cNvPr>
          <p:cNvSpPr/>
          <p:nvPr/>
        </p:nvSpPr>
        <p:spPr>
          <a:xfrm>
            <a:off x="3368490" y="3712759"/>
            <a:ext cx="323248" cy="311275"/>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F85F110-AFCF-C9BE-36B4-FDA32B4A69B9}"/>
              </a:ext>
              <a:ext uri="{C183D7F6-B498-43B3-948B-1728B52AA6E4}">
                <adec:decorative xmlns:adec="http://schemas.microsoft.com/office/drawing/2017/decorative" val="1"/>
              </a:ext>
            </a:extLst>
          </p:cNvPr>
          <p:cNvSpPr/>
          <p:nvPr/>
        </p:nvSpPr>
        <p:spPr>
          <a:xfrm>
            <a:off x="3368490" y="4908250"/>
            <a:ext cx="323248" cy="311275"/>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8602D96-82B0-9706-821A-5DC2E6102F77}"/>
              </a:ext>
              <a:ext uri="{C183D7F6-B498-43B3-948B-1728B52AA6E4}">
                <adec:decorative xmlns:adec="http://schemas.microsoft.com/office/drawing/2017/decorative" val="1"/>
              </a:ext>
            </a:extLst>
          </p:cNvPr>
          <p:cNvSpPr/>
          <p:nvPr/>
        </p:nvSpPr>
        <p:spPr>
          <a:xfrm>
            <a:off x="3371191" y="5756167"/>
            <a:ext cx="323248" cy="311275"/>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6ED740A-2564-8D5A-F6F7-C0F0B7CE5C6D}"/>
              </a:ext>
              <a:ext uri="{C183D7F6-B498-43B3-948B-1728B52AA6E4}">
                <adec:decorative xmlns:adec="http://schemas.microsoft.com/office/drawing/2017/decorative" val="1"/>
              </a:ext>
            </a:extLst>
          </p:cNvPr>
          <p:cNvSpPr/>
          <p:nvPr/>
        </p:nvSpPr>
        <p:spPr>
          <a:xfrm>
            <a:off x="3304474" y="5752566"/>
            <a:ext cx="384894" cy="31158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8298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C46052-80F4-6FFE-78BB-31E7327E0259}"/>
              </a:ext>
              <a:ext uri="{C183D7F6-B498-43B3-948B-1728B52AA6E4}">
                <adec:decorative xmlns:adec="http://schemas.microsoft.com/office/drawing/2017/decorative" val="1"/>
              </a:ext>
            </a:extLst>
          </p:cNvPr>
          <p:cNvSpPr/>
          <p:nvPr/>
        </p:nvSpPr>
        <p:spPr>
          <a:xfrm>
            <a:off x="5929209" y="412773"/>
            <a:ext cx="6267076" cy="5836151"/>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8" name="TextBox 7">
            <a:extLst>
              <a:ext uri="{FF2B5EF4-FFF2-40B4-BE49-F238E27FC236}">
                <a16:creationId xmlns:a16="http://schemas.microsoft.com/office/drawing/2014/main" id="{04CF2CF0-A7BA-86FF-892D-11472EA31DFF}"/>
              </a:ext>
              <a:ext uri="{C183D7F6-B498-43B3-948B-1728B52AA6E4}">
                <adec:decorative xmlns:adec="http://schemas.microsoft.com/office/drawing/2017/decorative" val="0"/>
              </a:ext>
            </a:extLst>
          </p:cNvPr>
          <p:cNvSpPr txBox="1"/>
          <p:nvPr/>
        </p:nvSpPr>
        <p:spPr>
          <a:xfrm>
            <a:off x="4172126" y="-1190"/>
            <a:ext cx="3504311"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Thank You</a:t>
            </a:r>
          </a:p>
        </p:txBody>
      </p:sp>
      <p:pic>
        <p:nvPicPr>
          <p:cNvPr id="13" name="Picture 12" descr="National Center on Improving Literacy logo">
            <a:extLst>
              <a:ext uri="{FF2B5EF4-FFF2-40B4-BE49-F238E27FC236}">
                <a16:creationId xmlns:a16="http://schemas.microsoft.com/office/drawing/2014/main" id="{CD0AC8B8-0902-EBDB-C911-30294C37822B}"/>
              </a:ext>
            </a:extLst>
          </p:cNvPr>
          <p:cNvPicPr>
            <a:picLocks noChangeAspect="1"/>
          </p:cNvPicPr>
          <p:nvPr/>
        </p:nvPicPr>
        <p:blipFill>
          <a:blip r:embed="rId4"/>
          <a:stretch>
            <a:fillRect/>
          </a:stretch>
        </p:blipFill>
        <p:spPr>
          <a:xfrm>
            <a:off x="737936" y="1610727"/>
            <a:ext cx="4519863" cy="3456069"/>
          </a:xfrm>
          <a:prstGeom prst="rect">
            <a:avLst/>
          </a:prstGeom>
          <a:ln>
            <a:solidFill>
              <a:schemeClr val="tx1">
                <a:lumMod val="50000"/>
              </a:schemeClr>
            </a:solidFill>
          </a:ln>
        </p:spPr>
      </p:pic>
      <p:pic>
        <p:nvPicPr>
          <p:cNvPr id="14" name="Picture 13" descr="Advocating for my Child's Literacy Needs Infographic ">
            <a:extLst>
              <a:ext uri="{FF2B5EF4-FFF2-40B4-BE49-F238E27FC236}">
                <a16:creationId xmlns:a16="http://schemas.microsoft.com/office/drawing/2014/main" id="{26393AD9-A0B8-2221-F177-ED6D57BED3FF}"/>
              </a:ext>
            </a:extLst>
          </p:cNvPr>
          <p:cNvPicPr>
            <a:picLocks noChangeAspect="1"/>
          </p:cNvPicPr>
          <p:nvPr/>
        </p:nvPicPr>
        <p:blipFill>
          <a:blip r:embed="rId5"/>
          <a:stretch>
            <a:fillRect/>
          </a:stretch>
        </p:blipFill>
        <p:spPr>
          <a:xfrm>
            <a:off x="7433976" y="1203071"/>
            <a:ext cx="4029112" cy="4956430"/>
          </a:xfrm>
          <a:prstGeom prst="rect">
            <a:avLst/>
          </a:prstGeom>
        </p:spPr>
      </p:pic>
      <p:pic>
        <p:nvPicPr>
          <p:cNvPr id="3" name="Picture 2" descr="QR code">
            <a:extLst>
              <a:ext uri="{FF2B5EF4-FFF2-40B4-BE49-F238E27FC236}">
                <a16:creationId xmlns:a16="http://schemas.microsoft.com/office/drawing/2014/main" id="{ABC1F4F1-3F95-54F7-C1C9-4446F8350B19}"/>
              </a:ext>
            </a:extLst>
          </p:cNvPr>
          <p:cNvPicPr>
            <a:picLocks noChangeAspect="1"/>
          </p:cNvPicPr>
          <p:nvPr/>
        </p:nvPicPr>
        <p:blipFill>
          <a:blip r:embed="rId6"/>
          <a:stretch>
            <a:fillRect/>
          </a:stretch>
        </p:blipFill>
        <p:spPr>
          <a:xfrm>
            <a:off x="10398606" y="5068972"/>
            <a:ext cx="1558990" cy="1587745"/>
          </a:xfrm>
          <a:prstGeom prst="rect">
            <a:avLst/>
          </a:prstGeom>
        </p:spPr>
      </p:pic>
      <p:sp>
        <p:nvSpPr>
          <p:cNvPr id="4" name="TextBox 3">
            <a:extLst>
              <a:ext uri="{FF2B5EF4-FFF2-40B4-BE49-F238E27FC236}">
                <a16:creationId xmlns:a16="http://schemas.microsoft.com/office/drawing/2014/main" id="{FC1F9EA8-CC8D-5E65-E82A-9C1B14A5A392}"/>
              </a:ext>
            </a:extLst>
          </p:cNvPr>
          <p:cNvSpPr txBox="1"/>
          <p:nvPr/>
        </p:nvSpPr>
        <p:spPr>
          <a:xfrm>
            <a:off x="329909" y="5461837"/>
            <a:ext cx="527855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ea typeface="Calibri"/>
                <a:cs typeface="Calibri"/>
              </a:rPr>
              <a:t>https://improvingliteracy.org/resource/advocating-for-my-child-s-literacy-needs/</a:t>
            </a:r>
          </a:p>
        </p:txBody>
      </p:sp>
    </p:spTree>
    <p:custDataLst>
      <p:tags r:id="rId1"/>
    </p:custDataLst>
    <p:extLst>
      <p:ext uri="{BB962C8B-B14F-4D97-AF65-F5344CB8AC3E}">
        <p14:creationId xmlns:p14="http://schemas.microsoft.com/office/powerpoint/2010/main" val="826775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05D68-7AE4-77E8-CDF0-77AC1644C1B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4ADB98E-3725-2426-3A0A-C52B5009B7EA}"/>
              </a:ext>
            </a:extLst>
          </p:cNvPr>
          <p:cNvSpPr txBox="1"/>
          <p:nvPr/>
        </p:nvSpPr>
        <p:spPr>
          <a:xfrm>
            <a:off x="2599830" y="-1190"/>
            <a:ext cx="699233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How can I learn more?</a:t>
            </a:r>
          </a:p>
        </p:txBody>
      </p:sp>
      <p:pic>
        <p:nvPicPr>
          <p:cNvPr id="13" name="Picture 12" descr="National Center on Improving Literacy logo">
            <a:extLst>
              <a:ext uri="{FF2B5EF4-FFF2-40B4-BE49-F238E27FC236}">
                <a16:creationId xmlns:a16="http://schemas.microsoft.com/office/drawing/2014/main" id="{2E6263CE-8D90-3013-1A06-B604591F460F}"/>
              </a:ext>
            </a:extLst>
          </p:cNvPr>
          <p:cNvPicPr>
            <a:picLocks noChangeAspect="1"/>
          </p:cNvPicPr>
          <p:nvPr/>
        </p:nvPicPr>
        <p:blipFill>
          <a:blip r:embed="rId4"/>
          <a:stretch>
            <a:fillRect/>
          </a:stretch>
        </p:blipFill>
        <p:spPr>
          <a:xfrm>
            <a:off x="4276975" y="1117965"/>
            <a:ext cx="3620368" cy="2803824"/>
          </a:xfrm>
          <a:prstGeom prst="rect">
            <a:avLst/>
          </a:prstGeom>
          <a:ln>
            <a:solidFill>
              <a:schemeClr val="tx1">
                <a:lumMod val="50000"/>
              </a:schemeClr>
            </a:solidFill>
          </a:ln>
        </p:spPr>
      </p:pic>
      <p:sp>
        <p:nvSpPr>
          <p:cNvPr id="4" name="TextBox 3">
            <a:extLst>
              <a:ext uri="{FF2B5EF4-FFF2-40B4-BE49-F238E27FC236}">
                <a16:creationId xmlns:a16="http://schemas.microsoft.com/office/drawing/2014/main" id="{4098099A-B84C-5F11-E514-535B801ECE17}"/>
              </a:ext>
            </a:extLst>
          </p:cNvPr>
          <p:cNvSpPr txBox="1"/>
          <p:nvPr/>
        </p:nvSpPr>
        <p:spPr>
          <a:xfrm>
            <a:off x="3734007" y="3924845"/>
            <a:ext cx="49072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ea typeface="+mn-lt"/>
                <a:cs typeface="+mn-lt"/>
                <a:hlinkClick r:id="rId5"/>
              </a:rPr>
              <a:t>National Center on Improving Literacy</a:t>
            </a:r>
            <a:endParaRPr lang="en-US" sz="2300" dirty="0">
              <a:ea typeface="Calibri"/>
              <a:cs typeface="Calibri"/>
            </a:endParaRPr>
          </a:p>
          <a:p>
            <a:pPr algn="ctr"/>
            <a:r>
              <a:rPr lang="en-US" sz="2300" dirty="0">
                <a:ea typeface="Calibri"/>
                <a:cs typeface="Calibri"/>
              </a:rPr>
              <a:t>https://improvingliteracy.org</a:t>
            </a:r>
          </a:p>
        </p:txBody>
      </p:sp>
      <p:sp>
        <p:nvSpPr>
          <p:cNvPr id="2" name="TextBox 1">
            <a:extLst>
              <a:ext uri="{FF2B5EF4-FFF2-40B4-BE49-F238E27FC236}">
                <a16:creationId xmlns:a16="http://schemas.microsoft.com/office/drawing/2014/main" id="{3845199E-961B-5594-17AA-58AF9EDF7DA1}"/>
              </a:ext>
            </a:extLst>
          </p:cNvPr>
          <p:cNvSpPr txBox="1"/>
          <p:nvPr/>
        </p:nvSpPr>
        <p:spPr>
          <a:xfrm>
            <a:off x="754202" y="4699168"/>
            <a:ext cx="1067245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The research reported here is funded by a grant to National Center on Improving Literacy from the Office of Elementary and Secondary Education, in partnership with the Office of Special Education Programs (Award #: S283D160005). The opinions or policies expressed are those of the authors and do not represent views of OESE, OSEP, or the U.S. Department of Education. You should not assume endorsement by the Federal government. Copyright © 2021 National Center on Improving Literacy.</a:t>
            </a:r>
            <a:endParaRPr lang="en-US" dirty="0"/>
          </a:p>
        </p:txBody>
      </p:sp>
      <p:pic>
        <p:nvPicPr>
          <p:cNvPr id="3" name="Picture 2" descr="A qr code &#10;&#10;">
            <a:extLst>
              <a:ext uri="{FF2B5EF4-FFF2-40B4-BE49-F238E27FC236}">
                <a16:creationId xmlns:a16="http://schemas.microsoft.com/office/drawing/2014/main" id="{9C5F99D5-BE82-9183-65CD-B1685019FBD6}"/>
              </a:ext>
            </a:extLst>
          </p:cNvPr>
          <p:cNvPicPr>
            <a:picLocks noChangeAspect="1"/>
          </p:cNvPicPr>
          <p:nvPr/>
        </p:nvPicPr>
        <p:blipFill>
          <a:blip r:embed="rId6"/>
          <a:stretch>
            <a:fillRect/>
          </a:stretch>
        </p:blipFill>
        <p:spPr>
          <a:xfrm>
            <a:off x="8740535" y="926440"/>
            <a:ext cx="2503458" cy="2489081"/>
          </a:xfrm>
          <a:prstGeom prst="rect">
            <a:avLst/>
          </a:prstGeom>
        </p:spPr>
      </p:pic>
    </p:spTree>
    <p:custDataLst>
      <p:tags r:id="rId1"/>
    </p:custDataLst>
    <p:extLst>
      <p:ext uri="{BB962C8B-B14F-4D97-AF65-F5344CB8AC3E}">
        <p14:creationId xmlns:p14="http://schemas.microsoft.com/office/powerpoint/2010/main" val="23864176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316709D-0AB4-3223-8978-F5C3AEE3AE93}"/>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Oval 5">
            <a:extLst>
              <a:ext uri="{FF2B5EF4-FFF2-40B4-BE49-F238E27FC236}">
                <a16:creationId xmlns:a16="http://schemas.microsoft.com/office/drawing/2014/main" id="{54DA9FC9-DD85-2A7C-C979-4ABA39A0EC6A}"/>
              </a:ext>
            </a:extLst>
          </p:cNvPr>
          <p:cNvSpPr/>
          <p:nvPr/>
        </p:nvSpPr>
        <p:spPr>
          <a:xfrm>
            <a:off x="3888705" y="1423928"/>
            <a:ext cx="4417722" cy="4309973"/>
          </a:xfrm>
          <a:prstGeom prst="ellipse">
            <a:avLst/>
          </a:prstGeom>
          <a:solidFill>
            <a:schemeClr val="bg1">
              <a:lumMod val="60000"/>
              <a:lumOff val="40000"/>
            </a:schemeClr>
          </a:solidFill>
          <a:ln w="57150">
            <a:solidFill>
              <a:schemeClr val="bg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550">
                <a:latin typeface="Cooper Black"/>
                <a:ea typeface="Calibri"/>
                <a:cs typeface="Calibri"/>
              </a:rPr>
              <a:t>Questions</a:t>
            </a:r>
            <a:r>
              <a:rPr lang="en-US" sz="5000">
                <a:latin typeface="Cooper Black"/>
                <a:ea typeface="Calibri"/>
                <a:cs typeface="Calibri"/>
              </a:rPr>
              <a:t>                         </a:t>
            </a:r>
            <a:r>
              <a:rPr lang="en-US" sz="9600">
                <a:latin typeface="Cooper Black"/>
                <a:ea typeface="Calibri"/>
                <a:cs typeface="Calibri"/>
              </a:rPr>
              <a:t>?</a:t>
            </a:r>
            <a:endParaRPr lang="en-US" sz="9600">
              <a:latin typeface="Cooper Black"/>
            </a:endParaRPr>
          </a:p>
        </p:txBody>
      </p:sp>
    </p:spTree>
    <p:extLst>
      <p:ext uri="{BB962C8B-B14F-4D97-AF65-F5344CB8AC3E}">
        <p14:creationId xmlns:p14="http://schemas.microsoft.com/office/powerpoint/2010/main" val="34615260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p:txBody>
          <a:bodyPr lIns="91440" tIns="45720" rIns="91440" bIns="45720" anchor="t"/>
          <a:lstStyle/>
          <a:p>
            <a:r>
              <a:rPr lang="en-US">
                <a:highlight>
                  <a:srgbClr val="FFFF00"/>
                </a:highlight>
              </a:rPr>
              <a:t>[insert contact information]</a:t>
            </a:r>
          </a:p>
        </p:txBody>
      </p:sp>
    </p:spTree>
    <p:custDataLst>
      <p:tags r:id="rId1"/>
    </p:custDataLst>
    <p:extLst>
      <p:ext uri="{BB962C8B-B14F-4D97-AF65-F5344CB8AC3E}">
        <p14:creationId xmlns:p14="http://schemas.microsoft.com/office/powerpoint/2010/main" val="423637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1" descr="Badge 1 with solid fill">
            <a:extLst>
              <a:ext uri="{FF2B5EF4-FFF2-40B4-BE49-F238E27FC236}">
                <a16:creationId xmlns:a16="http://schemas.microsoft.com/office/drawing/2014/main" id="{519A277F-952E-F710-332B-913742D27D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2420" y="-151862"/>
            <a:ext cx="3509608" cy="3381981"/>
          </a:xfrm>
          <a:prstGeom prst="rect">
            <a:avLst/>
          </a:prstGeom>
        </p:spPr>
      </p:pic>
      <p:sp>
        <p:nvSpPr>
          <p:cNvPr id="6" name="Google Shape;224;p19">
            <a:extLst>
              <a:ext uri="{FF2B5EF4-FFF2-40B4-BE49-F238E27FC236}">
                <a16:creationId xmlns:a16="http://schemas.microsoft.com/office/drawing/2014/main" id="{16E35BC4-F146-47F4-E220-2385FEFABCAC}"/>
              </a:ext>
            </a:extLst>
          </p:cNvPr>
          <p:cNvSpPr txBox="1">
            <a:spLocks noGrp="1"/>
          </p:cNvSpPr>
          <p:nvPr/>
        </p:nvSpPr>
        <p:spPr>
          <a:xfrm>
            <a:off x="1804590" y="2922745"/>
            <a:ext cx="9090777" cy="1011566"/>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RPr lang="en-US"/>
            </a:defPPr>
            <a:lvl1pPr marL="0" marR="0" lvl="0"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1pPr>
            <a:lvl2pPr marL="457200" marR="0" lvl="1"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2pPr>
            <a:lvl3pPr marL="914400" marR="0" lvl="2"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3pPr>
            <a:lvl4pPr marL="1371600" marR="0" lvl="3"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4pPr>
            <a:lvl5pPr marL="1828800" marR="0" lvl="4"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5pPr>
            <a:lvl6pPr marL="2286000" marR="0" lvl="5"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6pPr>
            <a:lvl7pPr marL="2743200" marR="0" lvl="6"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7pPr>
            <a:lvl8pPr marL="3200400" marR="0" lvl="7"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8pPr>
            <a:lvl9pPr marL="3657600" marR="0" lvl="8" algn="l" defTabSz="914400" rtl="0" eaLnBrk="1" latinLnBrk="0" hangingPunct="1">
              <a:lnSpc>
                <a:spcPct val="90000"/>
              </a:lnSpc>
              <a:spcBef>
                <a:spcPts val="0"/>
              </a:spcBef>
              <a:spcAft>
                <a:spcPts val="0"/>
              </a:spcAft>
              <a:buClr>
                <a:schemeClr val="dk1"/>
              </a:buClr>
              <a:buSzPts val="3400"/>
              <a:buFont typeface="Amatic SC"/>
              <a:buNone/>
              <a:defRPr sz="3400" b="1" i="0" u="none" strike="noStrike" kern="1200" cap="none">
                <a:solidFill>
                  <a:schemeClr val="dk1"/>
                </a:solidFill>
                <a:latin typeface="Amatic SC"/>
                <a:ea typeface="Amatic SC"/>
                <a:cs typeface="Amatic SC"/>
                <a:sym typeface="Amatic SC"/>
              </a:defRPr>
            </a:lvl9pPr>
          </a:lstStyle>
          <a:p>
            <a:r>
              <a:rPr lang="en" sz="8200" dirty="0"/>
              <a:t>Building Literacy Knowledge</a:t>
            </a:r>
            <a:endParaRPr lang="en-US" dirty="0"/>
          </a:p>
        </p:txBody>
      </p:sp>
      <p:sp>
        <p:nvSpPr>
          <p:cNvPr id="5" name="Google Shape;225;p19">
            <a:extLst>
              <a:ext uri="{FF2B5EF4-FFF2-40B4-BE49-F238E27FC236}">
                <a16:creationId xmlns:a16="http://schemas.microsoft.com/office/drawing/2014/main" id="{5680290B-A02E-C490-93F0-2E238836DAF1}"/>
              </a:ext>
            </a:extLst>
          </p:cNvPr>
          <p:cNvSpPr txBox="1">
            <a:spLocks noGrp="1"/>
          </p:cNvSpPr>
          <p:nvPr/>
        </p:nvSpPr>
        <p:spPr>
          <a:xfrm>
            <a:off x="2473343" y="4118256"/>
            <a:ext cx="7746649" cy="138339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RPr lang="en-US"/>
            </a:defPPr>
            <a:lvl1pPr marL="457200" marR="0" lvl="0" indent="-368300" algn="l" defTabSz="914400" rtl="0" eaLnBrk="1" latinLnBrk="0" hangingPunct="1">
              <a:lnSpc>
                <a:spcPct val="100000"/>
              </a:lnSpc>
              <a:spcBef>
                <a:spcPts val="0"/>
              </a:spcBef>
              <a:spcAft>
                <a:spcPts val="0"/>
              </a:spcAft>
              <a:buClr>
                <a:schemeClr val="accent1"/>
              </a:buClr>
              <a:buSzPts val="2200"/>
              <a:buFont typeface="Nunito"/>
              <a:buChar char="✗"/>
              <a:defRPr sz="2200" b="0" i="0" u="none" strike="noStrike" kern="1200" cap="none">
                <a:solidFill>
                  <a:schemeClr val="dk1"/>
                </a:solidFill>
                <a:latin typeface="Nunito"/>
                <a:ea typeface="Nunito"/>
                <a:cs typeface="Nunito"/>
                <a:sym typeface="Nunito"/>
              </a:defRPr>
            </a:lvl1pPr>
            <a:lvl2pPr marL="914400" marR="0" lvl="1" indent="-368300" algn="l" defTabSz="914400" rtl="0" eaLnBrk="1" latinLnBrk="0" hangingPunct="1">
              <a:lnSpc>
                <a:spcPct val="100000"/>
              </a:lnSpc>
              <a:spcBef>
                <a:spcPts val="1000"/>
              </a:spcBef>
              <a:spcAft>
                <a:spcPts val="0"/>
              </a:spcAft>
              <a:buClr>
                <a:schemeClr val="dk2"/>
              </a:buClr>
              <a:buSzPts val="2200"/>
              <a:buFont typeface="Nunito"/>
              <a:buChar char="✗"/>
              <a:defRPr sz="2200" b="0" i="0" u="none" strike="noStrike" kern="1200" cap="none">
                <a:solidFill>
                  <a:schemeClr val="dk1"/>
                </a:solidFill>
                <a:latin typeface="Nunito"/>
                <a:ea typeface="Nunito"/>
                <a:cs typeface="Nunito"/>
                <a:sym typeface="Nunito"/>
              </a:defRPr>
            </a:lvl2pPr>
            <a:lvl3pPr marL="1371600" marR="0" lvl="2"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3pPr>
            <a:lvl4pPr marL="1828800" marR="0" lvl="3"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4pPr>
            <a:lvl5pPr marL="2286000" marR="0" lvl="4"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5pPr>
            <a:lvl6pPr marL="2743200" marR="0" lvl="5"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6pPr>
            <a:lvl7pPr marL="3200400" marR="0" lvl="6"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7pPr>
            <a:lvl8pPr marL="3657600" marR="0" lvl="7" indent="-368300" algn="l" defTabSz="914400" rtl="0" eaLnBrk="1" latinLnBrk="0" hangingPunct="1">
              <a:lnSpc>
                <a:spcPct val="100000"/>
              </a:lnSpc>
              <a:spcBef>
                <a:spcPts val="1000"/>
              </a:spcBef>
              <a:spcAft>
                <a:spcPts val="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8pPr>
            <a:lvl9pPr marL="4114800" marR="0" lvl="8" indent="-368300" algn="l" defTabSz="914400" rtl="0" eaLnBrk="1" latinLnBrk="0" hangingPunct="1">
              <a:lnSpc>
                <a:spcPct val="100000"/>
              </a:lnSpc>
              <a:spcBef>
                <a:spcPts val="1000"/>
              </a:spcBef>
              <a:spcAft>
                <a:spcPts val="1000"/>
              </a:spcAft>
              <a:buClr>
                <a:schemeClr val="dk1"/>
              </a:buClr>
              <a:buSzPts val="2200"/>
              <a:buFont typeface="Nunito"/>
              <a:buChar char="■"/>
              <a:defRPr sz="2200" b="0" i="0" u="none" strike="noStrike" kern="1200" cap="none">
                <a:solidFill>
                  <a:schemeClr val="dk1"/>
                </a:solidFill>
                <a:latin typeface="Nunito"/>
                <a:ea typeface="Nunito"/>
                <a:cs typeface="Nunito"/>
                <a:sym typeface="Nunito"/>
              </a:defRPr>
            </a:lvl9pPr>
          </a:lstStyle>
          <a:p>
            <a:pPr marL="0" indent="0" algn="ctr">
              <a:spcAft>
                <a:spcPts val="1000"/>
              </a:spcAft>
              <a:buNone/>
            </a:pPr>
            <a:r>
              <a:rPr lang="en" sz="3200" dirty="0"/>
              <a:t>Literacy Development, Instruction, and Identifying Struggling Readers</a:t>
            </a:r>
            <a:r>
              <a:rPr lang="en" sz="3000" dirty="0"/>
              <a:t> </a:t>
            </a:r>
          </a:p>
        </p:txBody>
      </p:sp>
    </p:spTree>
    <p:extLst>
      <p:ext uri="{BB962C8B-B14F-4D97-AF65-F5344CB8AC3E}">
        <p14:creationId xmlns:p14="http://schemas.microsoft.com/office/powerpoint/2010/main" val="2384394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D4CAB-D707-72D3-48C0-DE660E8BB507}"/>
            </a:ext>
          </a:extLst>
        </p:cNvPr>
        <p:cNvGrpSpPr/>
        <p:nvPr/>
      </p:nvGrpSpPr>
      <p:grpSpPr>
        <a:xfrm>
          <a:off x="0" y="0"/>
          <a:ext cx="0" cy="0"/>
          <a:chOff x="0" y="0"/>
          <a:chExt cx="0" cy="0"/>
        </a:xfrm>
      </p:grpSpPr>
      <p:sp>
        <p:nvSpPr>
          <p:cNvPr id="18" name="TextBox 4">
            <a:extLst>
              <a:ext uri="{FF2B5EF4-FFF2-40B4-BE49-F238E27FC236}">
                <a16:creationId xmlns:a16="http://schemas.microsoft.com/office/drawing/2014/main" id="{592CE57B-9C6F-A059-B153-8B653A9A5811}"/>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graphicFrame>
        <p:nvGraphicFramePr>
          <p:cNvPr id="5" name="Diagram 4">
            <a:extLst>
              <a:ext uri="{FF2B5EF4-FFF2-40B4-BE49-F238E27FC236}">
                <a16:creationId xmlns:a16="http://schemas.microsoft.com/office/drawing/2014/main" id="{CB091B8B-8F98-0874-DB7E-85ED09064C7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211088"/>
              </p:ext>
            </p:extLst>
          </p:nvPr>
        </p:nvGraphicFramePr>
        <p:xfrm>
          <a:off x="1414302" y="1085485"/>
          <a:ext cx="9358471" cy="5214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115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60052-B08C-83C4-6D5C-222B8B66E641}"/>
            </a:ext>
          </a:extLst>
        </p:cNvPr>
        <p:cNvGrpSpPr/>
        <p:nvPr/>
      </p:nvGrpSpPr>
      <p:grpSpPr>
        <a:xfrm>
          <a:off x="0" y="0"/>
          <a:ext cx="0" cy="0"/>
          <a:chOff x="0" y="0"/>
          <a:chExt cx="0" cy="0"/>
        </a:xfrm>
      </p:grpSpPr>
      <p:sp>
        <p:nvSpPr>
          <p:cNvPr id="12" name="TextBox 4">
            <a:extLst>
              <a:ext uri="{FF2B5EF4-FFF2-40B4-BE49-F238E27FC236}">
                <a16:creationId xmlns:a16="http://schemas.microsoft.com/office/drawing/2014/main" id="{9175E032-BB04-874A-0E79-88DB5DEB9CB8}"/>
              </a:ext>
            </a:extLst>
          </p:cNvPr>
          <p:cNvSpPr txBox="1"/>
          <p:nvPr/>
        </p:nvSpPr>
        <p:spPr>
          <a:xfrm>
            <a:off x="3587211" y="-1190"/>
            <a:ext cx="5017579" cy="1092607"/>
          </a:xfrm>
          <a:prstGeom prst="rect">
            <a:avLst/>
          </a:prstGeom>
          <a:solidFill>
            <a:schemeClr val="tx2">
              <a:lumMod val="8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500" b="1" dirty="0">
                <a:latin typeface="Amatic SC"/>
                <a:ea typeface="Calibri"/>
                <a:cs typeface="Calibri"/>
              </a:rPr>
              <a:t>literacy knowledge</a:t>
            </a:r>
            <a:endParaRPr lang="en-US"/>
          </a:p>
        </p:txBody>
      </p:sp>
      <p:sp>
        <p:nvSpPr>
          <p:cNvPr id="3" name="Rectangle 2">
            <a:extLst>
              <a:ext uri="{FF2B5EF4-FFF2-40B4-BE49-F238E27FC236}">
                <a16:creationId xmlns:a16="http://schemas.microsoft.com/office/drawing/2014/main" id="{9262D67D-026C-446C-1CB2-B38BEE9721DA}"/>
              </a:ext>
            </a:extLst>
          </p:cNvPr>
          <p:cNvSpPr/>
          <p:nvPr/>
        </p:nvSpPr>
        <p:spPr>
          <a:xfrm>
            <a:off x="9751069" y="0"/>
            <a:ext cx="2427194" cy="417696"/>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2"/>
                </a:solidFill>
              </a:rPr>
              <a:t>Literacy Development</a:t>
            </a:r>
          </a:p>
        </p:txBody>
      </p:sp>
      <p:pic>
        <p:nvPicPr>
          <p:cNvPr id="8" name="Picture 7" descr="A baby reaching for a book on a shelf&#10;">
            <a:extLst>
              <a:ext uri="{FF2B5EF4-FFF2-40B4-BE49-F238E27FC236}">
                <a16:creationId xmlns:a16="http://schemas.microsoft.com/office/drawing/2014/main" id="{E4FF6905-886A-92DF-8ED2-6107255D6719}"/>
              </a:ext>
            </a:extLst>
          </p:cNvPr>
          <p:cNvPicPr>
            <a:picLocks noChangeAspect="1"/>
          </p:cNvPicPr>
          <p:nvPr/>
        </p:nvPicPr>
        <p:blipFill>
          <a:blip r:embed="rId3"/>
          <a:stretch>
            <a:fillRect/>
          </a:stretch>
        </p:blipFill>
        <p:spPr>
          <a:xfrm>
            <a:off x="259806" y="1123541"/>
            <a:ext cx="3007895" cy="2125579"/>
          </a:xfrm>
          <a:prstGeom prst="rect">
            <a:avLst/>
          </a:prstGeom>
        </p:spPr>
      </p:pic>
      <p:pic>
        <p:nvPicPr>
          <p:cNvPr id="6" name="Picture 5" descr="A child holding a book&#10;&#10;">
            <a:extLst>
              <a:ext uri="{FF2B5EF4-FFF2-40B4-BE49-F238E27FC236}">
                <a16:creationId xmlns:a16="http://schemas.microsoft.com/office/drawing/2014/main" id="{D487BBF1-9838-C2B4-C9A3-0F5C739B8E92}"/>
              </a:ext>
            </a:extLst>
          </p:cNvPr>
          <p:cNvPicPr>
            <a:picLocks noChangeAspect="1"/>
          </p:cNvPicPr>
          <p:nvPr/>
        </p:nvPicPr>
        <p:blipFill>
          <a:blip r:embed="rId4"/>
          <a:stretch>
            <a:fillRect/>
          </a:stretch>
        </p:blipFill>
        <p:spPr>
          <a:xfrm>
            <a:off x="3259338" y="1123540"/>
            <a:ext cx="2944413" cy="2125579"/>
          </a:xfrm>
          <a:prstGeom prst="rect">
            <a:avLst/>
          </a:prstGeom>
        </p:spPr>
      </p:pic>
      <p:pic>
        <p:nvPicPr>
          <p:cNvPr id="7" name="Picture 6" descr="A child sitting on a bench reading a newspaper&#10;">
            <a:extLst>
              <a:ext uri="{FF2B5EF4-FFF2-40B4-BE49-F238E27FC236}">
                <a16:creationId xmlns:a16="http://schemas.microsoft.com/office/drawing/2014/main" id="{6D475202-6A04-ADF0-A83F-9486670E2376}"/>
              </a:ext>
            </a:extLst>
          </p:cNvPr>
          <p:cNvPicPr>
            <a:picLocks noChangeAspect="1"/>
          </p:cNvPicPr>
          <p:nvPr/>
        </p:nvPicPr>
        <p:blipFill>
          <a:blip r:embed="rId5"/>
          <a:stretch>
            <a:fillRect/>
          </a:stretch>
        </p:blipFill>
        <p:spPr>
          <a:xfrm>
            <a:off x="6203875" y="1123540"/>
            <a:ext cx="3010965" cy="2125580"/>
          </a:xfrm>
          <a:prstGeom prst="rect">
            <a:avLst/>
          </a:prstGeom>
        </p:spPr>
      </p:pic>
      <p:pic>
        <p:nvPicPr>
          <p:cNvPr id="20" name="Picture 19" descr="A person sitting on the floor reading a book&#10;">
            <a:extLst>
              <a:ext uri="{FF2B5EF4-FFF2-40B4-BE49-F238E27FC236}">
                <a16:creationId xmlns:a16="http://schemas.microsoft.com/office/drawing/2014/main" id="{D5C07782-D506-EC73-7F7D-FDBCC578DA23}"/>
              </a:ext>
            </a:extLst>
          </p:cNvPr>
          <p:cNvPicPr>
            <a:picLocks noChangeAspect="1"/>
          </p:cNvPicPr>
          <p:nvPr/>
        </p:nvPicPr>
        <p:blipFill>
          <a:blip r:embed="rId6"/>
          <a:stretch>
            <a:fillRect/>
          </a:stretch>
        </p:blipFill>
        <p:spPr>
          <a:xfrm>
            <a:off x="9136970" y="1123540"/>
            <a:ext cx="2837448" cy="2125579"/>
          </a:xfrm>
          <a:prstGeom prst="rect">
            <a:avLst/>
          </a:prstGeom>
        </p:spPr>
      </p:pic>
      <p:sp>
        <p:nvSpPr>
          <p:cNvPr id="26" name="TextBox 25">
            <a:extLst>
              <a:ext uri="{FF2B5EF4-FFF2-40B4-BE49-F238E27FC236}">
                <a16:creationId xmlns:a16="http://schemas.microsoft.com/office/drawing/2014/main" id="{63A5F335-5FE6-A656-F1CD-DA16330EA411}"/>
              </a:ext>
            </a:extLst>
          </p:cNvPr>
          <p:cNvSpPr txBox="1"/>
          <p:nvPr/>
        </p:nvSpPr>
        <p:spPr>
          <a:xfrm>
            <a:off x="2225182" y="2972121"/>
            <a:ext cx="7525887" cy="553998"/>
          </a:xfrm>
          <a:prstGeom prst="rect">
            <a:avLst/>
          </a:prstGeom>
          <a:solidFill>
            <a:schemeClr val="accent5">
              <a:lumMod val="40000"/>
              <a:lumOff val="60000"/>
            </a:schemeClr>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a:solidFill>
                  <a:srgbClr val="08355F"/>
                </a:solidFill>
                <a:ea typeface="Calibri"/>
                <a:cs typeface="Calibri"/>
              </a:rPr>
              <a:t>How Reading Skills Develop Over Time</a:t>
            </a:r>
          </a:p>
        </p:txBody>
      </p:sp>
      <p:sp>
        <p:nvSpPr>
          <p:cNvPr id="9" name="Arrow: Pentagon 8">
            <a:extLst>
              <a:ext uri="{FF2B5EF4-FFF2-40B4-BE49-F238E27FC236}">
                <a16:creationId xmlns:a16="http://schemas.microsoft.com/office/drawing/2014/main" id="{72579C40-01D1-DB67-3657-8BB5566F7049}"/>
              </a:ext>
            </a:extLst>
          </p:cNvPr>
          <p:cNvSpPr/>
          <p:nvPr/>
        </p:nvSpPr>
        <p:spPr>
          <a:xfrm>
            <a:off x="610579" y="3852841"/>
            <a:ext cx="2226819" cy="1173270"/>
          </a:xfrm>
          <a:prstGeom prst="homePlat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a:ea typeface="Calibri"/>
                <a:cs typeface="Calibri"/>
              </a:rPr>
              <a:t>Emergent Readers</a:t>
            </a:r>
            <a:endParaRPr lang="en-US" sz="2500" b="1"/>
          </a:p>
        </p:txBody>
      </p:sp>
      <p:sp>
        <p:nvSpPr>
          <p:cNvPr id="10" name="Arrow: Pentagon 9">
            <a:extLst>
              <a:ext uri="{FF2B5EF4-FFF2-40B4-BE49-F238E27FC236}">
                <a16:creationId xmlns:a16="http://schemas.microsoft.com/office/drawing/2014/main" id="{B54E8971-731E-47AC-6E0F-BC4A2771A94E}"/>
              </a:ext>
            </a:extLst>
          </p:cNvPr>
          <p:cNvSpPr/>
          <p:nvPr/>
        </p:nvSpPr>
        <p:spPr>
          <a:xfrm>
            <a:off x="3548289" y="3852841"/>
            <a:ext cx="2226819" cy="1173270"/>
          </a:xfrm>
          <a:prstGeom prst="homePlat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a:ea typeface="Calibri"/>
                <a:cs typeface="Calibri"/>
              </a:rPr>
              <a:t>Early Readers</a:t>
            </a:r>
            <a:endParaRPr lang="en-US" sz="2500" b="1"/>
          </a:p>
        </p:txBody>
      </p:sp>
      <p:sp>
        <p:nvSpPr>
          <p:cNvPr id="11" name="Arrow: Pentagon 10">
            <a:extLst>
              <a:ext uri="{FF2B5EF4-FFF2-40B4-BE49-F238E27FC236}">
                <a16:creationId xmlns:a16="http://schemas.microsoft.com/office/drawing/2014/main" id="{7CB7DFCA-2F0F-27F8-E5A8-8EFEC4BB587F}"/>
              </a:ext>
            </a:extLst>
          </p:cNvPr>
          <p:cNvSpPr/>
          <p:nvPr/>
        </p:nvSpPr>
        <p:spPr>
          <a:xfrm>
            <a:off x="6485999" y="3852840"/>
            <a:ext cx="2226819" cy="1173270"/>
          </a:xfrm>
          <a:prstGeom prst="homePlat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a:ea typeface="Calibri"/>
                <a:cs typeface="Calibri"/>
              </a:rPr>
              <a:t>Transitional Readers</a:t>
            </a:r>
            <a:endParaRPr lang="en-US">
              <a:ea typeface="Calibri" panose="020F0502020204030204"/>
              <a:cs typeface="Calibri" panose="020F0502020204030204"/>
            </a:endParaRPr>
          </a:p>
        </p:txBody>
      </p:sp>
      <p:sp>
        <p:nvSpPr>
          <p:cNvPr id="24" name="Arrow: Pentagon 23">
            <a:extLst>
              <a:ext uri="{FF2B5EF4-FFF2-40B4-BE49-F238E27FC236}">
                <a16:creationId xmlns:a16="http://schemas.microsoft.com/office/drawing/2014/main" id="{FA17C0B0-D37D-DEF0-A424-A5FA5DFCDB2A}"/>
              </a:ext>
            </a:extLst>
          </p:cNvPr>
          <p:cNvSpPr/>
          <p:nvPr/>
        </p:nvSpPr>
        <p:spPr>
          <a:xfrm>
            <a:off x="9383947" y="3852840"/>
            <a:ext cx="2226819" cy="1173270"/>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a:solidFill>
                  <a:schemeClr val="accent5">
                    <a:lumMod val="20000"/>
                    <a:lumOff val="80000"/>
                  </a:schemeClr>
                </a:solidFill>
                <a:ea typeface="Calibri"/>
                <a:cs typeface="Calibri"/>
              </a:rPr>
              <a:t>Fluent Readers</a:t>
            </a:r>
            <a:endParaRPr lang="en-US" sz="2500" b="1">
              <a:solidFill>
                <a:schemeClr val="accent5">
                  <a:lumMod val="20000"/>
                  <a:lumOff val="80000"/>
                </a:schemeClr>
              </a:solidFill>
            </a:endParaRPr>
          </a:p>
        </p:txBody>
      </p:sp>
      <p:sp>
        <p:nvSpPr>
          <p:cNvPr id="5" name="Rectangle: Rounded Corners 4">
            <a:hlinkClick r:id="rId7"/>
            <a:extLst>
              <a:ext uri="{FF2B5EF4-FFF2-40B4-BE49-F238E27FC236}">
                <a16:creationId xmlns:a16="http://schemas.microsoft.com/office/drawing/2014/main" id="{CFFE8469-A9A2-DD0C-8F5F-B93634DD84D9}"/>
              </a:ext>
            </a:extLst>
          </p:cNvPr>
          <p:cNvSpPr/>
          <p:nvPr/>
        </p:nvSpPr>
        <p:spPr>
          <a:xfrm>
            <a:off x="1882763" y="5457460"/>
            <a:ext cx="8641976" cy="553998"/>
          </a:xfrm>
          <a:prstGeom prst="roundRect">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2"/>
                </a:solidFill>
              </a:rPr>
              <a:t>Learn More - A Path to Fluent Reading: A Developmental Timeline</a:t>
            </a:r>
          </a:p>
        </p:txBody>
      </p:sp>
    </p:spTree>
    <p:extLst>
      <p:ext uri="{BB962C8B-B14F-4D97-AF65-F5344CB8AC3E}">
        <p14:creationId xmlns:p14="http://schemas.microsoft.com/office/powerpoint/2010/main" val="4896652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2.xml><?xml version="1.0" encoding="utf-8"?>
<a:theme xmlns:a="http://schemas.openxmlformats.org/drawingml/2006/main" name="2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39F664-DE88-431C-86F2-DF3855A1C11F}">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D438378-F959-4D11-9209-D463FCE2759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8A91CE0-1A00-4005-B49B-796C427FE7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229</TotalTime>
  <Words>20920</Words>
  <Application>Microsoft Office PowerPoint</Application>
  <PresentationFormat>Widescreen</PresentationFormat>
  <Paragraphs>1126</Paragraphs>
  <Slides>67</Slides>
  <Notes>66</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67</vt:i4>
      </vt:variant>
    </vt:vector>
  </HeadingPairs>
  <TitlesOfParts>
    <vt:vector size="79" baseType="lpstr">
      <vt:lpstr>Amatic SC</vt:lpstr>
      <vt:lpstr>Arial</vt:lpstr>
      <vt:lpstr>Arial,Sans-Serif</vt:lpstr>
      <vt:lpstr>Calibri</vt:lpstr>
      <vt:lpstr>Calibri Light</vt:lpstr>
      <vt:lpstr>Cooper Black</vt:lpstr>
      <vt:lpstr>Nunito</vt:lpstr>
      <vt:lpstr>Poppins</vt:lpstr>
      <vt:lpstr>Wingdings</vt:lpstr>
      <vt:lpstr>Wingdings,Sans-Serif</vt:lpstr>
      <vt:lpstr>1_Office Theme</vt:lpstr>
      <vt:lpstr>2_Office Theme</vt:lpstr>
      <vt:lpstr>Advocating for Your Child’s Literacy Needs</vt:lpstr>
      <vt:lpstr>PowerPoint Presentation</vt:lpstr>
      <vt:lpstr>PowerPoint Presentation</vt:lpstr>
      <vt:lpstr>PowerPoint Presentation</vt:lpstr>
      <vt:lpstr>PowerPoint Presentation</vt:lpstr>
      <vt:lpstr>Workshop Materials</vt:lpstr>
      <vt:lpstr>PowerPoint Presentation</vt:lpstr>
      <vt:lpstr>PowerPoint Presentation</vt:lpstr>
      <vt:lpstr>PowerPoint Presentation</vt:lpstr>
      <vt:lpstr>PowerPoint Presentation</vt:lpstr>
      <vt:lpstr>PowerPoint Presentation</vt:lpstr>
      <vt:lpstr>Learning to Read: The Simple View of Reading</vt:lpstr>
      <vt:lpstr>Working Together… Word Reading and Understanding</vt:lpstr>
      <vt:lpstr>PowerPoint Presentation</vt:lpstr>
      <vt:lpstr>PowerPoint Presentation</vt:lpstr>
      <vt:lpstr>PowerPoint Presentation</vt:lpstr>
      <vt:lpstr>PowerPoint Presentation</vt:lpstr>
      <vt:lpstr>You watch your child struggle through a simple reading assignment. They guess at words, lose their place, and quickly become frustrated. You want to help, but you aren’t sure what to do. Is this normal, or a sign of something more?  You email the teacher asking for guidance. However, the response you get refers to screening data and you feel overwhelmed. What does all this information mean?  Up next, understanding how schools identify students who may have reading difficulties, including dyslexia.</vt:lpstr>
      <vt:lpstr>Understanding How Reading Difficulties are Identified</vt:lpstr>
      <vt:lpstr>Screening and Assessing </vt:lpstr>
      <vt:lpstr>PowerPoint Presentation</vt:lpstr>
      <vt:lpstr>PowerPoint Presentation</vt:lpstr>
      <vt:lpstr>PowerPoint Presentation</vt:lpstr>
      <vt:lpstr>PowerPoint Presentation</vt:lpstr>
      <vt:lpstr>PowerPoint Presentation</vt:lpstr>
      <vt:lpstr>The Family - School Partnership for Successful Literacy Development</vt:lpstr>
      <vt:lpstr>PowerPoint Presentation</vt:lpstr>
      <vt:lpstr>PowerPoint Presentation</vt:lpstr>
      <vt:lpstr>PowerPoint Presentation</vt:lpstr>
      <vt:lpstr>What would you do…</vt:lpstr>
      <vt:lpstr>What would you do – Share 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Let’s return to our scenario…</vt:lpstr>
      <vt:lpstr>Share Out</vt:lpstr>
      <vt:lpstr>PowerPoint Presentation</vt:lpstr>
      <vt:lpstr>PowerPoint Presentation</vt:lpstr>
      <vt:lpstr>PowerPoint Presentation</vt:lpstr>
      <vt:lpstr>PowerPoint Presentation</vt:lpstr>
      <vt:lpstr>The School and You are Not on the Same Page…Now What?</vt:lpstr>
      <vt:lpstr>Summary</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Sayko</dc:creator>
  <cp:lastModifiedBy>Taveras Cabrera, Wilsi</cp:lastModifiedBy>
  <cp:revision>1065</cp:revision>
  <dcterms:created xsi:type="dcterms:W3CDTF">2020-10-23T22:00:49Z</dcterms:created>
  <dcterms:modified xsi:type="dcterms:W3CDTF">2026-08-06T17:38:08Z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5AA6C5D6-3E05-4330-BA9F-0D3F35F87C32</vt:lpwstr>
  </property>
  <property fmtid="{D5CDD505-2E9C-101B-9397-08002B2CF9AE}" pid="3" name="ArticulatePath">
    <vt:lpwstr>Partner Tutorial PPT with Notes Families Track</vt:lpwstr>
  </property>
  <property fmtid="{D5CDD505-2E9C-101B-9397-08002B2CF9AE}" pid="4" name="Order">
    <vt:lpwstr>830000.000000000</vt:lpwstr>
  </property>
  <property fmtid="{D5CDD505-2E9C-101B-9397-08002B2CF9AE}" pid="5" name="ContentTypeId">
    <vt:lpwstr>0x0101009D7B20CE780F8F4AB5BDB31B02B4C9D4</vt:lpwstr>
  </property>
</Properties>
</file>