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392" r:id="rId2"/>
    <p:sldId id="2393" r:id="rId3"/>
    <p:sldId id="4446" r:id="rId4"/>
    <p:sldId id="4447" r:id="rId5"/>
    <p:sldId id="4445" r:id="rId6"/>
    <p:sldId id="4444" r:id="rId7"/>
    <p:sldId id="1999" r:id="rId8"/>
    <p:sldId id="432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3197"/>
  </p:normalViewPr>
  <p:slideViewPr>
    <p:cSldViewPr snapToGrid="0" snapToObjects="1">
      <p:cViewPr varScale="1">
        <p:scale>
          <a:sx n="87" d="100"/>
          <a:sy n="87" d="100"/>
        </p:scale>
        <p:origin x="1984" y="20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8EB06-497B-4C49-AED2-82B47027B477}" type="datetimeFigureOut">
              <a:rPr lang="en-US" smtClean="0"/>
              <a:t>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837AF-0CC3-FB4C-ADAC-9D355F9A43D6}" type="slidenum">
              <a:rPr lang="en-US" smtClean="0"/>
              <a:t>‹#›</a:t>
            </a:fld>
            <a:endParaRPr lang="en-US"/>
          </a:p>
        </p:txBody>
      </p:sp>
    </p:spTree>
    <p:extLst>
      <p:ext uri="{BB962C8B-B14F-4D97-AF65-F5344CB8AC3E}">
        <p14:creationId xmlns:p14="http://schemas.microsoft.com/office/powerpoint/2010/main" val="341189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8E73FB-2822-1F49-B7F2-9C3D20AC9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636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1837AF-0CC3-FB4C-ADAC-9D355F9A43D6}" type="slidenum">
              <a:rPr lang="en-US" smtClean="0"/>
              <a:t>3</a:t>
            </a:fld>
            <a:endParaRPr lang="en-US"/>
          </a:p>
        </p:txBody>
      </p:sp>
    </p:spTree>
    <p:extLst>
      <p:ext uri="{BB962C8B-B14F-4D97-AF65-F5344CB8AC3E}">
        <p14:creationId xmlns:p14="http://schemas.microsoft.com/office/powerpoint/2010/main" val="2025911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understand the parts of literacy, how children learn to read and why they might struggle.</a:t>
            </a:r>
          </a:p>
          <a:p>
            <a:r>
              <a:rPr lang="en-US" dirty="0"/>
              <a:t>Advocate: Promote the use of evidence-based reading programs and instruction, additional instruction for struggling readers, and data to make instructional decisions.</a:t>
            </a:r>
          </a:p>
          <a:p>
            <a:r>
              <a:rPr lang="en-US" dirty="0"/>
              <a:t>Partner: Work together within a system of support by communicating and interacting often.</a:t>
            </a:r>
          </a:p>
          <a:p>
            <a:r>
              <a:rPr lang="en-US" dirty="0"/>
              <a:t>Support: Provide opportunities for literacy learning and reinforce skills taught in school and early childhood settings.</a:t>
            </a:r>
          </a:p>
          <a:p>
            <a:endParaRPr lang="en-US" dirty="0"/>
          </a:p>
          <a:p>
            <a:endParaRPr lang="en-US" dirty="0"/>
          </a:p>
        </p:txBody>
      </p:sp>
      <p:sp>
        <p:nvSpPr>
          <p:cNvPr id="4" name="Slide Number Placeholder 3"/>
          <p:cNvSpPr>
            <a:spLocks noGrp="1"/>
          </p:cNvSpPr>
          <p:nvPr>
            <p:ph type="sldNum" sz="quarter" idx="5"/>
          </p:nvPr>
        </p:nvSpPr>
        <p:spPr/>
        <p:txBody>
          <a:bodyPr/>
          <a:lstStyle/>
          <a:p>
            <a:fld id="{A01837AF-0CC3-FB4C-ADAC-9D355F9A43D6}" type="slidenum">
              <a:rPr lang="en-US" smtClean="0"/>
              <a:t>4</a:t>
            </a:fld>
            <a:endParaRPr lang="en-US"/>
          </a:p>
        </p:txBody>
      </p:sp>
    </p:spTree>
    <p:extLst>
      <p:ext uri="{BB962C8B-B14F-4D97-AF65-F5344CB8AC3E}">
        <p14:creationId xmlns:p14="http://schemas.microsoft.com/office/powerpoint/2010/main" val="3113349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You will learn:</a:t>
            </a:r>
          </a:p>
          <a:p>
            <a:r>
              <a:rPr lang="en-US" sz="1200" b="0" i="0" kern="1200" dirty="0">
                <a:solidFill>
                  <a:schemeClr val="tx1"/>
                </a:solidFill>
                <a:effectLst/>
                <a:latin typeface="+mn-lt"/>
                <a:ea typeface="+mn-ea"/>
                <a:cs typeface="+mn-cs"/>
              </a:rPr>
              <a:t>Tips for starting or enhancing discussions about literacy instruction and intervention</a:t>
            </a:r>
          </a:p>
          <a:p>
            <a:r>
              <a:rPr lang="en-US" sz="1200" b="0" i="0" kern="1200" dirty="0">
                <a:solidFill>
                  <a:schemeClr val="tx1"/>
                </a:solidFill>
                <a:effectLst/>
                <a:latin typeface="+mn-lt"/>
                <a:ea typeface="+mn-ea"/>
                <a:cs typeface="+mn-cs"/>
              </a:rPr>
              <a:t>Ways to increase your joint understanding of evidence-based literacy practices</a:t>
            </a:r>
          </a:p>
          <a:p>
            <a:r>
              <a:rPr lang="en-US" sz="1200" b="0" i="0" kern="1200" dirty="0">
                <a:solidFill>
                  <a:schemeClr val="tx1"/>
                </a:solidFill>
                <a:effectLst/>
                <a:latin typeface="+mn-lt"/>
                <a:ea typeface="+mn-ea"/>
                <a:cs typeface="+mn-cs"/>
              </a:rPr>
              <a:t>Strategies for addressing concerns about children’s literacy development together</a:t>
            </a:r>
          </a:p>
          <a:p>
            <a:endParaRPr lang="en-US" dirty="0"/>
          </a:p>
        </p:txBody>
      </p:sp>
      <p:sp>
        <p:nvSpPr>
          <p:cNvPr id="4" name="Slide Number Placeholder 3"/>
          <p:cNvSpPr>
            <a:spLocks noGrp="1"/>
          </p:cNvSpPr>
          <p:nvPr>
            <p:ph type="sldNum" sz="quarter" idx="5"/>
          </p:nvPr>
        </p:nvSpPr>
        <p:spPr/>
        <p:txBody>
          <a:bodyPr/>
          <a:lstStyle/>
          <a:p>
            <a:fld id="{A01837AF-0CC3-FB4C-ADAC-9D355F9A43D6}" type="slidenum">
              <a:rPr lang="en-US" smtClean="0"/>
              <a:t>5</a:t>
            </a:fld>
            <a:endParaRPr lang="en-US"/>
          </a:p>
        </p:txBody>
      </p:sp>
    </p:spTree>
    <p:extLst>
      <p:ext uri="{BB962C8B-B14F-4D97-AF65-F5344CB8AC3E}">
        <p14:creationId xmlns:p14="http://schemas.microsoft.com/office/powerpoint/2010/main" val="2027175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5B59CF-A05D-6D44-88C0-69A995EF5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316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8E73FB-2822-1F49-B7F2-9C3D20AC9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09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862131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49857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87637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3270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0396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897"/>
            <a:ext cx="10515600" cy="132556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638704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3955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6270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6B6C76-6F80-4F28-A475-7492D5F20C3B}"/>
              </a:ext>
            </a:extLst>
          </p:cNvPr>
          <p:cNvSpPr/>
          <p:nvPr userDrawn="1"/>
        </p:nvSpPr>
        <p:spPr>
          <a:xfrm>
            <a:off x="0" y="6257311"/>
            <a:ext cx="12192000" cy="600689"/>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16BCC86D-8BD7-4016-8567-E1642E216F5E}"/>
              </a:ext>
            </a:extLst>
          </p:cNvPr>
          <p:cNvPicPr>
            <a:picLocks noChangeAspect="1"/>
          </p:cNvPicPr>
          <p:nvPr userDrawn="1"/>
        </p:nvPicPr>
        <p:blipFill>
          <a:blip r:embed="rId10"/>
          <a:stretch>
            <a:fillRect/>
          </a:stretch>
        </p:blipFill>
        <p:spPr>
          <a:xfrm>
            <a:off x="73147" y="6283437"/>
            <a:ext cx="6766560" cy="544703"/>
          </a:xfrm>
          <a:prstGeom prst="rect">
            <a:avLst/>
          </a:prstGeom>
        </p:spPr>
      </p:pic>
      <p:sp>
        <p:nvSpPr>
          <p:cNvPr id="12" name="Rectangle 11">
            <a:extLst>
              <a:ext uri="{FF2B5EF4-FFF2-40B4-BE49-F238E27FC236}">
                <a16:creationId xmlns:a16="http://schemas.microsoft.com/office/drawing/2014/main" id="{3EFF483E-D7DB-4411-AFBA-3E55C6FD10E5}"/>
              </a:ext>
            </a:extLst>
          </p:cNvPr>
          <p:cNvSpPr/>
          <p:nvPr userDrawn="1"/>
        </p:nvSpPr>
        <p:spPr>
          <a:xfrm>
            <a:off x="-1" y="9328"/>
            <a:ext cx="12192000" cy="408683"/>
          </a:xfrm>
          <a:prstGeom prst="rect">
            <a:avLst/>
          </a:prstGeom>
          <a:solidFill>
            <a:schemeClr val="bg1"/>
          </a:solidFill>
          <a:ln w="3175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89089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20785-2BAB-E94C-B908-4332F09C6E27}"/>
              </a:ext>
            </a:extLst>
          </p:cNvPr>
          <p:cNvSpPr>
            <a:spLocks noGrp="1"/>
          </p:cNvSpPr>
          <p:nvPr>
            <p:ph type="title"/>
          </p:nvPr>
        </p:nvSpPr>
        <p:spPr/>
        <p:txBody>
          <a:bodyPr/>
          <a:lstStyle/>
          <a:p>
            <a:r>
              <a:rPr lang="en-US" dirty="0"/>
              <a:t>Element V. Mutual Support Involving Families and </a:t>
            </a:r>
            <a:r>
              <a:rPr lang="en-US"/>
              <a:t>the School</a:t>
            </a:r>
            <a:endParaRPr lang="en-US" dirty="0"/>
          </a:p>
        </p:txBody>
      </p:sp>
      <p:sp>
        <p:nvSpPr>
          <p:cNvPr id="3" name="Text Placeholder 2">
            <a:extLst>
              <a:ext uri="{FF2B5EF4-FFF2-40B4-BE49-F238E27FC236}">
                <a16:creationId xmlns:a16="http://schemas.microsoft.com/office/drawing/2014/main" id="{C0CF2D33-CB99-AA4D-930C-0C0449932D9A}"/>
              </a:ext>
            </a:extLst>
          </p:cNvPr>
          <p:cNvSpPr>
            <a:spLocks noGrp="1"/>
          </p:cNvSpPr>
          <p:nvPr>
            <p:ph type="body" idx="1"/>
          </p:nvPr>
        </p:nvSpPr>
        <p:spPr/>
        <p:txBody>
          <a:bodyPr/>
          <a:lstStyle/>
          <a:p>
            <a:r>
              <a:rPr lang="en-US" dirty="0"/>
              <a:t>Overview</a:t>
            </a:r>
          </a:p>
          <a:p>
            <a:endParaRPr lang="en-US" dirty="0"/>
          </a:p>
        </p:txBody>
      </p:sp>
    </p:spTree>
    <p:extLst>
      <p:ext uri="{BB962C8B-B14F-4D97-AF65-F5344CB8AC3E}">
        <p14:creationId xmlns:p14="http://schemas.microsoft.com/office/powerpoint/2010/main" val="1411574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65236" y="4489807"/>
            <a:ext cx="8320088" cy="1608500"/>
          </a:xfrm>
        </p:spPr>
        <p:txBody>
          <a:bodyPr>
            <a:normAutofit/>
          </a:bodyPr>
          <a:lstStyle/>
          <a:p>
            <a:r>
              <a:rPr lang="en-US" sz="2400" dirty="0"/>
              <a:t>Section 1: General</a:t>
            </a:r>
            <a:endParaRPr lang="en-US" sz="2400" dirty="0">
              <a:highlight>
                <a:srgbClr val="FFFF00"/>
              </a:highlight>
            </a:endParaRPr>
          </a:p>
        </p:txBody>
      </p:sp>
      <p:sp>
        <p:nvSpPr>
          <p:cNvPr id="3" name="Title 2">
            <a:extLst>
              <a:ext uri="{FF2B5EF4-FFF2-40B4-BE49-F238E27FC236}">
                <a16:creationId xmlns:a16="http://schemas.microsoft.com/office/drawing/2014/main" id="{A130F6E5-9E8E-9C47-A040-6740A73969B1}"/>
              </a:ext>
            </a:extLst>
          </p:cNvPr>
          <p:cNvSpPr>
            <a:spLocks noGrp="1"/>
          </p:cNvSpPr>
          <p:nvPr>
            <p:ph type="title"/>
          </p:nvPr>
        </p:nvSpPr>
        <p:spPr>
          <a:xfrm>
            <a:off x="609600" y="651156"/>
            <a:ext cx="10972800" cy="714005"/>
          </a:xfrm>
        </p:spPr>
        <p:txBody>
          <a:bodyPr>
            <a:normAutofit fontScale="90000"/>
          </a:bodyPr>
          <a:lstStyle/>
          <a:p>
            <a:r>
              <a:rPr lang="en-US" dirty="0"/>
              <a:t>Element V. Mutual Support Involving Families and the School</a:t>
            </a:r>
          </a:p>
        </p:txBody>
      </p:sp>
      <p:sp>
        <p:nvSpPr>
          <p:cNvPr id="6" name="Content Placeholder 4">
            <a:extLst>
              <a:ext uri="{FF2B5EF4-FFF2-40B4-BE49-F238E27FC236}">
                <a16:creationId xmlns:a16="http://schemas.microsoft.com/office/drawing/2014/main" id="{FD9D66F7-A6E3-E84B-A165-E390C187B5F8}"/>
              </a:ext>
            </a:extLst>
          </p:cNvPr>
          <p:cNvSpPr txBox="1">
            <a:spLocks/>
          </p:cNvSpPr>
          <p:nvPr/>
        </p:nvSpPr>
        <p:spPr>
          <a:xfrm>
            <a:off x="665235" y="1956234"/>
            <a:ext cx="11112373" cy="202652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2400" dirty="0"/>
              <a:t>Children learn to read in and out of school. Families can play a major role in helping their children learn to read through activities they engage in outside of school as well as inside of school. The key to successful family–school partnerships is communication that is equal and bi-directional, where families and schools share important information about reading and the family’s child. Effective co-communication includes opportunities for families to learn about the school's reading program, their child's participation in that program, and how family members can support the reading development of their child.</a:t>
            </a:r>
            <a:endParaRPr kumimoji="0" lang="en-US" sz="2000" b="0" i="0" u="none" strike="noStrike" kern="1200" cap="none" spc="0" normalizeH="0" baseline="0" noProof="0" dirty="0">
              <a:ln>
                <a:noFill/>
              </a:ln>
              <a:solidFill>
                <a:srgbClr val="08355F"/>
              </a:solidFill>
              <a:effectLst/>
              <a:uLnTx/>
              <a:uFillTx/>
              <a:latin typeface="Calibri" panose="020F0502020204030204"/>
              <a:ea typeface="+mn-ea"/>
              <a:cs typeface="+mn-cs"/>
            </a:endParaRPr>
          </a:p>
        </p:txBody>
      </p:sp>
      <p:pic>
        <p:nvPicPr>
          <p:cNvPr id="7" name="Picture 6" descr="Website, timeline&#10;&#10;Description automatically generated">
            <a:extLst>
              <a:ext uri="{FF2B5EF4-FFF2-40B4-BE49-F238E27FC236}">
                <a16:creationId xmlns:a16="http://schemas.microsoft.com/office/drawing/2014/main" id="{2B9A9D15-AED2-ED44-9853-E2069782FD7E}"/>
              </a:ext>
            </a:extLst>
          </p:cNvPr>
          <p:cNvPicPr>
            <a:picLocks noChangeAspect="1"/>
          </p:cNvPicPr>
          <p:nvPr/>
        </p:nvPicPr>
        <p:blipFill>
          <a:blip r:embed="rId3"/>
          <a:stretch>
            <a:fillRect/>
          </a:stretch>
        </p:blipFill>
        <p:spPr>
          <a:xfrm>
            <a:off x="7386323" y="3935303"/>
            <a:ext cx="3198001" cy="1995014"/>
          </a:xfrm>
          <a:prstGeom prst="rect">
            <a:avLst/>
          </a:prstGeom>
          <a:ln>
            <a:solidFill>
              <a:schemeClr val="tx1"/>
            </a:solidFill>
          </a:ln>
        </p:spPr>
      </p:pic>
    </p:spTree>
    <p:extLst>
      <p:ext uri="{BB962C8B-B14F-4D97-AF65-F5344CB8AC3E}">
        <p14:creationId xmlns:p14="http://schemas.microsoft.com/office/powerpoint/2010/main" val="1145090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02145B-CA2E-F549-8472-CFB4BA1B8BA2}"/>
              </a:ext>
            </a:extLst>
          </p:cNvPr>
          <p:cNvSpPr>
            <a:spLocks noGrp="1"/>
          </p:cNvSpPr>
          <p:nvPr>
            <p:ph idx="1"/>
          </p:nvPr>
        </p:nvSpPr>
        <p:spPr>
          <a:xfrm>
            <a:off x="838200" y="1202077"/>
            <a:ext cx="10515600" cy="4735434"/>
          </a:xfrm>
        </p:spPr>
        <p:txBody>
          <a:bodyPr/>
          <a:lstStyle/>
          <a:p>
            <a:pPr marL="0" indent="0">
              <a:buNone/>
            </a:pPr>
            <a:r>
              <a:rPr lang="en-US" sz="3600" dirty="0"/>
              <a:t>Families and schools can partner for children’s literacy success by:</a:t>
            </a:r>
          </a:p>
          <a:p>
            <a:pPr marL="0" indent="0">
              <a:buNone/>
            </a:pPr>
            <a:endParaRPr lang="en-US" dirty="0"/>
          </a:p>
          <a:p>
            <a:r>
              <a:rPr lang="en-US" sz="3600" dirty="0"/>
              <a:t>talking and interacting often</a:t>
            </a:r>
          </a:p>
          <a:p>
            <a:r>
              <a:rPr lang="en-US" sz="3600" dirty="0"/>
              <a:t>discussing literacy instruction and intervention</a:t>
            </a:r>
          </a:p>
          <a:p>
            <a:r>
              <a:rPr lang="en-US" sz="3600" dirty="0"/>
              <a:t>sharing literacy resources</a:t>
            </a:r>
          </a:p>
          <a:p>
            <a:r>
              <a:rPr lang="en-US" sz="3600" dirty="0"/>
              <a:t>addressing concerns together</a:t>
            </a:r>
          </a:p>
        </p:txBody>
      </p:sp>
      <p:sp>
        <p:nvSpPr>
          <p:cNvPr id="5" name="TextBox 4">
            <a:extLst>
              <a:ext uri="{FF2B5EF4-FFF2-40B4-BE49-F238E27FC236}">
                <a16:creationId xmlns:a16="http://schemas.microsoft.com/office/drawing/2014/main" id="{41D92296-443E-AF4D-8493-44A8D44DCF8B}"/>
              </a:ext>
            </a:extLst>
          </p:cNvPr>
          <p:cNvSpPr txBox="1"/>
          <p:nvPr/>
        </p:nvSpPr>
        <p:spPr>
          <a:xfrm>
            <a:off x="1378022" y="5894575"/>
            <a:ext cx="9435956" cy="369332"/>
          </a:xfrm>
          <a:prstGeom prst="rect">
            <a:avLst/>
          </a:prstGeom>
          <a:noFill/>
        </p:spPr>
        <p:txBody>
          <a:bodyPr wrap="square" rtlCol="0">
            <a:spAutoFit/>
          </a:bodyPr>
          <a:lstStyle/>
          <a:p>
            <a:r>
              <a:rPr lang="en-US" dirty="0"/>
              <a:t>https://</a:t>
            </a:r>
            <a:r>
              <a:rPr lang="en-US" dirty="0" err="1"/>
              <a:t>improvingliteracy.org</a:t>
            </a:r>
            <a:r>
              <a:rPr lang="en-US" dirty="0"/>
              <a:t>/kit/families-and-schools-partnering-</a:t>
            </a:r>
            <a:r>
              <a:rPr lang="en-US" dirty="0" err="1"/>
              <a:t>childrens</a:t>
            </a:r>
            <a:r>
              <a:rPr lang="en-US" dirty="0"/>
              <a:t>-literacy-success</a:t>
            </a:r>
          </a:p>
        </p:txBody>
      </p:sp>
    </p:spTree>
    <p:extLst>
      <p:ext uri="{BB962C8B-B14F-4D97-AF65-F5344CB8AC3E}">
        <p14:creationId xmlns:p14="http://schemas.microsoft.com/office/powerpoint/2010/main" val="971700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E858A8C-33A4-485C-8AE5-18A6E5B834A1}"/>
              </a:ext>
            </a:extLst>
          </p:cNvPr>
          <p:cNvSpPr>
            <a:spLocks noGrp="1"/>
          </p:cNvSpPr>
          <p:nvPr>
            <p:ph type="title"/>
          </p:nvPr>
        </p:nvSpPr>
        <p:spPr>
          <a:xfrm>
            <a:off x="839788" y="1489588"/>
            <a:ext cx="5256212" cy="1600200"/>
          </a:xfrm>
        </p:spPr>
        <p:txBody>
          <a:bodyPr/>
          <a:lstStyle/>
          <a:p>
            <a:r>
              <a:rPr lang="en-US" dirty="0"/>
              <a:t>Families and educators play important roles in a comprehensive approach to reading through our key actions:</a:t>
            </a:r>
          </a:p>
        </p:txBody>
      </p:sp>
      <p:pic>
        <p:nvPicPr>
          <p:cNvPr id="5" name="Content Placeholder 4" descr="Diagram, text&#10;&#10;Description automatically generated">
            <a:extLst>
              <a:ext uri="{FF2B5EF4-FFF2-40B4-BE49-F238E27FC236}">
                <a16:creationId xmlns:a16="http://schemas.microsoft.com/office/drawing/2014/main" id="{2E39B7DE-40ED-EF4F-AD3E-3B9BBD35A302}"/>
              </a:ext>
            </a:extLst>
          </p:cNvPr>
          <p:cNvPicPr>
            <a:picLocks noGrp="1" noChangeAspect="1"/>
          </p:cNvPicPr>
          <p:nvPr>
            <p:ph idx="1"/>
          </p:nvPr>
        </p:nvPicPr>
        <p:blipFill>
          <a:blip r:embed="rId3"/>
          <a:stretch>
            <a:fillRect/>
          </a:stretch>
        </p:blipFill>
        <p:spPr>
          <a:xfrm>
            <a:off x="7134216" y="565545"/>
            <a:ext cx="3932236" cy="5461439"/>
          </a:xfrm>
          <a:noFill/>
        </p:spPr>
      </p:pic>
      <p:sp>
        <p:nvSpPr>
          <p:cNvPr id="13" name="Text Placeholder 3">
            <a:extLst>
              <a:ext uri="{FF2B5EF4-FFF2-40B4-BE49-F238E27FC236}">
                <a16:creationId xmlns:a16="http://schemas.microsoft.com/office/drawing/2014/main" id="{FF4DC4D1-0612-407F-81C7-71FCC5DFF97B}"/>
              </a:ext>
            </a:extLst>
          </p:cNvPr>
          <p:cNvSpPr>
            <a:spLocks noGrp="1"/>
          </p:cNvSpPr>
          <p:nvPr>
            <p:ph type="body" sz="half" idx="2"/>
          </p:nvPr>
        </p:nvSpPr>
        <p:spPr>
          <a:xfrm>
            <a:off x="839788" y="3429000"/>
            <a:ext cx="5256212" cy="2439988"/>
          </a:xfrm>
        </p:spPr>
        <p:txBody>
          <a:bodyPr/>
          <a:lstStyle/>
          <a:p>
            <a:pPr marL="466725" indent="-452438">
              <a:buFont typeface="+mj-lt"/>
              <a:buAutoNum type="arabicPeriod"/>
            </a:pPr>
            <a:r>
              <a:rPr lang="en-US" sz="3200" dirty="0"/>
              <a:t>Learn</a:t>
            </a:r>
          </a:p>
          <a:p>
            <a:pPr marL="466725" indent="-452438">
              <a:buFont typeface="+mj-lt"/>
              <a:buAutoNum type="arabicPeriod"/>
            </a:pPr>
            <a:r>
              <a:rPr lang="en-US" sz="3200" dirty="0"/>
              <a:t>Advocate</a:t>
            </a:r>
          </a:p>
          <a:p>
            <a:pPr marL="466725" indent="-452438">
              <a:buFont typeface="+mj-lt"/>
              <a:buAutoNum type="arabicPeriod"/>
            </a:pPr>
            <a:r>
              <a:rPr lang="en-US" sz="3200" dirty="0"/>
              <a:t>Partner</a:t>
            </a:r>
          </a:p>
          <a:p>
            <a:pPr marL="466725" indent="-452438">
              <a:buFont typeface="+mj-lt"/>
              <a:buAutoNum type="arabicPeriod"/>
            </a:pPr>
            <a:r>
              <a:rPr lang="en-US" sz="3200" dirty="0"/>
              <a:t>Support</a:t>
            </a:r>
          </a:p>
        </p:txBody>
      </p:sp>
    </p:spTree>
    <p:extLst>
      <p:ext uri="{BB962C8B-B14F-4D97-AF65-F5344CB8AC3E}">
        <p14:creationId xmlns:p14="http://schemas.microsoft.com/office/powerpoint/2010/main" val="174854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28102-9714-C348-86AD-C52686B47F9D}"/>
              </a:ext>
            </a:extLst>
          </p:cNvPr>
          <p:cNvSpPr>
            <a:spLocks noGrp="1"/>
          </p:cNvSpPr>
          <p:nvPr>
            <p:ph type="title"/>
          </p:nvPr>
        </p:nvSpPr>
        <p:spPr>
          <a:xfrm>
            <a:off x="838200" y="594093"/>
            <a:ext cx="10515600" cy="1325563"/>
          </a:xfrm>
        </p:spPr>
        <p:txBody>
          <a:bodyPr/>
          <a:lstStyle/>
          <a:p>
            <a:r>
              <a:rPr lang="en-US" dirty="0"/>
              <a:t>Toolkit: Families and Schools Partnering for Children’s Literacy Success</a:t>
            </a:r>
          </a:p>
        </p:txBody>
      </p:sp>
      <p:pic>
        <p:nvPicPr>
          <p:cNvPr id="4" name="Picture 3" descr="Graphical user interface, website&#10;&#10;Description automatically generated">
            <a:extLst>
              <a:ext uri="{FF2B5EF4-FFF2-40B4-BE49-F238E27FC236}">
                <a16:creationId xmlns:a16="http://schemas.microsoft.com/office/drawing/2014/main" id="{A272ABDD-FECD-5648-95AD-4EADFF3676A4}"/>
              </a:ext>
            </a:extLst>
          </p:cNvPr>
          <p:cNvPicPr>
            <a:picLocks noChangeAspect="1"/>
          </p:cNvPicPr>
          <p:nvPr/>
        </p:nvPicPr>
        <p:blipFill>
          <a:blip r:embed="rId3"/>
          <a:stretch>
            <a:fillRect/>
          </a:stretch>
        </p:blipFill>
        <p:spPr>
          <a:xfrm>
            <a:off x="1017140" y="1919656"/>
            <a:ext cx="7092265" cy="3739341"/>
          </a:xfrm>
          <a:prstGeom prst="rect">
            <a:avLst/>
          </a:prstGeom>
          <a:ln>
            <a:solidFill>
              <a:schemeClr val="tx1">
                <a:lumMod val="50000"/>
              </a:schemeClr>
            </a:solidFill>
          </a:ln>
        </p:spPr>
      </p:pic>
      <p:sp>
        <p:nvSpPr>
          <p:cNvPr id="5" name="TextBox 4">
            <a:extLst>
              <a:ext uri="{FF2B5EF4-FFF2-40B4-BE49-F238E27FC236}">
                <a16:creationId xmlns:a16="http://schemas.microsoft.com/office/drawing/2014/main" id="{216A5BC1-111C-0C46-9566-67D3B41D3180}"/>
              </a:ext>
            </a:extLst>
          </p:cNvPr>
          <p:cNvSpPr txBox="1"/>
          <p:nvPr/>
        </p:nvSpPr>
        <p:spPr>
          <a:xfrm>
            <a:off x="1378022" y="5894575"/>
            <a:ext cx="9435956" cy="369332"/>
          </a:xfrm>
          <a:prstGeom prst="rect">
            <a:avLst/>
          </a:prstGeom>
          <a:noFill/>
        </p:spPr>
        <p:txBody>
          <a:bodyPr wrap="square" rtlCol="0">
            <a:spAutoFit/>
          </a:bodyPr>
          <a:lstStyle/>
          <a:p>
            <a:r>
              <a:rPr lang="en-US" dirty="0"/>
              <a:t>https://</a:t>
            </a:r>
            <a:r>
              <a:rPr lang="en-US" dirty="0" err="1"/>
              <a:t>improvingliteracy.org</a:t>
            </a:r>
            <a:r>
              <a:rPr lang="en-US" dirty="0"/>
              <a:t>/kit/families-and-schools-partnering-</a:t>
            </a:r>
            <a:r>
              <a:rPr lang="en-US" dirty="0" err="1"/>
              <a:t>childrens</a:t>
            </a:r>
            <a:r>
              <a:rPr lang="en-US" dirty="0"/>
              <a:t>-literacy-success</a:t>
            </a:r>
          </a:p>
        </p:txBody>
      </p:sp>
      <p:sp>
        <p:nvSpPr>
          <p:cNvPr id="7" name="TextBox 6">
            <a:extLst>
              <a:ext uri="{FF2B5EF4-FFF2-40B4-BE49-F238E27FC236}">
                <a16:creationId xmlns:a16="http://schemas.microsoft.com/office/drawing/2014/main" id="{3529E956-291F-1D4D-B592-E8C057D6230E}"/>
              </a:ext>
            </a:extLst>
          </p:cNvPr>
          <p:cNvSpPr txBox="1"/>
          <p:nvPr/>
        </p:nvSpPr>
        <p:spPr>
          <a:xfrm>
            <a:off x="8507002" y="2628573"/>
            <a:ext cx="2846798" cy="1938992"/>
          </a:xfrm>
          <a:prstGeom prst="rect">
            <a:avLst/>
          </a:prstGeom>
          <a:noFill/>
        </p:spPr>
        <p:txBody>
          <a:bodyPr wrap="square" rtlCol="0">
            <a:spAutoFit/>
          </a:bodyPr>
          <a:lstStyle/>
          <a:p>
            <a:r>
              <a:rPr lang="en-US" sz="2400" dirty="0"/>
              <a:t>This toolkit includes:</a:t>
            </a:r>
          </a:p>
          <a:p>
            <a:pPr marL="285750" indent="-285750">
              <a:buFont typeface="Arial" panose="020B0604020202020204" pitchFamily="34" charset="0"/>
              <a:buChar char="•"/>
            </a:pPr>
            <a:r>
              <a:rPr lang="en-US" sz="2400" dirty="0"/>
              <a:t>An Online Tutorial</a:t>
            </a:r>
          </a:p>
          <a:p>
            <a:pPr marL="285750" indent="-285750">
              <a:buFont typeface="Arial" panose="020B0604020202020204" pitchFamily="34" charset="0"/>
              <a:buChar char="•"/>
            </a:pPr>
            <a:r>
              <a:rPr lang="en-US" sz="2400" dirty="0"/>
              <a:t>Research Briefs &amp; Infographics</a:t>
            </a:r>
          </a:p>
          <a:p>
            <a:pPr marL="285750" indent="-285750">
              <a:buFont typeface="Arial" panose="020B0604020202020204" pitchFamily="34" charset="0"/>
              <a:buChar char="•"/>
            </a:pPr>
            <a:r>
              <a:rPr lang="en-US" sz="2400" dirty="0"/>
              <a:t>Tools &amp; Resources</a:t>
            </a:r>
          </a:p>
        </p:txBody>
      </p:sp>
    </p:spTree>
    <p:extLst>
      <p:ext uri="{BB962C8B-B14F-4D97-AF65-F5344CB8AC3E}">
        <p14:creationId xmlns:p14="http://schemas.microsoft.com/office/powerpoint/2010/main" val="1537535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20785-2BAB-E94C-B908-4332F09C6E27}"/>
              </a:ext>
            </a:extLst>
          </p:cNvPr>
          <p:cNvSpPr>
            <a:spLocks noGrp="1"/>
          </p:cNvSpPr>
          <p:nvPr>
            <p:ph type="title"/>
          </p:nvPr>
        </p:nvSpPr>
        <p:spPr/>
        <p:txBody>
          <a:bodyPr/>
          <a:lstStyle/>
          <a:p>
            <a:r>
              <a:rPr lang="en-US" dirty="0"/>
              <a:t>Element V. Mutual Support Involving Families and the School</a:t>
            </a:r>
          </a:p>
        </p:txBody>
      </p:sp>
      <p:sp>
        <p:nvSpPr>
          <p:cNvPr id="3" name="Text Placeholder 2">
            <a:extLst>
              <a:ext uri="{FF2B5EF4-FFF2-40B4-BE49-F238E27FC236}">
                <a16:creationId xmlns:a16="http://schemas.microsoft.com/office/drawing/2014/main" id="{C0CF2D33-CB99-AA4D-930C-0C0449932D9A}"/>
              </a:ext>
            </a:extLst>
          </p:cNvPr>
          <p:cNvSpPr>
            <a:spLocks noGrp="1"/>
          </p:cNvSpPr>
          <p:nvPr>
            <p:ph type="body" idx="1"/>
          </p:nvPr>
        </p:nvSpPr>
        <p:spPr>
          <a:xfrm>
            <a:off x="831850" y="4589463"/>
            <a:ext cx="10515600" cy="1500187"/>
          </a:xfrm>
        </p:spPr>
        <p:txBody>
          <a:bodyPr/>
          <a:lstStyle/>
          <a:p>
            <a:r>
              <a:rPr lang="en-US" dirty="0"/>
              <a:t>Evaluate and Score</a:t>
            </a:r>
          </a:p>
          <a:p>
            <a:endParaRPr lang="en-US" dirty="0"/>
          </a:p>
        </p:txBody>
      </p:sp>
    </p:spTree>
    <p:extLst>
      <p:ext uri="{BB962C8B-B14F-4D97-AF65-F5344CB8AC3E}">
        <p14:creationId xmlns:p14="http://schemas.microsoft.com/office/powerpoint/2010/main" val="1696006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with medium confidence">
            <a:extLst>
              <a:ext uri="{FF2B5EF4-FFF2-40B4-BE49-F238E27FC236}">
                <a16:creationId xmlns:a16="http://schemas.microsoft.com/office/drawing/2014/main" id="{DC6E3846-075A-0F46-93D8-B39C932E8A6E}"/>
              </a:ext>
            </a:extLst>
          </p:cNvPr>
          <p:cNvPicPr>
            <a:picLocks noChangeAspect="1"/>
          </p:cNvPicPr>
          <p:nvPr/>
        </p:nvPicPr>
        <p:blipFill>
          <a:blip r:embed="rId3"/>
          <a:stretch>
            <a:fillRect/>
          </a:stretch>
        </p:blipFill>
        <p:spPr>
          <a:xfrm>
            <a:off x="2549418" y="1657248"/>
            <a:ext cx="6882258" cy="4472359"/>
          </a:xfrm>
          <a:prstGeom prst="rect">
            <a:avLst/>
          </a:prstGeom>
          <a:ln>
            <a:solidFill>
              <a:schemeClr val="accent1"/>
            </a:solidFill>
          </a:ln>
        </p:spPr>
      </p:pic>
      <p:sp>
        <p:nvSpPr>
          <p:cNvPr id="3" name="Title 2">
            <a:extLst>
              <a:ext uri="{FF2B5EF4-FFF2-40B4-BE49-F238E27FC236}">
                <a16:creationId xmlns:a16="http://schemas.microsoft.com/office/drawing/2014/main" id="{409C2889-4B80-9C4D-B712-D839C30B4EB8}"/>
              </a:ext>
            </a:extLst>
          </p:cNvPr>
          <p:cNvSpPr>
            <a:spLocks noGrp="1"/>
          </p:cNvSpPr>
          <p:nvPr>
            <p:ph type="title"/>
          </p:nvPr>
        </p:nvSpPr>
        <p:spPr>
          <a:xfrm>
            <a:off x="492577" y="599190"/>
            <a:ext cx="11206843" cy="571005"/>
          </a:xfrm>
        </p:spPr>
        <p:txBody>
          <a:bodyPr>
            <a:noAutofit/>
          </a:bodyPr>
          <a:lstStyle/>
          <a:p>
            <a:r>
              <a:rPr lang="en-US" sz="3600" dirty="0"/>
              <a:t>Evaluate and Score: Mutual Support Involving Families and the School</a:t>
            </a:r>
          </a:p>
        </p:txBody>
      </p:sp>
      <p:sp>
        <p:nvSpPr>
          <p:cNvPr id="6" name="TextBox 5">
            <a:extLst>
              <a:ext uri="{FF2B5EF4-FFF2-40B4-BE49-F238E27FC236}">
                <a16:creationId xmlns:a16="http://schemas.microsoft.com/office/drawing/2014/main" id="{7DFD18FD-A6F3-D04D-8AF0-AAEAD94C3637}"/>
              </a:ext>
            </a:extLst>
          </p:cNvPr>
          <p:cNvSpPr txBox="1"/>
          <p:nvPr/>
        </p:nvSpPr>
        <p:spPr>
          <a:xfrm>
            <a:off x="260586" y="2342984"/>
            <a:ext cx="1641022" cy="369332"/>
          </a:xfrm>
          <a:prstGeom prst="rect">
            <a:avLst/>
          </a:prstGeom>
          <a:noFill/>
          <a:ln>
            <a:solidFill>
              <a:srgbClr val="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Element Items</a:t>
            </a:r>
          </a:p>
        </p:txBody>
      </p:sp>
      <p:sp>
        <p:nvSpPr>
          <p:cNvPr id="7" name="TextBox 6">
            <a:extLst>
              <a:ext uri="{FF2B5EF4-FFF2-40B4-BE49-F238E27FC236}">
                <a16:creationId xmlns:a16="http://schemas.microsoft.com/office/drawing/2014/main" id="{AB617587-48DA-F842-B981-5145900DFABD}"/>
              </a:ext>
            </a:extLst>
          </p:cNvPr>
          <p:cNvSpPr txBox="1"/>
          <p:nvPr/>
        </p:nvSpPr>
        <p:spPr>
          <a:xfrm>
            <a:off x="10046760" y="2443202"/>
            <a:ext cx="1641022" cy="369332"/>
          </a:xfrm>
          <a:prstGeom prst="rect">
            <a:avLst/>
          </a:prstGeom>
          <a:noFill/>
          <a:ln>
            <a:solidFill>
              <a:srgbClr val="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Phase Indicator</a:t>
            </a:r>
          </a:p>
        </p:txBody>
      </p:sp>
      <p:sp>
        <p:nvSpPr>
          <p:cNvPr id="8" name="TextBox 7">
            <a:extLst>
              <a:ext uri="{FF2B5EF4-FFF2-40B4-BE49-F238E27FC236}">
                <a16:creationId xmlns:a16="http://schemas.microsoft.com/office/drawing/2014/main" id="{451541C5-8C92-2E46-9CBB-086CF1425539}"/>
              </a:ext>
            </a:extLst>
          </p:cNvPr>
          <p:cNvSpPr txBox="1"/>
          <p:nvPr/>
        </p:nvSpPr>
        <p:spPr>
          <a:xfrm>
            <a:off x="9900710" y="3889358"/>
            <a:ext cx="1933122" cy="369332"/>
          </a:xfrm>
          <a:prstGeom prst="rect">
            <a:avLst/>
          </a:prstGeom>
          <a:noFill/>
          <a:ln>
            <a:solidFill>
              <a:srgbClr val="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Discussion Notes</a:t>
            </a:r>
          </a:p>
        </p:txBody>
      </p:sp>
      <p:sp>
        <p:nvSpPr>
          <p:cNvPr id="9" name="TextBox 8">
            <a:extLst>
              <a:ext uri="{FF2B5EF4-FFF2-40B4-BE49-F238E27FC236}">
                <a16:creationId xmlns:a16="http://schemas.microsoft.com/office/drawing/2014/main" id="{AF1C0333-B199-A249-84C2-E954894D0E02}"/>
              </a:ext>
            </a:extLst>
          </p:cNvPr>
          <p:cNvSpPr txBox="1"/>
          <p:nvPr/>
        </p:nvSpPr>
        <p:spPr>
          <a:xfrm>
            <a:off x="10058398" y="1282827"/>
            <a:ext cx="1641022" cy="369332"/>
          </a:xfrm>
          <a:prstGeom prst="rect">
            <a:avLst/>
          </a:prstGeom>
          <a:noFill/>
          <a:ln>
            <a:solidFill>
              <a:srgbClr val="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8355F"/>
                </a:solidFill>
                <a:effectLst/>
                <a:uLnTx/>
                <a:uFillTx/>
                <a:latin typeface="Calibri" panose="020F0502020204030204"/>
                <a:ea typeface="+mn-ea"/>
                <a:cs typeface="+mn-cs"/>
              </a:rPr>
              <a:t>Rating Scale</a:t>
            </a:r>
          </a:p>
        </p:txBody>
      </p:sp>
      <p:sp>
        <p:nvSpPr>
          <p:cNvPr id="10" name="Rectangle 9">
            <a:extLst>
              <a:ext uri="{FF2B5EF4-FFF2-40B4-BE49-F238E27FC236}">
                <a16:creationId xmlns:a16="http://schemas.microsoft.com/office/drawing/2014/main" id="{9BEE2BC0-00C2-3741-A5B3-F787E3F961EA}"/>
              </a:ext>
            </a:extLst>
          </p:cNvPr>
          <p:cNvSpPr/>
          <p:nvPr/>
        </p:nvSpPr>
        <p:spPr>
          <a:xfrm>
            <a:off x="2549418" y="1652159"/>
            <a:ext cx="3150989" cy="448144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0B84D1E-59B2-9F46-A807-1CB7E8F0F7B5}"/>
              </a:ext>
            </a:extLst>
          </p:cNvPr>
          <p:cNvSpPr/>
          <p:nvPr/>
        </p:nvSpPr>
        <p:spPr>
          <a:xfrm>
            <a:off x="6648776" y="1646859"/>
            <a:ext cx="2782901" cy="448409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F2DA5EB-CDC8-8942-B295-3537755C7E7F}"/>
              </a:ext>
            </a:extLst>
          </p:cNvPr>
          <p:cNvSpPr/>
          <p:nvPr/>
        </p:nvSpPr>
        <p:spPr>
          <a:xfrm>
            <a:off x="5703040" y="1649509"/>
            <a:ext cx="422997" cy="448144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5D6589C-69D2-8042-BBA6-864D6D3FBAC7}"/>
              </a:ext>
            </a:extLst>
          </p:cNvPr>
          <p:cNvSpPr/>
          <p:nvPr/>
        </p:nvSpPr>
        <p:spPr>
          <a:xfrm>
            <a:off x="6121682" y="1651948"/>
            <a:ext cx="487716" cy="448674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355F"/>
              </a:solidFill>
              <a:effectLst/>
              <a:uLnTx/>
              <a:uFillTx/>
              <a:latin typeface="Calibri" panose="020F0502020204030204"/>
              <a:ea typeface="+mn-ea"/>
              <a:cs typeface="+mn-cs"/>
            </a:endParaRPr>
          </a:p>
        </p:txBody>
      </p:sp>
      <p:cxnSp>
        <p:nvCxnSpPr>
          <p:cNvPr id="15" name="Straight Arrow Connector 14">
            <a:extLst>
              <a:ext uri="{FF2B5EF4-FFF2-40B4-BE49-F238E27FC236}">
                <a16:creationId xmlns:a16="http://schemas.microsoft.com/office/drawing/2014/main" id="{372B2EF1-B05B-9B40-BA96-5F2D0A6E9210}"/>
              </a:ext>
            </a:extLst>
          </p:cNvPr>
          <p:cNvCxnSpPr>
            <a:cxnSpLocks/>
            <a:stCxn id="6" idx="3"/>
          </p:cNvCxnSpPr>
          <p:nvPr/>
        </p:nvCxnSpPr>
        <p:spPr>
          <a:xfrm>
            <a:off x="1901608" y="2527650"/>
            <a:ext cx="894601" cy="91217"/>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3010EB-BC74-684B-917E-983D806DEA2A}"/>
              </a:ext>
            </a:extLst>
          </p:cNvPr>
          <p:cNvCxnSpPr>
            <a:cxnSpLocks/>
            <a:stCxn id="9" idx="1"/>
          </p:cNvCxnSpPr>
          <p:nvPr/>
        </p:nvCxnSpPr>
        <p:spPr>
          <a:xfrm flipH="1">
            <a:off x="5907640" y="1467493"/>
            <a:ext cx="4150758" cy="1060157"/>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7B62E01-762D-EB42-8FF6-60395594FFEB}"/>
              </a:ext>
            </a:extLst>
          </p:cNvPr>
          <p:cNvCxnSpPr>
            <a:cxnSpLocks/>
            <a:stCxn id="7" idx="1"/>
          </p:cNvCxnSpPr>
          <p:nvPr/>
        </p:nvCxnSpPr>
        <p:spPr>
          <a:xfrm flipH="1">
            <a:off x="6348217" y="2627868"/>
            <a:ext cx="3698543" cy="72384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CD39B20-9B50-A348-84FB-46FF86EAF493}"/>
              </a:ext>
            </a:extLst>
          </p:cNvPr>
          <p:cNvCxnSpPr>
            <a:cxnSpLocks/>
            <a:stCxn id="8" idx="1"/>
          </p:cNvCxnSpPr>
          <p:nvPr/>
        </p:nvCxnSpPr>
        <p:spPr>
          <a:xfrm flipH="1" flipV="1">
            <a:off x="8054939" y="3616503"/>
            <a:ext cx="1845771" cy="457521"/>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1545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9600" y="4104216"/>
            <a:ext cx="6970643" cy="2102627"/>
          </a:xfrm>
        </p:spPr>
        <p:txBody>
          <a:bodyPr>
            <a:normAutofit/>
          </a:bodyPr>
          <a:lstStyle/>
          <a:p>
            <a:r>
              <a:rPr lang="en-US" dirty="0"/>
              <a:t>Section 1: General</a:t>
            </a:r>
          </a:p>
        </p:txBody>
      </p:sp>
      <p:sp>
        <p:nvSpPr>
          <p:cNvPr id="3" name="Title 2">
            <a:extLst>
              <a:ext uri="{FF2B5EF4-FFF2-40B4-BE49-F238E27FC236}">
                <a16:creationId xmlns:a16="http://schemas.microsoft.com/office/drawing/2014/main" id="{A130F6E5-9E8E-9C47-A040-6740A73969B1}"/>
              </a:ext>
            </a:extLst>
          </p:cNvPr>
          <p:cNvSpPr>
            <a:spLocks noGrp="1"/>
          </p:cNvSpPr>
          <p:nvPr>
            <p:ph type="title"/>
          </p:nvPr>
        </p:nvSpPr>
        <p:spPr>
          <a:xfrm>
            <a:off x="609600" y="651156"/>
            <a:ext cx="10972800" cy="1143000"/>
          </a:xfrm>
        </p:spPr>
        <p:txBody>
          <a:bodyPr>
            <a:normAutofit fontScale="90000"/>
          </a:bodyPr>
          <a:lstStyle/>
          <a:p>
            <a:r>
              <a:rPr lang="en-US" dirty="0"/>
              <a:t>Element V. Mutual Support Involving Families and the School</a:t>
            </a:r>
          </a:p>
        </p:txBody>
      </p:sp>
      <p:pic>
        <p:nvPicPr>
          <p:cNvPr id="6" name="Picture 5" descr="Website, timeline&#10;&#10;Description automatically generated">
            <a:extLst>
              <a:ext uri="{FF2B5EF4-FFF2-40B4-BE49-F238E27FC236}">
                <a16:creationId xmlns:a16="http://schemas.microsoft.com/office/drawing/2014/main" id="{F3649DBA-B9D2-1B48-9785-5BE9FEB2FCE7}"/>
              </a:ext>
            </a:extLst>
          </p:cNvPr>
          <p:cNvPicPr>
            <a:picLocks noChangeAspect="1"/>
          </p:cNvPicPr>
          <p:nvPr/>
        </p:nvPicPr>
        <p:blipFill>
          <a:blip r:embed="rId3"/>
          <a:stretch>
            <a:fillRect/>
          </a:stretch>
        </p:blipFill>
        <p:spPr>
          <a:xfrm>
            <a:off x="7710333" y="3207026"/>
            <a:ext cx="3872067" cy="2415519"/>
          </a:xfrm>
          <a:prstGeom prst="rect">
            <a:avLst/>
          </a:prstGeom>
          <a:ln>
            <a:solidFill>
              <a:schemeClr val="tx1"/>
            </a:solidFill>
          </a:ln>
        </p:spPr>
      </p:pic>
      <p:pic>
        <p:nvPicPr>
          <p:cNvPr id="7" name="Picture 2" descr="Cartoon team meeting Royalty Free Vector Image">
            <a:extLst>
              <a:ext uri="{FF2B5EF4-FFF2-40B4-BE49-F238E27FC236}">
                <a16:creationId xmlns:a16="http://schemas.microsoft.com/office/drawing/2014/main" id="{AEA333B2-A9A0-3F44-9F10-2EC3E8BD86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93" t="10671" r="10812" b="19005"/>
          <a:stretch/>
        </p:blipFill>
        <p:spPr bwMode="auto">
          <a:xfrm>
            <a:off x="970466" y="2097194"/>
            <a:ext cx="1796999" cy="17039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49D1A0C-661A-2743-884E-B5AA4E5E7934}"/>
              </a:ext>
            </a:extLst>
          </p:cNvPr>
          <p:cNvSpPr txBox="1"/>
          <p:nvPr/>
        </p:nvSpPr>
        <p:spPr>
          <a:xfrm>
            <a:off x="3332937" y="2045535"/>
            <a:ext cx="476707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8355F"/>
                </a:solidFill>
                <a:effectLst/>
                <a:uLnTx/>
                <a:uFillTx/>
                <a:latin typeface="Calibri" panose="020F0502020204030204"/>
                <a:ea typeface="+mn-ea"/>
                <a:cs typeface="+mn-cs"/>
              </a:rPr>
              <a:t>Pause this presentation and work with your team and score each section of this Element.</a:t>
            </a:r>
          </a:p>
        </p:txBody>
      </p:sp>
      <p:pic>
        <p:nvPicPr>
          <p:cNvPr id="1026" name="Picture 2" descr="Stop Sign Free Stock Photo - Public Domain Pictures">
            <a:extLst>
              <a:ext uri="{FF2B5EF4-FFF2-40B4-BE49-F238E27FC236}">
                <a16:creationId xmlns:a16="http://schemas.microsoft.com/office/drawing/2014/main" id="{4A794BDA-5868-894D-AD63-21B4B8A247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2349" y="1487363"/>
            <a:ext cx="1568033" cy="1568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53782"/>
      </p:ext>
    </p:extLst>
  </p:cSld>
  <p:clrMapOvr>
    <a:masterClrMapping/>
  </p:clrMapOvr>
</p:sld>
</file>

<file path=ppt/theme/theme1.xml><?xml version="1.0" encoding="utf-8"?>
<a:theme xmlns:a="http://schemas.openxmlformats.org/drawingml/2006/main" name="1_Office Theme">
  <a:themeElements>
    <a:clrScheme name="NCIL 3">
      <a:dk1>
        <a:srgbClr val="185C69"/>
      </a:dk1>
      <a:lt1>
        <a:srgbClr val="08355F"/>
      </a:lt1>
      <a:dk2>
        <a:srgbClr val="08355F"/>
      </a:dk2>
      <a:lt2>
        <a:srgbClr val="FFFFFF"/>
      </a:lt2>
      <a:accent1>
        <a:srgbClr val="330033"/>
      </a:accent1>
      <a:accent2>
        <a:srgbClr val="F7057A"/>
      </a:accent2>
      <a:accent3>
        <a:srgbClr val="041B30"/>
      </a:accent3>
      <a:accent4>
        <a:srgbClr val="21298A"/>
      </a:accent4>
      <a:accent5>
        <a:srgbClr val="0A4477"/>
      </a:accent5>
      <a:accent6>
        <a:srgbClr val="4F693D"/>
      </a:accent6>
      <a:hlink>
        <a:srgbClr val="0563C1"/>
      </a:hlink>
      <a:folHlink>
        <a:srgbClr val="FF5B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IL Template 1" id="{B0B438D9-AC75-40D0-92E6-3FC673DBC76A}" vid="{2141C50F-3018-42BD-8AEA-33E0BB5B6C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TotalTime>
  <Words>396</Words>
  <Application>Microsoft Macintosh PowerPoint</Application>
  <PresentationFormat>Widescreen</PresentationFormat>
  <Paragraphs>48</Paragraphs>
  <Slides>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1_Office Theme</vt:lpstr>
      <vt:lpstr>Element V. Mutual Support Involving Families and the School</vt:lpstr>
      <vt:lpstr>Element V. Mutual Support Involving Families and the School</vt:lpstr>
      <vt:lpstr>PowerPoint Presentation</vt:lpstr>
      <vt:lpstr>Families and educators play important roles in a comprehensive approach to reading through our key actions:</vt:lpstr>
      <vt:lpstr>Toolkit: Families and Schools Partnering for Children’s Literacy Success</vt:lpstr>
      <vt:lpstr>Element V. Mutual Support Involving Families and the School</vt:lpstr>
      <vt:lpstr>Evaluate and Score: Mutual Support Involving Families and the School</vt:lpstr>
      <vt:lpstr>Element V. Mutual Support Involving Families and the School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 V. Mutual Support Involving Families and the School</dc:title>
  <dc:creator>Carol Dissen</dc:creator>
  <cp:lastModifiedBy>Carol Dissen</cp:lastModifiedBy>
  <cp:revision>8</cp:revision>
  <dcterms:created xsi:type="dcterms:W3CDTF">2021-07-20T04:27:07Z</dcterms:created>
  <dcterms:modified xsi:type="dcterms:W3CDTF">2021-07-20T21:08:20Z</dcterms:modified>
</cp:coreProperties>
</file>