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21"/>
  </p:notesMasterIdLst>
  <p:sldIdLst>
    <p:sldId id="651" r:id="rId2"/>
    <p:sldId id="4376" r:id="rId3"/>
    <p:sldId id="4377" r:id="rId4"/>
    <p:sldId id="4322" r:id="rId5"/>
    <p:sldId id="4256" r:id="rId6"/>
    <p:sldId id="4263" r:id="rId7"/>
    <p:sldId id="4372" r:id="rId8"/>
    <p:sldId id="4342" r:id="rId9"/>
    <p:sldId id="4344" r:id="rId10"/>
    <p:sldId id="4345" r:id="rId11"/>
    <p:sldId id="4375" r:id="rId12"/>
    <p:sldId id="4371" r:id="rId13"/>
    <p:sldId id="4354" r:id="rId14"/>
    <p:sldId id="4335" r:id="rId15"/>
    <p:sldId id="4336" r:id="rId16"/>
    <p:sldId id="4337" r:id="rId17"/>
    <p:sldId id="4338" r:id="rId18"/>
    <p:sldId id="4339" r:id="rId19"/>
    <p:sldId id="4340"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0BDD8"/>
    <a:srgbClr val="645D9C"/>
    <a:srgbClr val="FFFFFF"/>
    <a:srgbClr val="A4C5C9"/>
    <a:srgbClr val="FFFBE3"/>
    <a:srgbClr val="FCC7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6" autoAdjust="0"/>
    <p:restoredTop sz="79300" autoAdjust="0"/>
  </p:normalViewPr>
  <p:slideViewPr>
    <p:cSldViewPr snapToGrid="0" snapToObjects="1">
      <p:cViewPr varScale="1">
        <p:scale>
          <a:sx n="99" d="100"/>
          <a:sy n="99" d="100"/>
        </p:scale>
        <p:origin x="354" y="84"/>
      </p:cViewPr>
      <p:guideLst/>
    </p:cSldViewPr>
  </p:slideViewPr>
  <p:outlineViewPr>
    <p:cViewPr>
      <p:scale>
        <a:sx n="33" d="100"/>
        <a:sy n="33" d="100"/>
      </p:scale>
      <p:origin x="0" y="-460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50DC2-D6B8-1D43-B615-09DD88AA4089}"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AADA8-DF7B-BE43-B574-10B0019E6EEC}" type="slidenum">
              <a:rPr lang="en-US" smtClean="0"/>
              <a:t>‹#›</a:t>
            </a:fld>
            <a:endParaRPr lang="en-US"/>
          </a:p>
        </p:txBody>
      </p:sp>
    </p:spTree>
    <p:extLst>
      <p:ext uri="{BB962C8B-B14F-4D97-AF65-F5344CB8AC3E}">
        <p14:creationId xmlns:p14="http://schemas.microsoft.com/office/powerpoint/2010/main" val="190620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a:t>Introduce</a:t>
            </a:r>
            <a:r>
              <a:rPr lang="en-US" baseline="0" dirty="0"/>
              <a:t> your</a:t>
            </a:r>
            <a:r>
              <a:rPr lang="en-US" dirty="0"/>
              <a:t>self</a:t>
            </a:r>
            <a:r>
              <a:rPr lang="en-US" baseline="0" dirty="0"/>
              <a:t> </a:t>
            </a:r>
          </a:p>
          <a:p>
            <a:pPr marL="228600" indent="-228600">
              <a:buFont typeface="+mj-lt"/>
              <a:buAutoNum type="arabicPeriod"/>
            </a:pPr>
            <a:r>
              <a:rPr lang="en-US" baseline="0" dirty="0"/>
              <a:t>If the group is small, give participants a chance to share about themselves (name, experience, school, etc.)  If the group is large, ask them to put hands up if teach K…teach 1</a:t>
            </a:r>
            <a:r>
              <a:rPr lang="en-US" baseline="30000" dirty="0"/>
              <a:t>st</a:t>
            </a:r>
            <a:r>
              <a:rPr lang="en-US" baseline="0" dirty="0"/>
              <a:t>…teach 2</a:t>
            </a:r>
            <a:r>
              <a:rPr lang="en-US" baseline="30000" dirty="0"/>
              <a:t>nd</a:t>
            </a:r>
            <a:r>
              <a:rPr lang="en-US" baseline="0" dirty="0"/>
              <a:t>… Use this information to gauge who you are presenting to and where to address focus for presentation. </a:t>
            </a:r>
          </a:p>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D419AB-AB7D-4AE7-9BB2-5B7666EAA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442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Instruction and Intervention </a:t>
            </a:r>
            <a:r>
              <a:rPr lang="en-US" dirty="0" err="1"/>
              <a:t>bc</a:t>
            </a:r>
            <a:r>
              <a:rPr lang="en-US" dirty="0"/>
              <a:t> that has the most direct impact on student learning</a:t>
            </a:r>
          </a:p>
        </p:txBody>
      </p:sp>
      <p:sp>
        <p:nvSpPr>
          <p:cNvPr id="4" name="Slide Number Placeholder 3"/>
          <p:cNvSpPr>
            <a:spLocks noGrp="1"/>
          </p:cNvSpPr>
          <p:nvPr>
            <p:ph type="sldNum" sz="quarter" idx="5"/>
          </p:nvPr>
        </p:nvSpPr>
        <p:spPr/>
        <p:txBody>
          <a:bodyPr/>
          <a:lstStyle/>
          <a:p>
            <a:fld id="{9A4AADA8-DF7B-BE43-B574-10B0019E6EEC}" type="slidenum">
              <a:rPr lang="en-US" smtClean="0"/>
              <a:t>12</a:t>
            </a:fld>
            <a:endParaRPr lang="en-US"/>
          </a:p>
        </p:txBody>
      </p:sp>
    </p:spTree>
    <p:extLst>
      <p:ext uri="{BB962C8B-B14F-4D97-AF65-F5344CB8AC3E}">
        <p14:creationId xmlns:p14="http://schemas.microsoft.com/office/powerpoint/2010/main" val="1837968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prioritized the Checklist element items to assist teams in planning goals and actions.</a:t>
            </a:r>
          </a:p>
          <a:p>
            <a:endParaRPr lang="en-US" dirty="0"/>
          </a:p>
          <a:p>
            <a:r>
              <a:rPr lang="en-US" dirty="0"/>
              <a:t>The items are prioritized based on phases of implementation: Readiness, Initial Implementation and Advanced Implementation.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8E73FB-2822-1F49-B7F2-9C3D20AC94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32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goals of each phase.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8E73FB-2822-1F49-B7F2-9C3D20AC94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72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goals.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8E73FB-2822-1F49-B7F2-9C3D20AC94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73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goals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8E73FB-2822-1F49-B7F2-9C3D20AC94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6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schools will be a different levels of what they have in place across the phases. This slide acknowledges that they may have Phase 2 and Phase 3 items in place, or may be working on some of those items, but the highest priority will be on Phase 1: Readiness first, and then moving through the phases.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8E73FB-2822-1F49-B7F2-9C3D20AC94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574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users have scored the MTSS-R items, the Google form will allow them to review the items by phases of implementation.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73557-FB73-E140-B8CB-78F27E71A8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45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AADA8-DF7B-BE43-B574-10B0019E6EEC}" type="slidenum">
              <a:rPr lang="en-US" smtClean="0"/>
              <a:t>2</a:t>
            </a:fld>
            <a:endParaRPr lang="en-US"/>
          </a:p>
        </p:txBody>
      </p:sp>
    </p:spTree>
    <p:extLst>
      <p:ext uri="{BB962C8B-B14F-4D97-AF65-F5344CB8AC3E}">
        <p14:creationId xmlns:p14="http://schemas.microsoft.com/office/powerpoint/2010/main" val="163000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self-evaluation—or reading system audit—will help the school determine what their major priorities should be in building or solidifying their MTSS–R system.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B59CF-A05D-6D44-88C0-69A995EF5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38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focus on student data and MTSS-R checklist data– we’ll look at implementation data at MOY and EOY when we look back to action plan.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B59CF-A05D-6D44-88C0-69A995EF5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2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B59CF-A05D-6D44-88C0-69A995EF5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28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table that will be used to determine the level of priority for goal setting.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8E73FB-2822-1F49-B7F2-9C3D20AC94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32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table on the left to determine the priority level for the need to take action.</a:t>
            </a:r>
          </a:p>
          <a:p>
            <a:r>
              <a:rPr lang="en-US" dirty="0"/>
              <a:t>Walk through the priority levels for the school in this example.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19AB-AB7D-4AE7-9BB2-5B7666EAA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3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health indicators have determined that the Core instruction system and the Intensive intervention system are both in the “high priority” category. Prioritize Tier I, or Core, instruction first.</a:t>
            </a:r>
          </a:p>
          <a:p>
            <a:endParaRPr lang="en-US" dirty="0"/>
          </a:p>
          <a:p>
            <a:r>
              <a:rPr lang="en-US" dirty="0"/>
              <a:t>All active participants in this instruction!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19AB-AB7D-4AE7-9BB2-5B7666EAA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41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your Early Fall MTSS-R Team meeting, you will use a prioritization worksheet to prioritize items for action planning.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73557-FB73-E140-B8CB-78F27E71A8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73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0713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488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453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4117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488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170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124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488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9694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3661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18682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ustDataLst>
      <p:tags r:id="rId1"/>
    </p:custDataLst>
    <p:extLst>
      <p:ext uri="{BB962C8B-B14F-4D97-AF65-F5344CB8AC3E}">
        <p14:creationId xmlns:p14="http://schemas.microsoft.com/office/powerpoint/2010/main" val="3541303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6B6C76-6F80-4F28-A475-7492D5F20C3B}"/>
              </a:ext>
            </a:extLst>
          </p:cNvPr>
          <p:cNvSpPr/>
          <p:nvPr/>
        </p:nvSpPr>
        <p:spPr>
          <a:xfrm>
            <a:off x="0" y="6257311"/>
            <a:ext cx="12192000" cy="600689"/>
          </a:xfrm>
          <a:prstGeom prst="rect">
            <a:avLst/>
          </a:prstGeom>
          <a:solidFill>
            <a:schemeClr val="bg1"/>
          </a:solidFill>
          <a:ln w="3175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6BCC86D-8BD7-4016-8567-E1642E216F5E}"/>
              </a:ext>
            </a:extLst>
          </p:cNvPr>
          <p:cNvPicPr>
            <a:picLocks noChangeAspect="1"/>
          </p:cNvPicPr>
          <p:nvPr/>
        </p:nvPicPr>
        <p:blipFill>
          <a:blip r:embed="rId12"/>
          <a:stretch>
            <a:fillRect/>
          </a:stretch>
        </p:blipFill>
        <p:spPr>
          <a:xfrm>
            <a:off x="73147" y="6283437"/>
            <a:ext cx="6766560" cy="544703"/>
          </a:xfrm>
          <a:prstGeom prst="rect">
            <a:avLst/>
          </a:prstGeom>
        </p:spPr>
      </p:pic>
      <p:sp>
        <p:nvSpPr>
          <p:cNvPr id="12" name="Rectangle 11">
            <a:extLst>
              <a:ext uri="{FF2B5EF4-FFF2-40B4-BE49-F238E27FC236}">
                <a16:creationId xmlns:a16="http://schemas.microsoft.com/office/drawing/2014/main" id="{3EFF483E-D7DB-4411-AFBA-3E55C6FD10E5}"/>
              </a:ext>
            </a:extLst>
          </p:cNvPr>
          <p:cNvSpPr/>
          <p:nvPr/>
        </p:nvSpPr>
        <p:spPr>
          <a:xfrm>
            <a:off x="-1" y="9328"/>
            <a:ext cx="12192000" cy="408683"/>
          </a:xfrm>
          <a:prstGeom prst="rect">
            <a:avLst/>
          </a:prstGeom>
          <a:solidFill>
            <a:schemeClr val="bg1"/>
          </a:solidFill>
          <a:ln w="3175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1"/>
    </p:custDataLst>
    <p:extLst>
      <p:ext uri="{BB962C8B-B14F-4D97-AF65-F5344CB8AC3E}">
        <p14:creationId xmlns:p14="http://schemas.microsoft.com/office/powerpoint/2010/main" val="2704532906"/>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1.xml"/><Relationship Id="rId7" Type="http://schemas.openxmlformats.org/officeDocument/2006/relationships/image" Target="../media/image11.svg"/><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0.xml"/><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1.xml"/><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2.xml"/><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notesSlide" Target="../notesSlides/notesSlide15.xml"/><Relationship Id="rId7"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23.xml"/><Relationship Id="rId6" Type="http://schemas.openxmlformats.org/officeDocument/2006/relationships/image" Target="../media/image21.svg"/><Relationship Id="rId5" Type="http://schemas.openxmlformats.org/officeDocument/2006/relationships/image" Target="../media/image8.png"/><Relationship Id="rId10" Type="http://schemas.openxmlformats.org/officeDocument/2006/relationships/image" Target="../media/image23.svg"/><Relationship Id="rId4" Type="http://schemas.openxmlformats.org/officeDocument/2006/relationships/image" Target="../media/image20.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7.svg"/><Relationship Id="rId3" Type="http://schemas.openxmlformats.org/officeDocument/2006/relationships/notesSlide" Target="../notesSlides/notesSlide16.xml"/><Relationship Id="rId7" Type="http://schemas.openxmlformats.org/officeDocument/2006/relationships/image" Target="../media/image25.png"/><Relationship Id="rId12"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image" Target="../media/image28.svg"/><Relationship Id="rId1" Type="http://schemas.openxmlformats.org/officeDocument/2006/relationships/tags" Target="../tags/tag24.xml"/><Relationship Id="rId6" Type="http://schemas.openxmlformats.org/officeDocument/2006/relationships/image" Target="../media/image4.png"/><Relationship Id="rId11" Type="http://schemas.openxmlformats.org/officeDocument/2006/relationships/image" Target="../media/image26.svg"/><Relationship Id="rId5" Type="http://schemas.openxmlformats.org/officeDocument/2006/relationships/image" Target="../media/image24.pn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6.jpeg"/><Relationship Id="rId9" Type="http://schemas.microsoft.com/office/2007/relationships/hdphoto" Target="../media/hdphoto1.wdp"/><Relationship Id="rId1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E0E759-6DFB-8E40-8926-7A859E603268}"/>
              </a:ext>
            </a:extLst>
          </p:cNvPr>
          <p:cNvSpPr>
            <a:spLocks noGrp="1"/>
          </p:cNvSpPr>
          <p:nvPr>
            <p:ph type="ctrTitle"/>
          </p:nvPr>
        </p:nvSpPr>
        <p:spPr>
          <a:xfrm>
            <a:off x="914400" y="1962465"/>
            <a:ext cx="10363200" cy="1470025"/>
          </a:xfrm>
        </p:spPr>
        <p:txBody>
          <a:bodyPr/>
          <a:lstStyle/>
          <a:p>
            <a:r>
              <a:rPr lang="en-US" dirty="0"/>
              <a:t>MTSS-R Leadership Team:</a:t>
            </a:r>
            <a:br>
              <a:rPr lang="en-US" dirty="0"/>
            </a:br>
            <a:r>
              <a:rPr lang="en-US" sz="3200" dirty="0"/>
              <a:t>Prioritization</a:t>
            </a:r>
            <a:endParaRPr lang="en-US" dirty="0"/>
          </a:p>
        </p:txBody>
      </p:sp>
      <p:sp>
        <p:nvSpPr>
          <p:cNvPr id="2" name="TextBox 1">
            <a:extLst>
              <a:ext uri="{FF2B5EF4-FFF2-40B4-BE49-F238E27FC236}">
                <a16:creationId xmlns:a16="http://schemas.microsoft.com/office/drawing/2014/main" id="{320FEDB3-4C6D-F30E-1445-88369443E48A}"/>
              </a:ext>
            </a:extLst>
          </p:cNvPr>
          <p:cNvSpPr txBox="1"/>
          <p:nvPr/>
        </p:nvSpPr>
        <p:spPr>
          <a:xfrm>
            <a:off x="831272" y="5097781"/>
            <a:ext cx="10328563" cy="830997"/>
          </a:xfrm>
          <a:prstGeom prst="rect">
            <a:avLst/>
          </a:prstGeom>
          <a:noFill/>
        </p:spPr>
        <p:txBody>
          <a:bodyPr wrap="square" rtlCol="0">
            <a:spAutoFit/>
          </a:bodyPr>
          <a:lstStyle/>
          <a:p>
            <a:r>
              <a:rPr lang="en-US" sz="1200" dirty="0"/>
              <a:t>The research reported here is funded by a grant to the National Center on Improving Literacy from the Office of Elementary and Secondary Education, in partnership with the Office of Special Education Programs (Award #: H283D210004). The opinions or policies expressed are those of the authors and do not represent views of OESE, OSEP, or the U.S. Department of Education. You should not assume endorsement by the Federal government. Copyright © National Center on Improving Literacy.</a:t>
            </a:r>
          </a:p>
        </p:txBody>
      </p:sp>
    </p:spTree>
    <p:custDataLst>
      <p:tags r:id="rId1"/>
    </p:custDataLst>
    <p:extLst>
      <p:ext uri="{BB962C8B-B14F-4D97-AF65-F5344CB8AC3E}">
        <p14:creationId xmlns:p14="http://schemas.microsoft.com/office/powerpoint/2010/main" val="208846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DC3C24-F378-7649-961C-CAFA2C4E7238}"/>
              </a:ext>
            </a:extLst>
          </p:cNvPr>
          <p:cNvSpPr txBox="1">
            <a:spLocks noGrp="1"/>
          </p:cNvSpPr>
          <p:nvPr>
            <p:ph type="title" idx="4294967295"/>
          </p:nvPr>
        </p:nvSpPr>
        <p:spPr>
          <a:xfrm>
            <a:off x="374117" y="506290"/>
            <a:ext cx="1142841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Tier I is the Highest Priority for Action Planning!</a:t>
            </a:r>
          </a:p>
        </p:txBody>
      </p:sp>
      <p:sp>
        <p:nvSpPr>
          <p:cNvPr id="26" name="TextBox 25">
            <a:extLst>
              <a:ext uri="{FF2B5EF4-FFF2-40B4-BE49-F238E27FC236}">
                <a16:creationId xmlns:a16="http://schemas.microsoft.com/office/drawing/2014/main" id="{17B206D2-9E8B-3941-BDE3-1BC2387A2B85}"/>
              </a:ext>
            </a:extLst>
          </p:cNvPr>
          <p:cNvSpPr txBox="1"/>
          <p:nvPr/>
        </p:nvSpPr>
        <p:spPr>
          <a:xfrm>
            <a:off x="383675" y="1562497"/>
            <a:ext cx="5881416"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a:rPr>
              <a:t>L</a:t>
            </a:r>
            <a:r>
              <a:rPr kumimoji="0" lang="en-US" sz="2800" b="0" i="0" u="none" strike="noStrike" kern="1200" cap="none" spc="0" normalizeH="0" baseline="0" noProof="0" dirty="0" err="1">
                <a:ln>
                  <a:noFill/>
                </a:ln>
                <a:solidFill>
                  <a:prstClr val="black"/>
                </a:solidFill>
                <a:effectLst/>
                <a:uLnTx/>
                <a:uFillTx/>
                <a:latin typeface="Calibri"/>
                <a:ea typeface="+mn-ea"/>
                <a:cs typeface="+mn-cs"/>
              </a:rPr>
              <a:t>ook</a:t>
            </a:r>
            <a:r>
              <a:rPr kumimoji="0" lang="en-US" sz="2800" b="0" i="0" u="none" strike="noStrike" kern="1200" cap="none" spc="0" normalizeH="0" baseline="0" noProof="0" dirty="0">
                <a:ln>
                  <a:noFill/>
                </a:ln>
                <a:solidFill>
                  <a:prstClr val="black"/>
                </a:solidFill>
                <a:effectLst/>
                <a:uLnTx/>
                <a:uFillTx/>
                <a:latin typeface="Calibri"/>
                <a:ea typeface="+mn-ea"/>
                <a:cs typeface="+mn-cs"/>
              </a:rPr>
              <a:t> at the order of priority for the Tiers of instruction: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Core Instruction (Tier 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Supplemental Intervention (Tier II)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Intensive Intervention (Tier III)</a:t>
            </a:r>
          </a:p>
        </p:txBody>
      </p:sp>
      <p:sp>
        <p:nvSpPr>
          <p:cNvPr id="18" name="TextBox 17">
            <a:extLst>
              <a:ext uri="{FF2B5EF4-FFF2-40B4-BE49-F238E27FC236}">
                <a16:creationId xmlns:a16="http://schemas.microsoft.com/office/drawing/2014/main" id="{7656E269-3AD0-4D47-A1D2-E795A066672A}"/>
              </a:ext>
            </a:extLst>
          </p:cNvPr>
          <p:cNvSpPr txBox="1"/>
          <p:nvPr/>
        </p:nvSpPr>
        <p:spPr>
          <a:xfrm>
            <a:off x="6535862" y="1223834"/>
            <a:ext cx="24262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School (example):</a:t>
            </a:r>
          </a:p>
        </p:txBody>
      </p:sp>
      <p:graphicFrame>
        <p:nvGraphicFramePr>
          <p:cNvPr id="5" name="Table 4" descr="Example table of Universal Screening. The School's Tier 1, Low Risk is at 50%, Tier 2 Some Risk is at 22%, Tier 3 At Risk is at 28%.">
            <a:extLst>
              <a:ext uri="{FF2B5EF4-FFF2-40B4-BE49-F238E27FC236}">
                <a16:creationId xmlns:a16="http://schemas.microsoft.com/office/drawing/2014/main" id="{94DBB209-FEAC-DFB0-9471-37DF9300FCD1}"/>
              </a:ext>
            </a:extLst>
          </p:cNvPr>
          <p:cNvGraphicFramePr>
            <a:graphicFrameLocks noGrp="1"/>
          </p:cNvGraphicFramePr>
          <p:nvPr>
            <p:extLst>
              <p:ext uri="{D42A27DB-BD31-4B8C-83A1-F6EECF244321}">
                <p14:modId xmlns:p14="http://schemas.microsoft.com/office/powerpoint/2010/main" val="1113532587"/>
              </p:ext>
            </p:extLst>
          </p:nvPr>
        </p:nvGraphicFramePr>
        <p:xfrm>
          <a:off x="6461334" y="1554227"/>
          <a:ext cx="5561349" cy="3259749"/>
        </p:xfrm>
        <a:graphic>
          <a:graphicData uri="http://schemas.openxmlformats.org/drawingml/2006/table">
            <a:tbl>
              <a:tblPr firstRow="1" firstCol="1" bandRow="1">
                <a:tableStyleId>{00A15C55-8517-42AA-B614-E9B94910E393}</a:tableStyleId>
              </a:tblPr>
              <a:tblGrid>
                <a:gridCol w="910581">
                  <a:extLst>
                    <a:ext uri="{9D8B030D-6E8A-4147-A177-3AD203B41FA5}">
                      <a16:colId xmlns:a16="http://schemas.microsoft.com/office/drawing/2014/main" val="2294600841"/>
                    </a:ext>
                  </a:extLst>
                </a:gridCol>
                <a:gridCol w="1548330">
                  <a:extLst>
                    <a:ext uri="{9D8B030D-6E8A-4147-A177-3AD203B41FA5}">
                      <a16:colId xmlns:a16="http://schemas.microsoft.com/office/drawing/2014/main" val="1246347319"/>
                    </a:ext>
                  </a:extLst>
                </a:gridCol>
                <a:gridCol w="1550935">
                  <a:extLst>
                    <a:ext uri="{9D8B030D-6E8A-4147-A177-3AD203B41FA5}">
                      <a16:colId xmlns:a16="http://schemas.microsoft.com/office/drawing/2014/main" val="351655059"/>
                    </a:ext>
                  </a:extLst>
                </a:gridCol>
                <a:gridCol w="1551503">
                  <a:extLst>
                    <a:ext uri="{9D8B030D-6E8A-4147-A177-3AD203B41FA5}">
                      <a16:colId xmlns:a16="http://schemas.microsoft.com/office/drawing/2014/main" val="3808478881"/>
                    </a:ext>
                  </a:extLst>
                </a:gridCol>
              </a:tblGrid>
              <a:tr h="625222">
                <a:tc gridSpan="4">
                  <a:txBody>
                    <a:bodyPr/>
                    <a:lstStyle/>
                    <a:p>
                      <a:pPr marL="0" marR="0">
                        <a:lnSpc>
                          <a:spcPct val="115000"/>
                        </a:lnSpc>
                        <a:spcBef>
                          <a:spcPts val="1000"/>
                        </a:spcBef>
                        <a:spcAft>
                          <a:spcPts val="0"/>
                        </a:spcAft>
                      </a:pPr>
                      <a:r>
                        <a:rPr lang="en-US" sz="1300" dirty="0">
                          <a:solidFill>
                            <a:schemeClr val="tx2"/>
                          </a:solidFill>
                          <a:effectLst/>
                        </a:rPr>
                        <a:t>  </a:t>
                      </a:r>
                      <a:r>
                        <a:rPr lang="en-US" sz="1600" dirty="0">
                          <a:solidFill>
                            <a:schemeClr val="tx2"/>
                          </a:solidFill>
                          <a:effectLst/>
                        </a:rPr>
                        <a:t>Beginning of Year Benchmark Assessment (Universal Screening)</a:t>
                      </a:r>
                      <a:endParaRPr lang="en-US" sz="11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9775547"/>
                  </a:ext>
                </a:extLst>
              </a:tr>
              <a:tr h="1003436">
                <a:tc>
                  <a:txBody>
                    <a:bodyPr/>
                    <a:lstStyle/>
                    <a:p>
                      <a:endParaRPr lang="en-US" sz="11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rgbClr val="645D9C"/>
                    </a:solidFill>
                  </a:tcPr>
                </a:tc>
                <a:tc>
                  <a:txBody>
                    <a:bodyPr/>
                    <a:lstStyle/>
                    <a:p>
                      <a:pPr marL="0" marR="0" algn="ctr">
                        <a:lnSpc>
                          <a:spcPct val="115000"/>
                        </a:lnSpc>
                        <a:spcBef>
                          <a:spcPts val="0"/>
                        </a:spcBef>
                        <a:spcAft>
                          <a:spcPts val="0"/>
                        </a:spcAft>
                      </a:pPr>
                      <a:r>
                        <a:rPr lang="en-US" sz="1400" b="0" dirty="0">
                          <a:solidFill>
                            <a:srgbClr val="000000"/>
                          </a:solidFill>
                          <a:effectLst/>
                        </a:rPr>
                        <a:t>% of Students at:</a:t>
                      </a:r>
                    </a:p>
                    <a:p>
                      <a:pPr marL="0" marR="0" algn="ctr">
                        <a:lnSpc>
                          <a:spcPct val="115000"/>
                        </a:lnSpc>
                        <a:spcBef>
                          <a:spcPts val="0"/>
                        </a:spcBef>
                        <a:spcAft>
                          <a:spcPts val="0"/>
                        </a:spcAft>
                      </a:pPr>
                      <a:r>
                        <a:rPr lang="en-US" sz="1400" b="1" dirty="0">
                          <a:solidFill>
                            <a:srgbClr val="000000"/>
                          </a:solidFill>
                          <a:effectLst/>
                        </a:rPr>
                        <a:t>Low Risk</a:t>
                      </a:r>
                    </a:p>
                    <a:p>
                      <a:pPr marL="0" marR="0" algn="ctr">
                        <a:lnSpc>
                          <a:spcPct val="115000"/>
                        </a:lnSpc>
                        <a:spcBef>
                          <a:spcPts val="0"/>
                        </a:spcBef>
                        <a:spcAft>
                          <a:spcPts val="0"/>
                        </a:spcAft>
                      </a:pPr>
                      <a:r>
                        <a:rPr lang="en-US" sz="1400" b="1" dirty="0">
                          <a:solidFill>
                            <a:srgbClr val="000000"/>
                          </a:solidFill>
                          <a:effectLst/>
                        </a:rPr>
                        <a:t>Core</a:t>
                      </a:r>
                    </a:p>
                    <a:p>
                      <a:pPr marL="0" marR="0" algn="ctr">
                        <a:lnSpc>
                          <a:spcPct val="115000"/>
                        </a:lnSpc>
                        <a:spcBef>
                          <a:spcPts val="0"/>
                        </a:spcBef>
                        <a:spcAft>
                          <a:spcPts val="0"/>
                        </a:spcAft>
                      </a:pPr>
                      <a:r>
                        <a:rPr lang="en-US" sz="1400" b="1" dirty="0">
                          <a:solidFill>
                            <a:srgbClr val="000000"/>
                          </a:solidFill>
                          <a:effectLst/>
                        </a:rPr>
                        <a:t>Instruction</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BDD8"/>
                    </a:solidFill>
                  </a:tcPr>
                </a:tc>
                <a:tc>
                  <a:txBody>
                    <a:bodyPr/>
                    <a:lstStyle/>
                    <a:p>
                      <a:pPr marL="0" marR="0" algn="ctr">
                        <a:lnSpc>
                          <a:spcPct val="115000"/>
                        </a:lnSpc>
                        <a:spcBef>
                          <a:spcPts val="0"/>
                        </a:spcBef>
                        <a:spcAft>
                          <a:spcPts val="0"/>
                        </a:spcAft>
                      </a:pPr>
                      <a:r>
                        <a:rPr lang="en-US" sz="1400" b="0" dirty="0">
                          <a:solidFill>
                            <a:srgbClr val="000000"/>
                          </a:solidFill>
                          <a:effectLst/>
                        </a:rPr>
                        <a:t>% of Students at:</a:t>
                      </a:r>
                    </a:p>
                    <a:p>
                      <a:pPr marL="0" marR="0" algn="ctr">
                        <a:lnSpc>
                          <a:spcPct val="115000"/>
                        </a:lnSpc>
                        <a:spcBef>
                          <a:spcPts val="0"/>
                        </a:spcBef>
                        <a:spcAft>
                          <a:spcPts val="0"/>
                        </a:spcAft>
                      </a:pPr>
                      <a:r>
                        <a:rPr lang="en-US" sz="1400" b="1" dirty="0">
                          <a:solidFill>
                            <a:srgbClr val="000000"/>
                          </a:solidFill>
                          <a:effectLst/>
                        </a:rPr>
                        <a:t>Some Risk</a:t>
                      </a:r>
                    </a:p>
                    <a:p>
                      <a:pPr marL="0" marR="0" algn="ctr">
                        <a:lnSpc>
                          <a:spcPct val="115000"/>
                        </a:lnSpc>
                        <a:spcBef>
                          <a:spcPts val="0"/>
                        </a:spcBef>
                        <a:spcAft>
                          <a:spcPts val="0"/>
                        </a:spcAft>
                      </a:pPr>
                      <a:r>
                        <a:rPr lang="en-US" sz="1400" b="1" dirty="0">
                          <a:solidFill>
                            <a:srgbClr val="000000"/>
                          </a:solidFill>
                          <a:effectLst/>
                        </a:rPr>
                        <a:t>Supplemental Intervention</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BDD8"/>
                    </a:solidFill>
                  </a:tcPr>
                </a:tc>
                <a:tc>
                  <a:txBody>
                    <a:bodyPr/>
                    <a:lstStyle/>
                    <a:p>
                      <a:pPr marL="0" marR="0" algn="ctr">
                        <a:lnSpc>
                          <a:spcPct val="115000"/>
                        </a:lnSpc>
                        <a:spcBef>
                          <a:spcPts val="0"/>
                        </a:spcBef>
                        <a:spcAft>
                          <a:spcPts val="0"/>
                        </a:spcAft>
                      </a:pPr>
                      <a:r>
                        <a:rPr lang="en-US" sz="1400" b="0" dirty="0">
                          <a:solidFill>
                            <a:srgbClr val="000000"/>
                          </a:solidFill>
                          <a:effectLst/>
                        </a:rPr>
                        <a:t>% of Students at:</a:t>
                      </a:r>
                    </a:p>
                    <a:p>
                      <a:pPr marL="0" marR="0" algn="ctr">
                        <a:lnSpc>
                          <a:spcPct val="115000"/>
                        </a:lnSpc>
                        <a:spcBef>
                          <a:spcPts val="0"/>
                        </a:spcBef>
                        <a:spcAft>
                          <a:spcPts val="0"/>
                        </a:spcAft>
                      </a:pPr>
                      <a:r>
                        <a:rPr lang="en-US" sz="1400" b="1" dirty="0">
                          <a:solidFill>
                            <a:srgbClr val="000000"/>
                          </a:solidFill>
                          <a:effectLst/>
                        </a:rPr>
                        <a:t>At Risk</a:t>
                      </a:r>
                    </a:p>
                    <a:p>
                      <a:pPr marL="0" marR="0" algn="ctr">
                        <a:lnSpc>
                          <a:spcPct val="115000"/>
                        </a:lnSpc>
                        <a:spcBef>
                          <a:spcPts val="0"/>
                        </a:spcBef>
                        <a:spcAft>
                          <a:spcPts val="0"/>
                        </a:spcAft>
                      </a:pPr>
                      <a:r>
                        <a:rPr lang="en-US" sz="1400" b="1" dirty="0">
                          <a:solidFill>
                            <a:srgbClr val="000000"/>
                          </a:solidFill>
                          <a:effectLst/>
                        </a:rPr>
                        <a:t>Intensive</a:t>
                      </a:r>
                    </a:p>
                    <a:p>
                      <a:pPr marL="0" marR="0" algn="ctr">
                        <a:lnSpc>
                          <a:spcPct val="115000"/>
                        </a:lnSpc>
                        <a:spcBef>
                          <a:spcPts val="0"/>
                        </a:spcBef>
                        <a:spcAft>
                          <a:spcPts val="0"/>
                        </a:spcAft>
                      </a:pPr>
                      <a:r>
                        <a:rPr lang="en-US" sz="1400" b="1" dirty="0">
                          <a:solidFill>
                            <a:srgbClr val="000000"/>
                          </a:solidFill>
                          <a:effectLst/>
                        </a:rPr>
                        <a:t>Intervention</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BDD8"/>
                    </a:solidFill>
                  </a:tcPr>
                </a:tc>
                <a:extLst>
                  <a:ext uri="{0D108BD9-81ED-4DB2-BD59-A6C34878D82A}">
                    <a16:rowId xmlns:a16="http://schemas.microsoft.com/office/drawing/2014/main" val="3436272463"/>
                  </a:ext>
                </a:extLst>
              </a:tr>
              <a:tr h="543697">
                <a:tc>
                  <a:txBody>
                    <a:bodyPr/>
                    <a:lstStyle/>
                    <a:p>
                      <a:pPr marL="0" marR="0">
                        <a:lnSpc>
                          <a:spcPct val="115000"/>
                        </a:lnSpc>
                        <a:spcBef>
                          <a:spcPts val="0"/>
                        </a:spcBef>
                        <a:spcAft>
                          <a:spcPts val="0"/>
                        </a:spcAft>
                      </a:pPr>
                      <a:r>
                        <a:rPr lang="en-US" sz="1400" dirty="0">
                          <a:solidFill>
                            <a:schemeClr val="tx2"/>
                          </a:solidFill>
                          <a:effectLst/>
                        </a:rPr>
                        <a:t>School</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50%</a:t>
                      </a:r>
                    </a:p>
                  </a:txBody>
                  <a:tcPr marL="68580" marR="68580" marT="0" marB="0" anchor="ct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22%</a:t>
                      </a:r>
                    </a:p>
                  </a:txBody>
                  <a:tcPr marL="68580" marR="68580" marT="0" marB="0" anchor="ct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28%</a:t>
                      </a:r>
                    </a:p>
                  </a:txBody>
                  <a:tcPr marL="68580" marR="68580" marT="0" marB="0" anchor="ctr"/>
                </a:tc>
                <a:extLst>
                  <a:ext uri="{0D108BD9-81ED-4DB2-BD59-A6C34878D82A}">
                    <a16:rowId xmlns:a16="http://schemas.microsoft.com/office/drawing/2014/main" val="2409568005"/>
                  </a:ext>
                </a:extLst>
              </a:tr>
              <a:tr h="543697">
                <a:tc>
                  <a:txBody>
                    <a:bodyPr/>
                    <a:lstStyle/>
                    <a:p>
                      <a:pPr marL="0" marR="0">
                        <a:lnSpc>
                          <a:spcPct val="115000"/>
                        </a:lnSpc>
                        <a:spcBef>
                          <a:spcPts val="0"/>
                        </a:spcBef>
                        <a:spcAft>
                          <a:spcPts val="0"/>
                        </a:spcAft>
                      </a:pPr>
                      <a:r>
                        <a:rPr lang="en-US" sz="1400" dirty="0">
                          <a:solidFill>
                            <a:schemeClr val="tx2"/>
                          </a:solidFill>
                          <a:effectLst/>
                        </a:rPr>
                        <a:t>Grade 1</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a:txBody>
                    <a:bodyPr/>
                    <a:lstStyle/>
                    <a:p>
                      <a:pPr marL="0" marR="0" algn="ctr">
                        <a:lnSpc>
                          <a:spcPct val="115000"/>
                        </a:lnSpc>
                        <a:spcBef>
                          <a:spcPts val="0"/>
                        </a:spcBef>
                        <a:spcAft>
                          <a:spcPts val="0"/>
                        </a:spcAft>
                      </a:pPr>
                      <a:r>
                        <a:rPr lang="en-US" sz="2000" b="1" dirty="0">
                          <a:solidFill>
                            <a:srgbClr val="000000"/>
                          </a:solidFill>
                          <a:effectLst/>
                        </a:rPr>
                        <a:t>49% </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BDD8"/>
                    </a:solidFill>
                  </a:tcPr>
                </a:tc>
                <a:tc>
                  <a:txBody>
                    <a:bodyPr/>
                    <a:lstStyle/>
                    <a:p>
                      <a:pPr marL="0" marR="0" algn="ctr">
                        <a:lnSpc>
                          <a:spcPct val="115000"/>
                        </a:lnSpc>
                        <a:spcBef>
                          <a:spcPts val="0"/>
                        </a:spcBef>
                        <a:spcAft>
                          <a:spcPts val="0"/>
                        </a:spcAft>
                      </a:pPr>
                      <a:r>
                        <a:rPr lang="en-US" sz="2000" b="1" dirty="0">
                          <a:solidFill>
                            <a:srgbClr val="000000"/>
                          </a:solidFill>
                          <a:effectLst/>
                        </a:rPr>
                        <a:t>29%</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BDD8"/>
                    </a:solidFill>
                  </a:tcPr>
                </a:tc>
                <a:tc>
                  <a:txBody>
                    <a:bodyPr/>
                    <a:lstStyle/>
                    <a:p>
                      <a:pPr marL="0" marR="0" algn="ctr">
                        <a:lnSpc>
                          <a:spcPct val="115000"/>
                        </a:lnSpc>
                        <a:spcBef>
                          <a:spcPts val="0"/>
                        </a:spcBef>
                        <a:spcAft>
                          <a:spcPts val="0"/>
                        </a:spcAft>
                      </a:pPr>
                      <a:r>
                        <a:rPr lang="en-US" sz="2000" b="1" dirty="0">
                          <a:solidFill>
                            <a:srgbClr val="000000"/>
                          </a:solidFill>
                          <a:effectLst/>
                          <a:latin typeface="+mn-lt"/>
                          <a:ea typeface="+mn-ea"/>
                          <a:cs typeface="+mn-cs"/>
                        </a:rPr>
                        <a:t>23%</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BDD8"/>
                    </a:solidFill>
                  </a:tcPr>
                </a:tc>
                <a:extLst>
                  <a:ext uri="{0D108BD9-81ED-4DB2-BD59-A6C34878D82A}">
                    <a16:rowId xmlns:a16="http://schemas.microsoft.com/office/drawing/2014/main" val="3177167570"/>
                  </a:ext>
                </a:extLst>
              </a:tr>
              <a:tr h="543697">
                <a:tc>
                  <a:txBody>
                    <a:bodyPr/>
                    <a:lstStyle/>
                    <a:p>
                      <a:pPr marL="0" marR="0">
                        <a:lnSpc>
                          <a:spcPct val="115000"/>
                        </a:lnSpc>
                        <a:spcBef>
                          <a:spcPts val="0"/>
                        </a:spcBef>
                        <a:spcAft>
                          <a:spcPts val="0"/>
                        </a:spcAft>
                      </a:pPr>
                      <a:r>
                        <a:rPr lang="en-US" sz="1400" dirty="0">
                          <a:solidFill>
                            <a:schemeClr val="tx2"/>
                          </a:solidFill>
                          <a:effectLst/>
                        </a:rPr>
                        <a:t>Grade 2</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51%</a:t>
                      </a:r>
                    </a:p>
                  </a:txBody>
                  <a:tcPr marL="68580" marR="68580" marT="0" marB="0" anchor="ct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15%</a:t>
                      </a:r>
                    </a:p>
                  </a:txBody>
                  <a:tcPr marL="68580" marR="68580" marT="0" marB="0" anchor="ct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33%</a:t>
                      </a:r>
                    </a:p>
                  </a:txBody>
                  <a:tcPr marL="68580" marR="68580" marT="0" marB="0" anchor="ctr"/>
                </a:tc>
                <a:extLst>
                  <a:ext uri="{0D108BD9-81ED-4DB2-BD59-A6C34878D82A}">
                    <a16:rowId xmlns:a16="http://schemas.microsoft.com/office/drawing/2014/main" val="2787459688"/>
                  </a:ext>
                </a:extLst>
              </a:tr>
            </a:tbl>
          </a:graphicData>
        </a:graphic>
      </p:graphicFrame>
      <p:sp>
        <p:nvSpPr>
          <p:cNvPr id="2" name="Rectangle 1" descr="highlighting 50%">
            <a:extLst>
              <a:ext uri="{FF2B5EF4-FFF2-40B4-BE49-F238E27FC236}">
                <a16:creationId xmlns:a16="http://schemas.microsoft.com/office/drawing/2014/main" id="{A8E6125A-398A-E741-AA40-B7E4C7DFF378}"/>
              </a:ext>
              <a:ext uri="{C183D7F6-B498-43B3-948B-1728B52AA6E4}">
                <adec:decorative xmlns:adec="http://schemas.microsoft.com/office/drawing/2017/decorative" val="0"/>
              </a:ext>
            </a:extLst>
          </p:cNvPr>
          <p:cNvSpPr/>
          <p:nvPr/>
        </p:nvSpPr>
        <p:spPr>
          <a:xfrm>
            <a:off x="7512871" y="3275107"/>
            <a:ext cx="1228725" cy="385762"/>
          </a:xfrm>
          <a:prstGeom prst="rect">
            <a:avLst/>
          </a:prstGeom>
          <a:solidFill>
            <a:srgbClr val="F2DCDB">
              <a:alpha val="36863"/>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Straight Arrow Connector 19" descr="arrow pointing from 50% (Core instruction) to Highest Priority">
            <a:extLst>
              <a:ext uri="{FF2B5EF4-FFF2-40B4-BE49-F238E27FC236}">
                <a16:creationId xmlns:a16="http://schemas.microsoft.com/office/drawing/2014/main" id="{BDF3FB9E-16D9-7740-985E-A638597D614F}"/>
              </a:ext>
            </a:extLst>
          </p:cNvPr>
          <p:cNvCxnSpPr>
            <a:cxnSpLocks/>
            <a:stCxn id="16" idx="0"/>
            <a:endCxn id="2" idx="2"/>
          </p:cNvCxnSpPr>
          <p:nvPr/>
        </p:nvCxnSpPr>
        <p:spPr>
          <a:xfrm flipV="1">
            <a:off x="7654006" y="3660869"/>
            <a:ext cx="473228" cy="1647543"/>
          </a:xfrm>
          <a:prstGeom prst="straightConnector1">
            <a:avLst/>
          </a:prstGeom>
          <a:ln>
            <a:solidFill>
              <a:schemeClr val="accent3">
                <a:lumMod val="7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16" name="TextBox 15">
            <a:extLst>
              <a:ext uri="{FF2B5EF4-FFF2-40B4-BE49-F238E27FC236}">
                <a16:creationId xmlns:a16="http://schemas.microsoft.com/office/drawing/2014/main" id="{8FC14316-5AFF-0A46-BA99-EBE49E810DC1}"/>
              </a:ext>
            </a:extLst>
          </p:cNvPr>
          <p:cNvSpPr txBox="1"/>
          <p:nvPr/>
        </p:nvSpPr>
        <p:spPr>
          <a:xfrm>
            <a:off x="6900812" y="5308412"/>
            <a:ext cx="15063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High Priority</a:t>
            </a:r>
          </a:p>
        </p:txBody>
      </p:sp>
      <p:sp>
        <p:nvSpPr>
          <p:cNvPr id="9" name="Oval 8" descr="Circle around &quot;High Priority&quot; with the &quot;High&quot; crossed out to change it to &quot;Highest&quot;">
            <a:extLst>
              <a:ext uri="{FF2B5EF4-FFF2-40B4-BE49-F238E27FC236}">
                <a16:creationId xmlns:a16="http://schemas.microsoft.com/office/drawing/2014/main" id="{250031C1-5D30-2D4D-9D36-CEF30DC086A4}"/>
              </a:ext>
            </a:extLst>
          </p:cNvPr>
          <p:cNvSpPr/>
          <p:nvPr/>
        </p:nvSpPr>
        <p:spPr>
          <a:xfrm>
            <a:off x="6775809" y="4909149"/>
            <a:ext cx="1644599" cy="119863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1486863F-3293-7D42-BF37-67A11D47537E}"/>
              </a:ext>
            </a:extLst>
          </p:cNvPr>
          <p:cNvSpPr txBox="1"/>
          <p:nvPr/>
        </p:nvSpPr>
        <p:spPr>
          <a:xfrm rot="20619327">
            <a:off x="6319342" y="5077515"/>
            <a:ext cx="12459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Highest</a:t>
            </a:r>
          </a:p>
        </p:txBody>
      </p:sp>
      <p:sp>
        <p:nvSpPr>
          <p:cNvPr id="15" name="Rectangle 14" descr="highlighting 22%">
            <a:extLst>
              <a:ext uri="{FF2B5EF4-FFF2-40B4-BE49-F238E27FC236}">
                <a16:creationId xmlns:a16="http://schemas.microsoft.com/office/drawing/2014/main" id="{EF03D24C-86E0-DB43-BAA7-C52B0A5C7E8A}"/>
              </a:ext>
              <a:ext uri="{C183D7F6-B498-43B3-948B-1728B52AA6E4}">
                <adec:decorative xmlns:adec="http://schemas.microsoft.com/office/drawing/2017/decorative" val="0"/>
              </a:ext>
            </a:extLst>
          </p:cNvPr>
          <p:cNvSpPr/>
          <p:nvPr/>
        </p:nvSpPr>
        <p:spPr>
          <a:xfrm>
            <a:off x="9065693" y="3280350"/>
            <a:ext cx="1228725" cy="385762"/>
          </a:xfrm>
          <a:prstGeom prst="rect">
            <a:avLst/>
          </a:prstGeom>
          <a:solidFill>
            <a:srgbClr val="F3FF8E">
              <a:alpha val="36863"/>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91F5FE38-D907-104C-82F2-ACFCDC811451}"/>
              </a:ext>
              <a:ext uri="{C183D7F6-B498-43B3-948B-1728B52AA6E4}">
                <adec:decorative xmlns:adec="http://schemas.microsoft.com/office/drawing/2017/decorative" val="1"/>
              </a:ext>
            </a:extLst>
          </p:cNvPr>
          <p:cNvCxnSpPr>
            <a:cxnSpLocks/>
            <a:stCxn id="19" idx="0"/>
            <a:endCxn id="15" idx="2"/>
          </p:cNvCxnSpPr>
          <p:nvPr/>
        </p:nvCxnSpPr>
        <p:spPr>
          <a:xfrm flipV="1">
            <a:off x="9508624" y="3666112"/>
            <a:ext cx="171432" cy="1613774"/>
          </a:xfrm>
          <a:prstGeom prst="straightConnector1">
            <a:avLst/>
          </a:prstGeom>
          <a:ln>
            <a:solidFill>
              <a:schemeClr val="accent3">
                <a:lumMod val="7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19" name="TextBox 18">
            <a:extLst>
              <a:ext uri="{FF2B5EF4-FFF2-40B4-BE49-F238E27FC236}">
                <a16:creationId xmlns:a16="http://schemas.microsoft.com/office/drawing/2014/main" id="{81D5DA54-613F-7540-8AEC-5F66D45BF25C}"/>
              </a:ext>
            </a:extLst>
          </p:cNvPr>
          <p:cNvSpPr txBox="1"/>
          <p:nvPr/>
        </p:nvSpPr>
        <p:spPr>
          <a:xfrm>
            <a:off x="8493969" y="5279886"/>
            <a:ext cx="2029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Moderate Priority</a:t>
            </a:r>
          </a:p>
        </p:txBody>
      </p:sp>
      <p:sp>
        <p:nvSpPr>
          <p:cNvPr id="17" name="Rectangle 16" descr="highlighting 28%">
            <a:extLst>
              <a:ext uri="{FF2B5EF4-FFF2-40B4-BE49-F238E27FC236}">
                <a16:creationId xmlns:a16="http://schemas.microsoft.com/office/drawing/2014/main" id="{975CA553-E956-AE40-804A-4FABD2597B6C}"/>
              </a:ext>
              <a:ext uri="{C183D7F6-B498-43B3-948B-1728B52AA6E4}">
                <adec:decorative xmlns:adec="http://schemas.microsoft.com/office/drawing/2017/decorative" val="0"/>
              </a:ext>
            </a:extLst>
          </p:cNvPr>
          <p:cNvSpPr/>
          <p:nvPr/>
        </p:nvSpPr>
        <p:spPr>
          <a:xfrm>
            <a:off x="10642876" y="3275107"/>
            <a:ext cx="1158345" cy="385762"/>
          </a:xfrm>
          <a:prstGeom prst="rect">
            <a:avLst/>
          </a:prstGeom>
          <a:solidFill>
            <a:srgbClr val="F2DCDB">
              <a:alpha val="36863"/>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3" name="Straight Arrow Connector 22">
            <a:extLst>
              <a:ext uri="{FF2B5EF4-FFF2-40B4-BE49-F238E27FC236}">
                <a16:creationId xmlns:a16="http://schemas.microsoft.com/office/drawing/2014/main" id="{D5915E62-DAEB-9448-86D2-53A5721EDEE1}"/>
              </a:ext>
              <a:ext uri="{C183D7F6-B498-43B3-948B-1728B52AA6E4}">
                <adec:decorative xmlns:adec="http://schemas.microsoft.com/office/drawing/2017/decorative" val="1"/>
              </a:ext>
            </a:extLst>
          </p:cNvPr>
          <p:cNvCxnSpPr>
            <a:cxnSpLocks/>
            <a:stCxn id="22" idx="0"/>
            <a:endCxn id="17" idx="2"/>
          </p:cNvCxnSpPr>
          <p:nvPr/>
        </p:nvCxnSpPr>
        <p:spPr>
          <a:xfrm flipH="1" flipV="1">
            <a:off x="11222049" y="3660869"/>
            <a:ext cx="137442" cy="1619017"/>
          </a:xfrm>
          <a:prstGeom prst="straightConnector1">
            <a:avLst/>
          </a:prstGeom>
          <a:ln>
            <a:solidFill>
              <a:schemeClr val="accent3">
                <a:lumMod val="7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22" name="TextBox 21">
            <a:extLst>
              <a:ext uri="{FF2B5EF4-FFF2-40B4-BE49-F238E27FC236}">
                <a16:creationId xmlns:a16="http://schemas.microsoft.com/office/drawing/2014/main" id="{E5EB763B-8727-9E47-B953-7EDE7AC5F6A9}"/>
              </a:ext>
            </a:extLst>
          </p:cNvPr>
          <p:cNvSpPr txBox="1"/>
          <p:nvPr/>
        </p:nvSpPr>
        <p:spPr>
          <a:xfrm>
            <a:off x="10558863" y="5279886"/>
            <a:ext cx="16012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High Priority</a:t>
            </a:r>
          </a:p>
        </p:txBody>
      </p:sp>
      <p:cxnSp>
        <p:nvCxnSpPr>
          <p:cNvPr id="25" name="Straight Connector 24">
            <a:extLst>
              <a:ext uri="{FF2B5EF4-FFF2-40B4-BE49-F238E27FC236}">
                <a16:creationId xmlns:a16="http://schemas.microsoft.com/office/drawing/2014/main" id="{32416D88-D5B5-684B-BF93-6892853BE23F}"/>
              </a:ext>
              <a:ext uri="{C183D7F6-B498-43B3-948B-1728B52AA6E4}">
                <adec:decorative xmlns:adec="http://schemas.microsoft.com/office/drawing/2017/decorative" val="1"/>
              </a:ext>
            </a:extLst>
          </p:cNvPr>
          <p:cNvCxnSpPr>
            <a:cxnSpLocks/>
          </p:cNvCxnSpPr>
          <p:nvPr/>
        </p:nvCxnSpPr>
        <p:spPr>
          <a:xfrm flipV="1">
            <a:off x="7027979" y="5331272"/>
            <a:ext cx="342190" cy="4001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Down Arrow 3">
            <a:extLst>
              <a:ext uri="{FF2B5EF4-FFF2-40B4-BE49-F238E27FC236}">
                <a16:creationId xmlns:a16="http://schemas.microsoft.com/office/drawing/2014/main" id="{1420227D-CEF1-3943-B221-3F7D071E3FE6}"/>
              </a:ext>
              <a:ext uri="{C183D7F6-B498-43B3-948B-1728B52AA6E4}">
                <adec:decorative xmlns:adec="http://schemas.microsoft.com/office/drawing/2017/decorative" val="1"/>
              </a:ext>
            </a:extLst>
          </p:cNvPr>
          <p:cNvSpPr/>
          <p:nvPr/>
        </p:nvSpPr>
        <p:spPr>
          <a:xfrm>
            <a:off x="1155181" y="2843377"/>
            <a:ext cx="217170" cy="490278"/>
          </a:xfrm>
          <a:prstGeom prst="downArrow">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Down Arrow 23">
            <a:extLst>
              <a:ext uri="{FF2B5EF4-FFF2-40B4-BE49-F238E27FC236}">
                <a16:creationId xmlns:a16="http://schemas.microsoft.com/office/drawing/2014/main" id="{41FB2312-8D7F-4342-90E5-86AC37B9D874}"/>
              </a:ext>
              <a:ext uri="{C183D7F6-B498-43B3-948B-1728B52AA6E4}">
                <adec:decorative xmlns:adec="http://schemas.microsoft.com/office/drawing/2017/decorative" val="1"/>
              </a:ext>
            </a:extLst>
          </p:cNvPr>
          <p:cNvSpPr/>
          <p:nvPr/>
        </p:nvSpPr>
        <p:spPr>
          <a:xfrm>
            <a:off x="1155181" y="3743531"/>
            <a:ext cx="217170" cy="490278"/>
          </a:xfrm>
          <a:prstGeom prst="downArrow">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ction Plan image showing the Priority Tier of Tier 1">
            <a:extLst>
              <a:ext uri="{FF2B5EF4-FFF2-40B4-BE49-F238E27FC236}">
                <a16:creationId xmlns:a16="http://schemas.microsoft.com/office/drawing/2014/main" id="{67A9281A-AADD-8F4F-9E5A-679C2B7FF7B5}"/>
              </a:ext>
            </a:extLst>
          </p:cNvPr>
          <p:cNvPicPr>
            <a:picLocks noChangeAspect="1"/>
          </p:cNvPicPr>
          <p:nvPr/>
        </p:nvPicPr>
        <p:blipFill>
          <a:blip r:embed="rId4"/>
          <a:stretch>
            <a:fillRect/>
          </a:stretch>
        </p:blipFill>
        <p:spPr>
          <a:xfrm>
            <a:off x="198494" y="5056005"/>
            <a:ext cx="6160198" cy="1198635"/>
          </a:xfrm>
          <a:prstGeom prst="rect">
            <a:avLst/>
          </a:prstGeom>
          <a:ln>
            <a:solidFill>
              <a:schemeClr val="tx1"/>
            </a:solidFill>
          </a:ln>
        </p:spPr>
      </p:pic>
      <p:pic>
        <p:nvPicPr>
          <p:cNvPr id="29" name="Picture 28" descr="Checkmark indicating a selection of the Tier 1 priority">
            <a:extLst>
              <a:ext uri="{FF2B5EF4-FFF2-40B4-BE49-F238E27FC236}">
                <a16:creationId xmlns:a16="http://schemas.microsoft.com/office/drawing/2014/main" id="{D6B8BEF8-1C62-3848-BD6F-479483920C4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6279" b="67417" l="10000" r="90000"/>
                    </a14:imgEffect>
                  </a14:imgLayer>
                </a14:imgProps>
              </a:ext>
            </a:extLst>
          </a:blip>
          <a:srcRect t="21137" b="27440"/>
          <a:stretch/>
        </p:blipFill>
        <p:spPr>
          <a:xfrm>
            <a:off x="1413551" y="5582387"/>
            <a:ext cx="870831" cy="525397"/>
          </a:xfrm>
          <a:prstGeom prst="rect">
            <a:avLst/>
          </a:prstGeom>
        </p:spPr>
      </p:pic>
    </p:spTree>
    <p:custDataLst>
      <p:tags r:id="rId1"/>
    </p:custDataLst>
    <p:extLst>
      <p:ext uri="{BB962C8B-B14F-4D97-AF65-F5344CB8AC3E}">
        <p14:creationId xmlns:p14="http://schemas.microsoft.com/office/powerpoint/2010/main" val="336782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top Sign Free Stock Photo - Public Domain Pictures">
            <a:extLst>
              <a:ext uri="{FF2B5EF4-FFF2-40B4-BE49-F238E27FC236}">
                <a16:creationId xmlns:a16="http://schemas.microsoft.com/office/drawing/2014/main" id="{BFA0DDE5-4531-AE44-AC56-57B2D543B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7788" y="560935"/>
            <a:ext cx="891807" cy="8918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5C941D-8668-5A46-85F1-8B022DC978BA}"/>
              </a:ext>
            </a:extLst>
          </p:cNvPr>
          <p:cNvSpPr>
            <a:spLocks noGrp="1"/>
          </p:cNvSpPr>
          <p:nvPr>
            <p:ph type="title"/>
          </p:nvPr>
        </p:nvSpPr>
        <p:spPr>
          <a:xfrm>
            <a:off x="1219200" y="439264"/>
            <a:ext cx="10972800" cy="1143000"/>
          </a:xfrm>
        </p:spPr>
        <p:txBody>
          <a:bodyPr>
            <a:noAutofit/>
          </a:bodyPr>
          <a:lstStyle/>
          <a:p>
            <a:r>
              <a:rPr lang="en-US" sz="3200" b="1" dirty="0"/>
              <a:t>Team Discussion: </a:t>
            </a:r>
            <a:r>
              <a:rPr lang="en-US" sz="3200" dirty="0"/>
              <a:t>Review Student Data and Prioritize Tier</a:t>
            </a:r>
          </a:p>
        </p:txBody>
      </p:sp>
      <p:sp>
        <p:nvSpPr>
          <p:cNvPr id="6" name="TextBox 5">
            <a:extLst>
              <a:ext uri="{FF2B5EF4-FFF2-40B4-BE49-F238E27FC236}">
                <a16:creationId xmlns:a16="http://schemas.microsoft.com/office/drawing/2014/main" id="{FA1AD8EA-6066-734A-9C59-66136621A4D6}"/>
              </a:ext>
            </a:extLst>
          </p:cNvPr>
          <p:cNvSpPr txBox="1"/>
          <p:nvPr/>
        </p:nvSpPr>
        <p:spPr>
          <a:xfrm>
            <a:off x="740074" y="1657330"/>
            <a:ext cx="5767754" cy="44627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Fill out the BOY Universal Screening Data table with percentages for each area.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Using the Health Indicator table, determine the priority level for the need to take action.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According to the student data, mark the Tier of instruction to prioritize</a:t>
            </a:r>
          </a:p>
          <a:p>
            <a:pPr marL="800100" marR="0" lvl="1"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Tier I: Core Instruction</a:t>
            </a:r>
          </a:p>
          <a:p>
            <a:pPr marL="800100" marR="0" lvl="1"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Tier II: Supplemental Intervention</a:t>
            </a:r>
          </a:p>
          <a:p>
            <a:pPr marL="800100" marR="0" lvl="1"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Tier III: Intensive Intervention</a:t>
            </a:r>
          </a:p>
        </p:txBody>
      </p:sp>
      <p:graphicFrame>
        <p:nvGraphicFramePr>
          <p:cNvPr id="11" name="Table 10" descr="Beginning of Year Benchmark Assessment (Universal Screening) Health Indicator % of Students at: Low Risk, Tier I, Core Instruction; % of Students at: Some Risk, Tier II, Supplemental Intervention, % of Students at: At Risk, Tier III&#10;Intensive Intervention, Low Priority, &gt; 80%, &lt; 20%, &lt; 10%, Moderate Priority 60-80%, 20-50%, 10-25%, High Priority. &lt;60%, &gt;50%, &gt;25%">
            <a:extLst>
              <a:ext uri="{FF2B5EF4-FFF2-40B4-BE49-F238E27FC236}">
                <a16:creationId xmlns:a16="http://schemas.microsoft.com/office/drawing/2014/main" id="{91C66F00-4394-4E4E-952E-41748D71A0FE}"/>
              </a:ext>
            </a:extLst>
          </p:cNvPr>
          <p:cNvGraphicFramePr>
            <a:graphicFrameLocks noGrp="1"/>
          </p:cNvGraphicFramePr>
          <p:nvPr>
            <p:extLst>
              <p:ext uri="{D42A27DB-BD31-4B8C-83A1-F6EECF244321}">
                <p14:modId xmlns:p14="http://schemas.microsoft.com/office/powerpoint/2010/main" val="3793783786"/>
              </p:ext>
            </p:extLst>
          </p:nvPr>
        </p:nvGraphicFramePr>
        <p:xfrm>
          <a:off x="7108220" y="1484332"/>
          <a:ext cx="4761375" cy="2087712"/>
        </p:xfrm>
        <a:graphic>
          <a:graphicData uri="http://schemas.openxmlformats.org/drawingml/2006/table">
            <a:tbl>
              <a:tblPr firstRow="1" firstCol="1" bandRow="1">
                <a:tableStyleId>{F5AB1C69-6EDB-4FF4-983F-18BD219EF322}</a:tableStyleId>
              </a:tblPr>
              <a:tblGrid>
                <a:gridCol w="1469880">
                  <a:extLst>
                    <a:ext uri="{9D8B030D-6E8A-4147-A177-3AD203B41FA5}">
                      <a16:colId xmlns:a16="http://schemas.microsoft.com/office/drawing/2014/main" val="697104759"/>
                    </a:ext>
                  </a:extLst>
                </a:gridCol>
                <a:gridCol w="1122815">
                  <a:extLst>
                    <a:ext uri="{9D8B030D-6E8A-4147-A177-3AD203B41FA5}">
                      <a16:colId xmlns:a16="http://schemas.microsoft.com/office/drawing/2014/main" val="1722527189"/>
                    </a:ext>
                  </a:extLst>
                </a:gridCol>
                <a:gridCol w="1112321">
                  <a:extLst>
                    <a:ext uri="{9D8B030D-6E8A-4147-A177-3AD203B41FA5}">
                      <a16:colId xmlns:a16="http://schemas.microsoft.com/office/drawing/2014/main" val="101761212"/>
                    </a:ext>
                  </a:extLst>
                </a:gridCol>
                <a:gridCol w="1056359">
                  <a:extLst>
                    <a:ext uri="{9D8B030D-6E8A-4147-A177-3AD203B41FA5}">
                      <a16:colId xmlns:a16="http://schemas.microsoft.com/office/drawing/2014/main" val="1971104134"/>
                    </a:ext>
                  </a:extLst>
                </a:gridCol>
              </a:tblGrid>
              <a:tr h="377662">
                <a:tc gridSpan="4">
                  <a:txBody>
                    <a:bodyPr/>
                    <a:lstStyle/>
                    <a:p>
                      <a:pPr marL="0" marR="0" algn="ctr">
                        <a:spcBef>
                          <a:spcPts val="0"/>
                        </a:spcBef>
                        <a:spcAft>
                          <a:spcPts val="0"/>
                        </a:spcAft>
                      </a:pPr>
                      <a:r>
                        <a:rPr lang="en-US" sz="1100" dirty="0">
                          <a:solidFill>
                            <a:schemeClr val="tx2"/>
                          </a:solidFill>
                          <a:effectLst/>
                        </a:rPr>
                        <a:t> </a:t>
                      </a:r>
                      <a:r>
                        <a:rPr lang="en-US" sz="1200" dirty="0">
                          <a:solidFill>
                            <a:schemeClr val="tx2"/>
                          </a:solidFill>
                          <a:effectLst/>
                        </a:rPr>
                        <a:t> Beginning of Year Benchmark Assessment (Universal Screening)</a:t>
                      </a:r>
                      <a:endParaRPr lang="en-US" sz="1100" dirty="0">
                        <a:solidFill>
                          <a:schemeClr val="tx2"/>
                        </a:solidFill>
                        <a:effectLst/>
                        <a:latin typeface="Calibri" panose="020F0502020204030204" pitchFamily="34"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algn="ctr">
                        <a:spcBef>
                          <a:spcPts val="0"/>
                        </a:spcBef>
                        <a:spcAft>
                          <a:spcPts val="0"/>
                        </a:spcAft>
                      </a:pPr>
                      <a:r>
                        <a:rPr lang="en-US" sz="1300" dirty="0">
                          <a:solidFill>
                            <a:sysClr val="windowText" lastClr="000000"/>
                          </a:solidFill>
                          <a:effectLst/>
                        </a:rPr>
                        <a:t>Beginning of Year Benchmark Assessment (Universal Screening)</a:t>
                      </a:r>
                      <a:endParaRPr lang="en-US" sz="13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5578211"/>
                  </a:ext>
                </a:extLst>
              </a:tr>
              <a:tr h="717748">
                <a:tc>
                  <a:txBody>
                    <a:bodyPr/>
                    <a:lstStyle/>
                    <a:p>
                      <a:pPr marL="0" marR="0" algn="ctr">
                        <a:spcBef>
                          <a:spcPts val="0"/>
                        </a:spcBef>
                        <a:spcAft>
                          <a:spcPts val="0"/>
                        </a:spcAft>
                      </a:pPr>
                      <a:r>
                        <a:rPr lang="en-US" sz="1200" dirty="0">
                          <a:solidFill>
                            <a:sysClr val="windowText" lastClr="000000"/>
                          </a:solidFill>
                          <a:effectLst/>
                        </a:rPr>
                        <a:t> </a:t>
                      </a:r>
                    </a:p>
                    <a:p>
                      <a:pPr marL="0" marR="0" algn="ctr">
                        <a:spcBef>
                          <a:spcPts val="0"/>
                        </a:spcBef>
                        <a:spcAft>
                          <a:spcPts val="0"/>
                        </a:spcAft>
                      </a:pPr>
                      <a:r>
                        <a:rPr lang="en-US" sz="1200" dirty="0">
                          <a:solidFill>
                            <a:sysClr val="windowText" lastClr="000000"/>
                          </a:solidFill>
                          <a:effectLst/>
                        </a:rPr>
                        <a:t> Health Indicator</a:t>
                      </a:r>
                      <a:endParaRPr lang="en-US" sz="12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50" dirty="0">
                          <a:solidFill>
                            <a:sysClr val="windowText" lastClr="000000"/>
                          </a:solidFill>
                          <a:effectLst/>
                        </a:rPr>
                        <a:t> % of Students at:</a:t>
                      </a:r>
                    </a:p>
                    <a:p>
                      <a:pPr marL="0" marR="0" algn="ctr">
                        <a:spcBef>
                          <a:spcPts val="0"/>
                        </a:spcBef>
                        <a:spcAft>
                          <a:spcPts val="0"/>
                        </a:spcAft>
                      </a:pPr>
                      <a:r>
                        <a:rPr lang="en-US" sz="1100" b="1" dirty="0">
                          <a:solidFill>
                            <a:sysClr val="windowText" lastClr="000000"/>
                          </a:solidFill>
                          <a:effectLst/>
                        </a:rPr>
                        <a:t>Low Risk</a:t>
                      </a:r>
                    </a:p>
                    <a:p>
                      <a:pPr marL="0" marR="0" algn="ctr">
                        <a:spcBef>
                          <a:spcPts val="0"/>
                        </a:spcBef>
                        <a:spcAft>
                          <a:spcPts val="0"/>
                        </a:spcAft>
                      </a:pPr>
                      <a:r>
                        <a:rPr lang="en-US" sz="11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(Core)</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50" dirty="0">
                          <a:solidFill>
                            <a:sysClr val="windowText" lastClr="000000"/>
                          </a:solidFill>
                          <a:effectLst/>
                        </a:rPr>
                        <a:t> % of Students at: </a:t>
                      </a:r>
                    </a:p>
                    <a:p>
                      <a:pPr marL="0" marR="0" algn="ctr">
                        <a:spcBef>
                          <a:spcPts val="0"/>
                        </a:spcBef>
                        <a:spcAft>
                          <a:spcPts val="0"/>
                        </a:spcAft>
                      </a:pPr>
                      <a:r>
                        <a:rPr lang="en-US" sz="1100" b="1" dirty="0">
                          <a:solidFill>
                            <a:sysClr val="windowText" lastClr="000000"/>
                          </a:solidFill>
                          <a:effectLst/>
                        </a:rPr>
                        <a:t>Some Risk</a:t>
                      </a:r>
                    </a:p>
                    <a:p>
                      <a:pPr marL="0" marR="0" algn="ctr">
                        <a:spcBef>
                          <a:spcPts val="0"/>
                        </a:spcBef>
                        <a:spcAft>
                          <a:spcPts val="0"/>
                        </a:spcAft>
                      </a:pPr>
                      <a:r>
                        <a:rPr lang="en-US" sz="11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(Supplemental Intervention)</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50" dirty="0">
                          <a:solidFill>
                            <a:sysClr val="windowText" lastClr="000000"/>
                          </a:solidFill>
                          <a:effectLst/>
                        </a:rPr>
                        <a:t> % of Students at: </a:t>
                      </a:r>
                    </a:p>
                    <a:p>
                      <a:pPr marL="0" marR="0" algn="ctr">
                        <a:spcBef>
                          <a:spcPts val="0"/>
                        </a:spcBef>
                        <a:spcAft>
                          <a:spcPts val="0"/>
                        </a:spcAft>
                      </a:pPr>
                      <a:r>
                        <a:rPr lang="en-US" sz="1100" b="1" dirty="0">
                          <a:solidFill>
                            <a:sysClr val="windowText" lastClr="000000"/>
                          </a:solidFill>
                          <a:effectLst/>
                        </a:rPr>
                        <a:t>At Risk</a:t>
                      </a:r>
                    </a:p>
                    <a:p>
                      <a:pPr marL="0" marR="0" algn="ctr">
                        <a:spcBef>
                          <a:spcPts val="0"/>
                        </a:spcBef>
                        <a:spcAft>
                          <a:spcPts val="0"/>
                        </a:spcAft>
                      </a:pPr>
                      <a:r>
                        <a:rPr lang="en-US" sz="11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(Intensive Intervention)</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5167162"/>
                  </a:ext>
                </a:extLst>
              </a:tr>
              <a:tr h="259643">
                <a:tc>
                  <a:txBody>
                    <a:bodyPr/>
                    <a:lstStyle/>
                    <a:p>
                      <a:pPr marL="0" marR="0" algn="ctr">
                        <a:spcBef>
                          <a:spcPts val="0"/>
                        </a:spcBef>
                        <a:spcAft>
                          <a:spcPts val="0"/>
                        </a:spcAft>
                      </a:pPr>
                      <a:r>
                        <a:rPr lang="en-US" sz="1200" dirty="0">
                          <a:solidFill>
                            <a:sysClr val="windowText" lastClr="000000"/>
                          </a:solidFill>
                          <a:effectLst/>
                        </a:rPr>
                        <a:t> Low Priority</a:t>
                      </a:r>
                      <a:endParaRPr lang="en-US" sz="12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400" dirty="0">
                          <a:solidFill>
                            <a:sysClr val="windowText" lastClr="000000"/>
                          </a:solidFill>
                          <a:effectLst/>
                        </a:rPr>
                        <a:t> &gt; 80%</a:t>
                      </a:r>
                      <a:endParaRPr lang="en-US" sz="14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400" dirty="0">
                          <a:solidFill>
                            <a:sysClr val="windowText" lastClr="000000"/>
                          </a:solidFill>
                          <a:effectLst/>
                        </a:rPr>
                        <a:t> &lt; 20%</a:t>
                      </a:r>
                      <a:endParaRPr lang="en-US" sz="14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400" dirty="0">
                          <a:solidFill>
                            <a:sysClr val="windowText" lastClr="000000"/>
                          </a:solidFill>
                          <a:effectLst/>
                        </a:rPr>
                        <a:t> &lt; 10%</a:t>
                      </a:r>
                      <a:endParaRPr lang="en-US" sz="14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19342107"/>
                  </a:ext>
                </a:extLst>
              </a:tr>
              <a:tr h="367804">
                <a:tc>
                  <a:txBody>
                    <a:bodyPr/>
                    <a:lstStyle/>
                    <a:p>
                      <a:pPr marL="0" marR="0" algn="ctr">
                        <a:spcBef>
                          <a:spcPts val="0"/>
                        </a:spcBef>
                        <a:spcAft>
                          <a:spcPts val="0"/>
                        </a:spcAft>
                      </a:pPr>
                      <a:r>
                        <a:rPr lang="en-US" sz="1200" dirty="0">
                          <a:solidFill>
                            <a:sysClr val="windowText" lastClr="000000"/>
                          </a:solidFill>
                          <a:effectLst/>
                        </a:rPr>
                        <a:t> Moderate Priority</a:t>
                      </a:r>
                      <a:endParaRPr lang="en-US" sz="12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tc>
                  <a:txBody>
                    <a:bodyPr/>
                    <a:lstStyle/>
                    <a:p>
                      <a:pPr marL="0" marR="0" algn="ctr">
                        <a:spcBef>
                          <a:spcPts val="0"/>
                        </a:spcBef>
                        <a:spcAft>
                          <a:spcPts val="0"/>
                        </a:spcAft>
                      </a:pPr>
                      <a:r>
                        <a:rPr lang="en-US" sz="1400" dirty="0">
                          <a:solidFill>
                            <a:sysClr val="windowText" lastClr="000000"/>
                          </a:solidFill>
                          <a:effectLst/>
                        </a:rPr>
                        <a:t> 60–80%</a:t>
                      </a:r>
                      <a:endParaRPr lang="en-US" sz="14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tc>
                  <a:txBody>
                    <a:bodyPr/>
                    <a:lstStyle/>
                    <a:p>
                      <a:pPr marL="0" marR="0" algn="ctr">
                        <a:spcBef>
                          <a:spcPts val="0"/>
                        </a:spcBef>
                        <a:spcAft>
                          <a:spcPts val="0"/>
                        </a:spcAft>
                      </a:pPr>
                      <a:r>
                        <a:rPr lang="en-US" sz="1400" dirty="0">
                          <a:solidFill>
                            <a:sysClr val="windowText" lastClr="000000"/>
                          </a:solidFill>
                          <a:effectLst/>
                        </a:rPr>
                        <a:t> 20–50%</a:t>
                      </a:r>
                      <a:endParaRPr lang="en-US" sz="14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tc>
                  <a:txBody>
                    <a:bodyPr/>
                    <a:lstStyle/>
                    <a:p>
                      <a:pPr marL="0" marR="0" algn="ctr">
                        <a:spcBef>
                          <a:spcPts val="0"/>
                        </a:spcBef>
                        <a:spcAft>
                          <a:spcPts val="0"/>
                        </a:spcAft>
                      </a:pPr>
                      <a:r>
                        <a:rPr lang="en-US" sz="1400" dirty="0">
                          <a:solidFill>
                            <a:sysClr val="windowText" lastClr="000000"/>
                          </a:solidFill>
                          <a:effectLst/>
                        </a:rPr>
                        <a:t> 10–25%</a:t>
                      </a:r>
                      <a:endParaRPr lang="en-US" sz="14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extLst>
                  <a:ext uri="{0D108BD9-81ED-4DB2-BD59-A6C34878D82A}">
                    <a16:rowId xmlns:a16="http://schemas.microsoft.com/office/drawing/2014/main" val="1685670708"/>
                  </a:ext>
                </a:extLst>
              </a:tr>
              <a:tr h="259643">
                <a:tc>
                  <a:txBody>
                    <a:bodyPr/>
                    <a:lstStyle/>
                    <a:p>
                      <a:pPr marL="0" marR="0" algn="ctr">
                        <a:spcBef>
                          <a:spcPts val="0"/>
                        </a:spcBef>
                        <a:spcAft>
                          <a:spcPts val="0"/>
                        </a:spcAft>
                      </a:pPr>
                      <a:r>
                        <a:rPr lang="en-US" sz="1200" dirty="0">
                          <a:solidFill>
                            <a:sysClr val="windowText" lastClr="000000"/>
                          </a:solidFill>
                          <a:effectLst/>
                        </a:rPr>
                        <a:t> High Priority</a:t>
                      </a:r>
                      <a:endParaRPr lang="en-US" sz="12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400" dirty="0">
                          <a:solidFill>
                            <a:sysClr val="windowText" lastClr="000000"/>
                          </a:solidFill>
                          <a:effectLst/>
                        </a:rPr>
                        <a:t> &lt; 60%</a:t>
                      </a:r>
                      <a:endParaRPr lang="en-US" sz="14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400" dirty="0">
                          <a:solidFill>
                            <a:sysClr val="windowText" lastClr="000000"/>
                          </a:solidFill>
                          <a:effectLst/>
                        </a:rPr>
                        <a:t> &gt; 50%</a:t>
                      </a:r>
                      <a:endParaRPr lang="en-US" sz="14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400" dirty="0">
                          <a:solidFill>
                            <a:sysClr val="windowText" lastClr="000000"/>
                          </a:solidFill>
                          <a:effectLst/>
                        </a:rPr>
                        <a:t> &gt; 25%</a:t>
                      </a:r>
                      <a:endParaRPr lang="en-US" sz="14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51803060"/>
                  </a:ext>
                </a:extLst>
              </a:tr>
            </a:tbl>
          </a:graphicData>
        </a:graphic>
      </p:graphicFrame>
      <p:graphicFrame>
        <p:nvGraphicFramePr>
          <p:cNvPr id="4" name="Table 3" descr="Example table of Universal Screening. The School's Tier 1, Low Risk is at 50%, Tier 2 Some Risk is at 22%, Tier 3 At Risk is at 28%.">
            <a:extLst>
              <a:ext uri="{FF2B5EF4-FFF2-40B4-BE49-F238E27FC236}">
                <a16:creationId xmlns:a16="http://schemas.microsoft.com/office/drawing/2014/main" id="{9FE6CD85-2515-B098-38F8-C9A1A64A5C25}"/>
              </a:ext>
            </a:extLst>
          </p:cNvPr>
          <p:cNvGraphicFramePr>
            <a:graphicFrameLocks noGrp="1"/>
          </p:cNvGraphicFramePr>
          <p:nvPr>
            <p:extLst>
              <p:ext uri="{D42A27DB-BD31-4B8C-83A1-F6EECF244321}">
                <p14:modId xmlns:p14="http://schemas.microsoft.com/office/powerpoint/2010/main" val="1139679557"/>
              </p:ext>
            </p:extLst>
          </p:nvPr>
        </p:nvGraphicFramePr>
        <p:xfrm>
          <a:off x="7108220" y="3640282"/>
          <a:ext cx="4761374" cy="2472495"/>
        </p:xfrm>
        <a:graphic>
          <a:graphicData uri="http://schemas.openxmlformats.org/drawingml/2006/table">
            <a:tbl>
              <a:tblPr firstRow="1" firstCol="1" bandRow="1">
                <a:tableStyleId>{00A15C55-8517-42AA-B614-E9B94910E393}</a:tableStyleId>
              </a:tblPr>
              <a:tblGrid>
                <a:gridCol w="779598">
                  <a:extLst>
                    <a:ext uri="{9D8B030D-6E8A-4147-A177-3AD203B41FA5}">
                      <a16:colId xmlns:a16="http://schemas.microsoft.com/office/drawing/2014/main" val="2294600841"/>
                    </a:ext>
                  </a:extLst>
                </a:gridCol>
                <a:gridCol w="1325610">
                  <a:extLst>
                    <a:ext uri="{9D8B030D-6E8A-4147-A177-3AD203B41FA5}">
                      <a16:colId xmlns:a16="http://schemas.microsoft.com/office/drawing/2014/main" val="1246347319"/>
                    </a:ext>
                  </a:extLst>
                </a:gridCol>
                <a:gridCol w="1327840">
                  <a:extLst>
                    <a:ext uri="{9D8B030D-6E8A-4147-A177-3AD203B41FA5}">
                      <a16:colId xmlns:a16="http://schemas.microsoft.com/office/drawing/2014/main" val="351655059"/>
                    </a:ext>
                  </a:extLst>
                </a:gridCol>
                <a:gridCol w="1328326">
                  <a:extLst>
                    <a:ext uri="{9D8B030D-6E8A-4147-A177-3AD203B41FA5}">
                      <a16:colId xmlns:a16="http://schemas.microsoft.com/office/drawing/2014/main" val="3808478881"/>
                    </a:ext>
                  </a:extLst>
                </a:gridCol>
              </a:tblGrid>
              <a:tr h="484645">
                <a:tc gridSpan="4">
                  <a:txBody>
                    <a:bodyPr/>
                    <a:lstStyle/>
                    <a:p>
                      <a:pPr marL="0" marR="0">
                        <a:lnSpc>
                          <a:spcPct val="115000"/>
                        </a:lnSpc>
                        <a:spcBef>
                          <a:spcPts val="1000"/>
                        </a:spcBef>
                        <a:spcAft>
                          <a:spcPts val="0"/>
                        </a:spcAft>
                      </a:pPr>
                      <a:r>
                        <a:rPr lang="en-US" sz="1200" dirty="0">
                          <a:solidFill>
                            <a:schemeClr val="tx2"/>
                          </a:solidFill>
                          <a:effectLst/>
                        </a:rPr>
                        <a:t>  </a:t>
                      </a:r>
                      <a:r>
                        <a:rPr lang="en-US" sz="1400" dirty="0">
                          <a:solidFill>
                            <a:schemeClr val="tx2"/>
                          </a:solidFill>
                          <a:effectLst/>
                        </a:rPr>
                        <a:t>Beginning of Year Benchmark Assessment (Universal Screening)</a:t>
                      </a:r>
                      <a:endParaRPr lang="en-US" sz="105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9775547"/>
                  </a:ext>
                </a:extLst>
              </a:tr>
              <a:tr h="778434">
                <a:tc>
                  <a:txBody>
                    <a:bodyPr/>
                    <a:lstStyle/>
                    <a:p>
                      <a:endParaRPr lang="en-US" sz="105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rgbClr val="645D9C"/>
                    </a:solidFill>
                  </a:tcPr>
                </a:tc>
                <a:tc>
                  <a:txBody>
                    <a:bodyPr/>
                    <a:lstStyle/>
                    <a:p>
                      <a:pPr marL="0" marR="0" algn="ctr">
                        <a:lnSpc>
                          <a:spcPct val="115000"/>
                        </a:lnSpc>
                        <a:spcBef>
                          <a:spcPts val="0"/>
                        </a:spcBef>
                        <a:spcAft>
                          <a:spcPts val="0"/>
                        </a:spcAft>
                      </a:pPr>
                      <a:r>
                        <a:rPr lang="en-US" sz="1200" b="0" dirty="0">
                          <a:solidFill>
                            <a:srgbClr val="000000"/>
                          </a:solidFill>
                          <a:effectLst/>
                        </a:rPr>
                        <a:t>% of Students at:</a:t>
                      </a:r>
                    </a:p>
                    <a:p>
                      <a:pPr marL="0" marR="0" algn="ctr">
                        <a:lnSpc>
                          <a:spcPct val="115000"/>
                        </a:lnSpc>
                        <a:spcBef>
                          <a:spcPts val="0"/>
                        </a:spcBef>
                        <a:spcAft>
                          <a:spcPts val="0"/>
                        </a:spcAft>
                      </a:pPr>
                      <a:r>
                        <a:rPr lang="en-US" sz="1200" b="1" dirty="0">
                          <a:solidFill>
                            <a:srgbClr val="000000"/>
                          </a:solidFill>
                          <a:effectLst/>
                        </a:rPr>
                        <a:t>Low Risk</a:t>
                      </a:r>
                    </a:p>
                    <a:p>
                      <a:pPr marL="0" marR="0" algn="ctr">
                        <a:lnSpc>
                          <a:spcPct val="115000"/>
                        </a:lnSpc>
                        <a:spcBef>
                          <a:spcPts val="0"/>
                        </a:spcBef>
                        <a:spcAft>
                          <a:spcPts val="0"/>
                        </a:spcAft>
                      </a:pPr>
                      <a:r>
                        <a:rPr lang="en-US" sz="1200" b="1" dirty="0">
                          <a:solidFill>
                            <a:srgbClr val="000000"/>
                          </a:solidFill>
                          <a:effectLst/>
                        </a:rPr>
                        <a:t>Core</a:t>
                      </a:r>
                    </a:p>
                    <a:p>
                      <a:pPr marL="0" marR="0" algn="ctr">
                        <a:lnSpc>
                          <a:spcPct val="115000"/>
                        </a:lnSpc>
                        <a:spcBef>
                          <a:spcPts val="0"/>
                        </a:spcBef>
                        <a:spcAft>
                          <a:spcPts val="0"/>
                        </a:spcAft>
                      </a:pPr>
                      <a:r>
                        <a:rPr lang="en-US" sz="1200" b="1" dirty="0">
                          <a:solidFill>
                            <a:srgbClr val="000000"/>
                          </a:solidFill>
                          <a:effectLst/>
                        </a:rPr>
                        <a:t>Instruction</a:t>
                      </a:r>
                      <a:endPar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BDD8"/>
                    </a:solidFill>
                  </a:tcPr>
                </a:tc>
                <a:tc>
                  <a:txBody>
                    <a:bodyPr/>
                    <a:lstStyle/>
                    <a:p>
                      <a:pPr marL="0" marR="0" algn="ctr">
                        <a:lnSpc>
                          <a:spcPct val="115000"/>
                        </a:lnSpc>
                        <a:spcBef>
                          <a:spcPts val="0"/>
                        </a:spcBef>
                        <a:spcAft>
                          <a:spcPts val="0"/>
                        </a:spcAft>
                      </a:pPr>
                      <a:r>
                        <a:rPr lang="en-US" sz="1200" b="0" dirty="0">
                          <a:solidFill>
                            <a:srgbClr val="000000"/>
                          </a:solidFill>
                          <a:effectLst/>
                        </a:rPr>
                        <a:t>% of Students at:</a:t>
                      </a:r>
                    </a:p>
                    <a:p>
                      <a:pPr marL="0" marR="0" algn="ctr">
                        <a:lnSpc>
                          <a:spcPct val="115000"/>
                        </a:lnSpc>
                        <a:spcBef>
                          <a:spcPts val="0"/>
                        </a:spcBef>
                        <a:spcAft>
                          <a:spcPts val="0"/>
                        </a:spcAft>
                      </a:pPr>
                      <a:r>
                        <a:rPr lang="en-US" sz="1200" b="1" dirty="0">
                          <a:solidFill>
                            <a:srgbClr val="000000"/>
                          </a:solidFill>
                          <a:effectLst/>
                        </a:rPr>
                        <a:t>Some Risk</a:t>
                      </a:r>
                    </a:p>
                    <a:p>
                      <a:pPr marL="0" marR="0" algn="ctr">
                        <a:lnSpc>
                          <a:spcPct val="115000"/>
                        </a:lnSpc>
                        <a:spcBef>
                          <a:spcPts val="0"/>
                        </a:spcBef>
                        <a:spcAft>
                          <a:spcPts val="0"/>
                        </a:spcAft>
                      </a:pPr>
                      <a:r>
                        <a:rPr lang="en-US" sz="1200" b="1" dirty="0">
                          <a:solidFill>
                            <a:srgbClr val="000000"/>
                          </a:solidFill>
                          <a:effectLst/>
                        </a:rPr>
                        <a:t>Supplemental Intervention</a:t>
                      </a:r>
                      <a:endPar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BDD8"/>
                    </a:solidFill>
                  </a:tcPr>
                </a:tc>
                <a:tc>
                  <a:txBody>
                    <a:bodyPr/>
                    <a:lstStyle/>
                    <a:p>
                      <a:pPr marL="0" marR="0" algn="ctr">
                        <a:lnSpc>
                          <a:spcPct val="115000"/>
                        </a:lnSpc>
                        <a:spcBef>
                          <a:spcPts val="0"/>
                        </a:spcBef>
                        <a:spcAft>
                          <a:spcPts val="0"/>
                        </a:spcAft>
                      </a:pPr>
                      <a:r>
                        <a:rPr lang="en-US" sz="1200" b="0" dirty="0">
                          <a:solidFill>
                            <a:srgbClr val="000000"/>
                          </a:solidFill>
                          <a:effectLst/>
                        </a:rPr>
                        <a:t>% of Students at:</a:t>
                      </a:r>
                    </a:p>
                    <a:p>
                      <a:pPr marL="0" marR="0" algn="ctr">
                        <a:lnSpc>
                          <a:spcPct val="115000"/>
                        </a:lnSpc>
                        <a:spcBef>
                          <a:spcPts val="0"/>
                        </a:spcBef>
                        <a:spcAft>
                          <a:spcPts val="0"/>
                        </a:spcAft>
                      </a:pPr>
                      <a:r>
                        <a:rPr lang="en-US" sz="1200" b="1" dirty="0">
                          <a:solidFill>
                            <a:srgbClr val="000000"/>
                          </a:solidFill>
                          <a:effectLst/>
                        </a:rPr>
                        <a:t>At Risk</a:t>
                      </a:r>
                    </a:p>
                    <a:p>
                      <a:pPr marL="0" marR="0" algn="ctr">
                        <a:lnSpc>
                          <a:spcPct val="115000"/>
                        </a:lnSpc>
                        <a:spcBef>
                          <a:spcPts val="0"/>
                        </a:spcBef>
                        <a:spcAft>
                          <a:spcPts val="0"/>
                        </a:spcAft>
                      </a:pPr>
                      <a:r>
                        <a:rPr lang="en-US" sz="1200" b="1" dirty="0">
                          <a:solidFill>
                            <a:srgbClr val="000000"/>
                          </a:solidFill>
                          <a:effectLst/>
                        </a:rPr>
                        <a:t>Intensive</a:t>
                      </a:r>
                    </a:p>
                    <a:p>
                      <a:pPr marL="0" marR="0" algn="ctr">
                        <a:lnSpc>
                          <a:spcPct val="115000"/>
                        </a:lnSpc>
                        <a:spcBef>
                          <a:spcPts val="0"/>
                        </a:spcBef>
                        <a:spcAft>
                          <a:spcPts val="0"/>
                        </a:spcAft>
                      </a:pPr>
                      <a:r>
                        <a:rPr lang="en-US" sz="1200" b="1" dirty="0">
                          <a:solidFill>
                            <a:srgbClr val="000000"/>
                          </a:solidFill>
                          <a:effectLst/>
                        </a:rPr>
                        <a:t>Intervention</a:t>
                      </a:r>
                      <a:endPar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BDD8"/>
                    </a:solidFill>
                  </a:tcPr>
                </a:tc>
                <a:extLst>
                  <a:ext uri="{0D108BD9-81ED-4DB2-BD59-A6C34878D82A}">
                    <a16:rowId xmlns:a16="http://schemas.microsoft.com/office/drawing/2014/main" val="3436272463"/>
                  </a:ext>
                </a:extLst>
              </a:tr>
              <a:tr h="386307">
                <a:tc>
                  <a:txBody>
                    <a:bodyPr/>
                    <a:lstStyle/>
                    <a:p>
                      <a:pPr marL="0" marR="0">
                        <a:lnSpc>
                          <a:spcPct val="115000"/>
                        </a:lnSpc>
                        <a:spcBef>
                          <a:spcPts val="0"/>
                        </a:spcBef>
                        <a:spcAft>
                          <a:spcPts val="0"/>
                        </a:spcAft>
                      </a:pPr>
                      <a:r>
                        <a:rPr lang="en-US" sz="1200" dirty="0">
                          <a:solidFill>
                            <a:schemeClr val="tx2"/>
                          </a:solidFill>
                          <a:effectLst/>
                        </a:rPr>
                        <a:t>School</a:t>
                      </a:r>
                      <a:endParaRPr lang="en-US"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a:txBody>
                    <a:bodyPr/>
                    <a:lstStyle/>
                    <a:p>
                      <a:pPr algn="ctr"/>
                      <a:endParaRPr lang="en-US" sz="1100" b="1" dirty="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100" b="1" dirty="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100" b="1" dirty="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9568005"/>
                  </a:ext>
                </a:extLst>
              </a:tr>
              <a:tr h="386307">
                <a:tc>
                  <a:txBody>
                    <a:bodyPr/>
                    <a:lstStyle/>
                    <a:p>
                      <a:pPr marL="0" marR="0">
                        <a:lnSpc>
                          <a:spcPct val="115000"/>
                        </a:lnSpc>
                        <a:spcBef>
                          <a:spcPts val="0"/>
                        </a:spcBef>
                        <a:spcAft>
                          <a:spcPts val="0"/>
                        </a:spcAft>
                      </a:pPr>
                      <a:r>
                        <a:rPr lang="en-US" sz="1200" dirty="0">
                          <a:solidFill>
                            <a:schemeClr val="tx2"/>
                          </a:solidFill>
                          <a:effectLst/>
                        </a:rPr>
                        <a:t>Grade 1</a:t>
                      </a:r>
                      <a:endParaRPr lang="en-US"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a:txBody>
                    <a:bodyPr/>
                    <a:lstStyle/>
                    <a:p>
                      <a:pPr marL="0" marR="0" algn="ctr">
                        <a:lnSpc>
                          <a:spcPct val="115000"/>
                        </a:lnSpc>
                        <a:spcBef>
                          <a:spcPts val="0"/>
                        </a:spcBef>
                        <a:spcAft>
                          <a:spcPts val="0"/>
                        </a:spcAft>
                      </a:pP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BDD8"/>
                    </a:solidFill>
                  </a:tcPr>
                </a:tc>
                <a:tc>
                  <a:txBody>
                    <a:bodyPr/>
                    <a:lstStyle/>
                    <a:p>
                      <a:pPr marL="0" marR="0" algn="ctr">
                        <a:lnSpc>
                          <a:spcPct val="115000"/>
                        </a:lnSpc>
                        <a:spcBef>
                          <a:spcPts val="0"/>
                        </a:spcBef>
                        <a:spcAft>
                          <a:spcPts val="0"/>
                        </a:spcAft>
                      </a:pP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BDD8"/>
                    </a:solidFill>
                  </a:tcPr>
                </a:tc>
                <a:tc>
                  <a:txBody>
                    <a:bodyPr/>
                    <a:lstStyle/>
                    <a:p>
                      <a:pPr marL="0" marR="0" algn="ctr">
                        <a:lnSpc>
                          <a:spcPct val="115000"/>
                        </a:lnSpc>
                        <a:spcBef>
                          <a:spcPts val="0"/>
                        </a:spcBef>
                        <a:spcAft>
                          <a:spcPts val="0"/>
                        </a:spcAft>
                      </a:pP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BDD8"/>
                    </a:solidFill>
                  </a:tcPr>
                </a:tc>
                <a:extLst>
                  <a:ext uri="{0D108BD9-81ED-4DB2-BD59-A6C34878D82A}">
                    <a16:rowId xmlns:a16="http://schemas.microsoft.com/office/drawing/2014/main" val="3177167570"/>
                  </a:ext>
                </a:extLst>
              </a:tr>
              <a:tr h="386307">
                <a:tc>
                  <a:txBody>
                    <a:bodyPr/>
                    <a:lstStyle/>
                    <a:p>
                      <a:pPr marL="0" marR="0">
                        <a:lnSpc>
                          <a:spcPct val="115000"/>
                        </a:lnSpc>
                        <a:spcBef>
                          <a:spcPts val="0"/>
                        </a:spcBef>
                        <a:spcAft>
                          <a:spcPts val="0"/>
                        </a:spcAft>
                      </a:pPr>
                      <a:r>
                        <a:rPr lang="en-US" sz="1200" dirty="0">
                          <a:solidFill>
                            <a:schemeClr val="tx2"/>
                          </a:solidFill>
                          <a:effectLst/>
                        </a:rPr>
                        <a:t>Grade 2</a:t>
                      </a:r>
                      <a:endParaRPr lang="en-US"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a:txBody>
                    <a:bodyPr/>
                    <a:lstStyle/>
                    <a:p>
                      <a:pPr algn="ctr"/>
                      <a:endParaRPr lang="en-US" sz="1100" b="1" dirty="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100" b="1" dirty="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100" b="1" dirty="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7459688"/>
                  </a:ext>
                </a:extLst>
              </a:tr>
            </a:tbl>
          </a:graphicData>
        </a:graphic>
      </p:graphicFrame>
      <p:pic>
        <p:nvPicPr>
          <p:cNvPr id="7" name="Picture 2">
            <a:extLst>
              <a:ext uri="{FF2B5EF4-FFF2-40B4-BE49-F238E27FC236}">
                <a16:creationId xmlns:a16="http://schemas.microsoft.com/office/drawing/2014/main" id="{BBEFE032-5545-EA4B-B655-6F86C4EF303F}"/>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093" t="10671" r="10812" b="19005"/>
          <a:stretch/>
        </p:blipFill>
        <p:spPr bwMode="auto">
          <a:xfrm>
            <a:off x="155679" y="560935"/>
            <a:ext cx="940488" cy="8918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621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F4E66D-66E3-BD4F-B12A-E4E5E4515C75}"/>
              </a:ext>
            </a:extLst>
          </p:cNvPr>
          <p:cNvSpPr>
            <a:spLocks noGrp="1"/>
          </p:cNvSpPr>
          <p:nvPr>
            <p:ph type="title" idx="4294967295"/>
          </p:nvPr>
        </p:nvSpPr>
        <p:spPr>
          <a:xfrm>
            <a:off x="831850" y="4589463"/>
            <a:ext cx="10515600" cy="15001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rPr>
              <a:t>Prioritize: Review MTSS-R Checklist Results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tint val="75000"/>
                  </a:schemeClr>
                </a:solidFill>
                <a:effectLst/>
                <a:uLnTx/>
                <a:uFillTx/>
                <a:latin typeface="+mn-lt"/>
                <a:ea typeface="+mn-ea"/>
                <a:cs typeface="+mn-cs"/>
              </a:rPr>
              <a:t>Instruction and Intervention (Element I)</a:t>
            </a:r>
            <a:endPar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109753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61A2-CE99-2643-B681-4EF250FBEEC8}"/>
              </a:ext>
            </a:extLst>
          </p:cNvPr>
          <p:cNvSpPr>
            <a:spLocks noGrp="1"/>
          </p:cNvSpPr>
          <p:nvPr>
            <p:ph type="title"/>
          </p:nvPr>
        </p:nvSpPr>
        <p:spPr>
          <a:xfrm>
            <a:off x="1355834" y="571818"/>
            <a:ext cx="9621954" cy="1099820"/>
          </a:xfrm>
        </p:spPr>
        <p:txBody>
          <a:bodyPr>
            <a:noAutofit/>
          </a:bodyPr>
          <a:lstStyle/>
          <a:p>
            <a:r>
              <a:rPr lang="en-US" sz="3600" b="1" dirty="0"/>
              <a:t>Team Discussion: </a:t>
            </a:r>
            <a:r>
              <a:rPr lang="en-US" sz="3600" dirty="0"/>
              <a:t>Are Your Student Data Results Aligned with Your MTSS-R Checklist Results?</a:t>
            </a:r>
          </a:p>
        </p:txBody>
      </p:sp>
      <p:sp>
        <p:nvSpPr>
          <p:cNvPr id="3" name="Content Placeholder 2">
            <a:extLst>
              <a:ext uri="{FF2B5EF4-FFF2-40B4-BE49-F238E27FC236}">
                <a16:creationId xmlns:a16="http://schemas.microsoft.com/office/drawing/2014/main" id="{7BC8BDF2-BD96-6744-89FF-A41F824DD207}"/>
              </a:ext>
            </a:extLst>
          </p:cNvPr>
          <p:cNvSpPr>
            <a:spLocks noGrp="1"/>
          </p:cNvSpPr>
          <p:nvPr>
            <p:ph idx="1"/>
          </p:nvPr>
        </p:nvSpPr>
        <p:spPr>
          <a:xfrm>
            <a:off x="609600" y="2157413"/>
            <a:ext cx="10972800" cy="4128769"/>
          </a:xfrm>
        </p:spPr>
        <p:txBody>
          <a:bodyPr>
            <a:normAutofit/>
          </a:bodyPr>
          <a:lstStyle/>
          <a:p>
            <a:pPr marL="0" indent="0">
              <a:buNone/>
            </a:pPr>
            <a:r>
              <a:rPr lang="en-US" dirty="0"/>
              <a:t>For example, if your student data indicates that Core instruction is a priority (e.g., only 50% of the students in your school are at the Low-Risk indicator), does your MTSS-R Checklist scoring also indicate that your Tier I systems are a priority?</a:t>
            </a:r>
          </a:p>
          <a:p>
            <a:pPr marL="0" indent="0">
              <a:buNone/>
            </a:pPr>
            <a:endParaRPr lang="en-US" dirty="0"/>
          </a:p>
          <a:p>
            <a:pPr marL="0" indent="0">
              <a:buNone/>
            </a:pPr>
            <a:r>
              <a:rPr lang="en-US" dirty="0"/>
              <a:t>If not, review the MTSS-R Checklist, discuss those items, and adjust your scoring where needed.</a:t>
            </a:r>
          </a:p>
        </p:txBody>
      </p:sp>
      <p:pic>
        <p:nvPicPr>
          <p:cNvPr id="4" name="Picture 2" descr="Cartoon team meeting Royalty Free Vector Image">
            <a:extLst>
              <a:ext uri="{FF2B5EF4-FFF2-40B4-BE49-F238E27FC236}">
                <a16:creationId xmlns:a16="http://schemas.microsoft.com/office/drawing/2014/main" id="{D0C1F16F-934F-4A4F-8EFE-B7C603A2D4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3" t="10671" r="10812" b="19005"/>
          <a:stretch/>
        </p:blipFill>
        <p:spPr bwMode="auto">
          <a:xfrm>
            <a:off x="206437" y="560935"/>
            <a:ext cx="1022030" cy="969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op Sign Free Stock Photo - Public Domain Pictures">
            <a:extLst>
              <a:ext uri="{FF2B5EF4-FFF2-40B4-BE49-F238E27FC236}">
                <a16:creationId xmlns:a16="http://schemas.microsoft.com/office/drawing/2014/main" id="{FF1D3BF9-B69C-6444-8A40-A1D7C1848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7788" y="560935"/>
            <a:ext cx="891807" cy="8918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7405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344EA-3305-408C-BC66-F6B643086D7E}"/>
              </a:ext>
            </a:extLst>
          </p:cNvPr>
          <p:cNvSpPr>
            <a:spLocks noGrp="1"/>
          </p:cNvSpPr>
          <p:nvPr>
            <p:ph type="title"/>
          </p:nvPr>
        </p:nvSpPr>
        <p:spPr>
          <a:xfrm>
            <a:off x="415600" y="593367"/>
            <a:ext cx="11360800" cy="1390010"/>
          </a:xfrm>
        </p:spPr>
        <p:txBody>
          <a:bodyPr>
            <a:noAutofit/>
          </a:bodyPr>
          <a:lstStyle/>
          <a:p>
            <a:r>
              <a:rPr lang="en-US" sz="3600" dirty="0"/>
              <a:t>Review MTSS-R Checklist Results:</a:t>
            </a:r>
            <a:br>
              <a:rPr lang="en-US" sz="3600" dirty="0"/>
            </a:br>
            <a:r>
              <a:rPr lang="en-US" sz="3600" dirty="0"/>
              <a:t>How do you decide what is a priority?</a:t>
            </a:r>
          </a:p>
        </p:txBody>
      </p:sp>
      <p:graphicFrame>
        <p:nvGraphicFramePr>
          <p:cNvPr id="6" name="Table 6">
            <a:extLst>
              <a:ext uri="{FF2B5EF4-FFF2-40B4-BE49-F238E27FC236}">
                <a16:creationId xmlns:a16="http://schemas.microsoft.com/office/drawing/2014/main" id="{E40CDBBA-DB20-417B-9CEE-9517091E7311}"/>
              </a:ext>
            </a:extLst>
          </p:cNvPr>
          <p:cNvGraphicFramePr>
            <a:graphicFrameLocks noGrp="1"/>
          </p:cNvGraphicFramePr>
          <p:nvPr>
            <p:extLst>
              <p:ext uri="{D42A27DB-BD31-4B8C-83A1-F6EECF244321}">
                <p14:modId xmlns:p14="http://schemas.microsoft.com/office/powerpoint/2010/main" val="239484478"/>
              </p:ext>
            </p:extLst>
          </p:nvPr>
        </p:nvGraphicFramePr>
        <p:xfrm>
          <a:off x="627016" y="2544429"/>
          <a:ext cx="10981509" cy="2296160"/>
        </p:xfrm>
        <a:graphic>
          <a:graphicData uri="http://schemas.openxmlformats.org/drawingml/2006/table">
            <a:tbl>
              <a:tblPr firstRow="1" bandRow="1">
                <a:tableStyleId>{F5AB1C69-6EDB-4FF4-983F-18BD219EF322}</a:tableStyleId>
              </a:tblPr>
              <a:tblGrid>
                <a:gridCol w="3660503">
                  <a:extLst>
                    <a:ext uri="{9D8B030D-6E8A-4147-A177-3AD203B41FA5}">
                      <a16:colId xmlns:a16="http://schemas.microsoft.com/office/drawing/2014/main" val="2394431688"/>
                    </a:ext>
                  </a:extLst>
                </a:gridCol>
                <a:gridCol w="3660503">
                  <a:extLst>
                    <a:ext uri="{9D8B030D-6E8A-4147-A177-3AD203B41FA5}">
                      <a16:colId xmlns:a16="http://schemas.microsoft.com/office/drawing/2014/main" val="507143445"/>
                    </a:ext>
                  </a:extLst>
                </a:gridCol>
                <a:gridCol w="3660503">
                  <a:extLst>
                    <a:ext uri="{9D8B030D-6E8A-4147-A177-3AD203B41FA5}">
                      <a16:colId xmlns:a16="http://schemas.microsoft.com/office/drawing/2014/main" val="2693169526"/>
                    </a:ext>
                  </a:extLst>
                </a:gridCol>
              </a:tblGrid>
              <a:tr h="370840">
                <a:tc>
                  <a:txBody>
                    <a:bodyPr/>
                    <a:lstStyle/>
                    <a:p>
                      <a:pPr algn="ctr"/>
                      <a:r>
                        <a:rPr lang="en-US" sz="2400" dirty="0">
                          <a:solidFill>
                            <a:schemeClr val="tx2"/>
                          </a:solidFill>
                        </a:rPr>
                        <a:t>Phase 1 </a:t>
                      </a:r>
                    </a:p>
                  </a:txBody>
                  <a:tcPr>
                    <a:solidFill>
                      <a:schemeClr val="accent5"/>
                    </a:solidFill>
                  </a:tcPr>
                </a:tc>
                <a:tc>
                  <a:txBody>
                    <a:bodyPr/>
                    <a:lstStyle/>
                    <a:p>
                      <a:pPr algn="ctr"/>
                      <a:r>
                        <a:rPr lang="en-US" sz="2400" dirty="0">
                          <a:solidFill>
                            <a:schemeClr val="tx2"/>
                          </a:solidFill>
                        </a:rPr>
                        <a:t>Phase 2</a:t>
                      </a:r>
                    </a:p>
                  </a:txBody>
                  <a:tcPr>
                    <a:solidFill>
                      <a:schemeClr val="accent5"/>
                    </a:solidFill>
                  </a:tcPr>
                </a:tc>
                <a:tc>
                  <a:txBody>
                    <a:bodyPr/>
                    <a:lstStyle/>
                    <a:p>
                      <a:pPr algn="ctr"/>
                      <a:r>
                        <a:rPr lang="en-US" sz="2400" dirty="0">
                          <a:solidFill>
                            <a:schemeClr val="tx2"/>
                          </a:solidFill>
                        </a:rPr>
                        <a:t>Phase 3</a:t>
                      </a:r>
                    </a:p>
                    <a:p>
                      <a:pPr algn="ctr"/>
                      <a:endParaRPr lang="en-US" sz="2400" dirty="0">
                        <a:solidFill>
                          <a:schemeClr val="tx2"/>
                        </a:solidFill>
                      </a:endParaRPr>
                    </a:p>
                    <a:p>
                      <a:pPr algn="ctr"/>
                      <a:endParaRPr lang="en-US" sz="2400" dirty="0">
                        <a:solidFill>
                          <a:schemeClr val="tx2"/>
                        </a:solidFill>
                      </a:endParaRPr>
                    </a:p>
                    <a:p>
                      <a:pPr algn="ctr"/>
                      <a:endParaRPr lang="en-US" sz="2400" dirty="0">
                        <a:solidFill>
                          <a:schemeClr val="tx2"/>
                        </a:solidFill>
                      </a:endParaRPr>
                    </a:p>
                  </a:txBody>
                  <a:tcPr>
                    <a:solidFill>
                      <a:schemeClr val="accent5"/>
                    </a:solidFill>
                  </a:tcPr>
                </a:tc>
                <a:extLst>
                  <a:ext uri="{0D108BD9-81ED-4DB2-BD59-A6C34878D82A}">
                    <a16:rowId xmlns:a16="http://schemas.microsoft.com/office/drawing/2014/main" val="2486906573"/>
                  </a:ext>
                </a:extLst>
              </a:tr>
              <a:tr h="741680">
                <a:tc>
                  <a:txBody>
                    <a:bodyPr/>
                    <a:lstStyle/>
                    <a:p>
                      <a:pPr algn="ctr"/>
                      <a:r>
                        <a:rPr lang="en-US" sz="2400" dirty="0">
                          <a:solidFill>
                            <a:srgbClr val="000000"/>
                          </a:solidFill>
                        </a:rPr>
                        <a:t>Readiness Activities</a:t>
                      </a:r>
                    </a:p>
                  </a:txBody>
                  <a:tcPr/>
                </a:tc>
                <a:tc>
                  <a:txBody>
                    <a:bodyPr/>
                    <a:lstStyle/>
                    <a:p>
                      <a:pPr algn="ctr"/>
                      <a:r>
                        <a:rPr lang="en-US" sz="2400" dirty="0">
                          <a:solidFill>
                            <a:srgbClr val="000000"/>
                          </a:solidFill>
                        </a:rPr>
                        <a:t>Initial Implementation</a:t>
                      </a:r>
                    </a:p>
                  </a:txBody>
                  <a:tcPr/>
                </a:tc>
                <a:tc>
                  <a:txBody>
                    <a:bodyPr/>
                    <a:lstStyle/>
                    <a:p>
                      <a:pPr algn="ctr"/>
                      <a:r>
                        <a:rPr lang="en-US" sz="2400" dirty="0">
                          <a:solidFill>
                            <a:srgbClr val="000000"/>
                          </a:solidFill>
                        </a:rPr>
                        <a:t>Advanced Implementation</a:t>
                      </a:r>
                    </a:p>
                  </a:txBody>
                  <a:tcPr/>
                </a:tc>
                <a:extLst>
                  <a:ext uri="{0D108BD9-81ED-4DB2-BD59-A6C34878D82A}">
                    <a16:rowId xmlns:a16="http://schemas.microsoft.com/office/drawing/2014/main" val="222034758"/>
                  </a:ext>
                </a:extLst>
              </a:tr>
            </a:tbl>
          </a:graphicData>
        </a:graphic>
      </p:graphicFrame>
      <p:pic>
        <p:nvPicPr>
          <p:cNvPr id="8" name="Graphic 7" descr="Blockchain">
            <a:extLst>
              <a:ext uri="{FF2B5EF4-FFF2-40B4-BE49-F238E27FC236}">
                <a16:creationId xmlns:a16="http://schemas.microsoft.com/office/drawing/2014/main" id="{8199365F-993C-46A2-AE17-CFB2CFB70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9909" y="3066265"/>
            <a:ext cx="914400" cy="914400"/>
          </a:xfrm>
          <a:prstGeom prst="rect">
            <a:avLst/>
          </a:prstGeom>
        </p:spPr>
      </p:pic>
      <p:pic>
        <p:nvPicPr>
          <p:cNvPr id="10" name="Graphic 9" descr="Checklist">
            <a:extLst>
              <a:ext uri="{FF2B5EF4-FFF2-40B4-BE49-F238E27FC236}">
                <a16:creationId xmlns:a16="http://schemas.microsoft.com/office/drawing/2014/main" id="{A61159F6-8967-46AB-A39D-67AB0F4B99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3066265"/>
            <a:ext cx="914400" cy="914400"/>
          </a:xfrm>
          <a:prstGeom prst="rect">
            <a:avLst/>
          </a:prstGeom>
        </p:spPr>
      </p:pic>
      <p:pic>
        <p:nvPicPr>
          <p:cNvPr id="12" name="Graphic 11" descr="Internet Of Things">
            <a:extLst>
              <a:ext uri="{FF2B5EF4-FFF2-40B4-BE49-F238E27FC236}">
                <a16:creationId xmlns:a16="http://schemas.microsoft.com/office/drawing/2014/main" id="{8FF09C02-52C1-4FE1-9A2F-E9E73DD5E5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91897" y="2959585"/>
            <a:ext cx="1127760" cy="1127760"/>
          </a:xfrm>
          <a:prstGeom prst="rect">
            <a:avLst/>
          </a:prstGeom>
        </p:spPr>
      </p:pic>
      <p:sp>
        <p:nvSpPr>
          <p:cNvPr id="2" name="Arrow: Right 1">
            <a:extLst>
              <a:ext uri="{FF2B5EF4-FFF2-40B4-BE49-F238E27FC236}">
                <a16:creationId xmlns:a16="http://schemas.microsoft.com/office/drawing/2014/main" id="{E55F5B0B-B019-485A-9B66-E35252133AA8}"/>
              </a:ext>
              <a:ext uri="{C183D7F6-B498-43B3-948B-1728B52AA6E4}">
                <adec:decorative xmlns:adec="http://schemas.microsoft.com/office/drawing/2017/decorative" val="1"/>
              </a:ext>
            </a:extLst>
          </p:cNvPr>
          <p:cNvSpPr/>
          <p:nvPr/>
        </p:nvSpPr>
        <p:spPr>
          <a:xfrm>
            <a:off x="753291" y="5253763"/>
            <a:ext cx="10715897" cy="644434"/>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355F"/>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22C75E30-3F16-4422-8E13-225D225D7AB6}"/>
              </a:ext>
              <a:ext uri="{C183D7F6-B498-43B3-948B-1728B52AA6E4}">
                <adec:decorative xmlns:adec="http://schemas.microsoft.com/office/drawing/2017/decorative" val="1"/>
              </a:ext>
            </a:extLst>
          </p:cNvPr>
          <p:cNvSpPr/>
          <p:nvPr/>
        </p:nvSpPr>
        <p:spPr>
          <a:xfrm>
            <a:off x="526869" y="5253763"/>
            <a:ext cx="748937" cy="644434"/>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8355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4815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0582-731F-4E0A-85B3-3274A781DAE9}"/>
              </a:ext>
            </a:extLst>
          </p:cNvPr>
          <p:cNvSpPr>
            <a:spLocks noGrp="1"/>
          </p:cNvSpPr>
          <p:nvPr>
            <p:ph type="title"/>
          </p:nvPr>
        </p:nvSpPr>
        <p:spPr/>
        <p:txBody>
          <a:bodyPr/>
          <a:lstStyle/>
          <a:p>
            <a:r>
              <a:rPr lang="en-US" dirty="0"/>
              <a:t>Phase 1: Readiness</a:t>
            </a:r>
          </a:p>
        </p:txBody>
      </p:sp>
      <p:sp>
        <p:nvSpPr>
          <p:cNvPr id="3" name="Text Placeholder 2">
            <a:extLst>
              <a:ext uri="{FF2B5EF4-FFF2-40B4-BE49-F238E27FC236}">
                <a16:creationId xmlns:a16="http://schemas.microsoft.com/office/drawing/2014/main" id="{E7434F01-6108-4970-A646-22112C4CE8CD}"/>
              </a:ext>
            </a:extLst>
          </p:cNvPr>
          <p:cNvSpPr>
            <a:spLocks noGrp="1"/>
          </p:cNvSpPr>
          <p:nvPr>
            <p:ph type="body" idx="1"/>
          </p:nvPr>
        </p:nvSpPr>
        <p:spPr/>
        <p:txBody>
          <a:bodyPr>
            <a:normAutofit/>
          </a:bodyPr>
          <a:lstStyle/>
          <a:p>
            <a:pPr marL="85724" indent="0">
              <a:buNone/>
            </a:pPr>
            <a:r>
              <a:rPr lang="en-US" b="1" dirty="0"/>
              <a:t>Getting Ready for High-Quality Implementation</a:t>
            </a:r>
          </a:p>
          <a:p>
            <a:pPr marL="85724" indent="0">
              <a:buNone/>
            </a:pPr>
            <a:endParaRPr lang="en-US" u="sng" dirty="0"/>
          </a:p>
          <a:p>
            <a:pPr marL="85724" indent="0">
              <a:buNone/>
            </a:pPr>
            <a:r>
              <a:rPr lang="en-US" sz="3000" u="sng" dirty="0"/>
              <a:t>Goals</a:t>
            </a:r>
            <a:r>
              <a:rPr lang="en-US" sz="3000" dirty="0"/>
              <a:t>:</a:t>
            </a:r>
          </a:p>
          <a:p>
            <a:pPr fontAlgn="base"/>
            <a:r>
              <a:rPr lang="en-US" sz="3000" dirty="0"/>
              <a:t>Establish leadership team knowledge of MTSS-R and key MTSS-R elements</a:t>
            </a:r>
          </a:p>
          <a:p>
            <a:pPr fontAlgn="base"/>
            <a:r>
              <a:rPr lang="en-US" sz="3000" dirty="0"/>
              <a:t>Establish school staff knowledge of the science of reading and evidence-based instructional strategies</a:t>
            </a:r>
          </a:p>
          <a:p>
            <a:pPr fontAlgn="base"/>
            <a:r>
              <a:rPr lang="en-US" sz="3000" dirty="0"/>
              <a:t>Establish effective, data-driven MTSS-R Leadership and PLC teams</a:t>
            </a:r>
          </a:p>
          <a:p>
            <a:pPr fontAlgn="base"/>
            <a:r>
              <a:rPr lang="en-US" sz="3000" dirty="0"/>
              <a:t>Establish school MTSS-R System Infrastructure for high quality implementation</a:t>
            </a:r>
          </a:p>
          <a:p>
            <a:endParaRPr lang="en-US" dirty="0"/>
          </a:p>
        </p:txBody>
      </p:sp>
      <p:pic>
        <p:nvPicPr>
          <p:cNvPr id="5" name="Graphic 4" descr="Blockchain">
            <a:extLst>
              <a:ext uri="{FF2B5EF4-FFF2-40B4-BE49-F238E27FC236}">
                <a16:creationId xmlns:a16="http://schemas.microsoft.com/office/drawing/2014/main" id="{3AE65F14-7EBB-44A3-8807-BE82EE66B8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62000" y="532400"/>
            <a:ext cx="914400" cy="914400"/>
          </a:xfrm>
          <a:prstGeom prst="rect">
            <a:avLst/>
          </a:prstGeom>
        </p:spPr>
      </p:pic>
    </p:spTree>
    <p:custDataLst>
      <p:tags r:id="rId1"/>
    </p:custDataLst>
    <p:extLst>
      <p:ext uri="{BB962C8B-B14F-4D97-AF65-F5344CB8AC3E}">
        <p14:creationId xmlns:p14="http://schemas.microsoft.com/office/powerpoint/2010/main" val="21402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9A1A-4EB6-461F-A976-DA43C99B0414}"/>
              </a:ext>
            </a:extLst>
          </p:cNvPr>
          <p:cNvSpPr>
            <a:spLocks noGrp="1"/>
          </p:cNvSpPr>
          <p:nvPr>
            <p:ph type="title"/>
          </p:nvPr>
        </p:nvSpPr>
        <p:spPr/>
        <p:txBody>
          <a:bodyPr/>
          <a:lstStyle/>
          <a:p>
            <a:r>
              <a:rPr lang="en-US" dirty="0"/>
              <a:t>Phase 2: Initial Implementation</a:t>
            </a:r>
          </a:p>
        </p:txBody>
      </p:sp>
      <p:sp>
        <p:nvSpPr>
          <p:cNvPr id="3" name="Text Placeholder 2">
            <a:extLst>
              <a:ext uri="{FF2B5EF4-FFF2-40B4-BE49-F238E27FC236}">
                <a16:creationId xmlns:a16="http://schemas.microsoft.com/office/drawing/2014/main" id="{3F8EB454-89D9-4D00-A50F-D320B121214B}"/>
              </a:ext>
            </a:extLst>
          </p:cNvPr>
          <p:cNvSpPr>
            <a:spLocks noGrp="1"/>
          </p:cNvSpPr>
          <p:nvPr>
            <p:ph type="body" idx="1"/>
          </p:nvPr>
        </p:nvSpPr>
        <p:spPr/>
        <p:txBody>
          <a:bodyPr>
            <a:normAutofit/>
          </a:bodyPr>
          <a:lstStyle/>
          <a:p>
            <a:pPr marL="85724" indent="0">
              <a:buNone/>
            </a:pPr>
            <a:r>
              <a:rPr lang="en-US" b="1" dirty="0"/>
              <a:t>High-Quality Implementation of All MTSS-R Elements</a:t>
            </a:r>
          </a:p>
          <a:p>
            <a:pPr marL="85724" indent="0">
              <a:buNone/>
            </a:pPr>
            <a:endParaRPr lang="en-US" sz="2800" u="sng" dirty="0"/>
          </a:p>
          <a:p>
            <a:pPr marL="85724" indent="0">
              <a:buNone/>
            </a:pPr>
            <a:r>
              <a:rPr lang="en-US" sz="2800" u="sng" dirty="0"/>
              <a:t>Goals</a:t>
            </a:r>
            <a:r>
              <a:rPr lang="en-US" sz="2800" dirty="0"/>
              <a:t>:</a:t>
            </a:r>
          </a:p>
          <a:p>
            <a:pPr fontAlgn="base"/>
            <a:r>
              <a:rPr lang="en-US" dirty="0"/>
              <a:t>Establish high quality school-based implementation of key MTSS-R elements</a:t>
            </a:r>
          </a:p>
          <a:p>
            <a:pPr fontAlgn="base"/>
            <a:r>
              <a:rPr lang="en-US" dirty="0"/>
              <a:t>Establish high quality reading staff implementation of the science of reading and evidence-based instructional strategies</a:t>
            </a:r>
          </a:p>
          <a:p>
            <a:pPr fontAlgn="base"/>
            <a:r>
              <a:rPr lang="en-US" dirty="0"/>
              <a:t>Expand on MTSS-R Leadership and PLC use of data to inform instructional adjustments</a:t>
            </a:r>
          </a:p>
        </p:txBody>
      </p:sp>
      <p:pic>
        <p:nvPicPr>
          <p:cNvPr id="5" name="Graphic 4" descr="Checklist">
            <a:extLst>
              <a:ext uri="{FF2B5EF4-FFF2-40B4-BE49-F238E27FC236}">
                <a16:creationId xmlns:a16="http://schemas.microsoft.com/office/drawing/2014/main" id="{B203E5D0-205D-43EB-88A6-A0265BBA9B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9406" y="532400"/>
            <a:ext cx="914400" cy="914400"/>
          </a:xfrm>
          <a:prstGeom prst="rect">
            <a:avLst/>
          </a:prstGeom>
        </p:spPr>
      </p:pic>
    </p:spTree>
    <p:custDataLst>
      <p:tags r:id="rId1"/>
    </p:custDataLst>
    <p:extLst>
      <p:ext uri="{BB962C8B-B14F-4D97-AF65-F5344CB8AC3E}">
        <p14:creationId xmlns:p14="http://schemas.microsoft.com/office/powerpoint/2010/main" val="338693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DED5-C4AB-45E9-BF9F-530094AE36C0}"/>
              </a:ext>
            </a:extLst>
          </p:cNvPr>
          <p:cNvSpPr>
            <a:spLocks noGrp="1"/>
          </p:cNvSpPr>
          <p:nvPr>
            <p:ph type="title"/>
          </p:nvPr>
        </p:nvSpPr>
        <p:spPr/>
        <p:txBody>
          <a:bodyPr/>
          <a:lstStyle/>
          <a:p>
            <a:r>
              <a:rPr lang="en-US" dirty="0"/>
              <a:t>Phase 3: Advanced Implementation</a:t>
            </a:r>
          </a:p>
        </p:txBody>
      </p:sp>
      <p:sp>
        <p:nvSpPr>
          <p:cNvPr id="3" name="Text Placeholder 2">
            <a:extLst>
              <a:ext uri="{FF2B5EF4-FFF2-40B4-BE49-F238E27FC236}">
                <a16:creationId xmlns:a16="http://schemas.microsoft.com/office/drawing/2014/main" id="{C0A62A40-3403-4974-9763-F31DE859F208}"/>
              </a:ext>
            </a:extLst>
          </p:cNvPr>
          <p:cNvSpPr>
            <a:spLocks noGrp="1"/>
          </p:cNvSpPr>
          <p:nvPr>
            <p:ph type="body" idx="1"/>
          </p:nvPr>
        </p:nvSpPr>
        <p:spPr/>
        <p:txBody>
          <a:bodyPr>
            <a:normAutofit/>
          </a:bodyPr>
          <a:lstStyle/>
          <a:p>
            <a:pPr marL="85724" indent="0">
              <a:buNone/>
            </a:pPr>
            <a:r>
              <a:rPr lang="en-US" b="1" dirty="0"/>
              <a:t>Refining High-Quality Implementation of All MTSS-R Elements</a:t>
            </a:r>
          </a:p>
          <a:p>
            <a:pPr marL="85724" indent="0">
              <a:buNone/>
            </a:pPr>
            <a:endParaRPr lang="en-US" sz="3000" u="sng" dirty="0"/>
          </a:p>
          <a:p>
            <a:pPr marL="85724" indent="0">
              <a:buNone/>
            </a:pPr>
            <a:r>
              <a:rPr lang="en-US" sz="3000" u="sng" dirty="0"/>
              <a:t>Goals</a:t>
            </a:r>
            <a:r>
              <a:rPr lang="en-US" sz="3000" dirty="0"/>
              <a:t>:</a:t>
            </a:r>
          </a:p>
          <a:p>
            <a:pPr fontAlgn="base"/>
            <a:r>
              <a:rPr lang="en-US" sz="3000" dirty="0"/>
              <a:t>Data-driven refinement high quality school-based implementation of key MTSS-R elements</a:t>
            </a:r>
          </a:p>
          <a:p>
            <a:pPr fontAlgn="base"/>
            <a:r>
              <a:rPr lang="en-US" sz="3000" dirty="0"/>
              <a:t>Data-driven refinement high quality reading staff implementation of the science of reading and evidence-based instructional strategies</a:t>
            </a:r>
          </a:p>
          <a:p>
            <a:pPr fontAlgn="base"/>
            <a:r>
              <a:rPr lang="en-US" sz="3000" dirty="0"/>
              <a:t>Data-driven refinement MTSS-R Leadership and PLC teams’ use of data to inform instructional adjustments</a:t>
            </a:r>
          </a:p>
        </p:txBody>
      </p:sp>
      <p:pic>
        <p:nvPicPr>
          <p:cNvPr id="5" name="Graphic 4" descr="Internet Of Things">
            <a:extLst>
              <a:ext uri="{FF2B5EF4-FFF2-40B4-BE49-F238E27FC236}">
                <a16:creationId xmlns:a16="http://schemas.microsoft.com/office/drawing/2014/main" id="{D7828B61-614E-4363-B185-70C7EE2D3E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62953" y="501087"/>
            <a:ext cx="1127760" cy="1127760"/>
          </a:xfrm>
          <a:prstGeom prst="rect">
            <a:avLst/>
          </a:prstGeom>
        </p:spPr>
      </p:pic>
    </p:spTree>
    <p:custDataLst>
      <p:tags r:id="rId1"/>
    </p:custDataLst>
    <p:extLst>
      <p:ext uri="{BB962C8B-B14F-4D97-AF65-F5344CB8AC3E}">
        <p14:creationId xmlns:p14="http://schemas.microsoft.com/office/powerpoint/2010/main" val="187515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aution">
            <a:extLst>
              <a:ext uri="{FF2B5EF4-FFF2-40B4-BE49-F238E27FC236}">
                <a16:creationId xmlns:a16="http://schemas.microsoft.com/office/drawing/2014/main" id="{55F10D99-2E91-4589-8196-8124E3D7C2F0}"/>
              </a:ext>
            </a:extLst>
          </p:cNvPr>
          <p:cNvPicPr>
            <a:picLocks noChangeAspect="1"/>
          </p:cNvPicPr>
          <p:nvPr/>
        </p:nvPicPr>
        <p:blipFill>
          <a:blip r:embed="rId4"/>
          <a:stretch>
            <a:fillRect/>
          </a:stretch>
        </p:blipFill>
        <p:spPr>
          <a:xfrm>
            <a:off x="11146785" y="140310"/>
            <a:ext cx="923479" cy="1817424"/>
          </a:xfrm>
          <a:prstGeom prst="rect">
            <a:avLst/>
          </a:prstGeom>
        </p:spPr>
      </p:pic>
      <p:sp>
        <p:nvSpPr>
          <p:cNvPr id="2" name="Title 1">
            <a:extLst>
              <a:ext uri="{FF2B5EF4-FFF2-40B4-BE49-F238E27FC236}">
                <a16:creationId xmlns:a16="http://schemas.microsoft.com/office/drawing/2014/main" id="{4AF69486-D694-42C5-99D1-63E6EC42929D}"/>
              </a:ext>
            </a:extLst>
          </p:cNvPr>
          <p:cNvSpPr>
            <a:spLocks noGrp="1"/>
          </p:cNvSpPr>
          <p:nvPr>
            <p:ph type="title"/>
          </p:nvPr>
        </p:nvSpPr>
        <p:spPr>
          <a:xfrm>
            <a:off x="437370" y="397935"/>
            <a:ext cx="11360800" cy="943200"/>
          </a:xfrm>
        </p:spPr>
        <p:txBody>
          <a:bodyPr/>
          <a:lstStyle/>
          <a:p>
            <a:r>
              <a:rPr lang="en-US" dirty="0"/>
              <a:t>Misconception Alert</a:t>
            </a:r>
          </a:p>
        </p:txBody>
      </p:sp>
      <p:graphicFrame>
        <p:nvGraphicFramePr>
          <p:cNvPr id="5" name="Table 6" descr="Phase 1 Readiness; Phase 2 Initial Implementation; Phase 3 Advanced Implementation">
            <a:extLst>
              <a:ext uri="{FF2B5EF4-FFF2-40B4-BE49-F238E27FC236}">
                <a16:creationId xmlns:a16="http://schemas.microsoft.com/office/drawing/2014/main" id="{EE1C4AC8-72BE-4C6A-AFA2-A450B596D5B5}"/>
              </a:ext>
            </a:extLst>
          </p:cNvPr>
          <p:cNvGraphicFramePr>
            <a:graphicFrameLocks noGrp="1"/>
          </p:cNvGraphicFramePr>
          <p:nvPr>
            <p:extLst>
              <p:ext uri="{D42A27DB-BD31-4B8C-83A1-F6EECF244321}">
                <p14:modId xmlns:p14="http://schemas.microsoft.com/office/powerpoint/2010/main" val="2076778964"/>
              </p:ext>
            </p:extLst>
          </p:nvPr>
        </p:nvGraphicFramePr>
        <p:xfrm>
          <a:off x="627016" y="1294431"/>
          <a:ext cx="10981509" cy="2296160"/>
        </p:xfrm>
        <a:graphic>
          <a:graphicData uri="http://schemas.openxmlformats.org/drawingml/2006/table">
            <a:tbl>
              <a:tblPr firstRow="1" bandRow="1">
                <a:tableStyleId>{F5AB1C69-6EDB-4FF4-983F-18BD219EF322}</a:tableStyleId>
              </a:tblPr>
              <a:tblGrid>
                <a:gridCol w="3660503">
                  <a:extLst>
                    <a:ext uri="{9D8B030D-6E8A-4147-A177-3AD203B41FA5}">
                      <a16:colId xmlns:a16="http://schemas.microsoft.com/office/drawing/2014/main" val="2394431688"/>
                    </a:ext>
                  </a:extLst>
                </a:gridCol>
                <a:gridCol w="3660503">
                  <a:extLst>
                    <a:ext uri="{9D8B030D-6E8A-4147-A177-3AD203B41FA5}">
                      <a16:colId xmlns:a16="http://schemas.microsoft.com/office/drawing/2014/main" val="507143445"/>
                    </a:ext>
                  </a:extLst>
                </a:gridCol>
                <a:gridCol w="3660503">
                  <a:extLst>
                    <a:ext uri="{9D8B030D-6E8A-4147-A177-3AD203B41FA5}">
                      <a16:colId xmlns:a16="http://schemas.microsoft.com/office/drawing/2014/main" val="2693169526"/>
                    </a:ext>
                  </a:extLst>
                </a:gridCol>
              </a:tblGrid>
              <a:tr h="657015">
                <a:tc>
                  <a:txBody>
                    <a:bodyPr/>
                    <a:lstStyle/>
                    <a:p>
                      <a:pPr algn="ctr"/>
                      <a:r>
                        <a:rPr lang="en-US" sz="2400" dirty="0">
                          <a:solidFill>
                            <a:schemeClr val="tx2"/>
                          </a:solidFill>
                        </a:rPr>
                        <a:t>Phase 1 </a:t>
                      </a:r>
                    </a:p>
                  </a:txBody>
                  <a:tcPr>
                    <a:solidFill>
                      <a:schemeClr val="accent5"/>
                    </a:solidFill>
                  </a:tcPr>
                </a:tc>
                <a:tc>
                  <a:txBody>
                    <a:bodyPr/>
                    <a:lstStyle/>
                    <a:p>
                      <a:pPr algn="ctr"/>
                      <a:r>
                        <a:rPr lang="en-US" sz="2400" dirty="0">
                          <a:solidFill>
                            <a:schemeClr val="tx2"/>
                          </a:solidFill>
                        </a:rPr>
                        <a:t>Phase 2</a:t>
                      </a:r>
                    </a:p>
                  </a:txBody>
                  <a:tcPr>
                    <a:solidFill>
                      <a:schemeClr val="accent5"/>
                    </a:solidFill>
                  </a:tcPr>
                </a:tc>
                <a:tc>
                  <a:txBody>
                    <a:bodyPr/>
                    <a:lstStyle/>
                    <a:p>
                      <a:pPr algn="ctr"/>
                      <a:r>
                        <a:rPr lang="en-US" sz="2400" dirty="0">
                          <a:solidFill>
                            <a:schemeClr val="tx2"/>
                          </a:solidFill>
                        </a:rPr>
                        <a:t>Phase 3</a:t>
                      </a:r>
                    </a:p>
                    <a:p>
                      <a:pPr algn="ctr"/>
                      <a:endParaRPr lang="en-US" sz="2400" dirty="0">
                        <a:solidFill>
                          <a:schemeClr val="tx2"/>
                        </a:solidFill>
                      </a:endParaRPr>
                    </a:p>
                    <a:p>
                      <a:pPr algn="ctr"/>
                      <a:endParaRPr lang="en-US" sz="2400" dirty="0">
                        <a:solidFill>
                          <a:schemeClr val="tx2"/>
                        </a:solidFill>
                      </a:endParaRPr>
                    </a:p>
                    <a:p>
                      <a:pPr algn="ctr"/>
                      <a:endParaRPr lang="en-US" sz="2400" dirty="0">
                        <a:solidFill>
                          <a:schemeClr val="tx2"/>
                        </a:solidFill>
                      </a:endParaRPr>
                    </a:p>
                  </a:txBody>
                  <a:tcPr>
                    <a:solidFill>
                      <a:schemeClr val="accent5"/>
                    </a:solidFill>
                  </a:tcPr>
                </a:tc>
                <a:extLst>
                  <a:ext uri="{0D108BD9-81ED-4DB2-BD59-A6C34878D82A}">
                    <a16:rowId xmlns:a16="http://schemas.microsoft.com/office/drawing/2014/main" val="2486906573"/>
                  </a:ext>
                </a:extLst>
              </a:tr>
              <a:tr h="741680">
                <a:tc>
                  <a:txBody>
                    <a:bodyPr/>
                    <a:lstStyle/>
                    <a:p>
                      <a:pPr algn="ctr"/>
                      <a:r>
                        <a:rPr lang="en-US" sz="2400" dirty="0">
                          <a:solidFill>
                            <a:srgbClr val="000000"/>
                          </a:solidFill>
                        </a:rPr>
                        <a:t>Readiness</a:t>
                      </a:r>
                    </a:p>
                  </a:txBody>
                  <a:tcPr/>
                </a:tc>
                <a:tc>
                  <a:txBody>
                    <a:bodyPr/>
                    <a:lstStyle/>
                    <a:p>
                      <a:pPr algn="ctr"/>
                      <a:r>
                        <a:rPr lang="en-US" sz="2400" dirty="0">
                          <a:solidFill>
                            <a:srgbClr val="000000"/>
                          </a:solidFill>
                        </a:rPr>
                        <a:t>Initial Implementation</a:t>
                      </a:r>
                    </a:p>
                  </a:txBody>
                  <a:tcPr/>
                </a:tc>
                <a:tc>
                  <a:txBody>
                    <a:bodyPr/>
                    <a:lstStyle/>
                    <a:p>
                      <a:pPr algn="ctr"/>
                      <a:r>
                        <a:rPr lang="en-US" sz="2400" dirty="0">
                          <a:solidFill>
                            <a:srgbClr val="000000"/>
                          </a:solidFill>
                        </a:rPr>
                        <a:t>Advanced Implementation</a:t>
                      </a:r>
                    </a:p>
                  </a:txBody>
                  <a:tcPr/>
                </a:tc>
                <a:extLst>
                  <a:ext uri="{0D108BD9-81ED-4DB2-BD59-A6C34878D82A}">
                    <a16:rowId xmlns:a16="http://schemas.microsoft.com/office/drawing/2014/main" val="222034758"/>
                  </a:ext>
                </a:extLst>
              </a:tr>
            </a:tbl>
          </a:graphicData>
        </a:graphic>
      </p:graphicFrame>
      <p:sp>
        <p:nvSpPr>
          <p:cNvPr id="18" name="TextBox 17">
            <a:extLst>
              <a:ext uri="{FF2B5EF4-FFF2-40B4-BE49-F238E27FC236}">
                <a16:creationId xmlns:a16="http://schemas.microsoft.com/office/drawing/2014/main" id="{BE53A127-A315-4A26-845D-4284A841E963}"/>
              </a:ext>
            </a:extLst>
          </p:cNvPr>
          <p:cNvSpPr txBox="1"/>
          <p:nvPr/>
        </p:nvSpPr>
        <p:spPr>
          <a:xfrm>
            <a:off x="6218832" y="5113096"/>
            <a:ext cx="58745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8355F"/>
                </a:solidFill>
                <a:effectLst/>
                <a:uLnTx/>
                <a:uFillTx/>
                <a:latin typeface="Calibri"/>
                <a:ea typeface="+mn-ea"/>
                <a:cs typeface="+mn-cs"/>
              </a:rPr>
              <a:t>You will be working on some items from Phase 2 and Phase 3 at the same time you are working to fully establish Phase 1.  </a:t>
            </a:r>
          </a:p>
        </p:txBody>
      </p:sp>
      <p:pic>
        <p:nvPicPr>
          <p:cNvPr id="7" name="Graphic 6">
            <a:extLst>
              <a:ext uri="{FF2B5EF4-FFF2-40B4-BE49-F238E27FC236}">
                <a16:creationId xmlns:a16="http://schemas.microsoft.com/office/drawing/2014/main" id="{F9933D88-4B3C-4AA0-A2D1-A3616F8B7EE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9909" y="1793965"/>
            <a:ext cx="914400" cy="914400"/>
          </a:xfrm>
          <a:prstGeom prst="rect">
            <a:avLst/>
          </a:prstGeom>
        </p:spPr>
      </p:pic>
      <p:pic>
        <p:nvPicPr>
          <p:cNvPr id="9" name="Graphic 8">
            <a:extLst>
              <a:ext uri="{FF2B5EF4-FFF2-40B4-BE49-F238E27FC236}">
                <a16:creationId xmlns:a16="http://schemas.microsoft.com/office/drawing/2014/main" id="{0E2FE63D-2E5A-49D6-B58D-5A706807185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1793965"/>
            <a:ext cx="914400" cy="914400"/>
          </a:xfrm>
          <a:prstGeom prst="rect">
            <a:avLst/>
          </a:prstGeom>
        </p:spPr>
      </p:pic>
      <p:pic>
        <p:nvPicPr>
          <p:cNvPr id="11" name="Graphic 10">
            <a:extLst>
              <a:ext uri="{FF2B5EF4-FFF2-40B4-BE49-F238E27FC236}">
                <a16:creationId xmlns:a16="http://schemas.microsoft.com/office/drawing/2014/main" id="{B8ED09D7-2070-4C7F-931A-356BE9D93EC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91897" y="1687285"/>
            <a:ext cx="1127760" cy="1127760"/>
          </a:xfrm>
          <a:prstGeom prst="rect">
            <a:avLst/>
          </a:prstGeom>
        </p:spPr>
      </p:pic>
      <p:sp>
        <p:nvSpPr>
          <p:cNvPr id="13" name="Arrow: Right 12">
            <a:extLst>
              <a:ext uri="{FF2B5EF4-FFF2-40B4-BE49-F238E27FC236}">
                <a16:creationId xmlns:a16="http://schemas.microsoft.com/office/drawing/2014/main" id="{5CDACD60-8FBE-469B-8D53-345A1F39BC0D}"/>
              </a:ext>
              <a:ext uri="{C183D7F6-B498-43B3-948B-1728B52AA6E4}">
                <adec:decorative xmlns:adec="http://schemas.microsoft.com/office/drawing/2017/decorative" val="1"/>
              </a:ext>
            </a:extLst>
          </p:cNvPr>
          <p:cNvSpPr/>
          <p:nvPr/>
        </p:nvSpPr>
        <p:spPr>
          <a:xfrm>
            <a:off x="827312" y="4198638"/>
            <a:ext cx="10546082" cy="644434"/>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355F"/>
              </a:solidFill>
              <a:effectLst/>
              <a:uLnTx/>
              <a:uFillTx/>
              <a:latin typeface="Calibri" panose="020F0502020204030204"/>
              <a:ea typeface="+mn-ea"/>
              <a:cs typeface="+mn-cs"/>
            </a:endParaRPr>
          </a:p>
        </p:txBody>
      </p:sp>
      <p:sp>
        <p:nvSpPr>
          <p:cNvPr id="14" name="Arrow: Curved Up 13">
            <a:extLst>
              <a:ext uri="{FF2B5EF4-FFF2-40B4-BE49-F238E27FC236}">
                <a16:creationId xmlns:a16="http://schemas.microsoft.com/office/drawing/2014/main" id="{61206BB1-F976-43BE-B950-26C6E5573026}"/>
              </a:ext>
              <a:ext uri="{C183D7F6-B498-43B3-948B-1728B52AA6E4}">
                <adec:decorative xmlns:adec="http://schemas.microsoft.com/office/drawing/2017/decorative" val="1"/>
              </a:ext>
            </a:extLst>
          </p:cNvPr>
          <p:cNvSpPr/>
          <p:nvPr/>
        </p:nvSpPr>
        <p:spPr>
          <a:xfrm rot="11146884">
            <a:off x="1776545" y="3364190"/>
            <a:ext cx="3391986" cy="1067161"/>
          </a:xfrm>
          <a:prstGeom prst="curvedUpArrow">
            <a:avLst>
              <a:gd name="adj1" fmla="val 25000"/>
              <a:gd name="adj2" fmla="val 50000"/>
              <a:gd name="adj3" fmla="val 2298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355F"/>
              </a:solidFill>
              <a:effectLst/>
              <a:uLnTx/>
              <a:uFillTx/>
              <a:latin typeface="Calibri" panose="020F0502020204030204"/>
              <a:ea typeface="+mn-ea"/>
              <a:cs typeface="+mn-cs"/>
            </a:endParaRPr>
          </a:p>
        </p:txBody>
      </p:sp>
      <p:sp>
        <p:nvSpPr>
          <p:cNvPr id="16" name="Arrow: Curved Up 15">
            <a:extLst>
              <a:ext uri="{FF2B5EF4-FFF2-40B4-BE49-F238E27FC236}">
                <a16:creationId xmlns:a16="http://schemas.microsoft.com/office/drawing/2014/main" id="{A36DC79A-104C-4569-9507-4951868DEDA3}"/>
              </a:ext>
              <a:ext uri="{C183D7F6-B498-43B3-948B-1728B52AA6E4}">
                <adec:decorative xmlns:adec="http://schemas.microsoft.com/office/drawing/2017/decorative" val="1"/>
              </a:ext>
            </a:extLst>
          </p:cNvPr>
          <p:cNvSpPr/>
          <p:nvPr/>
        </p:nvSpPr>
        <p:spPr>
          <a:xfrm rot="285064">
            <a:off x="3074914" y="4579516"/>
            <a:ext cx="3391986" cy="1067161"/>
          </a:xfrm>
          <a:prstGeom prst="curvedUpArrow">
            <a:avLst>
              <a:gd name="adj1" fmla="val 25000"/>
              <a:gd name="adj2" fmla="val 50000"/>
              <a:gd name="adj3" fmla="val 2298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355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96C6D4D-A6E7-40E2-8842-BA78D0CFA31E}"/>
              </a:ext>
              <a:ext uri="{C183D7F6-B498-43B3-948B-1728B52AA6E4}">
                <adec:decorative xmlns:adec="http://schemas.microsoft.com/office/drawing/2017/decorative" val="1"/>
              </a:ext>
            </a:extLst>
          </p:cNvPr>
          <p:cNvSpPr/>
          <p:nvPr/>
        </p:nvSpPr>
        <p:spPr>
          <a:xfrm>
            <a:off x="496389" y="4198638"/>
            <a:ext cx="748937" cy="644434"/>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8355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6060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top Sign Free Stock Photo - Public Domain Pictures">
            <a:extLst>
              <a:ext uri="{FF2B5EF4-FFF2-40B4-BE49-F238E27FC236}">
                <a16:creationId xmlns:a16="http://schemas.microsoft.com/office/drawing/2014/main" id="{DE1B2874-661D-B84A-9B4C-36F82240D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7788" y="560935"/>
            <a:ext cx="891807" cy="8918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8E034A-8B19-234C-988F-2AF6D6A5C67D}"/>
              </a:ext>
            </a:extLst>
          </p:cNvPr>
          <p:cNvSpPr>
            <a:spLocks noGrp="1"/>
          </p:cNvSpPr>
          <p:nvPr>
            <p:ph type="title"/>
          </p:nvPr>
        </p:nvSpPr>
        <p:spPr>
          <a:xfrm>
            <a:off x="1271651" y="601416"/>
            <a:ext cx="9706138" cy="931719"/>
          </a:xfrm>
        </p:spPr>
        <p:txBody>
          <a:bodyPr>
            <a:noAutofit/>
          </a:bodyPr>
          <a:lstStyle/>
          <a:p>
            <a:r>
              <a:rPr lang="en-US" sz="3600" b="1" dirty="0"/>
              <a:t>Team Discussion: </a:t>
            </a:r>
            <a:br>
              <a:rPr lang="en-US" sz="3600" dirty="0"/>
            </a:br>
            <a:r>
              <a:rPr lang="en-US" sz="3600" dirty="0"/>
              <a:t>Review Checklist and Identify Priority Items</a:t>
            </a:r>
          </a:p>
        </p:txBody>
      </p:sp>
      <p:sp>
        <p:nvSpPr>
          <p:cNvPr id="8" name="Title 1">
            <a:extLst>
              <a:ext uri="{FF2B5EF4-FFF2-40B4-BE49-F238E27FC236}">
                <a16:creationId xmlns:a16="http://schemas.microsoft.com/office/drawing/2014/main" id="{C0AEFC00-52FA-E841-A610-F9A898491727}"/>
              </a:ext>
            </a:extLst>
          </p:cNvPr>
          <p:cNvSpPr txBox="1">
            <a:spLocks/>
          </p:cNvSpPr>
          <p:nvPr/>
        </p:nvSpPr>
        <p:spPr>
          <a:xfrm>
            <a:off x="430720" y="1849051"/>
            <a:ext cx="7848984" cy="427405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742950" lvl="0" indent="-742950" algn="l">
              <a:buFont typeface="+mj-lt"/>
              <a:buAutoNum type="arabicPeriod"/>
              <a:defRPr/>
            </a:pPr>
            <a:r>
              <a:rPr lang="en-US" sz="2800" dirty="0"/>
              <a:t>Review </a:t>
            </a:r>
            <a:r>
              <a:rPr lang="en-US" sz="2800" b="1" i="1" u="sng" dirty="0"/>
              <a:t>Element I. Instruction and Intervention </a:t>
            </a:r>
            <a:r>
              <a:rPr lang="en-US" sz="2800" dirty="0"/>
              <a:t>Checklist Items for Your Priority Tier</a:t>
            </a:r>
          </a:p>
          <a:p>
            <a:pPr marL="742950" lvl="0" indent="-742950" algn="l">
              <a:buFont typeface="+mj-lt"/>
              <a:buAutoNum type="arabicPeriod"/>
              <a:defRPr/>
            </a:pPr>
            <a:endParaRPr lang="en-US" sz="2800" dirty="0"/>
          </a:p>
          <a:p>
            <a:pPr marL="742950" lvl="0" indent="-742950" algn="l">
              <a:buFont typeface="+mj-lt"/>
              <a:buAutoNum type="arabicPeriod"/>
              <a:defRPr/>
            </a:pPr>
            <a:endParaRPr lang="en-US" sz="2800" dirty="0"/>
          </a:p>
          <a:p>
            <a:pPr marL="742950" lvl="0" indent="-742950" algn="l">
              <a:buFont typeface="+mj-lt"/>
              <a:buAutoNum type="arabicPeriod"/>
              <a:defRPr/>
            </a:pPr>
            <a:endParaRPr lang="en-US" sz="2800" dirty="0"/>
          </a:p>
          <a:p>
            <a:pPr marL="742950" lvl="0" indent="-742950" algn="l">
              <a:buFont typeface="+mj-lt"/>
              <a:buAutoNum type="arabicPeriod"/>
              <a:defRPr/>
            </a:pPr>
            <a:r>
              <a:rPr lang="en-US" sz="2800" dirty="0"/>
              <a:t>Highlight areas of focus beginning with Phase 1 items</a:t>
            </a:r>
          </a:p>
        </p:txBody>
      </p:sp>
      <p:pic>
        <p:nvPicPr>
          <p:cNvPr id="9" name="Picture 8" descr="MTSS-R Implementation Checklist V.3 - decorative image">
            <a:extLst>
              <a:ext uri="{FF2B5EF4-FFF2-40B4-BE49-F238E27FC236}">
                <a16:creationId xmlns:a16="http://schemas.microsoft.com/office/drawing/2014/main" id="{613F9485-46A4-0246-A3EA-50F22EBCF038}"/>
              </a:ext>
            </a:extLst>
          </p:cNvPr>
          <p:cNvPicPr>
            <a:picLocks noChangeAspect="1"/>
          </p:cNvPicPr>
          <p:nvPr/>
        </p:nvPicPr>
        <p:blipFill>
          <a:blip r:embed="rId5"/>
          <a:stretch>
            <a:fillRect/>
          </a:stretch>
        </p:blipFill>
        <p:spPr>
          <a:xfrm>
            <a:off x="8676557" y="1722336"/>
            <a:ext cx="2946549" cy="1838151"/>
          </a:xfrm>
          <a:prstGeom prst="rect">
            <a:avLst/>
          </a:prstGeom>
          <a:ln>
            <a:solidFill>
              <a:schemeClr val="tx1"/>
            </a:solidFill>
          </a:ln>
        </p:spPr>
      </p:pic>
      <p:pic>
        <p:nvPicPr>
          <p:cNvPr id="5" name="Picture 4" descr="Action Plan image indicating Tier 1 as the Priority">
            <a:extLst>
              <a:ext uri="{FF2B5EF4-FFF2-40B4-BE49-F238E27FC236}">
                <a16:creationId xmlns:a16="http://schemas.microsoft.com/office/drawing/2014/main" id="{998DB63D-9BF2-5E4E-A1D8-A65B1FDC693C}"/>
              </a:ext>
            </a:extLst>
          </p:cNvPr>
          <p:cNvPicPr>
            <a:picLocks noChangeAspect="1"/>
          </p:cNvPicPr>
          <p:nvPr/>
        </p:nvPicPr>
        <p:blipFill>
          <a:blip r:embed="rId6"/>
          <a:stretch>
            <a:fillRect/>
          </a:stretch>
        </p:blipFill>
        <p:spPr>
          <a:xfrm>
            <a:off x="1271651" y="2773660"/>
            <a:ext cx="6160198" cy="1198635"/>
          </a:xfrm>
          <a:prstGeom prst="rect">
            <a:avLst/>
          </a:prstGeom>
          <a:ln>
            <a:solidFill>
              <a:schemeClr val="tx1"/>
            </a:solidFill>
          </a:ln>
        </p:spPr>
      </p:pic>
      <p:pic>
        <p:nvPicPr>
          <p:cNvPr id="6" name="Picture 5">
            <a:extLst>
              <a:ext uri="{FF2B5EF4-FFF2-40B4-BE49-F238E27FC236}">
                <a16:creationId xmlns:a16="http://schemas.microsoft.com/office/drawing/2014/main" id="{D85314CD-9936-474D-B157-BAC32D5DD0C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039019" y="3823186"/>
            <a:ext cx="2243792" cy="2412161"/>
          </a:xfrm>
          <a:prstGeom prst="rect">
            <a:avLst/>
          </a:prstGeom>
          <a:ln>
            <a:solidFill>
              <a:schemeClr val="tx1"/>
            </a:solidFill>
          </a:ln>
        </p:spPr>
      </p:pic>
      <p:pic>
        <p:nvPicPr>
          <p:cNvPr id="7" name="Picture 6">
            <a:extLst>
              <a:ext uri="{FF2B5EF4-FFF2-40B4-BE49-F238E27FC236}">
                <a16:creationId xmlns:a16="http://schemas.microsoft.com/office/drawing/2014/main" id="{F32971F4-E16F-DB49-AFAA-E31EF5DB2F8E}"/>
              </a:ext>
              <a:ext uri="{C183D7F6-B498-43B3-948B-1728B52AA6E4}">
                <adec:decorative xmlns:adec="http://schemas.microsoft.com/office/drawing/2017/decorative" val="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6279" b="67417" l="10000" r="90000"/>
                    </a14:imgEffect>
                  </a14:imgLayer>
                </a14:imgProps>
              </a:ext>
            </a:extLst>
          </a:blip>
          <a:srcRect t="21137" b="27440"/>
          <a:stretch/>
        </p:blipFill>
        <p:spPr>
          <a:xfrm>
            <a:off x="2478263" y="3297789"/>
            <a:ext cx="870831" cy="525397"/>
          </a:xfrm>
          <a:prstGeom prst="rect">
            <a:avLst/>
          </a:prstGeom>
        </p:spPr>
      </p:pic>
      <p:graphicFrame>
        <p:nvGraphicFramePr>
          <p:cNvPr id="10" name="Table 6" descr="Phase 1 Readiness; Phase 2 Initial Implementation; Phase 3 Advanced Implementation">
            <a:extLst>
              <a:ext uri="{FF2B5EF4-FFF2-40B4-BE49-F238E27FC236}">
                <a16:creationId xmlns:a16="http://schemas.microsoft.com/office/drawing/2014/main" id="{2BEF5309-9D12-E043-A3C0-2972E42141DF}"/>
              </a:ext>
            </a:extLst>
          </p:cNvPr>
          <p:cNvGraphicFramePr>
            <a:graphicFrameLocks noGrp="1"/>
          </p:cNvGraphicFramePr>
          <p:nvPr>
            <p:extLst>
              <p:ext uri="{D42A27DB-BD31-4B8C-83A1-F6EECF244321}">
                <p14:modId xmlns:p14="http://schemas.microsoft.com/office/powerpoint/2010/main" val="1476270481"/>
              </p:ext>
            </p:extLst>
          </p:nvPr>
        </p:nvGraphicFramePr>
        <p:xfrm>
          <a:off x="1271651" y="5099360"/>
          <a:ext cx="6517458" cy="1138421"/>
        </p:xfrm>
        <a:graphic>
          <a:graphicData uri="http://schemas.openxmlformats.org/drawingml/2006/table">
            <a:tbl>
              <a:tblPr firstRow="1" bandRow="1">
                <a:tableStyleId>{F5AB1C69-6EDB-4FF4-983F-18BD219EF322}</a:tableStyleId>
              </a:tblPr>
              <a:tblGrid>
                <a:gridCol w="2172486">
                  <a:extLst>
                    <a:ext uri="{9D8B030D-6E8A-4147-A177-3AD203B41FA5}">
                      <a16:colId xmlns:a16="http://schemas.microsoft.com/office/drawing/2014/main" val="2394431688"/>
                    </a:ext>
                  </a:extLst>
                </a:gridCol>
                <a:gridCol w="2172486">
                  <a:extLst>
                    <a:ext uri="{9D8B030D-6E8A-4147-A177-3AD203B41FA5}">
                      <a16:colId xmlns:a16="http://schemas.microsoft.com/office/drawing/2014/main" val="507143445"/>
                    </a:ext>
                  </a:extLst>
                </a:gridCol>
                <a:gridCol w="2172486">
                  <a:extLst>
                    <a:ext uri="{9D8B030D-6E8A-4147-A177-3AD203B41FA5}">
                      <a16:colId xmlns:a16="http://schemas.microsoft.com/office/drawing/2014/main" val="2693169526"/>
                    </a:ext>
                  </a:extLst>
                </a:gridCol>
              </a:tblGrid>
              <a:tr h="498341">
                <a:tc>
                  <a:txBody>
                    <a:bodyPr/>
                    <a:lstStyle/>
                    <a:p>
                      <a:pPr algn="l"/>
                      <a:r>
                        <a:rPr lang="en-US" sz="1800" dirty="0">
                          <a:solidFill>
                            <a:schemeClr val="tx2"/>
                          </a:solidFill>
                        </a:rPr>
                        <a:t>  Phase 1 </a:t>
                      </a:r>
                    </a:p>
                  </a:txBody>
                  <a:tcPr anchor="ctr">
                    <a:solidFill>
                      <a:schemeClr val="accent5"/>
                    </a:solidFill>
                  </a:tcPr>
                </a:tc>
                <a:tc>
                  <a:txBody>
                    <a:bodyPr/>
                    <a:lstStyle/>
                    <a:p>
                      <a:pPr algn="l"/>
                      <a:r>
                        <a:rPr lang="en-US" sz="1800" dirty="0">
                          <a:solidFill>
                            <a:schemeClr val="tx2"/>
                          </a:solidFill>
                        </a:rPr>
                        <a:t>  Phase 2</a:t>
                      </a:r>
                    </a:p>
                  </a:txBody>
                  <a:tcPr anchor="ctr">
                    <a:solidFill>
                      <a:schemeClr val="accent5"/>
                    </a:solidFill>
                  </a:tcPr>
                </a:tc>
                <a:tc>
                  <a:txBody>
                    <a:bodyPr/>
                    <a:lstStyle/>
                    <a:p>
                      <a:pPr algn="l"/>
                      <a:r>
                        <a:rPr lang="en-US" sz="1800" dirty="0">
                          <a:solidFill>
                            <a:schemeClr val="tx2"/>
                          </a:solidFill>
                        </a:rPr>
                        <a:t>  Phase 3</a:t>
                      </a:r>
                    </a:p>
                  </a:txBody>
                  <a:tcPr anchor="ctr">
                    <a:solidFill>
                      <a:schemeClr val="accent5"/>
                    </a:solidFill>
                  </a:tcPr>
                </a:tc>
                <a:extLst>
                  <a:ext uri="{0D108BD9-81ED-4DB2-BD59-A6C34878D82A}">
                    <a16:rowId xmlns:a16="http://schemas.microsoft.com/office/drawing/2014/main" val="2486906573"/>
                  </a:ext>
                </a:extLst>
              </a:tr>
              <a:tr h="546244">
                <a:tc>
                  <a:txBody>
                    <a:bodyPr/>
                    <a:lstStyle/>
                    <a:p>
                      <a:pPr algn="ctr"/>
                      <a:r>
                        <a:rPr lang="en-US" sz="1800" dirty="0">
                          <a:solidFill>
                            <a:srgbClr val="000000"/>
                          </a:solidFill>
                        </a:rPr>
                        <a:t>Readiness</a:t>
                      </a:r>
                    </a:p>
                  </a:txBody>
                  <a:tcPr anchor="ctr"/>
                </a:tc>
                <a:tc>
                  <a:txBody>
                    <a:bodyPr/>
                    <a:lstStyle/>
                    <a:p>
                      <a:pPr algn="ctr"/>
                      <a:r>
                        <a:rPr lang="en-US" sz="1800" dirty="0">
                          <a:solidFill>
                            <a:srgbClr val="000000"/>
                          </a:solidFill>
                        </a:rPr>
                        <a:t>Initial Implementation</a:t>
                      </a:r>
                    </a:p>
                  </a:txBody>
                  <a:tcPr anchor="ctr"/>
                </a:tc>
                <a:tc>
                  <a:txBody>
                    <a:bodyPr/>
                    <a:lstStyle/>
                    <a:p>
                      <a:pPr algn="ctr"/>
                      <a:r>
                        <a:rPr lang="en-US" sz="1800" dirty="0">
                          <a:solidFill>
                            <a:srgbClr val="000000"/>
                          </a:solidFill>
                        </a:rPr>
                        <a:t>Advanced Implementation</a:t>
                      </a:r>
                    </a:p>
                  </a:txBody>
                  <a:tcPr anchor="ctr"/>
                </a:tc>
                <a:extLst>
                  <a:ext uri="{0D108BD9-81ED-4DB2-BD59-A6C34878D82A}">
                    <a16:rowId xmlns:a16="http://schemas.microsoft.com/office/drawing/2014/main" val="222034758"/>
                  </a:ext>
                </a:extLst>
              </a:tr>
            </a:tbl>
          </a:graphicData>
        </a:graphic>
      </p:graphicFrame>
      <p:sp>
        <p:nvSpPr>
          <p:cNvPr id="3" name="Oval 2" descr="circle around Phase 1: Readiness">
            <a:extLst>
              <a:ext uri="{FF2B5EF4-FFF2-40B4-BE49-F238E27FC236}">
                <a16:creationId xmlns:a16="http://schemas.microsoft.com/office/drawing/2014/main" id="{4F8CBBFF-4036-A54D-AD82-79ACBF85C915}"/>
              </a:ext>
            </a:extLst>
          </p:cNvPr>
          <p:cNvSpPr/>
          <p:nvPr/>
        </p:nvSpPr>
        <p:spPr>
          <a:xfrm>
            <a:off x="1210007" y="5003516"/>
            <a:ext cx="2077443" cy="134591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7113D9FE-F9CE-EA4A-A8D0-837DE3ABF5B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66243" y="5209574"/>
            <a:ext cx="297281" cy="297281"/>
          </a:xfrm>
          <a:prstGeom prst="rect">
            <a:avLst/>
          </a:prstGeom>
        </p:spPr>
      </p:pic>
      <p:pic>
        <p:nvPicPr>
          <p:cNvPr id="12" name="Graphic 11">
            <a:extLst>
              <a:ext uri="{FF2B5EF4-FFF2-40B4-BE49-F238E27FC236}">
                <a16:creationId xmlns:a16="http://schemas.microsoft.com/office/drawing/2014/main" id="{8DECBBC3-F608-E74B-AF56-0AF3D43744D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09673" y="5157576"/>
            <a:ext cx="425615" cy="425615"/>
          </a:xfrm>
          <a:prstGeom prst="rect">
            <a:avLst/>
          </a:prstGeom>
        </p:spPr>
      </p:pic>
      <p:pic>
        <p:nvPicPr>
          <p:cNvPr id="14" name="Picture 2">
            <a:extLst>
              <a:ext uri="{FF2B5EF4-FFF2-40B4-BE49-F238E27FC236}">
                <a16:creationId xmlns:a16="http://schemas.microsoft.com/office/drawing/2014/main" id="{5F86026B-806F-6A4B-92F7-0D77A25870F5}"/>
              </a:ext>
              <a:ext uri="{C183D7F6-B498-43B3-948B-1728B52AA6E4}">
                <adec:decorative xmlns:adec="http://schemas.microsoft.com/office/drawing/2017/decorative" val="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9093" t="10671" r="10812" b="19005"/>
          <a:stretch/>
        </p:blipFill>
        <p:spPr bwMode="auto">
          <a:xfrm>
            <a:off x="206437" y="560935"/>
            <a:ext cx="1022030" cy="969128"/>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a:extLst>
              <a:ext uri="{FF2B5EF4-FFF2-40B4-BE49-F238E27FC236}">
                <a16:creationId xmlns:a16="http://schemas.microsoft.com/office/drawing/2014/main" id="{78D60122-7906-C541-89C4-A76E6915B290}"/>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52111" y="5145408"/>
            <a:ext cx="425615" cy="425615"/>
          </a:xfrm>
          <a:prstGeom prst="rect">
            <a:avLst/>
          </a:prstGeom>
        </p:spPr>
      </p:pic>
    </p:spTree>
    <p:custDataLst>
      <p:tags r:id="rId1"/>
    </p:custDataLst>
    <p:extLst>
      <p:ext uri="{BB962C8B-B14F-4D97-AF65-F5344CB8AC3E}">
        <p14:creationId xmlns:p14="http://schemas.microsoft.com/office/powerpoint/2010/main" val="222558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9580-528E-8544-858C-85A6B4DCA502}"/>
              </a:ext>
            </a:extLst>
          </p:cNvPr>
          <p:cNvSpPr>
            <a:spLocks noGrp="1"/>
          </p:cNvSpPr>
          <p:nvPr>
            <p:ph type="title"/>
          </p:nvPr>
        </p:nvSpPr>
        <p:spPr>
          <a:xfrm>
            <a:off x="609600" y="552040"/>
            <a:ext cx="10972800" cy="1143000"/>
          </a:xfrm>
        </p:spPr>
        <p:txBody>
          <a:bodyPr/>
          <a:lstStyle/>
          <a:p>
            <a:r>
              <a:rPr lang="en-US" dirty="0"/>
              <a:t>Agenda</a:t>
            </a:r>
          </a:p>
        </p:txBody>
      </p:sp>
      <p:sp>
        <p:nvSpPr>
          <p:cNvPr id="3" name="Content Placeholder 2">
            <a:extLst>
              <a:ext uri="{FF2B5EF4-FFF2-40B4-BE49-F238E27FC236}">
                <a16:creationId xmlns:a16="http://schemas.microsoft.com/office/drawing/2014/main" id="{6489EB72-2B52-234A-AC09-A8CC2CC19A61}"/>
              </a:ext>
            </a:extLst>
          </p:cNvPr>
          <p:cNvSpPr>
            <a:spLocks noGrp="1"/>
          </p:cNvSpPr>
          <p:nvPr>
            <p:ph idx="1"/>
          </p:nvPr>
        </p:nvSpPr>
        <p:spPr>
          <a:xfrm>
            <a:off x="609600" y="2081048"/>
            <a:ext cx="10972800" cy="4045116"/>
          </a:xfrm>
        </p:spPr>
        <p:txBody>
          <a:bodyPr/>
          <a:lstStyle/>
          <a:p>
            <a:r>
              <a:rPr lang="en-US" dirty="0"/>
              <a:t>Outline Continuous Improvement Model</a:t>
            </a:r>
          </a:p>
          <a:p>
            <a:r>
              <a:rPr lang="en-US" b="1" i="1" dirty="0"/>
              <a:t>Evaluate</a:t>
            </a:r>
            <a:r>
              <a:rPr lang="en-US" dirty="0"/>
              <a:t> student data and MTSS-R Checklist data</a:t>
            </a:r>
          </a:p>
          <a:p>
            <a:r>
              <a:rPr lang="en-US" b="1" i="1" dirty="0"/>
              <a:t>Prioritize</a:t>
            </a:r>
            <a:r>
              <a:rPr lang="en-US" dirty="0"/>
              <a:t> data to identify greatest area of focus</a:t>
            </a:r>
          </a:p>
        </p:txBody>
      </p:sp>
    </p:spTree>
    <p:custDataLst>
      <p:tags r:id="rId1"/>
    </p:custDataLst>
    <p:extLst>
      <p:ext uri="{BB962C8B-B14F-4D97-AF65-F5344CB8AC3E}">
        <p14:creationId xmlns:p14="http://schemas.microsoft.com/office/powerpoint/2010/main" val="255490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056E-EEA8-FE4B-8144-2BCEB61F4BC0}"/>
              </a:ext>
            </a:extLst>
          </p:cNvPr>
          <p:cNvSpPr>
            <a:spLocks noGrp="1"/>
          </p:cNvSpPr>
          <p:nvPr>
            <p:ph type="title"/>
          </p:nvPr>
        </p:nvSpPr>
        <p:spPr>
          <a:xfrm>
            <a:off x="609600" y="562314"/>
            <a:ext cx="10972800" cy="1143000"/>
          </a:xfrm>
        </p:spPr>
        <p:txBody>
          <a:bodyPr/>
          <a:lstStyle/>
          <a:p>
            <a:r>
              <a:rPr lang="en-US" dirty="0"/>
              <a:t>Materials</a:t>
            </a:r>
          </a:p>
        </p:txBody>
      </p:sp>
      <p:sp>
        <p:nvSpPr>
          <p:cNvPr id="3" name="Content Placeholder 2">
            <a:extLst>
              <a:ext uri="{FF2B5EF4-FFF2-40B4-BE49-F238E27FC236}">
                <a16:creationId xmlns:a16="http://schemas.microsoft.com/office/drawing/2014/main" id="{548E5443-F021-8845-8482-5D13BDF4B592}"/>
              </a:ext>
            </a:extLst>
          </p:cNvPr>
          <p:cNvSpPr>
            <a:spLocks noGrp="1"/>
          </p:cNvSpPr>
          <p:nvPr>
            <p:ph idx="1"/>
          </p:nvPr>
        </p:nvSpPr>
        <p:spPr>
          <a:xfrm>
            <a:off x="609600" y="1839074"/>
            <a:ext cx="10972800" cy="4287090"/>
          </a:xfrm>
        </p:spPr>
        <p:txBody>
          <a:bodyPr/>
          <a:lstStyle/>
          <a:p>
            <a:r>
              <a:rPr lang="en-US" dirty="0"/>
              <a:t>Completed MTSS-R Checklist</a:t>
            </a:r>
          </a:p>
          <a:p>
            <a:r>
              <a:rPr lang="en-US" dirty="0"/>
              <a:t>Beginning </a:t>
            </a:r>
            <a:r>
              <a:rPr lang="en-US"/>
              <a:t>of Year (BOY) </a:t>
            </a:r>
            <a:r>
              <a:rPr lang="en-US" dirty="0"/>
              <a:t>Universal Screening Data</a:t>
            </a:r>
          </a:p>
        </p:txBody>
      </p:sp>
    </p:spTree>
    <p:custDataLst>
      <p:tags r:id="rId1"/>
    </p:custDataLst>
    <p:extLst>
      <p:ext uri="{BB962C8B-B14F-4D97-AF65-F5344CB8AC3E}">
        <p14:creationId xmlns:p14="http://schemas.microsoft.com/office/powerpoint/2010/main" val="38660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1EBD-D1AA-8744-996A-2F8E545C81E6}"/>
              </a:ext>
            </a:extLst>
          </p:cNvPr>
          <p:cNvSpPr>
            <a:spLocks noGrp="1"/>
          </p:cNvSpPr>
          <p:nvPr>
            <p:ph type="title"/>
          </p:nvPr>
        </p:nvSpPr>
        <p:spPr>
          <a:xfrm>
            <a:off x="938519" y="990600"/>
            <a:ext cx="4700282" cy="4876799"/>
          </a:xfrm>
        </p:spPr>
        <p:txBody>
          <a:bodyPr>
            <a:normAutofit/>
          </a:bodyPr>
          <a:lstStyle/>
          <a:p>
            <a:r>
              <a:rPr lang="en-US" sz="4900" dirty="0"/>
              <a:t>Engage in a Continuous Improvement Model to Solidify MTSS-R Elements</a:t>
            </a:r>
            <a:br>
              <a:rPr lang="en-US" sz="2800" dirty="0"/>
            </a:br>
            <a:endParaRPr lang="en-US" sz="2800" b="1" dirty="0"/>
          </a:p>
        </p:txBody>
      </p:sp>
      <p:pic>
        <p:nvPicPr>
          <p:cNvPr id="3" name="Picture 2" descr="Continuous Improvement Model For Multi-Tiered Systems of Support in Reading (MTSS-R)&#10;Evaluate: Collect, review and analyze implementation data and student performance data.&#10;Prioritize: Use your analysis of data to identify greatest area(s) of focus to support instruction and intervention.&#10;Plan: Create an action plan for the prioritized areas of focus.&#10;Implement: Carry out the action plan and collect implementation and student performance data.">
            <a:extLst>
              <a:ext uri="{FF2B5EF4-FFF2-40B4-BE49-F238E27FC236}">
                <a16:creationId xmlns:a16="http://schemas.microsoft.com/office/drawing/2014/main" id="{74F1DE92-405D-E342-900A-E9E648853A25}"/>
              </a:ext>
            </a:extLst>
          </p:cNvPr>
          <p:cNvPicPr>
            <a:picLocks noChangeAspect="1"/>
          </p:cNvPicPr>
          <p:nvPr/>
        </p:nvPicPr>
        <p:blipFill>
          <a:blip r:embed="rId4"/>
          <a:stretch>
            <a:fillRect/>
          </a:stretch>
        </p:blipFill>
        <p:spPr>
          <a:xfrm>
            <a:off x="6319049" y="521623"/>
            <a:ext cx="5533964" cy="5582296"/>
          </a:xfrm>
          <a:prstGeom prst="rect">
            <a:avLst/>
          </a:prstGeom>
        </p:spPr>
      </p:pic>
    </p:spTree>
    <p:custDataLst>
      <p:tags r:id="rId1"/>
    </p:custDataLst>
    <p:extLst>
      <p:ext uri="{BB962C8B-B14F-4D97-AF65-F5344CB8AC3E}">
        <p14:creationId xmlns:p14="http://schemas.microsoft.com/office/powerpoint/2010/main" val="293703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CB94B4-97C7-CB71-A921-3263F8A70D46}"/>
              </a:ext>
            </a:extLst>
          </p:cNvPr>
          <p:cNvSpPr>
            <a:spLocks noGrp="1"/>
          </p:cNvSpPr>
          <p:nvPr>
            <p:ph type="title"/>
          </p:nvPr>
        </p:nvSpPr>
        <p:spPr>
          <a:xfrm>
            <a:off x="838200" y="-1325563"/>
            <a:ext cx="10515600" cy="1325563"/>
          </a:xfrm>
        </p:spPr>
        <p:txBody>
          <a:bodyPr anchor="b"/>
          <a:lstStyle/>
          <a:p>
            <a:r>
              <a:rPr lang="en-US" dirty="0"/>
              <a:t>Evaluate</a:t>
            </a:r>
          </a:p>
        </p:txBody>
      </p:sp>
      <p:pic>
        <p:nvPicPr>
          <p:cNvPr id="2" name="Picture 1" descr="image: Continuous Improvement Process: Prioritize, Plan, Implement, Evaluate are the 4 steps in a circle of arrows indicating that you continue to move through the 4 steps. Data-Based Decision Making is in the center. Teams should make data-based decisions to determine which step they are in and then to determine how to move forward.">
            <a:extLst>
              <a:ext uri="{FF2B5EF4-FFF2-40B4-BE49-F238E27FC236}">
                <a16:creationId xmlns:a16="http://schemas.microsoft.com/office/drawing/2014/main" id="{217963F0-9C00-ED47-A490-D6A002006AEF}"/>
              </a:ext>
            </a:extLst>
          </p:cNvPr>
          <p:cNvPicPr>
            <a:picLocks noChangeAspect="1"/>
          </p:cNvPicPr>
          <p:nvPr/>
        </p:nvPicPr>
        <p:blipFill rotWithShape="1">
          <a:blip r:embed="rId4"/>
          <a:srcRect l="1078"/>
          <a:stretch/>
        </p:blipFill>
        <p:spPr>
          <a:xfrm>
            <a:off x="890607" y="673153"/>
            <a:ext cx="2755653" cy="2755847"/>
          </a:xfrm>
          <a:prstGeom prst="rect">
            <a:avLst/>
          </a:prstGeom>
        </p:spPr>
      </p:pic>
      <p:graphicFrame>
        <p:nvGraphicFramePr>
          <p:cNvPr id="4" name="Table 4" descr="1. Evaluate: Collect, reveiw, analyze implementation data and student performance data.">
            <a:extLst>
              <a:ext uri="{FF2B5EF4-FFF2-40B4-BE49-F238E27FC236}">
                <a16:creationId xmlns:a16="http://schemas.microsoft.com/office/drawing/2014/main" id="{CC906F98-5282-8C70-1844-14E6A0BF580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11820926"/>
              </p:ext>
            </p:extLst>
          </p:nvPr>
        </p:nvGraphicFramePr>
        <p:xfrm>
          <a:off x="6487426" y="719666"/>
          <a:ext cx="4600877" cy="2011680"/>
        </p:xfrm>
        <a:graphic>
          <a:graphicData uri="http://schemas.openxmlformats.org/drawingml/2006/table">
            <a:tbl>
              <a:tblPr firstRow="1" bandRow="1">
                <a:tableStyleId>{5C22544A-7EE6-4342-B048-85BDC9FD1C3A}</a:tableStyleId>
              </a:tblPr>
              <a:tblGrid>
                <a:gridCol w="4600877">
                  <a:extLst>
                    <a:ext uri="{9D8B030D-6E8A-4147-A177-3AD203B41FA5}">
                      <a16:colId xmlns:a16="http://schemas.microsoft.com/office/drawing/2014/main" val="638830109"/>
                    </a:ext>
                  </a:extLst>
                </a:gridCol>
              </a:tblGrid>
              <a:tr h="370840">
                <a:tc>
                  <a:txBody>
                    <a:bodyPr/>
                    <a:lstStyle/>
                    <a:p>
                      <a:pPr algn="ctr"/>
                      <a:r>
                        <a:rPr lang="en-US" sz="3600" dirty="0"/>
                        <a:t>1. Evaluate</a:t>
                      </a:r>
                    </a:p>
                  </a:txBody>
                  <a:tcPr>
                    <a:lnB w="12700" cap="flat" cmpd="sng" algn="ctr">
                      <a:noFill/>
                      <a:prstDash val="solid"/>
                      <a:round/>
                      <a:headEnd type="none" w="med" len="med"/>
                      <a:tailEnd type="none" w="med" len="med"/>
                    </a:lnB>
                    <a:solidFill>
                      <a:srgbClr val="FCC703"/>
                    </a:solidFill>
                  </a:tcPr>
                </a:tc>
                <a:extLst>
                  <a:ext uri="{0D108BD9-81ED-4DB2-BD59-A6C34878D82A}">
                    <a16:rowId xmlns:a16="http://schemas.microsoft.com/office/drawing/2014/main" val="833822423"/>
                  </a:ext>
                </a:extLst>
              </a:tr>
              <a:tr h="370840">
                <a:tc>
                  <a:txBody>
                    <a:bodyPr/>
                    <a:lstStyle/>
                    <a:p>
                      <a:r>
                        <a:rPr lang="en-US" sz="2800" dirty="0"/>
                        <a:t>Collect, review and analyze implementation data and student performance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E3"/>
                    </a:solidFill>
                  </a:tcPr>
                </a:tc>
                <a:extLst>
                  <a:ext uri="{0D108BD9-81ED-4DB2-BD59-A6C34878D82A}">
                    <a16:rowId xmlns:a16="http://schemas.microsoft.com/office/drawing/2014/main" val="2380786647"/>
                  </a:ext>
                </a:extLst>
              </a:tr>
            </a:tbl>
          </a:graphicData>
        </a:graphic>
      </p:graphicFrame>
      <p:graphicFrame>
        <p:nvGraphicFramePr>
          <p:cNvPr id="5" name="Table 4">
            <a:extLst>
              <a:ext uri="{FF2B5EF4-FFF2-40B4-BE49-F238E27FC236}">
                <a16:creationId xmlns:a16="http://schemas.microsoft.com/office/drawing/2014/main" id="{0F210E72-4D5E-8C63-B0A7-08CB258EEBF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4376833"/>
              </p:ext>
            </p:extLst>
          </p:nvPr>
        </p:nvGraphicFramePr>
        <p:xfrm>
          <a:off x="6487430" y="1405289"/>
          <a:ext cx="4600876" cy="1326058"/>
        </p:xfrm>
        <a:graphic>
          <a:graphicData uri="http://schemas.openxmlformats.org/drawingml/2006/table">
            <a:tbl>
              <a:tblPr firstRow="1"/>
              <a:tblGrid>
                <a:gridCol w="4600876">
                  <a:extLst>
                    <a:ext uri="{9D8B030D-6E8A-4147-A177-3AD203B41FA5}">
                      <a16:colId xmlns:a16="http://schemas.microsoft.com/office/drawing/2014/main" val="2559843488"/>
                    </a:ext>
                  </a:extLst>
                </a:gridCol>
              </a:tblGrid>
              <a:tr h="1326058">
                <a:tc>
                  <a:txBody>
                    <a:bodyPr/>
                    <a:lstStyle/>
                    <a:p>
                      <a:endParaRPr lang="en-US" dirty="0"/>
                    </a:p>
                  </a:txBody>
                  <a:tcPr>
                    <a:lnL w="38100" cmpd="sng">
                      <a:solidFill>
                        <a:srgbClr val="FCC703"/>
                      </a:solidFill>
                      <a:prstDash val="sysDash"/>
                    </a:lnL>
                    <a:lnR w="38100" cmpd="sng">
                      <a:solidFill>
                        <a:srgbClr val="FCC703"/>
                      </a:solidFill>
                      <a:prstDash val="sysDash"/>
                    </a:lnR>
                    <a:lnT w="38100" cmpd="sng">
                      <a:solidFill>
                        <a:srgbClr val="FCC703"/>
                      </a:solidFill>
                      <a:prstDash val="sysDash"/>
                    </a:lnT>
                    <a:lnB w="38100" cmpd="sng">
                      <a:solidFill>
                        <a:srgbClr val="FCC703"/>
                      </a:solidFill>
                      <a:prstDash val="sysDash"/>
                    </a:lnB>
                  </a:tcPr>
                </a:tc>
                <a:extLst>
                  <a:ext uri="{0D108BD9-81ED-4DB2-BD59-A6C34878D82A}">
                    <a16:rowId xmlns:a16="http://schemas.microsoft.com/office/drawing/2014/main" val="1714482529"/>
                  </a:ext>
                </a:extLst>
              </a:tr>
            </a:tbl>
          </a:graphicData>
        </a:graphic>
      </p:graphicFrame>
      <p:sp>
        <p:nvSpPr>
          <p:cNvPr id="3" name="Content Placeholder 2">
            <a:extLst>
              <a:ext uri="{FF2B5EF4-FFF2-40B4-BE49-F238E27FC236}">
                <a16:creationId xmlns:a16="http://schemas.microsoft.com/office/drawing/2014/main" id="{72D5B5C6-125D-8F4E-9B69-0EDB2D801374}"/>
              </a:ext>
            </a:extLst>
          </p:cNvPr>
          <p:cNvSpPr>
            <a:spLocks noGrp="1"/>
          </p:cNvSpPr>
          <p:nvPr>
            <p:ph idx="1"/>
          </p:nvPr>
        </p:nvSpPr>
        <p:spPr>
          <a:xfrm>
            <a:off x="464371" y="3801439"/>
            <a:ext cx="11263258" cy="2040432"/>
          </a:xfrm>
        </p:spPr>
        <p:txBody>
          <a:bodyPr>
            <a:normAutofit/>
          </a:bodyPr>
          <a:lstStyle/>
          <a:p>
            <a:pPr marL="0" lvl="0" indent="0">
              <a:buNone/>
            </a:pPr>
            <a:r>
              <a:rPr lang="en-US" sz="2800" dirty="0"/>
              <a:t>Collect, review and summarize:</a:t>
            </a:r>
          </a:p>
          <a:p>
            <a:pPr marL="514350" indent="-514350">
              <a:buFont typeface="+mj-lt"/>
              <a:buAutoNum type="arabicPeriod"/>
            </a:pPr>
            <a:r>
              <a:rPr lang="en-US" sz="2800" b="1" i="1" dirty="0"/>
              <a:t>Student data </a:t>
            </a:r>
            <a:r>
              <a:rPr lang="en-US" sz="2800" dirty="0"/>
              <a:t>(i.e., universal screening data)</a:t>
            </a:r>
          </a:p>
          <a:p>
            <a:pPr marL="514350" lvl="0" indent="-514350">
              <a:buFont typeface="+mj-lt"/>
              <a:buAutoNum type="arabicPeriod"/>
            </a:pPr>
            <a:r>
              <a:rPr lang="en-US" sz="2800" b="1" i="1" dirty="0"/>
              <a:t>MTSS-R Checklist data</a:t>
            </a:r>
            <a:endParaRPr lang="en-US" sz="2800" dirty="0"/>
          </a:p>
          <a:p>
            <a:pPr marL="514350" lvl="0" indent="-514350">
              <a:buFont typeface="+mj-lt"/>
              <a:buAutoNum type="arabicPeriod"/>
            </a:pPr>
            <a:r>
              <a:rPr lang="en-US" sz="2800" b="1" i="1" dirty="0"/>
              <a:t>Implementation data </a:t>
            </a:r>
            <a:r>
              <a:rPr lang="en-US" sz="2800" dirty="0"/>
              <a:t>(middle and end of year)</a:t>
            </a:r>
            <a:endParaRPr lang="en-US" dirty="0"/>
          </a:p>
          <a:p>
            <a:pPr lvl="0"/>
            <a:endParaRPr lang="en-US" dirty="0"/>
          </a:p>
          <a:p>
            <a:endParaRPr lang="en-US" dirty="0"/>
          </a:p>
        </p:txBody>
      </p:sp>
    </p:spTree>
    <p:custDataLst>
      <p:tags r:id="rId1"/>
    </p:custDataLst>
    <p:extLst>
      <p:ext uri="{BB962C8B-B14F-4D97-AF65-F5344CB8AC3E}">
        <p14:creationId xmlns:p14="http://schemas.microsoft.com/office/powerpoint/2010/main" val="359491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0E6525-4767-4D08-0E14-30E339F21600}"/>
              </a:ext>
            </a:extLst>
          </p:cNvPr>
          <p:cNvSpPr>
            <a:spLocks noGrp="1"/>
          </p:cNvSpPr>
          <p:nvPr>
            <p:ph type="title"/>
          </p:nvPr>
        </p:nvSpPr>
        <p:spPr>
          <a:xfrm>
            <a:off x="838200" y="-1325563"/>
            <a:ext cx="10515600" cy="1325563"/>
          </a:xfrm>
        </p:spPr>
        <p:txBody>
          <a:bodyPr anchor="b"/>
          <a:lstStyle/>
          <a:p>
            <a:r>
              <a:rPr lang="en-US" dirty="0"/>
              <a:t>Prioritize</a:t>
            </a:r>
          </a:p>
        </p:txBody>
      </p:sp>
      <p:pic>
        <p:nvPicPr>
          <p:cNvPr id="2" name="Picture 1" descr="image: Continuous Improvement Process: Prioritize, Plan, Implement, Evaluate are the 4 steps in a circle of arrows indicating that you continue to move through the 4 steps. Data-Based Decision Making is in the center. Teams should make data-based decisions to determine which step they are in and then to determine how to move forward.">
            <a:extLst>
              <a:ext uri="{FF2B5EF4-FFF2-40B4-BE49-F238E27FC236}">
                <a16:creationId xmlns:a16="http://schemas.microsoft.com/office/drawing/2014/main" id="{217963F0-9C00-ED47-A490-D6A002006AEF}"/>
              </a:ext>
            </a:extLst>
          </p:cNvPr>
          <p:cNvPicPr>
            <a:picLocks noChangeAspect="1"/>
          </p:cNvPicPr>
          <p:nvPr/>
        </p:nvPicPr>
        <p:blipFill rotWithShape="1">
          <a:blip r:embed="rId4"/>
          <a:srcRect l="1078"/>
          <a:stretch/>
        </p:blipFill>
        <p:spPr>
          <a:xfrm>
            <a:off x="831272" y="519049"/>
            <a:ext cx="2755653" cy="2755847"/>
          </a:xfrm>
          <a:prstGeom prst="rect">
            <a:avLst/>
          </a:prstGeom>
        </p:spPr>
      </p:pic>
      <p:graphicFrame>
        <p:nvGraphicFramePr>
          <p:cNvPr id="4" name="Table 4" descr="2. Prioritize: Use your analysis of data to identiify greatest area(s) of focus to support instruction and intervention">
            <a:extLst>
              <a:ext uri="{FF2B5EF4-FFF2-40B4-BE49-F238E27FC236}">
                <a16:creationId xmlns:a16="http://schemas.microsoft.com/office/drawing/2014/main" id="{ADF47D2A-9818-099F-106F-3FD28F674D97}"/>
              </a:ext>
            </a:extLst>
          </p:cNvPr>
          <p:cNvGraphicFramePr>
            <a:graphicFrameLocks noGrp="1"/>
          </p:cNvGraphicFramePr>
          <p:nvPr>
            <p:extLst>
              <p:ext uri="{D42A27DB-BD31-4B8C-83A1-F6EECF244321}">
                <p14:modId xmlns:p14="http://schemas.microsoft.com/office/powerpoint/2010/main" val="348337157"/>
              </p:ext>
            </p:extLst>
          </p:nvPr>
        </p:nvGraphicFramePr>
        <p:xfrm>
          <a:off x="6487426" y="719666"/>
          <a:ext cx="4600877" cy="2438400"/>
        </p:xfrm>
        <a:graphic>
          <a:graphicData uri="http://schemas.openxmlformats.org/drawingml/2006/table">
            <a:tbl>
              <a:tblPr firstRow="1" bandRow="1">
                <a:tableStyleId>{5C22544A-7EE6-4342-B048-85BDC9FD1C3A}</a:tableStyleId>
              </a:tblPr>
              <a:tblGrid>
                <a:gridCol w="4600877">
                  <a:extLst>
                    <a:ext uri="{9D8B030D-6E8A-4147-A177-3AD203B41FA5}">
                      <a16:colId xmlns:a16="http://schemas.microsoft.com/office/drawing/2014/main" val="638830109"/>
                    </a:ext>
                  </a:extLst>
                </a:gridCol>
              </a:tblGrid>
              <a:tr h="370840">
                <a:tc>
                  <a:txBody>
                    <a:bodyPr/>
                    <a:lstStyle/>
                    <a:p>
                      <a:pPr algn="ctr"/>
                      <a:r>
                        <a:rPr lang="en-US" sz="3600" dirty="0"/>
                        <a:t>2. Prioritize</a:t>
                      </a:r>
                    </a:p>
                  </a:txBody>
                  <a:tcPr>
                    <a:lnB w="12700" cap="flat" cmpd="sng" algn="ctr">
                      <a:noFill/>
                      <a:prstDash val="solid"/>
                      <a:round/>
                      <a:headEnd type="none" w="med" len="med"/>
                      <a:tailEnd type="none" w="med" len="med"/>
                    </a:lnB>
                    <a:solidFill>
                      <a:srgbClr val="A4C5C9"/>
                    </a:solidFill>
                  </a:tcPr>
                </a:tc>
                <a:extLst>
                  <a:ext uri="{0D108BD9-81ED-4DB2-BD59-A6C34878D82A}">
                    <a16:rowId xmlns:a16="http://schemas.microsoft.com/office/drawing/2014/main" val="833822423"/>
                  </a:ext>
                </a:extLst>
              </a:tr>
              <a:tr h="370840">
                <a:tc>
                  <a:txBody>
                    <a:bodyPr/>
                    <a:lstStyle/>
                    <a:p>
                      <a:r>
                        <a:rPr lang="en-US" sz="2800" dirty="0"/>
                        <a:t>Use your analysis of data to identify greatest area(s) of focus to support instruction and intervention.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E3"/>
                    </a:solidFill>
                  </a:tcPr>
                </a:tc>
                <a:extLst>
                  <a:ext uri="{0D108BD9-81ED-4DB2-BD59-A6C34878D82A}">
                    <a16:rowId xmlns:a16="http://schemas.microsoft.com/office/drawing/2014/main" val="2380786647"/>
                  </a:ext>
                </a:extLst>
              </a:tr>
            </a:tbl>
          </a:graphicData>
        </a:graphic>
      </p:graphicFrame>
      <p:graphicFrame>
        <p:nvGraphicFramePr>
          <p:cNvPr id="5" name="Table 4">
            <a:extLst>
              <a:ext uri="{FF2B5EF4-FFF2-40B4-BE49-F238E27FC236}">
                <a16:creationId xmlns:a16="http://schemas.microsoft.com/office/drawing/2014/main" id="{A4E88D37-D0B3-C3A0-8D88-DE739DD6210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9197463"/>
              </p:ext>
            </p:extLst>
          </p:nvPr>
        </p:nvGraphicFramePr>
        <p:xfrm>
          <a:off x="6487430" y="1405288"/>
          <a:ext cx="4600876" cy="1752777"/>
        </p:xfrm>
        <a:graphic>
          <a:graphicData uri="http://schemas.openxmlformats.org/drawingml/2006/table">
            <a:tbl>
              <a:tblPr firstRow="1"/>
              <a:tblGrid>
                <a:gridCol w="4600876">
                  <a:extLst>
                    <a:ext uri="{9D8B030D-6E8A-4147-A177-3AD203B41FA5}">
                      <a16:colId xmlns:a16="http://schemas.microsoft.com/office/drawing/2014/main" val="2559843488"/>
                    </a:ext>
                  </a:extLst>
                </a:gridCol>
              </a:tblGrid>
              <a:tr h="1752777">
                <a:tc>
                  <a:txBody>
                    <a:bodyPr/>
                    <a:lstStyle/>
                    <a:p>
                      <a:endParaRPr lang="en-US" dirty="0"/>
                    </a:p>
                  </a:txBody>
                  <a:tcPr>
                    <a:lnL w="38100" cap="flat" cmpd="sng" algn="ctr">
                      <a:solidFill>
                        <a:srgbClr val="A4C5C9"/>
                      </a:solidFill>
                      <a:prstDash val="sysDash"/>
                      <a:round/>
                      <a:headEnd type="none" w="med" len="med"/>
                      <a:tailEnd type="none" w="med" len="med"/>
                    </a:lnL>
                    <a:lnR w="38100" cap="flat" cmpd="sng" algn="ctr">
                      <a:solidFill>
                        <a:srgbClr val="A4C5C9"/>
                      </a:solidFill>
                      <a:prstDash val="sysDash"/>
                      <a:round/>
                      <a:headEnd type="none" w="med" len="med"/>
                      <a:tailEnd type="none" w="med" len="med"/>
                    </a:lnR>
                    <a:lnT w="38100" cap="flat" cmpd="sng" algn="ctr">
                      <a:solidFill>
                        <a:srgbClr val="A4C5C9"/>
                      </a:solidFill>
                      <a:prstDash val="sysDash"/>
                      <a:round/>
                      <a:headEnd type="none" w="med" len="med"/>
                      <a:tailEnd type="none" w="med" len="med"/>
                    </a:lnT>
                    <a:lnB w="38100" cap="flat" cmpd="sng" algn="ctr">
                      <a:solidFill>
                        <a:srgbClr val="A4C5C9"/>
                      </a:solidFill>
                      <a:prstDash val="sysDash"/>
                      <a:round/>
                      <a:headEnd type="none" w="med" len="med"/>
                      <a:tailEnd type="none" w="med" len="med"/>
                    </a:lnB>
                  </a:tcPr>
                </a:tc>
                <a:extLst>
                  <a:ext uri="{0D108BD9-81ED-4DB2-BD59-A6C34878D82A}">
                    <a16:rowId xmlns:a16="http://schemas.microsoft.com/office/drawing/2014/main" val="1714482529"/>
                  </a:ext>
                </a:extLst>
              </a:tr>
            </a:tbl>
          </a:graphicData>
        </a:graphic>
      </p:graphicFrame>
      <p:sp>
        <p:nvSpPr>
          <p:cNvPr id="3" name="Content Placeholder 2">
            <a:extLst>
              <a:ext uri="{FF2B5EF4-FFF2-40B4-BE49-F238E27FC236}">
                <a16:creationId xmlns:a16="http://schemas.microsoft.com/office/drawing/2014/main" id="{72D5B5C6-125D-8F4E-9B69-0EDB2D801374}"/>
              </a:ext>
            </a:extLst>
          </p:cNvPr>
          <p:cNvSpPr>
            <a:spLocks noGrp="1"/>
          </p:cNvSpPr>
          <p:nvPr>
            <p:ph idx="1"/>
          </p:nvPr>
        </p:nvSpPr>
        <p:spPr>
          <a:xfrm>
            <a:off x="831272" y="3474960"/>
            <a:ext cx="9886899" cy="2755846"/>
          </a:xfrm>
        </p:spPr>
        <p:txBody>
          <a:bodyPr>
            <a:normAutofit lnSpcReduction="10000"/>
          </a:bodyPr>
          <a:lstStyle/>
          <a:p>
            <a:pPr marL="0" indent="0">
              <a:buNone/>
            </a:pPr>
            <a:r>
              <a:rPr lang="en-US" dirty="0"/>
              <a:t>Examine data to gauge the health of your system and determine the overall level of priority for action planning.</a:t>
            </a:r>
          </a:p>
          <a:p>
            <a:pPr marL="0" indent="0">
              <a:buNone/>
            </a:pPr>
            <a:r>
              <a:rPr lang="en-US" dirty="0"/>
              <a:t>Examine:</a:t>
            </a:r>
          </a:p>
          <a:p>
            <a:pPr marL="514350" indent="-514350">
              <a:buFont typeface="+mj-lt"/>
              <a:buAutoNum type="arabicPeriod"/>
            </a:pPr>
            <a:r>
              <a:rPr lang="en-US" b="1" i="1" dirty="0"/>
              <a:t>Student data </a:t>
            </a:r>
            <a:r>
              <a:rPr lang="en-US" dirty="0"/>
              <a:t>(i.e., universal screening data)</a:t>
            </a:r>
          </a:p>
          <a:p>
            <a:pPr marL="514350" lvl="0" indent="-514350">
              <a:buFont typeface="+mj-lt"/>
              <a:buAutoNum type="arabicPeriod"/>
            </a:pPr>
            <a:r>
              <a:rPr lang="en-US" b="1" i="1" dirty="0"/>
              <a:t>MTSS-R Checklist data</a:t>
            </a:r>
            <a:endParaRPr lang="en-US" dirty="0"/>
          </a:p>
          <a:p>
            <a:pPr marL="514350" lvl="0" indent="-514350">
              <a:buFont typeface="+mj-lt"/>
              <a:buAutoNum type="arabicPeriod"/>
            </a:pPr>
            <a:r>
              <a:rPr lang="en-US" b="1" i="1" dirty="0"/>
              <a:t>Implementation data </a:t>
            </a:r>
            <a:r>
              <a:rPr lang="en-US" dirty="0"/>
              <a:t>(middle and end of year)</a:t>
            </a:r>
          </a:p>
          <a:p>
            <a:pPr marL="514350" indent="-514350">
              <a:buFont typeface="+mj-lt"/>
              <a:buAutoNum type="arabicPeriod"/>
            </a:pPr>
            <a:endParaRPr lang="en-US" dirty="0"/>
          </a:p>
          <a:p>
            <a:endParaRPr lang="en-US" dirty="0"/>
          </a:p>
          <a:p>
            <a:pPr marL="0" lvl="0" indent="0">
              <a:buNone/>
            </a:pPr>
            <a:endParaRPr lang="en-US" dirty="0"/>
          </a:p>
          <a:p>
            <a:pPr lvl="0"/>
            <a:endParaRPr lang="en-US" dirty="0"/>
          </a:p>
          <a:p>
            <a:endParaRPr lang="en-US" dirty="0"/>
          </a:p>
        </p:txBody>
      </p:sp>
    </p:spTree>
    <p:custDataLst>
      <p:tags r:id="rId1"/>
    </p:custDataLst>
    <p:extLst>
      <p:ext uri="{BB962C8B-B14F-4D97-AF65-F5344CB8AC3E}">
        <p14:creationId xmlns:p14="http://schemas.microsoft.com/office/powerpoint/2010/main" val="364395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F4E66D-66E3-BD4F-B12A-E4E5E4515C75}"/>
              </a:ext>
            </a:extLst>
          </p:cNvPr>
          <p:cNvSpPr>
            <a:spLocks noGrp="1"/>
          </p:cNvSpPr>
          <p:nvPr>
            <p:ph type="title" idx="4294967295"/>
          </p:nvPr>
        </p:nvSpPr>
        <p:spPr>
          <a:xfrm>
            <a:off x="831850" y="4589463"/>
            <a:ext cx="10515600" cy="15001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rPr>
              <a:t>Prioritize: Review Student Universal Screening Results</a:t>
            </a:r>
          </a:p>
        </p:txBody>
      </p:sp>
    </p:spTree>
    <p:custDataLst>
      <p:tags r:id="rId1"/>
    </p:custDataLst>
    <p:extLst>
      <p:ext uri="{BB962C8B-B14F-4D97-AF65-F5344CB8AC3E}">
        <p14:creationId xmlns:p14="http://schemas.microsoft.com/office/powerpoint/2010/main" val="316418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9E00-BF65-824A-88CF-A5AB02E4CBE8}"/>
              </a:ext>
            </a:extLst>
          </p:cNvPr>
          <p:cNvSpPr>
            <a:spLocks noGrp="1"/>
          </p:cNvSpPr>
          <p:nvPr>
            <p:ph type="title"/>
          </p:nvPr>
        </p:nvSpPr>
        <p:spPr>
          <a:xfrm>
            <a:off x="608543" y="487295"/>
            <a:ext cx="10972800" cy="1412942"/>
          </a:xfrm>
        </p:spPr>
        <p:txBody>
          <a:bodyPr anchor="ctr">
            <a:normAutofit/>
          </a:bodyPr>
          <a:lstStyle/>
          <a:p>
            <a:pPr>
              <a:lnSpc>
                <a:spcPct val="90000"/>
              </a:lnSpc>
            </a:pPr>
            <a:r>
              <a:rPr lang="en-US" sz="3600" dirty="0"/>
              <a:t>Review Student Data</a:t>
            </a:r>
            <a:br>
              <a:rPr lang="en-US" sz="3600" dirty="0"/>
            </a:br>
            <a:r>
              <a:rPr lang="en-US" sz="3600" dirty="0"/>
              <a:t>How do you decide what is a priority?</a:t>
            </a:r>
          </a:p>
        </p:txBody>
      </p:sp>
      <p:sp>
        <p:nvSpPr>
          <p:cNvPr id="3" name="Content Placeholder 2">
            <a:extLst>
              <a:ext uri="{FF2B5EF4-FFF2-40B4-BE49-F238E27FC236}">
                <a16:creationId xmlns:a16="http://schemas.microsoft.com/office/drawing/2014/main" id="{E4756C89-9649-DB4C-BC68-0F788782AAB0}"/>
              </a:ext>
            </a:extLst>
          </p:cNvPr>
          <p:cNvSpPr>
            <a:spLocks noGrp="1"/>
          </p:cNvSpPr>
          <p:nvPr>
            <p:ph sz="half" idx="2"/>
          </p:nvPr>
        </p:nvSpPr>
        <p:spPr>
          <a:xfrm>
            <a:off x="608543" y="2403251"/>
            <a:ext cx="4805363" cy="3262759"/>
          </a:xfrm>
        </p:spPr>
        <p:txBody>
          <a:bodyPr>
            <a:normAutofit lnSpcReduction="10000"/>
          </a:bodyPr>
          <a:lstStyle/>
          <a:p>
            <a:pPr marL="0" indent="0">
              <a:buNone/>
            </a:pPr>
            <a:r>
              <a:rPr lang="en-US" dirty="0"/>
              <a:t>Use universal screening data to determine the percentage of students at each of the three risk indicators – Low Risk, Some Risk and At Risk – to determine the level of priority the school should assign to improving reading instruction and intervention.</a:t>
            </a:r>
          </a:p>
        </p:txBody>
      </p:sp>
      <p:graphicFrame>
        <p:nvGraphicFramePr>
          <p:cNvPr id="5" name="Table 4">
            <a:extLst>
              <a:ext uri="{FF2B5EF4-FFF2-40B4-BE49-F238E27FC236}">
                <a16:creationId xmlns:a16="http://schemas.microsoft.com/office/drawing/2014/main" id="{06E4DAE8-E0E5-EB4D-AD65-4D92D8D1E1A0}"/>
              </a:ext>
            </a:extLst>
          </p:cNvPr>
          <p:cNvGraphicFramePr>
            <a:graphicFrameLocks noGrp="1"/>
          </p:cNvGraphicFramePr>
          <p:nvPr>
            <p:extLst>
              <p:ext uri="{D42A27DB-BD31-4B8C-83A1-F6EECF244321}">
                <p14:modId xmlns:p14="http://schemas.microsoft.com/office/powerpoint/2010/main" val="2399425321"/>
              </p:ext>
            </p:extLst>
          </p:nvPr>
        </p:nvGraphicFramePr>
        <p:xfrm>
          <a:off x="5585351" y="2403251"/>
          <a:ext cx="5995992" cy="3262759"/>
        </p:xfrm>
        <a:graphic>
          <a:graphicData uri="http://schemas.openxmlformats.org/drawingml/2006/table">
            <a:tbl>
              <a:tblPr firstRow="1" firstCol="1" bandRow="1">
                <a:tableStyleId>{F5AB1C69-6EDB-4FF4-983F-18BD219EF322}</a:tableStyleId>
              </a:tblPr>
              <a:tblGrid>
                <a:gridCol w="1851018">
                  <a:extLst>
                    <a:ext uri="{9D8B030D-6E8A-4147-A177-3AD203B41FA5}">
                      <a16:colId xmlns:a16="http://schemas.microsoft.com/office/drawing/2014/main" val="697104759"/>
                    </a:ext>
                  </a:extLst>
                </a:gridCol>
                <a:gridCol w="1413959">
                  <a:extLst>
                    <a:ext uri="{9D8B030D-6E8A-4147-A177-3AD203B41FA5}">
                      <a16:colId xmlns:a16="http://schemas.microsoft.com/office/drawing/2014/main" val="1722527189"/>
                    </a:ext>
                  </a:extLst>
                </a:gridCol>
                <a:gridCol w="1400744">
                  <a:extLst>
                    <a:ext uri="{9D8B030D-6E8A-4147-A177-3AD203B41FA5}">
                      <a16:colId xmlns:a16="http://schemas.microsoft.com/office/drawing/2014/main" val="101761212"/>
                    </a:ext>
                  </a:extLst>
                </a:gridCol>
                <a:gridCol w="1330271">
                  <a:extLst>
                    <a:ext uri="{9D8B030D-6E8A-4147-A177-3AD203B41FA5}">
                      <a16:colId xmlns:a16="http://schemas.microsoft.com/office/drawing/2014/main" val="1971104134"/>
                    </a:ext>
                  </a:extLst>
                </a:gridCol>
              </a:tblGrid>
              <a:tr h="680445">
                <a:tc gridSpan="4">
                  <a:txBody>
                    <a:bodyPr/>
                    <a:lstStyle/>
                    <a:p>
                      <a:pPr marL="0" marR="0" algn="ctr">
                        <a:spcBef>
                          <a:spcPts val="0"/>
                        </a:spcBef>
                        <a:spcAft>
                          <a:spcPts val="0"/>
                        </a:spcAft>
                      </a:pPr>
                      <a:r>
                        <a:rPr lang="en-US" sz="1600" dirty="0">
                          <a:solidFill>
                            <a:schemeClr val="tx2"/>
                          </a:solidFill>
                          <a:effectLst/>
                        </a:rPr>
                        <a:t> </a:t>
                      </a:r>
                      <a:r>
                        <a:rPr lang="en-US" sz="1800" dirty="0">
                          <a:solidFill>
                            <a:schemeClr val="tx2"/>
                          </a:solidFill>
                          <a:effectLst/>
                        </a:rPr>
                        <a:t> Beginning of Year Benchmark Assessment (Universal Screening)</a:t>
                      </a:r>
                      <a:endParaRPr lang="en-US" sz="1600" dirty="0">
                        <a:solidFill>
                          <a:schemeClr val="tx2"/>
                        </a:solidFill>
                        <a:effectLst/>
                        <a:latin typeface="Calibri" panose="020F0502020204030204" pitchFamily="34"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algn="ctr">
                        <a:spcBef>
                          <a:spcPts val="0"/>
                        </a:spcBef>
                        <a:spcAft>
                          <a:spcPts val="0"/>
                        </a:spcAft>
                      </a:pPr>
                      <a:r>
                        <a:rPr lang="en-US" sz="1300" dirty="0">
                          <a:solidFill>
                            <a:sysClr val="windowText" lastClr="000000"/>
                          </a:solidFill>
                          <a:effectLst/>
                        </a:rPr>
                        <a:t>Beginning of Year Benchmark Assessment (Universal Screening)</a:t>
                      </a:r>
                      <a:endParaRPr lang="en-US" sz="13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5578211"/>
                  </a:ext>
                </a:extLst>
              </a:tr>
              <a:tr h="496338">
                <a:tc rowSpan="2">
                  <a:txBody>
                    <a:bodyPr/>
                    <a:lstStyle/>
                    <a:p>
                      <a:pPr marL="0" marR="0" algn="ctr">
                        <a:spcBef>
                          <a:spcPts val="0"/>
                        </a:spcBef>
                        <a:spcAft>
                          <a:spcPts val="0"/>
                        </a:spcAft>
                      </a:pPr>
                      <a:r>
                        <a:rPr lang="en-US" sz="1800" dirty="0">
                          <a:solidFill>
                            <a:sysClr val="windowText" lastClr="000000"/>
                          </a:solidFill>
                          <a:effectLst/>
                        </a:rPr>
                        <a:t> Health Indicator</a:t>
                      </a: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solidFill>
                            <a:sysClr val="windowText" lastClr="000000"/>
                          </a:solidFill>
                          <a:effectLst/>
                        </a:rPr>
                        <a:t> % of Students at:</a:t>
                      </a:r>
                    </a:p>
                    <a:p>
                      <a:pPr marL="0" marR="0" algn="ctr">
                        <a:spcBef>
                          <a:spcPts val="0"/>
                        </a:spcBef>
                        <a:spcAft>
                          <a:spcPts val="0"/>
                        </a:spcAft>
                      </a:pPr>
                      <a:r>
                        <a:rPr lang="en-US" sz="1600" b="1" dirty="0">
                          <a:solidFill>
                            <a:sysClr val="windowText" lastClr="000000"/>
                          </a:solidFill>
                          <a:effectLst/>
                        </a:rPr>
                        <a:t>Low Risk</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solidFill>
                            <a:sysClr val="windowText" lastClr="000000"/>
                          </a:solidFill>
                          <a:effectLst/>
                        </a:rPr>
                        <a:t> % of Students at: </a:t>
                      </a:r>
                    </a:p>
                    <a:p>
                      <a:pPr marL="0" marR="0" algn="ctr">
                        <a:spcBef>
                          <a:spcPts val="0"/>
                        </a:spcBef>
                        <a:spcAft>
                          <a:spcPts val="0"/>
                        </a:spcAft>
                      </a:pPr>
                      <a:r>
                        <a:rPr lang="en-US" sz="1600" b="1" dirty="0">
                          <a:solidFill>
                            <a:sysClr val="windowText" lastClr="000000"/>
                          </a:solidFill>
                          <a:effectLst/>
                        </a:rPr>
                        <a:t>Some Risk</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solidFill>
                            <a:sysClr val="windowText" lastClr="000000"/>
                          </a:solidFill>
                          <a:effectLst/>
                        </a:rPr>
                        <a:t> % of Students at: </a:t>
                      </a:r>
                    </a:p>
                    <a:p>
                      <a:pPr marL="0" marR="0" algn="ctr">
                        <a:spcBef>
                          <a:spcPts val="0"/>
                        </a:spcBef>
                        <a:spcAft>
                          <a:spcPts val="0"/>
                        </a:spcAft>
                      </a:pPr>
                      <a:r>
                        <a:rPr lang="en-US" sz="1600" b="1" dirty="0">
                          <a:solidFill>
                            <a:sysClr val="windowText" lastClr="000000"/>
                          </a:solidFill>
                          <a:effectLst/>
                        </a:rPr>
                        <a:t>At Risk</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5167162"/>
                  </a:ext>
                </a:extLst>
              </a:tr>
              <a:tr h="414191">
                <a:tc vMerge="1">
                  <a:txBody>
                    <a:bodyPr/>
                    <a:lstStyle/>
                    <a:p>
                      <a:pPr marL="0" marR="0" algn="ctr">
                        <a:spcBef>
                          <a:spcPts val="0"/>
                        </a:spcBef>
                        <a:spcAft>
                          <a:spcPts val="0"/>
                        </a:spcAft>
                      </a:pPr>
                      <a:endPar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Core</a:t>
                      </a:r>
                    </a:p>
                    <a:p>
                      <a:pPr marL="0" marR="0" algn="ctr">
                        <a:spcBef>
                          <a:spcPts val="0"/>
                        </a:spcBef>
                        <a:spcAft>
                          <a:spcPts val="0"/>
                        </a:spcAft>
                      </a:pPr>
                      <a:r>
                        <a:rPr lang="en-US" sz="16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Instruction</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Supplemental Intervention</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Intensive Intervention</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3800456"/>
                  </a:ext>
                </a:extLst>
              </a:tr>
              <a:tr h="467806">
                <a:tc>
                  <a:txBody>
                    <a:bodyPr/>
                    <a:lstStyle/>
                    <a:p>
                      <a:pPr marL="0" marR="0" algn="ctr">
                        <a:spcBef>
                          <a:spcPts val="0"/>
                        </a:spcBef>
                        <a:spcAft>
                          <a:spcPts val="0"/>
                        </a:spcAft>
                      </a:pPr>
                      <a:r>
                        <a:rPr lang="en-US" sz="1800" dirty="0">
                          <a:solidFill>
                            <a:sysClr val="windowText" lastClr="000000"/>
                          </a:solidFill>
                          <a:effectLst/>
                        </a:rPr>
                        <a:t> Low Priority</a:t>
                      </a:r>
                      <a:endPar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&gt; 80%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&lt; 20%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&lt; 10%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19342107"/>
                  </a:ext>
                </a:extLst>
              </a:tr>
              <a:tr h="662684">
                <a:tc>
                  <a:txBody>
                    <a:bodyPr/>
                    <a:lstStyle/>
                    <a:p>
                      <a:pPr marL="0" marR="0" algn="ctr">
                        <a:spcBef>
                          <a:spcPts val="0"/>
                        </a:spcBef>
                        <a:spcAft>
                          <a:spcPts val="0"/>
                        </a:spcAft>
                      </a:pPr>
                      <a:r>
                        <a:rPr lang="en-US" sz="1800" dirty="0">
                          <a:solidFill>
                            <a:sysClr val="windowText" lastClr="000000"/>
                          </a:solidFill>
                          <a:effectLst/>
                        </a:rPr>
                        <a:t> Moderate Priority</a:t>
                      </a:r>
                      <a:endPar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tc>
                  <a:txBody>
                    <a:bodyPr/>
                    <a:lstStyle/>
                    <a:p>
                      <a:pPr marL="0" marR="0" algn="ctr">
                        <a:spcBef>
                          <a:spcPts val="0"/>
                        </a:spcBef>
                        <a:spcAft>
                          <a:spcPts val="0"/>
                        </a:spcAft>
                      </a:pPr>
                      <a:r>
                        <a:rPr lang="en-US" sz="2000" dirty="0">
                          <a:solidFill>
                            <a:sysClr val="windowText" lastClr="000000"/>
                          </a:solidFill>
                          <a:effectLst/>
                        </a:rPr>
                        <a:t> 60–80%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tc>
                  <a:txBody>
                    <a:bodyPr/>
                    <a:lstStyle/>
                    <a:p>
                      <a:pPr marL="0" marR="0" algn="ctr">
                        <a:spcBef>
                          <a:spcPts val="0"/>
                        </a:spcBef>
                        <a:spcAft>
                          <a:spcPts val="0"/>
                        </a:spcAft>
                      </a:pPr>
                      <a:r>
                        <a:rPr lang="en-US" sz="2000" dirty="0">
                          <a:solidFill>
                            <a:sysClr val="windowText" lastClr="000000"/>
                          </a:solidFill>
                          <a:effectLst/>
                        </a:rPr>
                        <a:t> 20–50%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tc>
                  <a:txBody>
                    <a:bodyPr/>
                    <a:lstStyle/>
                    <a:p>
                      <a:pPr marL="0" marR="0" algn="ctr">
                        <a:spcBef>
                          <a:spcPts val="0"/>
                        </a:spcBef>
                        <a:spcAft>
                          <a:spcPts val="0"/>
                        </a:spcAft>
                      </a:pPr>
                      <a:r>
                        <a:rPr lang="en-US" sz="2000" dirty="0">
                          <a:solidFill>
                            <a:sysClr val="windowText" lastClr="000000"/>
                          </a:solidFill>
                          <a:effectLst/>
                        </a:rPr>
                        <a:t> 10–25%</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extLst>
                  <a:ext uri="{0D108BD9-81ED-4DB2-BD59-A6C34878D82A}">
                    <a16:rowId xmlns:a16="http://schemas.microsoft.com/office/drawing/2014/main" val="1685670708"/>
                  </a:ext>
                </a:extLst>
              </a:tr>
              <a:tr h="467806">
                <a:tc>
                  <a:txBody>
                    <a:bodyPr/>
                    <a:lstStyle/>
                    <a:p>
                      <a:pPr marL="0" marR="0" algn="ctr">
                        <a:spcBef>
                          <a:spcPts val="0"/>
                        </a:spcBef>
                        <a:spcAft>
                          <a:spcPts val="0"/>
                        </a:spcAft>
                      </a:pPr>
                      <a:r>
                        <a:rPr lang="en-US" sz="1800" dirty="0">
                          <a:solidFill>
                            <a:sysClr val="windowText" lastClr="000000"/>
                          </a:solidFill>
                          <a:effectLst/>
                        </a:rPr>
                        <a:t> High Priority</a:t>
                      </a:r>
                      <a:endPar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&lt; 60%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&gt; 50%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&gt; 25%</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51803060"/>
                  </a:ext>
                </a:extLst>
              </a:tr>
            </a:tbl>
          </a:graphicData>
        </a:graphic>
      </p:graphicFrame>
    </p:spTree>
    <p:custDataLst>
      <p:tags r:id="rId1"/>
    </p:custDataLst>
    <p:extLst>
      <p:ext uri="{BB962C8B-B14F-4D97-AF65-F5344CB8AC3E}">
        <p14:creationId xmlns:p14="http://schemas.microsoft.com/office/powerpoint/2010/main" val="396678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DC3C24-F378-7649-961C-CAFA2C4E7238}"/>
              </a:ext>
            </a:extLst>
          </p:cNvPr>
          <p:cNvSpPr txBox="1">
            <a:spLocks noGrp="1"/>
          </p:cNvSpPr>
          <p:nvPr>
            <p:ph type="title" idx="4294967295"/>
          </p:nvPr>
        </p:nvSpPr>
        <p:spPr>
          <a:xfrm>
            <a:off x="366442" y="733681"/>
            <a:ext cx="11428416"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Prioritize at the </a:t>
            </a:r>
            <a:r>
              <a:rPr kumimoji="0" lang="en-US" sz="3600" b="1" i="0" u="sng" strike="noStrike" kern="1200" cap="none" spc="0" normalizeH="0" baseline="0" noProof="0" dirty="0">
                <a:ln>
                  <a:noFill/>
                </a:ln>
                <a:solidFill>
                  <a:prstClr val="black"/>
                </a:solidFill>
                <a:effectLst/>
                <a:uLnTx/>
                <a:uFillTx/>
                <a:latin typeface="Calibri"/>
                <a:ea typeface="+mn-ea"/>
                <a:cs typeface="+mn-cs"/>
              </a:rPr>
              <a:t>school level</a:t>
            </a:r>
          </a:p>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Example:</a:t>
            </a:r>
          </a:p>
        </p:txBody>
      </p:sp>
      <p:sp>
        <p:nvSpPr>
          <p:cNvPr id="7" name="TextBox 6">
            <a:extLst>
              <a:ext uri="{FF2B5EF4-FFF2-40B4-BE49-F238E27FC236}">
                <a16:creationId xmlns:a16="http://schemas.microsoft.com/office/drawing/2014/main" id="{9667E46C-B9EE-3C4E-90BC-8A1ECC6BB68D}"/>
              </a:ext>
            </a:extLst>
          </p:cNvPr>
          <p:cNvSpPr txBox="1"/>
          <p:nvPr/>
        </p:nvSpPr>
        <p:spPr>
          <a:xfrm>
            <a:off x="366442" y="2023517"/>
            <a:ext cx="24262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Table:</a:t>
            </a:r>
          </a:p>
        </p:txBody>
      </p:sp>
      <p:graphicFrame>
        <p:nvGraphicFramePr>
          <p:cNvPr id="13" name="Table 12" descr="Beginning of Year Benchmark Assessment (Universal Screening) Health Indicator % of Students at: Low Risk, Tier I, Core Instruction; % of Students at: Some Risk, Tier II, Supplemental Intervention, % of Students at: At Risk, Tier III&#10;Intensive Intervention, Low Priority, &gt; 80%, &lt; 20%, &lt; 10%, Moderate Priority 60-80%, 20-50%, 10-25%, High Priority. &lt;60%, &gt;50%, &gt;25%">
            <a:extLst>
              <a:ext uri="{FF2B5EF4-FFF2-40B4-BE49-F238E27FC236}">
                <a16:creationId xmlns:a16="http://schemas.microsoft.com/office/drawing/2014/main" id="{227CE50F-B8BB-3F4F-B351-029F99EF53C0}"/>
              </a:ext>
            </a:extLst>
          </p:cNvPr>
          <p:cNvGraphicFramePr>
            <a:graphicFrameLocks noGrp="1"/>
          </p:cNvGraphicFramePr>
          <p:nvPr>
            <p:extLst>
              <p:ext uri="{D42A27DB-BD31-4B8C-83A1-F6EECF244321}">
                <p14:modId xmlns:p14="http://schemas.microsoft.com/office/powerpoint/2010/main" val="1346263748"/>
              </p:ext>
            </p:extLst>
          </p:nvPr>
        </p:nvGraphicFramePr>
        <p:xfrm>
          <a:off x="381792" y="2325906"/>
          <a:ext cx="5995992" cy="3262759"/>
        </p:xfrm>
        <a:graphic>
          <a:graphicData uri="http://schemas.openxmlformats.org/drawingml/2006/table">
            <a:tbl>
              <a:tblPr firstRow="1" firstCol="1" bandRow="1">
                <a:tableStyleId>{F5AB1C69-6EDB-4FF4-983F-18BD219EF322}</a:tableStyleId>
              </a:tblPr>
              <a:tblGrid>
                <a:gridCol w="1851018">
                  <a:extLst>
                    <a:ext uri="{9D8B030D-6E8A-4147-A177-3AD203B41FA5}">
                      <a16:colId xmlns:a16="http://schemas.microsoft.com/office/drawing/2014/main" val="697104759"/>
                    </a:ext>
                  </a:extLst>
                </a:gridCol>
                <a:gridCol w="1413959">
                  <a:extLst>
                    <a:ext uri="{9D8B030D-6E8A-4147-A177-3AD203B41FA5}">
                      <a16:colId xmlns:a16="http://schemas.microsoft.com/office/drawing/2014/main" val="1722527189"/>
                    </a:ext>
                  </a:extLst>
                </a:gridCol>
                <a:gridCol w="1400744">
                  <a:extLst>
                    <a:ext uri="{9D8B030D-6E8A-4147-A177-3AD203B41FA5}">
                      <a16:colId xmlns:a16="http://schemas.microsoft.com/office/drawing/2014/main" val="101761212"/>
                    </a:ext>
                  </a:extLst>
                </a:gridCol>
                <a:gridCol w="1330271">
                  <a:extLst>
                    <a:ext uri="{9D8B030D-6E8A-4147-A177-3AD203B41FA5}">
                      <a16:colId xmlns:a16="http://schemas.microsoft.com/office/drawing/2014/main" val="1971104134"/>
                    </a:ext>
                  </a:extLst>
                </a:gridCol>
              </a:tblGrid>
              <a:tr h="680445">
                <a:tc gridSpan="4">
                  <a:txBody>
                    <a:bodyPr/>
                    <a:lstStyle/>
                    <a:p>
                      <a:pPr marL="0" marR="0" algn="ctr">
                        <a:spcBef>
                          <a:spcPts val="0"/>
                        </a:spcBef>
                        <a:spcAft>
                          <a:spcPts val="0"/>
                        </a:spcAft>
                      </a:pPr>
                      <a:r>
                        <a:rPr lang="en-US" sz="1600" dirty="0">
                          <a:solidFill>
                            <a:sysClr val="windowText" lastClr="000000"/>
                          </a:solidFill>
                          <a:effectLst/>
                        </a:rPr>
                        <a:t> </a:t>
                      </a:r>
                      <a:r>
                        <a:rPr lang="en-US" sz="1800" dirty="0">
                          <a:solidFill>
                            <a:schemeClr val="tx2"/>
                          </a:solidFill>
                          <a:effectLst/>
                        </a:rPr>
                        <a:t> Beginning of Year Benchmark Assessment (Universal Screening)</a:t>
                      </a:r>
                      <a:endParaRPr lang="en-US" sz="1600" dirty="0">
                        <a:solidFill>
                          <a:schemeClr val="tx2"/>
                        </a:solidFill>
                        <a:effectLst/>
                        <a:latin typeface="Calibri" panose="020F0502020204030204" pitchFamily="34"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algn="ctr">
                        <a:spcBef>
                          <a:spcPts val="0"/>
                        </a:spcBef>
                        <a:spcAft>
                          <a:spcPts val="0"/>
                        </a:spcAft>
                      </a:pPr>
                      <a:r>
                        <a:rPr lang="en-US" sz="1300" dirty="0">
                          <a:solidFill>
                            <a:sysClr val="windowText" lastClr="000000"/>
                          </a:solidFill>
                          <a:effectLst/>
                        </a:rPr>
                        <a:t>Beginning of Year Benchmark Assessment (Universal Screening)</a:t>
                      </a:r>
                      <a:endParaRPr lang="en-US" sz="13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5578211"/>
                  </a:ext>
                </a:extLst>
              </a:tr>
              <a:tr h="496338">
                <a:tc rowSpan="2">
                  <a:txBody>
                    <a:bodyPr/>
                    <a:lstStyle/>
                    <a:p>
                      <a:pPr marL="0" marR="0" algn="ctr">
                        <a:spcBef>
                          <a:spcPts val="0"/>
                        </a:spcBef>
                        <a:spcAft>
                          <a:spcPts val="0"/>
                        </a:spcAft>
                      </a:pPr>
                      <a:r>
                        <a:rPr lang="en-US" sz="1800" dirty="0">
                          <a:solidFill>
                            <a:sysClr val="windowText" lastClr="000000"/>
                          </a:solidFill>
                          <a:effectLst/>
                        </a:rPr>
                        <a:t> Health Indicator</a:t>
                      </a: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solidFill>
                            <a:sysClr val="windowText" lastClr="000000"/>
                          </a:solidFill>
                          <a:effectLst/>
                        </a:rPr>
                        <a:t> % of Students at:</a:t>
                      </a:r>
                    </a:p>
                    <a:p>
                      <a:pPr marL="0" marR="0" algn="ctr">
                        <a:spcBef>
                          <a:spcPts val="0"/>
                        </a:spcBef>
                        <a:spcAft>
                          <a:spcPts val="0"/>
                        </a:spcAft>
                      </a:pPr>
                      <a:r>
                        <a:rPr lang="en-US" sz="1600" b="1" dirty="0">
                          <a:solidFill>
                            <a:sysClr val="windowText" lastClr="000000"/>
                          </a:solidFill>
                          <a:effectLst/>
                        </a:rPr>
                        <a:t>Low Risk</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solidFill>
                            <a:sysClr val="windowText" lastClr="000000"/>
                          </a:solidFill>
                          <a:effectLst/>
                        </a:rPr>
                        <a:t> % of Students at: </a:t>
                      </a:r>
                    </a:p>
                    <a:p>
                      <a:pPr marL="0" marR="0" algn="ctr">
                        <a:spcBef>
                          <a:spcPts val="0"/>
                        </a:spcBef>
                        <a:spcAft>
                          <a:spcPts val="0"/>
                        </a:spcAft>
                      </a:pPr>
                      <a:r>
                        <a:rPr lang="en-US" sz="1600" b="1" dirty="0">
                          <a:solidFill>
                            <a:sysClr val="windowText" lastClr="000000"/>
                          </a:solidFill>
                          <a:effectLst/>
                        </a:rPr>
                        <a:t>Some Risk</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solidFill>
                            <a:sysClr val="windowText" lastClr="000000"/>
                          </a:solidFill>
                          <a:effectLst/>
                        </a:rPr>
                        <a:t> % of Students at: </a:t>
                      </a:r>
                    </a:p>
                    <a:p>
                      <a:pPr marL="0" marR="0" algn="ctr">
                        <a:spcBef>
                          <a:spcPts val="0"/>
                        </a:spcBef>
                        <a:spcAft>
                          <a:spcPts val="0"/>
                        </a:spcAft>
                      </a:pPr>
                      <a:r>
                        <a:rPr lang="en-US" sz="1600" b="1" dirty="0">
                          <a:solidFill>
                            <a:sysClr val="windowText" lastClr="000000"/>
                          </a:solidFill>
                          <a:effectLst/>
                        </a:rPr>
                        <a:t>At Risk</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5167162"/>
                  </a:ext>
                </a:extLst>
              </a:tr>
              <a:tr h="414191">
                <a:tc vMerge="1">
                  <a:txBody>
                    <a:bodyPr/>
                    <a:lstStyle/>
                    <a:p>
                      <a:pPr marL="0" marR="0" algn="ctr">
                        <a:spcBef>
                          <a:spcPts val="0"/>
                        </a:spcBef>
                        <a:spcAft>
                          <a:spcPts val="0"/>
                        </a:spcAft>
                      </a:pPr>
                      <a:endPar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Core</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Supplemental Intervention</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Intensive Intervention</a:t>
                      </a:r>
                    </a:p>
                  </a:txBody>
                  <a:tcPr marL="71518" marR="715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3800456"/>
                  </a:ext>
                </a:extLst>
              </a:tr>
              <a:tr h="467806">
                <a:tc>
                  <a:txBody>
                    <a:bodyPr/>
                    <a:lstStyle/>
                    <a:p>
                      <a:pPr marL="0" marR="0" algn="ctr">
                        <a:spcBef>
                          <a:spcPts val="0"/>
                        </a:spcBef>
                        <a:spcAft>
                          <a:spcPts val="0"/>
                        </a:spcAft>
                      </a:pPr>
                      <a:r>
                        <a:rPr lang="en-US" sz="1800" dirty="0">
                          <a:solidFill>
                            <a:sysClr val="windowText" lastClr="000000"/>
                          </a:solidFill>
                          <a:effectLst/>
                        </a:rPr>
                        <a:t> Low Priority</a:t>
                      </a:r>
                      <a:endPar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&gt; 80%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&lt; 20%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&lt; 10%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19342107"/>
                  </a:ext>
                </a:extLst>
              </a:tr>
              <a:tr h="662684">
                <a:tc>
                  <a:txBody>
                    <a:bodyPr/>
                    <a:lstStyle/>
                    <a:p>
                      <a:pPr marL="0" marR="0" algn="ctr">
                        <a:spcBef>
                          <a:spcPts val="0"/>
                        </a:spcBef>
                        <a:spcAft>
                          <a:spcPts val="0"/>
                        </a:spcAft>
                      </a:pPr>
                      <a:r>
                        <a:rPr lang="en-US" sz="1800" dirty="0">
                          <a:solidFill>
                            <a:sysClr val="windowText" lastClr="000000"/>
                          </a:solidFill>
                          <a:effectLst/>
                        </a:rPr>
                        <a:t> Moderate Priority</a:t>
                      </a:r>
                      <a:endPar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tc>
                  <a:txBody>
                    <a:bodyPr/>
                    <a:lstStyle/>
                    <a:p>
                      <a:pPr marL="0" marR="0" algn="ctr">
                        <a:spcBef>
                          <a:spcPts val="0"/>
                        </a:spcBef>
                        <a:spcAft>
                          <a:spcPts val="0"/>
                        </a:spcAft>
                      </a:pPr>
                      <a:r>
                        <a:rPr lang="en-US" sz="2000" dirty="0">
                          <a:solidFill>
                            <a:sysClr val="windowText" lastClr="000000"/>
                          </a:solidFill>
                          <a:effectLst/>
                        </a:rPr>
                        <a:t> 60–80%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tc>
                  <a:txBody>
                    <a:bodyPr/>
                    <a:lstStyle/>
                    <a:p>
                      <a:pPr marL="0" marR="0" algn="ctr">
                        <a:spcBef>
                          <a:spcPts val="0"/>
                        </a:spcBef>
                        <a:spcAft>
                          <a:spcPts val="0"/>
                        </a:spcAft>
                      </a:pPr>
                      <a:r>
                        <a:rPr lang="en-US" sz="2000" dirty="0">
                          <a:solidFill>
                            <a:sysClr val="windowText" lastClr="000000"/>
                          </a:solidFill>
                          <a:effectLst/>
                        </a:rPr>
                        <a:t> 20–50%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tc>
                  <a:txBody>
                    <a:bodyPr/>
                    <a:lstStyle/>
                    <a:p>
                      <a:pPr marL="0" marR="0" algn="ctr">
                        <a:spcBef>
                          <a:spcPts val="0"/>
                        </a:spcBef>
                        <a:spcAft>
                          <a:spcPts val="0"/>
                        </a:spcAft>
                      </a:pPr>
                      <a:r>
                        <a:rPr lang="en-US" sz="2000" dirty="0">
                          <a:solidFill>
                            <a:sysClr val="windowText" lastClr="000000"/>
                          </a:solidFill>
                          <a:effectLst/>
                        </a:rPr>
                        <a:t> 10–25%</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F8E"/>
                    </a:solidFill>
                  </a:tcPr>
                </a:tc>
                <a:extLst>
                  <a:ext uri="{0D108BD9-81ED-4DB2-BD59-A6C34878D82A}">
                    <a16:rowId xmlns:a16="http://schemas.microsoft.com/office/drawing/2014/main" val="1685670708"/>
                  </a:ext>
                </a:extLst>
              </a:tr>
              <a:tr h="467806">
                <a:tc>
                  <a:txBody>
                    <a:bodyPr/>
                    <a:lstStyle/>
                    <a:p>
                      <a:pPr marL="0" marR="0" algn="ctr">
                        <a:spcBef>
                          <a:spcPts val="0"/>
                        </a:spcBef>
                        <a:spcAft>
                          <a:spcPts val="0"/>
                        </a:spcAft>
                      </a:pPr>
                      <a:r>
                        <a:rPr lang="en-US" sz="1800" dirty="0">
                          <a:solidFill>
                            <a:sysClr val="windowText" lastClr="000000"/>
                          </a:solidFill>
                          <a:effectLst/>
                        </a:rPr>
                        <a:t> High Priority</a:t>
                      </a:r>
                      <a:endPar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&lt; 60%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&gt; 50%</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2000" dirty="0">
                          <a:solidFill>
                            <a:sysClr val="windowText" lastClr="000000"/>
                          </a:solidFill>
                          <a:effectLst/>
                        </a:rPr>
                        <a:t> &gt; 25%</a:t>
                      </a:r>
                      <a:endParaRPr lang="en-US" sz="20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518" marR="715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51803060"/>
                  </a:ext>
                </a:extLst>
              </a:tr>
            </a:tbl>
          </a:graphicData>
        </a:graphic>
      </p:graphicFrame>
      <p:sp>
        <p:nvSpPr>
          <p:cNvPr id="18" name="TextBox 17">
            <a:extLst>
              <a:ext uri="{FF2B5EF4-FFF2-40B4-BE49-F238E27FC236}">
                <a16:creationId xmlns:a16="http://schemas.microsoft.com/office/drawing/2014/main" id="{7656E269-3AD0-4D47-A1D2-E795A066672A}"/>
              </a:ext>
            </a:extLst>
          </p:cNvPr>
          <p:cNvSpPr txBox="1"/>
          <p:nvPr/>
        </p:nvSpPr>
        <p:spPr>
          <a:xfrm>
            <a:off x="6528187" y="1992467"/>
            <a:ext cx="24262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School (example):</a:t>
            </a:r>
          </a:p>
        </p:txBody>
      </p:sp>
      <p:graphicFrame>
        <p:nvGraphicFramePr>
          <p:cNvPr id="5" name="Table 4" descr="Example table of Universal Screening. The School's Tier 1, Low Risk is at 50%, Tier 2 Some Risk is at 22%, Tier 3 At Risk is at 28%.">
            <a:extLst>
              <a:ext uri="{FF2B5EF4-FFF2-40B4-BE49-F238E27FC236}">
                <a16:creationId xmlns:a16="http://schemas.microsoft.com/office/drawing/2014/main" id="{10D646CD-0ACA-D14B-0AD1-97DF18AD2267}"/>
              </a:ext>
            </a:extLst>
          </p:cNvPr>
          <p:cNvGraphicFramePr>
            <a:graphicFrameLocks noGrp="1"/>
          </p:cNvGraphicFramePr>
          <p:nvPr>
            <p:extLst>
              <p:ext uri="{D42A27DB-BD31-4B8C-83A1-F6EECF244321}">
                <p14:modId xmlns:p14="http://schemas.microsoft.com/office/powerpoint/2010/main" val="2816275324"/>
              </p:ext>
            </p:extLst>
          </p:nvPr>
        </p:nvGraphicFramePr>
        <p:xfrm>
          <a:off x="6528187" y="2350218"/>
          <a:ext cx="5561349" cy="3259749"/>
        </p:xfrm>
        <a:graphic>
          <a:graphicData uri="http://schemas.openxmlformats.org/drawingml/2006/table">
            <a:tbl>
              <a:tblPr firstRow="1" firstCol="1" bandRow="1">
                <a:tableStyleId>{00A15C55-8517-42AA-B614-E9B94910E393}</a:tableStyleId>
              </a:tblPr>
              <a:tblGrid>
                <a:gridCol w="910581">
                  <a:extLst>
                    <a:ext uri="{9D8B030D-6E8A-4147-A177-3AD203B41FA5}">
                      <a16:colId xmlns:a16="http://schemas.microsoft.com/office/drawing/2014/main" val="3644768389"/>
                    </a:ext>
                  </a:extLst>
                </a:gridCol>
                <a:gridCol w="1548330">
                  <a:extLst>
                    <a:ext uri="{9D8B030D-6E8A-4147-A177-3AD203B41FA5}">
                      <a16:colId xmlns:a16="http://schemas.microsoft.com/office/drawing/2014/main" val="1489544090"/>
                    </a:ext>
                  </a:extLst>
                </a:gridCol>
                <a:gridCol w="1550935">
                  <a:extLst>
                    <a:ext uri="{9D8B030D-6E8A-4147-A177-3AD203B41FA5}">
                      <a16:colId xmlns:a16="http://schemas.microsoft.com/office/drawing/2014/main" val="1037232649"/>
                    </a:ext>
                  </a:extLst>
                </a:gridCol>
                <a:gridCol w="1551503">
                  <a:extLst>
                    <a:ext uri="{9D8B030D-6E8A-4147-A177-3AD203B41FA5}">
                      <a16:colId xmlns:a16="http://schemas.microsoft.com/office/drawing/2014/main" val="271942016"/>
                    </a:ext>
                  </a:extLst>
                </a:gridCol>
              </a:tblGrid>
              <a:tr h="625222">
                <a:tc gridSpan="4">
                  <a:txBody>
                    <a:bodyPr/>
                    <a:lstStyle/>
                    <a:p>
                      <a:pPr marL="0" marR="0">
                        <a:lnSpc>
                          <a:spcPct val="115000"/>
                        </a:lnSpc>
                        <a:spcBef>
                          <a:spcPts val="1000"/>
                        </a:spcBef>
                        <a:spcAft>
                          <a:spcPts val="0"/>
                        </a:spcAft>
                      </a:pPr>
                      <a:r>
                        <a:rPr lang="en-US" sz="1300" dirty="0">
                          <a:solidFill>
                            <a:schemeClr val="tx2"/>
                          </a:solidFill>
                          <a:effectLst/>
                        </a:rPr>
                        <a:t>  </a:t>
                      </a:r>
                      <a:r>
                        <a:rPr lang="en-US" sz="1600" dirty="0">
                          <a:solidFill>
                            <a:schemeClr val="tx2"/>
                          </a:solidFill>
                          <a:effectLst/>
                        </a:rPr>
                        <a:t>Beginning of Year Benchmark Assessment (Universal Screening)</a:t>
                      </a:r>
                      <a:endParaRPr lang="en-US" sz="11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2985720"/>
                  </a:ext>
                </a:extLst>
              </a:tr>
              <a:tr h="1003436">
                <a:tc>
                  <a:txBody>
                    <a:bodyPr/>
                    <a:lstStyle/>
                    <a:p>
                      <a:endParaRPr lang="en-US" sz="11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rgbClr val="645D9C"/>
                    </a:solidFill>
                  </a:tcPr>
                </a:tc>
                <a:tc>
                  <a:txBody>
                    <a:bodyPr/>
                    <a:lstStyle/>
                    <a:p>
                      <a:pPr marL="0" marR="0" algn="ctr">
                        <a:lnSpc>
                          <a:spcPct val="115000"/>
                        </a:lnSpc>
                        <a:spcBef>
                          <a:spcPts val="0"/>
                        </a:spcBef>
                        <a:spcAft>
                          <a:spcPts val="0"/>
                        </a:spcAft>
                      </a:pPr>
                      <a:r>
                        <a:rPr lang="en-US" sz="1100" b="1" dirty="0">
                          <a:solidFill>
                            <a:srgbClr val="000000"/>
                          </a:solidFill>
                          <a:effectLst/>
                        </a:rPr>
                        <a:t>% of Students at:</a:t>
                      </a:r>
                    </a:p>
                    <a:p>
                      <a:pPr marL="0" marR="0" algn="ctr">
                        <a:lnSpc>
                          <a:spcPct val="115000"/>
                        </a:lnSpc>
                        <a:spcBef>
                          <a:spcPts val="0"/>
                        </a:spcBef>
                        <a:spcAft>
                          <a:spcPts val="0"/>
                        </a:spcAft>
                      </a:pPr>
                      <a:r>
                        <a:rPr lang="en-US" sz="1100" b="1" dirty="0">
                          <a:solidFill>
                            <a:srgbClr val="000000"/>
                          </a:solidFill>
                          <a:effectLst/>
                        </a:rPr>
                        <a:t>Low Risk</a:t>
                      </a:r>
                    </a:p>
                    <a:p>
                      <a:pPr marL="0" marR="0" algn="ctr">
                        <a:lnSpc>
                          <a:spcPct val="115000"/>
                        </a:lnSpc>
                        <a:spcBef>
                          <a:spcPts val="0"/>
                        </a:spcBef>
                        <a:spcAft>
                          <a:spcPts val="0"/>
                        </a:spcAft>
                      </a:pPr>
                      <a:r>
                        <a:rPr lang="en-US" sz="1100" b="1" dirty="0">
                          <a:solidFill>
                            <a:srgbClr val="000000"/>
                          </a:solidFill>
                          <a:effectLst/>
                        </a:rPr>
                        <a:t>Tier I</a:t>
                      </a:r>
                    </a:p>
                    <a:p>
                      <a:pPr marL="0" marR="0" algn="ctr">
                        <a:lnSpc>
                          <a:spcPct val="115000"/>
                        </a:lnSpc>
                        <a:spcBef>
                          <a:spcPts val="0"/>
                        </a:spcBef>
                        <a:spcAft>
                          <a:spcPts val="0"/>
                        </a:spcAft>
                      </a:pPr>
                      <a:r>
                        <a:rPr lang="en-US" sz="1100" b="1" dirty="0">
                          <a:solidFill>
                            <a:srgbClr val="000000"/>
                          </a:solidFill>
                          <a:effectLst/>
                        </a:rPr>
                        <a:t>Core</a:t>
                      </a:r>
                    </a:p>
                    <a:p>
                      <a:pPr marL="0" marR="0" algn="ctr">
                        <a:lnSpc>
                          <a:spcPct val="115000"/>
                        </a:lnSpc>
                        <a:spcBef>
                          <a:spcPts val="0"/>
                        </a:spcBef>
                        <a:spcAft>
                          <a:spcPts val="0"/>
                        </a:spcAft>
                      </a:pPr>
                      <a:r>
                        <a:rPr lang="en-US" sz="1100" b="1" dirty="0">
                          <a:solidFill>
                            <a:srgbClr val="000000"/>
                          </a:solidFill>
                          <a:effectLst/>
                        </a:rPr>
                        <a:t>Instruction</a:t>
                      </a: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BDD8"/>
                    </a:solidFill>
                  </a:tcPr>
                </a:tc>
                <a:tc>
                  <a:txBody>
                    <a:bodyPr/>
                    <a:lstStyle/>
                    <a:p>
                      <a:pPr marL="0" marR="0" algn="ctr">
                        <a:lnSpc>
                          <a:spcPct val="115000"/>
                        </a:lnSpc>
                        <a:spcBef>
                          <a:spcPts val="0"/>
                        </a:spcBef>
                        <a:spcAft>
                          <a:spcPts val="0"/>
                        </a:spcAft>
                      </a:pPr>
                      <a:r>
                        <a:rPr lang="en-US" sz="1100" b="1" dirty="0">
                          <a:solidFill>
                            <a:srgbClr val="000000"/>
                          </a:solidFill>
                          <a:effectLst/>
                        </a:rPr>
                        <a:t>% of Students at:</a:t>
                      </a:r>
                    </a:p>
                    <a:p>
                      <a:pPr marL="0" marR="0" algn="ctr">
                        <a:lnSpc>
                          <a:spcPct val="115000"/>
                        </a:lnSpc>
                        <a:spcBef>
                          <a:spcPts val="0"/>
                        </a:spcBef>
                        <a:spcAft>
                          <a:spcPts val="0"/>
                        </a:spcAft>
                      </a:pPr>
                      <a:r>
                        <a:rPr lang="en-US" sz="1100" b="1" dirty="0">
                          <a:solidFill>
                            <a:srgbClr val="000000"/>
                          </a:solidFill>
                          <a:effectLst/>
                        </a:rPr>
                        <a:t>Some Risk</a:t>
                      </a:r>
                    </a:p>
                    <a:p>
                      <a:pPr marL="0" marR="0" algn="ctr">
                        <a:lnSpc>
                          <a:spcPct val="115000"/>
                        </a:lnSpc>
                        <a:spcBef>
                          <a:spcPts val="0"/>
                        </a:spcBef>
                        <a:spcAft>
                          <a:spcPts val="0"/>
                        </a:spcAft>
                      </a:pPr>
                      <a:r>
                        <a:rPr lang="en-US" sz="1100" b="1" dirty="0">
                          <a:solidFill>
                            <a:srgbClr val="000000"/>
                          </a:solidFill>
                          <a:effectLst/>
                        </a:rPr>
                        <a:t>Tier II</a:t>
                      </a:r>
                    </a:p>
                    <a:p>
                      <a:pPr marL="0" marR="0" algn="ctr">
                        <a:lnSpc>
                          <a:spcPct val="115000"/>
                        </a:lnSpc>
                        <a:spcBef>
                          <a:spcPts val="0"/>
                        </a:spcBef>
                        <a:spcAft>
                          <a:spcPts val="0"/>
                        </a:spcAft>
                      </a:pPr>
                      <a:r>
                        <a:rPr lang="en-US" sz="1100" b="1" dirty="0">
                          <a:solidFill>
                            <a:srgbClr val="000000"/>
                          </a:solidFill>
                          <a:effectLst/>
                        </a:rPr>
                        <a:t>Supplemental Intervention</a:t>
                      </a: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BDD8"/>
                    </a:solidFill>
                  </a:tcPr>
                </a:tc>
                <a:tc>
                  <a:txBody>
                    <a:bodyPr/>
                    <a:lstStyle/>
                    <a:p>
                      <a:pPr marL="0" marR="0" algn="ctr">
                        <a:lnSpc>
                          <a:spcPct val="115000"/>
                        </a:lnSpc>
                        <a:spcBef>
                          <a:spcPts val="0"/>
                        </a:spcBef>
                        <a:spcAft>
                          <a:spcPts val="0"/>
                        </a:spcAft>
                      </a:pPr>
                      <a:r>
                        <a:rPr lang="en-US" sz="1100" b="1" dirty="0">
                          <a:solidFill>
                            <a:srgbClr val="000000"/>
                          </a:solidFill>
                          <a:effectLst/>
                        </a:rPr>
                        <a:t>% of Students at:</a:t>
                      </a:r>
                    </a:p>
                    <a:p>
                      <a:pPr marL="0" marR="0" algn="ctr">
                        <a:lnSpc>
                          <a:spcPct val="115000"/>
                        </a:lnSpc>
                        <a:spcBef>
                          <a:spcPts val="0"/>
                        </a:spcBef>
                        <a:spcAft>
                          <a:spcPts val="0"/>
                        </a:spcAft>
                      </a:pPr>
                      <a:r>
                        <a:rPr lang="en-US" sz="1100" b="1" dirty="0">
                          <a:solidFill>
                            <a:srgbClr val="000000"/>
                          </a:solidFill>
                          <a:effectLst/>
                        </a:rPr>
                        <a:t>At Risk</a:t>
                      </a:r>
                    </a:p>
                    <a:p>
                      <a:pPr marL="0" marR="0" algn="ctr">
                        <a:lnSpc>
                          <a:spcPct val="115000"/>
                        </a:lnSpc>
                        <a:spcBef>
                          <a:spcPts val="0"/>
                        </a:spcBef>
                        <a:spcAft>
                          <a:spcPts val="0"/>
                        </a:spcAft>
                      </a:pPr>
                      <a:r>
                        <a:rPr lang="en-US" sz="1100" b="1" dirty="0">
                          <a:solidFill>
                            <a:srgbClr val="000000"/>
                          </a:solidFill>
                          <a:effectLst/>
                        </a:rPr>
                        <a:t>Tier III</a:t>
                      </a:r>
                    </a:p>
                    <a:p>
                      <a:pPr marL="0" marR="0" algn="ctr">
                        <a:lnSpc>
                          <a:spcPct val="115000"/>
                        </a:lnSpc>
                        <a:spcBef>
                          <a:spcPts val="0"/>
                        </a:spcBef>
                        <a:spcAft>
                          <a:spcPts val="0"/>
                        </a:spcAft>
                      </a:pPr>
                      <a:r>
                        <a:rPr lang="en-US" sz="1100" b="1" dirty="0">
                          <a:solidFill>
                            <a:srgbClr val="000000"/>
                          </a:solidFill>
                          <a:effectLst/>
                        </a:rPr>
                        <a:t>Intensive</a:t>
                      </a:r>
                    </a:p>
                    <a:p>
                      <a:pPr marL="0" marR="0" algn="ctr">
                        <a:lnSpc>
                          <a:spcPct val="115000"/>
                        </a:lnSpc>
                        <a:spcBef>
                          <a:spcPts val="0"/>
                        </a:spcBef>
                        <a:spcAft>
                          <a:spcPts val="0"/>
                        </a:spcAft>
                      </a:pPr>
                      <a:r>
                        <a:rPr lang="en-US" sz="1100" b="1" dirty="0">
                          <a:solidFill>
                            <a:srgbClr val="000000"/>
                          </a:solidFill>
                          <a:effectLst/>
                        </a:rPr>
                        <a:t>Intervention</a:t>
                      </a: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BDD8"/>
                    </a:solidFill>
                  </a:tcPr>
                </a:tc>
                <a:extLst>
                  <a:ext uri="{0D108BD9-81ED-4DB2-BD59-A6C34878D82A}">
                    <a16:rowId xmlns:a16="http://schemas.microsoft.com/office/drawing/2014/main" val="2424423123"/>
                  </a:ext>
                </a:extLst>
              </a:tr>
              <a:tr h="543697">
                <a:tc>
                  <a:txBody>
                    <a:bodyPr/>
                    <a:lstStyle/>
                    <a:p>
                      <a:pPr marL="0" marR="0">
                        <a:lnSpc>
                          <a:spcPct val="115000"/>
                        </a:lnSpc>
                        <a:spcBef>
                          <a:spcPts val="0"/>
                        </a:spcBef>
                        <a:spcAft>
                          <a:spcPts val="0"/>
                        </a:spcAft>
                      </a:pPr>
                      <a:r>
                        <a:rPr lang="en-US" sz="1400" dirty="0">
                          <a:solidFill>
                            <a:schemeClr val="tx2"/>
                          </a:solidFill>
                          <a:effectLst/>
                        </a:rPr>
                        <a:t>School</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50%</a:t>
                      </a:r>
                    </a:p>
                  </a:txBody>
                  <a:tcPr marL="68580" marR="68580" marT="0" marB="0" anchor="ct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22%</a:t>
                      </a:r>
                    </a:p>
                  </a:txBody>
                  <a:tcPr marL="68580" marR="68580" marT="0" marB="0" anchor="ct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28%</a:t>
                      </a:r>
                    </a:p>
                  </a:txBody>
                  <a:tcPr marL="68580" marR="68580" marT="0" marB="0" anchor="ctr"/>
                </a:tc>
                <a:extLst>
                  <a:ext uri="{0D108BD9-81ED-4DB2-BD59-A6C34878D82A}">
                    <a16:rowId xmlns:a16="http://schemas.microsoft.com/office/drawing/2014/main" val="113890436"/>
                  </a:ext>
                </a:extLst>
              </a:tr>
              <a:tr h="543697">
                <a:tc>
                  <a:txBody>
                    <a:bodyPr/>
                    <a:lstStyle/>
                    <a:p>
                      <a:pPr marL="0" marR="0">
                        <a:lnSpc>
                          <a:spcPct val="115000"/>
                        </a:lnSpc>
                        <a:spcBef>
                          <a:spcPts val="0"/>
                        </a:spcBef>
                        <a:spcAft>
                          <a:spcPts val="0"/>
                        </a:spcAft>
                      </a:pPr>
                      <a:r>
                        <a:rPr lang="en-US" sz="1400" dirty="0">
                          <a:solidFill>
                            <a:schemeClr val="tx2"/>
                          </a:solidFill>
                          <a:effectLst/>
                        </a:rPr>
                        <a:t>Grade 1</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a:txBody>
                    <a:bodyPr/>
                    <a:lstStyle/>
                    <a:p>
                      <a:pPr marL="0" marR="0" algn="ctr">
                        <a:lnSpc>
                          <a:spcPct val="115000"/>
                        </a:lnSpc>
                        <a:spcBef>
                          <a:spcPts val="0"/>
                        </a:spcBef>
                        <a:spcAft>
                          <a:spcPts val="0"/>
                        </a:spcAft>
                      </a:pPr>
                      <a:r>
                        <a:rPr lang="en-US" sz="2000" b="1" dirty="0">
                          <a:solidFill>
                            <a:srgbClr val="000000"/>
                          </a:solidFill>
                          <a:effectLst/>
                        </a:rPr>
                        <a:t>49% </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BDD8"/>
                    </a:solidFill>
                  </a:tcPr>
                </a:tc>
                <a:tc>
                  <a:txBody>
                    <a:bodyPr/>
                    <a:lstStyle/>
                    <a:p>
                      <a:pPr marL="0" marR="0" algn="ctr">
                        <a:lnSpc>
                          <a:spcPct val="115000"/>
                        </a:lnSpc>
                        <a:spcBef>
                          <a:spcPts val="0"/>
                        </a:spcBef>
                        <a:spcAft>
                          <a:spcPts val="0"/>
                        </a:spcAft>
                      </a:pPr>
                      <a:r>
                        <a:rPr lang="en-US" sz="2000" b="1" dirty="0">
                          <a:solidFill>
                            <a:srgbClr val="000000"/>
                          </a:solidFill>
                          <a:effectLst/>
                        </a:rPr>
                        <a:t>29%</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BDD8"/>
                    </a:solidFill>
                  </a:tcPr>
                </a:tc>
                <a:tc>
                  <a:txBody>
                    <a:bodyPr/>
                    <a:lstStyle/>
                    <a:p>
                      <a:pPr marL="0" marR="0" algn="ctr">
                        <a:lnSpc>
                          <a:spcPct val="115000"/>
                        </a:lnSpc>
                        <a:spcBef>
                          <a:spcPts val="0"/>
                        </a:spcBef>
                        <a:spcAft>
                          <a:spcPts val="0"/>
                        </a:spcAft>
                      </a:pPr>
                      <a:r>
                        <a:rPr lang="en-US" sz="2000" b="1" dirty="0">
                          <a:solidFill>
                            <a:srgbClr val="000000"/>
                          </a:solidFill>
                          <a:effectLst/>
                          <a:latin typeface="+mn-lt"/>
                          <a:ea typeface="+mn-ea"/>
                          <a:cs typeface="+mn-cs"/>
                        </a:rPr>
                        <a:t>23%</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BDD8"/>
                    </a:solidFill>
                  </a:tcPr>
                </a:tc>
                <a:extLst>
                  <a:ext uri="{0D108BD9-81ED-4DB2-BD59-A6C34878D82A}">
                    <a16:rowId xmlns:a16="http://schemas.microsoft.com/office/drawing/2014/main" val="2166281388"/>
                  </a:ext>
                </a:extLst>
              </a:tr>
              <a:tr h="543697">
                <a:tc>
                  <a:txBody>
                    <a:bodyPr/>
                    <a:lstStyle/>
                    <a:p>
                      <a:pPr marL="0" marR="0">
                        <a:lnSpc>
                          <a:spcPct val="115000"/>
                        </a:lnSpc>
                        <a:spcBef>
                          <a:spcPts val="0"/>
                        </a:spcBef>
                        <a:spcAft>
                          <a:spcPts val="0"/>
                        </a:spcAft>
                      </a:pPr>
                      <a:r>
                        <a:rPr lang="en-US" sz="1400" dirty="0">
                          <a:solidFill>
                            <a:schemeClr val="tx2"/>
                          </a:solidFill>
                          <a:effectLst/>
                        </a:rPr>
                        <a:t>Grade 2</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645D9C"/>
                    </a:solidFill>
                  </a:tcP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51%</a:t>
                      </a:r>
                    </a:p>
                  </a:txBody>
                  <a:tcPr marL="68580" marR="68580" marT="0" marB="0" anchor="ct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15%</a:t>
                      </a:r>
                    </a:p>
                  </a:txBody>
                  <a:tcPr marL="68580" marR="68580" marT="0" marB="0" anchor="ctr"/>
                </a:tc>
                <a:tc>
                  <a:txBody>
                    <a:bodyPr/>
                    <a:lstStyle/>
                    <a:p>
                      <a:pPr algn="ctr"/>
                      <a:r>
                        <a:rPr lang="en-US" sz="2000" b="1" dirty="0">
                          <a:solidFill>
                            <a:srgbClr val="000000"/>
                          </a:solidFill>
                          <a:effectLst/>
                          <a:latin typeface="Calibri" panose="020F0502020204030204" pitchFamily="34" charset="0"/>
                          <a:cs typeface="Times New Roman" panose="02020603050405020304" pitchFamily="18" charset="0"/>
                        </a:rPr>
                        <a:t>33%</a:t>
                      </a:r>
                    </a:p>
                  </a:txBody>
                  <a:tcPr marL="68580" marR="68580" marT="0" marB="0" anchor="ctr"/>
                </a:tc>
                <a:extLst>
                  <a:ext uri="{0D108BD9-81ED-4DB2-BD59-A6C34878D82A}">
                    <a16:rowId xmlns:a16="http://schemas.microsoft.com/office/drawing/2014/main" val="901809044"/>
                  </a:ext>
                </a:extLst>
              </a:tr>
            </a:tbl>
          </a:graphicData>
        </a:graphic>
      </p:graphicFrame>
      <p:sp>
        <p:nvSpPr>
          <p:cNvPr id="2" name="Rectangle 1" descr="highlighting the 50% in the table">
            <a:extLst>
              <a:ext uri="{FF2B5EF4-FFF2-40B4-BE49-F238E27FC236}">
                <a16:creationId xmlns:a16="http://schemas.microsoft.com/office/drawing/2014/main" id="{A8E6125A-398A-E741-AA40-B7E4C7DFF378}"/>
              </a:ext>
              <a:ext uri="{C183D7F6-B498-43B3-948B-1728B52AA6E4}">
                <adec:decorative xmlns:adec="http://schemas.microsoft.com/office/drawing/2017/decorative" val="0"/>
              </a:ext>
            </a:extLst>
          </p:cNvPr>
          <p:cNvSpPr/>
          <p:nvPr/>
        </p:nvSpPr>
        <p:spPr>
          <a:xfrm>
            <a:off x="7540782" y="4052064"/>
            <a:ext cx="1228725" cy="385762"/>
          </a:xfrm>
          <a:prstGeom prst="rect">
            <a:avLst/>
          </a:prstGeom>
          <a:solidFill>
            <a:srgbClr val="F2DCDB">
              <a:alpha val="36863"/>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Straight Arrow Connector 19" descr="arrow pointing from 50% to High Priority">
            <a:extLst>
              <a:ext uri="{FF2B5EF4-FFF2-40B4-BE49-F238E27FC236}">
                <a16:creationId xmlns:a16="http://schemas.microsoft.com/office/drawing/2014/main" id="{BDF3FB9E-16D9-7740-985E-A638597D614F}"/>
              </a:ext>
            </a:extLst>
          </p:cNvPr>
          <p:cNvCxnSpPr>
            <a:cxnSpLocks/>
          </p:cNvCxnSpPr>
          <p:nvPr/>
        </p:nvCxnSpPr>
        <p:spPr>
          <a:xfrm flipH="1">
            <a:off x="6702922" y="4377316"/>
            <a:ext cx="1307617" cy="1479061"/>
          </a:xfrm>
          <a:prstGeom prst="straightConnector1">
            <a:avLst/>
          </a:prstGeom>
          <a:ln>
            <a:solidFill>
              <a:schemeClr val="accent3">
                <a:lumMod val="7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4" name="TextBox 3">
            <a:extLst>
              <a:ext uri="{FF2B5EF4-FFF2-40B4-BE49-F238E27FC236}">
                <a16:creationId xmlns:a16="http://schemas.microsoft.com/office/drawing/2014/main" id="{D362CD9D-61FD-6E4C-A5EC-9F95E717B8DB}"/>
              </a:ext>
            </a:extLst>
          </p:cNvPr>
          <p:cNvSpPr txBox="1"/>
          <p:nvPr/>
        </p:nvSpPr>
        <p:spPr>
          <a:xfrm>
            <a:off x="5949728" y="5806949"/>
            <a:ext cx="15063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High Priority</a:t>
            </a:r>
          </a:p>
        </p:txBody>
      </p:sp>
      <p:sp>
        <p:nvSpPr>
          <p:cNvPr id="15" name="Rectangle 14" descr="highlighting the 22% in the table">
            <a:extLst>
              <a:ext uri="{FF2B5EF4-FFF2-40B4-BE49-F238E27FC236}">
                <a16:creationId xmlns:a16="http://schemas.microsoft.com/office/drawing/2014/main" id="{EF03D24C-86E0-DB43-BAA7-C52B0A5C7E8A}"/>
              </a:ext>
            </a:extLst>
          </p:cNvPr>
          <p:cNvSpPr/>
          <p:nvPr/>
        </p:nvSpPr>
        <p:spPr>
          <a:xfrm>
            <a:off x="9146918" y="4052064"/>
            <a:ext cx="1228725" cy="385762"/>
          </a:xfrm>
          <a:prstGeom prst="rect">
            <a:avLst/>
          </a:prstGeom>
          <a:solidFill>
            <a:srgbClr val="F3FF8E">
              <a:alpha val="36863"/>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1" name="Straight Arrow Connector 20" descr="arrow from 22% to Moderate Priority">
            <a:extLst>
              <a:ext uri="{FF2B5EF4-FFF2-40B4-BE49-F238E27FC236}">
                <a16:creationId xmlns:a16="http://schemas.microsoft.com/office/drawing/2014/main" id="{91F5FE38-D907-104C-82F2-ACFCDC811451}"/>
              </a:ext>
            </a:extLst>
          </p:cNvPr>
          <p:cNvCxnSpPr>
            <a:cxnSpLocks/>
          </p:cNvCxnSpPr>
          <p:nvPr/>
        </p:nvCxnSpPr>
        <p:spPr>
          <a:xfrm flipH="1">
            <a:off x="8869499" y="4377316"/>
            <a:ext cx="765213" cy="1479300"/>
          </a:xfrm>
          <a:prstGeom prst="straightConnector1">
            <a:avLst/>
          </a:prstGeom>
          <a:ln>
            <a:solidFill>
              <a:schemeClr val="accent3">
                <a:lumMod val="7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19" name="TextBox 18">
            <a:extLst>
              <a:ext uri="{FF2B5EF4-FFF2-40B4-BE49-F238E27FC236}">
                <a16:creationId xmlns:a16="http://schemas.microsoft.com/office/drawing/2014/main" id="{142E7E3B-BD57-0C4B-9216-1B42DC0B868D}"/>
              </a:ext>
            </a:extLst>
          </p:cNvPr>
          <p:cNvSpPr txBox="1"/>
          <p:nvPr/>
        </p:nvSpPr>
        <p:spPr>
          <a:xfrm>
            <a:off x="7854844" y="5807188"/>
            <a:ext cx="2029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Moderate Priority</a:t>
            </a:r>
          </a:p>
        </p:txBody>
      </p:sp>
      <p:sp>
        <p:nvSpPr>
          <p:cNvPr id="17" name="Rectangle 16" descr="highlighting the 28% in the table">
            <a:extLst>
              <a:ext uri="{FF2B5EF4-FFF2-40B4-BE49-F238E27FC236}">
                <a16:creationId xmlns:a16="http://schemas.microsoft.com/office/drawing/2014/main" id="{975CA553-E956-AE40-804A-4FABD2597B6C}"/>
              </a:ext>
            </a:extLst>
          </p:cNvPr>
          <p:cNvSpPr/>
          <p:nvPr/>
        </p:nvSpPr>
        <p:spPr>
          <a:xfrm>
            <a:off x="10723757" y="4052064"/>
            <a:ext cx="1158345" cy="385762"/>
          </a:xfrm>
          <a:prstGeom prst="rect">
            <a:avLst/>
          </a:prstGeom>
          <a:solidFill>
            <a:srgbClr val="F2DCDB">
              <a:alpha val="36863"/>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3" name="Straight Arrow Connector 22" descr="arrow pointing from 28% to High Priority">
            <a:extLst>
              <a:ext uri="{FF2B5EF4-FFF2-40B4-BE49-F238E27FC236}">
                <a16:creationId xmlns:a16="http://schemas.microsoft.com/office/drawing/2014/main" id="{D5915E62-DAEB-9448-86D2-53A5721EDEE1}"/>
              </a:ext>
            </a:extLst>
          </p:cNvPr>
          <p:cNvCxnSpPr>
            <a:cxnSpLocks/>
          </p:cNvCxnSpPr>
          <p:nvPr/>
        </p:nvCxnSpPr>
        <p:spPr>
          <a:xfrm flipH="1">
            <a:off x="11158721" y="4297838"/>
            <a:ext cx="144208" cy="1531596"/>
          </a:xfrm>
          <a:prstGeom prst="straightConnector1">
            <a:avLst/>
          </a:prstGeom>
          <a:ln>
            <a:solidFill>
              <a:schemeClr val="accent3">
                <a:lumMod val="7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22" name="TextBox 21">
            <a:extLst>
              <a:ext uri="{FF2B5EF4-FFF2-40B4-BE49-F238E27FC236}">
                <a16:creationId xmlns:a16="http://schemas.microsoft.com/office/drawing/2014/main" id="{CF4CC379-0048-B24E-A6D0-416991456CBC}"/>
              </a:ext>
            </a:extLst>
          </p:cNvPr>
          <p:cNvSpPr txBox="1"/>
          <p:nvPr/>
        </p:nvSpPr>
        <p:spPr>
          <a:xfrm>
            <a:off x="10358093" y="5780006"/>
            <a:ext cx="16012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High Priority</a:t>
            </a:r>
          </a:p>
        </p:txBody>
      </p:sp>
    </p:spTree>
    <p:custDataLst>
      <p:tags r:id="rId1"/>
    </p:custDataLst>
    <p:extLst>
      <p:ext uri="{BB962C8B-B14F-4D97-AF65-F5344CB8AC3E}">
        <p14:creationId xmlns:p14="http://schemas.microsoft.com/office/powerpoint/2010/main" val="145309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DESIGN_ID_1_OFFICE THEME" val="sQIYuJlt"/>
  <p:tag name="ARTICULATE_DESIGN_ID_CUSTOM DESIGN" val="d6jFEasM"/>
  <p:tag name="ARTICULATE_DESIGN_ID_NCIL TEMPLATE 1" val="bvlEb52S"/>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CIL Template 1">
  <a:themeElements>
    <a:clrScheme name="NCIL 3">
      <a:dk1>
        <a:srgbClr val="185C69"/>
      </a:dk1>
      <a:lt1>
        <a:srgbClr val="08355F"/>
      </a:lt1>
      <a:dk2>
        <a:srgbClr val="08355F"/>
      </a:dk2>
      <a:lt2>
        <a:srgbClr val="FFFFFF"/>
      </a:lt2>
      <a:accent1>
        <a:srgbClr val="330033"/>
      </a:accent1>
      <a:accent2>
        <a:srgbClr val="F7057A"/>
      </a:accent2>
      <a:accent3>
        <a:srgbClr val="041B30"/>
      </a:accent3>
      <a:accent4>
        <a:srgbClr val="21298A"/>
      </a:accent4>
      <a:accent5>
        <a:srgbClr val="0A4477"/>
      </a:accent5>
      <a:accent6>
        <a:srgbClr val="4F693D"/>
      </a:accent6>
      <a:hlink>
        <a:srgbClr val="0563C1"/>
      </a:hlink>
      <a:folHlink>
        <a:srgbClr val="FF5B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IL Template 1" id="{B0B438D9-AC75-40D0-92E6-3FC673DBC76A}" vid="{2141C50F-3018-42BD-8AEA-33E0BB5B6C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1647</Words>
  <Application>Microsoft Office PowerPoint</Application>
  <PresentationFormat>Widescreen</PresentationFormat>
  <Paragraphs>289</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NCIL Template 1</vt:lpstr>
      <vt:lpstr>MTSS-R Leadership Team: Prioritization</vt:lpstr>
      <vt:lpstr>Agenda</vt:lpstr>
      <vt:lpstr>Materials</vt:lpstr>
      <vt:lpstr>Engage in a Continuous Improvement Model to Solidify MTSS-R Elements </vt:lpstr>
      <vt:lpstr>Evaluate</vt:lpstr>
      <vt:lpstr>Prioritize</vt:lpstr>
      <vt:lpstr>Prioritize: Review Student Universal Screening Results</vt:lpstr>
      <vt:lpstr>Review Student Data How do you decide what is a priority?</vt:lpstr>
      <vt:lpstr>Prioritize at the school level Example:</vt:lpstr>
      <vt:lpstr>Tier I is the Highest Priority for Action Planning!</vt:lpstr>
      <vt:lpstr>Team Discussion: Review Student Data and Prioritize Tier</vt:lpstr>
      <vt:lpstr>Prioritize: Review MTSS-R Checklist Results Instruction and Intervention (Element I)</vt:lpstr>
      <vt:lpstr>Team Discussion: Are Your Student Data Results Aligned with Your MTSS-R Checklist Results?</vt:lpstr>
      <vt:lpstr>Review MTSS-R Checklist Results: How do you decide what is a priority?</vt:lpstr>
      <vt:lpstr>Phase 1: Readiness</vt:lpstr>
      <vt:lpstr>Phase 2: Initial Implementation</vt:lpstr>
      <vt:lpstr>Phase 3: Advanced Implementation</vt:lpstr>
      <vt:lpstr>Misconception Alert</vt:lpstr>
      <vt:lpstr>Team Discussion:  Review Checklist and Identify Priority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MTSS-R Leadership Team: Prioritization</dc:title>
  <dc:creator>ncil@uoregon.edu</dc:creator>
  <cp:keywords>Schools &amp; Districts; State Agencies; MTSS-R</cp:keywords>
  <cp:lastModifiedBy>Anna Ingram</cp:lastModifiedBy>
  <cp:revision>18</cp:revision>
  <dcterms:created xsi:type="dcterms:W3CDTF">2021-09-01T23:11:08Z</dcterms:created>
  <dcterms:modified xsi:type="dcterms:W3CDTF">2023-07-12T18:34:39Z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FD187359-B4E6-4452-8E74-09733E107D8C</vt:lpwstr>
  </property>
  <property fmtid="{D5CDD505-2E9C-101B-9397-08002B2CF9AE}" pid="3" name="ArticulatePath">
    <vt:lpwstr>MTSS-R Team Prioritization</vt:lpwstr>
  </property>
</Properties>
</file>