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notesSlides/notesSlide2.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3.xml" ContentType="application/vnd.openxmlformats-officedocument.presentationml.notesSlide+xml"/>
  <Override PartName="/ppt/tags/tag8.xml" ContentType="application/vnd.openxmlformats-officedocument.presentationml.tags+xml"/>
  <Override PartName="/ppt/notesSlides/notesSlide4.xml" ContentType="application/vnd.openxmlformats-officedocument.presentationml.notesSlide+xml"/>
  <Override PartName="/ppt/tags/tag9.xml" ContentType="application/vnd.openxmlformats-officedocument.presentationml.tags+xml"/>
  <Override PartName="/ppt/notesSlides/notesSlide5.xml" ContentType="application/vnd.openxmlformats-officedocument.presentationml.notesSlide+xml"/>
  <Override PartName="/ppt/tags/tag10.xml" ContentType="application/vnd.openxmlformats-officedocument.presentationml.tags+xml"/>
  <Override PartName="/ppt/notesSlides/notesSlide6.xml" ContentType="application/vnd.openxmlformats-officedocument.presentationml.notesSlide+xml"/>
  <Override PartName="/ppt/tags/tag11.xml" ContentType="application/vnd.openxmlformats-officedocument.presentationml.tags+xml"/>
  <Override PartName="/ppt/notesSlides/notesSlide7.xml" ContentType="application/vnd.openxmlformats-officedocument.presentationml.notesSlide+xml"/>
  <Override PartName="/ppt/tags/tag12.xml" ContentType="application/vnd.openxmlformats-officedocument.presentationml.tags+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Lst>
  <p:notesMasterIdLst>
    <p:notesMasterId r:id="rId12"/>
  </p:notesMasterIdLst>
  <p:handoutMasterIdLst>
    <p:handoutMasterId r:id="rId13"/>
  </p:handoutMasterIdLst>
  <p:sldIdLst>
    <p:sldId id="651" r:id="rId2"/>
    <p:sldId id="4376" r:id="rId3"/>
    <p:sldId id="4377" r:id="rId4"/>
    <p:sldId id="4274" r:id="rId5"/>
    <p:sldId id="2277" r:id="rId6"/>
    <p:sldId id="2278" r:id="rId7"/>
    <p:sldId id="4379" r:id="rId8"/>
    <p:sldId id="4380" r:id="rId9"/>
    <p:sldId id="4381" r:id="rId10"/>
    <p:sldId id="4382" r:id="rId11"/>
  </p:sldIdLst>
  <p:sldSz cx="12192000" cy="6858000"/>
  <p:notesSz cx="7315200" cy="9601200"/>
  <p:custDataLst>
    <p:tags r:id="rId1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A566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57" autoAdjust="0"/>
    <p:restoredTop sz="86420" autoAdjust="0"/>
  </p:normalViewPr>
  <p:slideViewPr>
    <p:cSldViewPr snapToGrid="0" snapToObjects="1">
      <p:cViewPr varScale="1">
        <p:scale>
          <a:sx n="81" d="100"/>
          <a:sy n="81" d="100"/>
        </p:scale>
        <p:origin x="108" y="70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03B8B3E-0DBE-0608-D3F7-B2B41E8BD03C}"/>
              </a:ext>
            </a:extLst>
          </p:cNvPr>
          <p:cNvSpPr>
            <a:spLocks noGrp="1"/>
          </p:cNvSpPr>
          <p:nvPr>
            <p:ph type="hdr" sz="quarter"/>
          </p:nvPr>
        </p:nvSpPr>
        <p:spPr>
          <a:xfrm>
            <a:off x="0" y="0"/>
            <a:ext cx="3170238" cy="481013"/>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B0B5EF73-7996-C466-A260-FADF97C5A9C6}"/>
              </a:ext>
            </a:extLst>
          </p:cNvPr>
          <p:cNvSpPr>
            <a:spLocks noGrp="1"/>
          </p:cNvSpPr>
          <p:nvPr>
            <p:ph type="dt" sz="quarter" idx="1"/>
          </p:nvPr>
        </p:nvSpPr>
        <p:spPr>
          <a:xfrm>
            <a:off x="4143375" y="0"/>
            <a:ext cx="3170238" cy="481013"/>
          </a:xfrm>
          <a:prstGeom prst="rect">
            <a:avLst/>
          </a:prstGeom>
        </p:spPr>
        <p:txBody>
          <a:bodyPr vert="horz" lIns="91440" tIns="45720" rIns="91440" bIns="45720" rtlCol="0"/>
          <a:lstStyle>
            <a:lvl1pPr algn="r">
              <a:defRPr sz="1200"/>
            </a:lvl1pPr>
          </a:lstStyle>
          <a:p>
            <a:endParaRPr lang="en-US"/>
          </a:p>
        </p:txBody>
      </p:sp>
      <p:sp>
        <p:nvSpPr>
          <p:cNvPr id="4" name="Footer Placeholder 3">
            <a:extLst>
              <a:ext uri="{FF2B5EF4-FFF2-40B4-BE49-F238E27FC236}">
                <a16:creationId xmlns:a16="http://schemas.microsoft.com/office/drawing/2014/main" id="{AD305940-3F10-C7CD-346C-5D963D444824}"/>
              </a:ext>
            </a:extLst>
          </p:cNvPr>
          <p:cNvSpPr>
            <a:spLocks noGrp="1"/>
          </p:cNvSpPr>
          <p:nvPr>
            <p:ph type="ftr" sz="quarter" idx="2"/>
          </p:nvPr>
        </p:nvSpPr>
        <p:spPr>
          <a:xfrm>
            <a:off x="0" y="9120188"/>
            <a:ext cx="3170238" cy="48101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23260B45-E957-BFFA-BE68-13F05029AECE}"/>
              </a:ext>
            </a:extLst>
          </p:cNvPr>
          <p:cNvSpPr>
            <a:spLocks noGrp="1"/>
          </p:cNvSpPr>
          <p:nvPr>
            <p:ph type="sldNum" sz="quarter" idx="3"/>
          </p:nvPr>
        </p:nvSpPr>
        <p:spPr>
          <a:xfrm>
            <a:off x="4143375" y="9120188"/>
            <a:ext cx="3170238" cy="481012"/>
          </a:xfrm>
          <a:prstGeom prst="rect">
            <a:avLst/>
          </a:prstGeom>
        </p:spPr>
        <p:txBody>
          <a:bodyPr vert="horz" lIns="91440" tIns="45720" rIns="91440" bIns="45720" rtlCol="0" anchor="b"/>
          <a:lstStyle>
            <a:lvl1pPr algn="r">
              <a:defRPr sz="1200"/>
            </a:lvl1pPr>
          </a:lstStyle>
          <a:p>
            <a:fld id="{47954C2C-D7CD-42E0-8E44-26D5415C5638}" type="slidenum">
              <a:rPr lang="en-US" smtClean="0"/>
              <a:t>‹#›</a:t>
            </a:fld>
            <a:endParaRPr lang="en-US"/>
          </a:p>
        </p:txBody>
      </p:sp>
    </p:spTree>
    <p:extLst>
      <p:ext uri="{BB962C8B-B14F-4D97-AF65-F5344CB8AC3E}">
        <p14:creationId xmlns:p14="http://schemas.microsoft.com/office/powerpoint/2010/main" val="28663615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9A4AADA8-DF7B-BE43-B574-10B0019E6EEC}" type="slidenum">
              <a:rPr lang="en-US" smtClean="0"/>
              <a:t>‹#›</a:t>
            </a:fld>
            <a:endParaRPr lang="en-US"/>
          </a:p>
        </p:txBody>
      </p:sp>
    </p:spTree>
    <p:extLst>
      <p:ext uri="{BB962C8B-B14F-4D97-AF65-F5344CB8AC3E}">
        <p14:creationId xmlns:p14="http://schemas.microsoft.com/office/powerpoint/2010/main" val="1906200976"/>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normAutofit/>
          </a:bodyPr>
          <a:lstStyle/>
          <a:p>
            <a:pPr marL="241653" indent="-241653">
              <a:buFont typeface="+mj-lt"/>
              <a:buAutoNum type="arabicPeriod"/>
            </a:pPr>
            <a:r>
              <a:rPr lang="en-US" dirty="0"/>
              <a:t>Introduce</a:t>
            </a:r>
            <a:r>
              <a:rPr lang="en-US" baseline="0" dirty="0"/>
              <a:t> your</a:t>
            </a:r>
            <a:r>
              <a:rPr lang="en-US" dirty="0"/>
              <a:t>self</a:t>
            </a:r>
            <a:r>
              <a:rPr lang="en-US" baseline="0" dirty="0"/>
              <a:t> with a brief history of your background and experience with ECRI.</a:t>
            </a:r>
            <a:endParaRPr lang="en-US" dirty="0"/>
          </a:p>
          <a:p>
            <a:pPr marL="241653" indent="-241653">
              <a:buFont typeface="+mj-lt"/>
              <a:buAutoNum type="arabicPeriod"/>
            </a:pPr>
            <a:r>
              <a:rPr lang="en-US" baseline="0" dirty="0"/>
              <a:t>If the group is small, give participants a chance to share about themselves (name, experience, school, etc.)  If the group is large, ask them to put hands up if teach K…teach 1</a:t>
            </a:r>
            <a:r>
              <a:rPr lang="en-US" baseline="30000" dirty="0"/>
              <a:t>st</a:t>
            </a:r>
            <a:r>
              <a:rPr lang="en-US" baseline="0" dirty="0"/>
              <a:t>…teach 2</a:t>
            </a:r>
            <a:r>
              <a:rPr lang="en-US" baseline="30000" dirty="0"/>
              <a:t>nd</a:t>
            </a:r>
            <a:r>
              <a:rPr lang="en-US" baseline="0" dirty="0"/>
              <a:t>… Use this information to gauge who you are presenting to and where to address focus for presentation. </a:t>
            </a:r>
          </a:p>
          <a:p>
            <a:endParaRPr lang="en-US" baseline="0" dirty="0"/>
          </a:p>
        </p:txBody>
      </p:sp>
      <p:sp>
        <p:nvSpPr>
          <p:cNvPr id="4" name="Slide Number Placeholder 3"/>
          <p:cNvSpPr>
            <a:spLocks noGrp="1"/>
          </p:cNvSpPr>
          <p:nvPr>
            <p:ph type="sldNum" sz="quarter" idx="10"/>
          </p:nvPr>
        </p:nvSpPr>
        <p:spPr/>
        <p:txBody>
          <a:bodyPr/>
          <a:lstStyle/>
          <a:p>
            <a:pPr defTabSz="483306">
              <a:defRPr/>
            </a:pPr>
            <a:fld id="{D3D419AB-AB7D-4AE7-9BB2-5B7666EAA903}" type="slidenum">
              <a:rPr lang="en-US">
                <a:solidFill>
                  <a:prstClr val="black"/>
                </a:solidFill>
                <a:latin typeface="Calibri"/>
              </a:rPr>
              <a:pPr defTabSz="483306">
                <a:defRPr/>
              </a:pPr>
              <a:t>1</a:t>
            </a:fld>
            <a:endParaRPr lang="en-US">
              <a:solidFill>
                <a:prstClr val="black"/>
              </a:solidFill>
              <a:latin typeface="Calibri"/>
            </a:endParaRPr>
          </a:p>
        </p:txBody>
      </p:sp>
    </p:spTree>
    <p:extLst>
      <p:ext uri="{BB962C8B-B14F-4D97-AF65-F5344CB8AC3E}">
        <p14:creationId xmlns:p14="http://schemas.microsoft.com/office/powerpoint/2010/main" val="30444252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Talked about this at day 3 and 4 trainings—may look familiar, may have forgotten about this—either way is ok!</a:t>
            </a:r>
          </a:p>
        </p:txBody>
      </p:sp>
      <p:sp>
        <p:nvSpPr>
          <p:cNvPr id="4" name="Slide Number Placeholder 3"/>
          <p:cNvSpPr>
            <a:spLocks noGrp="1"/>
          </p:cNvSpPr>
          <p:nvPr>
            <p:ph type="sldNum" sz="quarter" idx="5"/>
          </p:nvPr>
        </p:nvSpPr>
        <p:spPr/>
        <p:txBody>
          <a:bodyPr/>
          <a:lstStyle/>
          <a:p>
            <a:fld id="{9A4AADA8-DF7B-BE43-B574-10B0019E6EEC}" type="slidenum">
              <a:rPr lang="en-US" smtClean="0"/>
              <a:t>2</a:t>
            </a:fld>
            <a:endParaRPr lang="en-US"/>
          </a:p>
        </p:txBody>
      </p:sp>
    </p:spTree>
    <p:extLst>
      <p:ext uri="{BB962C8B-B14F-4D97-AF65-F5344CB8AC3E}">
        <p14:creationId xmlns:p14="http://schemas.microsoft.com/office/powerpoint/2010/main" val="16300021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focus of the school GOAL will always be on instruction and intervention!</a:t>
            </a:r>
          </a:p>
          <a:p>
            <a:endParaRPr lang="en-US" dirty="0"/>
          </a:p>
        </p:txBody>
      </p:sp>
      <p:sp>
        <p:nvSpPr>
          <p:cNvPr id="4" name="Slide Number Placeholder 3"/>
          <p:cNvSpPr>
            <a:spLocks noGrp="1"/>
          </p:cNvSpPr>
          <p:nvPr>
            <p:ph type="sldNum" sz="quarter" idx="5"/>
          </p:nvPr>
        </p:nvSpPr>
        <p:spPr/>
        <p:txBody>
          <a:bodyPr/>
          <a:lstStyle/>
          <a:p>
            <a:pPr defTabSz="966612">
              <a:defRPr/>
            </a:pPr>
            <a:fld id="{AD5B59CF-A05D-6D44-88C0-69A995EF5DC9}" type="slidenum">
              <a:rPr lang="en-US">
                <a:solidFill>
                  <a:prstClr val="black"/>
                </a:solidFill>
                <a:latin typeface="Calibri" panose="020F0502020204030204"/>
              </a:rPr>
              <a:pPr defTabSz="966612">
                <a:defRPr/>
              </a:pPr>
              <a:t>5</a:t>
            </a:fld>
            <a:endParaRPr lang="en-US">
              <a:solidFill>
                <a:prstClr val="black"/>
              </a:solidFill>
              <a:latin typeface="Calibri" panose="020F0502020204030204"/>
            </a:endParaRPr>
          </a:p>
        </p:txBody>
      </p:sp>
    </p:spTree>
    <p:extLst>
      <p:ext uri="{BB962C8B-B14F-4D97-AF65-F5344CB8AC3E}">
        <p14:creationId xmlns:p14="http://schemas.microsoft.com/office/powerpoint/2010/main" val="41026953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Walk through the items that should be on the Action Plan.</a:t>
            </a:r>
          </a:p>
          <a:p>
            <a:endParaRPr lang="en-US" dirty="0"/>
          </a:p>
          <a:p>
            <a:r>
              <a:rPr lang="en-US" dirty="0"/>
              <a:t>Goal should be pulled from Phase 1 action on checklist—across tiers.</a:t>
            </a:r>
          </a:p>
        </p:txBody>
      </p:sp>
      <p:sp>
        <p:nvSpPr>
          <p:cNvPr id="4" name="Slide Number Placeholder 3"/>
          <p:cNvSpPr>
            <a:spLocks noGrp="1"/>
          </p:cNvSpPr>
          <p:nvPr>
            <p:ph type="sldNum" sz="quarter" idx="5"/>
          </p:nvPr>
        </p:nvSpPr>
        <p:spPr/>
        <p:txBody>
          <a:bodyPr/>
          <a:lstStyle/>
          <a:p>
            <a:pPr defTabSz="966612">
              <a:defRPr/>
            </a:pPr>
            <a:fld id="{D3D419AB-AB7D-4AE7-9BB2-5B7666EAA903}" type="slidenum">
              <a:rPr lang="en-US">
                <a:solidFill>
                  <a:prstClr val="black"/>
                </a:solidFill>
                <a:latin typeface="Calibri" panose="020F0502020204030204"/>
              </a:rPr>
              <a:pPr defTabSz="966612">
                <a:defRPr/>
              </a:pPr>
              <a:t>6</a:t>
            </a:fld>
            <a:endParaRPr lang="en-US">
              <a:solidFill>
                <a:prstClr val="black"/>
              </a:solidFill>
              <a:latin typeface="Calibri" panose="020F0502020204030204"/>
            </a:endParaRPr>
          </a:p>
        </p:txBody>
      </p:sp>
    </p:spTree>
    <p:extLst>
      <p:ext uri="{BB962C8B-B14F-4D97-AF65-F5344CB8AC3E}">
        <p14:creationId xmlns:p14="http://schemas.microsoft.com/office/powerpoint/2010/main" val="36984159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Walk through the items that should be on the Action Plan</a:t>
            </a:r>
          </a:p>
        </p:txBody>
      </p:sp>
      <p:sp>
        <p:nvSpPr>
          <p:cNvPr id="4" name="Slide Number Placeholder 3"/>
          <p:cNvSpPr>
            <a:spLocks noGrp="1"/>
          </p:cNvSpPr>
          <p:nvPr>
            <p:ph type="sldNum" sz="quarter" idx="5"/>
          </p:nvPr>
        </p:nvSpPr>
        <p:spPr/>
        <p:txBody>
          <a:bodyPr/>
          <a:lstStyle/>
          <a:p>
            <a:pPr defTabSz="966612">
              <a:defRPr/>
            </a:pPr>
            <a:fld id="{D3D419AB-AB7D-4AE7-9BB2-5B7666EAA903}" type="slidenum">
              <a:rPr lang="en-US">
                <a:solidFill>
                  <a:prstClr val="black"/>
                </a:solidFill>
                <a:latin typeface="Calibri" panose="020F0502020204030204"/>
              </a:rPr>
              <a:pPr defTabSz="966612">
                <a:defRPr/>
              </a:pPr>
              <a:t>7</a:t>
            </a:fld>
            <a:endParaRPr lang="en-US">
              <a:solidFill>
                <a:prstClr val="black"/>
              </a:solidFill>
              <a:latin typeface="Calibri" panose="020F0502020204030204"/>
            </a:endParaRPr>
          </a:p>
        </p:txBody>
      </p:sp>
    </p:spTree>
    <p:extLst>
      <p:ext uri="{BB962C8B-B14F-4D97-AF65-F5344CB8AC3E}">
        <p14:creationId xmlns:p14="http://schemas.microsoft.com/office/powerpoint/2010/main" val="27099579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Walk through the items that should be on the Action Plan</a:t>
            </a:r>
          </a:p>
          <a:p>
            <a:r>
              <a:rPr lang="en-US" dirty="0"/>
              <a:t>This is how you evaluate progress toward your goal. If addressing needs in tier 1, MOY and EOY data should have impact on student data.</a:t>
            </a:r>
          </a:p>
          <a:p>
            <a:r>
              <a:rPr lang="en-US" dirty="0"/>
              <a:t>Implementation data– if we expect instruction to be delivered explicitly and systematically, need to be sure that instruction is being delivered this way.</a:t>
            </a:r>
          </a:p>
        </p:txBody>
      </p:sp>
      <p:sp>
        <p:nvSpPr>
          <p:cNvPr id="4" name="Slide Number Placeholder 3"/>
          <p:cNvSpPr>
            <a:spLocks noGrp="1"/>
          </p:cNvSpPr>
          <p:nvPr>
            <p:ph type="sldNum" sz="quarter" idx="5"/>
          </p:nvPr>
        </p:nvSpPr>
        <p:spPr/>
        <p:txBody>
          <a:bodyPr/>
          <a:lstStyle/>
          <a:p>
            <a:pPr defTabSz="966612">
              <a:defRPr/>
            </a:pPr>
            <a:fld id="{D3D419AB-AB7D-4AE7-9BB2-5B7666EAA903}" type="slidenum">
              <a:rPr lang="en-US">
                <a:solidFill>
                  <a:prstClr val="black"/>
                </a:solidFill>
                <a:latin typeface="Calibri" panose="020F0502020204030204"/>
              </a:rPr>
              <a:pPr defTabSz="966612">
                <a:defRPr/>
              </a:pPr>
              <a:t>8</a:t>
            </a:fld>
            <a:endParaRPr lang="en-US">
              <a:solidFill>
                <a:prstClr val="black"/>
              </a:solidFill>
              <a:latin typeface="Calibri" panose="020F0502020204030204"/>
            </a:endParaRPr>
          </a:p>
        </p:txBody>
      </p:sp>
    </p:spTree>
    <p:extLst>
      <p:ext uri="{BB962C8B-B14F-4D97-AF65-F5344CB8AC3E}">
        <p14:creationId xmlns:p14="http://schemas.microsoft.com/office/powerpoint/2010/main" val="23493021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Walk through the items that should be on the Action Plan</a:t>
            </a:r>
          </a:p>
        </p:txBody>
      </p:sp>
      <p:sp>
        <p:nvSpPr>
          <p:cNvPr id="4" name="Slide Number Placeholder 3"/>
          <p:cNvSpPr>
            <a:spLocks noGrp="1"/>
          </p:cNvSpPr>
          <p:nvPr>
            <p:ph type="sldNum" sz="quarter" idx="5"/>
          </p:nvPr>
        </p:nvSpPr>
        <p:spPr/>
        <p:txBody>
          <a:bodyPr/>
          <a:lstStyle/>
          <a:p>
            <a:pPr defTabSz="966612">
              <a:defRPr/>
            </a:pPr>
            <a:fld id="{D3D419AB-AB7D-4AE7-9BB2-5B7666EAA903}" type="slidenum">
              <a:rPr lang="en-US">
                <a:solidFill>
                  <a:prstClr val="black"/>
                </a:solidFill>
                <a:latin typeface="Calibri" panose="020F0502020204030204"/>
              </a:rPr>
              <a:pPr defTabSz="966612">
                <a:defRPr/>
              </a:pPr>
              <a:t>9</a:t>
            </a:fld>
            <a:endParaRPr lang="en-US">
              <a:solidFill>
                <a:prstClr val="black"/>
              </a:solidFill>
              <a:latin typeface="Calibri" panose="020F0502020204030204"/>
            </a:endParaRPr>
          </a:p>
        </p:txBody>
      </p:sp>
    </p:spTree>
    <p:extLst>
      <p:ext uri="{BB962C8B-B14F-4D97-AF65-F5344CB8AC3E}">
        <p14:creationId xmlns:p14="http://schemas.microsoft.com/office/powerpoint/2010/main" val="20920250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Walk through the items that should be on the Action Plan</a:t>
            </a:r>
          </a:p>
          <a:p>
            <a:endParaRPr lang="en-US" dirty="0"/>
          </a:p>
          <a:p>
            <a:r>
              <a:rPr lang="en-US" dirty="0"/>
              <a:t>Things I haven’t done yet that would support delivering explicit and systematic instruction.</a:t>
            </a:r>
          </a:p>
          <a:p>
            <a:r>
              <a:rPr lang="en-US" dirty="0"/>
              <a:t>Think about what you want to prioritize– focus on P1 and some pieces of P2 you can loop in.</a:t>
            </a:r>
          </a:p>
          <a:p>
            <a:r>
              <a:rPr lang="en-US" dirty="0"/>
              <a:t>Think about how this links back to supporting larger instruction/implementation goal.</a:t>
            </a:r>
          </a:p>
        </p:txBody>
      </p:sp>
      <p:sp>
        <p:nvSpPr>
          <p:cNvPr id="4" name="Slide Number Placeholder 3"/>
          <p:cNvSpPr>
            <a:spLocks noGrp="1"/>
          </p:cNvSpPr>
          <p:nvPr>
            <p:ph type="sldNum" sz="quarter" idx="5"/>
          </p:nvPr>
        </p:nvSpPr>
        <p:spPr/>
        <p:txBody>
          <a:bodyPr/>
          <a:lstStyle/>
          <a:p>
            <a:pPr defTabSz="966612">
              <a:defRPr/>
            </a:pPr>
            <a:fld id="{D3D419AB-AB7D-4AE7-9BB2-5B7666EAA903}" type="slidenum">
              <a:rPr lang="en-US">
                <a:solidFill>
                  <a:prstClr val="black"/>
                </a:solidFill>
                <a:latin typeface="Calibri" panose="020F0502020204030204"/>
              </a:rPr>
              <a:pPr defTabSz="966612">
                <a:defRPr/>
              </a:pPr>
              <a:t>10</a:t>
            </a:fld>
            <a:endParaRPr lang="en-US">
              <a:solidFill>
                <a:prstClr val="black"/>
              </a:solidFill>
              <a:latin typeface="Calibri" panose="020F0502020204030204"/>
            </a:endParaRPr>
          </a:p>
        </p:txBody>
      </p:sp>
    </p:spTree>
    <p:extLst>
      <p:ext uri="{BB962C8B-B14F-4D97-AF65-F5344CB8AC3E}">
        <p14:creationId xmlns:p14="http://schemas.microsoft.com/office/powerpoint/2010/main" val="5715269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2188342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148897"/>
            <a:ext cx="10515600" cy="1325563"/>
          </a:xfrm>
          <a:prstGeom prst="rect">
            <a:avLst/>
          </a:prstGeom>
        </p:spPr>
        <p:txBody>
          <a:bodyPr/>
          <a:lstStyle/>
          <a:p>
            <a:r>
              <a:rPr lang="en-US"/>
              <a:t>Click to edit Master title style</a:t>
            </a:r>
            <a:endParaRPr lang="en-US" dirty="0"/>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4678331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0456183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148897"/>
            <a:ext cx="10515600" cy="1325563"/>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305626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9182467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1148897"/>
            <a:ext cx="10515600" cy="1325563"/>
          </a:xfrm>
          <a:prstGeom prst="rect">
            <a:avLst/>
          </a:prstGeom>
        </p:spPr>
        <p:txBody>
          <a:bodyPr/>
          <a:lstStyle/>
          <a:p>
            <a:r>
              <a:rPr lang="en-US"/>
              <a:t>Click to edit Master title style</a:t>
            </a:r>
            <a:endParaRPr lang="en-US" dirty="0"/>
          </a:p>
        </p:txBody>
      </p:sp>
    </p:spTree>
    <p:extLst>
      <p:ext uri="{BB962C8B-B14F-4D97-AF65-F5344CB8AC3E}">
        <p14:creationId xmlns:p14="http://schemas.microsoft.com/office/powerpoint/2010/main" val="37340207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970186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7446458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49"/>
        <p:cNvGrpSpPr/>
        <p:nvPr/>
      </p:nvGrpSpPr>
      <p:grpSpPr>
        <a:xfrm>
          <a:off x="0" y="0"/>
          <a:ext cx="0" cy="0"/>
          <a:chOff x="0" y="0"/>
          <a:chExt cx="0" cy="0"/>
        </a:xfrm>
      </p:grpSpPr>
      <p:sp>
        <p:nvSpPr>
          <p:cNvPr id="50" name="Google Shape;50;p12"/>
          <p:cNvSpPr txBox="1">
            <a:spLocks noGrp="1"/>
          </p:cNvSpPr>
          <p:nvPr>
            <p:ph type="title"/>
          </p:nvPr>
        </p:nvSpPr>
        <p:spPr>
          <a:xfrm>
            <a:off x="415600" y="593367"/>
            <a:ext cx="11360800" cy="763600"/>
          </a:xfrm>
          <a:prstGeom prst="rect">
            <a:avLst/>
          </a:prstGeom>
        </p:spPr>
        <p:txBody>
          <a:bodyPr spcFirstLastPara="1" wrap="square" lIns="68575" tIns="34275" rIns="68575" bIns="34275" anchor="ctr" anchorCtr="0">
            <a:noAutofit/>
          </a:bodyPr>
          <a:lstStyle>
            <a:lvl1pPr lvl="0" rtl="0">
              <a:spcBef>
                <a:spcPts val="0"/>
              </a:spcBef>
              <a:spcAft>
                <a:spcPts val="0"/>
              </a:spcAft>
              <a:buSzPts val="11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r>
              <a:rPr lang="en-US"/>
              <a:t>Click to edit Master title style</a:t>
            </a:r>
            <a:endParaRPr/>
          </a:p>
        </p:txBody>
      </p:sp>
      <p:sp>
        <p:nvSpPr>
          <p:cNvPr id="51" name="Google Shape;51;p12"/>
          <p:cNvSpPr txBox="1">
            <a:spLocks noGrp="1"/>
          </p:cNvSpPr>
          <p:nvPr>
            <p:ph type="body" idx="1"/>
          </p:nvPr>
        </p:nvSpPr>
        <p:spPr>
          <a:xfrm>
            <a:off x="415600" y="1536633"/>
            <a:ext cx="11360800" cy="4555200"/>
          </a:xfrm>
          <a:prstGeom prst="rect">
            <a:avLst/>
          </a:prstGeom>
        </p:spPr>
        <p:txBody>
          <a:bodyPr spcFirstLastPara="1" wrap="square" lIns="68575" tIns="34275" rIns="68575" bIns="34275" anchor="t" anchorCtr="0">
            <a:noAutofit/>
          </a:bodyPr>
          <a:lstStyle>
            <a:lvl1pPr marL="342892" lvl="0" indent="-257168" rtl="0">
              <a:spcBef>
                <a:spcPts val="525"/>
              </a:spcBef>
              <a:spcAft>
                <a:spcPts val="0"/>
              </a:spcAft>
              <a:buSzPts val="1800"/>
              <a:buChar char="▪"/>
              <a:defRPr/>
            </a:lvl1pPr>
            <a:lvl2pPr marL="685783" lvl="1" indent="-257168" rtl="0">
              <a:spcBef>
                <a:spcPts val="375"/>
              </a:spcBef>
              <a:spcAft>
                <a:spcPts val="0"/>
              </a:spcAft>
              <a:buSzPts val="1800"/>
              <a:buChar char="•"/>
              <a:defRPr/>
            </a:lvl2pPr>
            <a:lvl3pPr marL="1028675" lvl="2" indent="-257168" rtl="0">
              <a:spcBef>
                <a:spcPts val="375"/>
              </a:spcBef>
              <a:spcAft>
                <a:spcPts val="0"/>
              </a:spcAft>
              <a:buSzPts val="1800"/>
              <a:buChar char="–"/>
              <a:defRPr/>
            </a:lvl3pPr>
            <a:lvl4pPr marL="1371566" lvl="3" indent="-257168" rtl="0">
              <a:spcBef>
                <a:spcPts val="375"/>
              </a:spcBef>
              <a:spcAft>
                <a:spcPts val="0"/>
              </a:spcAft>
              <a:buSzPts val="1800"/>
              <a:buChar char="∙"/>
              <a:defRPr/>
            </a:lvl4pPr>
            <a:lvl5pPr marL="1714457" lvl="4" indent="-257168" rtl="0">
              <a:spcBef>
                <a:spcPts val="375"/>
              </a:spcBef>
              <a:spcAft>
                <a:spcPts val="0"/>
              </a:spcAft>
              <a:buSzPts val="1800"/>
              <a:buChar char="»"/>
              <a:defRPr/>
            </a:lvl5pPr>
            <a:lvl6pPr marL="2057348" lvl="5" indent="-238119" rtl="0">
              <a:spcBef>
                <a:spcPts val="225"/>
              </a:spcBef>
              <a:spcAft>
                <a:spcPts val="0"/>
              </a:spcAft>
              <a:buSzPts val="1400"/>
              <a:buChar char="»"/>
              <a:defRPr/>
            </a:lvl6pPr>
            <a:lvl7pPr marL="2400240" lvl="6" indent="-238119" rtl="0">
              <a:spcBef>
                <a:spcPts val="225"/>
              </a:spcBef>
              <a:spcAft>
                <a:spcPts val="0"/>
              </a:spcAft>
              <a:buSzPts val="1400"/>
              <a:buChar char="»"/>
              <a:defRPr/>
            </a:lvl7pPr>
            <a:lvl8pPr marL="2743132" lvl="7" indent="-238119" rtl="0">
              <a:spcBef>
                <a:spcPts val="225"/>
              </a:spcBef>
              <a:spcAft>
                <a:spcPts val="0"/>
              </a:spcAft>
              <a:buSzPts val="1400"/>
              <a:buChar char="»"/>
              <a:defRPr/>
            </a:lvl8pPr>
            <a:lvl9pPr marL="3086023" lvl="8" indent="-238119" rtl="0">
              <a:spcBef>
                <a:spcPts val="225"/>
              </a:spcBef>
              <a:spcAft>
                <a:spcPts val="0"/>
              </a:spcAft>
              <a:buSzPts val="1400"/>
              <a:buChar char="»"/>
              <a:defRPr/>
            </a:lvl9pPr>
          </a:lstStyle>
          <a:p>
            <a:pPr lvl="0"/>
            <a:r>
              <a:rPr lang="en-US"/>
              <a:t>Click to edit Master text styles</a:t>
            </a:r>
          </a:p>
        </p:txBody>
      </p:sp>
      <p:sp>
        <p:nvSpPr>
          <p:cNvPr id="52" name="Google Shape;52;p12"/>
          <p:cNvSpPr txBox="1">
            <a:spLocks noGrp="1"/>
          </p:cNvSpPr>
          <p:nvPr>
            <p:ph type="sldNum" idx="12"/>
          </p:nvPr>
        </p:nvSpPr>
        <p:spPr>
          <a:xfrm>
            <a:off x="11296612" y="6217623"/>
            <a:ext cx="731600" cy="524800"/>
          </a:xfrm>
          <a:prstGeom prst="rect">
            <a:avLst/>
          </a:prstGeom>
          <a:noFill/>
          <a:ln>
            <a:noFill/>
          </a:ln>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7200531-A47B-419D-9E1C-950ABC85DCE6}" type="slidenum">
              <a:rPr lang="en-US" smtClean="0"/>
              <a:t>‹#›</a:t>
            </a:fld>
            <a:endParaRPr lang="en-US"/>
          </a:p>
        </p:txBody>
      </p:sp>
    </p:spTree>
    <p:extLst>
      <p:ext uri="{BB962C8B-B14F-4D97-AF65-F5344CB8AC3E}">
        <p14:creationId xmlns:p14="http://schemas.microsoft.com/office/powerpoint/2010/main" val="11967904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ags" Target="../tags/tag2.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F6B6C76-6F80-4F28-A475-7492D5F20C3B}"/>
              </a:ext>
            </a:extLst>
          </p:cNvPr>
          <p:cNvSpPr/>
          <p:nvPr/>
        </p:nvSpPr>
        <p:spPr>
          <a:xfrm>
            <a:off x="0" y="6257311"/>
            <a:ext cx="12192000" cy="600689"/>
          </a:xfrm>
          <a:prstGeom prst="rect">
            <a:avLst/>
          </a:prstGeom>
          <a:solidFill>
            <a:schemeClr val="bg1"/>
          </a:solidFill>
          <a:ln w="31750" cap="sq">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a:extLst>
              <a:ext uri="{FF2B5EF4-FFF2-40B4-BE49-F238E27FC236}">
                <a16:creationId xmlns:a16="http://schemas.microsoft.com/office/drawing/2014/main" id="{16BCC86D-8BD7-4016-8567-E1642E216F5E}"/>
              </a:ext>
            </a:extLst>
          </p:cNvPr>
          <p:cNvPicPr>
            <a:picLocks noChangeAspect="1"/>
          </p:cNvPicPr>
          <p:nvPr/>
        </p:nvPicPr>
        <p:blipFill>
          <a:blip r:embed="rId12"/>
          <a:stretch>
            <a:fillRect/>
          </a:stretch>
        </p:blipFill>
        <p:spPr>
          <a:xfrm>
            <a:off x="73147" y="6283437"/>
            <a:ext cx="6766560" cy="544703"/>
          </a:xfrm>
          <a:prstGeom prst="rect">
            <a:avLst/>
          </a:prstGeom>
        </p:spPr>
      </p:pic>
      <p:sp>
        <p:nvSpPr>
          <p:cNvPr id="12" name="Rectangle 11">
            <a:extLst>
              <a:ext uri="{FF2B5EF4-FFF2-40B4-BE49-F238E27FC236}">
                <a16:creationId xmlns:a16="http://schemas.microsoft.com/office/drawing/2014/main" id="{3EFF483E-D7DB-4411-AFBA-3E55C6FD10E5}"/>
              </a:ext>
            </a:extLst>
          </p:cNvPr>
          <p:cNvSpPr/>
          <p:nvPr/>
        </p:nvSpPr>
        <p:spPr>
          <a:xfrm>
            <a:off x="-1" y="9328"/>
            <a:ext cx="12192000" cy="408683"/>
          </a:xfrm>
          <a:prstGeom prst="rect">
            <a:avLst/>
          </a:prstGeom>
          <a:solidFill>
            <a:schemeClr val="bg1"/>
          </a:solidFill>
          <a:ln w="31750" cap="sq">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ustDataLst>
      <p:tags r:id="rId11"/>
    </p:custDataLst>
    <p:extLst>
      <p:ext uri="{BB962C8B-B14F-4D97-AF65-F5344CB8AC3E}">
        <p14:creationId xmlns:p14="http://schemas.microsoft.com/office/powerpoint/2010/main" val="439326804"/>
      </p:ext>
    </p:extLst>
  </p:cSld>
  <p:clrMap bg1="dk1" tx1="lt1" bg2="dk2" tx2="lt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3.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8.xml"/><Relationship Id="rId7" Type="http://schemas.openxmlformats.org/officeDocument/2006/relationships/image" Target="../media/image6.jpeg"/><Relationship Id="rId2" Type="http://schemas.openxmlformats.org/officeDocument/2006/relationships/slideLayout" Target="../slideLayouts/slideLayout8.xml"/><Relationship Id="rId1" Type="http://schemas.openxmlformats.org/officeDocument/2006/relationships/tags" Target="../tags/tag1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5.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4.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slideLayout" Target="../slideLayouts/slideLayout3.xml"/><Relationship Id="rId1" Type="http://schemas.openxmlformats.org/officeDocument/2006/relationships/tags" Target="../tags/tag6.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7.xml"/><Relationship Id="rId4" Type="http://schemas.openxmlformats.org/officeDocument/2006/relationships/image" Target="../media/image2.tiff"/></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8.xml"/><Relationship Id="rId1" Type="http://schemas.openxmlformats.org/officeDocument/2006/relationships/tags" Target="../tags/tag8.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8.xml"/><Relationship Id="rId1" Type="http://schemas.openxmlformats.org/officeDocument/2006/relationships/tags" Target="../tags/tag9.xml"/><Relationship Id="rId6" Type="http://schemas.openxmlformats.org/officeDocument/2006/relationships/image" Target="../media/image6.jpeg"/><Relationship Id="rId5" Type="http://schemas.openxmlformats.org/officeDocument/2006/relationships/image" Target="../media/image3.png"/><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8.xml"/><Relationship Id="rId1" Type="http://schemas.openxmlformats.org/officeDocument/2006/relationships/tags" Target="../tags/tag10.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8.xml"/><Relationship Id="rId1" Type="http://schemas.openxmlformats.org/officeDocument/2006/relationships/tags" Target="../tags/tag11.xml"/><Relationship Id="rId6" Type="http://schemas.openxmlformats.org/officeDocument/2006/relationships/image" Target="../media/image6.jpeg"/><Relationship Id="rId5" Type="http://schemas.openxmlformats.org/officeDocument/2006/relationships/image" Target="../media/image7.png"/><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a:spLocks noGrp="1"/>
          </p:cNvSpPr>
          <p:nvPr>
            <p:ph type="title" idx="4294967295"/>
          </p:nvPr>
        </p:nvSpPr>
        <p:spPr>
          <a:xfrm>
            <a:off x="1956103" y="2307759"/>
            <a:ext cx="8279793" cy="187371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fontScale="90000"/>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6700" i="0" u="none" strike="noStrike" kern="1200" cap="none" spc="0" normalizeH="0" baseline="0" noProof="0" dirty="0">
                <a:ln>
                  <a:noFill/>
                </a:ln>
                <a:solidFill>
                  <a:schemeClr val="tx1"/>
                </a:solidFill>
                <a:effectLst/>
                <a:uLnTx/>
                <a:uFillTx/>
                <a:ea typeface="+mn-ea"/>
                <a:cs typeface="+mn-cs"/>
              </a:rPr>
              <a:t>MTSS-R Leadership Team:</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0" i="0" u="none" strike="noStrike" kern="1200" cap="none" spc="0" normalizeH="0" baseline="0" noProof="0" dirty="0">
                <a:ln>
                  <a:noFill/>
                </a:ln>
                <a:solidFill>
                  <a:schemeClr val="tx1"/>
                </a:solidFill>
                <a:effectLst/>
                <a:uLnTx/>
                <a:uFillTx/>
                <a:latin typeface="+mn-lt"/>
                <a:ea typeface="+mn-ea"/>
                <a:cs typeface="+mn-cs"/>
              </a:rPr>
              <a:t>Action Planning</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400" b="0" i="0" u="none" strike="noStrike" kern="1200" cap="none" spc="0" normalizeH="0" baseline="0" noProof="0" dirty="0">
              <a:ln>
                <a:noFill/>
              </a:ln>
              <a:solidFill>
                <a:schemeClr val="tx1"/>
              </a:solidFill>
              <a:effectLst/>
              <a:uLnTx/>
              <a:uFillTx/>
              <a:latin typeface="+mn-lt"/>
              <a:ea typeface="+mn-ea"/>
              <a:cs typeface="+mn-cs"/>
            </a:endParaRPr>
          </a:p>
        </p:txBody>
      </p:sp>
      <p:sp>
        <p:nvSpPr>
          <p:cNvPr id="2" name="TextBox 1">
            <a:extLst>
              <a:ext uri="{FF2B5EF4-FFF2-40B4-BE49-F238E27FC236}">
                <a16:creationId xmlns:a16="http://schemas.microsoft.com/office/drawing/2014/main" id="{C5FC4645-BE3C-00BD-8636-DE4B8AAF95B0}"/>
              </a:ext>
            </a:extLst>
          </p:cNvPr>
          <p:cNvSpPr txBox="1"/>
          <p:nvPr/>
        </p:nvSpPr>
        <p:spPr>
          <a:xfrm>
            <a:off x="831272" y="5097781"/>
            <a:ext cx="10328563" cy="830997"/>
          </a:xfrm>
          <a:prstGeom prst="rect">
            <a:avLst/>
          </a:prstGeom>
          <a:noFill/>
        </p:spPr>
        <p:txBody>
          <a:bodyPr wrap="square" rtlCol="0">
            <a:spAutoFit/>
          </a:bodyPr>
          <a:lstStyle/>
          <a:p>
            <a:r>
              <a:rPr lang="en-US" sz="1200" dirty="0"/>
              <a:t>The research reported here is funded by a grant to the National Center on Improving Literacy from the Office of Elementary and Secondary Education, in partnership with the Office of Special Education Programs (Award #: H283D210004). The opinions or policies expressed are those of the authors and do not represent views of OESE, OSEP, or the U.S. Department of Education. You should not assume endorsement by the Federal government. Copyright © National Center on Improving Literacy.</a:t>
            </a:r>
          </a:p>
        </p:txBody>
      </p:sp>
    </p:spTree>
    <p:custDataLst>
      <p:tags r:id="rId1"/>
    </p:custDataLst>
    <p:extLst>
      <p:ext uri="{BB962C8B-B14F-4D97-AF65-F5344CB8AC3E}">
        <p14:creationId xmlns:p14="http://schemas.microsoft.com/office/powerpoint/2010/main" val="20884663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descr="Stop Sign Free Stock Photo - Public Domain Pictures">
            <a:extLst>
              <a:ext uri="{FF2B5EF4-FFF2-40B4-BE49-F238E27FC236}">
                <a16:creationId xmlns:a16="http://schemas.microsoft.com/office/drawing/2014/main" id="{3918824D-1666-AD4A-968A-472D14D382C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77788" y="560935"/>
            <a:ext cx="891807" cy="89180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686C7E05-B115-1649-81E5-5C0F15DEAA60}"/>
              </a:ext>
            </a:extLst>
          </p:cNvPr>
          <p:cNvSpPr>
            <a:spLocks noGrp="1"/>
          </p:cNvSpPr>
          <p:nvPr>
            <p:ph type="title"/>
          </p:nvPr>
        </p:nvSpPr>
        <p:spPr>
          <a:xfrm>
            <a:off x="1408386" y="770624"/>
            <a:ext cx="9674506" cy="549750"/>
          </a:xfrm>
        </p:spPr>
        <p:txBody>
          <a:bodyPr anchor="b">
            <a:noAutofit/>
          </a:bodyPr>
          <a:lstStyle/>
          <a:p>
            <a:r>
              <a:rPr lang="en-US" sz="3600" dirty="0"/>
              <a:t>Team Discussion: </a:t>
            </a:r>
            <a:r>
              <a:rPr lang="en-US" sz="3600" b="0" dirty="0"/>
              <a:t>Complete the Action Planning</a:t>
            </a:r>
          </a:p>
        </p:txBody>
      </p:sp>
      <p:sp>
        <p:nvSpPr>
          <p:cNvPr id="11" name="Text Placeholder 3">
            <a:extLst>
              <a:ext uri="{FF2B5EF4-FFF2-40B4-BE49-F238E27FC236}">
                <a16:creationId xmlns:a16="http://schemas.microsoft.com/office/drawing/2014/main" id="{401231D7-D5D3-4EF8-A17A-8C71D9677AC6}"/>
              </a:ext>
            </a:extLst>
          </p:cNvPr>
          <p:cNvSpPr>
            <a:spLocks noGrp="1"/>
          </p:cNvSpPr>
          <p:nvPr>
            <p:ph type="body" sz="half" idx="2"/>
          </p:nvPr>
        </p:nvSpPr>
        <p:spPr>
          <a:xfrm>
            <a:off x="415636" y="1541124"/>
            <a:ext cx="10898358" cy="1130157"/>
          </a:xfrm>
        </p:spPr>
        <p:txBody>
          <a:bodyPr>
            <a:normAutofit/>
          </a:bodyPr>
          <a:lstStyle/>
          <a:p>
            <a:pPr marL="514350" indent="-514350">
              <a:buFont typeface="+mj-lt"/>
              <a:buAutoNum type="arabicPeriod" startAt="3"/>
            </a:pPr>
            <a:r>
              <a:rPr lang="en-US" sz="3200" dirty="0"/>
              <a:t>Review Checklist items from each of the elements to identify actions that will support the instruction and intervention goal</a:t>
            </a:r>
          </a:p>
        </p:txBody>
      </p:sp>
      <p:pic>
        <p:nvPicPr>
          <p:cNvPr id="8" name="Picture 7" descr="Pictoral representation of the Action Plan indicating where goals for the 5 elements can be recorded">
            <a:extLst>
              <a:ext uri="{FF2B5EF4-FFF2-40B4-BE49-F238E27FC236}">
                <a16:creationId xmlns:a16="http://schemas.microsoft.com/office/drawing/2014/main" id="{CEFDD9EB-1BCC-D346-9080-AD25D3E32559}"/>
              </a:ext>
            </a:extLst>
          </p:cNvPr>
          <p:cNvPicPr>
            <a:picLocks noChangeAspect="1"/>
          </p:cNvPicPr>
          <p:nvPr/>
        </p:nvPicPr>
        <p:blipFill>
          <a:blip r:embed="rId5"/>
          <a:stretch>
            <a:fillRect/>
          </a:stretch>
        </p:blipFill>
        <p:spPr>
          <a:xfrm>
            <a:off x="6096000" y="2661007"/>
            <a:ext cx="4685016" cy="3580216"/>
          </a:xfrm>
          <a:prstGeom prst="rect">
            <a:avLst/>
          </a:prstGeom>
        </p:spPr>
      </p:pic>
      <p:pic>
        <p:nvPicPr>
          <p:cNvPr id="10" name="Picture 9" descr="pictoral represenation of the MTSS-R Checklist that should be reviewed to identify areas that require action that will support the goals.">
            <a:extLst>
              <a:ext uri="{FF2B5EF4-FFF2-40B4-BE49-F238E27FC236}">
                <a16:creationId xmlns:a16="http://schemas.microsoft.com/office/drawing/2014/main" id="{5003EC1F-C627-2C43-8EE6-3A3ADB71760E}"/>
              </a:ext>
            </a:extLst>
          </p:cNvPr>
          <p:cNvPicPr>
            <a:picLocks noChangeAspect="1"/>
          </p:cNvPicPr>
          <p:nvPr/>
        </p:nvPicPr>
        <p:blipFill>
          <a:blip r:embed="rId6"/>
          <a:stretch>
            <a:fillRect/>
          </a:stretch>
        </p:blipFill>
        <p:spPr>
          <a:xfrm>
            <a:off x="1012026" y="2779716"/>
            <a:ext cx="3169556" cy="3407392"/>
          </a:xfrm>
          <a:prstGeom prst="rect">
            <a:avLst/>
          </a:prstGeom>
          <a:ln>
            <a:solidFill>
              <a:schemeClr val="tx1"/>
            </a:solidFill>
          </a:ln>
        </p:spPr>
      </p:pic>
      <p:sp>
        <p:nvSpPr>
          <p:cNvPr id="12" name="Right Arrow 11" descr="Arrow pointing at an image of the Action Plan to indicate where you should record goals after looking at the checklist">
            <a:extLst>
              <a:ext uri="{FF2B5EF4-FFF2-40B4-BE49-F238E27FC236}">
                <a16:creationId xmlns:a16="http://schemas.microsoft.com/office/drawing/2014/main" id="{385B9C46-3066-3D45-9E31-E8D26409479C}"/>
              </a:ext>
            </a:extLst>
          </p:cNvPr>
          <p:cNvSpPr/>
          <p:nvPr/>
        </p:nvSpPr>
        <p:spPr>
          <a:xfrm>
            <a:off x="4673839" y="4235358"/>
            <a:ext cx="950827" cy="431514"/>
          </a:xfrm>
          <a:prstGeom prst="righ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2">
            <a:extLst>
              <a:ext uri="{FF2B5EF4-FFF2-40B4-BE49-F238E27FC236}">
                <a16:creationId xmlns:a16="http://schemas.microsoft.com/office/drawing/2014/main" id="{66458F8A-32BF-174C-81E2-91912C5D8BC7}"/>
              </a:ext>
              <a:ext uri="{C183D7F6-B498-43B3-948B-1728B52AA6E4}">
                <adec:decorative xmlns:adec="http://schemas.microsoft.com/office/drawing/2017/decorative" val="1"/>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9093" t="10671" r="10812" b="19005"/>
          <a:stretch/>
        </p:blipFill>
        <p:spPr bwMode="auto">
          <a:xfrm>
            <a:off x="206437" y="560935"/>
            <a:ext cx="1022030" cy="969128"/>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2743102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B49580-528E-8544-858C-85A6B4DCA502}"/>
              </a:ext>
            </a:extLst>
          </p:cNvPr>
          <p:cNvSpPr>
            <a:spLocks noGrp="1"/>
          </p:cNvSpPr>
          <p:nvPr>
            <p:ph type="title"/>
          </p:nvPr>
        </p:nvSpPr>
        <p:spPr>
          <a:xfrm>
            <a:off x="609600" y="552040"/>
            <a:ext cx="10972800" cy="1143000"/>
          </a:xfrm>
        </p:spPr>
        <p:txBody>
          <a:bodyPr/>
          <a:lstStyle/>
          <a:p>
            <a:r>
              <a:rPr lang="en-US" dirty="0"/>
              <a:t>Agenda</a:t>
            </a:r>
          </a:p>
        </p:txBody>
      </p:sp>
      <p:sp>
        <p:nvSpPr>
          <p:cNvPr id="3" name="Content Placeholder 2">
            <a:extLst>
              <a:ext uri="{FF2B5EF4-FFF2-40B4-BE49-F238E27FC236}">
                <a16:creationId xmlns:a16="http://schemas.microsoft.com/office/drawing/2014/main" id="{6489EB72-2B52-234A-AC09-A8CC2CC19A61}"/>
              </a:ext>
            </a:extLst>
          </p:cNvPr>
          <p:cNvSpPr>
            <a:spLocks noGrp="1"/>
          </p:cNvSpPr>
          <p:nvPr>
            <p:ph idx="1"/>
          </p:nvPr>
        </p:nvSpPr>
        <p:spPr>
          <a:xfrm>
            <a:off x="609600" y="2081048"/>
            <a:ext cx="10972800" cy="4045116"/>
          </a:xfrm>
        </p:spPr>
        <p:txBody>
          <a:bodyPr/>
          <a:lstStyle/>
          <a:p>
            <a:r>
              <a:rPr lang="en-US" dirty="0"/>
              <a:t>Create an action </a:t>
            </a:r>
            <a:r>
              <a:rPr lang="en-US" b="1" i="1" dirty="0"/>
              <a:t>plan</a:t>
            </a:r>
            <a:r>
              <a:rPr lang="en-US" dirty="0"/>
              <a:t> for prioritized area of focus</a:t>
            </a:r>
          </a:p>
          <a:p>
            <a:r>
              <a:rPr lang="en-US" dirty="0"/>
              <a:t>Discuss </a:t>
            </a:r>
            <a:r>
              <a:rPr lang="en-US" b="1" i="1" dirty="0"/>
              <a:t>implementation</a:t>
            </a:r>
            <a:r>
              <a:rPr lang="en-US" dirty="0"/>
              <a:t> plan</a:t>
            </a:r>
          </a:p>
        </p:txBody>
      </p:sp>
    </p:spTree>
    <p:custDataLst>
      <p:tags r:id="rId1"/>
    </p:custDataLst>
    <p:extLst>
      <p:ext uri="{BB962C8B-B14F-4D97-AF65-F5344CB8AC3E}">
        <p14:creationId xmlns:p14="http://schemas.microsoft.com/office/powerpoint/2010/main" val="25549094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1E056E-EEA8-FE4B-8144-2BCEB61F4BC0}"/>
              </a:ext>
            </a:extLst>
          </p:cNvPr>
          <p:cNvSpPr>
            <a:spLocks noGrp="1"/>
          </p:cNvSpPr>
          <p:nvPr>
            <p:ph type="title"/>
          </p:nvPr>
        </p:nvSpPr>
        <p:spPr>
          <a:xfrm>
            <a:off x="609600" y="562314"/>
            <a:ext cx="10972800" cy="1143000"/>
          </a:xfrm>
        </p:spPr>
        <p:txBody>
          <a:bodyPr/>
          <a:lstStyle/>
          <a:p>
            <a:r>
              <a:rPr lang="en-US" dirty="0"/>
              <a:t>Materials</a:t>
            </a:r>
          </a:p>
        </p:txBody>
      </p:sp>
      <p:sp>
        <p:nvSpPr>
          <p:cNvPr id="3" name="Content Placeholder 2">
            <a:extLst>
              <a:ext uri="{FF2B5EF4-FFF2-40B4-BE49-F238E27FC236}">
                <a16:creationId xmlns:a16="http://schemas.microsoft.com/office/drawing/2014/main" id="{548E5443-F021-8845-8482-5D13BDF4B592}"/>
              </a:ext>
            </a:extLst>
          </p:cNvPr>
          <p:cNvSpPr>
            <a:spLocks noGrp="1"/>
          </p:cNvSpPr>
          <p:nvPr>
            <p:ph idx="1"/>
          </p:nvPr>
        </p:nvSpPr>
        <p:spPr>
          <a:xfrm>
            <a:off x="609600" y="1839074"/>
            <a:ext cx="10972800" cy="4287090"/>
          </a:xfrm>
        </p:spPr>
        <p:txBody>
          <a:bodyPr/>
          <a:lstStyle/>
          <a:p>
            <a:r>
              <a:rPr lang="en-US" dirty="0"/>
              <a:t>Completed MTSS-R Checklist</a:t>
            </a:r>
          </a:p>
          <a:p>
            <a:r>
              <a:rPr lang="en-US" dirty="0"/>
              <a:t>Action Plan Format</a:t>
            </a:r>
          </a:p>
        </p:txBody>
      </p:sp>
    </p:spTree>
    <p:custDataLst>
      <p:tags r:id="rId1"/>
    </p:custDataLst>
    <p:extLst>
      <p:ext uri="{BB962C8B-B14F-4D97-AF65-F5344CB8AC3E}">
        <p14:creationId xmlns:p14="http://schemas.microsoft.com/office/powerpoint/2010/main" val="3866049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EF4E66D-66E3-BD4F-B12A-E4E5E4515C75}"/>
              </a:ext>
            </a:extLst>
          </p:cNvPr>
          <p:cNvSpPr>
            <a:spLocks noGrp="1"/>
          </p:cNvSpPr>
          <p:nvPr>
            <p:ph type="title" idx="4294967295"/>
          </p:nvPr>
        </p:nvSpPr>
        <p:spPr>
          <a:xfrm>
            <a:off x="831850" y="4589463"/>
            <a:ext cx="10515600" cy="150018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000" b="0" i="0" u="none" strike="noStrike" kern="1200" cap="none" spc="0" normalizeH="0" baseline="0" noProof="0" dirty="0">
                <a:ln>
                  <a:noFill/>
                </a:ln>
                <a:solidFill>
                  <a:schemeClr val="tx1">
                    <a:tint val="75000"/>
                  </a:schemeClr>
                </a:solidFill>
                <a:effectLst/>
                <a:uLnTx/>
                <a:uFillTx/>
                <a:latin typeface="+mn-lt"/>
                <a:ea typeface="+mn-ea"/>
                <a:cs typeface="+mn-cs"/>
              </a:rPr>
              <a:t>Plan</a:t>
            </a:r>
          </a:p>
        </p:txBody>
      </p:sp>
      <p:pic>
        <p:nvPicPr>
          <p:cNvPr id="4" name="Picture 3" descr="image: Continuous Improvement Process: Prioritize, Plan, Implement, Evaluate are the 4 steps in a circle of arrows indicating that you continue to move through the 4 steps. Data-Based Decision Making is in the center. Teams should make data-based decisions to determine which step they are in and then to determine how to move forward.">
            <a:extLst>
              <a:ext uri="{FF2B5EF4-FFF2-40B4-BE49-F238E27FC236}">
                <a16:creationId xmlns:a16="http://schemas.microsoft.com/office/drawing/2014/main" id="{60234F18-ED17-C440-BF4C-AF7151227332}"/>
              </a:ext>
            </a:extLst>
          </p:cNvPr>
          <p:cNvPicPr>
            <a:picLocks noChangeAspect="1"/>
          </p:cNvPicPr>
          <p:nvPr/>
        </p:nvPicPr>
        <p:blipFill rotWithShape="1">
          <a:blip r:embed="rId3"/>
          <a:srcRect l="1078"/>
          <a:stretch/>
        </p:blipFill>
        <p:spPr>
          <a:xfrm>
            <a:off x="6398778" y="1348671"/>
            <a:ext cx="4160365" cy="4160658"/>
          </a:xfrm>
          <a:prstGeom prst="rect">
            <a:avLst/>
          </a:prstGeom>
        </p:spPr>
      </p:pic>
    </p:spTree>
    <p:custDataLst>
      <p:tags r:id="rId1"/>
    </p:custDataLst>
    <p:extLst>
      <p:ext uri="{BB962C8B-B14F-4D97-AF65-F5344CB8AC3E}">
        <p14:creationId xmlns:p14="http://schemas.microsoft.com/office/powerpoint/2010/main" val="17499895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F1D43A7-C112-C0A3-DC76-69312E46E205}"/>
              </a:ext>
              <a:ext uri="{C183D7F6-B498-43B3-948B-1728B52AA6E4}">
                <adec:decorative xmlns:adec="http://schemas.microsoft.com/office/drawing/2017/decorative" val="0"/>
              </a:ext>
            </a:extLst>
          </p:cNvPr>
          <p:cNvSpPr>
            <a:spLocks noGrp="1"/>
          </p:cNvSpPr>
          <p:nvPr>
            <p:ph type="title"/>
          </p:nvPr>
        </p:nvSpPr>
        <p:spPr>
          <a:xfrm>
            <a:off x="838200" y="-1325563"/>
            <a:ext cx="10515600" cy="1325563"/>
          </a:xfrm>
        </p:spPr>
        <p:txBody>
          <a:bodyPr anchor="b"/>
          <a:lstStyle/>
          <a:p>
            <a:r>
              <a:rPr lang="en-US" dirty="0"/>
              <a:t>Plan – Create an action plan for the prioritized areas of focus</a:t>
            </a:r>
          </a:p>
        </p:txBody>
      </p:sp>
      <p:pic>
        <p:nvPicPr>
          <p:cNvPr id="2" name="Picture 1" descr="image: Continuous Improvement Process: Prioritize, Plan, Implement, Evaluate are the 4 steps in a circle of arrows indicating that you continue to move through the 4 steps. Data-Based Decision Making is in the center. Teams should make data-based decisions to determine which step they are in and then to determine how to move forward.">
            <a:extLst>
              <a:ext uri="{FF2B5EF4-FFF2-40B4-BE49-F238E27FC236}">
                <a16:creationId xmlns:a16="http://schemas.microsoft.com/office/drawing/2014/main" id="{217963F0-9C00-ED47-A490-D6A002006AEF}"/>
              </a:ext>
            </a:extLst>
          </p:cNvPr>
          <p:cNvPicPr>
            <a:picLocks noChangeAspect="1"/>
          </p:cNvPicPr>
          <p:nvPr/>
        </p:nvPicPr>
        <p:blipFill rotWithShape="1">
          <a:blip r:embed="rId4"/>
          <a:srcRect l="1078"/>
          <a:stretch/>
        </p:blipFill>
        <p:spPr>
          <a:xfrm>
            <a:off x="724394" y="566551"/>
            <a:ext cx="2755653" cy="2755847"/>
          </a:xfrm>
          <a:prstGeom prst="rect">
            <a:avLst/>
          </a:prstGeom>
        </p:spPr>
      </p:pic>
      <p:graphicFrame>
        <p:nvGraphicFramePr>
          <p:cNvPr id="6" name="Table 4" descr="3. Plan Create an action plan for the prioritized areas of focus">
            <a:extLst>
              <a:ext uri="{FF2B5EF4-FFF2-40B4-BE49-F238E27FC236}">
                <a16:creationId xmlns:a16="http://schemas.microsoft.com/office/drawing/2014/main" id="{E72DB648-492F-0846-6DAE-CE3F000C6970}"/>
              </a:ext>
              <a:ext uri="{C183D7F6-B498-43B3-948B-1728B52AA6E4}">
                <adec:decorative xmlns:adec="http://schemas.microsoft.com/office/drawing/2017/decorative" val="0"/>
              </a:ext>
            </a:extLst>
          </p:cNvPr>
          <p:cNvGraphicFramePr>
            <a:graphicFrameLocks noGrp="1"/>
          </p:cNvGraphicFramePr>
          <p:nvPr>
            <p:extLst>
              <p:ext uri="{D42A27DB-BD31-4B8C-83A1-F6EECF244321}">
                <p14:modId xmlns:p14="http://schemas.microsoft.com/office/powerpoint/2010/main" val="3595143917"/>
              </p:ext>
            </p:extLst>
          </p:nvPr>
        </p:nvGraphicFramePr>
        <p:xfrm>
          <a:off x="6511177" y="887345"/>
          <a:ext cx="4600877" cy="1584960"/>
        </p:xfrm>
        <a:graphic>
          <a:graphicData uri="http://schemas.openxmlformats.org/drawingml/2006/table">
            <a:tbl>
              <a:tblPr firstRow="1" bandRow="1">
                <a:tableStyleId>{5C22544A-7EE6-4342-B048-85BDC9FD1C3A}</a:tableStyleId>
              </a:tblPr>
              <a:tblGrid>
                <a:gridCol w="4600877">
                  <a:extLst>
                    <a:ext uri="{9D8B030D-6E8A-4147-A177-3AD203B41FA5}">
                      <a16:colId xmlns:a16="http://schemas.microsoft.com/office/drawing/2014/main" val="638830109"/>
                    </a:ext>
                  </a:extLst>
                </a:gridCol>
              </a:tblGrid>
              <a:tr h="370840">
                <a:tc>
                  <a:txBody>
                    <a:bodyPr/>
                    <a:lstStyle/>
                    <a:p>
                      <a:pPr algn="ctr"/>
                      <a:r>
                        <a:rPr lang="en-US" sz="3600" dirty="0"/>
                        <a:t>2. Plan</a:t>
                      </a:r>
                    </a:p>
                  </a:txBody>
                  <a:tcPr>
                    <a:lnB w="12700" cap="flat" cmpd="sng" algn="ctr">
                      <a:noFill/>
                      <a:prstDash val="solid"/>
                      <a:round/>
                      <a:headEnd type="none" w="med" len="med"/>
                      <a:tailEnd type="none" w="med" len="med"/>
                    </a:lnB>
                    <a:solidFill>
                      <a:srgbClr val="DA5664"/>
                    </a:solidFill>
                  </a:tcPr>
                </a:tc>
                <a:extLst>
                  <a:ext uri="{0D108BD9-81ED-4DB2-BD59-A6C34878D82A}">
                    <a16:rowId xmlns:a16="http://schemas.microsoft.com/office/drawing/2014/main" val="833822423"/>
                  </a:ext>
                </a:extLst>
              </a:tr>
              <a:tr h="370840">
                <a:tc>
                  <a:txBody>
                    <a:bodyPr/>
                    <a:lstStyle/>
                    <a:p>
                      <a:r>
                        <a:rPr lang="en-US" sz="2800" dirty="0"/>
                        <a:t>Create an action plan for the prioritized areas of focus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BE3"/>
                    </a:solidFill>
                  </a:tcPr>
                </a:tc>
                <a:extLst>
                  <a:ext uri="{0D108BD9-81ED-4DB2-BD59-A6C34878D82A}">
                    <a16:rowId xmlns:a16="http://schemas.microsoft.com/office/drawing/2014/main" val="2380786647"/>
                  </a:ext>
                </a:extLst>
              </a:tr>
            </a:tbl>
          </a:graphicData>
        </a:graphic>
      </p:graphicFrame>
      <p:sp>
        <p:nvSpPr>
          <p:cNvPr id="3" name="Content Placeholder 2">
            <a:extLst>
              <a:ext uri="{FF2B5EF4-FFF2-40B4-BE49-F238E27FC236}">
                <a16:creationId xmlns:a16="http://schemas.microsoft.com/office/drawing/2014/main" id="{72D5B5C6-125D-8F4E-9B69-0EDB2D801374}"/>
              </a:ext>
            </a:extLst>
          </p:cNvPr>
          <p:cNvSpPr>
            <a:spLocks noGrp="1"/>
          </p:cNvSpPr>
          <p:nvPr>
            <p:ph idx="1"/>
          </p:nvPr>
        </p:nvSpPr>
        <p:spPr>
          <a:xfrm>
            <a:off x="724394" y="3770616"/>
            <a:ext cx="10566905" cy="1407559"/>
          </a:xfrm>
        </p:spPr>
        <p:txBody>
          <a:bodyPr>
            <a:normAutofit/>
          </a:bodyPr>
          <a:lstStyle/>
          <a:p>
            <a:pPr marL="514350" indent="-514350">
              <a:buFont typeface="+mj-lt"/>
              <a:buAutoNum type="arabicPeriod"/>
            </a:pPr>
            <a:r>
              <a:rPr lang="en-US" dirty="0"/>
              <a:t>Determine the </a:t>
            </a:r>
            <a:r>
              <a:rPr lang="en-US" b="1" i="1" dirty="0"/>
              <a:t>Instruction and Intervention</a:t>
            </a:r>
            <a:r>
              <a:rPr lang="en-US" dirty="0"/>
              <a:t> goal for your priority Tier of instruction</a:t>
            </a:r>
            <a:endParaRPr lang="en-US" strike="sngStrike" dirty="0"/>
          </a:p>
          <a:p>
            <a:pPr marL="514350" indent="-514350">
              <a:buFont typeface="+mj-lt"/>
              <a:buAutoNum type="arabicPeriod"/>
            </a:pPr>
            <a:r>
              <a:rPr lang="en-US" dirty="0"/>
              <a:t>Describe actions necessary to support this goal:</a:t>
            </a:r>
          </a:p>
          <a:p>
            <a:pPr marL="0" lvl="0" indent="0">
              <a:buNone/>
            </a:pPr>
            <a:endParaRPr lang="en-US" dirty="0"/>
          </a:p>
          <a:p>
            <a:pPr lvl="0"/>
            <a:endParaRPr lang="en-US" dirty="0"/>
          </a:p>
          <a:p>
            <a:endParaRPr lang="en-US" dirty="0"/>
          </a:p>
        </p:txBody>
      </p:sp>
      <p:graphicFrame>
        <p:nvGraphicFramePr>
          <p:cNvPr id="7" name="Table 6">
            <a:extLst>
              <a:ext uri="{FF2B5EF4-FFF2-40B4-BE49-F238E27FC236}">
                <a16:creationId xmlns:a16="http://schemas.microsoft.com/office/drawing/2014/main" id="{59AE2807-592D-3533-66E4-D8FB25F24418}"/>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246495584"/>
              </p:ext>
            </p:extLst>
          </p:nvPr>
        </p:nvGraphicFramePr>
        <p:xfrm>
          <a:off x="6511178" y="1573105"/>
          <a:ext cx="4600876" cy="899200"/>
        </p:xfrm>
        <a:graphic>
          <a:graphicData uri="http://schemas.openxmlformats.org/drawingml/2006/table">
            <a:tbl>
              <a:tblPr firstRow="1"/>
              <a:tblGrid>
                <a:gridCol w="4600876">
                  <a:extLst>
                    <a:ext uri="{9D8B030D-6E8A-4147-A177-3AD203B41FA5}">
                      <a16:colId xmlns:a16="http://schemas.microsoft.com/office/drawing/2014/main" val="2559843488"/>
                    </a:ext>
                  </a:extLst>
                </a:gridCol>
              </a:tblGrid>
              <a:tr h="899200">
                <a:tc>
                  <a:txBody>
                    <a:bodyPr/>
                    <a:lstStyle/>
                    <a:p>
                      <a:endParaRPr lang="en-US" dirty="0"/>
                    </a:p>
                  </a:txBody>
                  <a:tcPr>
                    <a:lnL w="38100" cap="flat" cmpd="sng" algn="ctr">
                      <a:solidFill>
                        <a:srgbClr val="DA5664"/>
                      </a:solidFill>
                      <a:prstDash val="dash"/>
                      <a:round/>
                      <a:headEnd type="none" w="med" len="med"/>
                      <a:tailEnd type="none" w="med" len="med"/>
                    </a:lnL>
                    <a:lnR w="38100" cap="flat" cmpd="sng" algn="ctr">
                      <a:solidFill>
                        <a:srgbClr val="DA5664"/>
                      </a:solidFill>
                      <a:prstDash val="dash"/>
                      <a:round/>
                      <a:headEnd type="none" w="med" len="med"/>
                      <a:tailEnd type="none" w="med" len="med"/>
                    </a:lnR>
                    <a:lnT w="38100" cap="flat" cmpd="sng" algn="ctr">
                      <a:solidFill>
                        <a:srgbClr val="DA5664"/>
                      </a:solidFill>
                      <a:prstDash val="dash"/>
                      <a:round/>
                      <a:headEnd type="none" w="med" len="med"/>
                      <a:tailEnd type="none" w="med" len="med"/>
                    </a:lnT>
                    <a:lnB w="38100" cap="flat" cmpd="sng" algn="ctr">
                      <a:solidFill>
                        <a:srgbClr val="DA5664"/>
                      </a:solidFill>
                      <a:prstDash val="dash"/>
                      <a:round/>
                      <a:headEnd type="none" w="med" len="med"/>
                      <a:tailEnd type="none" w="med" len="med"/>
                    </a:lnB>
                    <a:noFill/>
                  </a:tcPr>
                </a:tc>
                <a:extLst>
                  <a:ext uri="{0D108BD9-81ED-4DB2-BD59-A6C34878D82A}">
                    <a16:rowId xmlns:a16="http://schemas.microsoft.com/office/drawing/2014/main" val="1714482529"/>
                  </a:ext>
                </a:extLst>
              </a:tr>
            </a:tbl>
          </a:graphicData>
        </a:graphic>
      </p:graphicFrame>
    </p:spTree>
    <p:custDataLst>
      <p:tags r:id="rId1"/>
    </p:custDataLst>
    <p:extLst>
      <p:ext uri="{BB962C8B-B14F-4D97-AF65-F5344CB8AC3E}">
        <p14:creationId xmlns:p14="http://schemas.microsoft.com/office/powerpoint/2010/main" val="8804051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6C7E05-B115-1649-81E5-5C0F15DEAA60}"/>
              </a:ext>
            </a:extLst>
          </p:cNvPr>
          <p:cNvSpPr>
            <a:spLocks noGrp="1"/>
          </p:cNvSpPr>
          <p:nvPr>
            <p:ph type="title"/>
          </p:nvPr>
        </p:nvSpPr>
        <p:spPr>
          <a:xfrm>
            <a:off x="415636" y="866632"/>
            <a:ext cx="4356389" cy="566057"/>
          </a:xfrm>
        </p:spPr>
        <p:txBody>
          <a:bodyPr anchor="b">
            <a:noAutofit/>
          </a:bodyPr>
          <a:lstStyle/>
          <a:p>
            <a:r>
              <a:rPr lang="en-US" sz="4000" b="0" dirty="0"/>
              <a:t>Action Planning</a:t>
            </a:r>
          </a:p>
        </p:txBody>
      </p:sp>
      <p:sp>
        <p:nvSpPr>
          <p:cNvPr id="11" name="Text Placeholder 3">
            <a:extLst>
              <a:ext uri="{FF2B5EF4-FFF2-40B4-BE49-F238E27FC236}">
                <a16:creationId xmlns:a16="http://schemas.microsoft.com/office/drawing/2014/main" id="{401231D7-D5D3-4EF8-A17A-8C71D9677AC6}"/>
              </a:ext>
            </a:extLst>
          </p:cNvPr>
          <p:cNvSpPr>
            <a:spLocks noGrp="1"/>
          </p:cNvSpPr>
          <p:nvPr>
            <p:ph type="body" sz="half" idx="2"/>
          </p:nvPr>
        </p:nvSpPr>
        <p:spPr>
          <a:xfrm>
            <a:off x="415636" y="1541124"/>
            <a:ext cx="10898358" cy="4550918"/>
          </a:xfrm>
        </p:spPr>
        <p:txBody>
          <a:bodyPr>
            <a:normAutofit/>
          </a:bodyPr>
          <a:lstStyle/>
          <a:p>
            <a:pPr marL="342900" indent="-342900">
              <a:buFont typeface="+mj-lt"/>
              <a:buAutoNum type="arabicPeriod"/>
            </a:pPr>
            <a:r>
              <a:rPr lang="en-US" sz="3200" dirty="0"/>
              <a:t>Determine an </a:t>
            </a:r>
            <a:r>
              <a:rPr lang="en-US" sz="3200" i="1" dirty="0"/>
              <a:t>Instruction and Intervention</a:t>
            </a:r>
            <a:r>
              <a:rPr lang="en-US" sz="3200" dirty="0"/>
              <a:t> goal for your priority tier of instruction</a:t>
            </a:r>
          </a:p>
          <a:p>
            <a:r>
              <a:rPr lang="en-US" sz="2000" dirty="0"/>
              <a:t>            Example:</a:t>
            </a:r>
          </a:p>
        </p:txBody>
      </p:sp>
      <p:pic>
        <p:nvPicPr>
          <p:cNvPr id="6" name="Picture 5" descr="Action Plan - School: Date: Priority Tier: (selector box) Tier 1; (selector box) Tier 2; (selector box) Tier 3; Overall Instruction and Intervention Goal">
            <a:extLst>
              <a:ext uri="{FF2B5EF4-FFF2-40B4-BE49-F238E27FC236}">
                <a16:creationId xmlns:a16="http://schemas.microsoft.com/office/drawing/2014/main" id="{FF0FDA86-6AF2-6348-8707-6BAAC0EBB212}"/>
              </a:ext>
            </a:extLst>
          </p:cNvPr>
          <p:cNvPicPr>
            <a:picLocks noChangeAspect="1"/>
          </p:cNvPicPr>
          <p:nvPr/>
        </p:nvPicPr>
        <p:blipFill>
          <a:blip r:embed="rId4"/>
          <a:stretch>
            <a:fillRect/>
          </a:stretch>
        </p:blipFill>
        <p:spPr>
          <a:xfrm>
            <a:off x="1218834" y="2998233"/>
            <a:ext cx="9754331" cy="3268467"/>
          </a:xfrm>
          <a:prstGeom prst="rect">
            <a:avLst/>
          </a:prstGeom>
          <a:ln>
            <a:solidFill>
              <a:schemeClr val="tx1"/>
            </a:solidFill>
          </a:ln>
        </p:spPr>
      </p:pic>
      <p:pic>
        <p:nvPicPr>
          <p:cNvPr id="8" name="Picture 7" descr="Checkmark indicating a selection of the Priority Tier - in this example it is Tier 1.">
            <a:extLst>
              <a:ext uri="{FF2B5EF4-FFF2-40B4-BE49-F238E27FC236}">
                <a16:creationId xmlns:a16="http://schemas.microsoft.com/office/drawing/2014/main" id="{A6FECD2F-B2A0-8144-9527-4B84437A6FFD}"/>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26279" b="67417" l="10000" r="90000"/>
                    </a14:imgEffect>
                  </a14:imgLayer>
                </a14:imgProps>
              </a:ext>
            </a:extLst>
          </a:blip>
          <a:srcRect t="21137" b="27440"/>
          <a:stretch/>
        </p:blipFill>
        <p:spPr>
          <a:xfrm>
            <a:off x="3320744" y="4137891"/>
            <a:ext cx="870831" cy="525397"/>
          </a:xfrm>
          <a:prstGeom prst="rect">
            <a:avLst/>
          </a:prstGeom>
        </p:spPr>
      </p:pic>
      <p:sp>
        <p:nvSpPr>
          <p:cNvPr id="7" name="TextBox 6">
            <a:extLst>
              <a:ext uri="{FF2B5EF4-FFF2-40B4-BE49-F238E27FC236}">
                <a16:creationId xmlns:a16="http://schemas.microsoft.com/office/drawing/2014/main" id="{06C3AD6B-4119-864B-A34A-FC78A7ED231B}"/>
              </a:ext>
            </a:extLst>
          </p:cNvPr>
          <p:cNvSpPr txBox="1"/>
          <p:nvPr/>
        </p:nvSpPr>
        <p:spPr>
          <a:xfrm>
            <a:off x="1643865" y="5352833"/>
            <a:ext cx="8887146" cy="646331"/>
          </a:xfrm>
          <a:prstGeom prst="rect">
            <a:avLst/>
          </a:prstGeom>
          <a:noFill/>
        </p:spPr>
        <p:txBody>
          <a:bodyPr wrap="square" rtlCol="0">
            <a:spAutoFit/>
          </a:bodyPr>
          <a:lstStyle/>
          <a:p>
            <a:r>
              <a:rPr lang="en-US" b="1" i="1" dirty="0">
                <a:solidFill>
                  <a:srgbClr val="FF0000"/>
                </a:solidFill>
              </a:rPr>
              <a:t>All reading instruction staff will use explicit and systematic instructional practices as the basis of Tier I instruction.</a:t>
            </a:r>
          </a:p>
        </p:txBody>
      </p:sp>
    </p:spTree>
    <p:custDataLst>
      <p:tags r:id="rId1"/>
    </p:custDataLst>
    <p:extLst>
      <p:ext uri="{BB962C8B-B14F-4D97-AF65-F5344CB8AC3E}">
        <p14:creationId xmlns:p14="http://schemas.microsoft.com/office/powerpoint/2010/main" val="9139265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Stop Sign - Public Domain Pictures">
            <a:extLst>
              <a:ext uri="{FF2B5EF4-FFF2-40B4-BE49-F238E27FC236}">
                <a16:creationId xmlns:a16="http://schemas.microsoft.com/office/drawing/2014/main" id="{1659E1B3-0E1D-7C4B-B6D5-AF1C66BA2BF4}"/>
              </a:ext>
              <a:ext uri="{C183D7F6-B498-43B3-948B-1728B52AA6E4}">
                <adec:decorative xmlns:adec="http://schemas.microsoft.com/office/drawing/2017/decorative" val="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77788" y="560935"/>
            <a:ext cx="891807" cy="89180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686C7E05-B115-1649-81E5-5C0F15DEAA60}"/>
              </a:ext>
            </a:extLst>
          </p:cNvPr>
          <p:cNvSpPr>
            <a:spLocks noGrp="1"/>
          </p:cNvSpPr>
          <p:nvPr>
            <p:ph type="title"/>
          </p:nvPr>
        </p:nvSpPr>
        <p:spPr>
          <a:xfrm>
            <a:off x="1465048" y="665934"/>
            <a:ext cx="9512740" cy="1188199"/>
          </a:xfrm>
        </p:spPr>
        <p:txBody>
          <a:bodyPr anchor="b">
            <a:noAutofit/>
          </a:bodyPr>
          <a:lstStyle/>
          <a:p>
            <a:r>
              <a:rPr lang="en-US" sz="4000" dirty="0"/>
              <a:t>Team Discussion: </a:t>
            </a:r>
            <a:r>
              <a:rPr lang="en-US" sz="4000" b="0" dirty="0"/>
              <a:t>Determine an overall instruction and intervention goal</a:t>
            </a:r>
          </a:p>
        </p:txBody>
      </p:sp>
      <p:pic>
        <p:nvPicPr>
          <p:cNvPr id="6" name="Picture 5" descr="Action Plan, School: Date: Priority Tier: [selection box] Tier 1, [selection box] Tier 2, [selection box] Tier 3, Overall Instruction and Intervention Goal">
            <a:extLst>
              <a:ext uri="{FF2B5EF4-FFF2-40B4-BE49-F238E27FC236}">
                <a16:creationId xmlns:a16="http://schemas.microsoft.com/office/drawing/2014/main" id="{FF0FDA86-6AF2-6348-8707-6BAAC0EBB212}"/>
              </a:ext>
            </a:extLst>
          </p:cNvPr>
          <p:cNvPicPr>
            <a:picLocks noChangeAspect="1"/>
          </p:cNvPicPr>
          <p:nvPr/>
        </p:nvPicPr>
        <p:blipFill>
          <a:blip r:embed="rId5"/>
          <a:stretch>
            <a:fillRect/>
          </a:stretch>
        </p:blipFill>
        <p:spPr>
          <a:xfrm>
            <a:off x="1210272" y="2407531"/>
            <a:ext cx="9754331" cy="3268467"/>
          </a:xfrm>
          <a:prstGeom prst="rect">
            <a:avLst/>
          </a:prstGeom>
          <a:ln>
            <a:solidFill>
              <a:schemeClr val="tx1"/>
            </a:solidFill>
          </a:ln>
        </p:spPr>
      </p:pic>
      <p:sp>
        <p:nvSpPr>
          <p:cNvPr id="3" name="Right Arrow 2" descr="Arrow indicating that the discussion is about the &quot;Overall Instruction and Intervention Goal&quot;">
            <a:extLst>
              <a:ext uri="{FF2B5EF4-FFF2-40B4-BE49-F238E27FC236}">
                <a16:creationId xmlns:a16="http://schemas.microsoft.com/office/drawing/2014/main" id="{33EADF90-EAB0-1A47-9242-1B13CC8E9815}"/>
              </a:ext>
            </a:extLst>
          </p:cNvPr>
          <p:cNvSpPr/>
          <p:nvPr/>
        </p:nvSpPr>
        <p:spPr>
          <a:xfrm>
            <a:off x="415636" y="4736387"/>
            <a:ext cx="950827" cy="431514"/>
          </a:xfrm>
          <a:prstGeom prst="righ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2">
            <a:extLst>
              <a:ext uri="{FF2B5EF4-FFF2-40B4-BE49-F238E27FC236}">
                <a16:creationId xmlns:a16="http://schemas.microsoft.com/office/drawing/2014/main" id="{C58E56D5-4D4F-0C4A-A098-B8870634D883}"/>
              </a:ext>
              <a:ext uri="{C183D7F6-B498-43B3-948B-1728B52AA6E4}">
                <adec:decorative xmlns:adec="http://schemas.microsoft.com/office/drawing/2017/decorative" val="1"/>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9093" t="10671" r="10812" b="19005"/>
          <a:stretch/>
        </p:blipFill>
        <p:spPr bwMode="auto">
          <a:xfrm>
            <a:off x="206437" y="560935"/>
            <a:ext cx="1022030" cy="969128"/>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26879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6C7E05-B115-1649-81E5-5C0F15DEAA60}"/>
              </a:ext>
            </a:extLst>
          </p:cNvPr>
          <p:cNvSpPr>
            <a:spLocks noGrp="1"/>
          </p:cNvSpPr>
          <p:nvPr>
            <p:ph type="title"/>
          </p:nvPr>
        </p:nvSpPr>
        <p:spPr>
          <a:xfrm>
            <a:off x="415636" y="-669560"/>
            <a:ext cx="4356389" cy="566057"/>
          </a:xfrm>
        </p:spPr>
        <p:txBody>
          <a:bodyPr anchor="b">
            <a:noAutofit/>
          </a:bodyPr>
          <a:lstStyle/>
          <a:p>
            <a:r>
              <a:rPr lang="en-US" sz="4000" b="0" dirty="0"/>
              <a:t>Action Planning Continued</a:t>
            </a:r>
          </a:p>
        </p:txBody>
      </p:sp>
      <p:sp>
        <p:nvSpPr>
          <p:cNvPr id="7" name="TextBox 6">
            <a:extLst>
              <a:ext uri="{FF2B5EF4-FFF2-40B4-BE49-F238E27FC236}">
                <a16:creationId xmlns:a16="http://schemas.microsoft.com/office/drawing/2014/main" id="{06C3AD6B-4119-864B-A34A-FC78A7ED231B}"/>
              </a:ext>
              <a:ext uri="{C183D7F6-B498-43B3-948B-1728B52AA6E4}">
                <adec:decorative xmlns:adec="http://schemas.microsoft.com/office/drawing/2017/decorative" val="1"/>
              </a:ext>
            </a:extLst>
          </p:cNvPr>
          <p:cNvSpPr txBox="1"/>
          <p:nvPr/>
        </p:nvSpPr>
        <p:spPr>
          <a:xfrm>
            <a:off x="4561725" y="3479266"/>
            <a:ext cx="6215866" cy="369332"/>
          </a:xfrm>
          <a:prstGeom prst="rect">
            <a:avLst/>
          </a:prstGeom>
          <a:noFill/>
        </p:spPr>
        <p:txBody>
          <a:bodyPr wrap="square" rtlCol="0">
            <a:spAutoFit/>
          </a:bodyPr>
          <a:lstStyle/>
          <a:p>
            <a:r>
              <a:rPr lang="en-US" b="1" i="1" dirty="0">
                <a:solidFill>
                  <a:srgbClr val="FF0000"/>
                </a:solidFill>
              </a:rPr>
              <a:t>MOY and EOY Universal Screening Data</a:t>
            </a:r>
          </a:p>
        </p:txBody>
      </p:sp>
      <p:sp>
        <p:nvSpPr>
          <p:cNvPr id="9" name="TextBox 8">
            <a:extLst>
              <a:ext uri="{FF2B5EF4-FFF2-40B4-BE49-F238E27FC236}">
                <a16:creationId xmlns:a16="http://schemas.microsoft.com/office/drawing/2014/main" id="{F900B0B7-64B8-204C-B15F-3E4E89B60A67}"/>
              </a:ext>
              <a:ext uri="{C183D7F6-B498-43B3-948B-1728B52AA6E4}">
                <adec:decorative xmlns:adec="http://schemas.microsoft.com/office/drawing/2017/decorative" val="1"/>
              </a:ext>
            </a:extLst>
          </p:cNvPr>
          <p:cNvSpPr txBox="1"/>
          <p:nvPr/>
        </p:nvSpPr>
        <p:spPr>
          <a:xfrm>
            <a:off x="4561725" y="4075971"/>
            <a:ext cx="6215866" cy="369332"/>
          </a:xfrm>
          <a:prstGeom prst="rect">
            <a:avLst/>
          </a:prstGeom>
          <a:noFill/>
        </p:spPr>
        <p:txBody>
          <a:bodyPr wrap="square" rtlCol="0">
            <a:spAutoFit/>
          </a:bodyPr>
          <a:lstStyle/>
          <a:p>
            <a:r>
              <a:rPr lang="en-US" b="1" i="1" dirty="0">
                <a:solidFill>
                  <a:srgbClr val="FF0000"/>
                </a:solidFill>
              </a:rPr>
              <a:t>Core Program Implementation Data</a:t>
            </a:r>
          </a:p>
        </p:txBody>
      </p:sp>
      <p:sp>
        <p:nvSpPr>
          <p:cNvPr id="11" name="Text Placeholder 3">
            <a:extLst>
              <a:ext uri="{FF2B5EF4-FFF2-40B4-BE49-F238E27FC236}">
                <a16:creationId xmlns:a16="http://schemas.microsoft.com/office/drawing/2014/main" id="{401231D7-D5D3-4EF8-A17A-8C71D9677AC6}"/>
              </a:ext>
            </a:extLst>
          </p:cNvPr>
          <p:cNvSpPr>
            <a:spLocks noGrp="1"/>
          </p:cNvSpPr>
          <p:nvPr>
            <p:ph type="body" sz="half" idx="2"/>
          </p:nvPr>
        </p:nvSpPr>
        <p:spPr>
          <a:xfrm>
            <a:off x="415636" y="1541124"/>
            <a:ext cx="10898358" cy="4550918"/>
          </a:xfrm>
        </p:spPr>
        <p:txBody>
          <a:bodyPr>
            <a:normAutofit/>
          </a:bodyPr>
          <a:lstStyle/>
          <a:p>
            <a:pPr marL="514350" indent="-514350">
              <a:buFont typeface="+mj-lt"/>
              <a:buAutoNum type="arabicPeriod" startAt="2"/>
            </a:pPr>
            <a:r>
              <a:rPr lang="en-US" sz="3200" dirty="0"/>
              <a:t>Determine data that will be collected and used to evaluate your Goal implementation:</a:t>
            </a:r>
          </a:p>
          <a:p>
            <a:r>
              <a:rPr lang="en-US" sz="2000" dirty="0"/>
              <a:t>            Example:</a:t>
            </a:r>
          </a:p>
        </p:txBody>
      </p:sp>
      <p:pic>
        <p:nvPicPr>
          <p:cNvPr id="4" name="Picture 3" descr="Data that will be collected and used to evaluate your Goal implementation: Student data: List (inserted) MOY and EOY Universal Screening Data, Implementation Data List: (inserted) Core Program Implementation Data">
            <a:extLst>
              <a:ext uri="{FF2B5EF4-FFF2-40B4-BE49-F238E27FC236}">
                <a16:creationId xmlns:a16="http://schemas.microsoft.com/office/drawing/2014/main" id="{14203DEF-F0C7-BF45-8D39-52A520571A0F}"/>
              </a:ext>
            </a:extLst>
          </p:cNvPr>
          <p:cNvPicPr>
            <a:picLocks noChangeAspect="1"/>
          </p:cNvPicPr>
          <p:nvPr/>
        </p:nvPicPr>
        <p:blipFill>
          <a:blip r:embed="rId4"/>
          <a:stretch>
            <a:fillRect/>
          </a:stretch>
        </p:blipFill>
        <p:spPr>
          <a:xfrm>
            <a:off x="1004802" y="2909441"/>
            <a:ext cx="10771562" cy="1878315"/>
          </a:xfrm>
          <a:prstGeom prst="rect">
            <a:avLst/>
          </a:prstGeom>
        </p:spPr>
      </p:pic>
      <p:sp>
        <p:nvSpPr>
          <p:cNvPr id="3" name="TextBox 2">
            <a:extLst>
              <a:ext uri="{FF2B5EF4-FFF2-40B4-BE49-F238E27FC236}">
                <a16:creationId xmlns:a16="http://schemas.microsoft.com/office/drawing/2014/main" id="{181AE5FF-9D6D-F610-C828-2F3E4BF14A99}"/>
              </a:ext>
            </a:extLst>
          </p:cNvPr>
          <p:cNvSpPr txBox="1"/>
          <p:nvPr/>
        </p:nvSpPr>
        <p:spPr>
          <a:xfrm>
            <a:off x="415636" y="633609"/>
            <a:ext cx="3329758" cy="707886"/>
          </a:xfrm>
          <a:prstGeom prst="rect">
            <a:avLst/>
          </a:prstGeom>
          <a:noFill/>
        </p:spPr>
        <p:txBody>
          <a:bodyPr wrap="none" rtlCol="0">
            <a:spAutoFit/>
          </a:bodyPr>
          <a:lstStyle/>
          <a:p>
            <a:r>
              <a:rPr lang="en-US" sz="4000" dirty="0">
                <a:latin typeface="+mj-lt"/>
                <a:ea typeface="+mj-ea"/>
                <a:cs typeface="+mj-cs"/>
              </a:rPr>
              <a:t>Action</a:t>
            </a:r>
            <a:r>
              <a:rPr lang="en-US" dirty="0"/>
              <a:t> </a:t>
            </a:r>
            <a:r>
              <a:rPr lang="en-US" sz="4000" dirty="0">
                <a:latin typeface="+mj-lt"/>
                <a:ea typeface="+mj-ea"/>
                <a:cs typeface="+mj-cs"/>
              </a:rPr>
              <a:t>Planning</a:t>
            </a:r>
          </a:p>
        </p:txBody>
      </p:sp>
    </p:spTree>
    <p:custDataLst>
      <p:tags r:id="rId1"/>
    </p:custDataLst>
    <p:extLst>
      <p:ext uri="{BB962C8B-B14F-4D97-AF65-F5344CB8AC3E}">
        <p14:creationId xmlns:p14="http://schemas.microsoft.com/office/powerpoint/2010/main" val="4450939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Stop Sign Free Stock Photo - Public Domain Pictures">
            <a:extLst>
              <a:ext uri="{FF2B5EF4-FFF2-40B4-BE49-F238E27FC236}">
                <a16:creationId xmlns:a16="http://schemas.microsoft.com/office/drawing/2014/main" id="{50252E22-C78C-C14B-AFAD-DD4225AE089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77788" y="560935"/>
            <a:ext cx="891807" cy="89180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686C7E05-B115-1649-81E5-5C0F15DEAA60}"/>
              </a:ext>
            </a:extLst>
          </p:cNvPr>
          <p:cNvSpPr>
            <a:spLocks noGrp="1"/>
          </p:cNvSpPr>
          <p:nvPr>
            <p:ph type="title"/>
          </p:nvPr>
        </p:nvSpPr>
        <p:spPr>
          <a:xfrm>
            <a:off x="1387366" y="560935"/>
            <a:ext cx="9590422" cy="2011848"/>
          </a:xfrm>
        </p:spPr>
        <p:txBody>
          <a:bodyPr anchor="b">
            <a:noAutofit/>
          </a:bodyPr>
          <a:lstStyle/>
          <a:p>
            <a:r>
              <a:rPr lang="en-US" sz="4000" dirty="0"/>
              <a:t>Team Discussion: </a:t>
            </a:r>
            <a:r>
              <a:rPr lang="en-US" sz="4000" b="0" dirty="0"/>
              <a:t>Determine data that will be collected and used to evaluate your Goal implementation</a:t>
            </a:r>
          </a:p>
        </p:txBody>
      </p:sp>
      <p:pic>
        <p:nvPicPr>
          <p:cNvPr id="5" name="Picture 4" descr="Data that will be collected and used to evaluate your Goal implementation: Student Data - List: Implementation Data - List">
            <a:extLst>
              <a:ext uri="{FF2B5EF4-FFF2-40B4-BE49-F238E27FC236}">
                <a16:creationId xmlns:a16="http://schemas.microsoft.com/office/drawing/2014/main" id="{7AF18A27-50CE-5748-B605-B3377800D681}"/>
              </a:ext>
            </a:extLst>
          </p:cNvPr>
          <p:cNvPicPr>
            <a:picLocks noChangeAspect="1"/>
          </p:cNvPicPr>
          <p:nvPr/>
        </p:nvPicPr>
        <p:blipFill>
          <a:blip r:embed="rId5"/>
          <a:stretch>
            <a:fillRect/>
          </a:stretch>
        </p:blipFill>
        <p:spPr>
          <a:xfrm>
            <a:off x="1004802" y="3556713"/>
            <a:ext cx="10771562" cy="1878315"/>
          </a:xfrm>
          <a:prstGeom prst="rect">
            <a:avLst/>
          </a:prstGeom>
        </p:spPr>
      </p:pic>
      <p:pic>
        <p:nvPicPr>
          <p:cNvPr id="8" name="Picture 2">
            <a:extLst>
              <a:ext uri="{FF2B5EF4-FFF2-40B4-BE49-F238E27FC236}">
                <a16:creationId xmlns:a16="http://schemas.microsoft.com/office/drawing/2014/main" id="{62D6364F-DF7C-B346-8FA9-2AC5D3C4660C}"/>
              </a:ext>
              <a:ext uri="{C183D7F6-B498-43B3-948B-1728B52AA6E4}">
                <adec:decorative xmlns:adec="http://schemas.microsoft.com/office/drawing/2017/decorative" val="1"/>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9093" t="10671" r="10812" b="19005"/>
          <a:stretch/>
        </p:blipFill>
        <p:spPr bwMode="auto">
          <a:xfrm>
            <a:off x="206437" y="560935"/>
            <a:ext cx="1022030" cy="969128"/>
          </a:xfrm>
          <a:prstGeom prst="rect">
            <a:avLst/>
          </a:prstGeom>
          <a:noFill/>
          <a:extLst>
            <a:ext uri="{909E8E84-426E-40DD-AFC4-6F175D3DCCD1}">
              <a14:hiddenFill xmlns:a14="http://schemas.microsoft.com/office/drawing/2010/main">
                <a:solidFill>
                  <a:srgbClr val="FFFFFF"/>
                </a:solidFill>
              </a14:hiddenFill>
            </a:ext>
          </a:extLst>
        </p:spPr>
      </p:pic>
      <p:sp>
        <p:nvSpPr>
          <p:cNvPr id="3" name="Right Arrow 2" descr="Arrow pointing at Student Data">
            <a:extLst>
              <a:ext uri="{FF2B5EF4-FFF2-40B4-BE49-F238E27FC236}">
                <a16:creationId xmlns:a16="http://schemas.microsoft.com/office/drawing/2014/main" id="{33EADF90-EAB0-1A47-9242-1B13CC8E9815}"/>
              </a:ext>
            </a:extLst>
          </p:cNvPr>
          <p:cNvSpPr/>
          <p:nvPr/>
        </p:nvSpPr>
        <p:spPr>
          <a:xfrm>
            <a:off x="179330" y="4150760"/>
            <a:ext cx="950827" cy="431514"/>
          </a:xfrm>
          <a:prstGeom prst="righ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ight Arrow 6" descr="Arrow pointing at Implementation Data">
            <a:extLst>
              <a:ext uri="{FF2B5EF4-FFF2-40B4-BE49-F238E27FC236}">
                <a16:creationId xmlns:a16="http://schemas.microsoft.com/office/drawing/2014/main" id="{90732FC4-38E8-4946-88E6-F03E13D02C17}"/>
              </a:ext>
            </a:extLst>
          </p:cNvPr>
          <p:cNvSpPr/>
          <p:nvPr/>
        </p:nvSpPr>
        <p:spPr>
          <a:xfrm>
            <a:off x="175495" y="4744807"/>
            <a:ext cx="950827" cy="431514"/>
          </a:xfrm>
          <a:prstGeom prst="righ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49238919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10"/>
  <p:tag name="ARTICULATE_DESIGN_ID_1_OFFICE THEME" val="0qZAg79R"/>
  <p:tag name="ARTICULATE_DESIGN_ID_CUSTOM DESIGN" val="PcmQnh6y"/>
  <p:tag name="ARTICULATE_DESIGN_ID_2_OFFICE THEME" val="oN8wvhOj"/>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2_Office Theme">
  <a:themeElements>
    <a:clrScheme name="NCIL 3">
      <a:dk1>
        <a:srgbClr val="185C69"/>
      </a:dk1>
      <a:lt1>
        <a:srgbClr val="08355F"/>
      </a:lt1>
      <a:dk2>
        <a:srgbClr val="08355F"/>
      </a:dk2>
      <a:lt2>
        <a:srgbClr val="FFFFFF"/>
      </a:lt2>
      <a:accent1>
        <a:srgbClr val="330033"/>
      </a:accent1>
      <a:accent2>
        <a:srgbClr val="F7057A"/>
      </a:accent2>
      <a:accent3>
        <a:srgbClr val="041B30"/>
      </a:accent3>
      <a:accent4>
        <a:srgbClr val="21298A"/>
      </a:accent4>
      <a:accent5>
        <a:srgbClr val="0A4477"/>
      </a:accent5>
      <a:accent6>
        <a:srgbClr val="4F693D"/>
      </a:accent6>
      <a:hlink>
        <a:srgbClr val="0563C1"/>
      </a:hlink>
      <a:folHlink>
        <a:srgbClr val="FF5BFF"/>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CIL Template 1" id="{B0B438D9-AC75-40D0-92E6-3FC673DBC76A}" vid="{2141C50F-3018-42BD-8AEA-33E0BB5B6CD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456</TotalTime>
  <Words>576</Words>
  <Application>Microsoft Office PowerPoint</Application>
  <PresentationFormat>Widescreen</PresentationFormat>
  <Paragraphs>55</Paragraphs>
  <Slides>10</Slides>
  <Notes>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Calibri Light</vt:lpstr>
      <vt:lpstr>2_Office Theme</vt:lpstr>
      <vt:lpstr>MTSS-R Leadership Team: Action Planning </vt:lpstr>
      <vt:lpstr>Agenda</vt:lpstr>
      <vt:lpstr>Materials</vt:lpstr>
      <vt:lpstr>Plan</vt:lpstr>
      <vt:lpstr>Plan – Create an action plan for the prioritized areas of focus</vt:lpstr>
      <vt:lpstr>Action Planning</vt:lpstr>
      <vt:lpstr>Team Discussion: Determine an overall instruction and intervention goal</vt:lpstr>
      <vt:lpstr>Action Planning Continued</vt:lpstr>
      <vt:lpstr>Team Discussion: Determine data that will be collected and used to evaluate your Goal implementation</vt:lpstr>
      <vt:lpstr>Team Discussion: Complete the Action Planning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MTSS-R Leadership Team: Action Planning</dc:title>
  <dc:creator>ncil@uoregon.edu</dc:creator>
  <cp:keywords>MTSS-R; Schools &amp; Districts; State Agencies</cp:keywords>
  <cp:lastModifiedBy>Anna Ingram</cp:lastModifiedBy>
  <cp:revision>21</cp:revision>
  <cp:lastPrinted>2023-05-31T18:11:22Z</cp:lastPrinted>
  <dcterms:created xsi:type="dcterms:W3CDTF">2021-09-01T23:11:08Z</dcterms:created>
  <dcterms:modified xsi:type="dcterms:W3CDTF">2023-06-02T17:49:07Z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9390CDE8-C979-4BA4-84C6-ECF51D35AE3D</vt:lpwstr>
  </property>
  <property fmtid="{D5CDD505-2E9C-101B-9397-08002B2CF9AE}" pid="3" name="ArticulatePath">
    <vt:lpwstr>MTSS-R Team Plan</vt:lpwstr>
  </property>
</Properties>
</file>