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386" r:id="rId2"/>
    <p:sldId id="2387" r:id="rId3"/>
    <p:sldId id="1164" r:id="rId4"/>
    <p:sldId id="2399" r:id="rId5"/>
    <p:sldId id="2397" r:id="rId6"/>
    <p:sldId id="2398" r:id="rId7"/>
    <p:sldId id="1104" r:id="rId8"/>
    <p:sldId id="1804" r:id="rId9"/>
    <p:sldId id="2253" r:id="rId10"/>
    <p:sldId id="1805" r:id="rId11"/>
    <p:sldId id="4487" r:id="rId12"/>
    <p:sldId id="4504" r:id="rId13"/>
    <p:sldId id="4230" r:id="rId14"/>
    <p:sldId id="4503" r:id="rId15"/>
    <p:sldId id="4505" r:id="rId16"/>
    <p:sldId id="4244" r:id="rId17"/>
    <p:sldId id="1999" r:id="rId18"/>
    <p:sldId id="43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ummond, Kathryn" initials="DK" lastIdx="109" clrIdx="0">
    <p:extLst>
      <p:ext uri="{19B8F6BF-5375-455C-9EA6-DF929625EA0E}">
        <p15:presenceInfo xmlns:p15="http://schemas.microsoft.com/office/powerpoint/2012/main" userId="S::kdrummond@air.org::210f7464-8b74-44d0-a861-3fdd40e6fd38" providerId="AD"/>
      </p:ext>
    </p:extLst>
  </p:cmAuthor>
  <p:cmAuthor id="2" name="Carol Dissen" initials="CD" lastIdx="116" clrIdx="1">
    <p:extLst>
      <p:ext uri="{19B8F6BF-5375-455C-9EA6-DF929625EA0E}">
        <p15:presenceInfo xmlns:p15="http://schemas.microsoft.com/office/powerpoint/2012/main" userId="S::cdissen@uoregon.edu::a974767f-aa31-4666-ad31-062d09fa27fe" providerId="AD"/>
      </p:ext>
    </p:extLst>
  </p:cmAuthor>
  <p:cmAuthor id="3" name="Gandhi, Allison" initials="GA" lastIdx="10" clrIdx="2">
    <p:extLst>
      <p:ext uri="{19B8F6BF-5375-455C-9EA6-DF929625EA0E}">
        <p15:presenceInfo xmlns:p15="http://schemas.microsoft.com/office/powerpoint/2012/main" userId="S::agandhi@air.org::71febad7-ce2e-4d17-9258-d67dda4a2ea0" providerId="AD"/>
      </p:ext>
    </p:extLst>
  </p:cmAuthor>
  <p:cmAuthor id="4" name="Marissa Suhr" initials="MS" lastIdx="7" clrIdx="3">
    <p:extLst>
      <p:ext uri="{19B8F6BF-5375-455C-9EA6-DF929625EA0E}">
        <p15:presenceInfo xmlns:p15="http://schemas.microsoft.com/office/powerpoint/2012/main" userId="S::mpilger@uoregon.edu::4b8fe097-6b21-47fb-ba48-9bde713e98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988"/>
    <a:srgbClr val="FFFFCC"/>
    <a:srgbClr val="B9DBF9"/>
    <a:srgbClr val="F0F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/>
    <p:restoredTop sz="80136"/>
  </p:normalViewPr>
  <p:slideViewPr>
    <p:cSldViewPr snapToGrid="0" snapToObjects="1">
      <p:cViewPr varScale="1">
        <p:scale>
          <a:sx n="97" d="100"/>
          <a:sy n="97" d="100"/>
        </p:scale>
        <p:origin x="1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29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C6FE5-6EDE-0042-8612-3813717B01C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4853B3-CEC1-F841-B6EF-BB73D30BB1D1}">
      <dgm:prSet custT="1"/>
      <dgm:spPr>
        <a:xfrm>
          <a:off x="-120148" y="0"/>
          <a:ext cx="7161359" cy="4600110"/>
        </a:xfrm>
        <a:prstGeom prst="ellipse">
          <a:avLst/>
        </a:prstGeom>
        <a:solidFill>
          <a:srgbClr val="375D81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 tIns="0" anchor="t"/>
        <a:lstStyle/>
        <a:p>
          <a:pPr algn="ctr">
            <a:buNone/>
          </a:pPr>
          <a:r>
            <a:rPr lang="en-US" sz="2000" b="1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School-Based Workshops</a:t>
          </a:r>
        </a:p>
      </dgm:t>
    </dgm:pt>
    <dgm:pt modelId="{A7B9C3AA-E5E8-D346-9C1D-6726A665952C}" type="parTrans" cxnId="{4EF7BB9E-0EDF-6847-808D-C3CFE8690A07}">
      <dgm:prSet/>
      <dgm:spPr/>
      <dgm:t>
        <a:bodyPr/>
        <a:lstStyle/>
        <a:p>
          <a:endParaRPr lang="en-US" sz="1600"/>
        </a:p>
      </dgm:t>
    </dgm:pt>
    <dgm:pt modelId="{CEF178AB-06A9-234C-892B-60CBBFECB25B}" type="sibTrans" cxnId="{4EF7BB9E-0EDF-6847-808D-C3CFE8690A07}">
      <dgm:prSet/>
      <dgm:spPr/>
      <dgm:t>
        <a:bodyPr/>
        <a:lstStyle/>
        <a:p>
          <a:endParaRPr lang="en-US" sz="1600"/>
        </a:p>
      </dgm:t>
    </dgm:pt>
    <dgm:pt modelId="{F30CE90A-F30E-9145-B31D-C16973EA087C}">
      <dgm:prSet custT="1"/>
      <dgm:spPr>
        <a:xfrm>
          <a:off x="1362484" y="1405161"/>
          <a:ext cx="4196093" cy="2939815"/>
        </a:xfrm>
        <a:prstGeom prst="ellipse">
          <a:avLst/>
        </a:prstGeom>
        <a:solidFill>
          <a:srgbClr val="375D81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1800" b="1" dirty="0">
            <a:solidFill>
              <a:srgbClr val="FFFF00"/>
            </a:solidFill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en-US" sz="1800" b="1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Job-Embedded Technical Assistance</a:t>
          </a:r>
        </a:p>
      </dgm:t>
    </dgm:pt>
    <dgm:pt modelId="{5D6F4230-EC1D-C24F-B65A-C015DD78B939}" type="parTrans" cxnId="{756C9D63-AF4A-3B4D-8619-2A14E7BE1DB9}">
      <dgm:prSet/>
      <dgm:spPr/>
      <dgm:t>
        <a:bodyPr/>
        <a:lstStyle/>
        <a:p>
          <a:endParaRPr lang="en-US" sz="1600"/>
        </a:p>
      </dgm:t>
    </dgm:pt>
    <dgm:pt modelId="{269A4EC0-519A-4642-AA41-07EA0E67EE5A}" type="sibTrans" cxnId="{756C9D63-AF4A-3B4D-8619-2A14E7BE1DB9}">
      <dgm:prSet/>
      <dgm:spPr/>
      <dgm:t>
        <a:bodyPr/>
        <a:lstStyle/>
        <a:p>
          <a:endParaRPr lang="en-US" sz="1600"/>
        </a:p>
      </dgm:t>
    </dgm:pt>
    <dgm:pt modelId="{35CA9380-ED2B-9245-9831-A51433B1BE4B}">
      <dgm:prSet custT="1"/>
      <dgm:spPr>
        <a:xfrm>
          <a:off x="2117724" y="2667914"/>
          <a:ext cx="2685613" cy="1564336"/>
        </a:xfrm>
        <a:prstGeom prst="ellipse">
          <a:avLst/>
        </a:prstGeom>
        <a:solidFill>
          <a:srgbClr val="375D81">
            <a:hueOff val="0"/>
            <a:satOff val="0"/>
            <a:lumOff val="0"/>
            <a:alphaOff val="0"/>
          </a:srgbClr>
        </a:solidFill>
        <a:ln w="2857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Classroom-Based Instructional Coaching</a:t>
          </a:r>
          <a:endParaRPr lang="en-US" sz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16E3976-D71E-C745-A375-AD66B5E830A5}" type="sibTrans" cxnId="{C20D61E7-D473-114F-A07B-4CE04449D1ED}">
      <dgm:prSet/>
      <dgm:spPr/>
      <dgm:t>
        <a:bodyPr/>
        <a:lstStyle/>
        <a:p>
          <a:endParaRPr lang="en-US" sz="1600"/>
        </a:p>
      </dgm:t>
    </dgm:pt>
    <dgm:pt modelId="{C74CDC5B-AC2E-E145-8CF2-0DF37CF4D585}" type="parTrans" cxnId="{C20D61E7-D473-114F-A07B-4CE04449D1ED}">
      <dgm:prSet/>
      <dgm:spPr/>
      <dgm:t>
        <a:bodyPr/>
        <a:lstStyle/>
        <a:p>
          <a:endParaRPr lang="en-US" sz="1600"/>
        </a:p>
      </dgm:t>
    </dgm:pt>
    <dgm:pt modelId="{66A58C2C-6F7F-C74B-840F-B37A72B8CED7}" type="pres">
      <dgm:prSet presAssocID="{080C6FE5-6EDE-0042-8612-3813717B01C4}" presName="Name0" presStyleCnt="0">
        <dgm:presLayoutVars>
          <dgm:chMax val="7"/>
          <dgm:resizeHandles val="exact"/>
        </dgm:presLayoutVars>
      </dgm:prSet>
      <dgm:spPr/>
    </dgm:pt>
    <dgm:pt modelId="{9120EA39-5A27-D843-8CBC-0525CF6ED995}" type="pres">
      <dgm:prSet presAssocID="{080C6FE5-6EDE-0042-8612-3813717B01C4}" presName="comp1" presStyleCnt="0"/>
      <dgm:spPr/>
    </dgm:pt>
    <dgm:pt modelId="{C982076B-6574-7241-A342-7323E21C507B}" type="pres">
      <dgm:prSet presAssocID="{080C6FE5-6EDE-0042-8612-3813717B01C4}" presName="circle1" presStyleLbl="node1" presStyleIdx="0" presStyleCnt="3" custScaleX="155678" custLinFactNeighborX="2210"/>
      <dgm:spPr/>
    </dgm:pt>
    <dgm:pt modelId="{2FAB16CF-35B4-F545-98ED-3DC1BBA91E1C}" type="pres">
      <dgm:prSet presAssocID="{080C6FE5-6EDE-0042-8612-3813717B01C4}" presName="c1text" presStyleLbl="node1" presStyleIdx="0" presStyleCnt="3">
        <dgm:presLayoutVars>
          <dgm:bulletEnabled val="1"/>
        </dgm:presLayoutVars>
      </dgm:prSet>
      <dgm:spPr/>
    </dgm:pt>
    <dgm:pt modelId="{0346029C-AAFA-0E4D-9B3F-782470D7541F}" type="pres">
      <dgm:prSet presAssocID="{080C6FE5-6EDE-0042-8612-3813717B01C4}" presName="comp2" presStyleCnt="0"/>
      <dgm:spPr/>
    </dgm:pt>
    <dgm:pt modelId="{D5BA2B42-B6D4-324C-A775-652C73E55EA5}" type="pres">
      <dgm:prSet presAssocID="{080C6FE5-6EDE-0042-8612-3813717B01C4}" presName="circle2" presStyleLbl="node1" presStyleIdx="1" presStyleCnt="3" custScaleX="121623" custScaleY="95794"/>
      <dgm:spPr/>
    </dgm:pt>
    <dgm:pt modelId="{73C1A1A2-67EA-6D42-A3CF-B014374175A4}" type="pres">
      <dgm:prSet presAssocID="{080C6FE5-6EDE-0042-8612-3813717B01C4}" presName="c2text" presStyleLbl="node1" presStyleIdx="1" presStyleCnt="3">
        <dgm:presLayoutVars>
          <dgm:bulletEnabled val="1"/>
        </dgm:presLayoutVars>
      </dgm:prSet>
      <dgm:spPr/>
    </dgm:pt>
    <dgm:pt modelId="{8DEA13D4-CF9D-4F41-AE60-006CBCE8DD0A}" type="pres">
      <dgm:prSet presAssocID="{080C6FE5-6EDE-0042-8612-3813717B01C4}" presName="comp3" presStyleCnt="0"/>
      <dgm:spPr/>
    </dgm:pt>
    <dgm:pt modelId="{AB4CF2F9-2882-EF45-A489-0C53E344A13D}" type="pres">
      <dgm:prSet presAssocID="{080C6FE5-6EDE-0042-8612-3813717B01C4}" presName="circle3" presStyleLbl="node1" presStyleIdx="2" presStyleCnt="3" custScaleX="139404" custScaleY="68013"/>
      <dgm:spPr/>
    </dgm:pt>
    <dgm:pt modelId="{FA13D389-D7ED-D447-96F0-2479E6FF0CC2}" type="pres">
      <dgm:prSet presAssocID="{080C6FE5-6EDE-0042-8612-3813717B01C4}" presName="c3text" presStyleLbl="node1" presStyleIdx="2" presStyleCnt="3">
        <dgm:presLayoutVars>
          <dgm:bulletEnabled val="1"/>
        </dgm:presLayoutVars>
      </dgm:prSet>
      <dgm:spPr/>
    </dgm:pt>
  </dgm:ptLst>
  <dgm:cxnLst>
    <dgm:cxn modelId="{CA421201-FD6C-DD42-897A-FEC74FE62E87}" type="presOf" srcId="{35CA9380-ED2B-9245-9831-A51433B1BE4B}" destId="{FA13D389-D7ED-D447-96F0-2479E6FF0CC2}" srcOrd="1" destOrd="0" presId="urn:microsoft.com/office/officeart/2005/8/layout/venn2"/>
    <dgm:cxn modelId="{E1CCDD0C-E5DC-9148-AF57-D11791178DA3}" type="presOf" srcId="{F30CE90A-F30E-9145-B31D-C16973EA087C}" destId="{73C1A1A2-67EA-6D42-A3CF-B014374175A4}" srcOrd="1" destOrd="0" presId="urn:microsoft.com/office/officeart/2005/8/layout/venn2"/>
    <dgm:cxn modelId="{756C9D63-AF4A-3B4D-8619-2A14E7BE1DB9}" srcId="{080C6FE5-6EDE-0042-8612-3813717B01C4}" destId="{F30CE90A-F30E-9145-B31D-C16973EA087C}" srcOrd="1" destOrd="0" parTransId="{5D6F4230-EC1D-C24F-B65A-C015DD78B939}" sibTransId="{269A4EC0-519A-4642-AA41-07EA0E67EE5A}"/>
    <dgm:cxn modelId="{4928E072-D2A2-8249-AD0F-4D525C8D4FD7}" type="presOf" srcId="{914853B3-CEC1-F841-B6EF-BB73D30BB1D1}" destId="{C982076B-6574-7241-A342-7323E21C507B}" srcOrd="0" destOrd="0" presId="urn:microsoft.com/office/officeart/2005/8/layout/venn2"/>
    <dgm:cxn modelId="{4EF7BB9E-0EDF-6847-808D-C3CFE8690A07}" srcId="{080C6FE5-6EDE-0042-8612-3813717B01C4}" destId="{914853B3-CEC1-F841-B6EF-BB73D30BB1D1}" srcOrd="0" destOrd="0" parTransId="{A7B9C3AA-E5E8-D346-9C1D-6726A665952C}" sibTransId="{CEF178AB-06A9-234C-892B-60CBBFECB25B}"/>
    <dgm:cxn modelId="{40D6C0D4-6558-A84F-8322-236929B88E01}" type="presOf" srcId="{F30CE90A-F30E-9145-B31D-C16973EA087C}" destId="{D5BA2B42-B6D4-324C-A775-652C73E55EA5}" srcOrd="0" destOrd="0" presId="urn:microsoft.com/office/officeart/2005/8/layout/venn2"/>
    <dgm:cxn modelId="{B79D9FD5-22C4-A24B-99B2-15A0744E0C0A}" type="presOf" srcId="{080C6FE5-6EDE-0042-8612-3813717B01C4}" destId="{66A58C2C-6F7F-C74B-840F-B37A72B8CED7}" srcOrd="0" destOrd="0" presId="urn:microsoft.com/office/officeart/2005/8/layout/venn2"/>
    <dgm:cxn modelId="{D4D32CE4-D00A-C44A-923E-FB23D5FD76CD}" type="presOf" srcId="{914853B3-CEC1-F841-B6EF-BB73D30BB1D1}" destId="{2FAB16CF-35B4-F545-98ED-3DC1BBA91E1C}" srcOrd="1" destOrd="0" presId="urn:microsoft.com/office/officeart/2005/8/layout/venn2"/>
    <dgm:cxn modelId="{C20D61E7-D473-114F-A07B-4CE04449D1ED}" srcId="{080C6FE5-6EDE-0042-8612-3813717B01C4}" destId="{35CA9380-ED2B-9245-9831-A51433B1BE4B}" srcOrd="2" destOrd="0" parTransId="{C74CDC5B-AC2E-E145-8CF2-0DF37CF4D585}" sibTransId="{316E3976-D71E-C745-A375-AD66B5E830A5}"/>
    <dgm:cxn modelId="{4A888FFA-3C6D-8440-9F2B-3EC37D95618B}" type="presOf" srcId="{35CA9380-ED2B-9245-9831-A51433B1BE4B}" destId="{AB4CF2F9-2882-EF45-A489-0C53E344A13D}" srcOrd="0" destOrd="0" presId="urn:microsoft.com/office/officeart/2005/8/layout/venn2"/>
    <dgm:cxn modelId="{0623E883-8C9D-1B41-9E52-DCA12BC23E29}" type="presParOf" srcId="{66A58C2C-6F7F-C74B-840F-B37A72B8CED7}" destId="{9120EA39-5A27-D843-8CBC-0525CF6ED995}" srcOrd="0" destOrd="0" presId="urn:microsoft.com/office/officeart/2005/8/layout/venn2"/>
    <dgm:cxn modelId="{88878916-2BB0-C34F-B2D8-8FD9667DD130}" type="presParOf" srcId="{9120EA39-5A27-D843-8CBC-0525CF6ED995}" destId="{C982076B-6574-7241-A342-7323E21C507B}" srcOrd="0" destOrd="0" presId="urn:microsoft.com/office/officeart/2005/8/layout/venn2"/>
    <dgm:cxn modelId="{3CD13713-81A2-1949-8325-C3508E046291}" type="presParOf" srcId="{9120EA39-5A27-D843-8CBC-0525CF6ED995}" destId="{2FAB16CF-35B4-F545-98ED-3DC1BBA91E1C}" srcOrd="1" destOrd="0" presId="urn:microsoft.com/office/officeart/2005/8/layout/venn2"/>
    <dgm:cxn modelId="{D414805B-7A81-8C44-BCAF-0A4857A1EFF2}" type="presParOf" srcId="{66A58C2C-6F7F-C74B-840F-B37A72B8CED7}" destId="{0346029C-AAFA-0E4D-9B3F-782470D7541F}" srcOrd="1" destOrd="0" presId="urn:microsoft.com/office/officeart/2005/8/layout/venn2"/>
    <dgm:cxn modelId="{25C5775E-C502-A340-85CD-A93B4E99E0B2}" type="presParOf" srcId="{0346029C-AAFA-0E4D-9B3F-782470D7541F}" destId="{D5BA2B42-B6D4-324C-A775-652C73E55EA5}" srcOrd="0" destOrd="0" presId="urn:microsoft.com/office/officeart/2005/8/layout/venn2"/>
    <dgm:cxn modelId="{BA006C43-9298-944E-ACC9-01FD54FF562F}" type="presParOf" srcId="{0346029C-AAFA-0E4D-9B3F-782470D7541F}" destId="{73C1A1A2-67EA-6D42-A3CF-B014374175A4}" srcOrd="1" destOrd="0" presId="urn:microsoft.com/office/officeart/2005/8/layout/venn2"/>
    <dgm:cxn modelId="{12DF27A8-7B57-F249-B572-BC961A796E92}" type="presParOf" srcId="{66A58C2C-6F7F-C74B-840F-B37A72B8CED7}" destId="{8DEA13D4-CF9D-4F41-AE60-006CBCE8DD0A}" srcOrd="2" destOrd="0" presId="urn:microsoft.com/office/officeart/2005/8/layout/venn2"/>
    <dgm:cxn modelId="{7CF51305-AF5D-4C47-831A-A62FDFF86FC4}" type="presParOf" srcId="{8DEA13D4-CF9D-4F41-AE60-006CBCE8DD0A}" destId="{AB4CF2F9-2882-EF45-A489-0C53E344A13D}" srcOrd="0" destOrd="0" presId="urn:microsoft.com/office/officeart/2005/8/layout/venn2"/>
    <dgm:cxn modelId="{A3060AA0-61CF-A548-B9B0-A94B77B2AF02}" type="presParOf" srcId="{8DEA13D4-CF9D-4F41-AE60-006CBCE8DD0A}" destId="{FA13D389-D7ED-D447-96F0-2479E6FF0CC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0C6FE5-6EDE-0042-8612-3813717B01C4}" type="doc">
      <dgm:prSet loTypeId="urn:microsoft.com/office/officeart/2005/8/layout/bList2" loCatId="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14853B3-CEC1-F841-B6EF-BB73D30BB1D1}">
      <dgm:prSet custT="1"/>
      <dgm:spPr>
        <a:xfrm>
          <a:off x="-120148" y="0"/>
          <a:ext cx="7161359" cy="4600110"/>
        </a:xfrm>
      </dgm:spPr>
      <dgm:t>
        <a:bodyPr tIns="0" anchor="ctr"/>
        <a:lstStyle/>
        <a:p>
          <a:pPr algn="l">
            <a:buNone/>
          </a:pPr>
          <a:r>
            <a:rPr lang="en-US" sz="2000" b="1">
              <a:latin typeface="Calibri" panose="020F0502020204030204"/>
              <a:ea typeface="+mn-ea"/>
              <a:cs typeface="+mn-cs"/>
            </a:rPr>
            <a:t>School-Based Workshops</a:t>
          </a:r>
          <a:endParaRPr lang="en-US" sz="2000" b="1" dirty="0">
            <a:latin typeface="Calibri" panose="020F0502020204030204"/>
            <a:ea typeface="+mn-ea"/>
            <a:cs typeface="+mn-cs"/>
          </a:endParaRPr>
        </a:p>
      </dgm:t>
    </dgm:pt>
    <dgm:pt modelId="{A7B9C3AA-E5E8-D346-9C1D-6726A665952C}" type="parTrans" cxnId="{4EF7BB9E-0EDF-6847-808D-C3CFE8690A07}">
      <dgm:prSet/>
      <dgm:spPr/>
      <dgm:t>
        <a:bodyPr/>
        <a:lstStyle/>
        <a:p>
          <a:endParaRPr lang="en-US" sz="1600"/>
        </a:p>
      </dgm:t>
    </dgm:pt>
    <dgm:pt modelId="{CEF178AB-06A9-234C-892B-60CBBFECB25B}" type="sibTrans" cxnId="{4EF7BB9E-0EDF-6847-808D-C3CFE8690A07}">
      <dgm:prSet/>
      <dgm:spPr/>
      <dgm:t>
        <a:bodyPr/>
        <a:lstStyle/>
        <a:p>
          <a:endParaRPr lang="en-US" sz="1600"/>
        </a:p>
      </dgm:t>
    </dgm:pt>
    <dgm:pt modelId="{F30CE90A-F30E-9145-B31D-C16973EA087C}">
      <dgm:prSet custT="1"/>
      <dgm:spPr>
        <a:xfrm>
          <a:off x="1362484" y="1405161"/>
          <a:ext cx="4196093" cy="2939815"/>
        </a:xfrm>
      </dgm:spPr>
      <dgm:t>
        <a:bodyPr/>
        <a:lstStyle/>
        <a:p>
          <a:pPr>
            <a:buNone/>
          </a:pPr>
          <a:r>
            <a:rPr lang="en-US" sz="1800" b="1">
              <a:latin typeface="Calibri" panose="020F0502020204030204"/>
              <a:ea typeface="+mn-ea"/>
              <a:cs typeface="+mn-cs"/>
            </a:rPr>
            <a:t>Job-Embedded Technical Assistance</a:t>
          </a:r>
          <a:endParaRPr lang="en-US" sz="1800" b="1" dirty="0">
            <a:latin typeface="Calibri" panose="020F0502020204030204"/>
            <a:ea typeface="+mn-ea"/>
            <a:cs typeface="+mn-cs"/>
          </a:endParaRPr>
        </a:p>
      </dgm:t>
    </dgm:pt>
    <dgm:pt modelId="{5D6F4230-EC1D-C24F-B65A-C015DD78B939}" type="parTrans" cxnId="{756C9D63-AF4A-3B4D-8619-2A14E7BE1DB9}">
      <dgm:prSet/>
      <dgm:spPr/>
      <dgm:t>
        <a:bodyPr/>
        <a:lstStyle/>
        <a:p>
          <a:endParaRPr lang="en-US" sz="1600"/>
        </a:p>
      </dgm:t>
    </dgm:pt>
    <dgm:pt modelId="{269A4EC0-519A-4642-AA41-07EA0E67EE5A}" type="sibTrans" cxnId="{756C9D63-AF4A-3B4D-8619-2A14E7BE1DB9}">
      <dgm:prSet/>
      <dgm:spPr/>
      <dgm:t>
        <a:bodyPr/>
        <a:lstStyle/>
        <a:p>
          <a:endParaRPr lang="en-US" sz="1600"/>
        </a:p>
      </dgm:t>
    </dgm:pt>
    <dgm:pt modelId="{35CA9380-ED2B-9245-9831-A51433B1BE4B}">
      <dgm:prSet custT="1"/>
      <dgm:spPr>
        <a:xfrm>
          <a:off x="2117724" y="2667914"/>
          <a:ext cx="2685613" cy="1564336"/>
        </a:xfrm>
      </dgm:spPr>
      <dgm:t>
        <a:bodyPr/>
        <a:lstStyle/>
        <a:p>
          <a:pPr>
            <a:buNone/>
          </a:pPr>
          <a:r>
            <a:rPr lang="en-US" sz="1800" b="1">
              <a:latin typeface="Calibri" panose="020F0502020204030204"/>
              <a:ea typeface="+mn-ea"/>
              <a:cs typeface="+mn-cs"/>
            </a:rPr>
            <a:t>Classroom-Based Instructional Coaching</a:t>
          </a:r>
          <a:endParaRPr lang="en-US" sz="1200" dirty="0">
            <a:latin typeface="Calibri" panose="020F0502020204030204"/>
            <a:ea typeface="+mn-ea"/>
            <a:cs typeface="+mn-cs"/>
          </a:endParaRPr>
        </a:p>
      </dgm:t>
    </dgm:pt>
    <dgm:pt modelId="{316E3976-D71E-C745-A375-AD66B5E830A5}" type="sibTrans" cxnId="{C20D61E7-D473-114F-A07B-4CE04449D1ED}">
      <dgm:prSet/>
      <dgm:spPr/>
      <dgm:t>
        <a:bodyPr/>
        <a:lstStyle/>
        <a:p>
          <a:endParaRPr lang="en-US" sz="1600"/>
        </a:p>
      </dgm:t>
    </dgm:pt>
    <dgm:pt modelId="{C74CDC5B-AC2E-E145-8CF2-0DF37CF4D585}" type="parTrans" cxnId="{C20D61E7-D473-114F-A07B-4CE04449D1ED}">
      <dgm:prSet/>
      <dgm:spPr/>
      <dgm:t>
        <a:bodyPr/>
        <a:lstStyle/>
        <a:p>
          <a:endParaRPr lang="en-US" sz="1600"/>
        </a:p>
      </dgm:t>
    </dgm:pt>
    <dgm:pt modelId="{519CCC23-A37D-DA40-8ACB-8BF9ACB24BDD}" type="pres">
      <dgm:prSet presAssocID="{080C6FE5-6EDE-0042-8612-3813717B01C4}" presName="diagram" presStyleCnt="0">
        <dgm:presLayoutVars>
          <dgm:dir/>
          <dgm:animLvl val="lvl"/>
          <dgm:resizeHandles val="exact"/>
        </dgm:presLayoutVars>
      </dgm:prSet>
      <dgm:spPr/>
    </dgm:pt>
    <dgm:pt modelId="{CEF07633-545A-3C4E-BC6A-4DD092B814E4}" type="pres">
      <dgm:prSet presAssocID="{914853B3-CEC1-F841-B6EF-BB73D30BB1D1}" presName="compNode" presStyleCnt="0"/>
      <dgm:spPr/>
    </dgm:pt>
    <dgm:pt modelId="{06628E7E-4EB2-9241-B25F-29D447342DC1}" type="pres">
      <dgm:prSet presAssocID="{914853B3-CEC1-F841-B6EF-BB73D30BB1D1}" presName="childRect" presStyleLbl="bgAcc1" presStyleIdx="0" presStyleCnt="3" custScaleY="138805">
        <dgm:presLayoutVars>
          <dgm:bulletEnabled val="1"/>
        </dgm:presLayoutVars>
      </dgm:prSet>
      <dgm:spPr/>
    </dgm:pt>
    <dgm:pt modelId="{1679D5B5-03D7-274D-A6C6-DBD5085918E7}" type="pres">
      <dgm:prSet presAssocID="{914853B3-CEC1-F841-B6EF-BB73D30BB1D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A6CC6FC-73F9-B644-B445-35C1E5C15682}" type="pres">
      <dgm:prSet presAssocID="{914853B3-CEC1-F841-B6EF-BB73D30BB1D1}" presName="parentRect" presStyleLbl="alignNode1" presStyleIdx="0" presStyleCnt="3" custLinFactNeighborX="-232" custLinFactNeighborY="58124"/>
      <dgm:spPr/>
    </dgm:pt>
    <dgm:pt modelId="{30D3621F-BE60-3E45-BFE5-EE8D20EACE91}" type="pres">
      <dgm:prSet presAssocID="{914853B3-CEC1-F841-B6EF-BB73D30BB1D1}" presName="adorn" presStyleLbl="fgAccFollowNode1" presStyleIdx="0" presStyleCnt="3" custLinFactNeighborX="2072" custLinFactNeighborY="10358"/>
      <dgm:spPr>
        <a:prstGeom prst="upArrow">
          <a:avLst/>
        </a:prstGeom>
      </dgm:spPr>
    </dgm:pt>
    <dgm:pt modelId="{3A60D209-E006-BE4C-A122-AC8D5DB4F9EA}" type="pres">
      <dgm:prSet presAssocID="{CEF178AB-06A9-234C-892B-60CBBFECB25B}" presName="sibTrans" presStyleLbl="sibTrans2D1" presStyleIdx="0" presStyleCnt="0"/>
      <dgm:spPr/>
    </dgm:pt>
    <dgm:pt modelId="{D9DA7B6E-26E5-474E-A1F3-B9ECF047FFAB}" type="pres">
      <dgm:prSet presAssocID="{F30CE90A-F30E-9145-B31D-C16973EA087C}" presName="compNode" presStyleCnt="0"/>
      <dgm:spPr/>
    </dgm:pt>
    <dgm:pt modelId="{20D0C500-5629-B34C-94D9-766286D5451A}" type="pres">
      <dgm:prSet presAssocID="{F30CE90A-F30E-9145-B31D-C16973EA087C}" presName="childRect" presStyleLbl="bgAcc1" presStyleIdx="1" presStyleCnt="3" custScaleY="155431" custLinFactNeighborX="362" custLinFactNeighborY="3563">
        <dgm:presLayoutVars>
          <dgm:bulletEnabled val="1"/>
        </dgm:presLayoutVars>
      </dgm:prSet>
      <dgm:spPr/>
    </dgm:pt>
    <dgm:pt modelId="{61B43761-51A0-3B40-8C6B-E7AA901B1FCE}" type="pres">
      <dgm:prSet presAssocID="{F30CE90A-F30E-9145-B31D-C16973EA087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47A6244-41D4-7F41-A4FC-DF2C73A653CE}" type="pres">
      <dgm:prSet presAssocID="{F30CE90A-F30E-9145-B31D-C16973EA087C}" presName="parentRect" presStyleLbl="alignNode1" presStyleIdx="1" presStyleCnt="3" custScaleY="103095" custLinFactNeighborX="726" custLinFactNeighborY="59672"/>
      <dgm:spPr/>
    </dgm:pt>
    <dgm:pt modelId="{7D87AD76-3840-F343-A6D5-4C8040731083}" type="pres">
      <dgm:prSet presAssocID="{F30CE90A-F30E-9145-B31D-C16973EA087C}" presName="adorn" presStyleLbl="fgAccFollowNode1" presStyleIdx="1" presStyleCnt="3"/>
      <dgm:spPr>
        <a:prstGeom prst="upArrow">
          <a:avLst/>
        </a:prstGeom>
      </dgm:spPr>
    </dgm:pt>
    <dgm:pt modelId="{AA2ECA5C-6D1B-634C-9F6F-B7D000971CDF}" type="pres">
      <dgm:prSet presAssocID="{269A4EC0-519A-4642-AA41-07EA0E67EE5A}" presName="sibTrans" presStyleLbl="sibTrans2D1" presStyleIdx="0" presStyleCnt="0"/>
      <dgm:spPr/>
    </dgm:pt>
    <dgm:pt modelId="{3DF91479-66DC-C44C-8CF3-4FA6AB2D4205}" type="pres">
      <dgm:prSet presAssocID="{35CA9380-ED2B-9245-9831-A51433B1BE4B}" presName="compNode" presStyleCnt="0"/>
      <dgm:spPr/>
    </dgm:pt>
    <dgm:pt modelId="{3B734D4E-6AE5-FE40-82C4-2EFA8C9A4034}" type="pres">
      <dgm:prSet presAssocID="{35CA9380-ED2B-9245-9831-A51433B1BE4B}" presName="childRect" presStyleLbl="bgAcc1" presStyleIdx="2" presStyleCnt="3" custScaleY="144746" custLinFactNeighborX="2002" custLinFactNeighborY="146">
        <dgm:presLayoutVars>
          <dgm:bulletEnabled val="1"/>
        </dgm:presLayoutVars>
      </dgm:prSet>
      <dgm:spPr/>
    </dgm:pt>
    <dgm:pt modelId="{3B058CAC-080B-3F43-A434-6D1EA5568CA5}" type="pres">
      <dgm:prSet presAssocID="{35CA9380-ED2B-9245-9831-A51433B1BE4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12A8C87-1836-8542-85B4-69CDEB912761}" type="pres">
      <dgm:prSet presAssocID="{35CA9380-ED2B-9245-9831-A51433B1BE4B}" presName="parentRect" presStyleLbl="alignNode1" presStyleIdx="2" presStyleCnt="3" custLinFactNeighborX="725" custLinFactNeighborY="58124"/>
      <dgm:spPr/>
    </dgm:pt>
    <dgm:pt modelId="{F43DE1A3-098C-234C-B2D4-F9DCC59C2FAD}" type="pres">
      <dgm:prSet presAssocID="{35CA9380-ED2B-9245-9831-A51433B1BE4B}" presName="adorn" presStyleLbl="fgAccFollowNode1" presStyleIdx="2" presStyleCnt="3" custLinFactNeighborX="-2072" custLinFactNeighborY="7251"/>
      <dgm:spPr>
        <a:prstGeom prst="upArrow">
          <a:avLst/>
        </a:prstGeom>
      </dgm:spPr>
    </dgm:pt>
  </dgm:ptLst>
  <dgm:cxnLst>
    <dgm:cxn modelId="{38C80624-0898-464F-A03C-73E727BF16F8}" type="presOf" srcId="{914853B3-CEC1-F841-B6EF-BB73D30BB1D1}" destId="{1679D5B5-03D7-274D-A6C6-DBD5085918E7}" srcOrd="0" destOrd="0" presId="urn:microsoft.com/office/officeart/2005/8/layout/bList2"/>
    <dgm:cxn modelId="{86BF552C-F705-474C-86CB-63226B1AC7DE}" type="presOf" srcId="{914853B3-CEC1-F841-B6EF-BB73D30BB1D1}" destId="{2A6CC6FC-73F9-B644-B445-35C1E5C15682}" srcOrd="1" destOrd="0" presId="urn:microsoft.com/office/officeart/2005/8/layout/bList2"/>
    <dgm:cxn modelId="{756C9D63-AF4A-3B4D-8619-2A14E7BE1DB9}" srcId="{080C6FE5-6EDE-0042-8612-3813717B01C4}" destId="{F30CE90A-F30E-9145-B31D-C16973EA087C}" srcOrd="1" destOrd="0" parTransId="{5D6F4230-EC1D-C24F-B65A-C015DD78B939}" sibTransId="{269A4EC0-519A-4642-AA41-07EA0E67EE5A}"/>
    <dgm:cxn modelId="{599D5C6F-53CC-9B4A-BCD9-A75008D6F295}" type="presOf" srcId="{CEF178AB-06A9-234C-892B-60CBBFECB25B}" destId="{3A60D209-E006-BE4C-A122-AC8D5DB4F9EA}" srcOrd="0" destOrd="0" presId="urn:microsoft.com/office/officeart/2005/8/layout/bList2"/>
    <dgm:cxn modelId="{0A99D370-5843-6448-B72F-16A418690572}" type="presOf" srcId="{080C6FE5-6EDE-0042-8612-3813717B01C4}" destId="{519CCC23-A37D-DA40-8ACB-8BF9ACB24BDD}" srcOrd="0" destOrd="0" presId="urn:microsoft.com/office/officeart/2005/8/layout/bList2"/>
    <dgm:cxn modelId="{A0248D91-1991-C54C-A5EF-0DEF1AD82009}" type="presOf" srcId="{F30CE90A-F30E-9145-B31D-C16973EA087C}" destId="{61B43761-51A0-3B40-8C6B-E7AA901B1FCE}" srcOrd="0" destOrd="0" presId="urn:microsoft.com/office/officeart/2005/8/layout/bList2"/>
    <dgm:cxn modelId="{4EF7BB9E-0EDF-6847-808D-C3CFE8690A07}" srcId="{080C6FE5-6EDE-0042-8612-3813717B01C4}" destId="{914853B3-CEC1-F841-B6EF-BB73D30BB1D1}" srcOrd="0" destOrd="0" parTransId="{A7B9C3AA-E5E8-D346-9C1D-6726A665952C}" sibTransId="{CEF178AB-06A9-234C-892B-60CBBFECB25B}"/>
    <dgm:cxn modelId="{8677F0AB-A9EE-0941-BFB4-12D2A1D5A7EA}" type="presOf" srcId="{F30CE90A-F30E-9145-B31D-C16973EA087C}" destId="{547A6244-41D4-7F41-A4FC-DF2C73A653CE}" srcOrd="1" destOrd="0" presId="urn:microsoft.com/office/officeart/2005/8/layout/bList2"/>
    <dgm:cxn modelId="{7DA6EBD3-BD84-9F4E-BB5E-B8306223B475}" type="presOf" srcId="{35CA9380-ED2B-9245-9831-A51433B1BE4B}" destId="{3B058CAC-080B-3F43-A434-6D1EA5568CA5}" srcOrd="0" destOrd="0" presId="urn:microsoft.com/office/officeart/2005/8/layout/bList2"/>
    <dgm:cxn modelId="{7FACBCD8-8557-2A42-AE12-DDE0BA2136DE}" type="presOf" srcId="{35CA9380-ED2B-9245-9831-A51433B1BE4B}" destId="{412A8C87-1836-8542-85B4-69CDEB912761}" srcOrd="1" destOrd="0" presId="urn:microsoft.com/office/officeart/2005/8/layout/bList2"/>
    <dgm:cxn modelId="{7CF364E0-E43D-124E-95D3-A26BE77FBE4A}" type="presOf" srcId="{269A4EC0-519A-4642-AA41-07EA0E67EE5A}" destId="{AA2ECA5C-6D1B-634C-9F6F-B7D000971CDF}" srcOrd="0" destOrd="0" presId="urn:microsoft.com/office/officeart/2005/8/layout/bList2"/>
    <dgm:cxn modelId="{C20D61E7-D473-114F-A07B-4CE04449D1ED}" srcId="{080C6FE5-6EDE-0042-8612-3813717B01C4}" destId="{35CA9380-ED2B-9245-9831-A51433B1BE4B}" srcOrd="2" destOrd="0" parTransId="{C74CDC5B-AC2E-E145-8CF2-0DF37CF4D585}" sibTransId="{316E3976-D71E-C745-A375-AD66B5E830A5}"/>
    <dgm:cxn modelId="{90670292-0B0D-7F4C-A0E8-7DA909D1594E}" type="presParOf" srcId="{519CCC23-A37D-DA40-8ACB-8BF9ACB24BDD}" destId="{CEF07633-545A-3C4E-BC6A-4DD092B814E4}" srcOrd="0" destOrd="0" presId="urn:microsoft.com/office/officeart/2005/8/layout/bList2"/>
    <dgm:cxn modelId="{DC65BEDD-5166-F448-8251-893CD89E46E1}" type="presParOf" srcId="{CEF07633-545A-3C4E-BC6A-4DD092B814E4}" destId="{06628E7E-4EB2-9241-B25F-29D447342DC1}" srcOrd="0" destOrd="0" presId="urn:microsoft.com/office/officeart/2005/8/layout/bList2"/>
    <dgm:cxn modelId="{83E6F3CB-9DA7-5742-896E-AC7A7F085A38}" type="presParOf" srcId="{CEF07633-545A-3C4E-BC6A-4DD092B814E4}" destId="{1679D5B5-03D7-274D-A6C6-DBD5085918E7}" srcOrd="1" destOrd="0" presId="urn:microsoft.com/office/officeart/2005/8/layout/bList2"/>
    <dgm:cxn modelId="{C2356793-D4D0-3E4E-AEEE-B8F2C9C0EB0A}" type="presParOf" srcId="{CEF07633-545A-3C4E-BC6A-4DD092B814E4}" destId="{2A6CC6FC-73F9-B644-B445-35C1E5C15682}" srcOrd="2" destOrd="0" presId="urn:microsoft.com/office/officeart/2005/8/layout/bList2"/>
    <dgm:cxn modelId="{D6CA2F20-A4C1-8A47-A336-A77312D9CFF2}" type="presParOf" srcId="{CEF07633-545A-3C4E-BC6A-4DD092B814E4}" destId="{30D3621F-BE60-3E45-BFE5-EE8D20EACE91}" srcOrd="3" destOrd="0" presId="urn:microsoft.com/office/officeart/2005/8/layout/bList2"/>
    <dgm:cxn modelId="{3F27F6A7-FD25-1E41-90DE-7F38762F7126}" type="presParOf" srcId="{519CCC23-A37D-DA40-8ACB-8BF9ACB24BDD}" destId="{3A60D209-E006-BE4C-A122-AC8D5DB4F9EA}" srcOrd="1" destOrd="0" presId="urn:microsoft.com/office/officeart/2005/8/layout/bList2"/>
    <dgm:cxn modelId="{AEB9E018-30FC-8840-8B95-2BB5F5DCC723}" type="presParOf" srcId="{519CCC23-A37D-DA40-8ACB-8BF9ACB24BDD}" destId="{D9DA7B6E-26E5-474E-A1F3-B9ECF047FFAB}" srcOrd="2" destOrd="0" presId="urn:microsoft.com/office/officeart/2005/8/layout/bList2"/>
    <dgm:cxn modelId="{F6A676BA-7C57-A241-88E4-77818901F220}" type="presParOf" srcId="{D9DA7B6E-26E5-474E-A1F3-B9ECF047FFAB}" destId="{20D0C500-5629-B34C-94D9-766286D5451A}" srcOrd="0" destOrd="0" presId="urn:microsoft.com/office/officeart/2005/8/layout/bList2"/>
    <dgm:cxn modelId="{233DF11D-B81E-6041-AC51-29D497EDC17B}" type="presParOf" srcId="{D9DA7B6E-26E5-474E-A1F3-B9ECF047FFAB}" destId="{61B43761-51A0-3B40-8C6B-E7AA901B1FCE}" srcOrd="1" destOrd="0" presId="urn:microsoft.com/office/officeart/2005/8/layout/bList2"/>
    <dgm:cxn modelId="{D09304AB-592A-4244-AE92-5851E0B888B9}" type="presParOf" srcId="{D9DA7B6E-26E5-474E-A1F3-B9ECF047FFAB}" destId="{547A6244-41D4-7F41-A4FC-DF2C73A653CE}" srcOrd="2" destOrd="0" presId="urn:microsoft.com/office/officeart/2005/8/layout/bList2"/>
    <dgm:cxn modelId="{93022815-6B42-2D4C-AC4E-3E14AD94DC48}" type="presParOf" srcId="{D9DA7B6E-26E5-474E-A1F3-B9ECF047FFAB}" destId="{7D87AD76-3840-F343-A6D5-4C8040731083}" srcOrd="3" destOrd="0" presId="urn:microsoft.com/office/officeart/2005/8/layout/bList2"/>
    <dgm:cxn modelId="{A0D77C29-1C44-944B-82B2-456158D49122}" type="presParOf" srcId="{519CCC23-A37D-DA40-8ACB-8BF9ACB24BDD}" destId="{AA2ECA5C-6D1B-634C-9F6F-B7D000971CDF}" srcOrd="3" destOrd="0" presId="urn:microsoft.com/office/officeart/2005/8/layout/bList2"/>
    <dgm:cxn modelId="{AB1F84A4-DF93-D446-ADA3-72BBE40A991B}" type="presParOf" srcId="{519CCC23-A37D-DA40-8ACB-8BF9ACB24BDD}" destId="{3DF91479-66DC-C44C-8CF3-4FA6AB2D4205}" srcOrd="4" destOrd="0" presId="urn:microsoft.com/office/officeart/2005/8/layout/bList2"/>
    <dgm:cxn modelId="{36E37245-985C-B34E-AD94-979945BA9ADF}" type="presParOf" srcId="{3DF91479-66DC-C44C-8CF3-4FA6AB2D4205}" destId="{3B734D4E-6AE5-FE40-82C4-2EFA8C9A4034}" srcOrd="0" destOrd="0" presId="urn:microsoft.com/office/officeart/2005/8/layout/bList2"/>
    <dgm:cxn modelId="{4504D13A-4983-1243-81DA-7A8A7E6581E2}" type="presParOf" srcId="{3DF91479-66DC-C44C-8CF3-4FA6AB2D4205}" destId="{3B058CAC-080B-3F43-A434-6D1EA5568CA5}" srcOrd="1" destOrd="0" presId="urn:microsoft.com/office/officeart/2005/8/layout/bList2"/>
    <dgm:cxn modelId="{AFAD1736-8C31-C543-ABCC-C84773AC1648}" type="presParOf" srcId="{3DF91479-66DC-C44C-8CF3-4FA6AB2D4205}" destId="{412A8C87-1836-8542-85B4-69CDEB912761}" srcOrd="2" destOrd="0" presId="urn:microsoft.com/office/officeart/2005/8/layout/bList2"/>
    <dgm:cxn modelId="{E7F4EED4-4F78-274B-990A-28BB16140681}" type="presParOf" srcId="{3DF91479-66DC-C44C-8CF3-4FA6AB2D4205}" destId="{F43DE1A3-098C-234C-B2D4-F9DCC59C2FA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2076B-6574-7241-A342-7323E21C507B}">
      <dsp:nvSpPr>
        <dsp:cNvPr id="0" name=""/>
        <dsp:cNvSpPr/>
      </dsp:nvSpPr>
      <dsp:spPr>
        <a:xfrm>
          <a:off x="-120148" y="0"/>
          <a:ext cx="7161359" cy="4600110"/>
        </a:xfrm>
        <a:prstGeom prst="ellipse">
          <a:avLst/>
        </a:prstGeom>
        <a:solidFill>
          <a:srgbClr val="375D81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School-Based Workshops</a:t>
          </a:r>
        </a:p>
      </dsp:txBody>
      <dsp:txXfrm>
        <a:off x="2575623" y="331056"/>
        <a:ext cx="1769815" cy="487914"/>
      </dsp:txXfrm>
    </dsp:sp>
    <dsp:sp modelId="{D5BA2B42-B6D4-324C-A775-652C73E55EA5}">
      <dsp:nvSpPr>
        <dsp:cNvPr id="0" name=""/>
        <dsp:cNvSpPr/>
      </dsp:nvSpPr>
      <dsp:spPr>
        <a:xfrm>
          <a:off x="1362484" y="1222582"/>
          <a:ext cx="4196093" cy="3304972"/>
        </a:xfrm>
        <a:prstGeom prst="ellipse">
          <a:avLst/>
        </a:prstGeom>
        <a:solidFill>
          <a:srgbClr val="375D81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FFFF00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Job-Embedded Technical Assistance</a:t>
          </a:r>
        </a:p>
      </dsp:txBody>
      <dsp:txXfrm>
        <a:off x="2769200" y="1519893"/>
        <a:ext cx="1382661" cy="438182"/>
      </dsp:txXfrm>
    </dsp:sp>
    <dsp:sp modelId="{AB4CF2F9-2882-EF45-A489-0C53E344A13D}">
      <dsp:nvSpPr>
        <dsp:cNvPr id="0" name=""/>
        <dsp:cNvSpPr/>
      </dsp:nvSpPr>
      <dsp:spPr>
        <a:xfrm>
          <a:off x="1857347" y="2667914"/>
          <a:ext cx="3206368" cy="1564336"/>
        </a:xfrm>
        <a:prstGeom prst="ellipse">
          <a:avLst/>
        </a:prstGeom>
        <a:solidFill>
          <a:srgbClr val="375D81">
            <a:hueOff val="0"/>
            <a:satOff val="0"/>
            <a:lumOff val="0"/>
            <a:alphaOff val="0"/>
          </a:srgbClr>
        </a:solidFill>
        <a:ln w="2857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Classroom-Based Instructional Coaching</a:t>
          </a:r>
          <a:endParaRPr lang="en-US" sz="1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658938" y="3173544"/>
        <a:ext cx="1603185" cy="553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28E7E-4EB2-9241-B25F-29D447342DC1}">
      <dsp:nvSpPr>
        <dsp:cNvPr id="0" name=""/>
        <dsp:cNvSpPr/>
      </dsp:nvSpPr>
      <dsp:spPr>
        <a:xfrm>
          <a:off x="7999" y="244033"/>
          <a:ext cx="3455236" cy="3580143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CC6FC-73F9-B644-B445-35C1E5C15682}">
      <dsp:nvSpPr>
        <dsp:cNvPr id="0" name=""/>
        <dsp:cNvSpPr/>
      </dsp:nvSpPr>
      <dsp:spPr>
        <a:xfrm>
          <a:off x="0" y="3844186"/>
          <a:ext cx="3455236" cy="110908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Calibri" panose="020F0502020204030204"/>
              <a:ea typeface="+mn-ea"/>
              <a:cs typeface="+mn-cs"/>
            </a:rPr>
            <a:t>School-Based Workshops</a:t>
          </a:r>
          <a:endParaRPr lang="en-US" sz="2000" b="1" kern="1200" dirty="0">
            <a:latin typeface="Calibri" panose="020F0502020204030204"/>
            <a:ea typeface="+mn-ea"/>
            <a:cs typeface="+mn-cs"/>
          </a:endParaRPr>
        </a:p>
      </dsp:txBody>
      <dsp:txXfrm>
        <a:off x="0" y="3844186"/>
        <a:ext cx="2433265" cy="1109082"/>
      </dsp:txXfrm>
    </dsp:sp>
    <dsp:sp modelId="{30D3621F-BE60-3E45-BFE5-EE8D20EACE91}">
      <dsp:nvSpPr>
        <dsp:cNvPr id="0" name=""/>
        <dsp:cNvSpPr/>
      </dsp:nvSpPr>
      <dsp:spPr>
        <a:xfrm>
          <a:off x="2564065" y="3625165"/>
          <a:ext cx="1209332" cy="1209332"/>
        </a:xfrm>
        <a:prstGeom prst="upArrow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0C500-5629-B34C-94D9-766286D5451A}">
      <dsp:nvSpPr>
        <dsp:cNvPr id="0" name=""/>
        <dsp:cNvSpPr/>
      </dsp:nvSpPr>
      <dsp:spPr>
        <a:xfrm>
          <a:off x="4060453" y="228725"/>
          <a:ext cx="3455236" cy="4008971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A6244-41D4-7F41-A4FC-DF2C73A653CE}">
      <dsp:nvSpPr>
        <dsp:cNvPr id="0" name=""/>
        <dsp:cNvSpPr/>
      </dsp:nvSpPr>
      <dsp:spPr>
        <a:xfrm>
          <a:off x="4073030" y="3809860"/>
          <a:ext cx="3455236" cy="11434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" panose="020F0502020204030204"/>
              <a:ea typeface="+mn-ea"/>
              <a:cs typeface="+mn-cs"/>
            </a:rPr>
            <a:t>Job-Embedded Technical Assistance</a:t>
          </a:r>
          <a:endParaRPr lang="en-US" sz="1800" b="1" kern="1200" dirty="0">
            <a:latin typeface="Calibri" panose="020F0502020204030204"/>
            <a:ea typeface="+mn-ea"/>
            <a:cs typeface="+mn-cs"/>
          </a:endParaRPr>
        </a:p>
      </dsp:txBody>
      <dsp:txXfrm>
        <a:off x="4073030" y="3809860"/>
        <a:ext cx="2433265" cy="1143408"/>
      </dsp:txXfrm>
    </dsp:sp>
    <dsp:sp modelId="{7D87AD76-3840-F343-A6D5-4C8040731083}">
      <dsp:nvSpPr>
        <dsp:cNvPr id="0" name=""/>
        <dsp:cNvSpPr/>
      </dsp:nvSpPr>
      <dsp:spPr>
        <a:xfrm>
          <a:off x="6578954" y="3607110"/>
          <a:ext cx="1209332" cy="1209332"/>
        </a:xfrm>
        <a:prstGeom prst="upArrow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34D4E-6AE5-FE40-82C4-2EFA8C9A4034}">
      <dsp:nvSpPr>
        <dsp:cNvPr id="0" name=""/>
        <dsp:cNvSpPr/>
      </dsp:nvSpPr>
      <dsp:spPr>
        <a:xfrm>
          <a:off x="8157065" y="209490"/>
          <a:ext cx="3455236" cy="3733377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A8C87-1836-8542-85B4-69CDEB912761}">
      <dsp:nvSpPr>
        <dsp:cNvPr id="0" name=""/>
        <dsp:cNvSpPr/>
      </dsp:nvSpPr>
      <dsp:spPr>
        <a:xfrm>
          <a:off x="8112942" y="3844186"/>
          <a:ext cx="3455236" cy="110908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" panose="020F0502020204030204"/>
              <a:ea typeface="+mn-ea"/>
              <a:cs typeface="+mn-cs"/>
            </a:rPr>
            <a:t>Classroom-Based Instructional Coaching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</dsp:txBody>
      <dsp:txXfrm>
        <a:off x="8112942" y="3844186"/>
        <a:ext cx="2433265" cy="1109082"/>
      </dsp:txXfrm>
    </dsp:sp>
    <dsp:sp modelId="{F43DE1A3-098C-234C-B2D4-F9DCC59C2FAD}">
      <dsp:nvSpPr>
        <dsp:cNvPr id="0" name=""/>
        <dsp:cNvSpPr/>
      </dsp:nvSpPr>
      <dsp:spPr>
        <a:xfrm>
          <a:off x="10593842" y="3625900"/>
          <a:ext cx="1209332" cy="1209332"/>
        </a:xfrm>
        <a:prstGeom prst="upArrow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7DFF1-DB92-104E-9071-223250D04CAB}" type="datetimeFigureOut">
              <a:rPr lang="en-US" smtClean="0"/>
              <a:t>7/20/21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DCE38-E974-FE4A-80B5-F3FA8C984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1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E73FB-2822-1F49-B7F2-9C3D20AC94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10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D1111-F68C-1640-80AF-3FD8F0FF1F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94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Key principal action: *Ensure professional development is informed from data</a:t>
            </a:r>
          </a:p>
          <a:p>
            <a:endParaRPr lang="en-US" dirty="0"/>
          </a:p>
          <a:p>
            <a:r>
              <a:rPr lang="en-US" dirty="0"/>
              <a:t>Data are at the foundation of making instructional decisions and that is true for making decisions regarding learning and training for teachers/staff.</a:t>
            </a:r>
          </a:p>
          <a:p>
            <a:endParaRPr lang="en-US" dirty="0"/>
          </a:p>
          <a:p>
            <a:r>
              <a:rPr lang="en-US" dirty="0"/>
              <a:t>School leaders have some responsibilities for staff learning as with student learning.  </a:t>
            </a:r>
          </a:p>
          <a:p>
            <a:endParaRPr lang="en-US" dirty="0"/>
          </a:p>
          <a:p>
            <a:r>
              <a:rPr lang="en-US" dirty="0"/>
              <a:t>The leader's role in professional learning for teachers include: determining, implementing, monitoring and supporting PD in a school.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D1111-F68C-1640-80AF-3FD8F0FF1F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9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purposes of our example, we are only showing grades K-3 from this school example. But these processes can be used at all grade levels.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419AB-AB7D-4AE7-9BB2-5B7666EAA9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core support plan is not working well enough to support at least 80% of the students (only 64% have scored in the core support range).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419AB-AB7D-4AE7-9BB2-5B7666EAA9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6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419AB-AB7D-4AE7-9BB2-5B7666EAA9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56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Change table to annotate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D1111-F68C-1640-80AF-3FD8F0FF1F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9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B59CF-A05D-6D44-88C0-69A995EF5D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16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E73FB-2822-1F49-B7F2-9C3D20AC94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4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889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66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889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9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6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889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6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90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29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6B6C76-6F80-4F28-A475-7492D5F20C3B}"/>
              </a:ext>
            </a:extLst>
          </p:cNvPr>
          <p:cNvSpPr/>
          <p:nvPr userDrawn="1"/>
        </p:nvSpPr>
        <p:spPr>
          <a:xfrm>
            <a:off x="0" y="6257311"/>
            <a:ext cx="12192000" cy="600689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BCC86D-8BD7-4016-8567-E1642E216F5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3147" y="6283437"/>
            <a:ext cx="6766560" cy="5447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FF483E-D7DB-4411-AFBA-3E55C6FD10E5}"/>
              </a:ext>
            </a:extLst>
          </p:cNvPr>
          <p:cNvSpPr/>
          <p:nvPr userDrawn="1"/>
        </p:nvSpPr>
        <p:spPr>
          <a:xfrm>
            <a:off x="-1" y="9328"/>
            <a:ext cx="12192000" cy="408683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24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20785-2BAB-E94C-B908-4332F09C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 III. Professional Development and Coaching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F2D33-CB99-AA4D-930C-0C0449932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98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48180-77D8-9E47-9852-5C0E656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61" y="1739526"/>
            <a:ext cx="5982883" cy="4339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Is the need for support specific to certain grades (look at black shading)?</a:t>
            </a:r>
          </a:p>
          <a:p>
            <a:r>
              <a:rPr lang="en-US" sz="2000" dirty="0"/>
              <a:t>Which grades have met the goal of 80% of students performing in the core support range?</a:t>
            </a:r>
          </a:p>
          <a:p>
            <a:pPr lvl="1"/>
            <a:r>
              <a:rPr lang="en-US" sz="1600" dirty="0"/>
              <a:t>Grade K: 83%</a:t>
            </a:r>
          </a:p>
          <a:p>
            <a:r>
              <a:rPr lang="en-US" sz="2000" dirty="0"/>
              <a:t>Which grades have not met the goal of 80% of students performing in the core support range?</a:t>
            </a:r>
          </a:p>
          <a:p>
            <a:pPr lvl="1"/>
            <a:r>
              <a:rPr lang="en-US" sz="1600" dirty="0"/>
              <a:t>Grade 1: 49%</a:t>
            </a:r>
          </a:p>
          <a:p>
            <a:pPr lvl="1"/>
            <a:r>
              <a:rPr lang="en-US" sz="1600" dirty="0"/>
              <a:t>Grade 2: 51%</a:t>
            </a:r>
          </a:p>
          <a:p>
            <a:pPr lvl="1"/>
            <a:r>
              <a:rPr lang="en-US" sz="1600" dirty="0"/>
              <a:t>Grade 3: 56%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One possible takeaway: We are most concerned about grades 1, 2, and 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4C8A6-1D26-CB42-AA8B-BEDCBCEA5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979"/>
          <a:stretch/>
        </p:blipFill>
        <p:spPr>
          <a:xfrm>
            <a:off x="6599583" y="1907296"/>
            <a:ext cx="4990881" cy="36400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1FB750-E01C-3B42-AD75-EAB3BFA3552F}"/>
              </a:ext>
            </a:extLst>
          </p:cNvPr>
          <p:cNvSpPr/>
          <p:nvPr/>
        </p:nvSpPr>
        <p:spPr>
          <a:xfrm>
            <a:off x="6838121" y="2490256"/>
            <a:ext cx="4632804" cy="685778"/>
          </a:xfrm>
          <a:prstGeom prst="rect">
            <a:avLst/>
          </a:prstGeom>
          <a:solidFill>
            <a:schemeClr val="accent3">
              <a:lumMod val="75000"/>
              <a:alpha val="36078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167B56-93A3-7041-9495-69CC2577576E}"/>
              </a:ext>
            </a:extLst>
          </p:cNvPr>
          <p:cNvSpPr/>
          <p:nvPr/>
        </p:nvSpPr>
        <p:spPr>
          <a:xfrm>
            <a:off x="6838121" y="3257782"/>
            <a:ext cx="4632804" cy="651609"/>
          </a:xfrm>
          <a:prstGeom prst="rect">
            <a:avLst/>
          </a:prstGeom>
          <a:solidFill>
            <a:srgbClr val="FF0000">
              <a:alpha val="3607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E3D515-8FB1-5249-8B16-9F2357C05524}"/>
              </a:ext>
            </a:extLst>
          </p:cNvPr>
          <p:cNvSpPr/>
          <p:nvPr/>
        </p:nvSpPr>
        <p:spPr>
          <a:xfrm>
            <a:off x="6838121" y="4035905"/>
            <a:ext cx="4632804" cy="651609"/>
          </a:xfrm>
          <a:prstGeom prst="rect">
            <a:avLst/>
          </a:prstGeom>
          <a:solidFill>
            <a:srgbClr val="FF0000">
              <a:alpha val="3607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170F31-A827-9242-A174-2584788DE287}"/>
              </a:ext>
            </a:extLst>
          </p:cNvPr>
          <p:cNvSpPr/>
          <p:nvPr/>
        </p:nvSpPr>
        <p:spPr>
          <a:xfrm>
            <a:off x="6838121" y="4778141"/>
            <a:ext cx="4632804" cy="651609"/>
          </a:xfrm>
          <a:prstGeom prst="rect">
            <a:avLst/>
          </a:prstGeom>
          <a:solidFill>
            <a:srgbClr val="FF0000">
              <a:alpha val="3607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E27C94-7DBE-9244-9BA1-34EAD82E381A}"/>
              </a:ext>
            </a:extLst>
          </p:cNvPr>
          <p:cNvSpPr txBox="1"/>
          <p:nvPr/>
        </p:nvSpPr>
        <p:spPr>
          <a:xfrm>
            <a:off x="497161" y="545617"/>
            <a:ext cx="11428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"/>
            <a:r>
              <a:rPr lang="en-US" sz="3600" dirty="0">
                <a:latin typeface="+mj-lt"/>
              </a:rPr>
              <a:t>What can these data tell me at the grade level?</a:t>
            </a:r>
          </a:p>
          <a:p>
            <a:pPr marL="15875"/>
            <a:r>
              <a:rPr lang="en-US" sz="2800" dirty="0">
                <a:latin typeface="+mj-lt"/>
              </a:rPr>
              <a:t>Review the data.</a:t>
            </a:r>
          </a:p>
        </p:txBody>
      </p:sp>
    </p:spTree>
    <p:extLst>
      <p:ext uri="{BB962C8B-B14F-4D97-AF65-F5344CB8AC3E}">
        <p14:creationId xmlns:p14="http://schemas.microsoft.com/office/powerpoint/2010/main" val="420168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6AB73-3468-FB43-B8A2-F13E505B7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759618"/>
            <a:ext cx="4089400" cy="5338762"/>
          </a:xfrm>
        </p:spPr>
        <p:txBody>
          <a:bodyPr/>
          <a:lstStyle/>
          <a:p>
            <a:r>
              <a:rPr lang="en-US" dirty="0"/>
              <a:t>Implementation Data: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can we learn?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F864E937-1FF9-274F-B6CF-7E325BF4A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2" y="740754"/>
            <a:ext cx="6527798" cy="53764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7842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7B488-3BFD-2642-8DFE-42EE374A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635000"/>
            <a:ext cx="3479800" cy="5588000"/>
          </a:xfrm>
        </p:spPr>
        <p:txBody>
          <a:bodyPr>
            <a:normAutofit/>
          </a:bodyPr>
          <a:lstStyle/>
          <a:p>
            <a:r>
              <a:rPr lang="en-US" sz="3600" dirty="0"/>
              <a:t>Implementation Data: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What can we learn?</a:t>
            </a:r>
          </a:p>
        </p:txBody>
      </p:sp>
      <p:pic>
        <p:nvPicPr>
          <p:cNvPr id="4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C3231173-5EA6-3949-B460-C2577F723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308" y="635000"/>
            <a:ext cx="7889592" cy="558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917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8584686-98A0-B042-BCBE-8AFD90B16F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15" r="12614" b="-1"/>
          <a:stretch/>
        </p:blipFill>
        <p:spPr>
          <a:xfrm>
            <a:off x="10529498" y="1"/>
            <a:ext cx="1662502" cy="1453018"/>
          </a:xfrm>
          <a:custGeom>
            <a:avLst/>
            <a:gdLst>
              <a:gd name="connsiteX0" fmla="*/ 5181344 w 8139373"/>
              <a:gd name="connsiteY0" fmla="*/ 0 h 6858000"/>
              <a:gd name="connsiteX1" fmla="*/ 8139373 w 8139373"/>
              <a:gd name="connsiteY1" fmla="*/ 0 h 6858000"/>
              <a:gd name="connsiteX2" fmla="*/ 8139373 w 8139373"/>
              <a:gd name="connsiteY2" fmla="*/ 6858000 h 6858000"/>
              <a:gd name="connsiteX3" fmla="*/ 0 w 8139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059539-52B2-664B-A1C8-4DC25E7A6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3" y="551920"/>
            <a:ext cx="9655387" cy="12351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latin typeface="+mj-lt"/>
                <a:ea typeface="+mj-ea"/>
                <a:cs typeface="+mj-cs"/>
              </a:rPr>
              <a:t>Determine Additional PD and Coaching</a:t>
            </a:r>
            <a:br>
              <a:rPr lang="en-US" sz="2500" b="1" kern="1200" dirty="0">
                <a:solidFill>
                  <a:srgbClr val="7C594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7C594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Content Placeholder 17">
            <a:extLst>
              <a:ext uri="{FF2B5EF4-FFF2-40B4-BE49-F238E27FC236}">
                <a16:creationId xmlns:a16="http://schemas.microsoft.com/office/drawing/2014/main" id="{3C7E33C0-E9A1-054D-84A0-02F8784A46F8}"/>
              </a:ext>
            </a:extLst>
          </p:cNvPr>
          <p:cNvGraphicFramePr>
            <a:graphicFrameLocks/>
          </p:cNvGraphicFramePr>
          <p:nvPr/>
        </p:nvGraphicFramePr>
        <p:xfrm>
          <a:off x="126123" y="1169476"/>
          <a:ext cx="11836233" cy="4953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524616-AD2A-2E44-9C38-502E7152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DC5238-AE6C-44F0-BB64-2AEAA033193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DD26A9-BF39-1145-BC2C-62FFAE868E1F}"/>
              </a:ext>
            </a:extLst>
          </p:cNvPr>
          <p:cNvSpPr txBox="1"/>
          <p:nvPr/>
        </p:nvSpPr>
        <p:spPr>
          <a:xfrm>
            <a:off x="277091" y="1787032"/>
            <a:ext cx="3080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Topic: Blending Routines and Clear Signaling Procedures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D507B1-56E6-AF41-90E6-964BD974A2BD}"/>
              </a:ext>
            </a:extLst>
          </p:cNvPr>
          <p:cNvSpPr txBox="1"/>
          <p:nvPr/>
        </p:nvSpPr>
        <p:spPr>
          <a:xfrm>
            <a:off x="277088" y="2857326"/>
            <a:ext cx="308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Participants: All Staff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5A40B-E3AD-1C4D-A079-9651A8311134}"/>
              </a:ext>
            </a:extLst>
          </p:cNvPr>
          <p:cNvSpPr txBox="1"/>
          <p:nvPr/>
        </p:nvSpPr>
        <p:spPr>
          <a:xfrm>
            <a:off x="277089" y="3927620"/>
            <a:ext cx="308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Timeline: December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D816FE-FA39-2847-BD2C-98FDEF18DF70}"/>
              </a:ext>
            </a:extLst>
          </p:cNvPr>
          <p:cNvSpPr txBox="1"/>
          <p:nvPr/>
        </p:nvSpPr>
        <p:spPr>
          <a:xfrm>
            <a:off x="4405845" y="1787033"/>
            <a:ext cx="3080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Topic: Blending Routines and Clear Signaling Procedures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B5287-468C-324A-9510-265E470CD92A}"/>
              </a:ext>
            </a:extLst>
          </p:cNvPr>
          <p:cNvSpPr txBox="1"/>
          <p:nvPr/>
        </p:nvSpPr>
        <p:spPr>
          <a:xfrm>
            <a:off x="4405842" y="2857326"/>
            <a:ext cx="3080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Participants: All Staff Practice during PLCs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F95AEE-B89E-3F46-BFCB-3D55D37D2CBC}"/>
              </a:ext>
            </a:extLst>
          </p:cNvPr>
          <p:cNvSpPr txBox="1"/>
          <p:nvPr/>
        </p:nvSpPr>
        <p:spPr>
          <a:xfrm>
            <a:off x="4405843" y="3927620"/>
            <a:ext cx="308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Timeline: January and February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0D329E-9E1B-114A-9D78-6CCC7AC19310}"/>
              </a:ext>
            </a:extLst>
          </p:cNvPr>
          <p:cNvSpPr txBox="1"/>
          <p:nvPr/>
        </p:nvSpPr>
        <p:spPr>
          <a:xfrm>
            <a:off x="8534599" y="1787033"/>
            <a:ext cx="3080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Topic: Blending Routines and Clear Signaling Procedures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078352-86C1-E14B-9B78-564190CA7BA3}"/>
              </a:ext>
            </a:extLst>
          </p:cNvPr>
          <p:cNvSpPr txBox="1"/>
          <p:nvPr/>
        </p:nvSpPr>
        <p:spPr>
          <a:xfrm>
            <a:off x="8534596" y="2857326"/>
            <a:ext cx="30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Participants: All Staff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3E3D5C-A50F-434F-AD35-9E27D9C42515}"/>
              </a:ext>
            </a:extLst>
          </p:cNvPr>
          <p:cNvSpPr txBox="1"/>
          <p:nvPr/>
        </p:nvSpPr>
        <p:spPr>
          <a:xfrm>
            <a:off x="8534597" y="3927620"/>
            <a:ext cx="293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Timeline: December through February</a:t>
            </a:r>
          </a:p>
        </p:txBody>
      </p:sp>
    </p:spTree>
    <p:extLst>
      <p:ext uri="{BB962C8B-B14F-4D97-AF65-F5344CB8AC3E}">
        <p14:creationId xmlns:p14="http://schemas.microsoft.com/office/powerpoint/2010/main" val="180778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D62C-E799-9248-ACBB-2353D006F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33450"/>
            <a:ext cx="3505200" cy="4667250"/>
          </a:xfrm>
        </p:spPr>
        <p:txBody>
          <a:bodyPr/>
          <a:lstStyle/>
          <a:p>
            <a:r>
              <a:rPr lang="en-US" dirty="0"/>
              <a:t>How successful were we?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8E238C54-1566-5C47-9455-7EAB66278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194" y="933450"/>
            <a:ext cx="7603540" cy="4667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0909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B9C98B00-4D03-8C4E-A7B2-86C80F2F2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180" y="1045369"/>
            <a:ext cx="7758044" cy="47672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D327775-98F1-7B4E-92FF-C8599428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095375"/>
            <a:ext cx="3505200" cy="4667250"/>
          </a:xfrm>
        </p:spPr>
        <p:txBody>
          <a:bodyPr/>
          <a:lstStyle/>
          <a:p>
            <a:r>
              <a:rPr lang="en-US" dirty="0"/>
              <a:t>How successful were we?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are our next steps?</a:t>
            </a:r>
          </a:p>
        </p:txBody>
      </p:sp>
    </p:spTree>
    <p:extLst>
      <p:ext uri="{BB962C8B-B14F-4D97-AF65-F5344CB8AC3E}">
        <p14:creationId xmlns:p14="http://schemas.microsoft.com/office/powerpoint/2010/main" val="3812783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20785-2BAB-E94C-B908-4332F09C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 III. Professional Development and Coaching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F2D33-CB99-AA4D-930C-0C0449932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Evaluate and Score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55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D8EF6F1-9BFA-114E-AC2A-75298E68E4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79" r="12546"/>
          <a:stretch/>
        </p:blipFill>
        <p:spPr>
          <a:xfrm>
            <a:off x="2072175" y="1617353"/>
            <a:ext cx="7741438" cy="439022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9C2889-4B80-9C4D-B712-D839C30B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77" y="599190"/>
            <a:ext cx="11206843" cy="571005"/>
          </a:xfrm>
        </p:spPr>
        <p:txBody>
          <a:bodyPr>
            <a:noAutofit/>
          </a:bodyPr>
          <a:lstStyle/>
          <a:p>
            <a:r>
              <a:rPr lang="en-US" sz="3600" dirty="0"/>
              <a:t>Evaluate and Score</a:t>
            </a:r>
            <a:r>
              <a:rPr lang="en-US" sz="3600"/>
              <a:t>: PD and </a:t>
            </a:r>
            <a:r>
              <a:rPr lang="en-US" sz="3600" dirty="0"/>
              <a:t>Coaching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FD18FD-A6F3-D04D-8AF0-AAEAD94C3637}"/>
              </a:ext>
            </a:extLst>
          </p:cNvPr>
          <p:cNvSpPr txBox="1"/>
          <p:nvPr/>
        </p:nvSpPr>
        <p:spPr>
          <a:xfrm>
            <a:off x="260586" y="2342984"/>
            <a:ext cx="164102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Element Items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617587-48DA-F842-B981-5145900DFABD}"/>
              </a:ext>
            </a:extLst>
          </p:cNvPr>
          <p:cNvSpPr txBox="1"/>
          <p:nvPr/>
        </p:nvSpPr>
        <p:spPr>
          <a:xfrm>
            <a:off x="10046760" y="2443202"/>
            <a:ext cx="164102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Indicator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1541C5-8C92-2E46-9CBB-086CF1425539}"/>
              </a:ext>
            </a:extLst>
          </p:cNvPr>
          <p:cNvSpPr txBox="1"/>
          <p:nvPr/>
        </p:nvSpPr>
        <p:spPr>
          <a:xfrm>
            <a:off x="9900710" y="3889358"/>
            <a:ext cx="193312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Discussion Notes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1C0333-B199-A249-84C2-E954894D0E02}"/>
              </a:ext>
            </a:extLst>
          </p:cNvPr>
          <p:cNvSpPr txBox="1"/>
          <p:nvPr/>
        </p:nvSpPr>
        <p:spPr>
          <a:xfrm>
            <a:off x="10058398" y="1282827"/>
            <a:ext cx="164102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Rating Scale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EE2BC0-00C2-3741-A5B3-F787E3F961EA}"/>
              </a:ext>
            </a:extLst>
          </p:cNvPr>
          <p:cNvSpPr/>
          <p:nvPr/>
        </p:nvSpPr>
        <p:spPr>
          <a:xfrm>
            <a:off x="2050249" y="1637196"/>
            <a:ext cx="4127707" cy="437038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84D1E-59B2-9F46-A807-1CB7E8F0F7B5}"/>
              </a:ext>
            </a:extLst>
          </p:cNvPr>
          <p:cNvSpPr/>
          <p:nvPr/>
        </p:nvSpPr>
        <p:spPr>
          <a:xfrm>
            <a:off x="7447722" y="1646859"/>
            <a:ext cx="2364341" cy="436072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2DA5EB-CDC8-8942-B295-3537755C7E7F}"/>
              </a:ext>
            </a:extLst>
          </p:cNvPr>
          <p:cNvSpPr/>
          <p:nvPr/>
        </p:nvSpPr>
        <p:spPr>
          <a:xfrm>
            <a:off x="6189594" y="1648635"/>
            <a:ext cx="569005" cy="435894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D6589C-69D2-8042-BBA6-864D6D3FBAC7}"/>
              </a:ext>
            </a:extLst>
          </p:cNvPr>
          <p:cNvSpPr/>
          <p:nvPr/>
        </p:nvSpPr>
        <p:spPr>
          <a:xfrm>
            <a:off x="6791886" y="1637196"/>
            <a:ext cx="595586" cy="437038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2B2EF1-B05B-9B40-BA96-5F2D0A6E9210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901608" y="2527650"/>
            <a:ext cx="894601" cy="9121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3010EB-BC74-684B-917E-983D806DEA2A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453809" y="1467493"/>
            <a:ext cx="3604589" cy="119518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B62E01-762D-EB42-8FF6-60395594FFEB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204984" y="2627868"/>
            <a:ext cx="2841776" cy="72384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CD39B20-9B50-A348-84FB-46FF86EAF493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8693426" y="3739498"/>
            <a:ext cx="1207284" cy="33452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545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3584232"/>
            <a:ext cx="10709564" cy="2622612"/>
          </a:xfrm>
        </p:spPr>
        <p:txBody>
          <a:bodyPr>
            <a:normAutofit/>
          </a:bodyPr>
          <a:lstStyle/>
          <a:p>
            <a:r>
              <a:rPr lang="en-US" dirty="0"/>
              <a:t>Section 1: General Considerations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Section 2: School-Based Workshops</a:t>
            </a:r>
          </a:p>
          <a:p>
            <a:r>
              <a:rPr lang="en-US" dirty="0"/>
              <a:t>Section 3: Job-Embedded Technical Assistance</a:t>
            </a:r>
          </a:p>
          <a:p>
            <a:r>
              <a:rPr lang="en-US" dirty="0"/>
              <a:t>Section 4: Classroom-Based Instructional Coaching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30F6E5-9E8E-9C47-A040-6740A739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1156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Element III. PD and Coaching</a:t>
            </a:r>
          </a:p>
        </p:txBody>
      </p:sp>
      <p:pic>
        <p:nvPicPr>
          <p:cNvPr id="6" name="Picture 5" descr="Website, timeline&#10;&#10;Description automatically generated">
            <a:extLst>
              <a:ext uri="{FF2B5EF4-FFF2-40B4-BE49-F238E27FC236}">
                <a16:creationId xmlns:a16="http://schemas.microsoft.com/office/drawing/2014/main" id="{F3649DBA-B9D2-1B48-9785-5BE9FEB2F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912" y="2701080"/>
            <a:ext cx="3662332" cy="2284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 descr="Cartoon team meeting Royalty Free Vector Image">
            <a:extLst>
              <a:ext uri="{FF2B5EF4-FFF2-40B4-BE49-F238E27FC236}">
                <a16:creationId xmlns:a16="http://schemas.microsoft.com/office/drawing/2014/main" id="{AEA333B2-A9A0-3F44-9F10-2EC3E8BD8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t="10671" r="10812" b="19005"/>
          <a:stretch/>
        </p:blipFill>
        <p:spPr bwMode="auto">
          <a:xfrm>
            <a:off x="711219" y="1364780"/>
            <a:ext cx="2024678" cy="191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9D1A0C-661A-2743-884E-B5AA4E5E7934}"/>
              </a:ext>
            </a:extLst>
          </p:cNvPr>
          <p:cNvSpPr txBox="1"/>
          <p:nvPr/>
        </p:nvSpPr>
        <p:spPr>
          <a:xfrm>
            <a:off x="3291840" y="1553455"/>
            <a:ext cx="4767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Work </a:t>
            </a:r>
            <a:r>
              <a:rPr lang="en-US" sz="2400" dirty="0"/>
              <a:t>with your team and score each section of this Element.</a:t>
            </a:r>
          </a:p>
        </p:txBody>
      </p:sp>
      <p:pic>
        <p:nvPicPr>
          <p:cNvPr id="1026" name="Picture 2" descr="Stop Sign Free Stock Photo - Public Domain Pictures">
            <a:extLst>
              <a:ext uri="{FF2B5EF4-FFF2-40B4-BE49-F238E27FC236}">
                <a16:creationId xmlns:a16="http://schemas.microsoft.com/office/drawing/2014/main" id="{4A794BDA-5868-894D-AD63-21B4B8A24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953" y="932558"/>
            <a:ext cx="1568033" cy="15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5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1218" y="1629295"/>
            <a:ext cx="10709564" cy="443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school’s professional development (PD) and coaching system is the primary way high-quality implementation and continuous improvement of MTSS-R and its major elements is achieved. Before MTSS-R implementation begins all staff should receive PD and coaching in high-quality implementation. After MTSS-R implementation begins all staff should receive ongoing PD and coaching as needed to continuously improve MTSS-R implementation.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Section 1: General Considerations</a:t>
            </a:r>
            <a:endParaRPr lang="en-US" sz="2400" dirty="0">
              <a:highlight>
                <a:srgbClr val="FFFF00"/>
              </a:highlight>
            </a:endParaRPr>
          </a:p>
          <a:p>
            <a:r>
              <a:rPr lang="en-US" sz="2400" dirty="0"/>
              <a:t>Section 2: School-Based Workshops</a:t>
            </a:r>
          </a:p>
          <a:p>
            <a:r>
              <a:rPr lang="en-US" sz="2400" dirty="0"/>
              <a:t>Section 3: Job-Embedded Technical Assistance</a:t>
            </a:r>
          </a:p>
          <a:p>
            <a:r>
              <a:rPr lang="en-US" sz="2400" dirty="0"/>
              <a:t>Section 4: Classroom-Based Instructional Coaching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30F6E5-9E8E-9C47-A040-6740A739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1156"/>
            <a:ext cx="10972800" cy="714005"/>
          </a:xfrm>
        </p:spPr>
        <p:txBody>
          <a:bodyPr>
            <a:normAutofit/>
          </a:bodyPr>
          <a:lstStyle/>
          <a:p>
            <a:r>
              <a:rPr lang="en-US" dirty="0"/>
              <a:t>Element III. PD and Coaching</a:t>
            </a:r>
          </a:p>
        </p:txBody>
      </p:sp>
      <p:pic>
        <p:nvPicPr>
          <p:cNvPr id="6" name="Picture 5" descr="Website, timeline&#10;&#10;Description automatically generated">
            <a:extLst>
              <a:ext uri="{FF2B5EF4-FFF2-40B4-BE49-F238E27FC236}">
                <a16:creationId xmlns:a16="http://schemas.microsoft.com/office/drawing/2014/main" id="{42C9BA12-4F71-7744-98AE-23A6B173E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60" y="3429000"/>
            <a:ext cx="3619722" cy="22580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077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8584686-98A0-B042-BCBE-8AFD90B16F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15" r="12614" b="-1"/>
          <a:stretch/>
        </p:blipFill>
        <p:spPr>
          <a:xfrm>
            <a:off x="4966138" y="551920"/>
            <a:ext cx="7215228" cy="6306075"/>
          </a:xfrm>
          <a:custGeom>
            <a:avLst/>
            <a:gdLst>
              <a:gd name="connsiteX0" fmla="*/ 5181344 w 8139373"/>
              <a:gd name="connsiteY0" fmla="*/ 0 h 6858000"/>
              <a:gd name="connsiteX1" fmla="*/ 8139373 w 8139373"/>
              <a:gd name="connsiteY1" fmla="*/ 0 h 6858000"/>
              <a:gd name="connsiteX2" fmla="*/ 8139373 w 8139373"/>
              <a:gd name="connsiteY2" fmla="*/ 6858000 h 6858000"/>
              <a:gd name="connsiteX3" fmla="*/ 0 w 8139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059539-52B2-664B-A1C8-4DC25E7A6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672515"/>
            <a:ext cx="9655387" cy="12351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latin typeface="+mj-lt"/>
                <a:ea typeface="+mj-ea"/>
                <a:cs typeface="+mj-cs"/>
              </a:rPr>
              <a:t>Types of PD and Coaching</a:t>
            </a:r>
            <a:br>
              <a:rPr lang="en-US" sz="2500" b="1" kern="1200" dirty="0">
                <a:solidFill>
                  <a:srgbClr val="7C594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7C594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Content Placeholder 17">
            <a:extLst>
              <a:ext uri="{FF2B5EF4-FFF2-40B4-BE49-F238E27FC236}">
                <a16:creationId xmlns:a16="http://schemas.microsoft.com/office/drawing/2014/main" id="{3C7E33C0-E9A1-054D-84A0-02F8784A46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094139"/>
              </p:ext>
            </p:extLst>
          </p:nvPr>
        </p:nvGraphicFramePr>
        <p:xfrm>
          <a:off x="126123" y="1705970"/>
          <a:ext cx="6921063" cy="46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0234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262EE-A521-D742-BCDE-195960B2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dirty="0"/>
              <a:t>School-Based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1B967-FFA9-324C-B04A-1C2944DDB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Purpose: </a:t>
            </a:r>
            <a:r>
              <a:rPr lang="en-US" dirty="0"/>
              <a:t>Ensure all school personnel (including leadership) develop the working knowledge necessary to drive improvement efforts in the MTSS-R practices.</a:t>
            </a:r>
          </a:p>
          <a:p>
            <a:r>
              <a:rPr lang="en-US" dirty="0"/>
              <a:t>PD workshops should focus on building a solid knowledge base in: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the science of reading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MTSS-R implementation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high-quality implementation of reading instruction and intervention in Tiers I, II, and III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Training is provided to all relevant staff prior to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01631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DE2BF-9BA9-D14E-AF00-39160522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dirty="0"/>
              <a:t>Job-Embedded Technical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F8CA-FC08-7A42-8350-CA6221FF2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26" y="1709530"/>
            <a:ext cx="10515600" cy="4626459"/>
          </a:xfrm>
        </p:spPr>
        <p:txBody>
          <a:bodyPr/>
          <a:lstStyle/>
          <a:p>
            <a:r>
              <a:rPr lang="en-US" sz="3200" b="1" dirty="0"/>
              <a:t>Purpose: </a:t>
            </a:r>
            <a:r>
              <a:rPr lang="en-US" sz="3200" dirty="0"/>
              <a:t>On an ongoing basis, support reading instructional staff to plan and deliver high-quality reading instruction, incorporating student and implementation data.</a:t>
            </a:r>
          </a:p>
          <a:p>
            <a:endParaRPr lang="en-US" sz="3200" dirty="0"/>
          </a:p>
          <a:p>
            <a:r>
              <a:rPr lang="en-US" sz="3200" dirty="0"/>
              <a:t>Job-embedded TA includes:</a:t>
            </a:r>
          </a:p>
          <a:p>
            <a:pPr lvl="1"/>
            <a:r>
              <a:rPr lang="en-US" sz="3200" dirty="0"/>
              <a:t>Professional Learning Communities (Grade-Level Meetings)</a:t>
            </a:r>
          </a:p>
          <a:p>
            <a:pPr lvl="1"/>
            <a:r>
              <a:rPr lang="en-US" sz="3200" dirty="0"/>
              <a:t>Practice-Based Learning Opportunities</a:t>
            </a:r>
          </a:p>
          <a:p>
            <a:pPr lvl="1"/>
            <a:r>
              <a:rPr lang="en-US" sz="3200" dirty="0"/>
              <a:t>Out-of-Classroom Practice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5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2356-DF79-254B-99D1-DC122501E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dirty="0"/>
              <a:t>Classroom-Based Instructional 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E4B8E-417A-2F4B-9D01-E265680D4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278"/>
            <a:ext cx="10515600" cy="4480685"/>
          </a:xfrm>
        </p:spPr>
        <p:txBody>
          <a:bodyPr/>
          <a:lstStyle/>
          <a:p>
            <a:r>
              <a:rPr lang="en-US" sz="3200" b="1" dirty="0"/>
              <a:t>Purpose</a:t>
            </a:r>
            <a:r>
              <a:rPr lang="en-US" sz="3200" dirty="0"/>
              <a:t>: On an ongoing basis, train and support reading instructional staff in classroom settings to implement high quality reading instruction and support students to become independent, successful readers.</a:t>
            </a:r>
          </a:p>
          <a:p>
            <a:r>
              <a:rPr lang="en-US" sz="3200" dirty="0"/>
              <a:t>Classroom-based instructional coaching includes:</a:t>
            </a:r>
          </a:p>
          <a:p>
            <a:pPr lvl="1"/>
            <a:r>
              <a:rPr lang="en-US" sz="3200" dirty="0"/>
              <a:t>Implementation Data Collection</a:t>
            </a:r>
          </a:p>
          <a:p>
            <a:pPr lvl="1"/>
            <a:r>
              <a:rPr lang="en-US" sz="3200" dirty="0"/>
              <a:t>Model Lessons</a:t>
            </a:r>
          </a:p>
          <a:p>
            <a:pPr lvl="1"/>
            <a:r>
              <a:rPr lang="en-US" sz="3200" dirty="0"/>
              <a:t>Side-by-Side Coaching</a:t>
            </a:r>
          </a:p>
          <a:p>
            <a:pPr lvl="1"/>
            <a:r>
              <a:rPr lang="en-US" sz="3200" dirty="0"/>
              <a:t>Performance Feedback</a:t>
            </a:r>
          </a:p>
        </p:txBody>
      </p:sp>
    </p:spTree>
    <p:extLst>
      <p:ext uri="{BB962C8B-B14F-4D97-AF65-F5344CB8AC3E}">
        <p14:creationId xmlns:p14="http://schemas.microsoft.com/office/powerpoint/2010/main" val="125715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15649-5934-4E4F-BFCA-BAAE4ABD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38" y="1611824"/>
            <a:ext cx="3689434" cy="3832848"/>
          </a:xfrm>
        </p:spPr>
        <p:txBody>
          <a:bodyPr>
            <a:normAutofit/>
          </a:bodyPr>
          <a:lstStyle/>
          <a:p>
            <a:pPr algn="r"/>
            <a:r>
              <a:rPr lang="en-US" b="1" i="1" dirty="0">
                <a:solidFill>
                  <a:schemeClr val="accent1"/>
                </a:solidFill>
              </a:rPr>
              <a:t>Ensure professional development and coaching is data-driven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CEB432-1195-4E13-9E7C-0755C9F06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551" y="530087"/>
            <a:ext cx="6607758" cy="5364036"/>
          </a:xfrm>
        </p:spPr>
        <p:txBody>
          <a:bodyPr anchor="ctr">
            <a:normAutofit/>
          </a:bodyPr>
          <a:lstStyle/>
          <a:p>
            <a:pPr marL="66675" lvl="1" indent="0">
              <a:buNone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planning for PD and coaching supports, examine available implementation and student data</a:t>
            </a:r>
          </a:p>
          <a:p>
            <a:pPr marL="754063" lvl="2" indent="-230188"/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 teacher level data - informed by fidelity of implementation data</a:t>
            </a:r>
          </a:p>
          <a:p>
            <a:pPr marL="754063" lvl="2" indent="-230188"/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 level data - student performance and/or teacher fidelity of implementation data</a:t>
            </a:r>
          </a:p>
          <a:p>
            <a:pPr marL="754063" lvl="2" indent="-230188"/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Schoolwide data - student performance and/or teacher fidelity of implementation data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ADDDA6-E226-6E4C-99C9-26114E946CD2}"/>
              </a:ext>
            </a:extLst>
          </p:cNvPr>
          <p:cNvSpPr/>
          <p:nvPr/>
        </p:nvSpPr>
        <p:spPr>
          <a:xfrm>
            <a:off x="7796023" y="5894123"/>
            <a:ext cx="41368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err="1"/>
              <a:t>Gaumer</a:t>
            </a:r>
            <a:r>
              <a:rPr lang="en-US" sz="1000" dirty="0"/>
              <a:t> Erikson, A.S., Noonan, P.M., </a:t>
            </a:r>
            <a:r>
              <a:rPr lang="en-US" sz="1000" dirty="0" err="1"/>
              <a:t>Brussow</a:t>
            </a:r>
            <a:r>
              <a:rPr lang="en-US" sz="1000" dirty="0"/>
              <a:t>, J. &amp; </a:t>
            </a:r>
            <a:r>
              <a:rPr lang="en-US" sz="1000" dirty="0" err="1"/>
              <a:t>Supon</a:t>
            </a:r>
            <a:r>
              <a:rPr lang="en-US" sz="1000" dirty="0"/>
              <a:t> Carter, K. (2016)</a:t>
            </a:r>
          </a:p>
        </p:txBody>
      </p:sp>
    </p:spTree>
    <p:extLst>
      <p:ext uri="{BB962C8B-B14F-4D97-AF65-F5344CB8AC3E}">
        <p14:creationId xmlns:p14="http://schemas.microsoft.com/office/powerpoint/2010/main" val="129735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7FF695-685A-8D40-BE64-ECBDC1B5D2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195"/>
          <a:stretch/>
        </p:blipFill>
        <p:spPr>
          <a:xfrm>
            <a:off x="5895926" y="1129753"/>
            <a:ext cx="5462475" cy="3964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7779F2-1544-2344-ACEF-04EAB596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9675"/>
            <a:ext cx="10972800" cy="754628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EXAMPLE: Review School and Grade-Level Student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8AA33-81F7-024E-9B95-927BB3171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02937"/>
            <a:ext cx="4968275" cy="4600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School Goal:</a:t>
            </a:r>
          </a:p>
          <a:p>
            <a:pPr marL="0" indent="0">
              <a:buNone/>
            </a:pPr>
            <a:r>
              <a:rPr lang="en-US" dirty="0"/>
              <a:t>80% of students performing in the core support range.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Black = core support, or minimal risk</a:t>
            </a:r>
          </a:p>
          <a:p>
            <a:pPr marL="0" indent="0">
              <a:buNone/>
            </a:pPr>
            <a:r>
              <a:rPr lang="en-US" sz="2000" dirty="0"/>
              <a:t>Gray = strategic support, or some risk</a:t>
            </a:r>
          </a:p>
          <a:p>
            <a:pPr marL="0" indent="0">
              <a:buNone/>
            </a:pPr>
            <a:r>
              <a:rPr lang="en-US" sz="2000" dirty="0"/>
              <a:t>White = intensive support, or at risk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4BAD18-49F0-0F47-998E-738043C62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036"/>
          <a:stretch/>
        </p:blipFill>
        <p:spPr>
          <a:xfrm>
            <a:off x="5895926" y="5094254"/>
            <a:ext cx="5462475" cy="9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1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2021FC-F021-E044-B11B-C506564F1A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195"/>
          <a:stretch/>
        </p:blipFill>
        <p:spPr>
          <a:xfrm>
            <a:off x="6615891" y="1343111"/>
            <a:ext cx="5462475" cy="39645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E08992-4467-2C49-A50B-529FE3AA4B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036"/>
          <a:stretch/>
        </p:blipFill>
        <p:spPr>
          <a:xfrm>
            <a:off x="6615891" y="5307612"/>
            <a:ext cx="5462475" cy="9922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0EED67-54CF-2445-9562-29731443FA82}"/>
              </a:ext>
            </a:extLst>
          </p:cNvPr>
          <p:cNvSpPr/>
          <p:nvPr/>
        </p:nvSpPr>
        <p:spPr>
          <a:xfrm>
            <a:off x="374117" y="2117295"/>
            <a:ext cx="62417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students at our school…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Scored in the intensive support/at risk range (white)?</a:t>
            </a:r>
            <a:r>
              <a:rPr lang="en-US" sz="2000" dirty="0">
                <a:solidFill>
                  <a:prstClr val="black"/>
                </a:solidFill>
                <a:latin typeface="Arial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 (18%)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Scored in the strategic support/some risk range (gray)?</a:t>
            </a:r>
            <a:r>
              <a:rPr lang="en-US" sz="2000" dirty="0">
                <a:solidFill>
                  <a:prstClr val="black"/>
                </a:solidFill>
                <a:latin typeface="Arial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59 (18%)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Scored in the core support/minimal risk range (black)?</a:t>
            </a:r>
            <a:r>
              <a:rPr lang="en-US" sz="2000" dirty="0">
                <a:solidFill>
                  <a:prstClr val="black"/>
                </a:solidFill>
                <a:latin typeface="Arial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209 (64%)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possible takeaway: Only 64% of the students in the school scored in the core support range, so we’ve identified a need for support.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A92DB3B6-3D9B-1449-B47E-17EFD46A13E2}"/>
              </a:ext>
            </a:extLst>
          </p:cNvPr>
          <p:cNvSpPr/>
          <p:nvPr/>
        </p:nvSpPr>
        <p:spPr>
          <a:xfrm>
            <a:off x="7746800" y="4391014"/>
            <a:ext cx="369538" cy="10596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FA2DB41A-54DA-A248-86A0-A5ED33C2D43D}"/>
              </a:ext>
            </a:extLst>
          </p:cNvPr>
          <p:cNvSpPr/>
          <p:nvPr/>
        </p:nvSpPr>
        <p:spPr>
          <a:xfrm>
            <a:off x="8458445" y="4391014"/>
            <a:ext cx="369538" cy="10596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0CE6E5C2-23AE-8246-BE94-A06F12DAABBE}"/>
              </a:ext>
            </a:extLst>
          </p:cNvPr>
          <p:cNvSpPr/>
          <p:nvPr/>
        </p:nvSpPr>
        <p:spPr>
          <a:xfrm>
            <a:off x="10083636" y="4391014"/>
            <a:ext cx="369538" cy="10596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C3C24-F378-7649-961C-CAFA2C4E7238}"/>
              </a:ext>
            </a:extLst>
          </p:cNvPr>
          <p:cNvSpPr txBox="1"/>
          <p:nvPr/>
        </p:nvSpPr>
        <p:spPr>
          <a:xfrm>
            <a:off x="374117" y="660400"/>
            <a:ext cx="11428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"/>
            <a:r>
              <a:rPr lang="en-US" sz="3600" dirty="0">
                <a:latin typeface="+mj-lt"/>
              </a:rPr>
              <a:t>What can these data tell me at the school level?</a:t>
            </a:r>
          </a:p>
          <a:p>
            <a:pPr marL="15875"/>
            <a:r>
              <a:rPr lang="en-US" sz="2800" dirty="0">
                <a:latin typeface="+mj-lt"/>
              </a:rPr>
              <a:t>Review the data.</a:t>
            </a:r>
          </a:p>
        </p:txBody>
      </p:sp>
    </p:spTree>
    <p:extLst>
      <p:ext uri="{BB962C8B-B14F-4D97-AF65-F5344CB8AC3E}">
        <p14:creationId xmlns:p14="http://schemas.microsoft.com/office/powerpoint/2010/main" val="28107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6" grpId="0" animBg="1"/>
      <p:bldP spid="6" grpId="1" animBg="1"/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NCIL 3">
      <a:dk1>
        <a:srgbClr val="185C69"/>
      </a:dk1>
      <a:lt1>
        <a:srgbClr val="08355F"/>
      </a:lt1>
      <a:dk2>
        <a:srgbClr val="08355F"/>
      </a:dk2>
      <a:lt2>
        <a:srgbClr val="FFFFFF"/>
      </a:lt2>
      <a:accent1>
        <a:srgbClr val="330033"/>
      </a:accent1>
      <a:accent2>
        <a:srgbClr val="F7057A"/>
      </a:accent2>
      <a:accent3>
        <a:srgbClr val="041B30"/>
      </a:accent3>
      <a:accent4>
        <a:srgbClr val="21298A"/>
      </a:accent4>
      <a:accent5>
        <a:srgbClr val="0A4477"/>
      </a:accent5>
      <a:accent6>
        <a:srgbClr val="4F693D"/>
      </a:accent6>
      <a:hlink>
        <a:srgbClr val="0563C1"/>
      </a:hlink>
      <a:folHlink>
        <a:srgbClr val="FF5B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IL Template 1" id="{B0B438D9-AC75-40D0-92E6-3FC673DBC76A}" vid="{2141C50F-3018-42BD-8AEA-33E0BB5B6C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927</Words>
  <Application>Microsoft Macintosh PowerPoint</Application>
  <PresentationFormat>Widescreen</PresentationFormat>
  <Paragraphs>122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1_Office Theme</vt:lpstr>
      <vt:lpstr>Element III. Professional Development and Coaching</vt:lpstr>
      <vt:lpstr>Element III. PD and Coaching</vt:lpstr>
      <vt:lpstr>Types of PD and Coaching </vt:lpstr>
      <vt:lpstr>School-Based Workshops</vt:lpstr>
      <vt:lpstr>Job-Embedded Technical Assistance</vt:lpstr>
      <vt:lpstr>Classroom-Based Instructional Coaching</vt:lpstr>
      <vt:lpstr>Ensure professional development and coaching is data-driven</vt:lpstr>
      <vt:lpstr>EXAMPLE: Review School and Grade-Level Student Data</vt:lpstr>
      <vt:lpstr>PowerPoint Presentation</vt:lpstr>
      <vt:lpstr>PowerPoint Presentation</vt:lpstr>
      <vt:lpstr>Implementation Data:  What can we learn?</vt:lpstr>
      <vt:lpstr>Implementation Data:  What can we learn?</vt:lpstr>
      <vt:lpstr>Determine Additional PD and Coaching </vt:lpstr>
      <vt:lpstr>How successful were we?   </vt:lpstr>
      <vt:lpstr>How successful were we?   What are our next steps?</vt:lpstr>
      <vt:lpstr>Element III. Professional Development and Coaching</vt:lpstr>
      <vt:lpstr>Evaluate and Score: PD and Coaching</vt:lpstr>
      <vt:lpstr>Element III. PD and Coaching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Dissen</dc:creator>
  <cp:lastModifiedBy>Carol Dissen</cp:lastModifiedBy>
  <cp:revision>49</cp:revision>
  <dcterms:created xsi:type="dcterms:W3CDTF">2020-10-16T01:00:33Z</dcterms:created>
  <dcterms:modified xsi:type="dcterms:W3CDTF">2021-07-20T21:42:17Z</dcterms:modified>
</cp:coreProperties>
</file>