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handoutMasterIdLst>
    <p:handoutMasterId r:id="rId41"/>
  </p:handoutMasterIdLst>
  <p:sldIdLst>
    <p:sldId id="4389" r:id="rId2"/>
    <p:sldId id="442" r:id="rId3"/>
    <p:sldId id="4388" r:id="rId4"/>
    <p:sldId id="2272" r:id="rId5"/>
    <p:sldId id="1880" r:id="rId6"/>
    <p:sldId id="286" r:id="rId7"/>
    <p:sldId id="4379" r:id="rId8"/>
    <p:sldId id="2254" r:id="rId9"/>
    <p:sldId id="2252" r:id="rId10"/>
    <p:sldId id="2257" r:id="rId11"/>
    <p:sldId id="2258" r:id="rId12"/>
    <p:sldId id="2205" r:id="rId13"/>
    <p:sldId id="4378" r:id="rId14"/>
    <p:sldId id="2259" r:id="rId15"/>
    <p:sldId id="2260" r:id="rId16"/>
    <p:sldId id="4246" r:id="rId17"/>
    <p:sldId id="2261" r:id="rId18"/>
    <p:sldId id="2263" r:id="rId19"/>
    <p:sldId id="2264" r:id="rId20"/>
    <p:sldId id="2265" r:id="rId21"/>
    <p:sldId id="2266" r:id="rId22"/>
    <p:sldId id="2268" r:id="rId23"/>
    <p:sldId id="4387" r:id="rId24"/>
    <p:sldId id="4330" r:id="rId25"/>
    <p:sldId id="4386" r:id="rId26"/>
    <p:sldId id="4256" r:id="rId27"/>
    <p:sldId id="4257" r:id="rId28"/>
    <p:sldId id="4263" r:id="rId29"/>
    <p:sldId id="4335" r:id="rId30"/>
    <p:sldId id="4336" r:id="rId31"/>
    <p:sldId id="4337" r:id="rId32"/>
    <p:sldId id="4338" r:id="rId33"/>
    <p:sldId id="4342" r:id="rId34"/>
    <p:sldId id="4344" r:id="rId35"/>
    <p:sldId id="4345" r:id="rId36"/>
    <p:sldId id="4355" r:id="rId37"/>
    <p:sldId id="2277" r:id="rId38"/>
    <p:sldId id="2279" r:id="rId39"/>
  </p:sldIdLst>
  <p:sldSz cx="12192000" cy="6858000"/>
  <p:notesSz cx="7315200" cy="96012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ummond, Kathryn" initials="DK" lastIdx="128" clrIdx="0">
    <p:extLst>
      <p:ext uri="{19B8F6BF-5375-455C-9EA6-DF929625EA0E}">
        <p15:presenceInfo xmlns:p15="http://schemas.microsoft.com/office/powerpoint/2012/main" userId="S::kdrummond@air.org::210f7464-8b74-44d0-a861-3fdd40e6fd38" providerId="AD"/>
      </p:ext>
    </p:extLst>
  </p:cmAuthor>
  <p:cmAuthor id="2" name="Carol Dissen" initials="CD" lastIdx="132" clrIdx="1">
    <p:extLst>
      <p:ext uri="{19B8F6BF-5375-455C-9EA6-DF929625EA0E}">
        <p15:presenceInfo xmlns:p15="http://schemas.microsoft.com/office/powerpoint/2012/main" userId="S::cdissen@uoregon.edu::a974767f-aa31-4666-ad31-062d09fa27fe" providerId="AD"/>
      </p:ext>
    </p:extLst>
  </p:cmAuthor>
  <p:cmAuthor id="3" name="Gandhi, Allison" initials="GA" lastIdx="10" clrIdx="2">
    <p:extLst>
      <p:ext uri="{19B8F6BF-5375-455C-9EA6-DF929625EA0E}">
        <p15:presenceInfo xmlns:p15="http://schemas.microsoft.com/office/powerpoint/2012/main" userId="S::agandhi@air.org::71febad7-ce2e-4d17-9258-d67dda4a2ea0" providerId="AD"/>
      </p:ext>
    </p:extLst>
  </p:cmAuthor>
  <p:cmAuthor id="4" name="Marissa Suhr" initials="MS" lastIdx="7" clrIdx="3">
    <p:extLst>
      <p:ext uri="{19B8F6BF-5375-455C-9EA6-DF929625EA0E}">
        <p15:presenceInfo xmlns:p15="http://schemas.microsoft.com/office/powerpoint/2012/main" userId="S::mpilger@uoregon.edu::4b8fe097-6b21-47fb-ba48-9bde713e98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6A8AA"/>
    <a:srgbClr val="DB5564"/>
    <a:srgbClr val="A4C5C9"/>
    <a:srgbClr val="FFFBE3"/>
    <a:srgbClr val="FCC703"/>
    <a:srgbClr val="FE8988"/>
    <a:srgbClr val="FFFFCC"/>
    <a:srgbClr val="B9DBF9"/>
    <a:srgbClr val="F0FE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420" autoAdjust="0"/>
  </p:normalViewPr>
  <p:slideViewPr>
    <p:cSldViewPr snapToGrid="0" snapToObjects="1">
      <p:cViewPr>
        <p:scale>
          <a:sx n="70" d="100"/>
          <a:sy n="70" d="100"/>
        </p:scale>
        <p:origin x="1272" y="930"/>
      </p:cViewPr>
      <p:guideLst/>
    </p:cSldViewPr>
  </p:slideViewPr>
  <p:outlineViewPr>
    <p:cViewPr>
      <p:scale>
        <a:sx n="33" d="100"/>
        <a:sy n="33" d="100"/>
      </p:scale>
      <p:origin x="0" y="-8784"/>
    </p:cViewPr>
  </p:outlineViewPr>
  <p:notesTextViewPr>
    <p:cViewPr>
      <p:scale>
        <a:sx n="1" d="1"/>
        <a:sy n="1" d="1"/>
      </p:scale>
      <p:origin x="0" y="0"/>
    </p:cViewPr>
  </p:notesTextViewPr>
  <p:sorterViewPr>
    <p:cViewPr varScale="1">
      <p:scale>
        <a:sx n="1" d="1"/>
        <a:sy n="1" d="1"/>
      </p:scale>
      <p:origin x="0" y="-32910"/>
    </p:cViewPr>
  </p:sorterViewPr>
  <p:notesViewPr>
    <p:cSldViewPr snapToGrid="0" snapToObjects="1">
      <p:cViewPr varScale="1">
        <p:scale>
          <a:sx n="92" d="100"/>
          <a:sy n="92" d="100"/>
        </p:scale>
        <p:origin x="351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8E9467-B4E9-75E1-DEB1-7ADBC3D33CB2}"/>
              </a:ext>
            </a:extLst>
          </p:cNvPr>
          <p:cNvSpPr>
            <a:spLocks noGrp="1"/>
          </p:cNvSpPr>
          <p:nvPr>
            <p:ph type="hdr" sz="quarter"/>
          </p:nvPr>
        </p:nvSpPr>
        <p:spPr>
          <a:xfrm>
            <a:off x="0" y="0"/>
            <a:ext cx="3170238" cy="481013"/>
          </a:xfrm>
          <a:prstGeom prst="rect">
            <a:avLst/>
          </a:prstGeom>
        </p:spPr>
        <p:txBody>
          <a:bodyPr vert="horz" lIns="91433" tIns="45717" rIns="91433" bIns="45717" rtlCol="0"/>
          <a:lstStyle>
            <a:lvl1pPr algn="l">
              <a:defRPr sz="1200"/>
            </a:lvl1pPr>
          </a:lstStyle>
          <a:p>
            <a:endParaRPr lang="en-US"/>
          </a:p>
        </p:txBody>
      </p:sp>
      <p:sp>
        <p:nvSpPr>
          <p:cNvPr id="3" name="Date Placeholder 2">
            <a:extLst>
              <a:ext uri="{FF2B5EF4-FFF2-40B4-BE49-F238E27FC236}">
                <a16:creationId xmlns:a16="http://schemas.microsoft.com/office/drawing/2014/main" id="{309E02CE-E0B2-5530-CBB1-340F831EADAA}"/>
              </a:ext>
            </a:extLst>
          </p:cNvPr>
          <p:cNvSpPr>
            <a:spLocks noGrp="1"/>
          </p:cNvSpPr>
          <p:nvPr>
            <p:ph type="dt" sz="quarter" idx="1"/>
          </p:nvPr>
        </p:nvSpPr>
        <p:spPr>
          <a:xfrm>
            <a:off x="4143375" y="0"/>
            <a:ext cx="3170238" cy="481013"/>
          </a:xfrm>
          <a:prstGeom prst="rect">
            <a:avLst/>
          </a:prstGeom>
        </p:spPr>
        <p:txBody>
          <a:bodyPr vert="horz" lIns="91433" tIns="45717" rIns="91433" bIns="45717"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0E9FCEBC-2D15-22C4-BA94-F461095DC061}"/>
              </a:ext>
            </a:extLst>
          </p:cNvPr>
          <p:cNvSpPr>
            <a:spLocks noGrp="1"/>
          </p:cNvSpPr>
          <p:nvPr>
            <p:ph type="ftr" sz="quarter" idx="2"/>
          </p:nvPr>
        </p:nvSpPr>
        <p:spPr>
          <a:xfrm>
            <a:off x="0" y="9120189"/>
            <a:ext cx="3170238" cy="481012"/>
          </a:xfrm>
          <a:prstGeom prst="rect">
            <a:avLst/>
          </a:prstGeom>
        </p:spPr>
        <p:txBody>
          <a:bodyPr vert="horz" lIns="91433" tIns="45717" rIns="91433" bIns="4571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672E96-3C38-1D5C-FA4F-D90154DB5630}"/>
              </a:ext>
            </a:extLst>
          </p:cNvPr>
          <p:cNvSpPr>
            <a:spLocks noGrp="1"/>
          </p:cNvSpPr>
          <p:nvPr>
            <p:ph type="sldNum" sz="quarter" idx="3"/>
          </p:nvPr>
        </p:nvSpPr>
        <p:spPr>
          <a:xfrm>
            <a:off x="4143375" y="9120189"/>
            <a:ext cx="3170238" cy="481012"/>
          </a:xfrm>
          <a:prstGeom prst="rect">
            <a:avLst/>
          </a:prstGeom>
        </p:spPr>
        <p:txBody>
          <a:bodyPr vert="horz" lIns="91433" tIns="45717" rIns="91433" bIns="45717" rtlCol="0" anchor="b"/>
          <a:lstStyle>
            <a:lvl1pPr algn="r">
              <a:defRPr sz="1200"/>
            </a:lvl1pPr>
          </a:lstStyle>
          <a:p>
            <a:fld id="{5FD0EA9E-A013-4906-85AC-F264F721D681}" type="slidenum">
              <a:rPr lang="en-US" smtClean="0"/>
              <a:t>‹#›</a:t>
            </a:fld>
            <a:endParaRPr lang="en-US"/>
          </a:p>
        </p:txBody>
      </p:sp>
    </p:spTree>
    <p:custDataLst>
      <p:tags r:id="rId2"/>
    </p:custDataLst>
    <p:extLst>
      <p:ext uri="{BB962C8B-B14F-4D97-AF65-F5344CB8AC3E}">
        <p14:creationId xmlns:p14="http://schemas.microsoft.com/office/powerpoint/2010/main" val="1019688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1727"/>
          </a:xfrm>
          <a:prstGeom prst="rect">
            <a:avLst/>
          </a:prstGeom>
        </p:spPr>
        <p:txBody>
          <a:bodyPr vert="horz" lIns="96653" tIns="48327" rIns="96653" bIns="48327" rtlCol="0"/>
          <a:lstStyle>
            <a:lvl1pPr algn="l">
              <a:defRPr sz="1300"/>
            </a:lvl1pPr>
          </a:lstStyle>
          <a:p>
            <a:endParaRPr lang="en-US"/>
          </a:p>
        </p:txBody>
      </p:sp>
      <p:sp>
        <p:nvSpPr>
          <p:cNvPr id="3" name="Date Placeholder 2"/>
          <p:cNvSpPr>
            <a:spLocks noGrp="1"/>
          </p:cNvSpPr>
          <p:nvPr>
            <p:ph type="dt" idx="1"/>
          </p:nvPr>
        </p:nvSpPr>
        <p:spPr>
          <a:xfrm>
            <a:off x="4143587" y="2"/>
            <a:ext cx="3169920" cy="481727"/>
          </a:xfrm>
          <a:prstGeom prst="rect">
            <a:avLst/>
          </a:prstGeom>
        </p:spPr>
        <p:txBody>
          <a:bodyPr vert="horz" lIns="96653" tIns="48327" rIns="96653" bIns="48327" rtlCol="0"/>
          <a:lstStyle>
            <a:lvl1pPr algn="r">
              <a:defRPr sz="1300"/>
            </a:lvl1pPr>
          </a:lstStyle>
          <a:p>
            <a:fld id="{CD47DFF1-DB92-104E-9071-223250D04CAB}" type="datetimeFigureOut">
              <a:rPr lang="en-US" smtClean="0"/>
              <a:t>9/13/2023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8"/>
            <a:ext cx="5852160" cy="3780474"/>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3" tIns="48327" rIns="96653" bIns="48327"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3" tIns="48327" rIns="96653" bIns="48327" rtlCol="0" anchor="b"/>
          <a:lstStyle>
            <a:lvl1pPr algn="r">
              <a:defRPr sz="1300"/>
            </a:lvl1pPr>
          </a:lstStyle>
          <a:p>
            <a:fld id="{E57DCE38-E974-FE4A-80B5-F3FA8C984354}" type="slidenum">
              <a:rPr lang="en-US" smtClean="0"/>
              <a:t>‹#›</a:t>
            </a:fld>
            <a:endParaRPr lang="en-US"/>
          </a:p>
        </p:txBody>
      </p:sp>
    </p:spTree>
    <p:extLst>
      <p:ext uri="{BB962C8B-B14F-4D97-AF65-F5344CB8AC3E}">
        <p14:creationId xmlns:p14="http://schemas.microsoft.com/office/powerpoint/2010/main" val="911613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(both)</a:t>
            </a:r>
          </a:p>
        </p:txBody>
      </p:sp>
      <p:sp>
        <p:nvSpPr>
          <p:cNvPr id="4" name="Slide Number Placeholder 3"/>
          <p:cNvSpPr>
            <a:spLocks noGrp="1"/>
          </p:cNvSpPr>
          <p:nvPr>
            <p:ph type="sldNum" sz="quarter" idx="5"/>
          </p:nvPr>
        </p:nvSpPr>
        <p:spPr/>
        <p:txBody>
          <a:bodyPr/>
          <a:lstStyle/>
          <a:p>
            <a:pPr defTabSz="483268">
              <a:defRPr/>
            </a:pPr>
            <a:fld id="{5E322F52-EC74-6043-9FD3-81964A3C9F68}" type="slidenum">
              <a:rPr lang="en-US">
                <a:solidFill>
                  <a:prstClr val="black"/>
                </a:solidFill>
                <a:latin typeface="Calibri" panose="020F0502020204030204"/>
              </a:rPr>
              <a:pPr defTabSz="483268">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335933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268">
              <a:defRPr/>
            </a:pPr>
            <a:fld id="{5E322F52-EC74-6043-9FD3-81964A3C9F68}" type="slidenum">
              <a:rPr lang="en-US">
                <a:solidFill>
                  <a:prstClr val="black"/>
                </a:solidFill>
                <a:latin typeface="Calibri" panose="020F0502020204030204"/>
              </a:rPr>
              <a:pPr defTabSz="483268">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914145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sz="1300" dirty="0"/>
              <a:t> A school should do two things before they take on the challenge of implementing a comprehensive MTSS–R system. First, the school should make a commitment to implement five major elements of MTSS–R: (1) Provide effective reading instruction and intervention to all students; (2) Use student reading data and MTSS–R implementation data to improve implementation and outcomes; (3) Provide adequate training, professional development, and coaching to continuously improve MTSS–R implementation and outcomes; (4) Partner with parents and families to support MTSS–R implementation outside and inside school settings, and (5) Ensure that school teams and leadership personnel are in place to establish and sustain high-quality MTSS–R implementation. </a:t>
            </a:r>
          </a:p>
          <a:p>
            <a:endParaRPr lang="en-US" sz="1300" dirty="0"/>
          </a:p>
          <a:p>
            <a:endParaRPr lang="en-US" sz="1300" dirty="0"/>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11</a:t>
            </a:fld>
            <a:endParaRPr lang="en-US"/>
          </a:p>
        </p:txBody>
      </p:sp>
    </p:spTree>
    <p:extLst>
      <p:ext uri="{BB962C8B-B14F-4D97-AF65-F5344CB8AC3E}">
        <p14:creationId xmlns:p14="http://schemas.microsoft.com/office/powerpoint/2010/main" val="3679404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Second, the school should engage in a comprehensive self-evaluation of their current reading approach. This self-evaluation—or reading system audit—will help the school determine what their major priorities should be in building or solidifying their MTSS–R system. </a:t>
            </a:r>
          </a:p>
        </p:txBody>
      </p:sp>
      <p:sp>
        <p:nvSpPr>
          <p:cNvPr id="4" name="Slide Number Placeholder 3"/>
          <p:cNvSpPr>
            <a:spLocks noGrp="1"/>
          </p:cNvSpPr>
          <p:nvPr>
            <p:ph type="sldNum" sz="quarter" idx="5"/>
          </p:nvPr>
        </p:nvSpPr>
        <p:spPr/>
        <p:txBody>
          <a:bodyPr/>
          <a:lstStyle/>
          <a:p>
            <a:pPr defTabSz="966537">
              <a:defRPr/>
            </a:pPr>
            <a:fld id="{AD5B59CF-A05D-6D44-88C0-69A995EF5DC9}" type="slidenum">
              <a:rPr lang="en-US">
                <a:solidFill>
                  <a:prstClr val="black"/>
                </a:solidFill>
                <a:latin typeface="Calibri" panose="020F0502020204030204"/>
              </a:rPr>
              <a:pPr defTabSz="966537">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447020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You will use a MTSS-R Implementation Checklist to evaluation your current MTSS-R approach for each of the elements.</a:t>
            </a:r>
          </a:p>
          <a:p>
            <a:endParaRPr lang="en-US" sz="1300" dirty="0"/>
          </a:p>
        </p:txBody>
      </p:sp>
      <p:sp>
        <p:nvSpPr>
          <p:cNvPr id="4" name="Slide Number Placeholder 3"/>
          <p:cNvSpPr>
            <a:spLocks noGrp="1"/>
          </p:cNvSpPr>
          <p:nvPr>
            <p:ph type="sldNum" sz="quarter" idx="5"/>
          </p:nvPr>
        </p:nvSpPr>
        <p:spPr/>
        <p:txBody>
          <a:bodyPr/>
          <a:lstStyle/>
          <a:p>
            <a:fld id="{948E73FB-2822-1F49-B7F2-9C3D20AC9419}" type="slidenum">
              <a:rPr lang="en-US" smtClean="0"/>
              <a:t>13</a:t>
            </a:fld>
            <a:endParaRPr lang="en-US"/>
          </a:p>
        </p:txBody>
      </p:sp>
    </p:spTree>
    <p:extLst>
      <p:ext uri="{BB962C8B-B14F-4D97-AF65-F5344CB8AC3E}">
        <p14:creationId xmlns:p14="http://schemas.microsoft.com/office/powerpoint/2010/main" val="2653207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sz="1300" dirty="0"/>
              <a:t>Once a school has done these two things—makes a commitment to comprehensive MTSS–R and conducts a self-evaluation of their current reading system—they are ready to begin comprehensive implementation of MTSS–R. Their self-evaluation will help them determine what specific things they should focus on. But, in general, there are five critical areas of initial implementation that establish a strong foundation for MTSS–R. </a:t>
            </a:r>
          </a:p>
          <a:p>
            <a:endParaRPr lang="en-US" dirty="0"/>
          </a:p>
        </p:txBody>
      </p:sp>
      <p:sp>
        <p:nvSpPr>
          <p:cNvPr id="4" name="Slide Number Placeholder 3"/>
          <p:cNvSpPr>
            <a:spLocks noGrp="1"/>
          </p:cNvSpPr>
          <p:nvPr>
            <p:ph type="sldNum" sz="quarter" idx="5"/>
          </p:nvPr>
        </p:nvSpPr>
        <p:spPr/>
        <p:txBody>
          <a:bodyPr/>
          <a:lstStyle/>
          <a:p>
            <a:pPr defTabSz="483268">
              <a:defRPr/>
            </a:pPr>
            <a:fld id="{5E322F52-EC74-6043-9FD3-81964A3C9F68}" type="slidenum">
              <a:rPr lang="en-US">
                <a:solidFill>
                  <a:prstClr val="black"/>
                </a:solidFill>
                <a:latin typeface="Calibri" panose="020F0502020204030204"/>
              </a:rPr>
              <a:pPr defTabSz="483268">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66269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sz="1300" dirty="0"/>
              <a:t>The school should establish a schoolwide MTSS–R Leadership Team, with the school principal as the Team Leader. The team should also include the school reading coach, reading specialists, at least one classroom teacher from each grade, and at least one parent or family member. This team has many responsibilities but the most important are establishing or solidifying the MTSS–R system, and using data to oversee the systematic improvement of MTSS–R implementation and student reading outcomes. </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15</a:t>
            </a:fld>
            <a:endParaRPr lang="en-US"/>
          </a:p>
        </p:txBody>
      </p:sp>
    </p:spTree>
    <p:extLst>
      <p:ext uri="{BB962C8B-B14F-4D97-AF65-F5344CB8AC3E}">
        <p14:creationId xmlns:p14="http://schemas.microsoft.com/office/powerpoint/2010/main" val="1882568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sz="1300" dirty="0"/>
              <a:t>The MTSS–R Leadership Team should establish and support strong classroom instruction and intervention teams (PLCs). A professional learning community (PLC) team, or something similar, should make sure reading teachers can plan and work together on issues related to providing high-quality reading instruction and intervention in the classroom.</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16</a:t>
            </a:fld>
            <a:endParaRPr lang="en-US"/>
          </a:p>
        </p:txBody>
      </p:sp>
    </p:spTree>
    <p:extLst>
      <p:ext uri="{BB962C8B-B14F-4D97-AF65-F5344CB8AC3E}">
        <p14:creationId xmlns:p14="http://schemas.microsoft.com/office/powerpoint/2010/main" val="3257706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sz="1300" dirty="0"/>
              <a:t>The school should establish a schoolwide schedule of reading instruction. This includes specifying the time each day core reading instruction (Tier I) and reading interventions (Tier II and III) are taught. Scheduling should be done for all grades and all classrooms</a:t>
            </a:r>
            <a:r>
              <a:rPr lang="en-US" dirty="0">
                <a:effectLst/>
              </a:rPr>
              <a:t> </a:t>
            </a:r>
            <a:endParaRPr lang="en-US" dirty="0"/>
          </a:p>
          <a:p>
            <a:pPr defTabSz="966537">
              <a:defRPr/>
            </a:pPr>
            <a:endParaRPr lang="en-US" sz="1300" dirty="0"/>
          </a:p>
          <a:p>
            <a:pPr defTabSz="966537">
              <a:defRPr/>
            </a:pPr>
            <a:r>
              <a:rPr lang="en-US" sz="1300" dirty="0"/>
              <a:t>The school should determine what core reading instruction is and how it will be taught. The Tier I program should precisely specify what and how students are taught throughout the year. If students are successful learning the Tier I program, they should be on track for reading success. The Tier I program should be detailed in the school’s reading instruction plan. Tier I teachers should provide core reading instruction according to the Tier I reading program. </a:t>
            </a:r>
          </a:p>
          <a:p>
            <a:endParaRPr lang="en-US" dirty="0"/>
          </a:p>
          <a:p>
            <a:pPr defTabSz="966537">
              <a:defRPr/>
            </a:pPr>
            <a:r>
              <a:rPr lang="en-US" sz="1300" dirty="0"/>
              <a:t>The school should determine what the Tier II interventions will be and how Tier III interventions will be adopted or developed with the individual needs of students in mind. Both Tier II and III interventions should precisely specify what and how students are taught. If students are successful in these interventions, they should be catching up to their peers who are on track for reading success. If students are not making adequate progress in the Tier II or III intervention, the intensity of the intervention should be increased to improve student reading progress. Tier II and III interventions—and how intervention intensity will be increased to improve student progress when necessary—should be detailed in the school’s reading instruction plan. Tier II and III teachers should provide intervention reading instruction according to the plan. </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17</a:t>
            </a:fld>
            <a:endParaRPr lang="en-US"/>
          </a:p>
        </p:txBody>
      </p:sp>
    </p:spTree>
    <p:extLst>
      <p:ext uri="{BB962C8B-B14F-4D97-AF65-F5344CB8AC3E}">
        <p14:creationId xmlns:p14="http://schemas.microsoft.com/office/powerpoint/2010/main" val="782911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sz="1300" dirty="0"/>
              <a:t>The school should directly assess all students in reading to determine which students are on track for reading success and which students are not on track for reading success. Data from these universal screening assessments (meaning all students are assessed) should be used to help determine which students will receive Tier I reading instruction only and which students will need a combination of Tier I instruction and either a Tier II or III intervention to help support their needs. Universal screening assessments should be conducted two or three times per year. </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18</a:t>
            </a:fld>
            <a:endParaRPr lang="en-US"/>
          </a:p>
        </p:txBody>
      </p:sp>
    </p:spTree>
    <p:extLst>
      <p:ext uri="{BB962C8B-B14F-4D97-AF65-F5344CB8AC3E}">
        <p14:creationId xmlns:p14="http://schemas.microsoft.com/office/powerpoint/2010/main" val="1173308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sz="1300" dirty="0"/>
              <a:t>As schools establish their MTSS–R foundation in these three critical areas, they should also begin putting in place the support system necessary to make sure the foundation is solid and that MTSS–R implementation and student reading outcomes improve continuously over time. </a:t>
            </a:r>
          </a:p>
          <a:p>
            <a:endParaRPr lang="en-US" dirty="0"/>
          </a:p>
        </p:txBody>
      </p:sp>
      <p:sp>
        <p:nvSpPr>
          <p:cNvPr id="4" name="Slide Number Placeholder 3"/>
          <p:cNvSpPr>
            <a:spLocks noGrp="1"/>
          </p:cNvSpPr>
          <p:nvPr>
            <p:ph type="sldNum" sz="quarter" idx="5"/>
          </p:nvPr>
        </p:nvSpPr>
        <p:spPr/>
        <p:txBody>
          <a:bodyPr/>
          <a:lstStyle/>
          <a:p>
            <a:pPr defTabSz="483268">
              <a:defRPr/>
            </a:pPr>
            <a:fld id="{5E322F52-EC74-6043-9FD3-81964A3C9F68}" type="slidenum">
              <a:rPr lang="en-US">
                <a:solidFill>
                  <a:prstClr val="black"/>
                </a:solidFill>
                <a:latin typeface="Calibri" panose="020F0502020204030204"/>
              </a:rPr>
              <a:pPr defTabSz="483268">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263088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43" indent="-302043">
              <a:spcBef>
                <a:spcPts val="1142"/>
              </a:spcBef>
              <a:buClr>
                <a:schemeClr val="accent1"/>
              </a:buClr>
              <a:buSzPct val="115000"/>
              <a:buFont typeface="Arial"/>
              <a:buChar char="•"/>
            </a:pPr>
            <a:r>
              <a:rPr lang="en-US" sz="1300" dirty="0">
                <a:solidFill>
                  <a:srgbClr val="262626"/>
                </a:solidFill>
                <a:latin typeface="Garamond"/>
                <a:ea typeface="Garamond"/>
                <a:cs typeface="Garamond"/>
                <a:sym typeface="Garamond"/>
              </a:rPr>
              <a:t>Awarded to: University of Oregon </a:t>
            </a:r>
          </a:p>
          <a:p>
            <a:pPr marL="302043" indent="-302043">
              <a:spcBef>
                <a:spcPts val="1142"/>
              </a:spcBef>
              <a:buClr>
                <a:schemeClr val="accent1"/>
              </a:buClr>
              <a:buSzPct val="115000"/>
              <a:buFont typeface="Arial"/>
              <a:buChar char="•"/>
            </a:pPr>
            <a:r>
              <a:rPr lang="en-US" sz="1300" dirty="0">
                <a:solidFill>
                  <a:srgbClr val="262626"/>
                </a:solidFill>
                <a:latin typeface="Garamond"/>
                <a:ea typeface="Garamond"/>
                <a:cs typeface="Garamond"/>
                <a:sym typeface="Garamond"/>
              </a:rPr>
              <a:t>Major partners: RMC Research Corporation and the Florida Center for Reading Research at Florida State University </a:t>
            </a:r>
          </a:p>
          <a:p>
            <a:pPr marL="302043" indent="-302043">
              <a:spcBef>
                <a:spcPts val="1142"/>
              </a:spcBef>
              <a:buClr>
                <a:schemeClr val="accent1"/>
              </a:buClr>
              <a:buSzPct val="115000"/>
              <a:buFont typeface="Arial"/>
              <a:buChar char="•"/>
            </a:pPr>
            <a:r>
              <a:rPr lang="en-US" sz="1300" dirty="0">
                <a:solidFill>
                  <a:srgbClr val="262626"/>
                </a:solidFill>
                <a:latin typeface="Garamond"/>
                <a:ea typeface="Garamond"/>
                <a:cs typeface="Garamond"/>
                <a:sym typeface="Garamond"/>
              </a:rPr>
              <a:t>Start date: October 1, 2016</a:t>
            </a:r>
          </a:p>
          <a:p>
            <a:pPr marL="302043" indent="-302043">
              <a:spcBef>
                <a:spcPts val="1142"/>
              </a:spcBef>
              <a:buClr>
                <a:schemeClr val="accent1"/>
              </a:buClr>
              <a:buSzPct val="115000"/>
              <a:buFont typeface="Arial"/>
              <a:buChar char="•"/>
            </a:pPr>
            <a:r>
              <a:rPr lang="en-US" sz="1300" dirty="0">
                <a:solidFill>
                  <a:srgbClr val="262626"/>
                </a:solidFill>
                <a:latin typeface="Garamond"/>
                <a:ea typeface="Garamond"/>
                <a:cs typeface="Garamond"/>
                <a:sym typeface="Garamond"/>
              </a:rPr>
              <a:t>Focus on children in early childhood education programs through high school</a:t>
            </a:r>
          </a:p>
          <a:p>
            <a:pPr marL="302043" indent="-302043">
              <a:spcBef>
                <a:spcPts val="1142"/>
              </a:spcBef>
              <a:buClr>
                <a:schemeClr val="accent1"/>
              </a:buClr>
              <a:buSzPct val="115000"/>
              <a:buFont typeface="Arial"/>
              <a:buChar char="•"/>
            </a:pPr>
            <a:r>
              <a:rPr lang="en-US" sz="1300" dirty="0">
                <a:latin typeface="Garamond" panose="02020404030301010803" pitchFamily="18" charset="0"/>
              </a:rPr>
              <a:t>Jointly administered by OESE and OSEP</a:t>
            </a:r>
            <a:endParaRPr lang="en-US" sz="1300" dirty="0">
              <a:solidFill>
                <a:srgbClr val="262626"/>
              </a:solidFill>
              <a:latin typeface="Garamond" panose="02020404030301010803" pitchFamily="18" charset="0"/>
              <a:ea typeface="Garamond"/>
              <a:cs typeface="Garamond"/>
              <a:sym typeface="Garamond"/>
            </a:endParaRPr>
          </a:p>
        </p:txBody>
      </p:sp>
      <p:sp>
        <p:nvSpPr>
          <p:cNvPr id="4" name="Slide Number Placeholder 3"/>
          <p:cNvSpPr>
            <a:spLocks noGrp="1"/>
          </p:cNvSpPr>
          <p:nvPr>
            <p:ph type="sldNum" sz="quarter" idx="5"/>
          </p:nvPr>
        </p:nvSpPr>
        <p:spPr/>
        <p:txBody>
          <a:bodyPr/>
          <a:lstStyle/>
          <a:p>
            <a:pPr defTabSz="483268">
              <a:defRPr/>
            </a:pPr>
            <a:fld id="{5E322F52-EC74-6043-9FD3-81964A3C9F68}" type="slidenum">
              <a:rPr lang="en-US">
                <a:solidFill>
                  <a:prstClr val="black"/>
                </a:solidFill>
                <a:latin typeface="Calibri" panose="020F0502020204030204"/>
              </a:rPr>
              <a:pPr defTabSz="483268">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335933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sz="1300" dirty="0"/>
              <a:t>The school must ensure that student reading data and MTSS–R implementation data are collected and used in a data-driven way. In addition to universal screening data, systematic progress data should be collected with students who receive intervention. And, in some cases, reading data should be collected to plan instruction for a student, and determine how well some students are learning precisely what is being taught during instruction. Implementation data should be collected on all key elements of MTSS–R to continuously improve MTSS–R implementation. </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20</a:t>
            </a:fld>
            <a:endParaRPr lang="en-US"/>
          </a:p>
        </p:txBody>
      </p:sp>
    </p:spTree>
    <p:extLst>
      <p:ext uri="{BB962C8B-B14F-4D97-AF65-F5344CB8AC3E}">
        <p14:creationId xmlns:p14="http://schemas.microsoft.com/office/powerpoint/2010/main" val="2811784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sz="1300" dirty="0"/>
              <a:t>Resources should be earmarked, and processes and procedures established, for all of the training, professional development, coaching, teaming, and collaboration necessary to ensure that teachers, administrators, specialists, and parents receive the training and support necessary to implement MTSS–R effectively. </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21</a:t>
            </a:fld>
            <a:endParaRPr lang="en-US"/>
          </a:p>
        </p:txBody>
      </p:sp>
    </p:spTree>
    <p:extLst>
      <p:ext uri="{BB962C8B-B14F-4D97-AF65-F5344CB8AC3E}">
        <p14:creationId xmlns:p14="http://schemas.microsoft.com/office/powerpoint/2010/main" val="1970146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sz="1300" dirty="0"/>
              <a:t>The school and families should collaboratively establish a co-communication system related specifically to MTSS–R. This communication system should detail the opportunities families have to learn about MTSS–R and how they can help support MTSS–R implementation both inside of school and outside of school. It would detail the learning and training opportunities for families, how families provide important input on reading interventions for their child, and how schools provide regular feedback to parents on how their child is learning to read. </a:t>
            </a:r>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22</a:t>
            </a:fld>
            <a:endParaRPr lang="en-US"/>
          </a:p>
        </p:txBody>
      </p:sp>
    </p:spTree>
    <p:extLst>
      <p:ext uri="{BB962C8B-B14F-4D97-AF65-F5344CB8AC3E}">
        <p14:creationId xmlns:p14="http://schemas.microsoft.com/office/powerpoint/2010/main" val="3210867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sz="1300" dirty="0"/>
              <a:t>As schools establish their MTSS–R foundation in these three critical areas, they should also begin putting in place the support system necessary to make sure the foundation is solid and that MTSS–R implementation and student reading outcomes improve continuously over time. </a:t>
            </a:r>
          </a:p>
          <a:p>
            <a:endParaRPr lang="en-US" dirty="0"/>
          </a:p>
        </p:txBody>
      </p:sp>
      <p:sp>
        <p:nvSpPr>
          <p:cNvPr id="4" name="Slide Number Placeholder 3"/>
          <p:cNvSpPr>
            <a:spLocks noGrp="1"/>
          </p:cNvSpPr>
          <p:nvPr>
            <p:ph type="sldNum" sz="quarter" idx="5"/>
          </p:nvPr>
        </p:nvSpPr>
        <p:spPr/>
        <p:txBody>
          <a:bodyPr/>
          <a:lstStyle/>
          <a:p>
            <a:pPr defTabSz="483268">
              <a:defRPr/>
            </a:pPr>
            <a:fld id="{5E322F52-EC74-6043-9FD3-81964A3C9F68}" type="slidenum">
              <a:rPr lang="en-US">
                <a:solidFill>
                  <a:prstClr val="black"/>
                </a:solidFill>
                <a:latin typeface="Calibri" panose="020F0502020204030204"/>
              </a:rPr>
              <a:pPr defTabSz="483268">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941548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Your team will engage in a comprehensive self-evaluation of your current reading approach. This self-evaluation—or reading system audit—will help guide your team in using a continuous improvement cycle to determine what your major priorities should be for action planning in building or solidifying your MTSS–R system. </a:t>
            </a:r>
          </a:p>
        </p:txBody>
      </p:sp>
      <p:sp>
        <p:nvSpPr>
          <p:cNvPr id="4" name="Slide Number Placeholder 3"/>
          <p:cNvSpPr>
            <a:spLocks noGrp="1"/>
          </p:cNvSpPr>
          <p:nvPr>
            <p:ph type="sldNum" sz="quarter" idx="5"/>
          </p:nvPr>
        </p:nvSpPr>
        <p:spPr/>
        <p:txBody>
          <a:bodyPr/>
          <a:lstStyle/>
          <a:p>
            <a:pPr defTabSz="966537">
              <a:defRPr/>
            </a:pPr>
            <a:fld id="{AD5B59CF-A05D-6D44-88C0-69A995EF5DC9}" type="slidenum">
              <a:rPr lang="en-US">
                <a:solidFill>
                  <a:prstClr val="black"/>
                </a:solidFill>
                <a:latin typeface="Calibri" panose="020F0502020204030204"/>
              </a:rPr>
              <a:pPr defTabSz="96653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601700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read this quote from “The Knowing-Doing Gap”. Merely making a decision, or an action plan, is not enough. Success will rely on follow-up.</a:t>
            </a:r>
          </a:p>
        </p:txBody>
      </p:sp>
      <p:sp>
        <p:nvSpPr>
          <p:cNvPr id="4" name="Slide Number Placeholder 3"/>
          <p:cNvSpPr>
            <a:spLocks noGrp="1"/>
          </p:cNvSpPr>
          <p:nvPr>
            <p:ph type="sldNum" sz="quarter" idx="5"/>
          </p:nvPr>
        </p:nvSpPr>
        <p:spPr/>
        <p:txBody>
          <a:bodyPr/>
          <a:lstStyle/>
          <a:p>
            <a:fld id="{948E73FB-2822-1F49-B7F2-9C3D20AC9419}" type="slidenum">
              <a:rPr lang="en-US" smtClean="0"/>
              <a:t>25</a:t>
            </a:fld>
            <a:endParaRPr lang="en-US"/>
          </a:p>
        </p:txBody>
      </p:sp>
    </p:spTree>
    <p:extLst>
      <p:ext uri="{BB962C8B-B14F-4D97-AF65-F5344CB8AC3E}">
        <p14:creationId xmlns:p14="http://schemas.microsoft.com/office/powerpoint/2010/main" val="3010488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review the MTSS-R Checklist and begin scoring. We will also review how to collect and summarize student data and implementation data to comprehensively evaluate your current systems.</a:t>
            </a:r>
          </a:p>
        </p:txBody>
      </p:sp>
      <p:sp>
        <p:nvSpPr>
          <p:cNvPr id="4" name="Slide Number Placeholder 3"/>
          <p:cNvSpPr>
            <a:spLocks noGrp="1"/>
          </p:cNvSpPr>
          <p:nvPr>
            <p:ph type="sldNum" sz="quarter" idx="5"/>
          </p:nvPr>
        </p:nvSpPr>
        <p:spPr/>
        <p:txBody>
          <a:bodyPr/>
          <a:lstStyle/>
          <a:p>
            <a:fld id="{AD5B59CF-A05D-6D44-88C0-69A995EF5DC9}" type="slidenum">
              <a:rPr lang="en-US" smtClean="0"/>
              <a:t>26</a:t>
            </a:fld>
            <a:endParaRPr lang="en-US"/>
          </a:p>
        </p:txBody>
      </p:sp>
    </p:spTree>
    <p:extLst>
      <p:ext uri="{BB962C8B-B14F-4D97-AF65-F5344CB8AC3E}">
        <p14:creationId xmlns:p14="http://schemas.microsoft.com/office/powerpoint/2010/main" val="4291522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E73FB-2822-1F49-B7F2-9C3D20AC9419}" type="slidenum">
              <a:rPr lang="en-US" smtClean="0"/>
              <a:t>27</a:t>
            </a:fld>
            <a:endParaRPr lang="en-US"/>
          </a:p>
        </p:txBody>
      </p:sp>
    </p:spTree>
    <p:extLst>
      <p:ext uri="{BB962C8B-B14F-4D97-AF65-F5344CB8AC3E}">
        <p14:creationId xmlns:p14="http://schemas.microsoft.com/office/powerpoint/2010/main" val="3626673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evaluated your data, your team will examine and analyze the data to gauge the health of your system and determine the overall level of priority for action planning. You will examine:</a:t>
            </a:r>
          </a:p>
          <a:p>
            <a:r>
              <a:rPr lang="en-US" dirty="0"/>
              <a:t>Student data</a:t>
            </a:r>
          </a:p>
          <a:p>
            <a:r>
              <a:rPr lang="en-US" dirty="0"/>
              <a:t>MTSS-R Checklist data, and</a:t>
            </a:r>
          </a:p>
          <a:p>
            <a:r>
              <a:rPr lang="en-US" dirty="0"/>
              <a:t>Instruction and intervention implementation data</a:t>
            </a:r>
          </a:p>
          <a:p>
            <a:endParaRPr lang="en-US" dirty="0"/>
          </a:p>
        </p:txBody>
      </p:sp>
      <p:sp>
        <p:nvSpPr>
          <p:cNvPr id="4" name="Slide Number Placeholder 3"/>
          <p:cNvSpPr>
            <a:spLocks noGrp="1"/>
          </p:cNvSpPr>
          <p:nvPr>
            <p:ph type="sldNum" sz="quarter" idx="5"/>
          </p:nvPr>
        </p:nvSpPr>
        <p:spPr/>
        <p:txBody>
          <a:bodyPr/>
          <a:lstStyle/>
          <a:p>
            <a:pPr defTabSz="966537">
              <a:defRPr/>
            </a:pPr>
            <a:fld id="{AD5B59CF-A05D-6D44-88C0-69A995EF5DC9}" type="slidenum">
              <a:rPr lang="en-US">
                <a:solidFill>
                  <a:prstClr val="black"/>
                </a:solidFill>
                <a:latin typeface="Calibri" panose="020F0502020204030204"/>
              </a:rPr>
              <a:pPr defTabSz="96653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368285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prioritized the MTSS-R Checklist element items to assist your teams in planning goals and actions.</a:t>
            </a:r>
          </a:p>
          <a:p>
            <a:endParaRPr lang="en-US" dirty="0"/>
          </a:p>
          <a:p>
            <a:r>
              <a:rPr lang="en-US" dirty="0"/>
              <a:t>The items are prioritized based on phases of implementation: Readiness, Initial Implementation and Advanced Implementation.</a:t>
            </a:r>
          </a:p>
        </p:txBody>
      </p:sp>
      <p:sp>
        <p:nvSpPr>
          <p:cNvPr id="4" name="Slide Number Placeholder 3"/>
          <p:cNvSpPr>
            <a:spLocks noGrp="1"/>
          </p:cNvSpPr>
          <p:nvPr>
            <p:ph type="sldNum" sz="quarter" idx="5"/>
          </p:nvPr>
        </p:nvSpPr>
        <p:spPr/>
        <p:txBody>
          <a:bodyPr/>
          <a:lstStyle/>
          <a:p>
            <a:pPr defTabSz="966537">
              <a:defRPr/>
            </a:pPr>
            <a:fld id="{948E73FB-2822-1F49-B7F2-9C3D20AC9419}" type="slidenum">
              <a:rPr lang="en-US">
                <a:solidFill>
                  <a:prstClr val="black"/>
                </a:solidFill>
                <a:latin typeface="Calibri" panose="020F0502020204030204"/>
              </a:rPr>
              <a:pPr defTabSz="966537">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660327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DCE38-E974-FE4A-80B5-F3FA8C984354}" type="slidenum">
              <a:rPr lang="en-US" smtClean="0"/>
              <a:t>3</a:t>
            </a:fld>
            <a:endParaRPr lang="en-US"/>
          </a:p>
        </p:txBody>
      </p:sp>
    </p:spTree>
    <p:extLst>
      <p:ext uri="{BB962C8B-B14F-4D97-AF65-F5344CB8AC3E}">
        <p14:creationId xmlns:p14="http://schemas.microsoft.com/office/powerpoint/2010/main" val="494100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goals of each phase.</a:t>
            </a:r>
          </a:p>
        </p:txBody>
      </p:sp>
      <p:sp>
        <p:nvSpPr>
          <p:cNvPr id="4" name="Slide Number Placeholder 3"/>
          <p:cNvSpPr>
            <a:spLocks noGrp="1"/>
          </p:cNvSpPr>
          <p:nvPr>
            <p:ph type="sldNum" sz="quarter" idx="5"/>
          </p:nvPr>
        </p:nvSpPr>
        <p:spPr/>
        <p:txBody>
          <a:bodyPr/>
          <a:lstStyle/>
          <a:p>
            <a:fld id="{948E73FB-2822-1F49-B7F2-9C3D20AC9419}" type="slidenum">
              <a:rPr lang="en-US" smtClean="0"/>
              <a:t>30</a:t>
            </a:fld>
            <a:endParaRPr lang="en-US"/>
          </a:p>
        </p:txBody>
      </p:sp>
    </p:spTree>
    <p:extLst>
      <p:ext uri="{BB962C8B-B14F-4D97-AF65-F5344CB8AC3E}">
        <p14:creationId xmlns:p14="http://schemas.microsoft.com/office/powerpoint/2010/main" val="741721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goals.</a:t>
            </a:r>
          </a:p>
        </p:txBody>
      </p:sp>
      <p:sp>
        <p:nvSpPr>
          <p:cNvPr id="4" name="Slide Number Placeholder 3"/>
          <p:cNvSpPr>
            <a:spLocks noGrp="1"/>
          </p:cNvSpPr>
          <p:nvPr>
            <p:ph type="sldNum" sz="quarter" idx="5"/>
          </p:nvPr>
        </p:nvSpPr>
        <p:spPr/>
        <p:txBody>
          <a:bodyPr/>
          <a:lstStyle/>
          <a:p>
            <a:fld id="{948E73FB-2822-1F49-B7F2-9C3D20AC9419}" type="slidenum">
              <a:rPr lang="en-US" smtClean="0"/>
              <a:t>31</a:t>
            </a:fld>
            <a:endParaRPr lang="en-US"/>
          </a:p>
        </p:txBody>
      </p:sp>
    </p:spTree>
    <p:extLst>
      <p:ext uri="{BB962C8B-B14F-4D97-AF65-F5344CB8AC3E}">
        <p14:creationId xmlns:p14="http://schemas.microsoft.com/office/powerpoint/2010/main" val="4106730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goals</a:t>
            </a:r>
          </a:p>
        </p:txBody>
      </p:sp>
      <p:sp>
        <p:nvSpPr>
          <p:cNvPr id="4" name="Slide Number Placeholder 3"/>
          <p:cNvSpPr>
            <a:spLocks noGrp="1"/>
          </p:cNvSpPr>
          <p:nvPr>
            <p:ph type="sldNum" sz="quarter" idx="5"/>
          </p:nvPr>
        </p:nvSpPr>
        <p:spPr/>
        <p:txBody>
          <a:bodyPr/>
          <a:lstStyle/>
          <a:p>
            <a:fld id="{948E73FB-2822-1F49-B7F2-9C3D20AC9419}" type="slidenum">
              <a:rPr lang="en-US" smtClean="0"/>
              <a:t>32</a:t>
            </a:fld>
            <a:endParaRPr lang="en-US"/>
          </a:p>
        </p:txBody>
      </p:sp>
    </p:spTree>
    <p:extLst>
      <p:ext uri="{BB962C8B-B14F-4D97-AF65-F5344CB8AC3E}">
        <p14:creationId xmlns:p14="http://schemas.microsoft.com/office/powerpoint/2010/main" val="220064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table that will be used to determine the level of priority for goal setting.</a:t>
            </a:r>
          </a:p>
        </p:txBody>
      </p:sp>
      <p:sp>
        <p:nvSpPr>
          <p:cNvPr id="4" name="Slide Number Placeholder 3"/>
          <p:cNvSpPr>
            <a:spLocks noGrp="1"/>
          </p:cNvSpPr>
          <p:nvPr>
            <p:ph type="sldNum" sz="quarter" idx="5"/>
          </p:nvPr>
        </p:nvSpPr>
        <p:spPr/>
        <p:txBody>
          <a:bodyPr/>
          <a:lstStyle/>
          <a:p>
            <a:pPr defTabSz="966537">
              <a:defRPr/>
            </a:pPr>
            <a:fld id="{948E73FB-2822-1F49-B7F2-9C3D20AC9419}" type="slidenum">
              <a:rPr lang="en-US">
                <a:solidFill>
                  <a:prstClr val="black"/>
                </a:solidFill>
                <a:latin typeface="Calibri" panose="020F0502020204030204"/>
              </a:rPr>
              <a:pPr defTabSz="96653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1682116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table on the left to determine the priority level for the need to take action.</a:t>
            </a:r>
          </a:p>
          <a:p>
            <a:r>
              <a:rPr lang="en-US" dirty="0"/>
              <a:t>Walk through the priority levels for the school in this example.</a:t>
            </a:r>
          </a:p>
        </p:txBody>
      </p:sp>
      <p:sp>
        <p:nvSpPr>
          <p:cNvPr id="4" name="Slide Number Placeholder 3"/>
          <p:cNvSpPr>
            <a:spLocks noGrp="1"/>
          </p:cNvSpPr>
          <p:nvPr>
            <p:ph type="sldNum" sz="quarter" idx="5"/>
          </p:nvPr>
        </p:nvSpPr>
        <p:spPr/>
        <p:txBody>
          <a:bodyPr/>
          <a:lstStyle/>
          <a:p>
            <a:pPr defTabSz="966537">
              <a:defRPr/>
            </a:pPr>
            <a:fld id="{D3D419AB-AB7D-4AE7-9BB2-5B7666EAA903}" type="slidenum">
              <a:rPr lang="en-US">
                <a:solidFill>
                  <a:prstClr val="black"/>
                </a:solidFill>
                <a:latin typeface="Calibri" panose="020F0502020204030204"/>
              </a:rPr>
              <a:pPr defTabSz="966537">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883121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health indicators have determined that the Core instruction system and the Intensive intervention system are both in the “high priority” category. Prioritize Tier I, or Core, instruction first.</a:t>
            </a:r>
          </a:p>
        </p:txBody>
      </p:sp>
      <p:sp>
        <p:nvSpPr>
          <p:cNvPr id="4" name="Slide Number Placeholder 3"/>
          <p:cNvSpPr>
            <a:spLocks noGrp="1"/>
          </p:cNvSpPr>
          <p:nvPr>
            <p:ph type="sldNum" sz="quarter" idx="5"/>
          </p:nvPr>
        </p:nvSpPr>
        <p:spPr/>
        <p:txBody>
          <a:bodyPr/>
          <a:lstStyle/>
          <a:p>
            <a:pPr defTabSz="966537">
              <a:defRPr/>
            </a:pPr>
            <a:fld id="{D3D419AB-AB7D-4AE7-9BB2-5B7666EAA903}" type="slidenum">
              <a:rPr lang="en-US">
                <a:solidFill>
                  <a:prstClr val="black"/>
                </a:solidFill>
                <a:latin typeface="Calibri" panose="020F0502020204030204"/>
              </a:rPr>
              <a:pPr defTabSz="966537">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2887688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will use implementation data later in Year 1 and at each Data Summit throughout the year (middle of the year, end of the year).</a:t>
            </a:r>
          </a:p>
        </p:txBody>
      </p:sp>
      <p:sp>
        <p:nvSpPr>
          <p:cNvPr id="4" name="Slide Number Placeholder 3"/>
          <p:cNvSpPr>
            <a:spLocks noGrp="1"/>
          </p:cNvSpPr>
          <p:nvPr>
            <p:ph type="sldNum" sz="quarter" idx="5"/>
          </p:nvPr>
        </p:nvSpPr>
        <p:spPr/>
        <p:txBody>
          <a:bodyPr/>
          <a:lstStyle/>
          <a:p>
            <a:fld id="{948E73FB-2822-1F49-B7F2-9C3D20AC9419}" type="slidenum">
              <a:rPr lang="en-US" smtClean="0"/>
              <a:t>36</a:t>
            </a:fld>
            <a:endParaRPr lang="en-US"/>
          </a:p>
        </p:txBody>
      </p:sp>
    </p:spTree>
    <p:extLst>
      <p:ext uri="{BB962C8B-B14F-4D97-AF65-F5344CB8AC3E}">
        <p14:creationId xmlns:p14="http://schemas.microsoft.com/office/powerpoint/2010/main" val="1968920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5B59CF-A05D-6D44-88C0-69A995EF5DC9}" type="slidenum">
              <a:rPr lang="en-US" smtClean="0"/>
              <a:t>37</a:t>
            </a:fld>
            <a:endParaRPr lang="en-US"/>
          </a:p>
        </p:txBody>
      </p:sp>
    </p:spTree>
    <p:extLst>
      <p:ext uri="{BB962C8B-B14F-4D97-AF65-F5344CB8AC3E}">
        <p14:creationId xmlns:p14="http://schemas.microsoft.com/office/powerpoint/2010/main" val="3592094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5B59CF-A05D-6D44-88C0-69A995EF5DC9}" type="slidenum">
              <a:rPr lang="en-US" smtClean="0"/>
              <a:t>38</a:t>
            </a:fld>
            <a:endParaRPr lang="en-US"/>
          </a:p>
        </p:txBody>
      </p:sp>
    </p:spTree>
    <p:extLst>
      <p:ext uri="{BB962C8B-B14F-4D97-AF65-F5344CB8AC3E}">
        <p14:creationId xmlns:p14="http://schemas.microsoft.com/office/powerpoint/2010/main" val="4230046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DCE38-E974-FE4A-80B5-F3FA8C984354}" type="slidenum">
              <a:rPr lang="en-US" smtClean="0"/>
              <a:t>4</a:t>
            </a:fld>
            <a:endParaRPr lang="en-US"/>
          </a:p>
        </p:txBody>
      </p:sp>
    </p:spTree>
    <p:extLst>
      <p:ext uri="{BB962C8B-B14F-4D97-AF65-F5344CB8AC3E}">
        <p14:creationId xmlns:p14="http://schemas.microsoft.com/office/powerpoint/2010/main" val="314206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Teaching students to read successfully is one of the most important and challenging responsibilities of schools. Students who have difficulty reading not only are missing an important and enjoyable life skill, but they are far more likely than good readers to have difficulty with other school subjects, to drop out of school early, and to experience diminished education and employment opportunities throughout their lives. </a:t>
            </a:r>
          </a:p>
          <a:p>
            <a:r>
              <a:rPr lang="en-US" sz="1300" dirty="0"/>
              <a:t> </a:t>
            </a:r>
          </a:p>
          <a:p>
            <a:r>
              <a:rPr lang="en-US" sz="1300" dirty="0"/>
              <a:t>Only 35% of 4</a:t>
            </a:r>
            <a:r>
              <a:rPr lang="en-US" sz="1300" baseline="30000" dirty="0"/>
              <a:t>th</a:t>
            </a:r>
            <a:r>
              <a:rPr lang="en-US" sz="1300" dirty="0"/>
              <a:t> graders are reading at grade level, meaning they have the reading skills necessary to independently read and complete their school work. This troubling fact occurs despite many decades of national attention on the importance of reading. </a:t>
            </a:r>
          </a:p>
          <a:p>
            <a:pPr defTabSz="966537">
              <a:defRPr/>
            </a:pPr>
            <a:endParaRPr lang="en-US" dirty="0"/>
          </a:p>
          <a:p>
            <a:r>
              <a:rPr lang="en-US" sz="1300" dirty="0"/>
              <a:t>Reading problems remain the single greatest challenge schools face. </a:t>
            </a:r>
          </a:p>
          <a:p>
            <a:r>
              <a:rPr lang="en-US" sz="1300" dirty="0"/>
              <a:t> </a:t>
            </a:r>
          </a:p>
          <a:p>
            <a:r>
              <a:rPr lang="en-US" sz="1300" dirty="0"/>
              <a:t>Many schools are turning to a system called MTSS–R to provide better reading instruction to all students. MTSS–R stands for </a:t>
            </a:r>
            <a:r>
              <a:rPr lang="en-US" sz="1300" b="1" dirty="0"/>
              <a:t>M</a:t>
            </a:r>
            <a:r>
              <a:rPr lang="en-US" sz="1300" dirty="0"/>
              <a:t>ulti-</a:t>
            </a:r>
            <a:r>
              <a:rPr lang="en-US" sz="1300" b="1" dirty="0"/>
              <a:t>T</a:t>
            </a:r>
            <a:r>
              <a:rPr lang="en-US" sz="1300" dirty="0"/>
              <a:t>iered </a:t>
            </a:r>
            <a:r>
              <a:rPr lang="en-US" sz="1300" b="1" dirty="0"/>
              <a:t>S</a:t>
            </a:r>
            <a:r>
              <a:rPr lang="en-US" sz="1300" dirty="0"/>
              <a:t>ystems of </a:t>
            </a:r>
            <a:r>
              <a:rPr lang="en-US" sz="1300" b="1" dirty="0"/>
              <a:t>S</a:t>
            </a:r>
            <a:r>
              <a:rPr lang="en-US" sz="1300" dirty="0"/>
              <a:t>upport in </a:t>
            </a:r>
            <a:r>
              <a:rPr lang="en-US" sz="1300" b="1" dirty="0"/>
              <a:t>R</a:t>
            </a:r>
            <a:r>
              <a:rPr lang="en-US" sz="1300" dirty="0"/>
              <a:t>eading. The purpose of this tutorial is to cover the basics of MTSS–R. We explain what MTSS–R is, why it holds promise for improving student reading outcomes, and what the key steps are that schools need to follow to set up and use MTSS–R effectively. </a:t>
            </a:r>
          </a:p>
          <a:p>
            <a:pPr defTabSz="966537">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dirty="0"/>
          </a:p>
        </p:txBody>
      </p:sp>
    </p:spTree>
    <p:extLst>
      <p:ext uri="{BB962C8B-B14F-4D97-AF65-F5344CB8AC3E}">
        <p14:creationId xmlns:p14="http://schemas.microsoft.com/office/powerpoint/2010/main" val="3528766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268">
              <a:defRPr/>
            </a:pPr>
            <a:fld id="{5E322F52-EC74-6043-9FD3-81964A3C9F68}" type="slidenum">
              <a:rPr lang="en-US">
                <a:solidFill>
                  <a:prstClr val="black"/>
                </a:solidFill>
                <a:latin typeface="Calibri" panose="020F0502020204030204"/>
              </a:rPr>
              <a:pPr defTabSz="483268">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295155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DCE38-E974-FE4A-80B5-F3FA8C984354}" type="slidenum">
              <a:rPr lang="en-US" smtClean="0"/>
              <a:t>7</a:t>
            </a:fld>
            <a:endParaRPr lang="en-US"/>
          </a:p>
        </p:txBody>
      </p:sp>
    </p:spTree>
    <p:extLst>
      <p:ext uri="{BB962C8B-B14F-4D97-AF65-F5344CB8AC3E}">
        <p14:creationId xmlns:p14="http://schemas.microsoft.com/office/powerpoint/2010/main" val="3864247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268">
              <a:defRPr/>
            </a:pPr>
            <a:fld id="{5E322F52-EC74-6043-9FD3-81964A3C9F68}" type="slidenum">
              <a:rPr lang="en-US">
                <a:solidFill>
                  <a:prstClr val="black"/>
                </a:solidFill>
                <a:latin typeface="Calibri" panose="020F0502020204030204"/>
              </a:rPr>
              <a:pPr defTabSz="483268">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72345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p>
          <a:p>
            <a:r>
              <a:rPr lang="en-US" sz="1300" dirty="0"/>
              <a:t>For a school to implement MTSS–R effectively, it must do five major things really well. </a:t>
            </a:r>
          </a:p>
          <a:p>
            <a:r>
              <a:rPr lang="en-US" sz="1300" dirty="0"/>
              <a:t> </a:t>
            </a:r>
          </a:p>
          <a:p>
            <a:r>
              <a:rPr lang="en-US" sz="1300" dirty="0"/>
              <a:t>First, to keep students on track for reading success it must provide high-quality reading instruction. This is called core reading instruction or Tier I reading instruction. </a:t>
            </a:r>
          </a:p>
          <a:p>
            <a:r>
              <a:rPr lang="en-US" sz="1300" dirty="0"/>
              <a:t> </a:t>
            </a:r>
          </a:p>
          <a:p>
            <a:r>
              <a:rPr lang="en-US" sz="1300" dirty="0"/>
              <a:t>The school must also provide effective reading interventions for students who are not on track. Tier II interventions supplement (are provided in addition to) Tier I instruction. Tier III interventions are highly intense interventions designed for students to meet their individual reading needs. </a:t>
            </a:r>
          </a:p>
          <a:p>
            <a:r>
              <a:rPr lang="en-US" sz="1300" dirty="0"/>
              <a:t> </a:t>
            </a:r>
          </a:p>
          <a:p>
            <a:r>
              <a:rPr lang="en-US" sz="1300" dirty="0"/>
              <a:t>Second, schools must know which students are on track for reading success and which students are not on track so they can provide the reading instruction students need. Assessing students’ reading skills directly and frequently is the best way to do this. </a:t>
            </a:r>
          </a:p>
          <a:p>
            <a:r>
              <a:rPr lang="en-US" sz="1300" dirty="0"/>
              <a:t> </a:t>
            </a:r>
          </a:p>
          <a:p>
            <a:r>
              <a:rPr lang="en-US" sz="1300" dirty="0"/>
              <a:t>Schools must also regularly monitor the progress of students who are not on track to make sure they are making good progress. Again, assessing students’ reading progress directly is the best way to do this. </a:t>
            </a:r>
          </a:p>
          <a:p>
            <a:endParaRPr lang="en-US" sz="1300" dirty="0"/>
          </a:p>
          <a:p>
            <a:pPr defTabSz="966537">
              <a:defRPr/>
            </a:pPr>
            <a:r>
              <a:rPr lang="en-US" sz="1300" dirty="0"/>
              <a:t>Also, because MTSS–R is a data-driven process—meaning the school uses data to make ongoing improvements to the system—the school must also collect and use multiple sources of MTSS–R implementation data to continuously improve MTSS–R implementation and student outcomes. </a:t>
            </a:r>
          </a:p>
          <a:p>
            <a:endParaRPr lang="en-US" sz="1300" dirty="0"/>
          </a:p>
          <a:p>
            <a:pPr defTabSz="966537">
              <a:defRPr/>
            </a:pPr>
            <a:r>
              <a:rPr lang="en-US" sz="1300" dirty="0"/>
              <a:t>Third, all reading teachers—those who provide Tier I instruction and those who provide Tier II and III interventions—must have ongoing support, training, professional development, and coaching to provide the best reading instruction possible. The school must allocate the resources, time, and personnel for adequate training and support. The school must also ensure that all other educators in the building—the principal, coaches, specialists, and paraprofessionals—get the training they need to effectively implement and support MTSS–R. </a:t>
            </a:r>
          </a:p>
          <a:p>
            <a:endParaRPr lang="en-US" sz="1300" dirty="0"/>
          </a:p>
          <a:p>
            <a:pPr defTabSz="966537">
              <a:defRPr/>
            </a:pPr>
            <a:r>
              <a:rPr lang="en-US" sz="1300" dirty="0"/>
              <a:t>Fourth, high-quality implementation of MTSS–R is not possible nor sustainable without school leadership. Leadership includes having a number of MTSS–R teams that oversee all major aspects of implementation. And it includes the active engagement of key leaders in the building, including the principal, reading coaches, and lead grade level teachers. </a:t>
            </a:r>
          </a:p>
          <a:p>
            <a:pPr defTabSz="966537">
              <a:defRPr/>
            </a:pPr>
            <a:endParaRPr lang="en-US" sz="1300" dirty="0"/>
          </a:p>
          <a:p>
            <a:pPr defTabSz="966537">
              <a:defRPr/>
            </a:pPr>
            <a:r>
              <a:rPr lang="en-US" sz="1300" dirty="0"/>
              <a:t>Fifth, for all students—but especially for students who are not on track for reading success—families and schools must work together to ensure the reading needs of the student are met both inside and outside of school. This involves effective communication between the family and school, close collaboration, and regular monitoring. Families also play a vital role inside the school to support MTSS–R by serving on leadership teams and helping to support students directly. </a:t>
            </a:r>
          </a:p>
          <a:p>
            <a:endParaRPr lang="en-US" sz="1300" dirty="0"/>
          </a:p>
          <a:p>
            <a:endParaRPr lang="en-US" sz="1300" dirty="0"/>
          </a:p>
          <a:p>
            <a:endParaRPr lang="en-US" sz="1300" dirty="0"/>
          </a:p>
          <a:p>
            <a:endParaRPr lang="en-US" sz="1300" dirty="0"/>
          </a:p>
          <a:p>
            <a:endParaRPr lang="en-US" sz="1300" dirty="0"/>
          </a:p>
          <a:p>
            <a:endParaRPr lang="en-US" sz="1300" dirty="0"/>
          </a:p>
          <a:p>
            <a:endParaRPr lang="en-US" dirty="0"/>
          </a:p>
        </p:txBody>
      </p:sp>
      <p:sp>
        <p:nvSpPr>
          <p:cNvPr id="4" name="Slide Number Placeholder 3"/>
          <p:cNvSpPr>
            <a:spLocks noGrp="1"/>
          </p:cNvSpPr>
          <p:nvPr>
            <p:ph type="sldNum" sz="quarter" idx="5"/>
          </p:nvPr>
        </p:nvSpPr>
        <p:spPr/>
        <p:txBody>
          <a:bodyPr/>
          <a:lstStyle/>
          <a:p>
            <a:fld id="{E57DCE38-E974-FE4A-80B5-F3FA8C984354}" type="slidenum">
              <a:rPr lang="en-US" smtClean="0"/>
              <a:t>9</a:t>
            </a:fld>
            <a:endParaRPr lang="en-US"/>
          </a:p>
        </p:txBody>
      </p:sp>
    </p:spTree>
    <p:extLst>
      <p:ext uri="{BB962C8B-B14F-4D97-AF65-F5344CB8AC3E}">
        <p14:creationId xmlns:p14="http://schemas.microsoft.com/office/powerpoint/2010/main" val="285977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9384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348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74664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6697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266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897"/>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07966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90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929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7" name="Shape 27"/>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Shape 28"/>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Shape 2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2830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6B6C76-6F80-4F28-A475-7492D5F20C3B}"/>
              </a:ext>
            </a:extLst>
          </p:cNvPr>
          <p:cNvSpPr/>
          <p:nvPr userDrawn="1"/>
        </p:nvSpPr>
        <p:spPr>
          <a:xfrm>
            <a:off x="0" y="6257311"/>
            <a:ext cx="12192000" cy="600689"/>
          </a:xfrm>
          <a:prstGeom prst="rect">
            <a:avLst/>
          </a:prstGeom>
          <a:solidFill>
            <a:schemeClr val="bg1"/>
          </a:solidFill>
          <a:ln w="3175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6BCC86D-8BD7-4016-8567-E1642E216F5E}"/>
              </a:ext>
            </a:extLst>
          </p:cNvPr>
          <p:cNvPicPr>
            <a:picLocks noChangeAspect="1"/>
          </p:cNvPicPr>
          <p:nvPr userDrawn="1"/>
        </p:nvPicPr>
        <p:blipFill>
          <a:blip r:embed="rId11"/>
          <a:stretch>
            <a:fillRect/>
          </a:stretch>
        </p:blipFill>
        <p:spPr>
          <a:xfrm>
            <a:off x="73147" y="6283437"/>
            <a:ext cx="6766560" cy="544703"/>
          </a:xfrm>
          <a:prstGeom prst="rect">
            <a:avLst/>
          </a:prstGeom>
        </p:spPr>
      </p:pic>
      <p:sp>
        <p:nvSpPr>
          <p:cNvPr id="12" name="Rectangle 11">
            <a:extLst>
              <a:ext uri="{FF2B5EF4-FFF2-40B4-BE49-F238E27FC236}">
                <a16:creationId xmlns:a16="http://schemas.microsoft.com/office/drawing/2014/main" id="{3EFF483E-D7DB-4411-AFBA-3E55C6FD10E5}"/>
              </a:ext>
            </a:extLst>
          </p:cNvPr>
          <p:cNvSpPr/>
          <p:nvPr userDrawn="1"/>
        </p:nvSpPr>
        <p:spPr>
          <a:xfrm>
            <a:off x="-1" y="9328"/>
            <a:ext cx="12192000" cy="408683"/>
          </a:xfrm>
          <a:prstGeom prst="rect">
            <a:avLst/>
          </a:prstGeom>
          <a:solidFill>
            <a:schemeClr val="bg1"/>
          </a:solidFill>
          <a:ln w="3175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042433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84"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hyperlink" Target="https://improvingliteracy.org/"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0.tif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improvingliteracy.org/"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3.tiff"/><Relationship Id="rId4" Type="http://schemas.openxmlformats.org/officeDocument/2006/relationships/image" Target="../media/image22.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4.tif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25.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12.tiff"/><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6.tif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6.tiff"/></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9.xml"/><Relationship Id="rId7" Type="http://schemas.openxmlformats.org/officeDocument/2006/relationships/image" Target="../media/image30.svg"/><Relationship Id="rId12" Type="http://schemas.openxmlformats.org/officeDocument/2006/relationships/image" Target="../media/image35.svg"/><Relationship Id="rId2" Type="http://schemas.openxmlformats.org/officeDocument/2006/relationships/slideLayout" Target="../slideLayouts/slideLayout9.xml"/><Relationship Id="rId1" Type="http://schemas.openxmlformats.org/officeDocument/2006/relationships/tags" Target="../tags/tag3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7.sv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9.sv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41.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6.tif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6.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1.mp4"/><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tags" Target="../tags/tag9.xml"/><Relationship Id="rId6" Type="http://schemas.microsoft.com/office/2017/04/relationships/track" Target="../media/track1.vtt"/><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221783" y="2847140"/>
            <a:ext cx="974843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8355F"/>
                </a:solidFill>
                <a:effectLst/>
                <a:uLnTx/>
                <a:uFillTx/>
                <a:latin typeface="Calibri" panose="020F0502020204030204"/>
                <a:ea typeface="+mn-ea"/>
                <a:cs typeface="+mn-cs"/>
              </a:rPr>
              <a:t>Cultivating Leaders to Grow Young Readers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8355F"/>
                </a:solidFill>
                <a:effectLst/>
                <a:uLnTx/>
                <a:uFillTx/>
                <a:latin typeface="Calibri" panose="020F0502020204030204"/>
                <a:ea typeface="+mn-ea"/>
                <a:cs typeface="+mn-cs"/>
              </a:rPr>
              <a:t>Multi-tiered System of Support in Reading (MTSS-R): Evaluation and Planning</a:t>
            </a:r>
            <a:endParaRPr kumimoji="0" lang="en-US" sz="2800" b="1" i="0" u="none" strike="noStrike" kern="1200" cap="none" spc="0" normalizeH="0" baseline="0" noProof="0" dirty="0">
              <a:ln>
                <a:noFill/>
              </a:ln>
              <a:solidFill>
                <a:srgbClr val="08355F"/>
              </a:solidFill>
              <a:effectLst/>
              <a:uLnTx/>
              <a:uFillTx/>
              <a:latin typeface="Calibri" panose="020F0502020204030204"/>
              <a:ea typeface="+mn-ea"/>
              <a:cs typeface="+mn-cs"/>
            </a:endParaRPr>
          </a:p>
        </p:txBody>
      </p:sp>
      <p:pic>
        <p:nvPicPr>
          <p:cNvPr id="5" name="Picture 4" descr="National Center on Improving Literacy Logo.&#10;Image Description: illustration of an open book with the pages turning.">
            <a:extLst>
              <a:ext uri="{FF2B5EF4-FFF2-40B4-BE49-F238E27FC236}">
                <a16:creationId xmlns:a16="http://schemas.microsoft.com/office/drawing/2014/main" id="{5AAE0B23-9C0B-45B7-BCE4-5A9CD25DB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978" y="566543"/>
            <a:ext cx="2606045" cy="1892812"/>
          </a:xfrm>
          <a:prstGeom prst="rect">
            <a:avLst/>
          </a:prstGeom>
        </p:spPr>
      </p:pic>
      <p:sp>
        <p:nvSpPr>
          <p:cNvPr id="8" name="Rectangle 7">
            <a:extLst>
              <a:ext uri="{FF2B5EF4-FFF2-40B4-BE49-F238E27FC236}">
                <a16:creationId xmlns:a16="http://schemas.microsoft.com/office/drawing/2014/main" id="{557088C1-4C8D-A944-AFF9-983DCF5F27D3}"/>
              </a:ext>
              <a:ext uri="{C183D7F6-B498-43B3-948B-1728B52AA6E4}">
                <adec:decorative xmlns:adec="http://schemas.microsoft.com/office/drawing/2017/decorative" val="0"/>
              </a:ext>
            </a:extLst>
          </p:cNvPr>
          <p:cNvSpPr/>
          <p:nvPr/>
        </p:nvSpPr>
        <p:spPr>
          <a:xfrm>
            <a:off x="1600833" y="4277958"/>
            <a:ext cx="4061461" cy="238142"/>
          </a:xfrm>
          <a:prstGeom prst="rect">
            <a:avLst/>
          </a:prstGeom>
        </p:spPr>
        <p:txBody>
          <a:bodyPr wrap="square">
            <a:spAutoFit/>
          </a:bodyPr>
          <a:lstStyle/>
          <a:p>
            <a:pPr marL="0" marR="0" lvl="0" indent="0" algn="ctr" defTabSz="457200" rtl="0" eaLnBrk="1" fontAlgn="auto" latinLnBrk="0" hangingPunct="1">
              <a:lnSpc>
                <a:spcPct val="38750"/>
              </a:lnSpc>
              <a:spcBef>
                <a:spcPts val="600"/>
              </a:spcBef>
              <a:spcAft>
                <a:spcPts val="600"/>
              </a:spcAft>
              <a:buClr>
                <a:srgbClr val="330033"/>
              </a:buClr>
              <a:buSzPct val="25000"/>
              <a:buFontTx/>
              <a:buNone/>
              <a:tabLst/>
              <a:defRPr/>
            </a:pPr>
            <a:r>
              <a:rPr kumimoji="0" lang="en-US" sz="1800" b="0" i="0" u="none" strike="noStrike" kern="1200" cap="none" spc="0" normalizeH="0" baseline="0" noProof="0" dirty="0">
                <a:ln>
                  <a:noFill/>
                </a:ln>
                <a:solidFill>
                  <a:srgbClr val="185C69"/>
                </a:solidFill>
                <a:effectLst/>
                <a:uLnTx/>
                <a:uFillTx/>
                <a:latin typeface="Garamond" panose="02020404030301010803" pitchFamily="18" charset="0"/>
                <a:ea typeface="Garamond"/>
                <a:cs typeface="Garamond"/>
                <a:sym typeface="Garamond"/>
              </a:rPr>
              <a:t>Dr. Scott Baker</a:t>
            </a:r>
          </a:p>
        </p:txBody>
      </p:sp>
      <p:sp>
        <p:nvSpPr>
          <p:cNvPr id="10" name="Rectangle 9">
            <a:extLst>
              <a:ext uri="{FF2B5EF4-FFF2-40B4-BE49-F238E27FC236}">
                <a16:creationId xmlns:a16="http://schemas.microsoft.com/office/drawing/2014/main" id="{6A709916-FA93-B74A-B031-2F906A08463A}"/>
              </a:ext>
              <a:ext uri="{C183D7F6-B498-43B3-948B-1728B52AA6E4}">
                <adec:decorative xmlns:adec="http://schemas.microsoft.com/office/drawing/2017/decorative" val="0"/>
              </a:ext>
            </a:extLst>
          </p:cNvPr>
          <p:cNvSpPr/>
          <p:nvPr/>
        </p:nvSpPr>
        <p:spPr>
          <a:xfrm>
            <a:off x="6317225" y="4277958"/>
            <a:ext cx="4061461" cy="238142"/>
          </a:xfrm>
          <a:prstGeom prst="rect">
            <a:avLst/>
          </a:prstGeom>
        </p:spPr>
        <p:txBody>
          <a:bodyPr wrap="square">
            <a:spAutoFit/>
          </a:bodyPr>
          <a:lstStyle/>
          <a:p>
            <a:pPr marL="0" marR="0" lvl="0" indent="0" algn="ctr" defTabSz="457200" rtl="0" eaLnBrk="1" fontAlgn="auto" latinLnBrk="0" hangingPunct="1">
              <a:lnSpc>
                <a:spcPct val="38750"/>
              </a:lnSpc>
              <a:spcBef>
                <a:spcPts val="600"/>
              </a:spcBef>
              <a:spcAft>
                <a:spcPts val="600"/>
              </a:spcAft>
              <a:buClr>
                <a:srgbClr val="330033"/>
              </a:buClr>
              <a:buSzPct val="25000"/>
              <a:buFontTx/>
              <a:buNone/>
              <a:tabLst/>
              <a:defRPr/>
            </a:pPr>
            <a:r>
              <a:rPr kumimoji="0" lang="en-US" sz="1800" b="0" i="0" u="none" strike="noStrike" kern="1200" cap="none" spc="0" normalizeH="0" baseline="0" noProof="0" dirty="0">
                <a:ln>
                  <a:noFill/>
                </a:ln>
                <a:solidFill>
                  <a:srgbClr val="185C69"/>
                </a:solidFill>
                <a:effectLst/>
                <a:uLnTx/>
                <a:uFillTx/>
                <a:latin typeface="Garamond" panose="02020404030301010803" pitchFamily="18" charset="0"/>
                <a:ea typeface="Garamond"/>
                <a:cs typeface="Garamond"/>
                <a:sym typeface="Garamond"/>
              </a:rPr>
              <a:t>Carol </a:t>
            </a:r>
            <a:r>
              <a:rPr kumimoji="0" lang="en-US" sz="1800" b="0" i="0" u="none" strike="noStrike" kern="1200" cap="none" spc="0" normalizeH="0" baseline="0" noProof="0" dirty="0" err="1">
                <a:ln>
                  <a:noFill/>
                </a:ln>
                <a:solidFill>
                  <a:srgbClr val="185C69"/>
                </a:solidFill>
                <a:effectLst/>
                <a:uLnTx/>
                <a:uFillTx/>
                <a:latin typeface="Garamond" panose="02020404030301010803" pitchFamily="18" charset="0"/>
                <a:ea typeface="Garamond"/>
                <a:cs typeface="Garamond"/>
                <a:sym typeface="Garamond"/>
              </a:rPr>
              <a:t>Dissen</a:t>
            </a:r>
            <a:endParaRPr kumimoji="0" lang="en-US" sz="1800" b="0" i="0" u="none" strike="noStrike" kern="1200" cap="none" spc="0" normalizeH="0" baseline="0" noProof="0" dirty="0">
              <a:ln>
                <a:noFill/>
              </a:ln>
              <a:solidFill>
                <a:srgbClr val="185C69"/>
              </a:solidFill>
              <a:effectLst/>
              <a:uLnTx/>
              <a:uFillTx/>
              <a:latin typeface="Garamond" panose="02020404030301010803" pitchFamily="18" charset="0"/>
              <a:ea typeface="Garamond"/>
              <a:cs typeface="Garamond"/>
              <a:sym typeface="Garamond"/>
            </a:endParaRPr>
          </a:p>
        </p:txBody>
      </p:sp>
      <p:sp>
        <p:nvSpPr>
          <p:cNvPr id="6" name="Title 1">
            <a:extLst>
              <a:ext uri="{FF2B5EF4-FFF2-40B4-BE49-F238E27FC236}">
                <a16:creationId xmlns:a16="http://schemas.microsoft.com/office/drawing/2014/main" id="{8C562172-F88C-42DE-80ED-7D603A48D333}"/>
              </a:ext>
              <a:ext uri="{C183D7F6-B498-43B3-948B-1728B52AA6E4}">
                <adec:decorative xmlns:adec="http://schemas.microsoft.com/office/drawing/2017/decorative" val="0"/>
              </a:ext>
            </a:extLst>
          </p:cNvPr>
          <p:cNvSpPr txBox="1">
            <a:spLocks/>
          </p:cNvSpPr>
          <p:nvPr/>
        </p:nvSpPr>
        <p:spPr>
          <a:xfrm>
            <a:off x="838199" y="5118548"/>
            <a:ext cx="10515600" cy="633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8355F"/>
                </a:solidFill>
                <a:effectLst/>
                <a:uLnTx/>
                <a:uFillTx/>
                <a:latin typeface="Calibri Light" panose="020F0302020204030204"/>
                <a:ea typeface="+mj-ea"/>
                <a:cs typeface="+mj-cs"/>
              </a:rPr>
              <a:t>The research reported here is funded by awards to the National Center on Improving Literacy from the Office of Elementary and Secondary Education, in partnership with the Office of Special Education Programs (Award #: S283D160003). The opinions expressed are those of the subject and do not represent views of OESE, OSEP, or the U.S. Department of Education. © National Center on Improving Literacy.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08355F"/>
              </a:solidFill>
              <a:effectLst/>
              <a:uLnTx/>
              <a:uFillTx/>
              <a:latin typeface="Calibri Light" panose="020F0302020204030204"/>
              <a:ea typeface="+mj-ea"/>
              <a:cs typeface="+mj-cs"/>
            </a:endParaRPr>
          </a:p>
        </p:txBody>
      </p:sp>
      <p:sp>
        <p:nvSpPr>
          <p:cNvPr id="7" name="Rectangle 6">
            <a:extLst>
              <a:ext uri="{FF2B5EF4-FFF2-40B4-BE49-F238E27FC236}">
                <a16:creationId xmlns:a16="http://schemas.microsoft.com/office/drawing/2014/main" id="{2C100C4E-F2C5-4909-9753-92000E56B498}"/>
              </a:ext>
            </a:extLst>
          </p:cNvPr>
          <p:cNvSpPr/>
          <p:nvPr/>
        </p:nvSpPr>
        <p:spPr>
          <a:xfrm>
            <a:off x="2260599" y="5781217"/>
            <a:ext cx="7670800"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8355F"/>
                </a:solidFill>
                <a:effectLst/>
                <a:uLnTx/>
                <a:uFillTx/>
                <a:latin typeface="Calibri" panose="020F0502020204030204"/>
                <a:ea typeface="+mn-ea"/>
                <a:cs typeface="+mn-cs"/>
                <a:hlinkClick r:id="rId5"/>
              </a:rPr>
              <a:t>https://improvingliteracy.org</a:t>
            </a:r>
            <a:r>
              <a:rPr kumimoji="0" lang="en-US" sz="1600" b="0" i="0" u="none" strike="noStrike" kern="1200" cap="none" spc="0" normalizeH="0" baseline="0" noProof="0" dirty="0">
                <a:ln>
                  <a:noFill/>
                </a:ln>
                <a:solidFill>
                  <a:srgbClr val="08355F"/>
                </a:solidFill>
                <a:effectLst/>
                <a:uLnTx/>
                <a:uFillTx/>
                <a:latin typeface="Calibri" panose="020F0502020204030204"/>
                <a:ea typeface="+mn-ea"/>
                <a:cs typeface="+mn-cs"/>
              </a:rPr>
              <a:t> | twitter.com/</a:t>
            </a:r>
            <a:r>
              <a:rPr kumimoji="0" lang="en-US" sz="1600" b="0" i="0" u="none" strike="noStrike" kern="1200" cap="none" spc="0" normalizeH="0" baseline="0" noProof="0" dirty="0" err="1">
                <a:ln>
                  <a:noFill/>
                </a:ln>
                <a:solidFill>
                  <a:srgbClr val="08355F"/>
                </a:solidFill>
                <a:effectLst/>
                <a:uLnTx/>
                <a:uFillTx/>
                <a:latin typeface="Calibri" panose="020F0502020204030204"/>
                <a:ea typeface="+mn-ea"/>
                <a:cs typeface="+mn-cs"/>
              </a:rPr>
              <a:t>NCILiteracy</a:t>
            </a:r>
            <a:r>
              <a:rPr kumimoji="0" lang="en-US" sz="1600" b="0" i="0" u="none" strike="noStrike" kern="1200" cap="none" spc="0" normalizeH="0" baseline="0" noProof="0" dirty="0">
                <a:ln>
                  <a:noFill/>
                </a:ln>
                <a:solidFill>
                  <a:srgbClr val="08355F"/>
                </a:solidFill>
                <a:effectLst/>
                <a:uLnTx/>
                <a:uFillTx/>
                <a:latin typeface="Calibri" panose="020F0502020204030204"/>
                <a:ea typeface="+mn-ea"/>
                <a:cs typeface="+mn-cs"/>
              </a:rPr>
              <a:t> | facebook.com/</a:t>
            </a:r>
            <a:r>
              <a:rPr kumimoji="0" lang="en-US" sz="1600" b="0" i="0" u="none" strike="noStrike" kern="1200" cap="none" spc="0" normalizeH="0" baseline="0" noProof="0" dirty="0" err="1">
                <a:ln>
                  <a:noFill/>
                </a:ln>
                <a:solidFill>
                  <a:srgbClr val="08355F"/>
                </a:solidFill>
                <a:effectLst/>
                <a:uLnTx/>
                <a:uFillTx/>
                <a:latin typeface="Calibri" panose="020F0502020204030204"/>
                <a:ea typeface="+mn-ea"/>
                <a:cs typeface="+mn-cs"/>
              </a:rPr>
              <a:t>improvingliteracy</a:t>
            </a:r>
            <a:endParaRPr kumimoji="0" lang="en-US" sz="1600" b="0" i="0" u="none" strike="noStrike" kern="1200" cap="none" spc="0" normalizeH="0" baseline="0" noProof="0" dirty="0">
              <a:ln>
                <a:noFill/>
              </a:ln>
              <a:solidFill>
                <a:srgbClr val="08355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48434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354668"/>
            <a:ext cx="10515600" cy="3207808"/>
          </a:xfrm>
        </p:spPr>
        <p:txBody>
          <a:bodyPr>
            <a:normAutofit/>
          </a:bodyPr>
          <a:lstStyle/>
          <a:p>
            <a:pPr algn="ctr"/>
            <a:r>
              <a:rPr lang="en-US" dirty="0"/>
              <a:t>How does a school implement MTSS-R?</a:t>
            </a:r>
            <a:br>
              <a:rPr lang="en-US" dirty="0"/>
            </a:br>
            <a:endParaRPr lang="en-US" dirty="0"/>
          </a:p>
        </p:txBody>
      </p:sp>
    </p:spTree>
    <p:custDataLst>
      <p:tags r:id="rId1"/>
    </p:custDataLst>
    <p:extLst>
      <p:ext uri="{BB962C8B-B14F-4D97-AF65-F5344CB8AC3E}">
        <p14:creationId xmlns:p14="http://schemas.microsoft.com/office/powerpoint/2010/main" val="564092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1E7C-F4E8-DC46-A9EA-E90E6817F490}"/>
              </a:ext>
            </a:extLst>
          </p:cNvPr>
          <p:cNvSpPr>
            <a:spLocks noGrp="1"/>
          </p:cNvSpPr>
          <p:nvPr>
            <p:ph type="title"/>
          </p:nvPr>
        </p:nvSpPr>
        <p:spPr>
          <a:xfrm>
            <a:off x="386822" y="1861498"/>
            <a:ext cx="5575126" cy="3135004"/>
          </a:xfrm>
        </p:spPr>
        <p:txBody>
          <a:bodyPr/>
          <a:lstStyle/>
          <a:p>
            <a:pPr algn="ctr"/>
            <a:r>
              <a:rPr lang="en-US" dirty="0"/>
              <a:t>Commit to Implementing Elements</a:t>
            </a:r>
            <a:br>
              <a:rPr lang="en-US" dirty="0"/>
            </a:br>
            <a:r>
              <a:rPr lang="en-US" dirty="0"/>
              <a:t>of a Comprehensive MTSS-R System</a:t>
            </a:r>
          </a:p>
        </p:txBody>
      </p:sp>
      <p:pic>
        <p:nvPicPr>
          <p:cNvPr id="3" name="Picture 2" descr="Illustration of the 5 elements of MTSS-R Implementation. Download the accessible PDF of this image https://improvingliteracy.org/files/asset/mtss-r-five-elements-infographic.pdf">
            <a:extLst>
              <a:ext uri="{FF2B5EF4-FFF2-40B4-BE49-F238E27FC236}">
                <a16:creationId xmlns:a16="http://schemas.microsoft.com/office/drawing/2014/main" id="{09FFECFC-3F7A-1A4B-9DC9-445385AC308D}"/>
              </a:ext>
            </a:extLst>
          </p:cNvPr>
          <p:cNvPicPr>
            <a:picLocks noChangeAspect="1"/>
          </p:cNvPicPr>
          <p:nvPr/>
        </p:nvPicPr>
        <p:blipFill rotWithShape="1">
          <a:blip r:embed="rId4"/>
          <a:srcRect t="15594" b="11947"/>
          <a:stretch/>
        </p:blipFill>
        <p:spPr>
          <a:xfrm>
            <a:off x="6096000" y="575078"/>
            <a:ext cx="5903554" cy="5496949"/>
          </a:xfrm>
          <a:prstGeom prst="rect">
            <a:avLst/>
          </a:prstGeom>
          <a:ln>
            <a:solidFill>
              <a:schemeClr val="accent1"/>
            </a:solidFill>
          </a:ln>
        </p:spPr>
      </p:pic>
    </p:spTree>
    <p:custDataLst>
      <p:tags r:id="rId1"/>
    </p:custDataLst>
    <p:extLst>
      <p:ext uri="{BB962C8B-B14F-4D97-AF65-F5344CB8AC3E}">
        <p14:creationId xmlns:p14="http://schemas.microsoft.com/office/powerpoint/2010/main" val="3932501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1EBD-D1AA-8744-996A-2F8E545C81E6}"/>
              </a:ext>
            </a:extLst>
          </p:cNvPr>
          <p:cNvSpPr>
            <a:spLocks noGrp="1"/>
          </p:cNvSpPr>
          <p:nvPr>
            <p:ph type="title"/>
          </p:nvPr>
        </p:nvSpPr>
        <p:spPr>
          <a:xfrm>
            <a:off x="705670" y="1660367"/>
            <a:ext cx="5101968" cy="3304808"/>
          </a:xfrm>
        </p:spPr>
        <p:txBody>
          <a:bodyPr>
            <a:normAutofit fontScale="90000"/>
          </a:bodyPr>
          <a:lstStyle/>
          <a:p>
            <a:pPr algn="ctr"/>
            <a:r>
              <a:rPr lang="en-US" sz="4900" dirty="0"/>
              <a:t>Engage in a Continuous Improvement Model to Build or Solidify MTSS-R Elements</a:t>
            </a:r>
            <a:br>
              <a:rPr lang="en-US" sz="2800" dirty="0"/>
            </a:br>
            <a:br>
              <a:rPr lang="en-US" sz="2800" dirty="0"/>
            </a:br>
            <a:endParaRPr lang="en-US" sz="2800" b="1" dirty="0"/>
          </a:p>
        </p:txBody>
      </p:sp>
      <p:pic>
        <p:nvPicPr>
          <p:cNvPr id="3" name="Picture 2" descr="Continuous Improvement Model For Multi-Tiered Systems of Support in Reading (MTSS-R)&#10;Evaluate: Collect, review and analyze implementation data and student performance data.&#10;Prioritize: Use your analysis of data to identify greatest area(s) of focus to support instruction and intervention.&#10;Plan: Create an action plan for the prioritized areas of focus.&#10;Implement: Carry out the action plan and collect implementation and student performance data.">
            <a:extLst>
              <a:ext uri="{FF2B5EF4-FFF2-40B4-BE49-F238E27FC236}">
                <a16:creationId xmlns:a16="http://schemas.microsoft.com/office/drawing/2014/main" id="{74F1DE92-405D-E342-900A-E9E648853A25}"/>
              </a:ext>
            </a:extLst>
          </p:cNvPr>
          <p:cNvPicPr>
            <a:picLocks noChangeAspect="1"/>
          </p:cNvPicPr>
          <p:nvPr/>
        </p:nvPicPr>
        <p:blipFill>
          <a:blip r:embed="rId4"/>
          <a:stretch>
            <a:fillRect/>
          </a:stretch>
        </p:blipFill>
        <p:spPr>
          <a:xfrm>
            <a:off x="6384363" y="521623"/>
            <a:ext cx="5533964" cy="5582296"/>
          </a:xfrm>
          <a:prstGeom prst="rect">
            <a:avLst/>
          </a:prstGeom>
        </p:spPr>
      </p:pic>
    </p:spTree>
    <p:custDataLst>
      <p:tags r:id="rId1"/>
    </p:custDataLst>
    <p:extLst>
      <p:ext uri="{BB962C8B-B14F-4D97-AF65-F5344CB8AC3E}">
        <p14:creationId xmlns:p14="http://schemas.microsoft.com/office/powerpoint/2010/main" val="2306834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7D9F-9E06-1241-9F44-2052494A6B7F}"/>
              </a:ext>
            </a:extLst>
          </p:cNvPr>
          <p:cNvSpPr>
            <a:spLocks noGrp="1"/>
          </p:cNvSpPr>
          <p:nvPr>
            <p:ph type="title"/>
          </p:nvPr>
        </p:nvSpPr>
        <p:spPr>
          <a:xfrm>
            <a:off x="191826" y="1735414"/>
            <a:ext cx="4227774" cy="2868058"/>
          </a:xfrm>
        </p:spPr>
        <p:txBody>
          <a:bodyPr/>
          <a:lstStyle/>
          <a:p>
            <a:pPr algn="ctr"/>
            <a:r>
              <a:rPr lang="en-US" dirty="0"/>
              <a:t>Complete a </a:t>
            </a:r>
            <a:br>
              <a:rPr lang="en-US" dirty="0"/>
            </a:br>
            <a:r>
              <a:rPr lang="en-US" dirty="0"/>
              <a:t>Self-Evaluation of Current MTSS-R Elements Approach</a:t>
            </a:r>
          </a:p>
        </p:txBody>
      </p:sp>
      <p:pic>
        <p:nvPicPr>
          <p:cNvPr id="5" name="Picture 4" descr="The National Center on Improving Literacy's School MTSS-R Implementation Checklist V.4 - Instructions on how to use the template can be found  https://docs.google.com/spreadsheets/d/15L7eyM_j0JXJpEpUQYeP6hDBCXOT0SFgyHiwaeuFmio/edit#gid=346785759">
            <a:extLst>
              <a:ext uri="{FF2B5EF4-FFF2-40B4-BE49-F238E27FC236}">
                <a16:creationId xmlns:a16="http://schemas.microsoft.com/office/drawing/2014/main" id="{517C5BB0-5D05-BD8F-2295-66B7120E6D13}"/>
              </a:ext>
            </a:extLst>
          </p:cNvPr>
          <p:cNvPicPr>
            <a:picLocks noChangeAspect="1"/>
          </p:cNvPicPr>
          <p:nvPr/>
        </p:nvPicPr>
        <p:blipFill>
          <a:blip r:embed="rId4"/>
          <a:stretch>
            <a:fillRect/>
          </a:stretch>
        </p:blipFill>
        <p:spPr>
          <a:xfrm>
            <a:off x="4419600" y="728663"/>
            <a:ext cx="7440099" cy="5081588"/>
          </a:xfrm>
          <a:prstGeom prst="rect">
            <a:avLst/>
          </a:prstGeom>
        </p:spPr>
      </p:pic>
    </p:spTree>
    <p:custDataLst>
      <p:tags r:id="rId1"/>
    </p:custDataLst>
    <p:extLst>
      <p:ext uri="{BB962C8B-B14F-4D97-AF65-F5344CB8AC3E}">
        <p14:creationId xmlns:p14="http://schemas.microsoft.com/office/powerpoint/2010/main" val="1756419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354668"/>
            <a:ext cx="10515600" cy="3207808"/>
          </a:xfrm>
        </p:spPr>
        <p:txBody>
          <a:bodyPr>
            <a:normAutofit fontScale="90000"/>
          </a:bodyPr>
          <a:lstStyle/>
          <a:p>
            <a:pPr algn="ctr"/>
            <a:r>
              <a:rPr lang="en-US" dirty="0"/>
              <a:t>What are the first things that a school should do to set a strong foundation for MTSS-R implementation?</a:t>
            </a:r>
          </a:p>
        </p:txBody>
      </p:sp>
    </p:spTree>
    <p:custDataLst>
      <p:tags r:id="rId1"/>
    </p:custDataLst>
    <p:extLst>
      <p:ext uri="{BB962C8B-B14F-4D97-AF65-F5344CB8AC3E}">
        <p14:creationId xmlns:p14="http://schemas.microsoft.com/office/powerpoint/2010/main" val="3811880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EFA3-DE87-F34D-A778-D43E5CCC4F45}"/>
              </a:ext>
            </a:extLst>
          </p:cNvPr>
          <p:cNvSpPr txBox="1">
            <a:spLocks noGrp="1"/>
          </p:cNvSpPr>
          <p:nvPr>
            <p:ph type="title" idx="4294967295"/>
          </p:nvPr>
        </p:nvSpPr>
        <p:spPr>
          <a:xfrm>
            <a:off x="598295" y="1919324"/>
            <a:ext cx="4332934"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schemeClr val="tx1"/>
                </a:solidFill>
                <a:effectLst/>
                <a:uLnTx/>
                <a:uFillTx/>
                <a:latin typeface="+mn-lt"/>
                <a:ea typeface="+mn-ea"/>
                <a:cs typeface="+mn-cs"/>
              </a:rPr>
              <a:t>Establish a schoolwide MTSS-R Leadership Team</a:t>
            </a:r>
          </a:p>
        </p:txBody>
      </p:sp>
      <p:sp>
        <p:nvSpPr>
          <p:cNvPr id="4" name="TextBox 3">
            <a:extLst>
              <a:ext uri="{FF2B5EF4-FFF2-40B4-BE49-F238E27FC236}">
                <a16:creationId xmlns:a16="http://schemas.microsoft.com/office/drawing/2014/main" id="{30D1D865-1F8C-E849-879F-C7F2EEF84349}"/>
              </a:ext>
            </a:extLst>
          </p:cNvPr>
          <p:cNvSpPr txBox="1"/>
          <p:nvPr/>
        </p:nvSpPr>
        <p:spPr>
          <a:xfrm>
            <a:off x="688975" y="5617028"/>
            <a:ext cx="3853543" cy="369332"/>
          </a:xfrm>
          <a:prstGeom prst="rect">
            <a:avLst/>
          </a:prstGeom>
          <a:noFill/>
        </p:spPr>
        <p:txBody>
          <a:bodyPr wrap="square" rtlCol="0">
            <a:spAutoFit/>
          </a:bodyPr>
          <a:lstStyle/>
          <a:p>
            <a:r>
              <a:rPr lang="en-US" dirty="0"/>
              <a:t>Element IV: MTSS-R School Leadership</a:t>
            </a:r>
          </a:p>
        </p:txBody>
      </p:sp>
      <p:pic>
        <p:nvPicPr>
          <p:cNvPr id="3" name="Picture 2" descr="Establish a Multi-tiered System of Support in Reading (MTSS-R) Leadership Team. Find an accessible PDF at https://improvingliteracy.org/files/asset/mtss-r-leadership-team-infographic.pdf">
            <a:extLst>
              <a:ext uri="{FF2B5EF4-FFF2-40B4-BE49-F238E27FC236}">
                <a16:creationId xmlns:a16="http://schemas.microsoft.com/office/drawing/2014/main" id="{BD1E6965-E210-FB44-AADF-87455BBAB230}"/>
              </a:ext>
            </a:extLst>
          </p:cNvPr>
          <p:cNvPicPr>
            <a:picLocks noChangeAspect="1"/>
          </p:cNvPicPr>
          <p:nvPr/>
        </p:nvPicPr>
        <p:blipFill rotWithShape="1">
          <a:blip r:embed="rId4"/>
          <a:srcRect t="2222" b="14815"/>
          <a:stretch/>
        </p:blipFill>
        <p:spPr>
          <a:xfrm>
            <a:off x="5252923" y="505685"/>
            <a:ext cx="6552067" cy="5689600"/>
          </a:xfrm>
          <a:prstGeom prst="rect">
            <a:avLst/>
          </a:prstGeom>
          <a:ln>
            <a:solidFill>
              <a:schemeClr val="accent1"/>
            </a:solidFill>
          </a:ln>
        </p:spPr>
      </p:pic>
    </p:spTree>
    <p:custDataLst>
      <p:tags r:id="rId1"/>
    </p:custDataLst>
    <p:extLst>
      <p:ext uri="{BB962C8B-B14F-4D97-AF65-F5344CB8AC3E}">
        <p14:creationId xmlns:p14="http://schemas.microsoft.com/office/powerpoint/2010/main" val="3135167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EFA3-DE87-F34D-A778-D43E5CCC4F45}"/>
              </a:ext>
            </a:extLst>
          </p:cNvPr>
          <p:cNvSpPr txBox="1">
            <a:spLocks noGrp="1"/>
          </p:cNvSpPr>
          <p:nvPr>
            <p:ph type="title" idx="4294967295"/>
          </p:nvPr>
        </p:nvSpPr>
        <p:spPr>
          <a:xfrm>
            <a:off x="946479" y="1843950"/>
            <a:ext cx="4332934" cy="31700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Establish and Support Grade-Level Professional Learning Communities</a:t>
            </a:r>
          </a:p>
        </p:txBody>
      </p:sp>
      <p:sp>
        <p:nvSpPr>
          <p:cNvPr id="7" name="TextBox 6">
            <a:extLst>
              <a:ext uri="{FF2B5EF4-FFF2-40B4-BE49-F238E27FC236}">
                <a16:creationId xmlns:a16="http://schemas.microsoft.com/office/drawing/2014/main" id="{398801F5-13F8-884E-A1AE-0908C0712C8B}"/>
              </a:ext>
            </a:extLst>
          </p:cNvPr>
          <p:cNvSpPr txBox="1"/>
          <p:nvPr/>
        </p:nvSpPr>
        <p:spPr>
          <a:xfrm>
            <a:off x="688975" y="5617028"/>
            <a:ext cx="3853543" cy="369332"/>
          </a:xfrm>
          <a:prstGeom prst="rect">
            <a:avLst/>
          </a:prstGeom>
          <a:noFill/>
        </p:spPr>
        <p:txBody>
          <a:bodyPr wrap="square" rtlCol="0">
            <a:spAutoFit/>
          </a:bodyPr>
          <a:lstStyle/>
          <a:p>
            <a:r>
              <a:rPr lang="en-US" dirty="0"/>
              <a:t>Element IV: MTSS-R School Leadership</a:t>
            </a:r>
          </a:p>
        </p:txBody>
      </p:sp>
      <p:pic>
        <p:nvPicPr>
          <p:cNvPr id="4" name="Picture 10">
            <a:extLst>
              <a:ext uri="{FF2B5EF4-FFF2-40B4-BE49-F238E27FC236}">
                <a16:creationId xmlns:a16="http://schemas.microsoft.com/office/drawing/2014/main" id="{04CC5A9B-F830-BC49-BE19-2FF1A625454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4263" y="3713532"/>
            <a:ext cx="3688762" cy="190349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0301374D-CB9C-7B4D-9770-4CFEBF25C9C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033256"/>
            <a:ext cx="4016241" cy="22277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5031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76C9-AD02-2A44-A641-7C350ED7AB36}"/>
              </a:ext>
            </a:extLst>
          </p:cNvPr>
          <p:cNvSpPr>
            <a:spLocks noGrp="1"/>
          </p:cNvSpPr>
          <p:nvPr>
            <p:ph type="title"/>
          </p:nvPr>
        </p:nvSpPr>
        <p:spPr>
          <a:xfrm>
            <a:off x="748433" y="1888896"/>
            <a:ext cx="4057650" cy="3080208"/>
          </a:xfrm>
        </p:spPr>
        <p:txBody>
          <a:bodyPr/>
          <a:lstStyle/>
          <a:p>
            <a:pPr algn="ctr"/>
            <a:r>
              <a:rPr lang="en-US" dirty="0">
                <a:latin typeface="Calibri" panose="020F0502020204030204" pitchFamily="34" charset="0"/>
                <a:cs typeface="Calibri" panose="020F0502020204030204" pitchFamily="34" charset="0"/>
              </a:rPr>
              <a:t>Establish Effective Core Instruction and Intervention</a:t>
            </a:r>
          </a:p>
        </p:txBody>
      </p:sp>
      <p:pic>
        <p:nvPicPr>
          <p:cNvPr id="2052" name="Picture 4" descr="Nine Harford County elementary schools need one or more teachers to meet  class size caps of 25 or 30 students - Baltimore Sun">
            <a:extLst>
              <a:ext uri="{FF2B5EF4-FFF2-40B4-BE49-F238E27FC236}">
                <a16:creationId xmlns:a16="http://schemas.microsoft.com/office/drawing/2014/main" id="{784725F0-48E2-394A-B6A9-60932DF9C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13" y="1399034"/>
            <a:ext cx="3790950" cy="2757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mall students, big gains: Literacy program boosting achievement in Albany  kindergartens | Education | democratherald.com">
            <a:extLst>
              <a:ext uri="{FF2B5EF4-FFF2-40B4-BE49-F238E27FC236}">
                <a16:creationId xmlns:a16="http://schemas.microsoft.com/office/drawing/2014/main" id="{EA6206C5-4737-AF42-8224-6C96C88E3D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8" t="1697" r="38121" b="31879"/>
          <a:stretch/>
        </p:blipFill>
        <p:spPr bwMode="auto">
          <a:xfrm>
            <a:off x="6541590" y="4409300"/>
            <a:ext cx="2315446" cy="156264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8" descr="CIM Interventions | Richard O. Jacobson Center for Comprehensive Literacy">
            <a:extLst>
              <a:ext uri="{FF2B5EF4-FFF2-40B4-BE49-F238E27FC236}">
                <a16:creationId xmlns:a16="http://schemas.microsoft.com/office/drawing/2014/main" id="{68988649-D001-0F4C-9D37-45C261C951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0811" y="3429000"/>
            <a:ext cx="2867730" cy="202996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a:extLst>
              <a:ext uri="{FF2B5EF4-FFF2-40B4-BE49-F238E27FC236}">
                <a16:creationId xmlns:a16="http://schemas.microsoft.com/office/drawing/2014/main" id="{C2B7F56A-0D53-A74F-9557-858D9CBA7D2F}"/>
              </a:ext>
              <a:ext uri="{C183D7F6-B498-43B3-948B-1728B52AA6E4}">
                <adec:decorative xmlns:adec="http://schemas.microsoft.com/office/drawing/2017/decorative" val="1"/>
              </a:ext>
            </a:extLst>
          </p:cNvPr>
          <p:cNvPicPr>
            <a:picLocks noGrp="1" noChangeAspect="1"/>
          </p:cNvPicPr>
          <p:nvPr>
            <p:ph idx="1"/>
          </p:nvPr>
        </p:nvPicPr>
        <p:blipFill rotWithShape="1">
          <a:blip r:embed="rId7"/>
          <a:srcRect l="23892" t="4023" r="1022"/>
          <a:stretch/>
        </p:blipFill>
        <p:spPr>
          <a:xfrm>
            <a:off x="5326376" y="886059"/>
            <a:ext cx="2910820" cy="2971566"/>
          </a:xfrm>
          <a:prstGeom prst="rect">
            <a:avLst/>
          </a:prstGeom>
        </p:spPr>
      </p:pic>
      <p:sp>
        <p:nvSpPr>
          <p:cNvPr id="8" name="TextBox 7">
            <a:extLst>
              <a:ext uri="{FF2B5EF4-FFF2-40B4-BE49-F238E27FC236}">
                <a16:creationId xmlns:a16="http://schemas.microsoft.com/office/drawing/2014/main" id="{712556C0-AC66-5549-8FDD-F72BF3904934}"/>
              </a:ext>
            </a:extLst>
          </p:cNvPr>
          <p:cNvSpPr txBox="1"/>
          <p:nvPr/>
        </p:nvSpPr>
        <p:spPr>
          <a:xfrm>
            <a:off x="703205" y="5344005"/>
            <a:ext cx="3853543" cy="646331"/>
          </a:xfrm>
          <a:prstGeom prst="rect">
            <a:avLst/>
          </a:prstGeom>
          <a:noFill/>
        </p:spPr>
        <p:txBody>
          <a:bodyPr wrap="square" rtlCol="0">
            <a:spAutoFit/>
          </a:bodyPr>
          <a:lstStyle/>
          <a:p>
            <a:pPr algn="ctr"/>
            <a:r>
              <a:rPr lang="en-US" dirty="0"/>
              <a:t>Element I: Core Reading Instruction and Intervention</a:t>
            </a:r>
          </a:p>
        </p:txBody>
      </p:sp>
    </p:spTree>
    <p:custDataLst>
      <p:tags r:id="rId1"/>
    </p:custDataLst>
    <p:extLst>
      <p:ext uri="{BB962C8B-B14F-4D97-AF65-F5344CB8AC3E}">
        <p14:creationId xmlns:p14="http://schemas.microsoft.com/office/powerpoint/2010/main" val="945413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51E680-0DD9-4C49-9025-C596A23D8D95}"/>
              </a:ext>
            </a:extLst>
          </p:cNvPr>
          <p:cNvSpPr>
            <a:spLocks noGrp="1"/>
          </p:cNvSpPr>
          <p:nvPr>
            <p:ph type="title"/>
          </p:nvPr>
        </p:nvSpPr>
        <p:spPr>
          <a:xfrm>
            <a:off x="1102427" y="1550973"/>
            <a:ext cx="3788228" cy="3756053"/>
          </a:xfrm>
        </p:spPr>
        <p:txBody>
          <a:bodyPr/>
          <a:lstStyle/>
          <a:p>
            <a:pPr algn="ctr"/>
            <a:r>
              <a:rPr lang="en-US" dirty="0">
                <a:latin typeface="+mn-lt"/>
              </a:rPr>
              <a:t>Establish a Universal Screener to Directly Assess All Students in Reading</a:t>
            </a:r>
          </a:p>
        </p:txBody>
      </p:sp>
      <p:sp>
        <p:nvSpPr>
          <p:cNvPr id="5" name="TextBox 4">
            <a:extLst>
              <a:ext uri="{FF2B5EF4-FFF2-40B4-BE49-F238E27FC236}">
                <a16:creationId xmlns:a16="http://schemas.microsoft.com/office/drawing/2014/main" id="{D3106836-6231-5645-AE4D-44EF57ABF316}"/>
              </a:ext>
            </a:extLst>
          </p:cNvPr>
          <p:cNvSpPr txBox="1"/>
          <p:nvPr/>
        </p:nvSpPr>
        <p:spPr>
          <a:xfrm>
            <a:off x="1915454" y="5319039"/>
            <a:ext cx="2177576" cy="369332"/>
          </a:xfrm>
          <a:prstGeom prst="rect">
            <a:avLst/>
          </a:prstGeom>
          <a:noFill/>
        </p:spPr>
        <p:txBody>
          <a:bodyPr wrap="square" rtlCol="0">
            <a:spAutoFit/>
          </a:bodyPr>
          <a:lstStyle/>
          <a:p>
            <a:r>
              <a:rPr lang="en-US" dirty="0"/>
              <a:t>Element II: Data Use</a:t>
            </a:r>
          </a:p>
        </p:txBody>
      </p:sp>
      <p:pic>
        <p:nvPicPr>
          <p:cNvPr id="3" name="Picture 2" descr="Screening and Assessment - an image of an eye doctor with a vision chart with the E on top illustrating that screening for reading is like screening for vision problems. Find an accessible version of text at https://improvingliteracy.org/brief/understanding-screening-overall-screening-and-assessment">
            <a:extLst>
              <a:ext uri="{FF2B5EF4-FFF2-40B4-BE49-F238E27FC236}">
                <a16:creationId xmlns:a16="http://schemas.microsoft.com/office/drawing/2014/main" id="{BA78E8C3-D168-F64C-85A6-EBF5E744345B}"/>
              </a:ext>
            </a:extLst>
          </p:cNvPr>
          <p:cNvPicPr>
            <a:picLocks noChangeAspect="1"/>
          </p:cNvPicPr>
          <p:nvPr/>
        </p:nvPicPr>
        <p:blipFill rotWithShape="1">
          <a:blip r:embed="rId4"/>
          <a:srcRect b="8864"/>
          <a:stretch/>
        </p:blipFill>
        <p:spPr>
          <a:xfrm>
            <a:off x="6356499" y="608143"/>
            <a:ext cx="4537378" cy="5354508"/>
          </a:xfrm>
          <a:prstGeom prst="rect">
            <a:avLst/>
          </a:prstGeom>
        </p:spPr>
      </p:pic>
    </p:spTree>
    <p:custDataLst>
      <p:tags r:id="rId1"/>
    </p:custDataLst>
    <p:extLst>
      <p:ext uri="{BB962C8B-B14F-4D97-AF65-F5344CB8AC3E}">
        <p14:creationId xmlns:p14="http://schemas.microsoft.com/office/powerpoint/2010/main" val="2594970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838" y="2023782"/>
            <a:ext cx="10515600" cy="2810435"/>
          </a:xfrm>
        </p:spPr>
        <p:txBody>
          <a:bodyPr>
            <a:normAutofit/>
          </a:bodyPr>
          <a:lstStyle/>
          <a:p>
            <a:pPr algn="ctr"/>
            <a:r>
              <a:rPr lang="en-US" dirty="0"/>
              <a:t>What are some other support systems to make sure the MTSS-R foundation is solid?</a:t>
            </a:r>
          </a:p>
        </p:txBody>
      </p:sp>
    </p:spTree>
    <p:custDataLst>
      <p:tags r:id="rId1"/>
    </p:custDataLst>
    <p:extLst>
      <p:ext uri="{BB962C8B-B14F-4D97-AF65-F5344CB8AC3E}">
        <p14:creationId xmlns:p14="http://schemas.microsoft.com/office/powerpoint/2010/main" val="393192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C283-9CE0-091C-C0BB-DC25D4F22078}"/>
              </a:ext>
            </a:extLst>
          </p:cNvPr>
          <p:cNvSpPr>
            <a:spLocks noGrp="1"/>
          </p:cNvSpPr>
          <p:nvPr>
            <p:ph type="title"/>
          </p:nvPr>
        </p:nvSpPr>
        <p:spPr>
          <a:xfrm>
            <a:off x="838200" y="-1325563"/>
            <a:ext cx="10515600" cy="1325563"/>
          </a:xfrm>
        </p:spPr>
        <p:txBody>
          <a:bodyPr anchor="b"/>
          <a:lstStyle/>
          <a:p>
            <a:r>
              <a:rPr lang="en-US" dirty="0"/>
              <a:t>Teaching EACH and ALL, Implementation Matters, Balance Rigor and Relevance, Centralize, Translate, and Localize</a:t>
            </a:r>
          </a:p>
        </p:txBody>
      </p:sp>
      <p:pic>
        <p:nvPicPr>
          <p:cNvPr id="5" name="Picture 4">
            <a:extLst>
              <a:ext uri="{FF2B5EF4-FFF2-40B4-BE49-F238E27FC236}">
                <a16:creationId xmlns:a16="http://schemas.microsoft.com/office/drawing/2014/main" id="{5AAE0B23-9C0B-45B7-BCE4-5A9CD25DBD2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978" y="566543"/>
            <a:ext cx="2606045" cy="1892812"/>
          </a:xfrm>
          <a:prstGeom prst="rect">
            <a:avLst/>
          </a:prstGeom>
        </p:spPr>
      </p:pic>
      <p:grpSp>
        <p:nvGrpSpPr>
          <p:cNvPr id="9" name="Shape 235">
            <a:extLst>
              <a:ext uri="{FF2B5EF4-FFF2-40B4-BE49-F238E27FC236}">
                <a16:creationId xmlns:a16="http://schemas.microsoft.com/office/drawing/2014/main" id="{A11161C9-6BBD-644A-8E22-8AA318430FC9}"/>
              </a:ext>
              <a:ext uri="{C183D7F6-B498-43B3-948B-1728B52AA6E4}">
                <adec:decorative xmlns:adec="http://schemas.microsoft.com/office/drawing/2017/decorative" val="1"/>
              </a:ext>
            </a:extLst>
          </p:cNvPr>
          <p:cNvGrpSpPr/>
          <p:nvPr/>
        </p:nvGrpSpPr>
        <p:grpSpPr>
          <a:xfrm>
            <a:off x="338666" y="2964478"/>
            <a:ext cx="11514666" cy="1648946"/>
            <a:chOff x="3213" y="650279"/>
            <a:chExt cx="10966370" cy="3225402"/>
          </a:xfrm>
        </p:grpSpPr>
        <p:sp>
          <p:nvSpPr>
            <p:cNvPr id="11" name="Shape 236">
              <a:extLst>
                <a:ext uri="{FF2B5EF4-FFF2-40B4-BE49-F238E27FC236}">
                  <a16:creationId xmlns:a16="http://schemas.microsoft.com/office/drawing/2014/main" id="{7699D5F9-2C49-1145-B95B-41091F7286F0}"/>
                </a:ext>
              </a:extLst>
            </p:cNvPr>
            <p:cNvSpPr/>
            <p:nvPr/>
          </p:nvSpPr>
          <p:spPr>
            <a:xfrm>
              <a:off x="3213" y="650279"/>
              <a:ext cx="3225402" cy="3225402"/>
            </a:xfrm>
            <a:prstGeom prst="ellipse">
              <a:avLst/>
            </a:prstGeom>
            <a:blipFill rotWithShape="1">
              <a:blip r:embed="rId5">
                <a:alphaModFix/>
              </a:blip>
              <a:tile tx="0" ty="0" sx="100000" sy="100000" flip="none" algn="tl"/>
            </a:blipFill>
            <a:ln>
              <a:noFill/>
            </a:ln>
            <a:effectLst>
              <a:outerShdw blurRad="38100" dist="25400" dir="5400000" rotWithShape="0">
                <a:srgbClr val="000000">
                  <a:alpha val="60000"/>
                </a:srgbClr>
              </a:outerShdw>
            </a:effectLst>
          </p:spPr>
          <p:txBody>
            <a:bodyPr wrap="square" lIns="91425" tIns="91425" rIns="91425" bIns="91425" anchor="ctr" anchorCtr="0">
              <a:noAutofit/>
            </a:bodyPr>
            <a:lstStyle/>
            <a:p>
              <a:pPr lvl="0">
                <a:spcBef>
                  <a:spcPts val="0"/>
                </a:spcBef>
                <a:buNone/>
              </a:pPr>
              <a:endParaRPr/>
            </a:p>
          </p:txBody>
        </p:sp>
        <p:sp>
          <p:nvSpPr>
            <p:cNvPr id="12" name="Shape 237">
              <a:extLst>
                <a:ext uri="{FF2B5EF4-FFF2-40B4-BE49-F238E27FC236}">
                  <a16:creationId xmlns:a16="http://schemas.microsoft.com/office/drawing/2014/main" id="{0BFADCC7-48B4-8D45-B0B2-6EBD0BED0F77}"/>
                </a:ext>
              </a:extLst>
            </p:cNvPr>
            <p:cNvSpPr txBox="1"/>
            <p:nvPr/>
          </p:nvSpPr>
          <p:spPr>
            <a:xfrm>
              <a:off x="475562" y="1122628"/>
              <a:ext cx="2280705" cy="2280705"/>
            </a:xfrm>
            <a:prstGeom prst="rect">
              <a:avLst/>
            </a:prstGeom>
            <a:noFill/>
            <a:ln>
              <a:noFill/>
            </a:ln>
          </p:spPr>
          <p:txBody>
            <a:bodyPr wrap="square" lIns="177500" tIns="30475" rIns="177500" bIns="30475" anchor="ctr" anchorCtr="0">
              <a:noAutofit/>
            </a:bodyPr>
            <a:lstStyle/>
            <a:p>
              <a:pPr marL="0" marR="0" lvl="0" indent="0" algn="ctr" rtl="0">
                <a:lnSpc>
                  <a:spcPct val="90000"/>
                </a:lnSpc>
                <a:spcBef>
                  <a:spcPts val="0"/>
                </a:spcBef>
                <a:spcAft>
                  <a:spcPts val="0"/>
                </a:spcAft>
                <a:buSzPct val="25000"/>
                <a:buNone/>
              </a:pPr>
              <a:r>
                <a:rPr lang="en-US" sz="2000" b="1" i="0" u="none" strike="noStrike" cap="none" dirty="0">
                  <a:solidFill>
                    <a:schemeClr val="tx2"/>
                  </a:solidFill>
                  <a:latin typeface="+mj-lt"/>
                  <a:ea typeface="Garamond"/>
                  <a:cs typeface="Garamond"/>
                  <a:sym typeface="Garamond"/>
                </a:rPr>
                <a:t>Teaching EACH and ALL</a:t>
              </a:r>
            </a:p>
          </p:txBody>
        </p:sp>
        <p:sp>
          <p:nvSpPr>
            <p:cNvPr id="13" name="Shape 238">
              <a:extLst>
                <a:ext uri="{FF2B5EF4-FFF2-40B4-BE49-F238E27FC236}">
                  <a16:creationId xmlns:a16="http://schemas.microsoft.com/office/drawing/2014/main" id="{4ED1CBB9-15EA-7E41-8AE7-C670632E3B66}"/>
                </a:ext>
              </a:extLst>
            </p:cNvPr>
            <p:cNvSpPr/>
            <p:nvPr/>
          </p:nvSpPr>
          <p:spPr>
            <a:xfrm>
              <a:off x="2583536" y="650279"/>
              <a:ext cx="3225402" cy="3225402"/>
            </a:xfrm>
            <a:prstGeom prst="ellipse">
              <a:avLst/>
            </a:prstGeom>
            <a:blipFill rotWithShape="1">
              <a:blip r:embed="rId6">
                <a:alphaModFix/>
              </a:blip>
              <a:tile tx="0" ty="0" sx="100000" sy="100000" flip="none" algn="tl"/>
            </a:blipFill>
            <a:ln>
              <a:noFill/>
            </a:ln>
            <a:effectLst>
              <a:outerShdw blurRad="38100" dist="25400" dir="5400000" rotWithShape="0">
                <a:srgbClr val="000000">
                  <a:alpha val="60000"/>
                </a:srgbClr>
              </a:outerShdw>
            </a:effectLst>
          </p:spPr>
          <p:txBody>
            <a:bodyPr wrap="square" lIns="91425" tIns="91425" rIns="91425" bIns="91425" anchor="ctr" anchorCtr="0">
              <a:noAutofit/>
            </a:bodyPr>
            <a:lstStyle/>
            <a:p>
              <a:pPr lvl="0">
                <a:spcBef>
                  <a:spcPts val="0"/>
                </a:spcBef>
                <a:buNone/>
              </a:pPr>
              <a:endParaRPr/>
            </a:p>
          </p:txBody>
        </p:sp>
        <p:sp>
          <p:nvSpPr>
            <p:cNvPr id="14" name="Shape 239">
              <a:extLst>
                <a:ext uri="{FF2B5EF4-FFF2-40B4-BE49-F238E27FC236}">
                  <a16:creationId xmlns:a16="http://schemas.microsoft.com/office/drawing/2014/main" id="{E49DECF4-2BBD-F046-AD8D-5B946246582F}"/>
                </a:ext>
              </a:extLst>
            </p:cNvPr>
            <p:cNvSpPr txBox="1"/>
            <p:nvPr/>
          </p:nvSpPr>
          <p:spPr>
            <a:xfrm>
              <a:off x="3055885" y="1122628"/>
              <a:ext cx="2280705" cy="2280705"/>
            </a:xfrm>
            <a:prstGeom prst="rect">
              <a:avLst/>
            </a:prstGeom>
            <a:noFill/>
            <a:ln>
              <a:noFill/>
            </a:ln>
          </p:spPr>
          <p:txBody>
            <a:bodyPr wrap="square" lIns="177500" tIns="30475" rIns="177500" bIns="30475" anchor="ctr" anchorCtr="0">
              <a:noAutofit/>
            </a:bodyPr>
            <a:lstStyle/>
            <a:p>
              <a:pPr algn="ctr">
                <a:lnSpc>
                  <a:spcPct val="90000"/>
                </a:lnSpc>
                <a:buSzPct val="25000"/>
              </a:pPr>
              <a:r>
                <a:rPr lang="en-US" sz="2000" b="1" dirty="0">
                  <a:solidFill>
                    <a:schemeClr val="tx2"/>
                  </a:solidFill>
                  <a:latin typeface="+mj-lt"/>
                  <a:sym typeface="Garamond"/>
                </a:rPr>
                <a:t>Implementation Matters</a:t>
              </a:r>
            </a:p>
          </p:txBody>
        </p:sp>
        <p:sp>
          <p:nvSpPr>
            <p:cNvPr id="15" name="Shape 240">
              <a:extLst>
                <a:ext uri="{FF2B5EF4-FFF2-40B4-BE49-F238E27FC236}">
                  <a16:creationId xmlns:a16="http://schemas.microsoft.com/office/drawing/2014/main" id="{CBB2D52D-83E8-3947-A10F-47092A03FEBB}"/>
                </a:ext>
              </a:extLst>
            </p:cNvPr>
            <p:cNvSpPr/>
            <p:nvPr/>
          </p:nvSpPr>
          <p:spPr>
            <a:xfrm>
              <a:off x="5163858" y="650279"/>
              <a:ext cx="3225402" cy="3225402"/>
            </a:xfrm>
            <a:prstGeom prst="ellipse">
              <a:avLst/>
            </a:prstGeom>
            <a:blipFill rotWithShape="1">
              <a:blip r:embed="rId7">
                <a:alphaModFix/>
              </a:blip>
              <a:tile tx="0" ty="0" sx="100000" sy="100000" flip="none" algn="tl"/>
            </a:blipFill>
            <a:ln>
              <a:noFill/>
            </a:ln>
            <a:effectLst>
              <a:outerShdw blurRad="38100" dist="25400" dir="5400000" rotWithShape="0">
                <a:srgbClr val="000000">
                  <a:alpha val="60000"/>
                </a:srgbClr>
              </a:outerShdw>
            </a:effectLst>
          </p:spPr>
          <p:txBody>
            <a:bodyPr wrap="square" lIns="91425" tIns="91425" rIns="91425" bIns="91425" anchor="ctr" anchorCtr="0">
              <a:noAutofit/>
            </a:bodyPr>
            <a:lstStyle/>
            <a:p>
              <a:pPr lvl="0">
                <a:spcBef>
                  <a:spcPts val="0"/>
                </a:spcBef>
                <a:buNone/>
              </a:pPr>
              <a:endParaRPr/>
            </a:p>
          </p:txBody>
        </p:sp>
        <p:sp>
          <p:nvSpPr>
            <p:cNvPr id="16" name="Shape 241">
              <a:extLst>
                <a:ext uri="{FF2B5EF4-FFF2-40B4-BE49-F238E27FC236}">
                  <a16:creationId xmlns:a16="http://schemas.microsoft.com/office/drawing/2014/main" id="{202BFBCF-D825-2042-94C8-C947A95B55B1}"/>
                </a:ext>
              </a:extLst>
            </p:cNvPr>
            <p:cNvSpPr txBox="1"/>
            <p:nvPr/>
          </p:nvSpPr>
          <p:spPr>
            <a:xfrm>
              <a:off x="5636207" y="1122628"/>
              <a:ext cx="2280705" cy="2280705"/>
            </a:xfrm>
            <a:prstGeom prst="rect">
              <a:avLst/>
            </a:prstGeom>
            <a:noFill/>
            <a:ln>
              <a:noFill/>
            </a:ln>
          </p:spPr>
          <p:txBody>
            <a:bodyPr wrap="square" lIns="177500" tIns="30475" rIns="177500" bIns="30475" anchor="ctr" anchorCtr="0">
              <a:noAutofit/>
            </a:bodyPr>
            <a:lstStyle/>
            <a:p>
              <a:pPr marR="0" lvl="0" indent="0" algn="ctr">
                <a:lnSpc>
                  <a:spcPct val="90000"/>
                </a:lnSpc>
                <a:spcBef>
                  <a:spcPts val="0"/>
                </a:spcBef>
                <a:spcAft>
                  <a:spcPts val="0"/>
                </a:spcAft>
                <a:buSzPct val="25000"/>
                <a:buNone/>
              </a:pPr>
              <a:r>
                <a:rPr lang="en-US" sz="2000" b="1" dirty="0">
                  <a:solidFill>
                    <a:schemeClr val="tx2"/>
                  </a:solidFill>
                  <a:latin typeface="+mj-lt"/>
                  <a:sym typeface="Garamond"/>
                </a:rPr>
                <a:t>Balance Rigor and Relevance</a:t>
              </a:r>
            </a:p>
          </p:txBody>
        </p:sp>
        <p:sp>
          <p:nvSpPr>
            <p:cNvPr id="17" name="Shape 242">
              <a:extLst>
                <a:ext uri="{FF2B5EF4-FFF2-40B4-BE49-F238E27FC236}">
                  <a16:creationId xmlns:a16="http://schemas.microsoft.com/office/drawing/2014/main" id="{EEA086E3-9BDE-B549-83FA-568770EE1652}"/>
                </a:ext>
              </a:extLst>
            </p:cNvPr>
            <p:cNvSpPr/>
            <p:nvPr/>
          </p:nvSpPr>
          <p:spPr>
            <a:xfrm>
              <a:off x="7744182" y="650279"/>
              <a:ext cx="3225402" cy="3225402"/>
            </a:xfrm>
            <a:prstGeom prst="ellipse">
              <a:avLst/>
            </a:prstGeom>
            <a:blipFill rotWithShape="1">
              <a:blip r:embed="rId8">
                <a:alphaModFix/>
              </a:blip>
              <a:tile tx="0" ty="0" sx="100000" sy="100000" flip="none" algn="tl"/>
            </a:blipFill>
            <a:ln>
              <a:noFill/>
            </a:ln>
            <a:effectLst>
              <a:outerShdw blurRad="38100" dist="25400" dir="5400000" rotWithShape="0">
                <a:srgbClr val="000000">
                  <a:alpha val="60000"/>
                </a:srgbClr>
              </a:outerShdw>
            </a:effectLst>
          </p:spPr>
          <p:txBody>
            <a:bodyPr wrap="square" lIns="91425" tIns="91425" rIns="91425" bIns="91425" anchor="ctr" anchorCtr="0">
              <a:noAutofit/>
            </a:bodyPr>
            <a:lstStyle/>
            <a:p>
              <a:pPr lvl="0">
                <a:spcBef>
                  <a:spcPts val="0"/>
                </a:spcBef>
                <a:buNone/>
              </a:pPr>
              <a:endParaRPr/>
            </a:p>
          </p:txBody>
        </p:sp>
        <p:sp>
          <p:nvSpPr>
            <p:cNvPr id="18" name="Shape 243">
              <a:extLst>
                <a:ext uri="{FF2B5EF4-FFF2-40B4-BE49-F238E27FC236}">
                  <a16:creationId xmlns:a16="http://schemas.microsoft.com/office/drawing/2014/main" id="{FC5E388F-FC6D-3E44-A2B7-82BD63695FB6}"/>
                </a:ext>
              </a:extLst>
            </p:cNvPr>
            <p:cNvSpPr txBox="1"/>
            <p:nvPr/>
          </p:nvSpPr>
          <p:spPr>
            <a:xfrm>
              <a:off x="8216531" y="1122628"/>
              <a:ext cx="2280705" cy="2280705"/>
            </a:xfrm>
            <a:prstGeom prst="rect">
              <a:avLst/>
            </a:prstGeom>
            <a:noFill/>
            <a:ln>
              <a:noFill/>
            </a:ln>
          </p:spPr>
          <p:txBody>
            <a:bodyPr wrap="square" lIns="177500" tIns="30475" rIns="177500" bIns="30475" anchor="ctr" anchorCtr="0">
              <a:noAutofit/>
            </a:bodyPr>
            <a:lstStyle/>
            <a:p>
              <a:pPr algn="ctr">
                <a:lnSpc>
                  <a:spcPct val="90000"/>
                </a:lnSpc>
                <a:buSzPct val="25000"/>
              </a:pPr>
              <a:r>
                <a:rPr lang="en-US" sz="2000" b="1" dirty="0">
                  <a:solidFill>
                    <a:schemeClr val="tx2"/>
                  </a:solidFill>
                  <a:latin typeface="+mj-lt"/>
                  <a:sym typeface="Garamond"/>
                </a:rPr>
                <a:t>Centralize, Translate, and Localize</a:t>
              </a:r>
            </a:p>
          </p:txBody>
        </p:sp>
      </p:grpSp>
      <p:sp>
        <p:nvSpPr>
          <p:cNvPr id="6" name="Title 1">
            <a:extLst>
              <a:ext uri="{FF2B5EF4-FFF2-40B4-BE49-F238E27FC236}">
                <a16:creationId xmlns:a16="http://schemas.microsoft.com/office/drawing/2014/main" id="{8C562172-F88C-42DE-80ED-7D603A48D333}"/>
              </a:ext>
            </a:extLst>
          </p:cNvPr>
          <p:cNvSpPr txBox="1">
            <a:spLocks/>
          </p:cNvSpPr>
          <p:nvPr/>
        </p:nvSpPr>
        <p:spPr>
          <a:xfrm>
            <a:off x="838199" y="5118548"/>
            <a:ext cx="10515600" cy="633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8355F"/>
                </a:solidFill>
                <a:effectLst/>
                <a:uLnTx/>
                <a:uFillTx/>
                <a:latin typeface="Calibri Light" panose="020F0302020204030204"/>
                <a:ea typeface="+mj-ea"/>
                <a:cs typeface="+mj-cs"/>
              </a:rPr>
              <a:t>The research reported here is funded by awards to the National Center on Improving Literacy from the Office of Elementary and Secondary Education, in partnership with the Office of Special Education Programs (Award #: S283D160003). The opinions expressed are those of the subject and do not represent views of OESE, OSEP, or the U.S. Department of Education. © National Center on Improving Literacy.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08355F"/>
              </a:solidFill>
              <a:effectLst/>
              <a:uLnTx/>
              <a:uFillTx/>
              <a:latin typeface="Calibri Light" panose="020F0302020204030204"/>
              <a:ea typeface="+mj-ea"/>
              <a:cs typeface="+mj-cs"/>
            </a:endParaRPr>
          </a:p>
        </p:txBody>
      </p:sp>
      <p:sp>
        <p:nvSpPr>
          <p:cNvPr id="7" name="Rectangle 6">
            <a:extLst>
              <a:ext uri="{FF2B5EF4-FFF2-40B4-BE49-F238E27FC236}">
                <a16:creationId xmlns:a16="http://schemas.microsoft.com/office/drawing/2014/main" id="{2C100C4E-F2C5-4909-9753-92000E56B498}"/>
              </a:ext>
            </a:extLst>
          </p:cNvPr>
          <p:cNvSpPr/>
          <p:nvPr/>
        </p:nvSpPr>
        <p:spPr>
          <a:xfrm>
            <a:off x="2260599" y="5781217"/>
            <a:ext cx="7670800"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8355F"/>
                </a:solidFill>
                <a:effectLst/>
                <a:uLnTx/>
                <a:uFillTx/>
                <a:latin typeface="Calibri" panose="020F0502020204030204"/>
                <a:ea typeface="+mn-ea"/>
                <a:cs typeface="+mn-cs"/>
                <a:hlinkClick r:id="rId9"/>
              </a:rPr>
              <a:t>https://improvingliteracy.org</a:t>
            </a:r>
            <a:r>
              <a:rPr kumimoji="0" lang="en-US" sz="1600" b="0" i="0" u="none" strike="noStrike" kern="1200" cap="none" spc="0" normalizeH="0" baseline="0" noProof="0" dirty="0">
                <a:ln>
                  <a:noFill/>
                </a:ln>
                <a:solidFill>
                  <a:srgbClr val="08355F"/>
                </a:solidFill>
                <a:effectLst/>
                <a:uLnTx/>
                <a:uFillTx/>
                <a:latin typeface="Calibri" panose="020F0502020204030204"/>
                <a:ea typeface="+mn-ea"/>
                <a:cs typeface="+mn-cs"/>
              </a:rPr>
              <a:t> | twitter.com/</a:t>
            </a:r>
            <a:r>
              <a:rPr kumimoji="0" lang="en-US" sz="1600" b="0" i="0" u="none" strike="noStrike" kern="1200" cap="none" spc="0" normalizeH="0" baseline="0" noProof="0" dirty="0" err="1">
                <a:ln>
                  <a:noFill/>
                </a:ln>
                <a:solidFill>
                  <a:srgbClr val="08355F"/>
                </a:solidFill>
                <a:effectLst/>
                <a:uLnTx/>
                <a:uFillTx/>
                <a:latin typeface="Calibri" panose="020F0502020204030204"/>
                <a:ea typeface="+mn-ea"/>
                <a:cs typeface="+mn-cs"/>
              </a:rPr>
              <a:t>NCILiteracy</a:t>
            </a:r>
            <a:r>
              <a:rPr kumimoji="0" lang="en-US" sz="1600" b="0" i="0" u="none" strike="noStrike" kern="1200" cap="none" spc="0" normalizeH="0" baseline="0" noProof="0" dirty="0">
                <a:ln>
                  <a:noFill/>
                </a:ln>
                <a:solidFill>
                  <a:srgbClr val="08355F"/>
                </a:solidFill>
                <a:effectLst/>
                <a:uLnTx/>
                <a:uFillTx/>
                <a:latin typeface="Calibri" panose="020F0502020204030204"/>
                <a:ea typeface="+mn-ea"/>
                <a:cs typeface="+mn-cs"/>
              </a:rPr>
              <a:t> | facebook.com/</a:t>
            </a:r>
            <a:r>
              <a:rPr kumimoji="0" lang="en-US" sz="1600" b="0" i="0" u="none" strike="noStrike" kern="1200" cap="none" spc="0" normalizeH="0" baseline="0" noProof="0" dirty="0" err="1">
                <a:ln>
                  <a:noFill/>
                </a:ln>
                <a:solidFill>
                  <a:srgbClr val="08355F"/>
                </a:solidFill>
                <a:effectLst/>
                <a:uLnTx/>
                <a:uFillTx/>
                <a:latin typeface="Calibri" panose="020F0502020204030204"/>
                <a:ea typeface="+mn-ea"/>
                <a:cs typeface="+mn-cs"/>
              </a:rPr>
              <a:t>improvingliteracy</a:t>
            </a:r>
            <a:endParaRPr kumimoji="0" lang="en-US" sz="1600" b="0" i="0" u="none" strike="noStrike" kern="1200" cap="none" spc="0" normalizeH="0" baseline="0" noProof="0" dirty="0">
              <a:ln>
                <a:noFill/>
              </a:ln>
              <a:solidFill>
                <a:srgbClr val="08355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15379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515006-5E79-B743-B53A-874CD8ADD393}"/>
              </a:ext>
            </a:extLst>
          </p:cNvPr>
          <p:cNvSpPr>
            <a:spLocks noGrp="1"/>
          </p:cNvSpPr>
          <p:nvPr>
            <p:ph type="title"/>
          </p:nvPr>
        </p:nvSpPr>
        <p:spPr>
          <a:xfrm>
            <a:off x="282388" y="542084"/>
            <a:ext cx="11658599" cy="2886916"/>
          </a:xfrm>
        </p:spPr>
        <p:txBody>
          <a:bodyPr>
            <a:normAutofit/>
          </a:bodyPr>
          <a:lstStyle/>
          <a:p>
            <a:pPr algn="ctr"/>
            <a:r>
              <a:rPr lang="en-US" sz="3600" dirty="0"/>
              <a:t>Establish Collection and Use of Student Reading Data and MTSS-R Implementation Data</a:t>
            </a:r>
          </a:p>
        </p:txBody>
      </p:sp>
      <p:pic>
        <p:nvPicPr>
          <p:cNvPr id="6" name="Picture 5">
            <a:extLst>
              <a:ext uri="{FF2B5EF4-FFF2-40B4-BE49-F238E27FC236}">
                <a16:creationId xmlns:a16="http://schemas.microsoft.com/office/drawing/2014/main" id="{0CB1F883-7366-AF46-ADB5-7B9E0B7929DE}"/>
              </a:ext>
            </a:extLst>
          </p:cNvPr>
          <p:cNvPicPr>
            <a:picLocks noChangeAspect="1"/>
          </p:cNvPicPr>
          <p:nvPr/>
        </p:nvPicPr>
        <p:blipFill>
          <a:blip r:embed="rId4"/>
          <a:stretch>
            <a:fillRect/>
          </a:stretch>
        </p:blipFill>
        <p:spPr>
          <a:xfrm>
            <a:off x="282388" y="1803954"/>
            <a:ext cx="5542010" cy="4170363"/>
          </a:xfrm>
          <a:prstGeom prst="rect">
            <a:avLst/>
          </a:prstGeom>
          <a:noFill/>
          <a:ln>
            <a:solidFill>
              <a:schemeClr val="accent1"/>
            </a:solidFill>
          </a:ln>
        </p:spPr>
      </p:pic>
      <p:pic>
        <p:nvPicPr>
          <p:cNvPr id="8" name="Picture 7">
            <a:extLst>
              <a:ext uri="{FF2B5EF4-FFF2-40B4-BE49-F238E27FC236}">
                <a16:creationId xmlns:a16="http://schemas.microsoft.com/office/drawing/2014/main" id="{50BB87CB-0625-344E-884B-098AECEA85CB}"/>
              </a:ext>
            </a:extLst>
          </p:cNvPr>
          <p:cNvPicPr>
            <a:picLocks noChangeAspect="1"/>
          </p:cNvPicPr>
          <p:nvPr/>
        </p:nvPicPr>
        <p:blipFill>
          <a:blip r:embed="rId5"/>
          <a:stretch>
            <a:fillRect/>
          </a:stretch>
        </p:blipFill>
        <p:spPr>
          <a:xfrm>
            <a:off x="6367604" y="1803954"/>
            <a:ext cx="5429479" cy="4170363"/>
          </a:xfrm>
          <a:prstGeom prst="rect">
            <a:avLst/>
          </a:prstGeom>
          <a:ln>
            <a:solidFill>
              <a:schemeClr val="accent1"/>
            </a:solidFill>
          </a:ln>
        </p:spPr>
      </p:pic>
      <p:sp>
        <p:nvSpPr>
          <p:cNvPr id="5" name="TextBox 4">
            <a:extLst>
              <a:ext uri="{FF2B5EF4-FFF2-40B4-BE49-F238E27FC236}">
                <a16:creationId xmlns:a16="http://schemas.microsoft.com/office/drawing/2014/main" id="{A69E3277-D98D-3647-842F-31D102B467C3}"/>
              </a:ext>
            </a:extLst>
          </p:cNvPr>
          <p:cNvSpPr txBox="1"/>
          <p:nvPr/>
        </p:nvSpPr>
        <p:spPr>
          <a:xfrm>
            <a:off x="5007212" y="5946584"/>
            <a:ext cx="2177576" cy="369332"/>
          </a:xfrm>
          <a:prstGeom prst="rect">
            <a:avLst/>
          </a:prstGeom>
          <a:noFill/>
        </p:spPr>
        <p:txBody>
          <a:bodyPr wrap="square" rtlCol="0">
            <a:spAutoFit/>
          </a:bodyPr>
          <a:lstStyle/>
          <a:p>
            <a:r>
              <a:rPr lang="en-US" dirty="0"/>
              <a:t>Element II: Data Use</a:t>
            </a:r>
          </a:p>
        </p:txBody>
      </p:sp>
    </p:spTree>
    <p:custDataLst>
      <p:tags r:id="rId1"/>
    </p:custDataLst>
    <p:extLst>
      <p:ext uri="{BB962C8B-B14F-4D97-AF65-F5344CB8AC3E}">
        <p14:creationId xmlns:p14="http://schemas.microsoft.com/office/powerpoint/2010/main" val="3710284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515006-5E79-B743-B53A-874CD8ADD393}"/>
              </a:ext>
            </a:extLst>
          </p:cNvPr>
          <p:cNvSpPr>
            <a:spLocks noGrp="1"/>
          </p:cNvSpPr>
          <p:nvPr>
            <p:ph type="title"/>
          </p:nvPr>
        </p:nvSpPr>
        <p:spPr>
          <a:xfrm>
            <a:off x="551610" y="1059590"/>
            <a:ext cx="4675909" cy="4058338"/>
          </a:xfrm>
        </p:spPr>
        <p:txBody>
          <a:bodyPr>
            <a:noAutofit/>
          </a:bodyPr>
          <a:lstStyle/>
          <a:p>
            <a:pPr algn="ctr"/>
            <a:r>
              <a:rPr lang="en-US" dirty="0"/>
              <a:t>Establish Processes and Procedures for All Professional Development, Coaching and Collaboration</a:t>
            </a:r>
          </a:p>
        </p:txBody>
      </p:sp>
      <p:sp>
        <p:nvSpPr>
          <p:cNvPr id="5" name="TextBox 4">
            <a:extLst>
              <a:ext uri="{FF2B5EF4-FFF2-40B4-BE49-F238E27FC236}">
                <a16:creationId xmlns:a16="http://schemas.microsoft.com/office/drawing/2014/main" id="{E1101617-AC4A-7E45-B9A8-0E6C1CEF1663}"/>
              </a:ext>
            </a:extLst>
          </p:cNvPr>
          <p:cNvSpPr txBox="1"/>
          <p:nvPr/>
        </p:nvSpPr>
        <p:spPr>
          <a:xfrm>
            <a:off x="817424" y="5410021"/>
            <a:ext cx="4144282" cy="646331"/>
          </a:xfrm>
          <a:prstGeom prst="rect">
            <a:avLst/>
          </a:prstGeom>
          <a:noFill/>
        </p:spPr>
        <p:txBody>
          <a:bodyPr wrap="square" rtlCol="0">
            <a:spAutoFit/>
          </a:bodyPr>
          <a:lstStyle/>
          <a:p>
            <a:pPr algn="ctr"/>
            <a:r>
              <a:rPr lang="en-US" dirty="0"/>
              <a:t>Element III: Professional Development</a:t>
            </a:r>
          </a:p>
          <a:p>
            <a:pPr algn="ctr"/>
            <a:r>
              <a:rPr lang="en-US" dirty="0"/>
              <a:t>and Coaching</a:t>
            </a:r>
          </a:p>
        </p:txBody>
      </p:sp>
      <p:pic>
        <p:nvPicPr>
          <p:cNvPr id="6" name="Picture 5" descr="Element III Professional Development and Coaching - School-based Workshops: Ensure all school staff have a thorough understanding of the Science of Reading, MTSS-R, and reading instructional practices, priorities, and goals. Job-Embedded Technical Assistance and Coaching: On an ongoing basis, support reading instructional staff to plan and deliver high-quality reading instruction, incorporating student and implementation data. This includes: &#10;Professional Learning Communities (Grade-Level Meetings) &#10;Practice-Based Learning Opportunities &#10;Out-of-Classroom Practice. Instructional Coaching: On an ongoing basis, train and support reading instructional staff in classroom settings to implement high quality reading instruction with fidelity. This includes: &#10;Implementation Data Collection &#10;Modeling Lessons&#10;Side-by-Side Coaching &#10;Performance Feedback ">
            <a:extLst>
              <a:ext uri="{FF2B5EF4-FFF2-40B4-BE49-F238E27FC236}">
                <a16:creationId xmlns:a16="http://schemas.microsoft.com/office/drawing/2014/main" id="{FA5B4149-DBD4-6C44-A3D1-AFED9E1857A3}"/>
              </a:ext>
            </a:extLst>
          </p:cNvPr>
          <p:cNvPicPr>
            <a:picLocks noChangeAspect="1"/>
          </p:cNvPicPr>
          <p:nvPr/>
        </p:nvPicPr>
        <p:blipFill>
          <a:blip r:embed="rId4"/>
          <a:stretch>
            <a:fillRect/>
          </a:stretch>
        </p:blipFill>
        <p:spPr>
          <a:xfrm>
            <a:off x="5789342" y="585722"/>
            <a:ext cx="5702191" cy="5470630"/>
          </a:xfrm>
          <a:prstGeom prst="rect">
            <a:avLst/>
          </a:prstGeom>
          <a:ln>
            <a:solidFill>
              <a:schemeClr val="accent1"/>
            </a:solidFill>
          </a:ln>
        </p:spPr>
      </p:pic>
    </p:spTree>
    <p:custDataLst>
      <p:tags r:id="rId1"/>
    </p:custDataLst>
    <p:extLst>
      <p:ext uri="{BB962C8B-B14F-4D97-AF65-F5344CB8AC3E}">
        <p14:creationId xmlns:p14="http://schemas.microsoft.com/office/powerpoint/2010/main" val="2241226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C404EB-A909-444C-943A-DDFD141BDE4A}"/>
              </a:ext>
            </a:extLst>
          </p:cNvPr>
          <p:cNvSpPr>
            <a:spLocks noGrp="1"/>
          </p:cNvSpPr>
          <p:nvPr>
            <p:ph type="title"/>
          </p:nvPr>
        </p:nvSpPr>
        <p:spPr>
          <a:xfrm>
            <a:off x="652469" y="2367492"/>
            <a:ext cx="4898571" cy="2123015"/>
          </a:xfrm>
        </p:spPr>
        <p:txBody>
          <a:bodyPr>
            <a:normAutofit fontScale="90000"/>
          </a:bodyPr>
          <a:lstStyle/>
          <a:p>
            <a:pPr algn="ctr"/>
            <a:r>
              <a:rPr lang="en-US" dirty="0"/>
              <a:t>Establish Family-School Communication Systems</a:t>
            </a:r>
          </a:p>
        </p:txBody>
      </p:sp>
      <p:sp>
        <p:nvSpPr>
          <p:cNvPr id="5" name="TextBox 4">
            <a:extLst>
              <a:ext uri="{FF2B5EF4-FFF2-40B4-BE49-F238E27FC236}">
                <a16:creationId xmlns:a16="http://schemas.microsoft.com/office/drawing/2014/main" id="{BAAC01F1-8666-0E4D-B553-A89FCE8E2380}"/>
              </a:ext>
            </a:extLst>
          </p:cNvPr>
          <p:cNvSpPr txBox="1"/>
          <p:nvPr/>
        </p:nvSpPr>
        <p:spPr>
          <a:xfrm>
            <a:off x="1174982" y="5065929"/>
            <a:ext cx="3853543" cy="646331"/>
          </a:xfrm>
          <a:prstGeom prst="rect">
            <a:avLst/>
          </a:prstGeom>
          <a:noFill/>
        </p:spPr>
        <p:txBody>
          <a:bodyPr wrap="square" rtlCol="0">
            <a:spAutoFit/>
          </a:bodyPr>
          <a:lstStyle/>
          <a:p>
            <a:pPr algn="ctr"/>
            <a:r>
              <a:rPr lang="en-US" dirty="0"/>
              <a:t>Element V: Mutual Support Involving Families and Schools</a:t>
            </a:r>
          </a:p>
        </p:txBody>
      </p:sp>
      <p:pic>
        <p:nvPicPr>
          <p:cNvPr id="3" name="Picture 2" descr="Supporting Your Child's Litearcy Development at Home. Find an accessible pdf at https://improvingliteracy.org/sites/improvingliteracy2.uoregon.edu/files/briefs/Supporting-Your-Child-Literacy-Development-at-Home.pdf">
            <a:extLst>
              <a:ext uri="{FF2B5EF4-FFF2-40B4-BE49-F238E27FC236}">
                <a16:creationId xmlns:a16="http://schemas.microsoft.com/office/drawing/2014/main" id="{68C50C1B-D1A2-3B41-9405-88159D0E76CD}"/>
              </a:ext>
              <a:ext uri="{C183D7F6-B498-43B3-948B-1728B52AA6E4}">
                <adec:decorative xmlns:adec="http://schemas.microsoft.com/office/drawing/2017/decorative" val="0"/>
              </a:ext>
            </a:extLst>
          </p:cNvPr>
          <p:cNvPicPr>
            <a:picLocks noChangeAspect="1"/>
          </p:cNvPicPr>
          <p:nvPr/>
        </p:nvPicPr>
        <p:blipFill rotWithShape="1">
          <a:blip r:embed="rId4"/>
          <a:srcRect b="9876"/>
          <a:stretch/>
        </p:blipFill>
        <p:spPr>
          <a:xfrm>
            <a:off x="6096000" y="738104"/>
            <a:ext cx="5443531" cy="5381792"/>
          </a:xfrm>
          <a:prstGeom prst="rect">
            <a:avLst/>
          </a:prstGeom>
        </p:spPr>
      </p:pic>
    </p:spTree>
    <p:custDataLst>
      <p:tags r:id="rId1"/>
    </p:custDataLst>
    <p:extLst>
      <p:ext uri="{BB962C8B-B14F-4D97-AF65-F5344CB8AC3E}">
        <p14:creationId xmlns:p14="http://schemas.microsoft.com/office/powerpoint/2010/main" val="44959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27947"/>
            <a:ext cx="10515600" cy="2810435"/>
          </a:xfrm>
        </p:spPr>
        <p:txBody>
          <a:bodyPr>
            <a:normAutofit/>
          </a:bodyPr>
          <a:lstStyle/>
          <a:p>
            <a:pPr algn="ctr"/>
            <a:r>
              <a:rPr lang="en-US" dirty="0"/>
              <a:t>Engage in a Continuous Improvement Model to Strengthen MTSS-R Elements</a:t>
            </a:r>
          </a:p>
        </p:txBody>
      </p:sp>
    </p:spTree>
    <p:custDataLst>
      <p:tags r:id="rId1"/>
    </p:custDataLst>
    <p:extLst>
      <p:ext uri="{BB962C8B-B14F-4D97-AF65-F5344CB8AC3E}">
        <p14:creationId xmlns:p14="http://schemas.microsoft.com/office/powerpoint/2010/main" val="450230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F3F7A9-8DF9-41A9-5E02-DA3E4F20A93F}"/>
              </a:ext>
            </a:extLst>
          </p:cNvPr>
          <p:cNvSpPr>
            <a:spLocks noGrp="1"/>
          </p:cNvSpPr>
          <p:nvPr>
            <p:ph type="title"/>
          </p:nvPr>
        </p:nvSpPr>
        <p:spPr>
          <a:xfrm>
            <a:off x="838200" y="-1325563"/>
            <a:ext cx="10515600" cy="1325563"/>
          </a:xfrm>
        </p:spPr>
        <p:txBody>
          <a:bodyPr anchor="b"/>
          <a:lstStyle/>
          <a:p>
            <a:r>
              <a:rPr lang="en-US" dirty="0"/>
              <a:t>School MTSS-R Implementation Checklist and Continuous Improvement Model for MTSS-R</a:t>
            </a:r>
          </a:p>
        </p:txBody>
      </p:sp>
      <p:pic>
        <p:nvPicPr>
          <p:cNvPr id="5" name="Picture 4" descr="School MTSS-R Implementation Checklist">
            <a:extLst>
              <a:ext uri="{FF2B5EF4-FFF2-40B4-BE49-F238E27FC236}">
                <a16:creationId xmlns:a16="http://schemas.microsoft.com/office/drawing/2014/main" id="{8C3A57B3-2CF8-2176-A251-8BDD1F74CB1E}"/>
              </a:ext>
            </a:extLst>
          </p:cNvPr>
          <p:cNvPicPr>
            <a:picLocks noChangeAspect="1"/>
          </p:cNvPicPr>
          <p:nvPr/>
        </p:nvPicPr>
        <p:blipFill rotWithShape="1">
          <a:blip r:embed="rId4"/>
          <a:srcRect b="14715"/>
          <a:stretch/>
        </p:blipFill>
        <p:spPr>
          <a:xfrm>
            <a:off x="639392" y="1790699"/>
            <a:ext cx="5625064" cy="3276600"/>
          </a:xfrm>
          <a:prstGeom prst="rect">
            <a:avLst/>
          </a:prstGeom>
          <a:ln>
            <a:solidFill>
              <a:schemeClr val="bg2"/>
            </a:solidFill>
          </a:ln>
        </p:spPr>
      </p:pic>
      <p:pic>
        <p:nvPicPr>
          <p:cNvPr id="3" name="Picture 2" descr="Continuous Improvement Model For Multi-Tiered Systems of Support in Reading (MTSS-R)&#10;Evaluate: Collect, review and analyze implementation data and student performance data.&#10;Prioritize: Use your analysis of data to identify greatest area(s) of focus to support instruction and intervention.&#10;Plan: Create an action plan for the prioritized areas of focus.&#10;Implement: Carry out the action plan and collect implementation and student performance data.">
            <a:extLst>
              <a:ext uri="{FF2B5EF4-FFF2-40B4-BE49-F238E27FC236}">
                <a16:creationId xmlns:a16="http://schemas.microsoft.com/office/drawing/2014/main" id="{74F1DE92-405D-E342-900A-E9E648853A25}"/>
              </a:ext>
            </a:extLst>
          </p:cNvPr>
          <p:cNvPicPr>
            <a:picLocks noChangeAspect="1"/>
          </p:cNvPicPr>
          <p:nvPr/>
        </p:nvPicPr>
        <p:blipFill>
          <a:blip r:embed="rId5"/>
          <a:stretch>
            <a:fillRect/>
          </a:stretch>
        </p:blipFill>
        <p:spPr>
          <a:xfrm>
            <a:off x="6623849" y="943097"/>
            <a:ext cx="4928759" cy="4971805"/>
          </a:xfrm>
          <a:prstGeom prst="rect">
            <a:avLst/>
          </a:prstGeom>
        </p:spPr>
      </p:pic>
    </p:spTree>
    <p:custDataLst>
      <p:tags r:id="rId1"/>
    </p:custDataLst>
    <p:extLst>
      <p:ext uri="{BB962C8B-B14F-4D97-AF65-F5344CB8AC3E}">
        <p14:creationId xmlns:p14="http://schemas.microsoft.com/office/powerpoint/2010/main" val="2346896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5B3D-E8AF-354E-9342-809E644CFA1F}"/>
              </a:ext>
            </a:extLst>
          </p:cNvPr>
          <p:cNvSpPr>
            <a:spLocks noGrp="1"/>
          </p:cNvSpPr>
          <p:nvPr>
            <p:ph type="title"/>
          </p:nvPr>
        </p:nvSpPr>
        <p:spPr>
          <a:xfrm>
            <a:off x="838200" y="681038"/>
            <a:ext cx="10515600" cy="678840"/>
          </a:xfrm>
        </p:spPr>
        <p:txBody>
          <a:bodyPr>
            <a:normAutofit fontScale="90000"/>
          </a:bodyPr>
          <a:lstStyle/>
          <a:p>
            <a:r>
              <a:rPr lang="en-US" dirty="0"/>
              <a:t>Bridge the Knowing-Doing Gap</a:t>
            </a:r>
          </a:p>
        </p:txBody>
      </p:sp>
      <p:sp>
        <p:nvSpPr>
          <p:cNvPr id="3" name="Content Placeholder 2">
            <a:extLst>
              <a:ext uri="{FF2B5EF4-FFF2-40B4-BE49-F238E27FC236}">
                <a16:creationId xmlns:a16="http://schemas.microsoft.com/office/drawing/2014/main" id="{B43511E4-85C8-764E-B2F6-9A42E3EF6147}"/>
              </a:ext>
            </a:extLst>
          </p:cNvPr>
          <p:cNvSpPr>
            <a:spLocks noGrp="1"/>
          </p:cNvSpPr>
          <p:nvPr>
            <p:ph idx="1"/>
          </p:nvPr>
        </p:nvSpPr>
        <p:spPr>
          <a:xfrm>
            <a:off x="838200" y="1781908"/>
            <a:ext cx="10515600" cy="4395055"/>
          </a:xfrm>
        </p:spPr>
        <p:txBody>
          <a:bodyPr/>
          <a:lstStyle/>
          <a:p>
            <a:pPr marL="0" indent="0" algn="ctr">
              <a:buNone/>
            </a:pPr>
            <a:r>
              <a:rPr lang="en-US" sz="3200" i="1" dirty="0"/>
              <a:t>“You’re likely to find talk substituting for action when no follow-up is done to ensure that what was said is actually done; people forget that merely making a decision doesn’t change anything.”</a:t>
            </a:r>
          </a:p>
          <a:p>
            <a:pPr marL="0" indent="0" algn="r">
              <a:buNone/>
            </a:pPr>
            <a:r>
              <a:rPr lang="en-US" sz="2000" i="1" dirty="0"/>
              <a:t>The Knowing-Doing Gap</a:t>
            </a:r>
            <a:r>
              <a:rPr lang="en-US" sz="2000" dirty="0"/>
              <a:t>, by J. Pfeffer and R. I. Sutton (1999)</a:t>
            </a:r>
          </a:p>
          <a:p>
            <a:pPr marL="0" indent="0">
              <a:buNone/>
            </a:pPr>
            <a:endParaRPr lang="en-US" dirty="0"/>
          </a:p>
          <a:p>
            <a:pPr marL="0" indent="0" algn="ctr">
              <a:buNone/>
            </a:pPr>
            <a:r>
              <a:rPr lang="en-US" sz="3200" dirty="0"/>
              <a:t>What we can </a:t>
            </a:r>
            <a:r>
              <a:rPr lang="en-US" sz="3200" b="1" i="1" dirty="0"/>
              <a:t>change</a:t>
            </a:r>
            <a:r>
              <a:rPr lang="en-US" sz="3200" dirty="0"/>
              <a:t> is enough to make a difference in literacy achievement with children!</a:t>
            </a:r>
          </a:p>
        </p:txBody>
      </p:sp>
    </p:spTree>
    <p:custDataLst>
      <p:tags r:id="rId1"/>
    </p:custDataLst>
    <p:extLst>
      <p:ext uri="{BB962C8B-B14F-4D97-AF65-F5344CB8AC3E}">
        <p14:creationId xmlns:p14="http://schemas.microsoft.com/office/powerpoint/2010/main" val="529470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C6D862-21D2-1160-C986-592A9EBE736D}"/>
              </a:ext>
            </a:extLst>
          </p:cNvPr>
          <p:cNvSpPr>
            <a:spLocks noGrp="1"/>
          </p:cNvSpPr>
          <p:nvPr>
            <p:ph type="title"/>
          </p:nvPr>
        </p:nvSpPr>
        <p:spPr>
          <a:xfrm>
            <a:off x="838200" y="-1325563"/>
            <a:ext cx="10515600" cy="1325563"/>
          </a:xfrm>
        </p:spPr>
        <p:txBody>
          <a:bodyPr anchor="b"/>
          <a:lstStyle/>
          <a:p>
            <a:r>
              <a:rPr lang="en-US" dirty="0"/>
              <a:t>Evaluate</a:t>
            </a:r>
          </a:p>
        </p:txBody>
      </p:sp>
      <p:pic>
        <p:nvPicPr>
          <p:cNvPr id="2" name="Picture 1" descr="Continuous Improvement Model">
            <a:extLst>
              <a:ext uri="{FF2B5EF4-FFF2-40B4-BE49-F238E27FC236}">
                <a16:creationId xmlns:a16="http://schemas.microsoft.com/office/drawing/2014/main" id="{217963F0-9C00-ED47-A490-D6A002006AEF}"/>
              </a:ext>
            </a:extLst>
          </p:cNvPr>
          <p:cNvPicPr>
            <a:picLocks noChangeAspect="1"/>
          </p:cNvPicPr>
          <p:nvPr/>
        </p:nvPicPr>
        <p:blipFill rotWithShape="1">
          <a:blip r:embed="rId4"/>
          <a:srcRect l="1078"/>
          <a:stretch/>
        </p:blipFill>
        <p:spPr>
          <a:xfrm>
            <a:off x="890607" y="673153"/>
            <a:ext cx="2755653" cy="2755847"/>
          </a:xfrm>
          <a:prstGeom prst="rect">
            <a:avLst/>
          </a:prstGeom>
        </p:spPr>
      </p:pic>
      <p:sp>
        <p:nvSpPr>
          <p:cNvPr id="4" name="TextBox 3">
            <a:extLst>
              <a:ext uri="{FF2B5EF4-FFF2-40B4-BE49-F238E27FC236}">
                <a16:creationId xmlns:a16="http://schemas.microsoft.com/office/drawing/2014/main" id="{1932EF2D-926A-50F6-EF6D-D86DF89A9FB9}"/>
              </a:ext>
            </a:extLst>
          </p:cNvPr>
          <p:cNvSpPr txBox="1"/>
          <p:nvPr/>
        </p:nvSpPr>
        <p:spPr>
          <a:xfrm>
            <a:off x="6404767" y="987354"/>
            <a:ext cx="4010025" cy="584775"/>
          </a:xfrm>
          <a:prstGeom prst="rect">
            <a:avLst/>
          </a:prstGeom>
          <a:solidFill>
            <a:srgbClr val="FCC703"/>
          </a:solidFill>
        </p:spPr>
        <p:txBody>
          <a:bodyPr wrap="square" rtlCol="0">
            <a:spAutoFit/>
          </a:bodyPr>
          <a:lstStyle/>
          <a:p>
            <a:r>
              <a:rPr lang="en-US" sz="3200" b="1" dirty="0"/>
              <a:t>1.          Evaluate</a:t>
            </a:r>
          </a:p>
        </p:txBody>
      </p:sp>
      <p:sp>
        <p:nvSpPr>
          <p:cNvPr id="5" name="TextBox 4">
            <a:extLst>
              <a:ext uri="{FF2B5EF4-FFF2-40B4-BE49-F238E27FC236}">
                <a16:creationId xmlns:a16="http://schemas.microsoft.com/office/drawing/2014/main" id="{F54C178D-4F11-62CA-E8B7-04BC100E6C21}"/>
              </a:ext>
            </a:extLst>
          </p:cNvPr>
          <p:cNvSpPr txBox="1"/>
          <p:nvPr/>
        </p:nvSpPr>
        <p:spPr>
          <a:xfrm>
            <a:off x="6404766" y="1611125"/>
            <a:ext cx="4010025" cy="1200329"/>
          </a:xfrm>
          <a:prstGeom prst="rect">
            <a:avLst/>
          </a:prstGeom>
          <a:solidFill>
            <a:srgbClr val="FFFBE3"/>
          </a:solidFill>
          <a:ln w="38100">
            <a:solidFill>
              <a:srgbClr val="FCC703"/>
            </a:solidFill>
            <a:prstDash val="dash"/>
          </a:ln>
        </p:spPr>
        <p:txBody>
          <a:bodyPr wrap="square" rtlCol="0">
            <a:spAutoFit/>
          </a:bodyPr>
          <a:lstStyle/>
          <a:p>
            <a:r>
              <a:rPr lang="en-US" sz="2400" dirty="0"/>
              <a:t>Collect, review and analyze implementation data and student performance data.</a:t>
            </a:r>
          </a:p>
        </p:txBody>
      </p:sp>
      <p:sp>
        <p:nvSpPr>
          <p:cNvPr id="3" name="Content Placeholder 2">
            <a:extLst>
              <a:ext uri="{FF2B5EF4-FFF2-40B4-BE49-F238E27FC236}">
                <a16:creationId xmlns:a16="http://schemas.microsoft.com/office/drawing/2014/main" id="{72D5B5C6-125D-8F4E-9B69-0EDB2D801374}"/>
              </a:ext>
            </a:extLst>
          </p:cNvPr>
          <p:cNvSpPr>
            <a:spLocks noGrp="1"/>
          </p:cNvSpPr>
          <p:nvPr>
            <p:ph idx="1"/>
          </p:nvPr>
        </p:nvSpPr>
        <p:spPr>
          <a:xfrm>
            <a:off x="464371" y="4043501"/>
            <a:ext cx="11263258" cy="1798369"/>
          </a:xfrm>
        </p:spPr>
        <p:txBody>
          <a:bodyPr>
            <a:normAutofit lnSpcReduction="10000"/>
          </a:bodyPr>
          <a:lstStyle/>
          <a:p>
            <a:pPr marL="514350" lvl="0" indent="-514350">
              <a:buFont typeface="+mj-lt"/>
              <a:buAutoNum type="arabicPeriod"/>
            </a:pPr>
            <a:r>
              <a:rPr lang="en-US" sz="2800" dirty="0"/>
              <a:t>Score each item on the </a:t>
            </a:r>
            <a:r>
              <a:rPr lang="en-US" sz="2800" i="1" dirty="0"/>
              <a:t>MTSS-R Checklist</a:t>
            </a:r>
            <a:r>
              <a:rPr lang="en-US" sz="2800" dirty="0"/>
              <a:t> to evaluate your current implementation</a:t>
            </a:r>
          </a:p>
          <a:p>
            <a:pPr marL="514350" lvl="0" indent="-514350">
              <a:buFont typeface="+mj-lt"/>
              <a:buAutoNum type="arabicPeriod"/>
            </a:pPr>
            <a:r>
              <a:rPr lang="en-US" sz="2800" dirty="0"/>
              <a:t>Collect and summarize student data</a:t>
            </a:r>
          </a:p>
          <a:p>
            <a:pPr marL="514350" lvl="0" indent="-514350">
              <a:buFont typeface="+mj-lt"/>
              <a:buAutoNum type="arabicPeriod"/>
            </a:pPr>
            <a:r>
              <a:rPr lang="en-US" sz="2800" dirty="0"/>
              <a:t>Collect and summarize implementation data</a:t>
            </a:r>
            <a:endParaRPr lang="en-US" dirty="0"/>
          </a:p>
          <a:p>
            <a:pPr lvl="0"/>
            <a:endParaRPr lang="en-US" dirty="0"/>
          </a:p>
          <a:p>
            <a:endParaRPr lang="en-US" dirty="0"/>
          </a:p>
        </p:txBody>
      </p:sp>
    </p:spTree>
    <p:custDataLst>
      <p:tags r:id="rId1"/>
    </p:custDataLst>
    <p:extLst>
      <p:ext uri="{BB962C8B-B14F-4D97-AF65-F5344CB8AC3E}">
        <p14:creationId xmlns:p14="http://schemas.microsoft.com/office/powerpoint/2010/main" val="3594915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7D9F-9E06-1241-9F44-2052494A6B7F}"/>
              </a:ext>
            </a:extLst>
          </p:cNvPr>
          <p:cNvSpPr>
            <a:spLocks noGrp="1"/>
          </p:cNvSpPr>
          <p:nvPr>
            <p:ph type="title"/>
          </p:nvPr>
        </p:nvSpPr>
        <p:spPr>
          <a:xfrm>
            <a:off x="468052" y="774302"/>
            <a:ext cx="10972800" cy="921642"/>
          </a:xfrm>
        </p:spPr>
        <p:txBody>
          <a:bodyPr/>
          <a:lstStyle/>
          <a:p>
            <a:r>
              <a:rPr lang="en-US" dirty="0"/>
              <a:t>Tool: MTSS-R Implementation Checklist</a:t>
            </a:r>
          </a:p>
        </p:txBody>
      </p:sp>
      <p:pic>
        <p:nvPicPr>
          <p:cNvPr id="3" name="Picture 2" descr="School MTSS-R Implementation Checklist">
            <a:extLst>
              <a:ext uri="{FF2B5EF4-FFF2-40B4-BE49-F238E27FC236}">
                <a16:creationId xmlns:a16="http://schemas.microsoft.com/office/drawing/2014/main" id="{35C84541-718B-C187-BCD8-06C91887916C}"/>
              </a:ext>
            </a:extLst>
          </p:cNvPr>
          <p:cNvPicPr>
            <a:picLocks noChangeAspect="1"/>
          </p:cNvPicPr>
          <p:nvPr/>
        </p:nvPicPr>
        <p:blipFill rotWithShape="1">
          <a:blip r:embed="rId4"/>
          <a:srcRect b="14715"/>
          <a:stretch/>
        </p:blipFill>
        <p:spPr>
          <a:xfrm>
            <a:off x="290944" y="2134506"/>
            <a:ext cx="5625064" cy="3276600"/>
          </a:xfrm>
          <a:prstGeom prst="rect">
            <a:avLst/>
          </a:prstGeom>
          <a:ln>
            <a:solidFill>
              <a:schemeClr val="bg2"/>
            </a:solidFill>
          </a:ln>
        </p:spPr>
      </p:pic>
      <p:sp>
        <p:nvSpPr>
          <p:cNvPr id="6" name="Content Placeholder 2">
            <a:extLst>
              <a:ext uri="{FF2B5EF4-FFF2-40B4-BE49-F238E27FC236}">
                <a16:creationId xmlns:a16="http://schemas.microsoft.com/office/drawing/2014/main" id="{A07ED79B-2781-E349-BDD4-E9E3190D5B8E}"/>
              </a:ext>
            </a:extLst>
          </p:cNvPr>
          <p:cNvSpPr txBox="1">
            <a:spLocks/>
          </p:cNvSpPr>
          <p:nvPr/>
        </p:nvSpPr>
        <p:spPr>
          <a:xfrm>
            <a:off x="6096000" y="2134506"/>
            <a:ext cx="5805056" cy="348837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52575" indent="-1539875">
              <a:buNone/>
            </a:pPr>
            <a:r>
              <a:rPr lang="en-US" sz="2400" dirty="0"/>
              <a:t>Element I:  	Core Instruction and Intervention</a:t>
            </a:r>
          </a:p>
          <a:p>
            <a:pPr marL="1552575" indent="-1539875">
              <a:buNone/>
            </a:pPr>
            <a:r>
              <a:rPr lang="en-US" sz="2400" dirty="0"/>
              <a:t>Element II: 	Data Use</a:t>
            </a:r>
          </a:p>
          <a:p>
            <a:pPr marL="1552575" indent="-1539875">
              <a:buNone/>
            </a:pPr>
            <a:r>
              <a:rPr lang="en-US" sz="2400" dirty="0"/>
              <a:t>Element III: 	Professional Development and Coaching</a:t>
            </a:r>
          </a:p>
          <a:p>
            <a:pPr marL="1552575" indent="-1539875">
              <a:buNone/>
            </a:pPr>
            <a:r>
              <a:rPr lang="en-US" sz="2400" dirty="0"/>
              <a:t>Element IV: 	MTSS-R School Leadership</a:t>
            </a:r>
          </a:p>
          <a:p>
            <a:pPr marL="1552575" indent="-1539875">
              <a:buNone/>
            </a:pPr>
            <a:r>
              <a:rPr lang="en-US" sz="2400" dirty="0"/>
              <a:t>Element V: 	Mutual Support Involving Families and the School</a:t>
            </a:r>
          </a:p>
        </p:txBody>
      </p:sp>
    </p:spTree>
    <p:custDataLst>
      <p:tags r:id="rId1"/>
    </p:custDataLst>
    <p:extLst>
      <p:ext uri="{BB962C8B-B14F-4D97-AF65-F5344CB8AC3E}">
        <p14:creationId xmlns:p14="http://schemas.microsoft.com/office/powerpoint/2010/main" val="836107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09358-175A-C31B-5E84-D804593C5B3C}"/>
              </a:ext>
            </a:extLst>
          </p:cNvPr>
          <p:cNvSpPr>
            <a:spLocks noGrp="1"/>
          </p:cNvSpPr>
          <p:nvPr>
            <p:ph type="title"/>
          </p:nvPr>
        </p:nvSpPr>
        <p:spPr>
          <a:xfrm>
            <a:off x="838200" y="-1325563"/>
            <a:ext cx="10515600" cy="1325563"/>
          </a:xfrm>
        </p:spPr>
        <p:txBody>
          <a:bodyPr anchor="b"/>
          <a:lstStyle/>
          <a:p>
            <a:r>
              <a:rPr lang="en-US" dirty="0"/>
              <a:t>Prioritize</a:t>
            </a:r>
          </a:p>
        </p:txBody>
      </p:sp>
      <p:pic>
        <p:nvPicPr>
          <p:cNvPr id="2" name="Picture 1" descr="Continuous Improvement Model">
            <a:extLst>
              <a:ext uri="{FF2B5EF4-FFF2-40B4-BE49-F238E27FC236}">
                <a16:creationId xmlns:a16="http://schemas.microsoft.com/office/drawing/2014/main" id="{217963F0-9C00-ED47-A490-D6A002006AEF}"/>
              </a:ext>
            </a:extLst>
          </p:cNvPr>
          <p:cNvPicPr>
            <a:picLocks noChangeAspect="1"/>
          </p:cNvPicPr>
          <p:nvPr/>
        </p:nvPicPr>
        <p:blipFill rotWithShape="1">
          <a:blip r:embed="rId4"/>
          <a:srcRect l="1078"/>
          <a:stretch/>
        </p:blipFill>
        <p:spPr>
          <a:xfrm>
            <a:off x="831272" y="519049"/>
            <a:ext cx="2755653" cy="2755847"/>
          </a:xfrm>
          <a:prstGeom prst="rect">
            <a:avLst/>
          </a:prstGeom>
        </p:spPr>
      </p:pic>
      <p:sp>
        <p:nvSpPr>
          <p:cNvPr id="5" name="TextBox 4">
            <a:extLst>
              <a:ext uri="{FF2B5EF4-FFF2-40B4-BE49-F238E27FC236}">
                <a16:creationId xmlns:a16="http://schemas.microsoft.com/office/drawing/2014/main" id="{26220C2A-EC67-DC22-042F-AD8EC32B2587}"/>
              </a:ext>
            </a:extLst>
          </p:cNvPr>
          <p:cNvSpPr txBox="1"/>
          <p:nvPr/>
        </p:nvSpPr>
        <p:spPr>
          <a:xfrm>
            <a:off x="6404767" y="730179"/>
            <a:ext cx="4010025" cy="584775"/>
          </a:xfrm>
          <a:prstGeom prst="rect">
            <a:avLst/>
          </a:prstGeom>
          <a:solidFill>
            <a:srgbClr val="A4C5C9"/>
          </a:solidFill>
        </p:spPr>
        <p:txBody>
          <a:bodyPr wrap="square" rtlCol="0">
            <a:spAutoFit/>
          </a:bodyPr>
          <a:lstStyle/>
          <a:p>
            <a:r>
              <a:rPr lang="en-US" sz="3200" b="1" dirty="0"/>
              <a:t>2.          Prioritize</a:t>
            </a:r>
          </a:p>
        </p:txBody>
      </p:sp>
      <p:sp>
        <p:nvSpPr>
          <p:cNvPr id="7" name="TextBox 6">
            <a:extLst>
              <a:ext uri="{FF2B5EF4-FFF2-40B4-BE49-F238E27FC236}">
                <a16:creationId xmlns:a16="http://schemas.microsoft.com/office/drawing/2014/main" id="{4BD25907-AE72-892E-59F2-B555C68BA122}"/>
              </a:ext>
            </a:extLst>
          </p:cNvPr>
          <p:cNvSpPr txBox="1"/>
          <p:nvPr/>
        </p:nvSpPr>
        <p:spPr>
          <a:xfrm>
            <a:off x="6404766" y="1353950"/>
            <a:ext cx="4010025" cy="1569660"/>
          </a:xfrm>
          <a:prstGeom prst="rect">
            <a:avLst/>
          </a:prstGeom>
          <a:solidFill>
            <a:srgbClr val="FFFBE3"/>
          </a:solidFill>
          <a:ln w="38100">
            <a:solidFill>
              <a:srgbClr val="A4C5C9"/>
            </a:solidFill>
            <a:prstDash val="dash"/>
          </a:ln>
        </p:spPr>
        <p:txBody>
          <a:bodyPr wrap="square" rtlCol="0">
            <a:spAutoFit/>
          </a:bodyPr>
          <a:lstStyle/>
          <a:p>
            <a:r>
              <a:rPr lang="en-US" sz="2400" dirty="0"/>
              <a:t>Use your analysis of data to identify greatest area(s) of focus to support instruction and intervention.</a:t>
            </a:r>
          </a:p>
        </p:txBody>
      </p:sp>
      <p:sp>
        <p:nvSpPr>
          <p:cNvPr id="3" name="Content Placeholder 2">
            <a:extLst>
              <a:ext uri="{FF2B5EF4-FFF2-40B4-BE49-F238E27FC236}">
                <a16:creationId xmlns:a16="http://schemas.microsoft.com/office/drawing/2014/main" id="{72D5B5C6-125D-8F4E-9B69-0EDB2D801374}"/>
              </a:ext>
            </a:extLst>
          </p:cNvPr>
          <p:cNvSpPr>
            <a:spLocks noGrp="1"/>
          </p:cNvSpPr>
          <p:nvPr>
            <p:ph idx="1"/>
          </p:nvPr>
        </p:nvSpPr>
        <p:spPr>
          <a:xfrm>
            <a:off x="1473829" y="3474960"/>
            <a:ext cx="9244342" cy="2755846"/>
          </a:xfrm>
        </p:spPr>
        <p:txBody>
          <a:bodyPr>
            <a:normAutofit lnSpcReduction="10000"/>
          </a:bodyPr>
          <a:lstStyle/>
          <a:p>
            <a:pPr marL="0" indent="0">
              <a:buNone/>
            </a:pPr>
            <a:r>
              <a:rPr lang="en-US" dirty="0"/>
              <a:t>Examine data to gauge the health of your system and determine the overall level of priority for action planning.</a:t>
            </a:r>
          </a:p>
          <a:p>
            <a:pPr marL="0" indent="0">
              <a:buNone/>
            </a:pPr>
            <a:r>
              <a:rPr lang="en-US" dirty="0"/>
              <a:t>Examine:</a:t>
            </a:r>
          </a:p>
          <a:p>
            <a:pPr marL="801688" indent="-334963">
              <a:buFont typeface="+mj-lt"/>
              <a:buAutoNum type="alphaLcPeriod"/>
            </a:pPr>
            <a:r>
              <a:rPr lang="en-US" i="1" dirty="0"/>
              <a:t>	Student data,</a:t>
            </a:r>
            <a:endParaRPr lang="en-US" dirty="0"/>
          </a:p>
          <a:p>
            <a:pPr marL="923925" indent="-457200">
              <a:buFont typeface="+mj-lt"/>
              <a:buAutoNum type="alphaLcPeriod"/>
            </a:pPr>
            <a:r>
              <a:rPr lang="en-US" dirty="0"/>
              <a:t>MTSS-R Checklist data, and</a:t>
            </a:r>
          </a:p>
          <a:p>
            <a:pPr marL="923925" indent="-457200">
              <a:buFont typeface="+mj-lt"/>
              <a:buAutoNum type="alphaLcPeriod"/>
            </a:pPr>
            <a:r>
              <a:rPr lang="en-US" dirty="0"/>
              <a:t>Instruction and intervention implementation data.</a:t>
            </a:r>
          </a:p>
          <a:p>
            <a:pPr marL="514350" indent="-514350">
              <a:buFont typeface="+mj-lt"/>
              <a:buAutoNum type="arabicPeriod"/>
            </a:pPr>
            <a:endParaRPr lang="en-US" dirty="0"/>
          </a:p>
          <a:p>
            <a:endParaRPr lang="en-US" dirty="0"/>
          </a:p>
          <a:p>
            <a:pPr marL="0" lvl="0" indent="0">
              <a:buNone/>
            </a:pPr>
            <a:endParaRPr lang="en-US" dirty="0"/>
          </a:p>
          <a:p>
            <a:pPr lvl="0"/>
            <a:endParaRPr lang="en-US" dirty="0"/>
          </a:p>
          <a:p>
            <a:endParaRPr lang="en-US" dirty="0"/>
          </a:p>
        </p:txBody>
      </p:sp>
    </p:spTree>
    <p:custDataLst>
      <p:tags r:id="rId1"/>
    </p:custDataLst>
    <p:extLst>
      <p:ext uri="{BB962C8B-B14F-4D97-AF65-F5344CB8AC3E}">
        <p14:creationId xmlns:p14="http://schemas.microsoft.com/office/powerpoint/2010/main" val="3643951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D344EA-3305-408C-BC66-F6B643086D7E}"/>
              </a:ext>
            </a:extLst>
          </p:cNvPr>
          <p:cNvSpPr>
            <a:spLocks noGrp="1"/>
          </p:cNvSpPr>
          <p:nvPr>
            <p:ph type="title"/>
          </p:nvPr>
        </p:nvSpPr>
        <p:spPr>
          <a:xfrm>
            <a:off x="415600" y="766481"/>
            <a:ext cx="11360800" cy="1216895"/>
          </a:xfrm>
        </p:spPr>
        <p:txBody>
          <a:bodyPr>
            <a:noAutofit/>
          </a:bodyPr>
          <a:lstStyle/>
          <a:p>
            <a:r>
              <a:rPr lang="en-US" sz="3600" dirty="0"/>
              <a:t>Review MTSS-R Checklist Results:</a:t>
            </a:r>
            <a:br>
              <a:rPr lang="en-US" sz="3600" dirty="0"/>
            </a:br>
            <a:r>
              <a:rPr lang="en-US" sz="3600" dirty="0"/>
              <a:t>How do you decide what is a priority?</a:t>
            </a:r>
          </a:p>
        </p:txBody>
      </p:sp>
      <p:graphicFrame>
        <p:nvGraphicFramePr>
          <p:cNvPr id="9" name="Table 6">
            <a:extLst>
              <a:ext uri="{FF2B5EF4-FFF2-40B4-BE49-F238E27FC236}">
                <a16:creationId xmlns:a16="http://schemas.microsoft.com/office/drawing/2014/main" id="{34E6738A-A2BA-0F47-A99B-45904681BED7}"/>
              </a:ext>
            </a:extLst>
          </p:cNvPr>
          <p:cNvGraphicFramePr>
            <a:graphicFrameLocks noGrp="1"/>
          </p:cNvGraphicFramePr>
          <p:nvPr>
            <p:extLst>
              <p:ext uri="{D42A27DB-BD31-4B8C-83A1-F6EECF244321}">
                <p14:modId xmlns:p14="http://schemas.microsoft.com/office/powerpoint/2010/main" val="2156255086"/>
              </p:ext>
            </p:extLst>
          </p:nvPr>
        </p:nvGraphicFramePr>
        <p:xfrm>
          <a:off x="627016" y="2544429"/>
          <a:ext cx="10981509" cy="2296160"/>
        </p:xfrm>
        <a:graphic>
          <a:graphicData uri="http://schemas.openxmlformats.org/drawingml/2006/table">
            <a:tbl>
              <a:tblPr firstRow="1" bandRow="1">
                <a:tableStyleId>{93296810-A885-4BE3-A3E7-6D5BEEA58F35}</a:tableStyleId>
              </a:tblPr>
              <a:tblGrid>
                <a:gridCol w="3660503">
                  <a:extLst>
                    <a:ext uri="{9D8B030D-6E8A-4147-A177-3AD203B41FA5}">
                      <a16:colId xmlns:a16="http://schemas.microsoft.com/office/drawing/2014/main" val="2394431688"/>
                    </a:ext>
                  </a:extLst>
                </a:gridCol>
                <a:gridCol w="3660503">
                  <a:extLst>
                    <a:ext uri="{9D8B030D-6E8A-4147-A177-3AD203B41FA5}">
                      <a16:colId xmlns:a16="http://schemas.microsoft.com/office/drawing/2014/main" val="507143445"/>
                    </a:ext>
                  </a:extLst>
                </a:gridCol>
                <a:gridCol w="3660503">
                  <a:extLst>
                    <a:ext uri="{9D8B030D-6E8A-4147-A177-3AD203B41FA5}">
                      <a16:colId xmlns:a16="http://schemas.microsoft.com/office/drawing/2014/main" val="2693169526"/>
                    </a:ext>
                  </a:extLst>
                </a:gridCol>
              </a:tblGrid>
              <a:tr h="370840">
                <a:tc>
                  <a:txBody>
                    <a:bodyPr/>
                    <a:lstStyle/>
                    <a:p>
                      <a:pPr algn="ctr"/>
                      <a:r>
                        <a:rPr lang="en-US" sz="2400" dirty="0">
                          <a:solidFill>
                            <a:schemeClr val="tx2"/>
                          </a:solidFill>
                        </a:rPr>
                        <a:t>Phase 1 </a:t>
                      </a:r>
                    </a:p>
                  </a:txBody>
                  <a:tcPr/>
                </a:tc>
                <a:tc>
                  <a:txBody>
                    <a:bodyPr/>
                    <a:lstStyle/>
                    <a:p>
                      <a:pPr algn="ctr"/>
                      <a:r>
                        <a:rPr lang="en-US" sz="2400" dirty="0">
                          <a:solidFill>
                            <a:schemeClr val="tx2"/>
                          </a:solidFill>
                        </a:rPr>
                        <a:t>Phase 2</a:t>
                      </a:r>
                    </a:p>
                  </a:txBody>
                  <a:tcPr/>
                </a:tc>
                <a:tc>
                  <a:txBody>
                    <a:bodyPr/>
                    <a:lstStyle/>
                    <a:p>
                      <a:pPr algn="ctr"/>
                      <a:r>
                        <a:rPr lang="en-US" sz="2400" dirty="0">
                          <a:solidFill>
                            <a:schemeClr val="tx2"/>
                          </a:solidFill>
                        </a:rPr>
                        <a:t>Phase 3</a:t>
                      </a:r>
                    </a:p>
                    <a:p>
                      <a:pPr algn="ctr"/>
                      <a:endParaRPr lang="en-US" sz="2400" dirty="0">
                        <a:solidFill>
                          <a:schemeClr val="tx2"/>
                        </a:solidFill>
                      </a:endParaRPr>
                    </a:p>
                    <a:p>
                      <a:pPr algn="ctr"/>
                      <a:endParaRPr lang="en-US" sz="2400" dirty="0">
                        <a:solidFill>
                          <a:schemeClr val="tx2"/>
                        </a:solidFill>
                      </a:endParaRPr>
                    </a:p>
                    <a:p>
                      <a:pPr algn="ctr"/>
                      <a:endParaRPr lang="en-US" sz="2400" dirty="0">
                        <a:solidFill>
                          <a:schemeClr val="tx2"/>
                        </a:solidFill>
                      </a:endParaRPr>
                    </a:p>
                  </a:txBody>
                  <a:tcPr/>
                </a:tc>
                <a:extLst>
                  <a:ext uri="{0D108BD9-81ED-4DB2-BD59-A6C34878D82A}">
                    <a16:rowId xmlns:a16="http://schemas.microsoft.com/office/drawing/2014/main" val="2486906573"/>
                  </a:ext>
                </a:extLst>
              </a:tr>
              <a:tr h="741680">
                <a:tc>
                  <a:txBody>
                    <a:bodyPr/>
                    <a:lstStyle/>
                    <a:p>
                      <a:pPr algn="ctr"/>
                      <a:r>
                        <a:rPr lang="en-US" sz="2400" dirty="0"/>
                        <a:t>Readiness Activities</a:t>
                      </a:r>
                    </a:p>
                  </a:txBody>
                  <a:tcPr/>
                </a:tc>
                <a:tc>
                  <a:txBody>
                    <a:bodyPr/>
                    <a:lstStyle/>
                    <a:p>
                      <a:pPr algn="ctr"/>
                      <a:r>
                        <a:rPr lang="en-US" sz="2400" dirty="0"/>
                        <a:t>Initial Implementation</a:t>
                      </a:r>
                    </a:p>
                  </a:txBody>
                  <a:tcPr/>
                </a:tc>
                <a:tc>
                  <a:txBody>
                    <a:bodyPr/>
                    <a:lstStyle/>
                    <a:p>
                      <a:pPr algn="ctr"/>
                      <a:r>
                        <a:rPr lang="en-US" sz="2400" dirty="0"/>
                        <a:t>Advanced Implementation</a:t>
                      </a:r>
                    </a:p>
                  </a:txBody>
                  <a:tcPr/>
                </a:tc>
                <a:extLst>
                  <a:ext uri="{0D108BD9-81ED-4DB2-BD59-A6C34878D82A}">
                    <a16:rowId xmlns:a16="http://schemas.microsoft.com/office/drawing/2014/main" val="222034758"/>
                  </a:ext>
                </a:extLst>
              </a:tr>
            </a:tbl>
          </a:graphicData>
        </a:graphic>
      </p:graphicFrame>
      <p:pic>
        <p:nvPicPr>
          <p:cNvPr id="8" name="Graphic 7">
            <a:extLst>
              <a:ext uri="{FF2B5EF4-FFF2-40B4-BE49-F238E27FC236}">
                <a16:creationId xmlns:a16="http://schemas.microsoft.com/office/drawing/2014/main" id="{8199365F-993C-46A2-AE17-CFB2CFB700E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89909" y="3066265"/>
            <a:ext cx="914400" cy="914400"/>
          </a:xfrm>
          <a:prstGeom prst="rect">
            <a:avLst/>
          </a:prstGeom>
        </p:spPr>
      </p:pic>
      <p:pic>
        <p:nvPicPr>
          <p:cNvPr id="10" name="Graphic 9">
            <a:extLst>
              <a:ext uri="{FF2B5EF4-FFF2-40B4-BE49-F238E27FC236}">
                <a16:creationId xmlns:a16="http://schemas.microsoft.com/office/drawing/2014/main" id="{A61159F6-8967-46AB-A39D-67AB0F4B999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3066265"/>
            <a:ext cx="914400" cy="914400"/>
          </a:xfrm>
          <a:prstGeom prst="rect">
            <a:avLst/>
          </a:prstGeom>
        </p:spPr>
      </p:pic>
      <p:pic>
        <p:nvPicPr>
          <p:cNvPr id="12" name="Graphic 11">
            <a:extLst>
              <a:ext uri="{FF2B5EF4-FFF2-40B4-BE49-F238E27FC236}">
                <a16:creationId xmlns:a16="http://schemas.microsoft.com/office/drawing/2014/main" id="{8FF09C02-52C1-4FE1-9A2F-E9E73DD5E59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91897" y="2959585"/>
            <a:ext cx="1127760" cy="1127760"/>
          </a:xfrm>
          <a:prstGeom prst="rect">
            <a:avLst/>
          </a:prstGeom>
        </p:spPr>
      </p:pic>
      <p:sp>
        <p:nvSpPr>
          <p:cNvPr id="2" name="Arrow: Right 1" descr="Right arrow indicating that priority phases move from Readiness Activities to Initial Implementation to Advanced Implementation">
            <a:extLst>
              <a:ext uri="{FF2B5EF4-FFF2-40B4-BE49-F238E27FC236}">
                <a16:creationId xmlns:a16="http://schemas.microsoft.com/office/drawing/2014/main" id="{E55F5B0B-B019-485A-9B66-E35252133AA8}"/>
              </a:ext>
            </a:extLst>
          </p:cNvPr>
          <p:cNvSpPr/>
          <p:nvPr/>
        </p:nvSpPr>
        <p:spPr>
          <a:xfrm>
            <a:off x="753291" y="5253763"/>
            <a:ext cx="10715897" cy="64443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355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22C75E30-3F16-4422-8E13-225D225D7AB6}"/>
              </a:ext>
              <a:ext uri="{C183D7F6-B498-43B3-948B-1728B52AA6E4}">
                <adec:decorative xmlns:adec="http://schemas.microsoft.com/office/drawing/2017/decorative" val="1"/>
              </a:ext>
            </a:extLst>
          </p:cNvPr>
          <p:cNvSpPr/>
          <p:nvPr/>
        </p:nvSpPr>
        <p:spPr>
          <a:xfrm>
            <a:off x="526869" y="5253763"/>
            <a:ext cx="748937" cy="64443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355F"/>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279DE919-B01F-D44F-99E6-574959365E6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10"/>
              </a:ext>
            </a:extLst>
          </a:blip>
          <a:stretch>
            <a:fillRect/>
          </a:stretch>
        </p:blipFill>
        <p:spPr>
          <a:xfrm>
            <a:off x="1989909" y="3066265"/>
            <a:ext cx="914400" cy="914400"/>
          </a:xfrm>
          <a:prstGeom prst="rect">
            <a:avLst/>
          </a:prstGeom>
        </p:spPr>
      </p:pic>
      <p:pic>
        <p:nvPicPr>
          <p:cNvPr id="13" name="Graphic 12">
            <a:extLst>
              <a:ext uri="{FF2B5EF4-FFF2-40B4-BE49-F238E27FC236}">
                <a16:creationId xmlns:a16="http://schemas.microsoft.com/office/drawing/2014/main" id="{077B11D1-37B3-DE48-80B0-EA10D5D7579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11"/>
              </a:ext>
            </a:extLst>
          </a:blip>
          <a:stretch>
            <a:fillRect/>
          </a:stretch>
        </p:blipFill>
        <p:spPr>
          <a:xfrm>
            <a:off x="5638800" y="3066265"/>
            <a:ext cx="914400" cy="914400"/>
          </a:xfrm>
          <a:prstGeom prst="rect">
            <a:avLst/>
          </a:prstGeom>
        </p:spPr>
      </p:pic>
      <p:pic>
        <p:nvPicPr>
          <p:cNvPr id="14" name="Graphic 13">
            <a:extLst>
              <a:ext uri="{FF2B5EF4-FFF2-40B4-BE49-F238E27FC236}">
                <a16:creationId xmlns:a16="http://schemas.microsoft.com/office/drawing/2014/main" id="{C9BBDC06-FCB8-8942-9B9A-195F5B7ECEA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12"/>
              </a:ext>
            </a:extLst>
          </a:blip>
          <a:stretch>
            <a:fillRect/>
          </a:stretch>
        </p:blipFill>
        <p:spPr>
          <a:xfrm>
            <a:off x="9191897" y="2959585"/>
            <a:ext cx="1127760" cy="1127760"/>
          </a:xfrm>
          <a:prstGeom prst="rect">
            <a:avLst/>
          </a:prstGeom>
        </p:spPr>
      </p:pic>
    </p:spTree>
    <p:custDataLst>
      <p:tags r:id="rId1"/>
    </p:custDataLst>
    <p:extLst>
      <p:ext uri="{BB962C8B-B14F-4D97-AF65-F5344CB8AC3E}">
        <p14:creationId xmlns:p14="http://schemas.microsoft.com/office/powerpoint/2010/main" val="194815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0D83-0969-A646-9848-F967D69D08F1}"/>
              </a:ext>
            </a:extLst>
          </p:cNvPr>
          <p:cNvSpPr>
            <a:spLocks noGrp="1"/>
          </p:cNvSpPr>
          <p:nvPr>
            <p:ph type="title"/>
          </p:nvPr>
        </p:nvSpPr>
        <p:spPr>
          <a:xfrm>
            <a:off x="838200" y="681038"/>
            <a:ext cx="10515600" cy="677116"/>
          </a:xfrm>
        </p:spPr>
        <p:txBody>
          <a:bodyPr/>
          <a:lstStyle/>
          <a:p>
            <a:r>
              <a:rPr lang="en-US" dirty="0"/>
              <a:t>Session Objectives</a:t>
            </a:r>
          </a:p>
        </p:txBody>
      </p:sp>
      <p:sp>
        <p:nvSpPr>
          <p:cNvPr id="3" name="Content Placeholder 2">
            <a:extLst>
              <a:ext uri="{FF2B5EF4-FFF2-40B4-BE49-F238E27FC236}">
                <a16:creationId xmlns:a16="http://schemas.microsoft.com/office/drawing/2014/main" id="{4EF7D186-95E4-E640-8D12-89C08A0F8E3F}"/>
              </a:ext>
            </a:extLst>
          </p:cNvPr>
          <p:cNvSpPr>
            <a:spLocks noGrp="1"/>
          </p:cNvSpPr>
          <p:nvPr>
            <p:ph idx="1"/>
          </p:nvPr>
        </p:nvSpPr>
        <p:spPr>
          <a:xfrm>
            <a:off x="838200" y="1583578"/>
            <a:ext cx="10515600" cy="4351338"/>
          </a:xfrm>
        </p:spPr>
        <p:txBody>
          <a:bodyPr/>
          <a:lstStyle/>
          <a:p>
            <a:pPr lvl="0"/>
            <a:r>
              <a:rPr lang="en-US" dirty="0"/>
              <a:t>Identify the basic elements of Multi-Tiered Systems of Support in Reading (MTSS-R) </a:t>
            </a:r>
          </a:p>
          <a:p>
            <a:pPr lvl="0"/>
            <a:r>
              <a:rPr lang="en-US" dirty="0"/>
              <a:t>Identify how MTSS-R can improve student reading outcomes</a:t>
            </a:r>
          </a:p>
          <a:p>
            <a:pPr lvl="0"/>
            <a:r>
              <a:rPr lang="en-US" dirty="0"/>
              <a:t>Identify the key steps needed to set up and use MTSS-R effectively</a:t>
            </a:r>
          </a:p>
          <a:p>
            <a:pPr lvl="0"/>
            <a:r>
              <a:rPr lang="en-US" i="1" dirty="0"/>
              <a:t>Evaluate</a:t>
            </a:r>
            <a:r>
              <a:rPr lang="en-US" dirty="0"/>
              <a:t> current MTSS-R implementation</a:t>
            </a:r>
          </a:p>
          <a:p>
            <a:pPr lvl="0"/>
            <a:r>
              <a:rPr lang="en-US" dirty="0"/>
              <a:t>Use analysis of data to </a:t>
            </a:r>
            <a:r>
              <a:rPr lang="en-US" i="1" dirty="0"/>
              <a:t>prioritize</a:t>
            </a:r>
            <a:r>
              <a:rPr lang="en-US" dirty="0"/>
              <a:t> greatest area of focus to support instruction and intervention</a:t>
            </a:r>
          </a:p>
          <a:p>
            <a:pPr lvl="0"/>
            <a:r>
              <a:rPr lang="en-US" dirty="0"/>
              <a:t>Create an action </a:t>
            </a:r>
            <a:r>
              <a:rPr lang="en-US" i="1" dirty="0"/>
              <a:t>plan</a:t>
            </a:r>
            <a:r>
              <a:rPr lang="en-US" dirty="0"/>
              <a:t> for the prioritized areas of focus</a:t>
            </a:r>
          </a:p>
          <a:p>
            <a:pPr lvl="0"/>
            <a:r>
              <a:rPr lang="en-US" dirty="0"/>
              <a:t>Prepare for </a:t>
            </a:r>
            <a:r>
              <a:rPr lang="en-US" i="1" dirty="0"/>
              <a:t>implementation</a:t>
            </a:r>
            <a:endParaRPr lang="en-US" dirty="0"/>
          </a:p>
          <a:p>
            <a:endParaRPr lang="en-US" dirty="0"/>
          </a:p>
        </p:txBody>
      </p:sp>
    </p:spTree>
    <p:custDataLst>
      <p:tags r:id="rId1"/>
    </p:custDataLst>
    <p:extLst>
      <p:ext uri="{BB962C8B-B14F-4D97-AF65-F5344CB8AC3E}">
        <p14:creationId xmlns:p14="http://schemas.microsoft.com/office/powerpoint/2010/main" val="479624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0582-731F-4E0A-85B3-3274A781DAE9}"/>
              </a:ext>
            </a:extLst>
          </p:cNvPr>
          <p:cNvSpPr>
            <a:spLocks noGrp="1"/>
          </p:cNvSpPr>
          <p:nvPr>
            <p:ph type="title"/>
          </p:nvPr>
        </p:nvSpPr>
        <p:spPr/>
        <p:txBody>
          <a:bodyPr/>
          <a:lstStyle/>
          <a:p>
            <a:r>
              <a:rPr lang="en-US" dirty="0"/>
              <a:t>Phase 1: Readiness</a:t>
            </a:r>
          </a:p>
        </p:txBody>
      </p:sp>
      <p:sp>
        <p:nvSpPr>
          <p:cNvPr id="3" name="Text Placeholder 2">
            <a:extLst>
              <a:ext uri="{FF2B5EF4-FFF2-40B4-BE49-F238E27FC236}">
                <a16:creationId xmlns:a16="http://schemas.microsoft.com/office/drawing/2014/main" id="{E7434F01-6108-4970-A646-22112C4CE8CD}"/>
              </a:ext>
            </a:extLst>
          </p:cNvPr>
          <p:cNvSpPr>
            <a:spLocks noGrp="1"/>
          </p:cNvSpPr>
          <p:nvPr>
            <p:ph type="body" idx="1"/>
          </p:nvPr>
        </p:nvSpPr>
        <p:spPr/>
        <p:txBody>
          <a:bodyPr>
            <a:normAutofit/>
          </a:bodyPr>
          <a:lstStyle/>
          <a:p>
            <a:pPr marL="85724" indent="0">
              <a:buNone/>
            </a:pPr>
            <a:r>
              <a:rPr lang="en-US" b="1" dirty="0"/>
              <a:t>Getting Ready for High-Quality Implementation</a:t>
            </a:r>
          </a:p>
          <a:p>
            <a:pPr marL="85724" indent="0">
              <a:buNone/>
            </a:pPr>
            <a:endParaRPr lang="en-US" u="sng" dirty="0"/>
          </a:p>
          <a:p>
            <a:pPr marL="85724" indent="0">
              <a:buNone/>
            </a:pPr>
            <a:r>
              <a:rPr lang="en-US" sz="3000" u="sng" dirty="0"/>
              <a:t>Goals</a:t>
            </a:r>
            <a:r>
              <a:rPr lang="en-US" sz="3000" dirty="0"/>
              <a:t>:</a:t>
            </a:r>
          </a:p>
          <a:p>
            <a:pPr fontAlgn="base"/>
            <a:r>
              <a:rPr lang="en-US" sz="3000" dirty="0"/>
              <a:t>Establish leadership team knowledge of MTSS-R and key MTSS-R elements</a:t>
            </a:r>
          </a:p>
          <a:p>
            <a:pPr fontAlgn="base"/>
            <a:r>
              <a:rPr lang="en-US" sz="3000" dirty="0"/>
              <a:t>Establish school staff knowledge of the science of reading and evidence-based instructional strategies</a:t>
            </a:r>
          </a:p>
          <a:p>
            <a:pPr fontAlgn="base"/>
            <a:r>
              <a:rPr lang="en-US" sz="3000" dirty="0"/>
              <a:t>Establish effective, data-driven MTSS-R Leadership and PLC teams</a:t>
            </a:r>
          </a:p>
          <a:p>
            <a:pPr fontAlgn="base"/>
            <a:r>
              <a:rPr lang="en-US" sz="3000" dirty="0"/>
              <a:t>Establish school MTSS-R System Infrastructure for high quality implementation</a:t>
            </a:r>
          </a:p>
          <a:p>
            <a:endParaRPr lang="en-US" dirty="0"/>
          </a:p>
        </p:txBody>
      </p:sp>
      <p:pic>
        <p:nvPicPr>
          <p:cNvPr id="5" name="Graphic 4" descr="Blockchain">
            <a:extLst>
              <a:ext uri="{FF2B5EF4-FFF2-40B4-BE49-F238E27FC236}">
                <a16:creationId xmlns:a16="http://schemas.microsoft.com/office/drawing/2014/main" id="{3AE65F14-7EBB-44A3-8807-BE82EE66B8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62000" y="532400"/>
            <a:ext cx="914400" cy="914400"/>
          </a:xfrm>
          <a:prstGeom prst="rect">
            <a:avLst/>
          </a:prstGeom>
        </p:spPr>
      </p:pic>
    </p:spTree>
    <p:extLst>
      <p:ext uri="{BB962C8B-B14F-4D97-AF65-F5344CB8AC3E}">
        <p14:creationId xmlns:p14="http://schemas.microsoft.com/office/powerpoint/2010/main" val="214024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9A1A-4EB6-461F-A976-DA43C99B0414}"/>
              </a:ext>
            </a:extLst>
          </p:cNvPr>
          <p:cNvSpPr>
            <a:spLocks noGrp="1"/>
          </p:cNvSpPr>
          <p:nvPr>
            <p:ph type="title"/>
          </p:nvPr>
        </p:nvSpPr>
        <p:spPr/>
        <p:txBody>
          <a:bodyPr/>
          <a:lstStyle/>
          <a:p>
            <a:r>
              <a:rPr lang="en-US" dirty="0"/>
              <a:t>Phase 2: Initial Implementation</a:t>
            </a:r>
          </a:p>
        </p:txBody>
      </p:sp>
      <p:sp>
        <p:nvSpPr>
          <p:cNvPr id="3" name="Text Placeholder 2">
            <a:extLst>
              <a:ext uri="{FF2B5EF4-FFF2-40B4-BE49-F238E27FC236}">
                <a16:creationId xmlns:a16="http://schemas.microsoft.com/office/drawing/2014/main" id="{3F8EB454-89D9-4D00-A50F-D320B121214B}"/>
              </a:ext>
            </a:extLst>
          </p:cNvPr>
          <p:cNvSpPr>
            <a:spLocks noGrp="1"/>
          </p:cNvSpPr>
          <p:nvPr>
            <p:ph type="body" idx="1"/>
          </p:nvPr>
        </p:nvSpPr>
        <p:spPr/>
        <p:txBody>
          <a:bodyPr>
            <a:normAutofit/>
          </a:bodyPr>
          <a:lstStyle/>
          <a:p>
            <a:pPr marL="85724" indent="0">
              <a:buNone/>
            </a:pPr>
            <a:r>
              <a:rPr lang="en-US" sz="2800" b="1" dirty="0"/>
              <a:t>High-Quality Implementation of All MTSS-R Elements</a:t>
            </a:r>
          </a:p>
          <a:p>
            <a:pPr marL="85724" indent="0">
              <a:buNone/>
            </a:pPr>
            <a:endParaRPr lang="en-US" sz="2800" u="sng" dirty="0"/>
          </a:p>
          <a:p>
            <a:pPr marL="85724" indent="0">
              <a:buNone/>
            </a:pPr>
            <a:r>
              <a:rPr lang="en-US" sz="3200" u="sng" dirty="0"/>
              <a:t>Goals</a:t>
            </a:r>
            <a:r>
              <a:rPr lang="en-US" sz="3200" dirty="0"/>
              <a:t>:</a:t>
            </a:r>
          </a:p>
          <a:p>
            <a:pPr fontAlgn="base"/>
            <a:r>
              <a:rPr lang="en-US" sz="3200" dirty="0"/>
              <a:t>Establish high quality school-based implementation of key MTSS-R elements</a:t>
            </a:r>
          </a:p>
          <a:p>
            <a:pPr fontAlgn="base"/>
            <a:r>
              <a:rPr lang="en-US" sz="3200" dirty="0"/>
              <a:t>Establish high quality reading staff implementation of the science of reading and evidence-based instructional strategies</a:t>
            </a:r>
          </a:p>
          <a:p>
            <a:pPr fontAlgn="base"/>
            <a:r>
              <a:rPr lang="en-US" sz="3200" dirty="0"/>
              <a:t>Expand on MTSS-R Leadership and PLC use of data to inform instructional adjustments</a:t>
            </a:r>
          </a:p>
        </p:txBody>
      </p:sp>
      <p:pic>
        <p:nvPicPr>
          <p:cNvPr id="5" name="Graphic 4" descr="Checklist">
            <a:extLst>
              <a:ext uri="{FF2B5EF4-FFF2-40B4-BE49-F238E27FC236}">
                <a16:creationId xmlns:a16="http://schemas.microsoft.com/office/drawing/2014/main" id="{B203E5D0-205D-43EB-88A6-A0265BBA9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9406" y="532400"/>
            <a:ext cx="914400" cy="914400"/>
          </a:xfrm>
          <a:prstGeom prst="rect">
            <a:avLst/>
          </a:prstGeom>
        </p:spPr>
      </p:pic>
    </p:spTree>
    <p:extLst>
      <p:ext uri="{BB962C8B-B14F-4D97-AF65-F5344CB8AC3E}">
        <p14:creationId xmlns:p14="http://schemas.microsoft.com/office/powerpoint/2010/main" val="3386939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DED5-C4AB-45E9-BF9F-530094AE36C0}"/>
              </a:ext>
            </a:extLst>
          </p:cNvPr>
          <p:cNvSpPr>
            <a:spLocks noGrp="1"/>
          </p:cNvSpPr>
          <p:nvPr>
            <p:ph type="title"/>
          </p:nvPr>
        </p:nvSpPr>
        <p:spPr/>
        <p:txBody>
          <a:bodyPr/>
          <a:lstStyle/>
          <a:p>
            <a:r>
              <a:rPr lang="en-US" dirty="0"/>
              <a:t>Phase 3: Advanced Implementation</a:t>
            </a:r>
          </a:p>
        </p:txBody>
      </p:sp>
      <p:sp>
        <p:nvSpPr>
          <p:cNvPr id="3" name="Text Placeholder 2">
            <a:extLst>
              <a:ext uri="{FF2B5EF4-FFF2-40B4-BE49-F238E27FC236}">
                <a16:creationId xmlns:a16="http://schemas.microsoft.com/office/drawing/2014/main" id="{C0A62A40-3403-4974-9763-F31DE859F208}"/>
              </a:ext>
            </a:extLst>
          </p:cNvPr>
          <p:cNvSpPr>
            <a:spLocks noGrp="1"/>
          </p:cNvSpPr>
          <p:nvPr>
            <p:ph type="body" idx="1"/>
          </p:nvPr>
        </p:nvSpPr>
        <p:spPr/>
        <p:txBody>
          <a:bodyPr>
            <a:normAutofit lnSpcReduction="10000"/>
          </a:bodyPr>
          <a:lstStyle/>
          <a:p>
            <a:pPr marL="85724" indent="0">
              <a:buNone/>
            </a:pPr>
            <a:r>
              <a:rPr lang="en-US" sz="3000" b="1" dirty="0"/>
              <a:t>Refining High-Quality Implementation of All MTSS-R Elements</a:t>
            </a:r>
          </a:p>
          <a:p>
            <a:pPr marL="85724" indent="0">
              <a:buNone/>
            </a:pPr>
            <a:endParaRPr lang="en-US" sz="3000" u="sng" dirty="0"/>
          </a:p>
          <a:p>
            <a:pPr marL="85724" indent="0">
              <a:buNone/>
            </a:pPr>
            <a:r>
              <a:rPr lang="en-US" sz="3200" u="sng" dirty="0"/>
              <a:t>Goals</a:t>
            </a:r>
            <a:r>
              <a:rPr lang="en-US" sz="3200" dirty="0"/>
              <a:t>:</a:t>
            </a:r>
          </a:p>
          <a:p>
            <a:pPr fontAlgn="base"/>
            <a:r>
              <a:rPr lang="en-US" sz="3200" dirty="0"/>
              <a:t>Data-driven refinement high quality school-based implementation of key MTSS-R elements</a:t>
            </a:r>
          </a:p>
          <a:p>
            <a:pPr fontAlgn="base"/>
            <a:r>
              <a:rPr lang="en-US" sz="3200" dirty="0"/>
              <a:t>Data-driven refinement high quality reading staff implementation of the science of reading and evidence-based instructional strategies</a:t>
            </a:r>
          </a:p>
          <a:p>
            <a:pPr fontAlgn="base"/>
            <a:r>
              <a:rPr lang="en-US" sz="3200" dirty="0"/>
              <a:t>Data-driven refinement MTSS-R Leadership and PLC teams’ use of data to inform instructional adjustments</a:t>
            </a:r>
          </a:p>
        </p:txBody>
      </p:sp>
      <p:pic>
        <p:nvPicPr>
          <p:cNvPr id="5" name="Graphic 4" descr="Internet Of Things">
            <a:extLst>
              <a:ext uri="{FF2B5EF4-FFF2-40B4-BE49-F238E27FC236}">
                <a16:creationId xmlns:a16="http://schemas.microsoft.com/office/drawing/2014/main" id="{D7828B61-614E-4363-B185-70C7EE2D3E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62953" y="501087"/>
            <a:ext cx="1127760" cy="1127760"/>
          </a:xfrm>
          <a:prstGeom prst="rect">
            <a:avLst/>
          </a:prstGeom>
        </p:spPr>
      </p:pic>
    </p:spTree>
    <p:extLst>
      <p:ext uri="{BB962C8B-B14F-4D97-AF65-F5344CB8AC3E}">
        <p14:creationId xmlns:p14="http://schemas.microsoft.com/office/powerpoint/2010/main" val="187515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9E00-BF65-824A-88CF-A5AB02E4CBE8}"/>
              </a:ext>
            </a:extLst>
          </p:cNvPr>
          <p:cNvSpPr>
            <a:spLocks noGrp="1"/>
          </p:cNvSpPr>
          <p:nvPr>
            <p:ph type="title"/>
          </p:nvPr>
        </p:nvSpPr>
        <p:spPr>
          <a:xfrm>
            <a:off x="608543" y="487295"/>
            <a:ext cx="10972800" cy="1412942"/>
          </a:xfrm>
        </p:spPr>
        <p:txBody>
          <a:bodyPr anchor="ctr">
            <a:normAutofit/>
          </a:bodyPr>
          <a:lstStyle/>
          <a:p>
            <a:pPr>
              <a:lnSpc>
                <a:spcPct val="90000"/>
              </a:lnSpc>
            </a:pPr>
            <a:r>
              <a:rPr lang="en-US" sz="3600" dirty="0"/>
              <a:t>Review Student Data</a:t>
            </a:r>
            <a:br>
              <a:rPr lang="en-US" sz="3600" dirty="0"/>
            </a:br>
            <a:r>
              <a:rPr lang="en-US" sz="3600" dirty="0"/>
              <a:t>How do you decide what is a priority?</a:t>
            </a:r>
          </a:p>
        </p:txBody>
      </p:sp>
      <p:sp>
        <p:nvSpPr>
          <p:cNvPr id="3" name="Content Placeholder 2">
            <a:extLst>
              <a:ext uri="{FF2B5EF4-FFF2-40B4-BE49-F238E27FC236}">
                <a16:creationId xmlns:a16="http://schemas.microsoft.com/office/drawing/2014/main" id="{E4756C89-9649-DB4C-BC68-0F788782AAB0}"/>
              </a:ext>
            </a:extLst>
          </p:cNvPr>
          <p:cNvSpPr>
            <a:spLocks noGrp="1"/>
          </p:cNvSpPr>
          <p:nvPr>
            <p:ph sz="half" idx="2"/>
          </p:nvPr>
        </p:nvSpPr>
        <p:spPr>
          <a:xfrm>
            <a:off x="608543" y="2403251"/>
            <a:ext cx="4805363" cy="3262759"/>
          </a:xfrm>
        </p:spPr>
        <p:txBody>
          <a:bodyPr>
            <a:normAutofit lnSpcReduction="10000"/>
          </a:bodyPr>
          <a:lstStyle/>
          <a:p>
            <a:pPr marL="0" indent="0">
              <a:buNone/>
            </a:pPr>
            <a:r>
              <a:rPr lang="en-US" dirty="0"/>
              <a:t>Use universal screening data to determine the percentage of students at each of the three risk indicators – Low Risk, Some Risk and At Risk – to determine the level of priority the school should assign to improving reading instruction and intervention.</a:t>
            </a:r>
          </a:p>
        </p:txBody>
      </p:sp>
      <p:graphicFrame>
        <p:nvGraphicFramePr>
          <p:cNvPr id="5" name="Table 4">
            <a:extLst>
              <a:ext uri="{FF2B5EF4-FFF2-40B4-BE49-F238E27FC236}">
                <a16:creationId xmlns:a16="http://schemas.microsoft.com/office/drawing/2014/main" id="{06E4DAE8-E0E5-EB4D-AD65-4D92D8D1E1A0}"/>
              </a:ext>
            </a:extLst>
          </p:cNvPr>
          <p:cNvGraphicFramePr>
            <a:graphicFrameLocks noGrp="1"/>
          </p:cNvGraphicFramePr>
          <p:nvPr>
            <p:extLst>
              <p:ext uri="{D42A27DB-BD31-4B8C-83A1-F6EECF244321}">
                <p14:modId xmlns:p14="http://schemas.microsoft.com/office/powerpoint/2010/main" val="2337622881"/>
              </p:ext>
            </p:extLst>
          </p:nvPr>
        </p:nvGraphicFramePr>
        <p:xfrm>
          <a:off x="5585351" y="2403251"/>
          <a:ext cx="5995992" cy="3258430"/>
        </p:xfrm>
        <a:graphic>
          <a:graphicData uri="http://schemas.openxmlformats.org/drawingml/2006/table">
            <a:tbl>
              <a:tblPr firstRow="1" firstCol="1" bandRow="1">
                <a:tableStyleId>{F5AB1C69-6EDB-4FF4-983F-18BD219EF322}</a:tableStyleId>
              </a:tblPr>
              <a:tblGrid>
                <a:gridCol w="1851018">
                  <a:extLst>
                    <a:ext uri="{9D8B030D-6E8A-4147-A177-3AD203B41FA5}">
                      <a16:colId xmlns:a16="http://schemas.microsoft.com/office/drawing/2014/main" val="697104759"/>
                    </a:ext>
                  </a:extLst>
                </a:gridCol>
                <a:gridCol w="1413959">
                  <a:extLst>
                    <a:ext uri="{9D8B030D-6E8A-4147-A177-3AD203B41FA5}">
                      <a16:colId xmlns:a16="http://schemas.microsoft.com/office/drawing/2014/main" val="1722527189"/>
                    </a:ext>
                  </a:extLst>
                </a:gridCol>
                <a:gridCol w="1400744">
                  <a:extLst>
                    <a:ext uri="{9D8B030D-6E8A-4147-A177-3AD203B41FA5}">
                      <a16:colId xmlns:a16="http://schemas.microsoft.com/office/drawing/2014/main" val="101761212"/>
                    </a:ext>
                  </a:extLst>
                </a:gridCol>
                <a:gridCol w="1330271">
                  <a:extLst>
                    <a:ext uri="{9D8B030D-6E8A-4147-A177-3AD203B41FA5}">
                      <a16:colId xmlns:a16="http://schemas.microsoft.com/office/drawing/2014/main" val="1971104134"/>
                    </a:ext>
                  </a:extLst>
                </a:gridCol>
              </a:tblGrid>
              <a:tr h="680445">
                <a:tc gridSpan="4">
                  <a:txBody>
                    <a:bodyPr/>
                    <a:lstStyle/>
                    <a:p>
                      <a:pPr marL="0" marR="0" algn="ctr">
                        <a:spcBef>
                          <a:spcPts val="0"/>
                        </a:spcBef>
                        <a:spcAft>
                          <a:spcPts val="0"/>
                        </a:spcAft>
                      </a:pPr>
                      <a:r>
                        <a:rPr lang="en-US" sz="1600" dirty="0">
                          <a:solidFill>
                            <a:sysClr val="windowText" lastClr="000000"/>
                          </a:solidFill>
                          <a:effectLst/>
                        </a:rPr>
                        <a:t> </a:t>
                      </a:r>
                      <a:r>
                        <a:rPr lang="en-US" sz="1800" dirty="0">
                          <a:solidFill>
                            <a:sysClr val="windowText" lastClr="000000"/>
                          </a:solidFill>
                          <a:effectLst/>
                        </a:rPr>
                        <a:t> Beginning of Year Benchmark Assessment (Universal Screening)</a:t>
                      </a:r>
                      <a:endParaRPr lang="en-US" sz="1600" dirty="0">
                        <a:solidFill>
                          <a:sysClr val="windowText" lastClr="000000"/>
                        </a:solidFill>
                        <a:effectLst/>
                        <a:latin typeface="Calibri" panose="020F0502020204030204" pitchFamily="34"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hMerge="1">
                  <a:txBody>
                    <a:bodyPr/>
                    <a:lstStyle/>
                    <a:p>
                      <a:pPr marL="0" marR="0" algn="ctr">
                        <a:spcBef>
                          <a:spcPts val="0"/>
                        </a:spcBef>
                        <a:spcAft>
                          <a:spcPts val="0"/>
                        </a:spcAft>
                      </a:pPr>
                      <a:r>
                        <a:rPr lang="en-US" sz="1300" dirty="0">
                          <a:solidFill>
                            <a:sysClr val="windowText" lastClr="000000"/>
                          </a:solidFill>
                          <a:effectLst/>
                        </a:rPr>
                        <a:t>Beginning of Year Benchmark Assessment (Universal Screening)</a:t>
                      </a:r>
                      <a:endParaRPr lang="en-US" sz="13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5578211"/>
                  </a:ext>
                </a:extLst>
              </a:tr>
              <a:tr h="492009">
                <a:tc>
                  <a:txBody>
                    <a:bodyPr/>
                    <a:lstStyle/>
                    <a:p>
                      <a:pPr marL="0" marR="0" algn="ctr">
                        <a:spcBef>
                          <a:spcPts val="0"/>
                        </a:spcBef>
                        <a:spcAft>
                          <a:spcPts val="0"/>
                        </a:spcAft>
                      </a:pPr>
                      <a:r>
                        <a:rPr lang="en-US" sz="1800" dirty="0">
                          <a:solidFill>
                            <a:sysClr val="windowText" lastClr="000000"/>
                          </a:solidFill>
                          <a:effectLst/>
                        </a:rPr>
                        <a:t> Health Indicator</a:t>
                      </a: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spcBef>
                          <a:spcPts val="0"/>
                        </a:spcBef>
                        <a:spcAft>
                          <a:spcPts val="0"/>
                        </a:spcAft>
                      </a:pPr>
                      <a:r>
                        <a:rPr lang="en-US" sz="1300" dirty="0">
                          <a:solidFill>
                            <a:sysClr val="windowText" lastClr="000000"/>
                          </a:solidFill>
                          <a:effectLst/>
                        </a:rPr>
                        <a:t> % of Students at:</a:t>
                      </a:r>
                    </a:p>
                    <a:p>
                      <a:pPr marL="0" marR="0" algn="ctr">
                        <a:spcBef>
                          <a:spcPts val="0"/>
                        </a:spcBef>
                        <a:spcAft>
                          <a:spcPts val="0"/>
                        </a:spcAft>
                      </a:pPr>
                      <a:r>
                        <a:rPr lang="en-US" sz="1600" b="1" dirty="0">
                          <a:solidFill>
                            <a:sysClr val="windowText" lastClr="000000"/>
                          </a:solidFill>
                          <a:effectLst/>
                        </a:rPr>
                        <a:t>Low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300" dirty="0">
                          <a:solidFill>
                            <a:sysClr val="windowText" lastClr="000000"/>
                          </a:solidFill>
                          <a:effectLst/>
                        </a:rPr>
                        <a:t> % of Students at: </a:t>
                      </a:r>
                    </a:p>
                    <a:p>
                      <a:pPr marL="0" marR="0" algn="ctr">
                        <a:spcBef>
                          <a:spcPts val="0"/>
                        </a:spcBef>
                        <a:spcAft>
                          <a:spcPts val="0"/>
                        </a:spcAft>
                      </a:pPr>
                      <a:r>
                        <a:rPr lang="en-US" sz="1600" b="1" dirty="0">
                          <a:solidFill>
                            <a:sysClr val="windowText" lastClr="000000"/>
                          </a:solidFill>
                          <a:effectLst/>
                        </a:rPr>
                        <a:t>Some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300" dirty="0">
                          <a:solidFill>
                            <a:sysClr val="windowText" lastClr="000000"/>
                          </a:solidFill>
                          <a:effectLst/>
                        </a:rPr>
                        <a:t> % of Students at: </a:t>
                      </a:r>
                    </a:p>
                    <a:p>
                      <a:pPr marL="0" marR="0" algn="ctr">
                        <a:spcBef>
                          <a:spcPts val="0"/>
                        </a:spcBef>
                        <a:spcAft>
                          <a:spcPts val="0"/>
                        </a:spcAft>
                      </a:pPr>
                      <a:r>
                        <a:rPr lang="en-US" sz="1600" b="1" dirty="0">
                          <a:solidFill>
                            <a:sysClr val="windowText" lastClr="000000"/>
                          </a:solidFill>
                          <a:effectLst/>
                        </a:rPr>
                        <a:t>At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5167162"/>
                  </a:ext>
                </a:extLst>
              </a:tr>
              <a:tr h="414191">
                <a:tc>
                  <a:txBody>
                    <a:bodyPr/>
                    <a:lstStyle/>
                    <a:p>
                      <a:pPr marL="0" marR="0" algn="ctr">
                        <a:spcBef>
                          <a:spcPts val="0"/>
                        </a:spcBef>
                        <a:spcAft>
                          <a:spcPts val="0"/>
                        </a:spcAft>
                      </a:pPr>
                      <a:endParaRPr lang="en-US" sz="1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Core</a:t>
                      </a:r>
                    </a:p>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Instruction</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Supplemental Intervention</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Intensive Intervention</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3800456"/>
                  </a:ext>
                </a:extLst>
              </a:tr>
              <a:tr h="467806">
                <a:tc>
                  <a:txBody>
                    <a:bodyPr/>
                    <a:lstStyle/>
                    <a:p>
                      <a:pPr marL="0" marR="0" algn="ctr">
                        <a:spcBef>
                          <a:spcPts val="0"/>
                        </a:spcBef>
                        <a:spcAft>
                          <a:spcPts val="0"/>
                        </a:spcAft>
                      </a:pPr>
                      <a:r>
                        <a:rPr lang="en-US" sz="1800" dirty="0">
                          <a:solidFill>
                            <a:sysClr val="windowText" lastClr="000000"/>
                          </a:solidFill>
                          <a:effectLst/>
                        </a:rPr>
                        <a:t> Low Priority</a:t>
                      </a:r>
                      <a:endParaRPr lang="en-US" sz="1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&gt; 80%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&lt; 20%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&lt; 10%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19342107"/>
                  </a:ext>
                </a:extLst>
              </a:tr>
              <a:tr h="662684">
                <a:tc>
                  <a:txBody>
                    <a:bodyPr/>
                    <a:lstStyle/>
                    <a:p>
                      <a:pPr marL="0" marR="0" algn="ctr">
                        <a:spcBef>
                          <a:spcPts val="0"/>
                        </a:spcBef>
                        <a:spcAft>
                          <a:spcPts val="0"/>
                        </a:spcAft>
                      </a:pPr>
                      <a:r>
                        <a:rPr lang="en-US" sz="1800" dirty="0">
                          <a:solidFill>
                            <a:sysClr val="windowText" lastClr="000000"/>
                          </a:solidFill>
                          <a:effectLst/>
                        </a:rPr>
                        <a:t> Moderate Priority</a:t>
                      </a:r>
                      <a:endParaRPr lang="en-US" sz="1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F8E"/>
                    </a:solidFill>
                  </a:tcPr>
                </a:tc>
                <a:tc>
                  <a:txBody>
                    <a:bodyPr/>
                    <a:lstStyle/>
                    <a:p>
                      <a:pPr marL="0" marR="0" algn="ctr">
                        <a:spcBef>
                          <a:spcPts val="0"/>
                        </a:spcBef>
                        <a:spcAft>
                          <a:spcPts val="0"/>
                        </a:spcAft>
                      </a:pPr>
                      <a:r>
                        <a:rPr lang="en-US" sz="2000" dirty="0">
                          <a:solidFill>
                            <a:sysClr val="windowText" lastClr="000000"/>
                          </a:solidFill>
                          <a:effectLst/>
                        </a:rPr>
                        <a:t> 60–80%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F8E"/>
                    </a:solidFill>
                  </a:tcPr>
                </a:tc>
                <a:tc>
                  <a:txBody>
                    <a:bodyPr/>
                    <a:lstStyle/>
                    <a:p>
                      <a:pPr marL="0" marR="0" algn="ctr">
                        <a:spcBef>
                          <a:spcPts val="0"/>
                        </a:spcBef>
                        <a:spcAft>
                          <a:spcPts val="0"/>
                        </a:spcAft>
                      </a:pPr>
                      <a:r>
                        <a:rPr lang="en-US" sz="2000" dirty="0">
                          <a:solidFill>
                            <a:sysClr val="windowText" lastClr="000000"/>
                          </a:solidFill>
                          <a:effectLst/>
                        </a:rPr>
                        <a:t> 20–50%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F8E"/>
                    </a:solidFill>
                  </a:tcPr>
                </a:tc>
                <a:tc>
                  <a:txBody>
                    <a:bodyPr/>
                    <a:lstStyle/>
                    <a:p>
                      <a:pPr marL="0" marR="0" algn="ctr">
                        <a:spcBef>
                          <a:spcPts val="0"/>
                        </a:spcBef>
                        <a:spcAft>
                          <a:spcPts val="0"/>
                        </a:spcAft>
                      </a:pPr>
                      <a:r>
                        <a:rPr lang="en-US" sz="2000" dirty="0">
                          <a:solidFill>
                            <a:sysClr val="windowText" lastClr="000000"/>
                          </a:solidFill>
                          <a:effectLst/>
                        </a:rPr>
                        <a:t> 10–25%</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F8E"/>
                    </a:solidFill>
                  </a:tcPr>
                </a:tc>
                <a:extLst>
                  <a:ext uri="{0D108BD9-81ED-4DB2-BD59-A6C34878D82A}">
                    <a16:rowId xmlns:a16="http://schemas.microsoft.com/office/drawing/2014/main" val="1685670708"/>
                  </a:ext>
                </a:extLst>
              </a:tr>
              <a:tr h="467806">
                <a:tc>
                  <a:txBody>
                    <a:bodyPr/>
                    <a:lstStyle/>
                    <a:p>
                      <a:pPr marL="0" marR="0" algn="ctr">
                        <a:spcBef>
                          <a:spcPts val="0"/>
                        </a:spcBef>
                        <a:spcAft>
                          <a:spcPts val="0"/>
                        </a:spcAft>
                      </a:pPr>
                      <a:r>
                        <a:rPr lang="en-US" sz="1800" dirty="0">
                          <a:solidFill>
                            <a:sysClr val="windowText" lastClr="000000"/>
                          </a:solidFill>
                          <a:effectLst/>
                        </a:rPr>
                        <a:t> High Priority</a:t>
                      </a:r>
                      <a:endParaRPr lang="en-US" sz="1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&lt; 60%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&gt; 50%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&gt; 25%</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51803060"/>
                  </a:ext>
                </a:extLst>
              </a:tr>
            </a:tbl>
          </a:graphicData>
        </a:graphic>
      </p:graphicFrame>
    </p:spTree>
    <p:custDataLst>
      <p:tags r:id="rId1"/>
    </p:custDataLst>
    <p:extLst>
      <p:ext uri="{BB962C8B-B14F-4D97-AF65-F5344CB8AC3E}">
        <p14:creationId xmlns:p14="http://schemas.microsoft.com/office/powerpoint/2010/main" val="2733842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C3C24-F378-7649-961C-CAFA2C4E7238}"/>
              </a:ext>
            </a:extLst>
          </p:cNvPr>
          <p:cNvSpPr txBox="1">
            <a:spLocks noGrp="1"/>
          </p:cNvSpPr>
          <p:nvPr>
            <p:ph type="title" idx="4294967295"/>
          </p:nvPr>
        </p:nvSpPr>
        <p:spPr>
          <a:xfrm>
            <a:off x="374117" y="610846"/>
            <a:ext cx="1142841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5875"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Example: What can these data tell me at the </a:t>
            </a:r>
            <a:r>
              <a:rPr kumimoji="0" lang="en-US" sz="3600" b="1" i="0" u="sng" strike="noStrike" kern="1200" cap="none" spc="0" normalizeH="0" baseline="0" noProof="0" dirty="0">
                <a:ln>
                  <a:noFill/>
                </a:ln>
                <a:solidFill>
                  <a:prstClr val="black"/>
                </a:solidFill>
                <a:effectLst/>
                <a:uLnTx/>
                <a:uFillTx/>
                <a:latin typeface="Calibri"/>
                <a:ea typeface="+mn-ea"/>
                <a:cs typeface="+mn-cs"/>
              </a:rPr>
              <a:t>school level</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6" name="Content Placeholder 2">
            <a:extLst>
              <a:ext uri="{FF2B5EF4-FFF2-40B4-BE49-F238E27FC236}">
                <a16:creationId xmlns:a16="http://schemas.microsoft.com/office/drawing/2014/main" id="{60273C0B-C75A-8341-B687-AFDC7C1D2C39}"/>
              </a:ext>
            </a:extLst>
          </p:cNvPr>
          <p:cNvSpPr>
            <a:spLocks noGrp="1"/>
          </p:cNvSpPr>
          <p:nvPr>
            <p:ph idx="1"/>
          </p:nvPr>
        </p:nvSpPr>
        <p:spPr>
          <a:xfrm>
            <a:off x="601925" y="1327672"/>
            <a:ext cx="10972800" cy="525888"/>
          </a:xfrm>
        </p:spPr>
        <p:txBody>
          <a:bodyPr>
            <a:normAutofit/>
          </a:bodyPr>
          <a:lstStyle/>
          <a:p>
            <a:pPr marL="0" indent="0">
              <a:buNone/>
            </a:pPr>
            <a:r>
              <a:rPr lang="en-US" sz="2800" dirty="0"/>
              <a:t>School Goal: 80% of students performing in the Low Risk (Core) range</a:t>
            </a:r>
          </a:p>
        </p:txBody>
      </p:sp>
      <p:sp>
        <p:nvSpPr>
          <p:cNvPr id="7" name="TextBox 6">
            <a:extLst>
              <a:ext uri="{FF2B5EF4-FFF2-40B4-BE49-F238E27FC236}">
                <a16:creationId xmlns:a16="http://schemas.microsoft.com/office/drawing/2014/main" id="{9667E46C-B9EE-3C4E-90BC-8A1ECC6BB68D}"/>
              </a:ext>
            </a:extLst>
          </p:cNvPr>
          <p:cNvSpPr txBox="1"/>
          <p:nvPr/>
        </p:nvSpPr>
        <p:spPr>
          <a:xfrm>
            <a:off x="374117" y="1923343"/>
            <a:ext cx="2426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Table:</a:t>
            </a:r>
          </a:p>
        </p:txBody>
      </p:sp>
      <p:graphicFrame>
        <p:nvGraphicFramePr>
          <p:cNvPr id="13" name="Table 12">
            <a:extLst>
              <a:ext uri="{FF2B5EF4-FFF2-40B4-BE49-F238E27FC236}">
                <a16:creationId xmlns:a16="http://schemas.microsoft.com/office/drawing/2014/main" id="{227CE50F-B8BB-3F4F-B351-029F99EF53C0}"/>
              </a:ext>
            </a:extLst>
          </p:cNvPr>
          <p:cNvGraphicFramePr>
            <a:graphicFrameLocks noGrp="1"/>
          </p:cNvGraphicFramePr>
          <p:nvPr>
            <p:extLst>
              <p:ext uri="{D42A27DB-BD31-4B8C-83A1-F6EECF244321}">
                <p14:modId xmlns:p14="http://schemas.microsoft.com/office/powerpoint/2010/main" val="2786144306"/>
              </p:ext>
            </p:extLst>
          </p:nvPr>
        </p:nvGraphicFramePr>
        <p:xfrm>
          <a:off x="389467" y="2225732"/>
          <a:ext cx="5995992" cy="3262759"/>
        </p:xfrm>
        <a:graphic>
          <a:graphicData uri="http://schemas.openxmlformats.org/drawingml/2006/table">
            <a:tbl>
              <a:tblPr firstRow="1" firstCol="1" bandRow="1">
                <a:tableStyleId>{F5AB1C69-6EDB-4FF4-983F-18BD219EF322}</a:tableStyleId>
              </a:tblPr>
              <a:tblGrid>
                <a:gridCol w="1851018">
                  <a:extLst>
                    <a:ext uri="{9D8B030D-6E8A-4147-A177-3AD203B41FA5}">
                      <a16:colId xmlns:a16="http://schemas.microsoft.com/office/drawing/2014/main" val="697104759"/>
                    </a:ext>
                  </a:extLst>
                </a:gridCol>
                <a:gridCol w="1413959">
                  <a:extLst>
                    <a:ext uri="{9D8B030D-6E8A-4147-A177-3AD203B41FA5}">
                      <a16:colId xmlns:a16="http://schemas.microsoft.com/office/drawing/2014/main" val="1722527189"/>
                    </a:ext>
                  </a:extLst>
                </a:gridCol>
                <a:gridCol w="1400744">
                  <a:extLst>
                    <a:ext uri="{9D8B030D-6E8A-4147-A177-3AD203B41FA5}">
                      <a16:colId xmlns:a16="http://schemas.microsoft.com/office/drawing/2014/main" val="101761212"/>
                    </a:ext>
                  </a:extLst>
                </a:gridCol>
                <a:gridCol w="1330271">
                  <a:extLst>
                    <a:ext uri="{9D8B030D-6E8A-4147-A177-3AD203B41FA5}">
                      <a16:colId xmlns:a16="http://schemas.microsoft.com/office/drawing/2014/main" val="1971104134"/>
                    </a:ext>
                  </a:extLst>
                </a:gridCol>
              </a:tblGrid>
              <a:tr h="680445">
                <a:tc gridSpan="4">
                  <a:txBody>
                    <a:bodyPr/>
                    <a:lstStyle/>
                    <a:p>
                      <a:pPr marL="0" marR="0" algn="ctr">
                        <a:spcBef>
                          <a:spcPts val="0"/>
                        </a:spcBef>
                        <a:spcAft>
                          <a:spcPts val="0"/>
                        </a:spcAft>
                      </a:pPr>
                      <a:r>
                        <a:rPr lang="en-US" sz="1600" dirty="0">
                          <a:solidFill>
                            <a:sysClr val="windowText" lastClr="000000"/>
                          </a:solidFill>
                          <a:effectLst/>
                        </a:rPr>
                        <a:t> </a:t>
                      </a:r>
                      <a:r>
                        <a:rPr lang="en-US" sz="1800" dirty="0">
                          <a:solidFill>
                            <a:sysClr val="windowText" lastClr="000000"/>
                          </a:solidFill>
                          <a:effectLst/>
                        </a:rPr>
                        <a:t> Beginning of Year Benchmark Assessment (Universal Screening)</a:t>
                      </a:r>
                      <a:endParaRPr lang="en-US" sz="1600" dirty="0">
                        <a:solidFill>
                          <a:sysClr val="windowText" lastClr="000000"/>
                        </a:solidFill>
                        <a:effectLst/>
                        <a:latin typeface="Calibri" panose="020F0502020204030204" pitchFamily="34"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hMerge="1">
                  <a:txBody>
                    <a:bodyPr/>
                    <a:lstStyle/>
                    <a:p>
                      <a:pPr marL="0" marR="0" algn="ctr">
                        <a:spcBef>
                          <a:spcPts val="0"/>
                        </a:spcBef>
                        <a:spcAft>
                          <a:spcPts val="0"/>
                        </a:spcAft>
                      </a:pPr>
                      <a:r>
                        <a:rPr lang="en-US" sz="1300" dirty="0">
                          <a:solidFill>
                            <a:sysClr val="windowText" lastClr="000000"/>
                          </a:solidFill>
                          <a:effectLst/>
                        </a:rPr>
                        <a:t>Beginning of Year Benchmark Assessment (Universal Screening)</a:t>
                      </a:r>
                      <a:endParaRPr lang="en-US" sz="13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5578211"/>
                  </a:ext>
                </a:extLst>
              </a:tr>
              <a:tr h="496338">
                <a:tc rowSpan="2">
                  <a:txBody>
                    <a:bodyPr/>
                    <a:lstStyle/>
                    <a:p>
                      <a:pPr marL="0" marR="0" algn="ctr">
                        <a:spcBef>
                          <a:spcPts val="0"/>
                        </a:spcBef>
                        <a:spcAft>
                          <a:spcPts val="0"/>
                        </a:spcAft>
                      </a:pPr>
                      <a:r>
                        <a:rPr lang="en-US" sz="1800" dirty="0">
                          <a:solidFill>
                            <a:sysClr val="windowText" lastClr="000000"/>
                          </a:solidFill>
                          <a:effectLst/>
                        </a:rPr>
                        <a:t> Health Indicator</a:t>
                      </a: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300" dirty="0">
                          <a:solidFill>
                            <a:sysClr val="windowText" lastClr="000000"/>
                          </a:solidFill>
                          <a:effectLst/>
                        </a:rPr>
                        <a:t> % of Students at:</a:t>
                      </a:r>
                    </a:p>
                    <a:p>
                      <a:pPr marL="0" marR="0" algn="ctr">
                        <a:spcBef>
                          <a:spcPts val="0"/>
                        </a:spcBef>
                        <a:spcAft>
                          <a:spcPts val="0"/>
                        </a:spcAft>
                      </a:pPr>
                      <a:r>
                        <a:rPr lang="en-US" sz="1600" b="1" dirty="0">
                          <a:solidFill>
                            <a:sysClr val="windowText" lastClr="000000"/>
                          </a:solidFill>
                          <a:effectLst/>
                        </a:rPr>
                        <a:t>Low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300" dirty="0">
                          <a:solidFill>
                            <a:sysClr val="windowText" lastClr="000000"/>
                          </a:solidFill>
                          <a:effectLst/>
                        </a:rPr>
                        <a:t> % of Students at: </a:t>
                      </a:r>
                    </a:p>
                    <a:p>
                      <a:pPr marL="0" marR="0" algn="ctr">
                        <a:spcBef>
                          <a:spcPts val="0"/>
                        </a:spcBef>
                        <a:spcAft>
                          <a:spcPts val="0"/>
                        </a:spcAft>
                      </a:pPr>
                      <a:r>
                        <a:rPr lang="en-US" sz="1600" b="1" dirty="0">
                          <a:solidFill>
                            <a:sysClr val="windowText" lastClr="000000"/>
                          </a:solidFill>
                          <a:effectLst/>
                        </a:rPr>
                        <a:t>Some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300" dirty="0">
                          <a:solidFill>
                            <a:sysClr val="windowText" lastClr="000000"/>
                          </a:solidFill>
                          <a:effectLst/>
                        </a:rPr>
                        <a:t> % of Students at: </a:t>
                      </a:r>
                    </a:p>
                    <a:p>
                      <a:pPr marL="0" marR="0" algn="ctr">
                        <a:spcBef>
                          <a:spcPts val="0"/>
                        </a:spcBef>
                        <a:spcAft>
                          <a:spcPts val="0"/>
                        </a:spcAft>
                      </a:pPr>
                      <a:r>
                        <a:rPr lang="en-US" sz="1600" b="1" dirty="0">
                          <a:solidFill>
                            <a:sysClr val="windowText" lastClr="000000"/>
                          </a:solidFill>
                          <a:effectLst/>
                        </a:rPr>
                        <a:t>At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5167162"/>
                  </a:ext>
                </a:extLst>
              </a:tr>
              <a:tr h="414191">
                <a:tc vMerge="1">
                  <a:txBody>
                    <a:bodyPr/>
                    <a:lstStyle/>
                    <a:p>
                      <a:pPr marL="0" marR="0" algn="ctr">
                        <a:spcBef>
                          <a:spcPts val="0"/>
                        </a:spcBef>
                        <a:spcAft>
                          <a:spcPts val="0"/>
                        </a:spcAft>
                      </a:pPr>
                      <a:endParaRPr lang="en-US" sz="1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Core</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Supplemental Intervention</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Intensive Intervention</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3800456"/>
                  </a:ext>
                </a:extLst>
              </a:tr>
              <a:tr h="467806">
                <a:tc>
                  <a:txBody>
                    <a:bodyPr/>
                    <a:lstStyle/>
                    <a:p>
                      <a:pPr marL="0" marR="0" algn="ctr">
                        <a:spcBef>
                          <a:spcPts val="0"/>
                        </a:spcBef>
                        <a:spcAft>
                          <a:spcPts val="0"/>
                        </a:spcAft>
                      </a:pPr>
                      <a:r>
                        <a:rPr lang="en-US" sz="1800" dirty="0">
                          <a:solidFill>
                            <a:sysClr val="windowText" lastClr="000000"/>
                          </a:solidFill>
                          <a:effectLst/>
                        </a:rPr>
                        <a:t> Low Priority</a:t>
                      </a:r>
                      <a:endParaRPr lang="en-US" sz="1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&gt; 80%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&lt; 20%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&lt; 10%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19342107"/>
                  </a:ext>
                </a:extLst>
              </a:tr>
              <a:tr h="662684">
                <a:tc>
                  <a:txBody>
                    <a:bodyPr/>
                    <a:lstStyle/>
                    <a:p>
                      <a:pPr marL="0" marR="0" algn="ctr">
                        <a:spcBef>
                          <a:spcPts val="0"/>
                        </a:spcBef>
                        <a:spcAft>
                          <a:spcPts val="0"/>
                        </a:spcAft>
                      </a:pPr>
                      <a:r>
                        <a:rPr lang="en-US" sz="1800" dirty="0">
                          <a:solidFill>
                            <a:sysClr val="windowText" lastClr="000000"/>
                          </a:solidFill>
                          <a:effectLst/>
                        </a:rPr>
                        <a:t> Moderate Priority</a:t>
                      </a:r>
                      <a:endParaRPr lang="en-US" sz="1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F8E"/>
                    </a:solidFill>
                  </a:tcPr>
                </a:tc>
                <a:tc>
                  <a:txBody>
                    <a:bodyPr/>
                    <a:lstStyle/>
                    <a:p>
                      <a:pPr marL="0" marR="0" algn="ctr">
                        <a:spcBef>
                          <a:spcPts val="0"/>
                        </a:spcBef>
                        <a:spcAft>
                          <a:spcPts val="0"/>
                        </a:spcAft>
                      </a:pPr>
                      <a:r>
                        <a:rPr lang="en-US" sz="2000" dirty="0">
                          <a:solidFill>
                            <a:sysClr val="windowText" lastClr="000000"/>
                          </a:solidFill>
                          <a:effectLst/>
                        </a:rPr>
                        <a:t> 60–80%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F8E"/>
                    </a:solidFill>
                  </a:tcPr>
                </a:tc>
                <a:tc>
                  <a:txBody>
                    <a:bodyPr/>
                    <a:lstStyle/>
                    <a:p>
                      <a:pPr marL="0" marR="0" algn="ctr">
                        <a:spcBef>
                          <a:spcPts val="0"/>
                        </a:spcBef>
                        <a:spcAft>
                          <a:spcPts val="0"/>
                        </a:spcAft>
                      </a:pPr>
                      <a:r>
                        <a:rPr lang="en-US" sz="2000" dirty="0">
                          <a:solidFill>
                            <a:sysClr val="windowText" lastClr="000000"/>
                          </a:solidFill>
                          <a:effectLst/>
                        </a:rPr>
                        <a:t> 20–50%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F8E"/>
                    </a:solidFill>
                  </a:tcPr>
                </a:tc>
                <a:tc>
                  <a:txBody>
                    <a:bodyPr/>
                    <a:lstStyle/>
                    <a:p>
                      <a:pPr marL="0" marR="0" algn="ctr">
                        <a:spcBef>
                          <a:spcPts val="0"/>
                        </a:spcBef>
                        <a:spcAft>
                          <a:spcPts val="0"/>
                        </a:spcAft>
                      </a:pPr>
                      <a:r>
                        <a:rPr lang="en-US" sz="2000" dirty="0">
                          <a:solidFill>
                            <a:sysClr val="windowText" lastClr="000000"/>
                          </a:solidFill>
                          <a:effectLst/>
                        </a:rPr>
                        <a:t> 10–25%</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F8E"/>
                    </a:solidFill>
                  </a:tcPr>
                </a:tc>
                <a:extLst>
                  <a:ext uri="{0D108BD9-81ED-4DB2-BD59-A6C34878D82A}">
                    <a16:rowId xmlns:a16="http://schemas.microsoft.com/office/drawing/2014/main" val="1685670708"/>
                  </a:ext>
                </a:extLst>
              </a:tr>
              <a:tr h="467806">
                <a:tc>
                  <a:txBody>
                    <a:bodyPr/>
                    <a:lstStyle/>
                    <a:p>
                      <a:pPr marL="0" marR="0" algn="ctr">
                        <a:spcBef>
                          <a:spcPts val="0"/>
                        </a:spcBef>
                        <a:spcAft>
                          <a:spcPts val="0"/>
                        </a:spcAft>
                      </a:pPr>
                      <a:r>
                        <a:rPr lang="en-US" sz="1800" dirty="0">
                          <a:solidFill>
                            <a:sysClr val="windowText" lastClr="000000"/>
                          </a:solidFill>
                          <a:effectLst/>
                        </a:rPr>
                        <a:t> High Priority</a:t>
                      </a:r>
                      <a:endParaRPr lang="en-US" sz="1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&lt; 60%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&gt; 50%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2000" dirty="0">
                          <a:solidFill>
                            <a:sysClr val="windowText" lastClr="000000"/>
                          </a:solidFill>
                          <a:effectLst/>
                        </a:rPr>
                        <a:t> &gt; 25%</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51803060"/>
                  </a:ext>
                </a:extLst>
              </a:tr>
            </a:tbl>
          </a:graphicData>
        </a:graphic>
      </p:graphicFrame>
      <p:sp>
        <p:nvSpPr>
          <p:cNvPr id="18" name="TextBox 17">
            <a:extLst>
              <a:ext uri="{FF2B5EF4-FFF2-40B4-BE49-F238E27FC236}">
                <a16:creationId xmlns:a16="http://schemas.microsoft.com/office/drawing/2014/main" id="{7656E269-3AD0-4D47-A1D2-E795A066672A}"/>
              </a:ext>
            </a:extLst>
          </p:cNvPr>
          <p:cNvSpPr txBox="1"/>
          <p:nvPr/>
        </p:nvSpPr>
        <p:spPr>
          <a:xfrm>
            <a:off x="6535862" y="1892293"/>
            <a:ext cx="2426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School (example):</a:t>
            </a:r>
          </a:p>
        </p:txBody>
      </p:sp>
      <p:graphicFrame>
        <p:nvGraphicFramePr>
          <p:cNvPr id="14" name="Table 13">
            <a:extLst>
              <a:ext uri="{FF2B5EF4-FFF2-40B4-BE49-F238E27FC236}">
                <a16:creationId xmlns:a16="http://schemas.microsoft.com/office/drawing/2014/main" id="{5392A33C-0893-5144-AEF4-9208CF3B188D}"/>
              </a:ext>
            </a:extLst>
          </p:cNvPr>
          <p:cNvGraphicFramePr>
            <a:graphicFrameLocks noGrp="1"/>
          </p:cNvGraphicFramePr>
          <p:nvPr>
            <p:extLst>
              <p:ext uri="{D42A27DB-BD31-4B8C-83A1-F6EECF244321}">
                <p14:modId xmlns:p14="http://schemas.microsoft.com/office/powerpoint/2010/main" val="61475771"/>
              </p:ext>
            </p:extLst>
          </p:nvPr>
        </p:nvGraphicFramePr>
        <p:xfrm>
          <a:off x="6535862" y="2225732"/>
          <a:ext cx="5282022" cy="2196347"/>
        </p:xfrm>
        <a:graphic>
          <a:graphicData uri="http://schemas.openxmlformats.org/drawingml/2006/table">
            <a:tbl>
              <a:tblPr firstRow="1" firstCol="1" bandRow="1">
                <a:tableStyleId>{F5AB1C69-6EDB-4FF4-983F-18BD219EF322}</a:tableStyleId>
              </a:tblPr>
              <a:tblGrid>
                <a:gridCol w="1136526">
                  <a:extLst>
                    <a:ext uri="{9D8B030D-6E8A-4147-A177-3AD203B41FA5}">
                      <a16:colId xmlns:a16="http://schemas.microsoft.com/office/drawing/2014/main" val="697104759"/>
                    </a:ext>
                  </a:extLst>
                </a:gridCol>
                <a:gridCol w="1381832">
                  <a:extLst>
                    <a:ext uri="{9D8B030D-6E8A-4147-A177-3AD203B41FA5}">
                      <a16:colId xmlns:a16="http://schemas.microsoft.com/office/drawing/2014/main" val="1722527189"/>
                    </a:ext>
                  </a:extLst>
                </a:gridCol>
                <a:gridCol w="1381832">
                  <a:extLst>
                    <a:ext uri="{9D8B030D-6E8A-4147-A177-3AD203B41FA5}">
                      <a16:colId xmlns:a16="http://schemas.microsoft.com/office/drawing/2014/main" val="101761212"/>
                    </a:ext>
                  </a:extLst>
                </a:gridCol>
                <a:gridCol w="1381832">
                  <a:extLst>
                    <a:ext uri="{9D8B030D-6E8A-4147-A177-3AD203B41FA5}">
                      <a16:colId xmlns:a16="http://schemas.microsoft.com/office/drawing/2014/main" val="1971104134"/>
                    </a:ext>
                  </a:extLst>
                </a:gridCol>
              </a:tblGrid>
              <a:tr h="664629">
                <a:tc gridSpan="4">
                  <a:txBody>
                    <a:bodyPr/>
                    <a:lstStyle/>
                    <a:p>
                      <a:pPr marL="0" marR="0" algn="ctr">
                        <a:spcBef>
                          <a:spcPts val="0"/>
                        </a:spcBef>
                        <a:spcAft>
                          <a:spcPts val="0"/>
                        </a:spcAft>
                      </a:pPr>
                      <a:r>
                        <a:rPr lang="en-US" sz="1600" dirty="0">
                          <a:solidFill>
                            <a:sysClr val="windowText" lastClr="000000"/>
                          </a:solidFill>
                          <a:effectLst/>
                        </a:rPr>
                        <a:t> </a:t>
                      </a:r>
                      <a:r>
                        <a:rPr lang="en-US" sz="1800" dirty="0">
                          <a:solidFill>
                            <a:sysClr val="windowText" lastClr="000000"/>
                          </a:solidFill>
                          <a:effectLst/>
                        </a:rPr>
                        <a:t> Beginning of Year Benchmark Assessment (Universal Screening)</a:t>
                      </a:r>
                      <a:endParaRPr lang="en-US" sz="1600" dirty="0">
                        <a:solidFill>
                          <a:sysClr val="windowText" lastClr="000000"/>
                        </a:solidFill>
                        <a:effectLst/>
                        <a:latin typeface="Calibri" panose="020F0502020204030204" pitchFamily="34"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hMerge="1">
                  <a:txBody>
                    <a:bodyPr/>
                    <a:lstStyle/>
                    <a:p>
                      <a:pPr marL="0" marR="0" algn="ctr">
                        <a:spcBef>
                          <a:spcPts val="0"/>
                        </a:spcBef>
                        <a:spcAft>
                          <a:spcPts val="0"/>
                        </a:spcAft>
                      </a:pPr>
                      <a:r>
                        <a:rPr lang="en-US" sz="1300" dirty="0">
                          <a:solidFill>
                            <a:sysClr val="windowText" lastClr="000000"/>
                          </a:solidFill>
                          <a:effectLst/>
                        </a:rPr>
                        <a:t>Beginning of Year Benchmark Assessment (Universal Screening)</a:t>
                      </a:r>
                      <a:endParaRPr lang="en-US" sz="13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5578211"/>
                  </a:ext>
                </a:extLst>
              </a:tr>
              <a:tr h="504348">
                <a:tc rowSpan="2">
                  <a:txBody>
                    <a:bodyPr/>
                    <a:lstStyle/>
                    <a:p>
                      <a:pPr marL="0" marR="0" algn="ctr">
                        <a:spcBef>
                          <a:spcPts val="0"/>
                        </a:spcBef>
                        <a:spcAft>
                          <a:spcPts val="0"/>
                        </a:spcAft>
                      </a:pPr>
                      <a:endParaRPr lang="en-US" sz="1800" dirty="0">
                        <a:solidFill>
                          <a:sysClr val="windowText" lastClr="000000"/>
                        </a:solidFill>
                        <a:effectLst/>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a:txBody>
                    <a:bodyPr/>
                    <a:lstStyle/>
                    <a:p>
                      <a:pPr marL="0" marR="0" algn="ctr">
                        <a:spcBef>
                          <a:spcPts val="0"/>
                        </a:spcBef>
                        <a:spcAft>
                          <a:spcPts val="0"/>
                        </a:spcAft>
                      </a:pPr>
                      <a:r>
                        <a:rPr lang="en-US" sz="1300" dirty="0">
                          <a:solidFill>
                            <a:sysClr val="windowText" lastClr="000000"/>
                          </a:solidFill>
                          <a:effectLst/>
                        </a:rPr>
                        <a:t> % of Students at:</a:t>
                      </a:r>
                    </a:p>
                    <a:p>
                      <a:pPr marL="0" marR="0" algn="ctr">
                        <a:spcBef>
                          <a:spcPts val="0"/>
                        </a:spcBef>
                        <a:spcAft>
                          <a:spcPts val="0"/>
                        </a:spcAft>
                      </a:pPr>
                      <a:r>
                        <a:rPr lang="en-US" sz="1600" b="1" dirty="0">
                          <a:solidFill>
                            <a:sysClr val="windowText" lastClr="000000"/>
                          </a:solidFill>
                          <a:effectLst/>
                        </a:rPr>
                        <a:t>Low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dirty="0">
                          <a:solidFill>
                            <a:sysClr val="windowText" lastClr="000000"/>
                          </a:solidFill>
                          <a:effectLst/>
                        </a:rPr>
                        <a:t> % of Students at: </a:t>
                      </a:r>
                    </a:p>
                    <a:p>
                      <a:pPr marL="0" marR="0" algn="ctr">
                        <a:spcBef>
                          <a:spcPts val="0"/>
                        </a:spcBef>
                        <a:spcAft>
                          <a:spcPts val="0"/>
                        </a:spcAft>
                      </a:pPr>
                      <a:r>
                        <a:rPr lang="en-US" sz="1600" b="1" dirty="0">
                          <a:solidFill>
                            <a:sysClr val="windowText" lastClr="000000"/>
                          </a:solidFill>
                          <a:effectLst/>
                        </a:rPr>
                        <a:t>Some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dirty="0">
                          <a:solidFill>
                            <a:sysClr val="windowText" lastClr="000000"/>
                          </a:solidFill>
                          <a:effectLst/>
                        </a:rPr>
                        <a:t> % of Students at: </a:t>
                      </a:r>
                    </a:p>
                    <a:p>
                      <a:pPr marL="0" marR="0" algn="ctr">
                        <a:spcBef>
                          <a:spcPts val="0"/>
                        </a:spcBef>
                        <a:spcAft>
                          <a:spcPts val="0"/>
                        </a:spcAft>
                      </a:pPr>
                      <a:r>
                        <a:rPr lang="en-US" sz="1600" b="1" dirty="0">
                          <a:solidFill>
                            <a:sysClr val="windowText" lastClr="000000"/>
                          </a:solidFill>
                          <a:effectLst/>
                        </a:rPr>
                        <a:t>At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5167162"/>
                  </a:ext>
                </a:extLst>
              </a:tr>
              <a:tr h="506988">
                <a:tc vMerge="1">
                  <a:txBody>
                    <a:bodyPr/>
                    <a:lstStyle/>
                    <a:p>
                      <a:pPr marL="0" marR="0" algn="ctr">
                        <a:spcBef>
                          <a:spcPts val="0"/>
                        </a:spcBef>
                        <a:spcAft>
                          <a:spcPts val="0"/>
                        </a:spcAft>
                      </a:pPr>
                      <a:endParaRPr lang="en-US" sz="1800" dirty="0">
                        <a:solidFill>
                          <a:sysClr val="windowText" lastClr="000000"/>
                        </a:solidFill>
                        <a:effectLst/>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Core</a:t>
                      </a:r>
                    </a:p>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Instruction</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Supplemental Intervention</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Intensive Intervention</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4875884"/>
                  </a:ext>
                </a:extLst>
              </a:tr>
              <a:tr h="520382">
                <a:tc>
                  <a:txBody>
                    <a:bodyPr/>
                    <a:lstStyle/>
                    <a:p>
                      <a:pPr marL="0" marR="0" algn="ctr">
                        <a:spcBef>
                          <a:spcPts val="0"/>
                        </a:spcBef>
                        <a:spcAft>
                          <a:spcPts val="0"/>
                        </a:spcAft>
                      </a:pPr>
                      <a:r>
                        <a:rPr lang="en-US" sz="1800" dirty="0">
                          <a:solidFill>
                            <a:sysClr val="windowText" lastClr="000000"/>
                          </a:solidFill>
                          <a:effectLst/>
                        </a:rPr>
                        <a:t>School</a:t>
                      </a:r>
                      <a:endParaRPr lang="en-US" sz="1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a:txBody>
                    <a:bodyPr/>
                    <a:lstStyle/>
                    <a:p>
                      <a:pPr marL="0" marR="0" algn="ctr">
                        <a:spcBef>
                          <a:spcPts val="0"/>
                        </a:spcBef>
                        <a:spcAft>
                          <a:spcPts val="0"/>
                        </a:spcAft>
                      </a:pPr>
                      <a:r>
                        <a:rPr lang="en-US" sz="2000" dirty="0">
                          <a:solidFill>
                            <a:sysClr val="windowText" lastClr="000000"/>
                          </a:solidFill>
                          <a:effectLst/>
                        </a:rPr>
                        <a:t>50%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ysClr val="windowText" lastClr="000000"/>
                          </a:solidFill>
                          <a:effectLst/>
                        </a:rPr>
                        <a:t>22%</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ysClr val="windowText" lastClr="000000"/>
                          </a:solidFill>
                          <a:effectLst/>
                        </a:rPr>
                        <a:t>28%</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9342107"/>
                  </a:ext>
                </a:extLst>
              </a:tr>
            </a:tbl>
          </a:graphicData>
        </a:graphic>
      </p:graphicFrame>
      <p:sp>
        <p:nvSpPr>
          <p:cNvPr id="2" name="Rectangle 1">
            <a:extLst>
              <a:ext uri="{FF2B5EF4-FFF2-40B4-BE49-F238E27FC236}">
                <a16:creationId xmlns:a16="http://schemas.microsoft.com/office/drawing/2014/main" id="{A8E6125A-398A-E741-AA40-B7E4C7DFF378}"/>
              </a:ext>
            </a:extLst>
          </p:cNvPr>
          <p:cNvSpPr/>
          <p:nvPr/>
        </p:nvSpPr>
        <p:spPr>
          <a:xfrm>
            <a:off x="7747653" y="3943566"/>
            <a:ext cx="1228725" cy="385762"/>
          </a:xfrm>
          <a:prstGeom prst="rect">
            <a:avLst/>
          </a:prstGeom>
          <a:solidFill>
            <a:srgbClr val="F2DCDB">
              <a:alpha val="36863"/>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Arrow Connector 19">
            <a:extLst>
              <a:ext uri="{FF2B5EF4-FFF2-40B4-BE49-F238E27FC236}">
                <a16:creationId xmlns:a16="http://schemas.microsoft.com/office/drawing/2014/main" id="{BDF3FB9E-16D9-7740-985E-A638597D614F}"/>
              </a:ext>
            </a:extLst>
          </p:cNvPr>
          <p:cNvCxnSpPr>
            <a:cxnSpLocks/>
            <a:endCxn id="4" idx="0"/>
          </p:cNvCxnSpPr>
          <p:nvPr/>
        </p:nvCxnSpPr>
        <p:spPr>
          <a:xfrm flipH="1">
            <a:off x="6710597" y="4171364"/>
            <a:ext cx="1235802" cy="1535411"/>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sp>
        <p:nvSpPr>
          <p:cNvPr id="4" name="TextBox 3">
            <a:extLst>
              <a:ext uri="{FF2B5EF4-FFF2-40B4-BE49-F238E27FC236}">
                <a16:creationId xmlns:a16="http://schemas.microsoft.com/office/drawing/2014/main" id="{D362CD9D-61FD-6E4C-A5EC-9F95E717B8DB}"/>
              </a:ext>
            </a:extLst>
          </p:cNvPr>
          <p:cNvSpPr txBox="1"/>
          <p:nvPr/>
        </p:nvSpPr>
        <p:spPr>
          <a:xfrm>
            <a:off x="5957403" y="5706775"/>
            <a:ext cx="1506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High Priority</a:t>
            </a:r>
          </a:p>
        </p:txBody>
      </p:sp>
      <p:sp>
        <p:nvSpPr>
          <p:cNvPr id="15" name="Rectangle 14">
            <a:extLst>
              <a:ext uri="{FF2B5EF4-FFF2-40B4-BE49-F238E27FC236}">
                <a16:creationId xmlns:a16="http://schemas.microsoft.com/office/drawing/2014/main" id="{EF03D24C-86E0-DB43-BAA7-C52B0A5C7E8A}"/>
              </a:ext>
            </a:extLst>
          </p:cNvPr>
          <p:cNvSpPr/>
          <p:nvPr/>
        </p:nvSpPr>
        <p:spPr>
          <a:xfrm>
            <a:off x="9154593" y="3948809"/>
            <a:ext cx="1228725" cy="385762"/>
          </a:xfrm>
          <a:prstGeom prst="rect">
            <a:avLst/>
          </a:prstGeom>
          <a:solidFill>
            <a:srgbClr val="F3FF8E">
              <a:alpha val="36863"/>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Straight Arrow Connector 20">
            <a:extLst>
              <a:ext uri="{FF2B5EF4-FFF2-40B4-BE49-F238E27FC236}">
                <a16:creationId xmlns:a16="http://schemas.microsoft.com/office/drawing/2014/main" id="{91F5FE38-D907-104C-82F2-ACFCDC811451}"/>
              </a:ext>
            </a:extLst>
          </p:cNvPr>
          <p:cNvCxnSpPr>
            <a:cxnSpLocks/>
            <a:endCxn id="19" idx="0"/>
          </p:cNvCxnSpPr>
          <p:nvPr/>
        </p:nvCxnSpPr>
        <p:spPr>
          <a:xfrm flipH="1">
            <a:off x="8877174" y="4227714"/>
            <a:ext cx="581814" cy="1479300"/>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sp>
        <p:nvSpPr>
          <p:cNvPr id="19" name="TextBox 18">
            <a:extLst>
              <a:ext uri="{FF2B5EF4-FFF2-40B4-BE49-F238E27FC236}">
                <a16:creationId xmlns:a16="http://schemas.microsoft.com/office/drawing/2014/main" id="{142E7E3B-BD57-0C4B-9216-1B42DC0B868D}"/>
              </a:ext>
            </a:extLst>
          </p:cNvPr>
          <p:cNvSpPr txBox="1"/>
          <p:nvPr/>
        </p:nvSpPr>
        <p:spPr>
          <a:xfrm>
            <a:off x="7862519" y="5707014"/>
            <a:ext cx="20293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Moderate Priority</a:t>
            </a:r>
          </a:p>
        </p:txBody>
      </p:sp>
      <p:sp>
        <p:nvSpPr>
          <p:cNvPr id="17" name="Rectangle 16">
            <a:extLst>
              <a:ext uri="{FF2B5EF4-FFF2-40B4-BE49-F238E27FC236}">
                <a16:creationId xmlns:a16="http://schemas.microsoft.com/office/drawing/2014/main" id="{975CA553-E956-AE40-804A-4FABD2597B6C}"/>
              </a:ext>
            </a:extLst>
          </p:cNvPr>
          <p:cNvSpPr/>
          <p:nvPr/>
        </p:nvSpPr>
        <p:spPr>
          <a:xfrm>
            <a:off x="10533721" y="3943566"/>
            <a:ext cx="1158345" cy="385762"/>
          </a:xfrm>
          <a:prstGeom prst="rect">
            <a:avLst/>
          </a:prstGeom>
          <a:solidFill>
            <a:srgbClr val="F2DCDB">
              <a:alpha val="36863"/>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3" name="Straight Arrow Connector 22">
            <a:extLst>
              <a:ext uri="{FF2B5EF4-FFF2-40B4-BE49-F238E27FC236}">
                <a16:creationId xmlns:a16="http://schemas.microsoft.com/office/drawing/2014/main" id="{D5915E62-DAEB-9448-86D2-53A5721EDEE1}"/>
              </a:ext>
            </a:extLst>
          </p:cNvPr>
          <p:cNvCxnSpPr>
            <a:cxnSpLocks/>
            <a:endCxn id="22" idx="0"/>
          </p:cNvCxnSpPr>
          <p:nvPr/>
        </p:nvCxnSpPr>
        <p:spPr>
          <a:xfrm>
            <a:off x="11091743" y="4227714"/>
            <a:ext cx="74653" cy="1452118"/>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sp>
        <p:nvSpPr>
          <p:cNvPr id="22" name="TextBox 21">
            <a:extLst>
              <a:ext uri="{FF2B5EF4-FFF2-40B4-BE49-F238E27FC236}">
                <a16:creationId xmlns:a16="http://schemas.microsoft.com/office/drawing/2014/main" id="{CF4CC379-0048-B24E-A6D0-416991456CBC}"/>
              </a:ext>
            </a:extLst>
          </p:cNvPr>
          <p:cNvSpPr txBox="1"/>
          <p:nvPr/>
        </p:nvSpPr>
        <p:spPr>
          <a:xfrm>
            <a:off x="10365768" y="5679832"/>
            <a:ext cx="16012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High Priority</a:t>
            </a:r>
          </a:p>
        </p:txBody>
      </p:sp>
    </p:spTree>
    <p:custDataLst>
      <p:tags r:id="rId1"/>
    </p:custDataLst>
    <p:extLst>
      <p:ext uri="{BB962C8B-B14F-4D97-AF65-F5344CB8AC3E}">
        <p14:creationId xmlns:p14="http://schemas.microsoft.com/office/powerpoint/2010/main" val="1816273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C3C24-F378-7649-961C-CAFA2C4E7238}"/>
              </a:ext>
            </a:extLst>
          </p:cNvPr>
          <p:cNvSpPr txBox="1">
            <a:spLocks noGrp="1"/>
          </p:cNvSpPr>
          <p:nvPr>
            <p:ph type="title" idx="4294967295"/>
          </p:nvPr>
        </p:nvSpPr>
        <p:spPr>
          <a:xfrm>
            <a:off x="244999" y="-1241400"/>
            <a:ext cx="1142841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5875" lvl="0">
              <a:lnSpc>
                <a:spcPct val="100000"/>
              </a:lnSpc>
              <a:spcBef>
                <a:spcPts val="0"/>
              </a:spcBef>
              <a:defRPr/>
            </a:pPr>
            <a:r>
              <a:rPr lang="en-US" sz="3600" dirty="0">
                <a:solidFill>
                  <a:prstClr val="black"/>
                </a:solidFill>
                <a:latin typeface="Calibri"/>
              </a:rPr>
              <a:t>Example: What can these data tell me at the </a:t>
            </a:r>
            <a:r>
              <a:rPr lang="en-US" sz="3600" b="1" u="sng" dirty="0">
                <a:solidFill>
                  <a:prstClr val="black"/>
                </a:solidFill>
                <a:latin typeface="Calibri"/>
              </a:rPr>
              <a:t>school level</a:t>
            </a:r>
            <a:r>
              <a:rPr lang="en-US" sz="3600" dirty="0">
                <a:solidFill>
                  <a:prstClr val="black"/>
                </a:solidFill>
                <a:latin typeface="Calibri"/>
              </a:rPr>
              <a:t>? Highest Priority</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2">
            <a:extLst>
              <a:ext uri="{FF2B5EF4-FFF2-40B4-BE49-F238E27FC236}">
                <a16:creationId xmlns:a16="http://schemas.microsoft.com/office/drawing/2014/main" id="{909B75D8-DE7A-A5F9-D133-04D5982A69E2}"/>
              </a:ext>
              <a:ext uri="{C183D7F6-B498-43B3-948B-1728B52AA6E4}">
                <adec:decorative xmlns:adec="http://schemas.microsoft.com/office/drawing/2017/decorative" val="1"/>
              </a:ext>
            </a:extLst>
          </p:cNvPr>
          <p:cNvSpPr txBox="1">
            <a:spLocks/>
          </p:cNvSpPr>
          <p:nvPr/>
        </p:nvSpPr>
        <p:spPr>
          <a:xfrm>
            <a:off x="609600" y="484799"/>
            <a:ext cx="1142841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875">
              <a:lnSpc>
                <a:spcPct val="100000"/>
              </a:lnSpc>
              <a:spcBef>
                <a:spcPts val="0"/>
              </a:spcBef>
              <a:defRPr/>
            </a:pPr>
            <a:r>
              <a:rPr lang="en-US" sz="3600">
                <a:solidFill>
                  <a:prstClr val="black"/>
                </a:solidFill>
                <a:latin typeface="Calibri"/>
              </a:rPr>
              <a:t>Example: What can these data tell me at the </a:t>
            </a:r>
            <a:r>
              <a:rPr lang="en-US" sz="3600" b="1" u="sng">
                <a:solidFill>
                  <a:prstClr val="black"/>
                </a:solidFill>
                <a:latin typeface="Calibri"/>
              </a:rPr>
              <a:t>school level</a:t>
            </a:r>
            <a:r>
              <a:rPr lang="en-US" sz="3600">
                <a:solidFill>
                  <a:prstClr val="black"/>
                </a:solidFill>
                <a:latin typeface="Calibri"/>
              </a:rPr>
              <a:t>?</a:t>
            </a:r>
            <a:endParaRPr lang="en-US" sz="3600" dirty="0">
              <a:solidFill>
                <a:prstClr val="black"/>
              </a:solidFill>
              <a:latin typeface="Calibri"/>
              <a:ea typeface="+mn-ea"/>
              <a:cs typeface="+mn-cs"/>
            </a:endParaRPr>
          </a:p>
        </p:txBody>
      </p:sp>
      <p:sp>
        <p:nvSpPr>
          <p:cNvPr id="27" name="Content Placeholder 2">
            <a:extLst>
              <a:ext uri="{FF2B5EF4-FFF2-40B4-BE49-F238E27FC236}">
                <a16:creationId xmlns:a16="http://schemas.microsoft.com/office/drawing/2014/main" id="{0C2EE54E-A010-474C-AA90-2A36CBA126AC}"/>
              </a:ext>
            </a:extLst>
          </p:cNvPr>
          <p:cNvSpPr>
            <a:spLocks noGrp="1"/>
          </p:cNvSpPr>
          <p:nvPr>
            <p:ph idx="1"/>
          </p:nvPr>
        </p:nvSpPr>
        <p:spPr>
          <a:xfrm>
            <a:off x="609600" y="1144685"/>
            <a:ext cx="10972800" cy="525888"/>
          </a:xfrm>
        </p:spPr>
        <p:txBody>
          <a:bodyPr>
            <a:normAutofit/>
          </a:bodyPr>
          <a:lstStyle/>
          <a:p>
            <a:pPr marL="0" indent="0">
              <a:buNone/>
            </a:pPr>
            <a:r>
              <a:rPr lang="en-US" sz="2800" dirty="0"/>
              <a:t>School Goal: 80% of students performing in the Low Risk (Core) range</a:t>
            </a:r>
          </a:p>
        </p:txBody>
      </p:sp>
      <p:sp>
        <p:nvSpPr>
          <p:cNvPr id="26" name="TextBox 25">
            <a:extLst>
              <a:ext uri="{FF2B5EF4-FFF2-40B4-BE49-F238E27FC236}">
                <a16:creationId xmlns:a16="http://schemas.microsoft.com/office/drawing/2014/main" id="{17B206D2-9E8B-3941-BDE3-1BC2387A2B85}"/>
              </a:ext>
            </a:extLst>
          </p:cNvPr>
          <p:cNvSpPr txBox="1"/>
          <p:nvPr/>
        </p:nvSpPr>
        <p:spPr>
          <a:xfrm>
            <a:off x="510522" y="2027194"/>
            <a:ext cx="5881416"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Next, look at the order of priority for the Tiers of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Core Instruction (Tier I)</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Supplemental Intervention (Tier II)</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Intensive Intervention (Tier III)</a:t>
            </a:r>
          </a:p>
        </p:txBody>
      </p:sp>
      <p:sp>
        <p:nvSpPr>
          <p:cNvPr id="18" name="TextBox 17">
            <a:extLst>
              <a:ext uri="{FF2B5EF4-FFF2-40B4-BE49-F238E27FC236}">
                <a16:creationId xmlns:a16="http://schemas.microsoft.com/office/drawing/2014/main" id="{7656E269-3AD0-4D47-A1D2-E795A066672A}"/>
              </a:ext>
            </a:extLst>
          </p:cNvPr>
          <p:cNvSpPr txBox="1"/>
          <p:nvPr/>
        </p:nvSpPr>
        <p:spPr>
          <a:xfrm>
            <a:off x="6535862" y="1552755"/>
            <a:ext cx="24262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School (example):</a:t>
            </a:r>
          </a:p>
        </p:txBody>
      </p:sp>
      <p:graphicFrame>
        <p:nvGraphicFramePr>
          <p:cNvPr id="14" name="Table 13">
            <a:extLst>
              <a:ext uri="{FF2B5EF4-FFF2-40B4-BE49-F238E27FC236}">
                <a16:creationId xmlns:a16="http://schemas.microsoft.com/office/drawing/2014/main" id="{5392A33C-0893-5144-AEF4-9208CF3B188D}"/>
              </a:ext>
            </a:extLst>
          </p:cNvPr>
          <p:cNvGraphicFramePr>
            <a:graphicFrameLocks noGrp="1"/>
          </p:cNvGraphicFramePr>
          <p:nvPr>
            <p:extLst>
              <p:ext uri="{D42A27DB-BD31-4B8C-83A1-F6EECF244321}">
                <p14:modId xmlns:p14="http://schemas.microsoft.com/office/powerpoint/2010/main" val="2043467613"/>
              </p:ext>
            </p:extLst>
          </p:nvPr>
        </p:nvGraphicFramePr>
        <p:xfrm>
          <a:off x="6535862" y="1886194"/>
          <a:ext cx="5282022" cy="2196347"/>
        </p:xfrm>
        <a:graphic>
          <a:graphicData uri="http://schemas.openxmlformats.org/drawingml/2006/table">
            <a:tbl>
              <a:tblPr firstRow="1" firstCol="1" bandRow="1">
                <a:tableStyleId>{F5AB1C69-6EDB-4FF4-983F-18BD219EF322}</a:tableStyleId>
              </a:tblPr>
              <a:tblGrid>
                <a:gridCol w="1136526">
                  <a:extLst>
                    <a:ext uri="{9D8B030D-6E8A-4147-A177-3AD203B41FA5}">
                      <a16:colId xmlns:a16="http://schemas.microsoft.com/office/drawing/2014/main" val="697104759"/>
                    </a:ext>
                  </a:extLst>
                </a:gridCol>
                <a:gridCol w="1381832">
                  <a:extLst>
                    <a:ext uri="{9D8B030D-6E8A-4147-A177-3AD203B41FA5}">
                      <a16:colId xmlns:a16="http://schemas.microsoft.com/office/drawing/2014/main" val="1722527189"/>
                    </a:ext>
                  </a:extLst>
                </a:gridCol>
                <a:gridCol w="1381832">
                  <a:extLst>
                    <a:ext uri="{9D8B030D-6E8A-4147-A177-3AD203B41FA5}">
                      <a16:colId xmlns:a16="http://schemas.microsoft.com/office/drawing/2014/main" val="101761212"/>
                    </a:ext>
                  </a:extLst>
                </a:gridCol>
                <a:gridCol w="1381832">
                  <a:extLst>
                    <a:ext uri="{9D8B030D-6E8A-4147-A177-3AD203B41FA5}">
                      <a16:colId xmlns:a16="http://schemas.microsoft.com/office/drawing/2014/main" val="1971104134"/>
                    </a:ext>
                  </a:extLst>
                </a:gridCol>
              </a:tblGrid>
              <a:tr h="664629">
                <a:tc gridSpan="4">
                  <a:txBody>
                    <a:bodyPr/>
                    <a:lstStyle/>
                    <a:p>
                      <a:pPr marL="0" marR="0" algn="ctr">
                        <a:spcBef>
                          <a:spcPts val="0"/>
                        </a:spcBef>
                        <a:spcAft>
                          <a:spcPts val="0"/>
                        </a:spcAft>
                      </a:pPr>
                      <a:r>
                        <a:rPr lang="en-US" sz="1600" dirty="0">
                          <a:solidFill>
                            <a:sysClr val="windowText" lastClr="000000"/>
                          </a:solidFill>
                          <a:effectLst/>
                        </a:rPr>
                        <a:t> </a:t>
                      </a:r>
                      <a:r>
                        <a:rPr lang="en-US" sz="1800" dirty="0">
                          <a:solidFill>
                            <a:sysClr val="windowText" lastClr="000000"/>
                          </a:solidFill>
                          <a:effectLst/>
                        </a:rPr>
                        <a:t> Beginning of Year Benchmark Assessment (Universal Screening)</a:t>
                      </a:r>
                      <a:endParaRPr lang="en-US" sz="1600" dirty="0">
                        <a:solidFill>
                          <a:sysClr val="windowText" lastClr="000000"/>
                        </a:solidFill>
                        <a:effectLst/>
                        <a:latin typeface="Calibri" panose="020F0502020204030204" pitchFamily="34"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hMerge="1">
                  <a:txBody>
                    <a:bodyPr/>
                    <a:lstStyle/>
                    <a:p>
                      <a:pPr marL="0" marR="0" algn="ctr">
                        <a:spcBef>
                          <a:spcPts val="0"/>
                        </a:spcBef>
                        <a:spcAft>
                          <a:spcPts val="0"/>
                        </a:spcAft>
                      </a:pPr>
                      <a:r>
                        <a:rPr lang="en-US" sz="1300" dirty="0">
                          <a:solidFill>
                            <a:sysClr val="windowText" lastClr="000000"/>
                          </a:solidFill>
                          <a:effectLst/>
                        </a:rPr>
                        <a:t>Beginning of Year Benchmark Assessment (Universal Screening)</a:t>
                      </a:r>
                      <a:endParaRPr lang="en-US" sz="13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5578211"/>
                  </a:ext>
                </a:extLst>
              </a:tr>
              <a:tr h="504348">
                <a:tc>
                  <a:txBody>
                    <a:bodyPr/>
                    <a:lstStyle/>
                    <a:p>
                      <a:pPr marL="0" marR="0" algn="ctr">
                        <a:spcBef>
                          <a:spcPts val="0"/>
                        </a:spcBef>
                        <a:spcAft>
                          <a:spcPts val="0"/>
                        </a:spcAft>
                      </a:pPr>
                      <a:r>
                        <a:rPr lang="en-US" sz="1800" dirty="0">
                          <a:solidFill>
                            <a:sysClr val="windowText" lastClr="000000"/>
                          </a:solidFill>
                          <a:effectLst/>
                        </a:rPr>
                        <a:t> </a:t>
                      </a: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a:txBody>
                    <a:bodyPr/>
                    <a:lstStyle/>
                    <a:p>
                      <a:pPr marL="0" marR="0" algn="ctr">
                        <a:spcBef>
                          <a:spcPts val="0"/>
                        </a:spcBef>
                        <a:spcAft>
                          <a:spcPts val="0"/>
                        </a:spcAft>
                      </a:pPr>
                      <a:r>
                        <a:rPr lang="en-US" sz="1300" dirty="0">
                          <a:solidFill>
                            <a:sysClr val="windowText" lastClr="000000"/>
                          </a:solidFill>
                          <a:effectLst/>
                        </a:rPr>
                        <a:t> % of Students at:</a:t>
                      </a:r>
                    </a:p>
                    <a:p>
                      <a:pPr marL="0" marR="0" algn="ctr">
                        <a:spcBef>
                          <a:spcPts val="0"/>
                        </a:spcBef>
                        <a:spcAft>
                          <a:spcPts val="0"/>
                        </a:spcAft>
                      </a:pPr>
                      <a:r>
                        <a:rPr lang="en-US" sz="1600" b="1" dirty="0">
                          <a:solidFill>
                            <a:sysClr val="windowText" lastClr="000000"/>
                          </a:solidFill>
                          <a:effectLst/>
                        </a:rPr>
                        <a:t>Low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dirty="0">
                          <a:solidFill>
                            <a:sysClr val="windowText" lastClr="000000"/>
                          </a:solidFill>
                          <a:effectLst/>
                        </a:rPr>
                        <a:t> % of Students at: </a:t>
                      </a:r>
                    </a:p>
                    <a:p>
                      <a:pPr marL="0" marR="0" algn="ctr">
                        <a:spcBef>
                          <a:spcPts val="0"/>
                        </a:spcBef>
                        <a:spcAft>
                          <a:spcPts val="0"/>
                        </a:spcAft>
                      </a:pPr>
                      <a:r>
                        <a:rPr lang="en-US" sz="1600" b="1" dirty="0">
                          <a:solidFill>
                            <a:sysClr val="windowText" lastClr="000000"/>
                          </a:solidFill>
                          <a:effectLst/>
                        </a:rPr>
                        <a:t>Some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dirty="0">
                          <a:solidFill>
                            <a:sysClr val="windowText" lastClr="000000"/>
                          </a:solidFill>
                          <a:effectLst/>
                        </a:rPr>
                        <a:t> % of Students at: </a:t>
                      </a:r>
                    </a:p>
                    <a:p>
                      <a:pPr marL="0" marR="0" algn="ctr">
                        <a:spcBef>
                          <a:spcPts val="0"/>
                        </a:spcBef>
                        <a:spcAft>
                          <a:spcPts val="0"/>
                        </a:spcAft>
                      </a:pPr>
                      <a:r>
                        <a:rPr lang="en-US" sz="1600" b="1" dirty="0">
                          <a:solidFill>
                            <a:sysClr val="windowText" lastClr="000000"/>
                          </a:solidFill>
                          <a:effectLst/>
                        </a:rPr>
                        <a:t>At Risk</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5167162"/>
                  </a:ext>
                </a:extLst>
              </a:tr>
              <a:tr h="506988">
                <a:tc>
                  <a:txBody>
                    <a:bodyPr/>
                    <a:lstStyle/>
                    <a:p>
                      <a:pPr marL="0" marR="0" algn="ctr">
                        <a:spcBef>
                          <a:spcPts val="0"/>
                        </a:spcBef>
                        <a:spcAft>
                          <a:spcPts val="0"/>
                        </a:spcAft>
                      </a:pPr>
                      <a:endParaRPr lang="en-US" sz="1800" dirty="0">
                        <a:solidFill>
                          <a:sysClr val="windowText" lastClr="000000"/>
                        </a:solidFill>
                        <a:effectLst/>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Core</a:t>
                      </a:r>
                    </a:p>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Instruction</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Supplemental Intervention</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Intensive Intervention</a:t>
                      </a:r>
                    </a:p>
                  </a:txBody>
                  <a:tcPr marL="71518" marR="7151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4875884"/>
                  </a:ext>
                </a:extLst>
              </a:tr>
              <a:tr h="520382">
                <a:tc>
                  <a:txBody>
                    <a:bodyPr/>
                    <a:lstStyle/>
                    <a:p>
                      <a:pPr marL="0" marR="0" algn="ctr">
                        <a:spcBef>
                          <a:spcPts val="0"/>
                        </a:spcBef>
                        <a:spcAft>
                          <a:spcPts val="0"/>
                        </a:spcAft>
                      </a:pPr>
                      <a:r>
                        <a:rPr lang="en-US" sz="1800" dirty="0">
                          <a:solidFill>
                            <a:sysClr val="windowText" lastClr="000000"/>
                          </a:solidFill>
                          <a:effectLst/>
                        </a:rPr>
                        <a:t>School</a:t>
                      </a:r>
                      <a:endParaRPr lang="en-US" sz="18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a:txBody>
                    <a:bodyPr/>
                    <a:lstStyle/>
                    <a:p>
                      <a:pPr marL="0" marR="0" algn="ctr">
                        <a:spcBef>
                          <a:spcPts val="0"/>
                        </a:spcBef>
                        <a:spcAft>
                          <a:spcPts val="0"/>
                        </a:spcAft>
                      </a:pPr>
                      <a:r>
                        <a:rPr lang="en-US" sz="2000" dirty="0">
                          <a:solidFill>
                            <a:sysClr val="windowText" lastClr="000000"/>
                          </a:solidFill>
                          <a:effectLst/>
                        </a:rPr>
                        <a:t>50%</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ysClr val="windowText" lastClr="000000"/>
                          </a:solidFill>
                          <a:effectLst/>
                        </a:rPr>
                        <a:t>22%</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ysClr val="windowText" lastClr="000000"/>
                          </a:solidFill>
                          <a:effectLst/>
                        </a:rPr>
                        <a:t>28%</a:t>
                      </a:r>
                      <a:endParaRPr lang="en-US" sz="20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518" marR="715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9342107"/>
                  </a:ext>
                </a:extLst>
              </a:tr>
            </a:tbl>
          </a:graphicData>
        </a:graphic>
      </p:graphicFrame>
      <p:sp>
        <p:nvSpPr>
          <p:cNvPr id="2" name="Rectangle 1">
            <a:extLst>
              <a:ext uri="{FF2B5EF4-FFF2-40B4-BE49-F238E27FC236}">
                <a16:creationId xmlns:a16="http://schemas.microsoft.com/office/drawing/2014/main" id="{A8E6125A-398A-E741-AA40-B7E4C7DFF378}"/>
              </a:ext>
            </a:extLst>
          </p:cNvPr>
          <p:cNvSpPr/>
          <p:nvPr/>
        </p:nvSpPr>
        <p:spPr>
          <a:xfrm>
            <a:off x="7747653" y="3604028"/>
            <a:ext cx="1228725" cy="385762"/>
          </a:xfrm>
          <a:prstGeom prst="rect">
            <a:avLst/>
          </a:prstGeom>
          <a:solidFill>
            <a:srgbClr val="F2DCDB">
              <a:alpha val="36863"/>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Arrow Connector 19">
            <a:extLst>
              <a:ext uri="{FF2B5EF4-FFF2-40B4-BE49-F238E27FC236}">
                <a16:creationId xmlns:a16="http://schemas.microsoft.com/office/drawing/2014/main" id="{BDF3FB9E-16D9-7740-985E-A638597D614F}"/>
              </a:ext>
            </a:extLst>
          </p:cNvPr>
          <p:cNvCxnSpPr>
            <a:cxnSpLocks/>
          </p:cNvCxnSpPr>
          <p:nvPr/>
        </p:nvCxnSpPr>
        <p:spPr>
          <a:xfrm flipV="1">
            <a:off x="6823710" y="3906235"/>
            <a:ext cx="1163003" cy="1846416"/>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sp>
        <p:nvSpPr>
          <p:cNvPr id="16" name="TextBox 15">
            <a:extLst>
              <a:ext uri="{FF2B5EF4-FFF2-40B4-BE49-F238E27FC236}">
                <a16:creationId xmlns:a16="http://schemas.microsoft.com/office/drawing/2014/main" id="{8FC14316-5AFF-0A46-BA99-EBE49E810DC1}"/>
              </a:ext>
            </a:extLst>
          </p:cNvPr>
          <p:cNvSpPr txBox="1"/>
          <p:nvPr/>
        </p:nvSpPr>
        <p:spPr>
          <a:xfrm>
            <a:off x="5957403" y="5652987"/>
            <a:ext cx="1506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High Priority</a:t>
            </a:r>
          </a:p>
        </p:txBody>
      </p:sp>
      <p:sp>
        <p:nvSpPr>
          <p:cNvPr id="9" name="Oval 8">
            <a:extLst>
              <a:ext uri="{FF2B5EF4-FFF2-40B4-BE49-F238E27FC236}">
                <a16:creationId xmlns:a16="http://schemas.microsoft.com/office/drawing/2014/main" id="{250031C1-5D30-2D4D-9D36-CEF30DC086A4}"/>
              </a:ext>
            </a:extLst>
          </p:cNvPr>
          <p:cNvSpPr/>
          <p:nvPr/>
        </p:nvSpPr>
        <p:spPr>
          <a:xfrm>
            <a:off x="5832400" y="5253724"/>
            <a:ext cx="1644599" cy="119863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 name="Straight Connector 24">
            <a:extLst>
              <a:ext uri="{FF2B5EF4-FFF2-40B4-BE49-F238E27FC236}">
                <a16:creationId xmlns:a16="http://schemas.microsoft.com/office/drawing/2014/main" id="{32416D88-D5B5-684B-BF93-6892853BE23F}"/>
              </a:ext>
            </a:extLst>
          </p:cNvPr>
          <p:cNvCxnSpPr>
            <a:cxnSpLocks/>
          </p:cNvCxnSpPr>
          <p:nvPr/>
        </p:nvCxnSpPr>
        <p:spPr>
          <a:xfrm flipV="1">
            <a:off x="6084570" y="5675847"/>
            <a:ext cx="342190" cy="4001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1486863F-3293-7D42-BF37-67A11D47537E}"/>
              </a:ext>
            </a:extLst>
          </p:cNvPr>
          <p:cNvSpPr txBox="1"/>
          <p:nvPr/>
        </p:nvSpPr>
        <p:spPr>
          <a:xfrm rot="20619327">
            <a:off x="5375933" y="5422090"/>
            <a:ext cx="1245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Highest</a:t>
            </a:r>
          </a:p>
        </p:txBody>
      </p:sp>
      <p:sp>
        <p:nvSpPr>
          <p:cNvPr id="15" name="Rectangle 14">
            <a:extLst>
              <a:ext uri="{FF2B5EF4-FFF2-40B4-BE49-F238E27FC236}">
                <a16:creationId xmlns:a16="http://schemas.microsoft.com/office/drawing/2014/main" id="{EF03D24C-86E0-DB43-BAA7-C52B0A5C7E8A}"/>
              </a:ext>
            </a:extLst>
          </p:cNvPr>
          <p:cNvSpPr/>
          <p:nvPr/>
        </p:nvSpPr>
        <p:spPr>
          <a:xfrm>
            <a:off x="9154593" y="3609271"/>
            <a:ext cx="1228725" cy="385762"/>
          </a:xfrm>
          <a:prstGeom prst="rect">
            <a:avLst/>
          </a:prstGeom>
          <a:solidFill>
            <a:srgbClr val="F3FF8E">
              <a:alpha val="36863"/>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Straight Arrow Connector 20">
            <a:extLst>
              <a:ext uri="{FF2B5EF4-FFF2-40B4-BE49-F238E27FC236}">
                <a16:creationId xmlns:a16="http://schemas.microsoft.com/office/drawing/2014/main" id="{91F5FE38-D907-104C-82F2-ACFCDC811451}"/>
              </a:ext>
            </a:extLst>
          </p:cNvPr>
          <p:cNvCxnSpPr>
            <a:cxnSpLocks/>
            <a:stCxn id="19" idx="0"/>
          </p:cNvCxnSpPr>
          <p:nvPr/>
        </p:nvCxnSpPr>
        <p:spPr>
          <a:xfrm flipV="1">
            <a:off x="8877174" y="3906236"/>
            <a:ext cx="481139" cy="1746990"/>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sp>
        <p:nvSpPr>
          <p:cNvPr id="19" name="TextBox 18">
            <a:extLst>
              <a:ext uri="{FF2B5EF4-FFF2-40B4-BE49-F238E27FC236}">
                <a16:creationId xmlns:a16="http://schemas.microsoft.com/office/drawing/2014/main" id="{81D5DA54-613F-7540-8AEC-5F66D45BF25C}"/>
              </a:ext>
            </a:extLst>
          </p:cNvPr>
          <p:cNvSpPr txBox="1"/>
          <p:nvPr/>
        </p:nvSpPr>
        <p:spPr>
          <a:xfrm>
            <a:off x="7862519" y="5653226"/>
            <a:ext cx="20293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Moderate Priority</a:t>
            </a:r>
          </a:p>
        </p:txBody>
      </p:sp>
      <p:sp>
        <p:nvSpPr>
          <p:cNvPr id="17" name="Rectangle 16">
            <a:extLst>
              <a:ext uri="{FF2B5EF4-FFF2-40B4-BE49-F238E27FC236}">
                <a16:creationId xmlns:a16="http://schemas.microsoft.com/office/drawing/2014/main" id="{975CA553-E956-AE40-804A-4FABD2597B6C}"/>
              </a:ext>
            </a:extLst>
          </p:cNvPr>
          <p:cNvSpPr/>
          <p:nvPr/>
        </p:nvSpPr>
        <p:spPr>
          <a:xfrm>
            <a:off x="10533721" y="3604028"/>
            <a:ext cx="1158345" cy="385762"/>
          </a:xfrm>
          <a:prstGeom prst="rect">
            <a:avLst/>
          </a:prstGeom>
          <a:solidFill>
            <a:srgbClr val="F2DCDB">
              <a:alpha val="36863"/>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3" name="Straight Arrow Connector 22">
            <a:extLst>
              <a:ext uri="{FF2B5EF4-FFF2-40B4-BE49-F238E27FC236}">
                <a16:creationId xmlns:a16="http://schemas.microsoft.com/office/drawing/2014/main" id="{D5915E62-DAEB-9448-86D2-53A5721EDEE1}"/>
              </a:ext>
            </a:extLst>
          </p:cNvPr>
          <p:cNvCxnSpPr>
            <a:cxnSpLocks/>
            <a:stCxn id="22" idx="0"/>
          </p:cNvCxnSpPr>
          <p:nvPr/>
        </p:nvCxnSpPr>
        <p:spPr>
          <a:xfrm flipH="1" flipV="1">
            <a:off x="10758488" y="3942128"/>
            <a:ext cx="407908" cy="1683916"/>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sp>
        <p:nvSpPr>
          <p:cNvPr id="22" name="TextBox 21">
            <a:extLst>
              <a:ext uri="{FF2B5EF4-FFF2-40B4-BE49-F238E27FC236}">
                <a16:creationId xmlns:a16="http://schemas.microsoft.com/office/drawing/2014/main" id="{E5EB763B-8727-9E47-B953-7EDE7AC5F6A9}"/>
              </a:ext>
            </a:extLst>
          </p:cNvPr>
          <p:cNvSpPr txBox="1"/>
          <p:nvPr/>
        </p:nvSpPr>
        <p:spPr>
          <a:xfrm>
            <a:off x="10365768" y="5626044"/>
            <a:ext cx="16012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High Priority</a:t>
            </a:r>
          </a:p>
        </p:txBody>
      </p:sp>
      <p:sp>
        <p:nvSpPr>
          <p:cNvPr id="4" name="Down Arrow 3">
            <a:extLst>
              <a:ext uri="{FF2B5EF4-FFF2-40B4-BE49-F238E27FC236}">
                <a16:creationId xmlns:a16="http://schemas.microsoft.com/office/drawing/2014/main" id="{1420227D-CEF1-3943-B221-3F7D071E3FE6}"/>
              </a:ext>
              <a:ext uri="{C183D7F6-B498-43B3-948B-1728B52AA6E4}">
                <adec:decorative xmlns:adec="http://schemas.microsoft.com/office/drawing/2017/decorative" val="1"/>
              </a:ext>
            </a:extLst>
          </p:cNvPr>
          <p:cNvSpPr/>
          <p:nvPr/>
        </p:nvSpPr>
        <p:spPr>
          <a:xfrm>
            <a:off x="2018210" y="3620531"/>
            <a:ext cx="217170" cy="490278"/>
          </a:xfrm>
          <a:prstGeom prst="downArrow">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Down Arrow 23">
            <a:extLst>
              <a:ext uri="{FF2B5EF4-FFF2-40B4-BE49-F238E27FC236}">
                <a16:creationId xmlns:a16="http://schemas.microsoft.com/office/drawing/2014/main" id="{41FB2312-8D7F-4342-90E5-86AC37B9D874}"/>
              </a:ext>
              <a:ext uri="{C183D7F6-B498-43B3-948B-1728B52AA6E4}">
                <adec:decorative xmlns:adec="http://schemas.microsoft.com/office/drawing/2017/decorative" val="1"/>
              </a:ext>
            </a:extLst>
          </p:cNvPr>
          <p:cNvSpPr/>
          <p:nvPr/>
        </p:nvSpPr>
        <p:spPr>
          <a:xfrm>
            <a:off x="2017200" y="4461426"/>
            <a:ext cx="217170" cy="490278"/>
          </a:xfrm>
          <a:prstGeom prst="downArrow">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3601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E1226-46D9-254F-819E-E3C7A67B454F}"/>
              </a:ext>
            </a:extLst>
          </p:cNvPr>
          <p:cNvSpPr>
            <a:spLocks noGrp="1"/>
          </p:cNvSpPr>
          <p:nvPr>
            <p:ph type="title"/>
          </p:nvPr>
        </p:nvSpPr>
        <p:spPr>
          <a:xfrm>
            <a:off x="609600" y="589429"/>
            <a:ext cx="10972800" cy="1837857"/>
          </a:xfrm>
        </p:spPr>
        <p:txBody>
          <a:bodyPr>
            <a:normAutofit/>
          </a:bodyPr>
          <a:lstStyle/>
          <a:p>
            <a:r>
              <a:rPr lang="en-US" sz="4000" dirty="0"/>
              <a:t>Review </a:t>
            </a:r>
            <a:r>
              <a:rPr lang="en-US" sz="4000" i="1" dirty="0"/>
              <a:t>Instruction and Intervention</a:t>
            </a:r>
            <a:br>
              <a:rPr lang="en-US" sz="4000" dirty="0"/>
            </a:br>
            <a:r>
              <a:rPr lang="en-US" sz="4000" dirty="0"/>
              <a:t>Implementation Data</a:t>
            </a:r>
            <a:br>
              <a:rPr lang="en-US" sz="4000" dirty="0"/>
            </a:br>
            <a:r>
              <a:rPr lang="en-US" sz="4000" dirty="0"/>
              <a:t>How do you decide what is a priority?</a:t>
            </a:r>
          </a:p>
        </p:txBody>
      </p:sp>
      <p:sp>
        <p:nvSpPr>
          <p:cNvPr id="4" name="Content Placeholder 3">
            <a:extLst>
              <a:ext uri="{FF2B5EF4-FFF2-40B4-BE49-F238E27FC236}">
                <a16:creationId xmlns:a16="http://schemas.microsoft.com/office/drawing/2014/main" id="{E08BD57A-61BF-644A-B0F2-B76D5237A6E2}"/>
              </a:ext>
            </a:extLst>
          </p:cNvPr>
          <p:cNvSpPr>
            <a:spLocks noGrp="1"/>
          </p:cNvSpPr>
          <p:nvPr>
            <p:ph idx="1"/>
          </p:nvPr>
        </p:nvSpPr>
        <p:spPr>
          <a:xfrm>
            <a:off x="609600" y="2657474"/>
            <a:ext cx="10972800" cy="3468689"/>
          </a:xfrm>
        </p:spPr>
        <p:txBody>
          <a:bodyPr/>
          <a:lstStyle/>
          <a:p>
            <a:pPr marL="0" indent="0">
              <a:buNone/>
            </a:pPr>
            <a:r>
              <a:rPr lang="en-US" dirty="0"/>
              <a:t>Focus on the implementation data from the </a:t>
            </a:r>
            <a:r>
              <a:rPr lang="en-US" i="1" u="sng" dirty="0"/>
              <a:t>High Priority</a:t>
            </a:r>
            <a:r>
              <a:rPr lang="en-US" dirty="0"/>
              <a:t> tiers or grade levels identified from the student data</a:t>
            </a:r>
          </a:p>
          <a:p>
            <a:pPr marL="0" indent="0">
              <a:buNone/>
            </a:pPr>
            <a:endParaRPr lang="en-US" dirty="0"/>
          </a:p>
          <a:p>
            <a:pPr marL="0" indent="0">
              <a:buNone/>
            </a:pPr>
            <a:r>
              <a:rPr lang="en-US" dirty="0"/>
              <a:t>Flag areas needing improvement</a:t>
            </a:r>
          </a:p>
          <a:p>
            <a:pPr marL="984250" lvl="1" indent="-514350">
              <a:buFont typeface="+mj-lt"/>
              <a:buAutoNum type="arabicPeriod"/>
            </a:pPr>
            <a:r>
              <a:rPr lang="en-US" dirty="0"/>
              <a:t>Is instruction being delivered as intended?</a:t>
            </a:r>
          </a:p>
          <a:p>
            <a:pPr marL="984250" lvl="1" indent="-514350">
              <a:buFont typeface="+mj-lt"/>
              <a:buAutoNum type="arabicPeriod"/>
            </a:pPr>
            <a:r>
              <a:rPr lang="en-US" dirty="0"/>
              <a:t>Are lessons followed as written?</a:t>
            </a:r>
          </a:p>
          <a:p>
            <a:pPr marL="984250" lvl="1" indent="-514350">
              <a:buFont typeface="+mj-lt"/>
              <a:buAutoNum type="arabicPeriod"/>
            </a:pPr>
            <a:r>
              <a:rPr lang="en-US" dirty="0"/>
              <a:t>Are explicit and systematic elements of instruction delivered correctly?</a:t>
            </a:r>
          </a:p>
          <a:p>
            <a:pPr marL="514350" indent="-514350">
              <a:buFont typeface="+mj-lt"/>
              <a:buAutoNum type="arabicPeriod"/>
            </a:pPr>
            <a:endParaRPr lang="en-US" dirty="0"/>
          </a:p>
        </p:txBody>
      </p:sp>
    </p:spTree>
    <p:extLst>
      <p:ext uri="{BB962C8B-B14F-4D97-AF65-F5344CB8AC3E}">
        <p14:creationId xmlns:p14="http://schemas.microsoft.com/office/powerpoint/2010/main" val="695276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67E980-E698-3B42-8D9F-5BFC998F9018}"/>
              </a:ext>
            </a:extLst>
          </p:cNvPr>
          <p:cNvSpPr txBox="1">
            <a:spLocks noGrp="1"/>
          </p:cNvSpPr>
          <p:nvPr>
            <p:ph type="title" idx="4294967295"/>
          </p:nvPr>
        </p:nvSpPr>
        <p:spPr>
          <a:xfrm>
            <a:off x="2960532" y="1448702"/>
            <a:ext cx="367085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n-ea"/>
                <a:cs typeface="+mn-cs"/>
              </a:rPr>
              <a:t>Action Plan</a:t>
            </a:r>
          </a:p>
        </p:txBody>
      </p:sp>
      <p:pic>
        <p:nvPicPr>
          <p:cNvPr id="2" name="Picture 1" descr="Continuous Improvement Model">
            <a:extLst>
              <a:ext uri="{FF2B5EF4-FFF2-40B4-BE49-F238E27FC236}">
                <a16:creationId xmlns:a16="http://schemas.microsoft.com/office/drawing/2014/main" id="{217963F0-9C00-ED47-A490-D6A002006AEF}"/>
              </a:ext>
            </a:extLst>
          </p:cNvPr>
          <p:cNvPicPr>
            <a:picLocks noChangeAspect="1"/>
          </p:cNvPicPr>
          <p:nvPr/>
        </p:nvPicPr>
        <p:blipFill rotWithShape="1">
          <a:blip r:embed="rId4"/>
          <a:srcRect l="1078"/>
          <a:stretch/>
        </p:blipFill>
        <p:spPr>
          <a:xfrm>
            <a:off x="504019" y="895359"/>
            <a:ext cx="1875994" cy="1876126"/>
          </a:xfrm>
          <a:prstGeom prst="rect">
            <a:avLst/>
          </a:prstGeom>
        </p:spPr>
      </p:pic>
      <p:sp>
        <p:nvSpPr>
          <p:cNvPr id="6" name="TextBox 5">
            <a:extLst>
              <a:ext uri="{FF2B5EF4-FFF2-40B4-BE49-F238E27FC236}">
                <a16:creationId xmlns:a16="http://schemas.microsoft.com/office/drawing/2014/main" id="{8FD6DED4-0120-3F4C-3103-CE39A0987442}"/>
              </a:ext>
            </a:extLst>
          </p:cNvPr>
          <p:cNvSpPr txBox="1"/>
          <p:nvPr/>
        </p:nvSpPr>
        <p:spPr>
          <a:xfrm>
            <a:off x="7211904" y="921372"/>
            <a:ext cx="4010025" cy="584775"/>
          </a:xfrm>
          <a:prstGeom prst="rect">
            <a:avLst/>
          </a:prstGeom>
          <a:solidFill>
            <a:srgbClr val="DB5564"/>
          </a:solidFill>
        </p:spPr>
        <p:txBody>
          <a:bodyPr wrap="square" rtlCol="0">
            <a:spAutoFit/>
          </a:bodyPr>
          <a:lstStyle/>
          <a:p>
            <a:r>
              <a:rPr lang="en-US" sz="3200" b="1" dirty="0"/>
              <a:t>3.             Plan</a:t>
            </a:r>
          </a:p>
        </p:txBody>
      </p:sp>
      <p:sp>
        <p:nvSpPr>
          <p:cNvPr id="7" name="TextBox 6">
            <a:extLst>
              <a:ext uri="{FF2B5EF4-FFF2-40B4-BE49-F238E27FC236}">
                <a16:creationId xmlns:a16="http://schemas.microsoft.com/office/drawing/2014/main" id="{4BE1A5B3-B772-873A-D274-62702EC5F36E}"/>
              </a:ext>
            </a:extLst>
          </p:cNvPr>
          <p:cNvSpPr txBox="1"/>
          <p:nvPr/>
        </p:nvSpPr>
        <p:spPr>
          <a:xfrm>
            <a:off x="7211903" y="1545143"/>
            <a:ext cx="4010025" cy="830997"/>
          </a:xfrm>
          <a:prstGeom prst="rect">
            <a:avLst/>
          </a:prstGeom>
          <a:solidFill>
            <a:srgbClr val="FFFBE3"/>
          </a:solidFill>
          <a:ln w="38100">
            <a:solidFill>
              <a:srgbClr val="DB5564"/>
            </a:solidFill>
            <a:prstDash val="dash"/>
          </a:ln>
        </p:spPr>
        <p:txBody>
          <a:bodyPr wrap="square" rtlCol="0">
            <a:spAutoFit/>
          </a:bodyPr>
          <a:lstStyle/>
          <a:p>
            <a:r>
              <a:rPr lang="en-US" sz="2400" dirty="0"/>
              <a:t>Create an action plan for the prioritized areas of focus.</a:t>
            </a:r>
          </a:p>
        </p:txBody>
      </p:sp>
      <p:sp>
        <p:nvSpPr>
          <p:cNvPr id="3" name="Content Placeholder 2">
            <a:extLst>
              <a:ext uri="{FF2B5EF4-FFF2-40B4-BE49-F238E27FC236}">
                <a16:creationId xmlns:a16="http://schemas.microsoft.com/office/drawing/2014/main" id="{72D5B5C6-125D-8F4E-9B69-0EDB2D801374}"/>
              </a:ext>
            </a:extLst>
          </p:cNvPr>
          <p:cNvSpPr>
            <a:spLocks noGrp="1"/>
          </p:cNvSpPr>
          <p:nvPr>
            <p:ph idx="1"/>
          </p:nvPr>
        </p:nvSpPr>
        <p:spPr>
          <a:xfrm>
            <a:off x="398002" y="3132997"/>
            <a:ext cx="11395996" cy="3013721"/>
          </a:xfrm>
        </p:spPr>
        <p:txBody>
          <a:bodyPr>
            <a:normAutofit fontScale="85000" lnSpcReduction="20000"/>
          </a:bodyPr>
          <a:lstStyle/>
          <a:p>
            <a:pPr marL="514350" indent="-514350">
              <a:buFont typeface="+mj-lt"/>
              <a:buAutoNum type="arabicPeriod"/>
            </a:pPr>
            <a:r>
              <a:rPr lang="en-US" dirty="0"/>
              <a:t>Determine the </a:t>
            </a:r>
            <a:r>
              <a:rPr lang="en-US" b="1" i="1" dirty="0"/>
              <a:t>Instruction and Intervention</a:t>
            </a:r>
            <a:r>
              <a:rPr lang="en-US" dirty="0"/>
              <a:t> goal</a:t>
            </a:r>
            <a:endParaRPr lang="en-US" strike="sngStrike" dirty="0"/>
          </a:p>
          <a:p>
            <a:pPr marL="514350" indent="-514350">
              <a:buFont typeface="+mj-lt"/>
              <a:buAutoNum type="arabicPeriod"/>
            </a:pPr>
            <a:r>
              <a:rPr lang="en-US" dirty="0"/>
              <a:t>Review your MTSS-R Checklist scored items and describe actions necessary to support this goal:</a:t>
            </a:r>
          </a:p>
          <a:p>
            <a:pPr marL="1031875" indent="-495300">
              <a:buFont typeface="+mj-lt"/>
              <a:buAutoNum type="alphaLcPeriod"/>
            </a:pPr>
            <a:r>
              <a:rPr lang="en-US" dirty="0"/>
              <a:t>instruction and intervention actions (Element I)</a:t>
            </a:r>
          </a:p>
          <a:p>
            <a:pPr marL="1031875" indent="-495300">
              <a:buFont typeface="+mj-lt"/>
              <a:buAutoNum type="alphaLcPeriod"/>
            </a:pPr>
            <a:r>
              <a:rPr lang="en-US" dirty="0"/>
              <a:t>data use actions (Element II)</a:t>
            </a:r>
          </a:p>
          <a:p>
            <a:pPr marL="1031875" indent="-495300">
              <a:buFont typeface="+mj-lt"/>
              <a:buAutoNum type="alphaLcPeriod"/>
            </a:pPr>
            <a:r>
              <a:rPr lang="en-US" dirty="0"/>
              <a:t>PD and coaching actions (Element III)</a:t>
            </a:r>
          </a:p>
          <a:p>
            <a:pPr marL="1031875" indent="-495300">
              <a:buFont typeface="+mj-lt"/>
              <a:buAutoNum type="alphaLcPeriod"/>
            </a:pPr>
            <a:r>
              <a:rPr lang="en-US" dirty="0"/>
              <a:t>leadership actions (Element IV)</a:t>
            </a:r>
          </a:p>
          <a:p>
            <a:pPr marL="1031875" indent="-495300">
              <a:buFont typeface="+mj-lt"/>
              <a:buAutoNum type="alphaLcPeriod"/>
            </a:pPr>
            <a:r>
              <a:rPr lang="en-US" dirty="0"/>
              <a:t>Mutual supporting involving families and the school actions (Element V)</a:t>
            </a:r>
          </a:p>
          <a:p>
            <a:pPr marL="0" lvl="0" indent="0">
              <a:buNone/>
            </a:pPr>
            <a:endParaRPr lang="en-US" dirty="0"/>
          </a:p>
          <a:p>
            <a:pPr lvl="0"/>
            <a:endParaRPr lang="en-US" dirty="0"/>
          </a:p>
          <a:p>
            <a:endParaRPr lang="en-US" dirty="0"/>
          </a:p>
        </p:txBody>
      </p:sp>
    </p:spTree>
    <p:custDataLst>
      <p:tags r:id="rId1"/>
    </p:custDataLst>
    <p:extLst>
      <p:ext uri="{BB962C8B-B14F-4D97-AF65-F5344CB8AC3E}">
        <p14:creationId xmlns:p14="http://schemas.microsoft.com/office/powerpoint/2010/main" val="2266701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19C21-8F57-BE80-07D3-656480896E5B}"/>
              </a:ext>
            </a:extLst>
          </p:cNvPr>
          <p:cNvSpPr>
            <a:spLocks noGrp="1"/>
          </p:cNvSpPr>
          <p:nvPr>
            <p:ph type="title"/>
          </p:nvPr>
        </p:nvSpPr>
        <p:spPr>
          <a:xfrm>
            <a:off x="838200" y="-1325563"/>
            <a:ext cx="10515600" cy="1325563"/>
          </a:xfrm>
        </p:spPr>
        <p:txBody>
          <a:bodyPr anchor="b"/>
          <a:lstStyle/>
          <a:p>
            <a:r>
              <a:rPr lang="en-US" dirty="0"/>
              <a:t>Implement</a:t>
            </a:r>
          </a:p>
        </p:txBody>
      </p:sp>
      <p:pic>
        <p:nvPicPr>
          <p:cNvPr id="2" name="Picture 1" descr="Continuous Improvement Model">
            <a:extLst>
              <a:ext uri="{FF2B5EF4-FFF2-40B4-BE49-F238E27FC236}">
                <a16:creationId xmlns:a16="http://schemas.microsoft.com/office/drawing/2014/main" id="{217963F0-9C00-ED47-A490-D6A002006AEF}"/>
              </a:ext>
            </a:extLst>
          </p:cNvPr>
          <p:cNvPicPr>
            <a:picLocks noChangeAspect="1"/>
          </p:cNvPicPr>
          <p:nvPr/>
        </p:nvPicPr>
        <p:blipFill rotWithShape="1">
          <a:blip r:embed="rId4"/>
          <a:srcRect l="1078"/>
          <a:stretch/>
        </p:blipFill>
        <p:spPr>
          <a:xfrm>
            <a:off x="1822817" y="784225"/>
            <a:ext cx="2258853" cy="2259012"/>
          </a:xfrm>
          <a:prstGeom prst="rect">
            <a:avLst/>
          </a:prstGeom>
        </p:spPr>
      </p:pic>
      <p:sp>
        <p:nvSpPr>
          <p:cNvPr id="5" name="TextBox 4">
            <a:extLst>
              <a:ext uri="{FF2B5EF4-FFF2-40B4-BE49-F238E27FC236}">
                <a16:creationId xmlns:a16="http://schemas.microsoft.com/office/drawing/2014/main" id="{44F3D3EB-D1BB-C573-51E7-F9A9954DFC41}"/>
              </a:ext>
            </a:extLst>
          </p:cNvPr>
          <p:cNvSpPr txBox="1"/>
          <p:nvPr/>
        </p:nvSpPr>
        <p:spPr>
          <a:xfrm>
            <a:off x="6404767" y="987354"/>
            <a:ext cx="4010025" cy="584775"/>
          </a:xfrm>
          <a:prstGeom prst="rect">
            <a:avLst/>
          </a:prstGeom>
          <a:solidFill>
            <a:srgbClr val="06A8AA"/>
          </a:solidFill>
        </p:spPr>
        <p:txBody>
          <a:bodyPr wrap="square" rtlCol="0">
            <a:spAutoFit/>
          </a:bodyPr>
          <a:lstStyle/>
          <a:p>
            <a:r>
              <a:rPr lang="en-US" sz="3200" b="1" dirty="0">
                <a:solidFill>
                  <a:srgbClr val="000000"/>
                </a:solidFill>
              </a:rPr>
              <a:t>4.       Implement</a:t>
            </a:r>
          </a:p>
        </p:txBody>
      </p:sp>
      <p:sp>
        <p:nvSpPr>
          <p:cNvPr id="7" name="TextBox 6">
            <a:extLst>
              <a:ext uri="{FF2B5EF4-FFF2-40B4-BE49-F238E27FC236}">
                <a16:creationId xmlns:a16="http://schemas.microsoft.com/office/drawing/2014/main" id="{DCD17C21-8FE5-2830-174B-1ECF9FFB4146}"/>
              </a:ext>
            </a:extLst>
          </p:cNvPr>
          <p:cNvSpPr txBox="1"/>
          <p:nvPr/>
        </p:nvSpPr>
        <p:spPr>
          <a:xfrm>
            <a:off x="6404766" y="1611125"/>
            <a:ext cx="4010025" cy="1200329"/>
          </a:xfrm>
          <a:prstGeom prst="rect">
            <a:avLst/>
          </a:prstGeom>
          <a:solidFill>
            <a:srgbClr val="FFFBE3"/>
          </a:solidFill>
          <a:ln w="38100">
            <a:solidFill>
              <a:srgbClr val="06A8AA"/>
            </a:solidFill>
            <a:prstDash val="dash"/>
          </a:ln>
        </p:spPr>
        <p:txBody>
          <a:bodyPr wrap="square" rtlCol="0">
            <a:spAutoFit/>
          </a:bodyPr>
          <a:lstStyle/>
          <a:p>
            <a:r>
              <a:rPr lang="en-US" sz="2400" dirty="0"/>
              <a:t>Carry out the action plan and collet implementation and student performance data.</a:t>
            </a:r>
          </a:p>
        </p:txBody>
      </p:sp>
      <p:sp>
        <p:nvSpPr>
          <p:cNvPr id="3" name="Content Placeholder 2">
            <a:extLst>
              <a:ext uri="{FF2B5EF4-FFF2-40B4-BE49-F238E27FC236}">
                <a16:creationId xmlns:a16="http://schemas.microsoft.com/office/drawing/2014/main" id="{72D5B5C6-125D-8F4E-9B69-0EDB2D801374}"/>
              </a:ext>
            </a:extLst>
          </p:cNvPr>
          <p:cNvSpPr>
            <a:spLocks noGrp="1"/>
          </p:cNvSpPr>
          <p:nvPr>
            <p:ph idx="1"/>
          </p:nvPr>
        </p:nvSpPr>
        <p:spPr>
          <a:xfrm>
            <a:off x="464371" y="3580134"/>
            <a:ext cx="11263258" cy="2755847"/>
          </a:xfrm>
        </p:spPr>
        <p:txBody>
          <a:bodyPr>
            <a:normAutofit lnSpcReduction="10000"/>
          </a:bodyPr>
          <a:lstStyle/>
          <a:p>
            <a:pPr marL="514350" indent="-514350">
              <a:buFont typeface="+mj-lt"/>
              <a:buAutoNum type="arabicPeriod"/>
            </a:pPr>
            <a:r>
              <a:rPr lang="en-US" dirty="0"/>
              <a:t>Communicate the </a:t>
            </a:r>
            <a:r>
              <a:rPr lang="en-US" i="1" dirty="0"/>
              <a:t>Action Plan</a:t>
            </a:r>
            <a:r>
              <a:rPr lang="en-US" dirty="0"/>
              <a:t> with all stakeholders </a:t>
            </a:r>
          </a:p>
          <a:p>
            <a:pPr marL="514350" indent="-514350">
              <a:buFont typeface="+mj-lt"/>
              <a:buAutoNum type="arabicPeriod"/>
            </a:pPr>
            <a:r>
              <a:rPr lang="en-US" dirty="0"/>
              <a:t>Execute the </a:t>
            </a:r>
            <a:r>
              <a:rPr lang="en-US" i="1" dirty="0"/>
              <a:t>Action Plan</a:t>
            </a:r>
          </a:p>
          <a:p>
            <a:pPr marL="514350" indent="-514350">
              <a:buFont typeface="+mj-lt"/>
              <a:buAutoNum type="arabicPeriod"/>
            </a:pPr>
            <a:r>
              <a:rPr lang="en-US" dirty="0"/>
              <a:t>Provide ongoing support and professional development to support implementation </a:t>
            </a:r>
          </a:p>
          <a:p>
            <a:pPr marL="514350" indent="-514350">
              <a:buFont typeface="+mj-lt"/>
              <a:buAutoNum type="arabicPeriod"/>
            </a:pPr>
            <a:r>
              <a:rPr lang="en-US" dirty="0"/>
              <a:t>Collect data to study the </a:t>
            </a:r>
            <a:r>
              <a:rPr lang="en-US" i="1" dirty="0"/>
              <a:t>Action Plan</a:t>
            </a:r>
            <a:r>
              <a:rPr lang="en-US" dirty="0"/>
              <a:t> impact and progress toward goals</a:t>
            </a:r>
          </a:p>
          <a:p>
            <a:pPr marL="514350" indent="-514350">
              <a:buFont typeface="+mj-lt"/>
              <a:buAutoNum type="arabicPeriod"/>
            </a:pPr>
            <a:r>
              <a:rPr lang="en-US" dirty="0"/>
              <a:t>Review, evaluate, and adjust at monthly MTSS-R Leadership meetings</a:t>
            </a:r>
          </a:p>
          <a:p>
            <a:pPr marL="0" lvl="0" indent="0">
              <a:buNone/>
            </a:pPr>
            <a:endParaRPr lang="en-US" dirty="0"/>
          </a:p>
          <a:p>
            <a:pPr lvl="0"/>
            <a:endParaRPr lang="en-US" dirty="0"/>
          </a:p>
          <a:p>
            <a:endParaRPr lang="en-US" dirty="0"/>
          </a:p>
        </p:txBody>
      </p:sp>
    </p:spTree>
    <p:custDataLst>
      <p:tags r:id="rId1"/>
    </p:custDataLst>
    <p:extLst>
      <p:ext uri="{BB962C8B-B14F-4D97-AF65-F5344CB8AC3E}">
        <p14:creationId xmlns:p14="http://schemas.microsoft.com/office/powerpoint/2010/main" val="235907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0785-2BAB-E94C-B908-4332F09C6E27}"/>
              </a:ext>
            </a:extLst>
          </p:cNvPr>
          <p:cNvSpPr>
            <a:spLocks noGrp="1"/>
          </p:cNvSpPr>
          <p:nvPr>
            <p:ph type="title"/>
          </p:nvPr>
        </p:nvSpPr>
        <p:spPr/>
        <p:txBody>
          <a:bodyPr/>
          <a:lstStyle/>
          <a:p>
            <a:r>
              <a:rPr lang="en-US" dirty="0"/>
              <a:t>Multi-Tiered Systems of Support in Reading (MTSS-R)</a:t>
            </a:r>
          </a:p>
        </p:txBody>
      </p:sp>
      <p:sp>
        <p:nvSpPr>
          <p:cNvPr id="3" name="Text Placeholder 2">
            <a:extLst>
              <a:ext uri="{FF2B5EF4-FFF2-40B4-BE49-F238E27FC236}">
                <a16:creationId xmlns:a16="http://schemas.microsoft.com/office/drawing/2014/main" id="{C0CF2D33-CB99-AA4D-930C-0C0449932D9A}"/>
              </a:ext>
            </a:extLst>
          </p:cNvPr>
          <p:cNvSpPr>
            <a:spLocks noGrp="1"/>
          </p:cNvSpPr>
          <p:nvPr>
            <p:ph type="body" idx="1"/>
          </p:nvPr>
        </p:nvSpPr>
        <p:spPr/>
        <p:txBody>
          <a:bodyPr/>
          <a:lstStyle/>
          <a:p>
            <a:r>
              <a:rPr lang="en-US" dirty="0"/>
              <a:t>Part 1: Overview</a:t>
            </a:r>
          </a:p>
        </p:txBody>
      </p:sp>
    </p:spTree>
    <p:custDataLst>
      <p:tags r:id="rId1"/>
    </p:custDataLst>
    <p:extLst>
      <p:ext uri="{BB962C8B-B14F-4D97-AF65-F5344CB8AC3E}">
        <p14:creationId xmlns:p14="http://schemas.microsoft.com/office/powerpoint/2010/main" val="120146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E2EA-A16C-4CA3-9F7C-D45E627FE1C8}"/>
              </a:ext>
            </a:extLst>
          </p:cNvPr>
          <p:cNvSpPr>
            <a:spLocks noGrp="1"/>
          </p:cNvSpPr>
          <p:nvPr>
            <p:ph type="title"/>
          </p:nvPr>
        </p:nvSpPr>
        <p:spPr>
          <a:xfrm>
            <a:off x="323850" y="681037"/>
            <a:ext cx="11544300" cy="1325563"/>
          </a:xfrm>
        </p:spPr>
        <p:txBody>
          <a:bodyPr>
            <a:normAutofit/>
          </a:bodyPr>
          <a:lstStyle/>
          <a:p>
            <a:r>
              <a:rPr lang="en-US" dirty="0"/>
              <a:t>2022 National Assessment of Education Progress (NAEP) Reading</a:t>
            </a:r>
          </a:p>
        </p:txBody>
      </p:sp>
      <p:sp>
        <p:nvSpPr>
          <p:cNvPr id="3" name="Content Placeholder 2">
            <a:extLst>
              <a:ext uri="{FF2B5EF4-FFF2-40B4-BE49-F238E27FC236}">
                <a16:creationId xmlns:a16="http://schemas.microsoft.com/office/drawing/2014/main" id="{FE41A4AA-0464-4FC4-8062-C9840827656E}"/>
              </a:ext>
            </a:extLst>
          </p:cNvPr>
          <p:cNvSpPr>
            <a:spLocks noGrp="1"/>
          </p:cNvSpPr>
          <p:nvPr>
            <p:ph sz="half" idx="1"/>
          </p:nvPr>
        </p:nvSpPr>
        <p:spPr>
          <a:xfrm>
            <a:off x="419100" y="2305805"/>
            <a:ext cx="3402273" cy="2987992"/>
          </a:xfrm>
        </p:spPr>
        <p:txBody>
          <a:bodyPr>
            <a:normAutofit/>
          </a:bodyPr>
          <a:lstStyle/>
          <a:p>
            <a:r>
              <a:rPr lang="en-US" dirty="0"/>
              <a:t>33% 4th graders scored at, or above, “proficient” level</a:t>
            </a:r>
          </a:p>
          <a:p>
            <a:r>
              <a:rPr lang="en-US" dirty="0"/>
              <a:t>11% of 4th graders with disabilities scored at or above proficient (2022)</a:t>
            </a:r>
          </a:p>
        </p:txBody>
      </p:sp>
      <p:pic>
        <p:nvPicPr>
          <p:cNvPr id="11" name="Picture 10" descr="NAEP Scores for Grade 4 from 1992 to 2022. Scores have dropped 3 points from 220 to 217 from 2019 to 2022.">
            <a:extLst>
              <a:ext uri="{FF2B5EF4-FFF2-40B4-BE49-F238E27FC236}">
                <a16:creationId xmlns:a16="http://schemas.microsoft.com/office/drawing/2014/main" id="{513F5688-1F07-B639-DD94-9D5F2B545722}"/>
              </a:ext>
            </a:extLst>
          </p:cNvPr>
          <p:cNvPicPr>
            <a:picLocks noChangeAspect="1"/>
          </p:cNvPicPr>
          <p:nvPr/>
        </p:nvPicPr>
        <p:blipFill rotWithShape="1">
          <a:blip r:embed="rId4"/>
          <a:srcRect r="23499" b="50455"/>
          <a:stretch/>
        </p:blipFill>
        <p:spPr>
          <a:xfrm>
            <a:off x="3946018" y="2178964"/>
            <a:ext cx="8026907" cy="3241675"/>
          </a:xfrm>
          <a:prstGeom prst="rect">
            <a:avLst/>
          </a:prstGeom>
        </p:spPr>
      </p:pic>
      <p:pic>
        <p:nvPicPr>
          <p:cNvPr id="12" name="Picture 11">
            <a:extLst>
              <a:ext uri="{FF2B5EF4-FFF2-40B4-BE49-F238E27FC236}">
                <a16:creationId xmlns:a16="http://schemas.microsoft.com/office/drawing/2014/main" id="{5D9E02A2-3494-9F66-55C5-22C8EDC0E8E5}"/>
              </a:ext>
              <a:ext uri="{C183D7F6-B498-43B3-948B-1728B52AA6E4}">
                <adec:decorative xmlns:adec="http://schemas.microsoft.com/office/drawing/2017/decorative" val="1"/>
              </a:ext>
            </a:extLst>
          </p:cNvPr>
          <p:cNvPicPr>
            <a:picLocks noChangeAspect="1"/>
          </p:cNvPicPr>
          <p:nvPr/>
        </p:nvPicPr>
        <p:blipFill rotWithShape="1">
          <a:blip r:embed="rId4"/>
          <a:srcRect l="80126" t="26778" r="3250" b="57721"/>
          <a:stretch/>
        </p:blipFill>
        <p:spPr>
          <a:xfrm>
            <a:off x="10353839" y="2746757"/>
            <a:ext cx="1419061" cy="825118"/>
          </a:xfrm>
          <a:prstGeom prst="rect">
            <a:avLst/>
          </a:prstGeom>
        </p:spPr>
      </p:pic>
      <p:pic>
        <p:nvPicPr>
          <p:cNvPr id="14" name="Picture 13">
            <a:extLst>
              <a:ext uri="{FF2B5EF4-FFF2-40B4-BE49-F238E27FC236}">
                <a16:creationId xmlns:a16="http://schemas.microsoft.com/office/drawing/2014/main" id="{ABBC63B8-3A2F-9B7D-2227-8372D8050F2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49558" y="5346700"/>
            <a:ext cx="6219825" cy="628650"/>
          </a:xfrm>
          <a:prstGeom prst="rect">
            <a:avLst/>
          </a:prstGeom>
        </p:spPr>
      </p:pic>
    </p:spTree>
    <p:custDataLst>
      <p:tags r:id="rId1"/>
    </p:custDataLst>
    <p:extLst>
      <p:ext uri="{BB962C8B-B14F-4D97-AF65-F5344CB8AC3E}">
        <p14:creationId xmlns:p14="http://schemas.microsoft.com/office/powerpoint/2010/main" val="16222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354668"/>
            <a:ext cx="10515600" cy="3207808"/>
          </a:xfrm>
        </p:spPr>
        <p:txBody>
          <a:bodyPr>
            <a:normAutofit fontScale="90000"/>
          </a:bodyPr>
          <a:lstStyle/>
          <a:p>
            <a:pPr algn="ctr"/>
            <a:r>
              <a:rPr lang="en-US" dirty="0"/>
              <a:t>What is a Multi-tiered System of Support in Reading?</a:t>
            </a:r>
            <a:br>
              <a:rPr lang="en-US" dirty="0"/>
            </a:br>
            <a:r>
              <a:rPr lang="en-US" dirty="0"/>
              <a:t>(MTSS-R)</a:t>
            </a:r>
            <a:br>
              <a:rPr lang="en-US" dirty="0"/>
            </a:br>
            <a:endParaRPr lang="en-US" dirty="0"/>
          </a:p>
        </p:txBody>
      </p:sp>
    </p:spTree>
    <p:custDataLst>
      <p:tags r:id="rId1"/>
    </p:custDataLst>
    <p:extLst>
      <p:ext uri="{BB962C8B-B14F-4D97-AF65-F5344CB8AC3E}">
        <p14:creationId xmlns:p14="http://schemas.microsoft.com/office/powerpoint/2010/main" val="3125260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4D49-0768-CF26-DB17-EE3C172C9646}"/>
              </a:ext>
            </a:extLst>
          </p:cNvPr>
          <p:cNvSpPr>
            <a:spLocks noGrp="1"/>
          </p:cNvSpPr>
          <p:nvPr>
            <p:ph type="title"/>
          </p:nvPr>
        </p:nvSpPr>
        <p:spPr>
          <a:xfrm>
            <a:off x="838200" y="-1325563"/>
            <a:ext cx="10515600" cy="1325563"/>
          </a:xfrm>
        </p:spPr>
        <p:txBody>
          <a:bodyPr anchor="b"/>
          <a:lstStyle/>
          <a:p>
            <a:r>
              <a:rPr lang="en-US" dirty="0"/>
              <a:t>Multi-Tiered Systems of Support in Reading (MTSS-R) An Overview</a:t>
            </a:r>
          </a:p>
        </p:txBody>
      </p:sp>
      <p:pic>
        <p:nvPicPr>
          <p:cNvPr id="4" name="MTSS-R Overview.mp4" descr="MTSS-R Overview.mp4">
            <a:hlinkClick r:id="" action="ppaction://media"/>
            <a:extLst>
              <a:ext uri="{FF2B5EF4-FFF2-40B4-BE49-F238E27FC236}">
                <a16:creationId xmlns:a16="http://schemas.microsoft.com/office/drawing/2014/main" id="{B562EB02-4D86-EB46-B67C-2ED15C78E946}"/>
              </a:ext>
            </a:extLst>
          </p:cNvPr>
          <p:cNvPicPr>
            <a:picLocks noGrp="1" noChangeAspect="1"/>
          </p:cNvPicPr>
          <p:nvPr>
            <p:ph idx="1"/>
            <a:videoFile r:link="rId3"/>
            <p:extLst>
              <p:ext uri="{DAA4B4D4-6D71-4841-9C94-3DE7FCFB9230}">
                <p14:media xmlns:p14="http://schemas.microsoft.com/office/powerpoint/2010/main" r:embed="rId2">
                  <p14:extLst>
                    <p:ext uri="{3AFAAA56-56D3-431D-BCD4-E75A35582382}">
                      <p173:tracksInfo xmlns:p173="http://schemas.microsoft.com/office/powerpoint/2017/3/main" displayLoc="media">
                        <p173:trackLst>
                          <p173:track id="{14228018-8A50-492C-A557-5EC0ED22900C}" label="captions" lang="" r:embed="rId6"/>
                        </p173:trackLst>
                      </p173:tracksInfo>
                    </p:ext>
                  </p14:extLst>
                </p14:media>
              </p:ext>
            </p:extLst>
          </p:nvPr>
        </p:nvPicPr>
        <p:blipFill>
          <a:blip r:embed="rId7"/>
          <a:stretch>
            <a:fillRect/>
          </a:stretch>
        </p:blipFill>
        <p:spPr>
          <a:xfrm>
            <a:off x="1004227" y="460650"/>
            <a:ext cx="10183546" cy="5728115"/>
          </a:xfrm>
        </p:spPr>
      </p:pic>
      <p:pic>
        <p:nvPicPr>
          <p:cNvPr id="8" name="Picture 7" descr="Screenshot of the opening sequence of the Multi-Tiered Systems of Support in Reading (MTSS-R) An Overview video. Includes a three tiered triangle and the logo for the National Center on Improving Literacy.">
            <a:extLst>
              <a:ext uri="{FF2B5EF4-FFF2-40B4-BE49-F238E27FC236}">
                <a16:creationId xmlns:a16="http://schemas.microsoft.com/office/drawing/2014/main" id="{D8B76899-5397-8E46-AD8D-F1E0AE9001DB}"/>
              </a:ext>
            </a:extLst>
          </p:cNvPr>
          <p:cNvPicPr>
            <a:picLocks noChangeAspect="1"/>
          </p:cNvPicPr>
          <p:nvPr/>
        </p:nvPicPr>
        <p:blipFill>
          <a:blip r:embed="rId8"/>
          <a:stretch>
            <a:fillRect/>
          </a:stretch>
        </p:blipFill>
        <p:spPr>
          <a:xfrm>
            <a:off x="1238250" y="609600"/>
            <a:ext cx="9715500" cy="5461000"/>
          </a:xfrm>
          <a:prstGeom prst="rect">
            <a:avLst/>
          </a:prstGeom>
        </p:spPr>
      </p:pic>
    </p:spTree>
    <p:custDataLst>
      <p:tags r:id="rId1"/>
    </p:custDataLst>
    <p:extLst>
      <p:ext uri="{BB962C8B-B14F-4D97-AF65-F5344CB8AC3E}">
        <p14:creationId xmlns:p14="http://schemas.microsoft.com/office/powerpoint/2010/main" val="271899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9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354668"/>
            <a:ext cx="10515600" cy="3207808"/>
          </a:xfrm>
        </p:spPr>
        <p:txBody>
          <a:bodyPr>
            <a:normAutofit fontScale="90000"/>
          </a:bodyPr>
          <a:lstStyle/>
          <a:p>
            <a:pPr algn="ctr"/>
            <a:r>
              <a:rPr lang="en-US" dirty="0"/>
              <a:t>What are the key elements for effective MTSS-R implementation?</a:t>
            </a:r>
            <a:br>
              <a:rPr lang="en-US" dirty="0"/>
            </a:br>
            <a:endParaRPr lang="en-US" dirty="0"/>
          </a:p>
        </p:txBody>
      </p:sp>
    </p:spTree>
    <p:custDataLst>
      <p:tags r:id="rId1"/>
    </p:custDataLst>
    <p:extLst>
      <p:ext uri="{BB962C8B-B14F-4D97-AF65-F5344CB8AC3E}">
        <p14:creationId xmlns:p14="http://schemas.microsoft.com/office/powerpoint/2010/main" val="3330350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1E7C-F4E8-DC46-A9EA-E90E6817F490}"/>
              </a:ext>
            </a:extLst>
          </p:cNvPr>
          <p:cNvSpPr>
            <a:spLocks noGrp="1"/>
          </p:cNvSpPr>
          <p:nvPr>
            <p:ph type="title"/>
          </p:nvPr>
        </p:nvSpPr>
        <p:spPr>
          <a:xfrm>
            <a:off x="376949" y="1756050"/>
            <a:ext cx="5575126" cy="3135004"/>
          </a:xfrm>
        </p:spPr>
        <p:txBody>
          <a:bodyPr/>
          <a:lstStyle/>
          <a:p>
            <a:r>
              <a:rPr lang="en-US" dirty="0"/>
              <a:t>Elements of a Comprehensive</a:t>
            </a:r>
            <a:br>
              <a:rPr lang="en-US" dirty="0"/>
            </a:br>
            <a:r>
              <a:rPr lang="en-US" dirty="0"/>
              <a:t>Multi-tiered System of Support in Reading (MTSS-R)</a:t>
            </a:r>
          </a:p>
        </p:txBody>
      </p:sp>
      <p:pic>
        <p:nvPicPr>
          <p:cNvPr id="3" name="Picture 2" descr="Illustration of the 5 elements of MTSS-R Implementation. Download the accessible PDF of this image https://improvingliteracy.org/files/asset/mtss-r-five-elements-infographic.pdf">
            <a:extLst>
              <a:ext uri="{FF2B5EF4-FFF2-40B4-BE49-F238E27FC236}">
                <a16:creationId xmlns:a16="http://schemas.microsoft.com/office/drawing/2014/main" id="{09FFECFC-3F7A-1A4B-9DC9-445385AC308D}"/>
              </a:ext>
            </a:extLst>
          </p:cNvPr>
          <p:cNvPicPr>
            <a:picLocks noChangeAspect="1"/>
          </p:cNvPicPr>
          <p:nvPr/>
        </p:nvPicPr>
        <p:blipFill rotWithShape="1">
          <a:blip r:embed="rId4"/>
          <a:srcRect t="15594" b="11947"/>
          <a:stretch/>
        </p:blipFill>
        <p:spPr>
          <a:xfrm>
            <a:off x="6096000" y="575078"/>
            <a:ext cx="5903554" cy="5496949"/>
          </a:xfrm>
          <a:prstGeom prst="rect">
            <a:avLst/>
          </a:prstGeom>
          <a:ln>
            <a:solidFill>
              <a:schemeClr val="accent1"/>
            </a:solidFill>
          </a:ln>
        </p:spPr>
      </p:pic>
    </p:spTree>
    <p:custDataLst>
      <p:tags r:id="rId1"/>
    </p:custDataLst>
    <p:extLst>
      <p:ext uri="{BB962C8B-B14F-4D97-AF65-F5344CB8AC3E}">
        <p14:creationId xmlns:p14="http://schemas.microsoft.com/office/powerpoint/2010/main" val="21852287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NCIL 3">
      <a:dk1>
        <a:srgbClr val="185C69"/>
      </a:dk1>
      <a:lt1>
        <a:srgbClr val="08355F"/>
      </a:lt1>
      <a:dk2>
        <a:srgbClr val="08355F"/>
      </a:dk2>
      <a:lt2>
        <a:srgbClr val="FFFFFF"/>
      </a:lt2>
      <a:accent1>
        <a:srgbClr val="330033"/>
      </a:accent1>
      <a:accent2>
        <a:srgbClr val="F7057A"/>
      </a:accent2>
      <a:accent3>
        <a:srgbClr val="041B30"/>
      </a:accent3>
      <a:accent4>
        <a:srgbClr val="21298A"/>
      </a:accent4>
      <a:accent5>
        <a:srgbClr val="0A4477"/>
      </a:accent5>
      <a:accent6>
        <a:srgbClr val="4F693D"/>
      </a:accent6>
      <a:hlink>
        <a:srgbClr val="0563C1"/>
      </a:hlink>
      <a:folHlink>
        <a:srgbClr val="FF5B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IL Template 1" id="{B0B438D9-AC75-40D0-92E6-3FC673DBC76A}" vid="{2141C50F-3018-42BD-8AEA-33E0BB5B6C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5032</TotalTime>
  <Words>3917</Words>
  <Application>Microsoft Office PowerPoint</Application>
  <PresentationFormat>Widescreen</PresentationFormat>
  <Paragraphs>352</Paragraphs>
  <Slides>38</Slides>
  <Notes>38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Garamond</vt:lpstr>
      <vt:lpstr>1_Office Theme</vt:lpstr>
      <vt:lpstr>Cultivating Leaders to Grow Young Readers Multi-tiered System of Support in Reading (MTSS-R): Evaluation and Planning</vt:lpstr>
      <vt:lpstr>Teaching EACH and ALL, Implementation Matters, Balance Rigor and Relevance, Centralize, Translate, and Localize</vt:lpstr>
      <vt:lpstr>Session Objectives</vt:lpstr>
      <vt:lpstr>Multi-Tiered Systems of Support in Reading (MTSS-R)</vt:lpstr>
      <vt:lpstr>2022 National Assessment of Education Progress (NAEP) Reading</vt:lpstr>
      <vt:lpstr>What is a Multi-tiered System of Support in Reading? (MTSS-R) </vt:lpstr>
      <vt:lpstr>Multi-Tiered Systems of Support in Reading (MTSS-R) An Overview</vt:lpstr>
      <vt:lpstr>What are the key elements for effective MTSS-R implementation? </vt:lpstr>
      <vt:lpstr>Elements of a Comprehensive Multi-tiered System of Support in Reading (MTSS-R)</vt:lpstr>
      <vt:lpstr>How does a school implement MTSS-R? </vt:lpstr>
      <vt:lpstr>Commit to Implementing Elements of a Comprehensive MTSS-R System</vt:lpstr>
      <vt:lpstr>Engage in a Continuous Improvement Model to Build or Solidify MTSS-R Elements  </vt:lpstr>
      <vt:lpstr>Complete a  Self-Evaluation of Current MTSS-R Elements Approach</vt:lpstr>
      <vt:lpstr>What are the first things that a school should do to set a strong foundation for MTSS-R implementation?</vt:lpstr>
      <vt:lpstr>Establish a schoolwide MTSS-R Leadership Team</vt:lpstr>
      <vt:lpstr>Establish and Support Grade-Level Professional Learning Communities</vt:lpstr>
      <vt:lpstr>Establish Effective Core Instruction and Intervention</vt:lpstr>
      <vt:lpstr>Establish a Universal Screener to Directly Assess All Students in Reading</vt:lpstr>
      <vt:lpstr>What are some other support systems to make sure the MTSS-R foundation is solid?</vt:lpstr>
      <vt:lpstr>Establish Collection and Use of Student Reading Data and MTSS-R Implementation Data</vt:lpstr>
      <vt:lpstr>Establish Processes and Procedures for All Professional Development, Coaching and Collaboration</vt:lpstr>
      <vt:lpstr>Establish Family-School Communication Systems</vt:lpstr>
      <vt:lpstr>Engage in a Continuous Improvement Model to Strengthen MTSS-R Elements</vt:lpstr>
      <vt:lpstr>School MTSS-R Implementation Checklist and Continuous Improvement Model for MTSS-R</vt:lpstr>
      <vt:lpstr>Bridge the Knowing-Doing Gap</vt:lpstr>
      <vt:lpstr>Evaluate</vt:lpstr>
      <vt:lpstr>Tool: MTSS-R Implementation Checklist</vt:lpstr>
      <vt:lpstr>Prioritize</vt:lpstr>
      <vt:lpstr>Review MTSS-R Checklist Results: How do you decide what is a priority?</vt:lpstr>
      <vt:lpstr>Phase 1: Readiness</vt:lpstr>
      <vt:lpstr>Phase 2: Initial Implementation</vt:lpstr>
      <vt:lpstr>Phase 3: Advanced Implementation</vt:lpstr>
      <vt:lpstr>Review Student Data How do you decide what is a priority?</vt:lpstr>
      <vt:lpstr>Example: What can these data tell me at the school level?</vt:lpstr>
      <vt:lpstr>Example: What can these data tell me at the school level? Highest Priority</vt:lpstr>
      <vt:lpstr>Review Instruction and Intervention Implementation Data How do you decide what is a priority?</vt:lpstr>
      <vt:lpstr>Action Plan</vt:lpstr>
      <vt:lpstr>Implement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MTSS-R Overview PowerPoint Slides</dc:title>
  <dc:creator>ncil@uoregon.edu</dc:creator>
  <cp:lastModifiedBy>Anna Ingram</cp:lastModifiedBy>
  <cp:revision>68</cp:revision>
  <cp:lastPrinted>2023-09-13T13:52:06Z</cp:lastPrinted>
  <dcterms:created xsi:type="dcterms:W3CDTF">2020-10-16T01:00:33Z</dcterms:created>
  <dcterms:modified xsi:type="dcterms:W3CDTF">2023-09-13T17:43:31Z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7157ABA9-C27F-45DD-8D5C-9C3AD7505985</vt:lpwstr>
  </property>
  <property fmtid="{D5CDD505-2E9C-101B-9397-08002B2CF9AE}" pid="3" name="ArticulatePath">
    <vt:lpwstr>1_MTSS-R Overview</vt:lpwstr>
  </property>
</Properties>
</file>