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sldIdLst>
    <p:sldId id="2285" r:id="rId2"/>
    <p:sldId id="2382" r:id="rId3"/>
    <p:sldId id="4186" r:id="rId4"/>
    <p:sldId id="4117" r:id="rId5"/>
    <p:sldId id="4184" r:id="rId6"/>
    <p:sldId id="4160" r:id="rId7"/>
    <p:sldId id="1811" r:id="rId8"/>
    <p:sldId id="278" r:id="rId9"/>
    <p:sldId id="4211" r:id="rId10"/>
    <p:sldId id="4337" r:id="rId11"/>
    <p:sldId id="4161" r:id="rId12"/>
    <p:sldId id="4185" r:id="rId13"/>
    <p:sldId id="4171" r:id="rId14"/>
    <p:sldId id="1289" r:id="rId15"/>
    <p:sldId id="1208" r:id="rId16"/>
    <p:sldId id="4338" r:id="rId17"/>
    <p:sldId id="4162" r:id="rId18"/>
    <p:sldId id="4166" r:id="rId19"/>
    <p:sldId id="4164" r:id="rId20"/>
    <p:sldId id="4212" r:id="rId21"/>
    <p:sldId id="4385" r:id="rId22"/>
    <p:sldId id="4163" r:id="rId23"/>
    <p:sldId id="4168" r:id="rId24"/>
    <p:sldId id="4392" r:id="rId25"/>
    <p:sldId id="4393" r:id="rId26"/>
    <p:sldId id="4193" r:id="rId27"/>
    <p:sldId id="4191" r:id="rId28"/>
    <p:sldId id="4394" r:id="rId29"/>
    <p:sldId id="4395" r:id="rId30"/>
    <p:sldId id="4194" r:id="rId31"/>
    <p:sldId id="4396" r:id="rId32"/>
    <p:sldId id="4397" r:id="rId33"/>
    <p:sldId id="4398" r:id="rId34"/>
    <p:sldId id="4399" r:id="rId35"/>
    <p:sldId id="4192" r:id="rId36"/>
    <p:sldId id="4386" r:id="rId37"/>
    <p:sldId id="4195" r:id="rId38"/>
    <p:sldId id="4196" r:id="rId39"/>
    <p:sldId id="4379" r:id="rId40"/>
    <p:sldId id="4198" r:id="rId41"/>
    <p:sldId id="1767" r:id="rId42"/>
    <p:sldId id="1776" r:id="rId43"/>
    <p:sldId id="1777" r:id="rId44"/>
    <p:sldId id="1778" r:id="rId45"/>
    <p:sldId id="1775" r:id="rId46"/>
    <p:sldId id="4380" r:id="rId47"/>
    <p:sldId id="4200" r:id="rId48"/>
    <p:sldId id="4400" r:id="rId49"/>
    <p:sldId id="4381" r:id="rId50"/>
    <p:sldId id="4248" r:id="rId51"/>
    <p:sldId id="4372" r:id="rId52"/>
    <p:sldId id="4259" r:id="rId53"/>
    <p:sldId id="4387" r:id="rId54"/>
    <p:sldId id="4401" r:id="rId55"/>
    <p:sldId id="1999" r:id="rId56"/>
    <p:sldId id="4320"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ummond, Kathryn" initials="DK" lastIdx="109" clrIdx="0">
    <p:extLst>
      <p:ext uri="{19B8F6BF-5375-455C-9EA6-DF929625EA0E}">
        <p15:presenceInfo xmlns:p15="http://schemas.microsoft.com/office/powerpoint/2012/main" userId="S::kdrummond@air.org::210f7464-8b74-44d0-a861-3fdd40e6fd38" providerId="AD"/>
      </p:ext>
    </p:extLst>
  </p:cmAuthor>
  <p:cmAuthor id="2" name="Carol Dissen" initials="CD" lastIdx="116" clrIdx="1">
    <p:extLst>
      <p:ext uri="{19B8F6BF-5375-455C-9EA6-DF929625EA0E}">
        <p15:presenceInfo xmlns:p15="http://schemas.microsoft.com/office/powerpoint/2012/main" userId="S::cdissen@uoregon.edu::a974767f-aa31-4666-ad31-062d09fa27fe" providerId="AD"/>
      </p:ext>
    </p:extLst>
  </p:cmAuthor>
  <p:cmAuthor id="3" name="Gandhi, Allison" initials="GA" lastIdx="10" clrIdx="2">
    <p:extLst>
      <p:ext uri="{19B8F6BF-5375-455C-9EA6-DF929625EA0E}">
        <p15:presenceInfo xmlns:p15="http://schemas.microsoft.com/office/powerpoint/2012/main" userId="S::agandhi@air.org::71febad7-ce2e-4d17-9258-d67dda4a2ea0" providerId="AD"/>
      </p:ext>
    </p:extLst>
  </p:cmAuthor>
  <p:cmAuthor id="4" name="Marissa Suhr" initials="MS" lastIdx="7" clrIdx="3">
    <p:extLst>
      <p:ext uri="{19B8F6BF-5375-455C-9EA6-DF929625EA0E}">
        <p15:presenceInfo xmlns:p15="http://schemas.microsoft.com/office/powerpoint/2012/main" userId="S::mpilger@uoregon.edu::4b8fe097-6b21-47fb-ba48-9bde713e98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988"/>
    <a:srgbClr val="FFFFCC"/>
    <a:srgbClr val="B9DBF9"/>
    <a:srgbClr val="F0FE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p:restoredTop sz="80136"/>
  </p:normalViewPr>
  <p:slideViewPr>
    <p:cSldViewPr snapToGrid="0" snapToObjects="1">
      <p:cViewPr varScale="1">
        <p:scale>
          <a:sx n="100" d="100"/>
          <a:sy n="100" d="100"/>
        </p:scale>
        <p:origin x="738" y="96"/>
      </p:cViewPr>
      <p:guideLst/>
    </p:cSldViewPr>
  </p:slideViewPr>
  <p:notesTextViewPr>
    <p:cViewPr>
      <p:scale>
        <a:sx n="1" d="1"/>
        <a:sy n="1" d="1"/>
      </p:scale>
      <p:origin x="0" y="0"/>
    </p:cViewPr>
  </p:notesTextViewPr>
  <p:sorterViewPr>
    <p:cViewPr varScale="1">
      <p:scale>
        <a:sx n="1" d="1"/>
        <a:sy n="1" d="1"/>
      </p:scale>
      <p:origin x="0" y="-329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AFD5E2-D1FC-4942-847C-2110AC44E081}"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83171950-A4E0-DE4C-B067-120B4A257A70}">
      <dgm:prSet phldrT="[Text]" custT="1"/>
      <dgm:spPr/>
      <dgm:t>
        <a:bodyPr/>
        <a:lstStyle/>
        <a:p>
          <a:r>
            <a:rPr lang="en-US" sz="1800" dirty="0"/>
            <a:t>1. Follow Tiers of instruction plans and deliver explicit and systematic instruction.</a:t>
          </a:r>
        </a:p>
      </dgm:t>
    </dgm:pt>
    <dgm:pt modelId="{1D833245-7889-C84B-AA70-90990A0D6467}" type="parTrans" cxnId="{350AF2CE-DF01-0641-B034-3893A93AD6F3}">
      <dgm:prSet/>
      <dgm:spPr/>
      <dgm:t>
        <a:bodyPr/>
        <a:lstStyle/>
        <a:p>
          <a:endParaRPr lang="en-US"/>
        </a:p>
      </dgm:t>
    </dgm:pt>
    <dgm:pt modelId="{E7A9D1CC-396D-D043-965F-96B0A4D92998}" type="sibTrans" cxnId="{350AF2CE-DF01-0641-B034-3893A93AD6F3}">
      <dgm:prSet/>
      <dgm:spPr/>
      <dgm:t>
        <a:bodyPr/>
        <a:lstStyle/>
        <a:p>
          <a:endParaRPr lang="en-US"/>
        </a:p>
      </dgm:t>
    </dgm:pt>
    <dgm:pt modelId="{2E3278A3-5084-7A40-8E18-E744E2412D9A}">
      <dgm:prSet phldrT="[Text]" custT="1"/>
      <dgm:spPr/>
      <dgm:t>
        <a:bodyPr/>
        <a:lstStyle/>
        <a:p>
          <a:r>
            <a:rPr lang="en-US" sz="1800" dirty="0"/>
            <a:t>2. Collect progress monitoring data from students at risk for reading problems.</a:t>
          </a:r>
        </a:p>
      </dgm:t>
    </dgm:pt>
    <dgm:pt modelId="{45475277-1CB8-D748-A943-6D94351A5C00}" type="parTrans" cxnId="{686DB7D0-5B70-E347-AD2B-5EB2DF208E9B}">
      <dgm:prSet/>
      <dgm:spPr/>
      <dgm:t>
        <a:bodyPr/>
        <a:lstStyle/>
        <a:p>
          <a:endParaRPr lang="en-US"/>
        </a:p>
      </dgm:t>
    </dgm:pt>
    <dgm:pt modelId="{0D3FB009-6B3A-9747-816D-0F0CB786322A}" type="sibTrans" cxnId="{686DB7D0-5B70-E347-AD2B-5EB2DF208E9B}">
      <dgm:prSet/>
      <dgm:spPr/>
      <dgm:t>
        <a:bodyPr/>
        <a:lstStyle/>
        <a:p>
          <a:endParaRPr lang="en-US"/>
        </a:p>
      </dgm:t>
    </dgm:pt>
    <dgm:pt modelId="{DD33F9FC-7D7E-264C-98A6-FEECB54DB5EA}">
      <dgm:prSet phldrT="[Text]" custT="1"/>
      <dgm:spPr/>
      <dgm:t>
        <a:bodyPr/>
        <a:lstStyle/>
        <a:p>
          <a:r>
            <a:rPr lang="en-US" sz="1800" dirty="0"/>
            <a:t>3. Collect lesson mastery data from all students to determine mastery level of proficiency.</a:t>
          </a:r>
        </a:p>
      </dgm:t>
    </dgm:pt>
    <dgm:pt modelId="{560F7FB2-A983-2D4D-A0E2-B8F8C61A8DA8}" type="parTrans" cxnId="{D06AE8E7-2E6D-1142-A171-CDAE7C5DA76A}">
      <dgm:prSet/>
      <dgm:spPr/>
      <dgm:t>
        <a:bodyPr/>
        <a:lstStyle/>
        <a:p>
          <a:endParaRPr lang="en-US"/>
        </a:p>
      </dgm:t>
    </dgm:pt>
    <dgm:pt modelId="{958E43F7-34A1-C043-A110-614B5581D723}" type="sibTrans" cxnId="{D06AE8E7-2E6D-1142-A171-CDAE7C5DA76A}">
      <dgm:prSet/>
      <dgm:spPr/>
      <dgm:t>
        <a:bodyPr/>
        <a:lstStyle/>
        <a:p>
          <a:endParaRPr lang="en-US"/>
        </a:p>
      </dgm:t>
    </dgm:pt>
    <dgm:pt modelId="{09B6ADC9-C19F-C84A-9B9B-9101473C5D6F}">
      <dgm:prSet phldrT="[Text]" custT="1"/>
      <dgm:spPr/>
      <dgm:t>
        <a:bodyPr/>
        <a:lstStyle/>
        <a:p>
          <a:r>
            <a:rPr lang="en-US" sz="1800" dirty="0"/>
            <a:t>4. Review student data monthly and determine specific instructional adjustments needed for groups or individuals.</a:t>
          </a:r>
        </a:p>
      </dgm:t>
    </dgm:pt>
    <dgm:pt modelId="{C95441B8-D538-F74A-A875-8ACE88AA8CBD}" type="parTrans" cxnId="{232A68DA-52E6-1643-85A4-17E75B00FA88}">
      <dgm:prSet/>
      <dgm:spPr/>
      <dgm:t>
        <a:bodyPr/>
        <a:lstStyle/>
        <a:p>
          <a:endParaRPr lang="en-US"/>
        </a:p>
      </dgm:t>
    </dgm:pt>
    <dgm:pt modelId="{70762DC1-BECD-C94E-AE66-DED19EE63CE3}" type="sibTrans" cxnId="{232A68DA-52E6-1643-85A4-17E75B00FA88}">
      <dgm:prSet/>
      <dgm:spPr/>
      <dgm:t>
        <a:bodyPr/>
        <a:lstStyle/>
        <a:p>
          <a:endParaRPr lang="en-US"/>
        </a:p>
      </dgm:t>
    </dgm:pt>
    <dgm:pt modelId="{88A35CAC-F2C9-4346-8389-B42BDBA0DCF5}" type="pres">
      <dgm:prSet presAssocID="{57AFD5E2-D1FC-4942-847C-2110AC44E081}" presName="cycle" presStyleCnt="0">
        <dgm:presLayoutVars>
          <dgm:dir/>
          <dgm:resizeHandles val="exact"/>
        </dgm:presLayoutVars>
      </dgm:prSet>
      <dgm:spPr/>
    </dgm:pt>
    <dgm:pt modelId="{38E741E7-63A9-DE4A-9678-AB95CA110F49}" type="pres">
      <dgm:prSet presAssocID="{83171950-A4E0-DE4C-B067-120B4A257A70}" presName="dummy" presStyleCnt="0"/>
      <dgm:spPr/>
    </dgm:pt>
    <dgm:pt modelId="{6B6D5F57-D0BB-B04C-8486-03DAFEB83943}" type="pres">
      <dgm:prSet presAssocID="{83171950-A4E0-DE4C-B067-120B4A257A70}" presName="node" presStyleLbl="revTx" presStyleIdx="0" presStyleCnt="4">
        <dgm:presLayoutVars>
          <dgm:bulletEnabled val="1"/>
        </dgm:presLayoutVars>
      </dgm:prSet>
      <dgm:spPr/>
    </dgm:pt>
    <dgm:pt modelId="{12940D13-F913-284E-A5B9-40D73D05CAA6}" type="pres">
      <dgm:prSet presAssocID="{E7A9D1CC-396D-D043-965F-96B0A4D92998}" presName="sibTrans" presStyleLbl="node1" presStyleIdx="0" presStyleCnt="4" custScaleX="109748" custLinFactNeighborX="-3492" custLinFactNeighborY="1411"/>
      <dgm:spPr/>
    </dgm:pt>
    <dgm:pt modelId="{04B548AE-437C-F343-A6D5-94BAE0439AF3}" type="pres">
      <dgm:prSet presAssocID="{2E3278A3-5084-7A40-8E18-E744E2412D9A}" presName="dummy" presStyleCnt="0"/>
      <dgm:spPr/>
    </dgm:pt>
    <dgm:pt modelId="{C0F73C70-0E3D-8048-985C-25BE0DFBD5A4}" type="pres">
      <dgm:prSet presAssocID="{2E3278A3-5084-7A40-8E18-E744E2412D9A}" presName="node" presStyleLbl="revTx" presStyleIdx="1" presStyleCnt="4">
        <dgm:presLayoutVars>
          <dgm:bulletEnabled val="1"/>
        </dgm:presLayoutVars>
      </dgm:prSet>
      <dgm:spPr/>
    </dgm:pt>
    <dgm:pt modelId="{015D4561-03DF-514E-B8EC-37E028BD707D}" type="pres">
      <dgm:prSet presAssocID="{0D3FB009-6B3A-9747-816D-0F0CB786322A}" presName="sibTrans" presStyleLbl="node1" presStyleIdx="1" presStyleCnt="4"/>
      <dgm:spPr/>
    </dgm:pt>
    <dgm:pt modelId="{2119C6EA-016E-F242-8546-1EFDF17B40D5}" type="pres">
      <dgm:prSet presAssocID="{DD33F9FC-7D7E-264C-98A6-FEECB54DB5EA}" presName="dummy" presStyleCnt="0"/>
      <dgm:spPr/>
    </dgm:pt>
    <dgm:pt modelId="{5D6D3658-130F-8F48-A7C2-F160A51BECFD}" type="pres">
      <dgm:prSet presAssocID="{DD33F9FC-7D7E-264C-98A6-FEECB54DB5EA}" presName="node" presStyleLbl="revTx" presStyleIdx="2" presStyleCnt="4">
        <dgm:presLayoutVars>
          <dgm:bulletEnabled val="1"/>
        </dgm:presLayoutVars>
      </dgm:prSet>
      <dgm:spPr/>
    </dgm:pt>
    <dgm:pt modelId="{E6B241B1-8AFE-3A47-BA4D-63A4953F3C68}" type="pres">
      <dgm:prSet presAssocID="{958E43F7-34A1-C043-A110-614B5581D723}" presName="sibTrans" presStyleLbl="node1" presStyleIdx="2" presStyleCnt="4"/>
      <dgm:spPr/>
    </dgm:pt>
    <dgm:pt modelId="{FA2C66EF-B374-2E45-A8D8-830BBAA11122}" type="pres">
      <dgm:prSet presAssocID="{09B6ADC9-C19F-C84A-9B9B-9101473C5D6F}" presName="dummy" presStyleCnt="0"/>
      <dgm:spPr/>
    </dgm:pt>
    <dgm:pt modelId="{223FDF24-81C6-D84C-B18B-25D917E3798A}" type="pres">
      <dgm:prSet presAssocID="{09B6ADC9-C19F-C84A-9B9B-9101473C5D6F}" presName="node" presStyleLbl="revTx" presStyleIdx="3" presStyleCnt="4">
        <dgm:presLayoutVars>
          <dgm:bulletEnabled val="1"/>
        </dgm:presLayoutVars>
      </dgm:prSet>
      <dgm:spPr/>
    </dgm:pt>
    <dgm:pt modelId="{70342B7C-0A31-5044-BFBE-1DAE55CC4CE0}" type="pres">
      <dgm:prSet presAssocID="{70762DC1-BECD-C94E-AE66-DED19EE63CE3}" presName="sibTrans" presStyleLbl="node1" presStyleIdx="3" presStyleCnt="4"/>
      <dgm:spPr/>
    </dgm:pt>
  </dgm:ptLst>
  <dgm:cxnLst>
    <dgm:cxn modelId="{023F6C01-0FBE-AA45-B397-3072A13A9511}" type="presOf" srcId="{2E3278A3-5084-7A40-8E18-E744E2412D9A}" destId="{C0F73C70-0E3D-8048-985C-25BE0DFBD5A4}" srcOrd="0" destOrd="0" presId="urn:microsoft.com/office/officeart/2005/8/layout/cycle1"/>
    <dgm:cxn modelId="{82228407-33B9-9349-9CDA-24AD5F726554}" type="presOf" srcId="{E7A9D1CC-396D-D043-965F-96B0A4D92998}" destId="{12940D13-F913-284E-A5B9-40D73D05CAA6}" srcOrd="0" destOrd="0" presId="urn:microsoft.com/office/officeart/2005/8/layout/cycle1"/>
    <dgm:cxn modelId="{8EC9B71A-EBE8-5A4E-92D0-AFFAE32AACFB}" type="presOf" srcId="{57AFD5E2-D1FC-4942-847C-2110AC44E081}" destId="{88A35CAC-F2C9-4346-8389-B42BDBA0DCF5}" srcOrd="0" destOrd="0" presId="urn:microsoft.com/office/officeart/2005/8/layout/cycle1"/>
    <dgm:cxn modelId="{1A1DA132-2B4F-6047-8F92-6ACB488B126B}" type="presOf" srcId="{83171950-A4E0-DE4C-B067-120B4A257A70}" destId="{6B6D5F57-D0BB-B04C-8486-03DAFEB83943}" srcOrd="0" destOrd="0" presId="urn:microsoft.com/office/officeart/2005/8/layout/cycle1"/>
    <dgm:cxn modelId="{FC91705C-D0C6-A34C-A1F0-0B8018784818}" type="presOf" srcId="{0D3FB009-6B3A-9747-816D-0F0CB786322A}" destId="{015D4561-03DF-514E-B8EC-37E028BD707D}" srcOrd="0" destOrd="0" presId="urn:microsoft.com/office/officeart/2005/8/layout/cycle1"/>
    <dgm:cxn modelId="{02E4707C-111C-0047-B9BB-EC48F0FED6AB}" type="presOf" srcId="{09B6ADC9-C19F-C84A-9B9B-9101473C5D6F}" destId="{223FDF24-81C6-D84C-B18B-25D917E3798A}" srcOrd="0" destOrd="0" presId="urn:microsoft.com/office/officeart/2005/8/layout/cycle1"/>
    <dgm:cxn modelId="{928B7E95-1A1F-1348-8A60-A14B4D7B4B9D}" type="presOf" srcId="{DD33F9FC-7D7E-264C-98A6-FEECB54DB5EA}" destId="{5D6D3658-130F-8F48-A7C2-F160A51BECFD}" srcOrd="0" destOrd="0" presId="urn:microsoft.com/office/officeart/2005/8/layout/cycle1"/>
    <dgm:cxn modelId="{6AF4ABAC-3AAC-8543-80AB-4943325E5A61}" type="presOf" srcId="{70762DC1-BECD-C94E-AE66-DED19EE63CE3}" destId="{70342B7C-0A31-5044-BFBE-1DAE55CC4CE0}" srcOrd="0" destOrd="0" presId="urn:microsoft.com/office/officeart/2005/8/layout/cycle1"/>
    <dgm:cxn modelId="{350AF2CE-DF01-0641-B034-3893A93AD6F3}" srcId="{57AFD5E2-D1FC-4942-847C-2110AC44E081}" destId="{83171950-A4E0-DE4C-B067-120B4A257A70}" srcOrd="0" destOrd="0" parTransId="{1D833245-7889-C84B-AA70-90990A0D6467}" sibTransId="{E7A9D1CC-396D-D043-965F-96B0A4D92998}"/>
    <dgm:cxn modelId="{686DB7D0-5B70-E347-AD2B-5EB2DF208E9B}" srcId="{57AFD5E2-D1FC-4942-847C-2110AC44E081}" destId="{2E3278A3-5084-7A40-8E18-E744E2412D9A}" srcOrd="1" destOrd="0" parTransId="{45475277-1CB8-D748-A943-6D94351A5C00}" sibTransId="{0D3FB009-6B3A-9747-816D-0F0CB786322A}"/>
    <dgm:cxn modelId="{232A68DA-52E6-1643-85A4-17E75B00FA88}" srcId="{57AFD5E2-D1FC-4942-847C-2110AC44E081}" destId="{09B6ADC9-C19F-C84A-9B9B-9101473C5D6F}" srcOrd="3" destOrd="0" parTransId="{C95441B8-D538-F74A-A875-8ACE88AA8CBD}" sibTransId="{70762DC1-BECD-C94E-AE66-DED19EE63CE3}"/>
    <dgm:cxn modelId="{D06AE8E7-2E6D-1142-A171-CDAE7C5DA76A}" srcId="{57AFD5E2-D1FC-4942-847C-2110AC44E081}" destId="{DD33F9FC-7D7E-264C-98A6-FEECB54DB5EA}" srcOrd="2" destOrd="0" parTransId="{560F7FB2-A983-2D4D-A0E2-B8F8C61A8DA8}" sibTransId="{958E43F7-34A1-C043-A110-614B5581D723}"/>
    <dgm:cxn modelId="{40414CEC-3147-4645-935E-C9174D096142}" type="presOf" srcId="{958E43F7-34A1-C043-A110-614B5581D723}" destId="{E6B241B1-8AFE-3A47-BA4D-63A4953F3C68}" srcOrd="0" destOrd="0" presId="urn:microsoft.com/office/officeart/2005/8/layout/cycle1"/>
    <dgm:cxn modelId="{3F1EE5C0-904F-C045-B2AB-633963C821BA}" type="presParOf" srcId="{88A35CAC-F2C9-4346-8389-B42BDBA0DCF5}" destId="{38E741E7-63A9-DE4A-9678-AB95CA110F49}" srcOrd="0" destOrd="0" presId="urn:microsoft.com/office/officeart/2005/8/layout/cycle1"/>
    <dgm:cxn modelId="{30225754-3D1A-5045-B00A-5FAC7A0A6538}" type="presParOf" srcId="{88A35CAC-F2C9-4346-8389-B42BDBA0DCF5}" destId="{6B6D5F57-D0BB-B04C-8486-03DAFEB83943}" srcOrd="1" destOrd="0" presId="urn:microsoft.com/office/officeart/2005/8/layout/cycle1"/>
    <dgm:cxn modelId="{FD6A9A37-0894-0541-AEE7-4AB19BF56FF3}" type="presParOf" srcId="{88A35CAC-F2C9-4346-8389-B42BDBA0DCF5}" destId="{12940D13-F913-284E-A5B9-40D73D05CAA6}" srcOrd="2" destOrd="0" presId="urn:microsoft.com/office/officeart/2005/8/layout/cycle1"/>
    <dgm:cxn modelId="{BD3BEB0B-ECFD-0047-95C6-7F50C6C0489A}" type="presParOf" srcId="{88A35CAC-F2C9-4346-8389-B42BDBA0DCF5}" destId="{04B548AE-437C-F343-A6D5-94BAE0439AF3}" srcOrd="3" destOrd="0" presId="urn:microsoft.com/office/officeart/2005/8/layout/cycle1"/>
    <dgm:cxn modelId="{816D21D0-AAFA-4445-B914-A8504AE70871}" type="presParOf" srcId="{88A35CAC-F2C9-4346-8389-B42BDBA0DCF5}" destId="{C0F73C70-0E3D-8048-985C-25BE0DFBD5A4}" srcOrd="4" destOrd="0" presId="urn:microsoft.com/office/officeart/2005/8/layout/cycle1"/>
    <dgm:cxn modelId="{9F0809C2-FB50-D94E-A29C-D4B0AC7E6AA8}" type="presParOf" srcId="{88A35CAC-F2C9-4346-8389-B42BDBA0DCF5}" destId="{015D4561-03DF-514E-B8EC-37E028BD707D}" srcOrd="5" destOrd="0" presId="urn:microsoft.com/office/officeart/2005/8/layout/cycle1"/>
    <dgm:cxn modelId="{4A1C8FA7-6876-F94E-B5DB-3BFBC5C77917}" type="presParOf" srcId="{88A35CAC-F2C9-4346-8389-B42BDBA0DCF5}" destId="{2119C6EA-016E-F242-8546-1EFDF17B40D5}" srcOrd="6" destOrd="0" presId="urn:microsoft.com/office/officeart/2005/8/layout/cycle1"/>
    <dgm:cxn modelId="{630A433E-04A1-B541-B25F-2F999DDBCEC5}" type="presParOf" srcId="{88A35CAC-F2C9-4346-8389-B42BDBA0DCF5}" destId="{5D6D3658-130F-8F48-A7C2-F160A51BECFD}" srcOrd="7" destOrd="0" presId="urn:microsoft.com/office/officeart/2005/8/layout/cycle1"/>
    <dgm:cxn modelId="{346C0F39-9A18-B142-8A05-E37A6D8E0246}" type="presParOf" srcId="{88A35CAC-F2C9-4346-8389-B42BDBA0DCF5}" destId="{E6B241B1-8AFE-3A47-BA4D-63A4953F3C68}" srcOrd="8" destOrd="0" presId="urn:microsoft.com/office/officeart/2005/8/layout/cycle1"/>
    <dgm:cxn modelId="{26411905-264E-414F-836B-7B3E17136574}" type="presParOf" srcId="{88A35CAC-F2C9-4346-8389-B42BDBA0DCF5}" destId="{FA2C66EF-B374-2E45-A8D8-830BBAA11122}" srcOrd="9" destOrd="0" presId="urn:microsoft.com/office/officeart/2005/8/layout/cycle1"/>
    <dgm:cxn modelId="{7CA09A34-C149-DB43-95E3-57A28190A0BA}" type="presParOf" srcId="{88A35CAC-F2C9-4346-8389-B42BDBA0DCF5}" destId="{223FDF24-81C6-D84C-B18B-25D917E3798A}" srcOrd="10" destOrd="0" presId="urn:microsoft.com/office/officeart/2005/8/layout/cycle1"/>
    <dgm:cxn modelId="{1C4AB361-FF1E-0A49-9FC7-4D5F9DE67C6D}" type="presParOf" srcId="{88A35CAC-F2C9-4346-8389-B42BDBA0DCF5}" destId="{70342B7C-0A31-5044-BFBE-1DAE55CC4CE0}"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D5F57-D0BB-B04C-8486-03DAFEB83943}">
      <dsp:nvSpPr>
        <dsp:cNvPr id="0" name=""/>
        <dsp:cNvSpPr/>
      </dsp:nvSpPr>
      <dsp:spPr>
        <a:xfrm>
          <a:off x="4389611" y="121862"/>
          <a:ext cx="1935849" cy="1935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1. Follow Tiers of instruction plans and deliver explicit and systematic instruction.</a:t>
          </a:r>
        </a:p>
      </dsp:txBody>
      <dsp:txXfrm>
        <a:off x="4389611" y="121862"/>
        <a:ext cx="1935849" cy="1935849"/>
      </dsp:txXfrm>
    </dsp:sp>
    <dsp:sp modelId="{12940D13-F913-284E-A5B9-40D73D05CAA6}">
      <dsp:nvSpPr>
        <dsp:cNvPr id="0" name=""/>
        <dsp:cNvSpPr/>
      </dsp:nvSpPr>
      <dsp:spPr>
        <a:xfrm>
          <a:off x="518615" y="76519"/>
          <a:ext cx="6005011" cy="5471636"/>
        </a:xfrm>
        <a:prstGeom prst="circularArrow">
          <a:avLst>
            <a:gd name="adj1" fmla="val 6899"/>
            <a:gd name="adj2" fmla="val 465113"/>
            <a:gd name="adj3" fmla="val 550423"/>
            <a:gd name="adj4" fmla="val 20584464"/>
            <a:gd name="adj5" fmla="val 80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F73C70-0E3D-8048-985C-25BE0DFBD5A4}">
      <dsp:nvSpPr>
        <dsp:cNvPr id="0" name=""/>
        <dsp:cNvSpPr/>
      </dsp:nvSpPr>
      <dsp:spPr>
        <a:xfrm>
          <a:off x="4389611" y="3412553"/>
          <a:ext cx="1935849" cy="1935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2. Collect progress monitoring data from students at risk for reading problems.</a:t>
          </a:r>
        </a:p>
      </dsp:txBody>
      <dsp:txXfrm>
        <a:off x="4389611" y="3412553"/>
        <a:ext cx="1935849" cy="1935849"/>
      </dsp:txXfrm>
    </dsp:sp>
    <dsp:sp modelId="{015D4561-03DF-514E-B8EC-37E028BD707D}">
      <dsp:nvSpPr>
        <dsp:cNvPr id="0" name=""/>
        <dsp:cNvSpPr/>
      </dsp:nvSpPr>
      <dsp:spPr>
        <a:xfrm>
          <a:off x="976372" y="-685"/>
          <a:ext cx="5471636" cy="5471636"/>
        </a:xfrm>
        <a:prstGeom prst="circularArrow">
          <a:avLst>
            <a:gd name="adj1" fmla="val 6899"/>
            <a:gd name="adj2" fmla="val 465113"/>
            <a:gd name="adj3" fmla="val 5950423"/>
            <a:gd name="adj4" fmla="val 4384464"/>
            <a:gd name="adj5" fmla="val 80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D3658-130F-8F48-A7C2-F160A51BECFD}">
      <dsp:nvSpPr>
        <dsp:cNvPr id="0" name=""/>
        <dsp:cNvSpPr/>
      </dsp:nvSpPr>
      <dsp:spPr>
        <a:xfrm>
          <a:off x="1098920" y="3412553"/>
          <a:ext cx="1935849" cy="1935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3. Collect lesson mastery data from all students to determine mastery level of proficiency.</a:t>
          </a:r>
        </a:p>
      </dsp:txBody>
      <dsp:txXfrm>
        <a:off x="1098920" y="3412553"/>
        <a:ext cx="1935849" cy="1935849"/>
      </dsp:txXfrm>
    </dsp:sp>
    <dsp:sp modelId="{E6B241B1-8AFE-3A47-BA4D-63A4953F3C68}">
      <dsp:nvSpPr>
        <dsp:cNvPr id="0" name=""/>
        <dsp:cNvSpPr/>
      </dsp:nvSpPr>
      <dsp:spPr>
        <a:xfrm>
          <a:off x="976372" y="-685"/>
          <a:ext cx="5471636" cy="5471636"/>
        </a:xfrm>
        <a:prstGeom prst="circularArrow">
          <a:avLst>
            <a:gd name="adj1" fmla="val 6899"/>
            <a:gd name="adj2" fmla="val 465113"/>
            <a:gd name="adj3" fmla="val 11350423"/>
            <a:gd name="adj4" fmla="val 9784464"/>
            <a:gd name="adj5" fmla="val 80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3FDF24-81C6-D84C-B18B-25D917E3798A}">
      <dsp:nvSpPr>
        <dsp:cNvPr id="0" name=""/>
        <dsp:cNvSpPr/>
      </dsp:nvSpPr>
      <dsp:spPr>
        <a:xfrm>
          <a:off x="1098920" y="121862"/>
          <a:ext cx="1935849" cy="1935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4. Review student data monthly and determine specific instructional adjustments needed for groups or individuals.</a:t>
          </a:r>
        </a:p>
      </dsp:txBody>
      <dsp:txXfrm>
        <a:off x="1098920" y="121862"/>
        <a:ext cx="1935849" cy="1935849"/>
      </dsp:txXfrm>
    </dsp:sp>
    <dsp:sp modelId="{70342B7C-0A31-5044-BFBE-1DAE55CC4CE0}">
      <dsp:nvSpPr>
        <dsp:cNvPr id="0" name=""/>
        <dsp:cNvSpPr/>
      </dsp:nvSpPr>
      <dsp:spPr>
        <a:xfrm>
          <a:off x="976372" y="-685"/>
          <a:ext cx="5471636" cy="5471636"/>
        </a:xfrm>
        <a:prstGeom prst="circularArrow">
          <a:avLst>
            <a:gd name="adj1" fmla="val 6899"/>
            <a:gd name="adj2" fmla="val 465113"/>
            <a:gd name="adj3" fmla="val 16750423"/>
            <a:gd name="adj4" fmla="val 15184464"/>
            <a:gd name="adj5" fmla="val 80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47DFF1-DB92-104E-9071-223250D04CAB}"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DCE38-E974-FE4A-80B5-F3FA8C984354}" type="slidenum">
              <a:rPr lang="en-US" smtClean="0"/>
              <a:t>‹#›</a:t>
            </a:fld>
            <a:endParaRPr lang="en-US"/>
          </a:p>
        </p:txBody>
      </p:sp>
    </p:spTree>
    <p:extLst>
      <p:ext uri="{BB962C8B-B14F-4D97-AF65-F5344CB8AC3E}">
        <p14:creationId xmlns:p14="http://schemas.microsoft.com/office/powerpoint/2010/main" val="911613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pload.wikimedia.org/wikipedia/commons/2/2d/Kindergarten_or_Special_Education_teacher_-_US_Census_Bureau.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62337512@N00/3005817681/in/photolist-5zBASM-dRSERw-Q21NTR-71erz-gJTVfg-25TRPuF-Fhpiyu-5KyPVj-92MxpV-8JzdNb-2hdxiRi-2hvVZ36-2dckhR2-r7pmsM-WDU5y3-Krg8ff-24h2uQ1-e3ipV6-bBLjzd-nUeesn-9sLb7d-bVNjaW-5BC3xF-bBhzUE-2426hQy-2irsSGc-2hb6LmL-2hfCK1N-GUCxeR-2inXVWi-nfeWz3-5u1ZPE-7tP5j3-aPHZFB-qVkqup-26nKnco-9t9Z6N-21xDG7f-2i4jjBZ-2hkKLxn-2iPx7js-aqZYtf-6oyZm9-6Xi8mJ-SMUyo7-747hoX-2i5u1uA-2irGdJV-9QCPxe-LQBop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es.ed.gov/ncee/wwc/Docs/PracticeGuide/rti_reading_pg_021809.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dyslexiaida.org/universal-screening-k-2-readin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spend more time practicing a section of the Instruction and Intervention section during this workshop. The scoring of the section will be completed with your team after today’s training.</a:t>
            </a:r>
          </a:p>
        </p:txBody>
      </p:sp>
      <p:sp>
        <p:nvSpPr>
          <p:cNvPr id="4" name="Slide Number Placeholder 3"/>
          <p:cNvSpPr>
            <a:spLocks noGrp="1"/>
          </p:cNvSpPr>
          <p:nvPr>
            <p:ph type="sldNum" sz="quarter" idx="5"/>
          </p:nvPr>
        </p:nvSpPr>
        <p:spPr/>
        <p:txBody>
          <a:bodyPr/>
          <a:lstStyle/>
          <a:p>
            <a:fld id="{948E73FB-2822-1F49-B7F2-9C3D20AC9419}" type="slidenum">
              <a:rPr lang="en-US" smtClean="0"/>
              <a:t>2</a:t>
            </a:fld>
            <a:endParaRPr lang="en-US"/>
          </a:p>
        </p:txBody>
      </p:sp>
    </p:spTree>
    <p:extLst>
      <p:ext uri="{BB962C8B-B14F-4D97-AF65-F5344CB8AC3E}">
        <p14:creationId xmlns:p14="http://schemas.microsoft.com/office/powerpoint/2010/main" val="3565652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2E9DF9-6A4E-4BBC-AEC3-DD1B83D1092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4275" name="Rectangle 2"/>
          <p:cNvSpPr>
            <a:spLocks noGrp="1" noRot="1" noChangeAspect="1" noChangeArrowheads="1" noTextEdit="1"/>
          </p:cNvSpPr>
          <p:nvPr>
            <p:ph type="sldImg"/>
          </p:nvPr>
        </p:nvSpPr>
        <p:spPr bwMode="auto">
          <a:xfrm>
            <a:off x="400050" y="698500"/>
            <a:ext cx="6188075" cy="3481388"/>
          </a:xfrm>
          <a:noFill/>
          <a:ln>
            <a:solidFill>
              <a:srgbClr val="000000"/>
            </a:solidFill>
            <a:miter lim="800000"/>
            <a:headEnd/>
            <a:tailEnd/>
          </a:ln>
        </p:spPr>
      </p:sp>
      <p:sp>
        <p:nvSpPr>
          <p:cNvPr id="54276" name="Rectangle 3"/>
          <p:cNvSpPr>
            <a:spLocks noGrp="1" noChangeArrowheads="1"/>
          </p:cNvSpPr>
          <p:nvPr>
            <p:ph type="body" idx="1"/>
          </p:nvPr>
        </p:nvSpPr>
        <p:spPr bwMode="auto">
          <a:xfrm>
            <a:off x="697233" y="4409758"/>
            <a:ext cx="5590536" cy="4176076"/>
          </a:xfrm>
          <a:noFill/>
        </p:spPr>
        <p:txBody>
          <a:bodyPr wrap="square" numCol="1" anchor="t" anchorCtr="0" compatLnSpc="1">
            <a:prstTxWarp prst="textNoShape">
              <a:avLst/>
            </a:prstTxWarp>
          </a:bodyPr>
          <a:lstStyle/>
          <a:p>
            <a:r>
              <a:rPr lang="en-US" dirty="0"/>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an example of weekly progress monitoring on an individual student's words read correctly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can eyeball progress, calculate slope to determine progress, and use the goal-line as a judge of progress within and across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r>
              <a:rPr lang="en-US" dirty="0"/>
              <a:t>Additional notes:</a:t>
            </a:r>
            <a:endParaRPr lang="en-US" b="0" dirty="0"/>
          </a:p>
          <a:p>
            <a:pPr eaLnBrk="1" hangingPunct="1">
              <a:spcBef>
                <a:spcPct val="0"/>
              </a:spcBef>
              <a:spcAft>
                <a:spcPct val="100000"/>
              </a:spcAft>
            </a:pPr>
            <a:r>
              <a:rPr lang="en-US" dirty="0">
                <a:latin typeface="+mn-lt"/>
              </a:rPr>
              <a:t>The graph on the left shows a student with sharply</a:t>
            </a:r>
            <a:r>
              <a:rPr lang="en-US" baseline="0" dirty="0">
                <a:latin typeface="+mn-lt"/>
              </a:rPr>
              <a:t> </a:t>
            </a:r>
            <a:r>
              <a:rPr lang="en-US" dirty="0">
                <a:latin typeface="+mn-lt"/>
              </a:rPr>
              <a:t>increasing CBM scores. The increasing scores may indicate the student is responding to his or her current instructional program. The graph on the right</a:t>
            </a:r>
            <a:r>
              <a:rPr lang="en-US" baseline="0" dirty="0">
                <a:latin typeface="+mn-lt"/>
              </a:rPr>
              <a:t> </a:t>
            </a:r>
            <a:r>
              <a:rPr lang="en-US" dirty="0">
                <a:latin typeface="+mn-lt"/>
              </a:rPr>
              <a:t>shows a student with fairly flat CBM scores. The flatter scores may indicate that the student is not responding to his or her current instruction, and perhaps an instructional change for the student should occur.</a:t>
            </a:r>
            <a:r>
              <a:rPr lang="en-US" baseline="0" dirty="0">
                <a:latin typeface="+mn-lt"/>
              </a:rPr>
              <a:t> </a:t>
            </a:r>
            <a:r>
              <a:rPr lang="en-US" dirty="0">
                <a:latin typeface="+mn-lt"/>
              </a:rPr>
              <a:t>However, a</a:t>
            </a:r>
            <a:r>
              <a:rPr lang="en-US" baseline="0" dirty="0">
                <a:latin typeface="+mn-lt"/>
              </a:rPr>
              <a:t> visual inspection  of the </a:t>
            </a:r>
            <a:r>
              <a:rPr lang="en-US" dirty="0">
                <a:latin typeface="+mn-lt"/>
              </a:rPr>
              <a:t>data points is not sufficient</a:t>
            </a:r>
            <a:r>
              <a:rPr lang="en-US" baseline="0" dirty="0">
                <a:latin typeface="+mn-lt"/>
              </a:rPr>
              <a:t> to tell us if the student is making adequate progress. To be sure,  we can  quantify a rate of improvement. With this rate of improvement, we can compare this student’s growth rate to his or her peers or to a local or national norm.  </a:t>
            </a:r>
            <a:endParaRPr lang="en-US" dirty="0">
              <a:latin typeface="+mn-lt"/>
            </a:endParaRPr>
          </a:p>
        </p:txBody>
      </p:sp>
    </p:spTree>
    <p:extLst>
      <p:ext uri="{BB962C8B-B14F-4D97-AF65-F5344CB8AC3E}">
        <p14:creationId xmlns:p14="http://schemas.microsoft.com/office/powerpoint/2010/main" val="360657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Ideally, we use specific decisions rules to decide which students are not making adequate progress from intervention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r>
              <a:rPr lang="en-US" dirty="0"/>
              <a:t>Additional notes:</a:t>
            </a:r>
            <a:endParaRPr lang="en-US" dirty="0">
              <a:latin typeface="+mn-lt"/>
            </a:endParaRPr>
          </a:p>
          <a:p>
            <a:pPr eaLnBrk="1" hangingPunct="1"/>
            <a:r>
              <a:rPr lang="en-US" dirty="0">
                <a:latin typeface="+mn-lt"/>
              </a:rPr>
              <a:t>We can also see improvement by looking at trend lines in comparison</a:t>
            </a:r>
            <a:r>
              <a:rPr lang="en-US" baseline="0" dirty="0">
                <a:latin typeface="+mn-lt"/>
              </a:rPr>
              <a:t> to their goal lines.</a:t>
            </a:r>
            <a:endParaRPr lang="en-US" dirty="0">
              <a:latin typeface="+mn-lt"/>
            </a:endParaRPr>
          </a:p>
          <a:p>
            <a:pPr eaLnBrk="1" hangingPunct="1"/>
            <a:r>
              <a:rPr lang="en-US" dirty="0">
                <a:latin typeface="+mn-lt"/>
              </a:rPr>
              <a:t>On the graph on the left, the trend line is steeper than the goal line. The student is showing increasing scores; therefore, the student is making adequate progress and the end-of-year goal may need</a:t>
            </a:r>
            <a:r>
              <a:rPr lang="en-US" baseline="0" dirty="0">
                <a:latin typeface="+mn-lt"/>
              </a:rPr>
              <a:t> </a:t>
            </a:r>
            <a:r>
              <a:rPr lang="en-US" dirty="0">
                <a:latin typeface="+mn-lt"/>
              </a:rPr>
              <a:t>to be adjusted to provide more of a challenge.  </a:t>
            </a:r>
          </a:p>
          <a:p>
            <a:pPr eaLnBrk="1" hangingPunct="1"/>
            <a:r>
              <a:rPr lang="en-US" dirty="0">
                <a:latin typeface="+mn-lt"/>
              </a:rPr>
              <a:t>On the graph on the right, the trend line is flatter than the</a:t>
            </a:r>
            <a:r>
              <a:rPr lang="en-US" baseline="0" dirty="0">
                <a:latin typeface="+mn-lt"/>
              </a:rPr>
              <a:t> </a:t>
            </a:r>
            <a:r>
              <a:rPr lang="en-US" dirty="0">
                <a:latin typeface="+mn-lt"/>
              </a:rPr>
              <a:t>goal line. The student is not profiting from the instruction and, therefore, the teacher needs to make a change</a:t>
            </a:r>
            <a:r>
              <a:rPr lang="en-US" baseline="0" dirty="0">
                <a:latin typeface="+mn-lt"/>
              </a:rPr>
              <a:t> in</a:t>
            </a:r>
            <a:r>
              <a:rPr lang="en-US" dirty="0">
                <a:latin typeface="+mn-lt"/>
              </a:rPr>
              <a:t> instructional program.  Remember,</a:t>
            </a:r>
            <a:r>
              <a:rPr lang="en-US" baseline="0" dirty="0">
                <a:latin typeface="+mn-lt"/>
              </a:rPr>
              <a:t> you never lower the goal. Instead, t</a:t>
            </a:r>
            <a:r>
              <a:rPr lang="en-US" dirty="0">
                <a:latin typeface="+mn-lt"/>
              </a:rPr>
              <a:t>he instructional program should be tailored to bring a student’s scores up so the scores match or surpass the goal 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A6648-3237-4B78-A8A9-455F9735B5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179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Record: </a:t>
            </a:r>
            <a:r>
              <a:rPr lang="en-US" i="1" dirty="0"/>
              <a:t>(use the Assessment and Coordination Plan document)</a:t>
            </a:r>
          </a:p>
          <a:p>
            <a:pPr marL="0" indent="0">
              <a:buNone/>
            </a:pPr>
            <a:endParaRPr lang="en-US" dirty="0"/>
          </a:p>
          <a:p>
            <a:pPr marL="514350" indent="-514350">
              <a:buFont typeface="+mj-lt"/>
              <a:buAutoNum type="arabicPeriod"/>
            </a:pPr>
            <a:r>
              <a:rPr lang="en-US" dirty="0"/>
              <a:t>What screening measure will be used?</a:t>
            </a:r>
          </a:p>
          <a:p>
            <a:pPr marL="514350" indent="-514350">
              <a:buFont typeface="+mj-lt"/>
              <a:buAutoNum type="arabicPeriod"/>
            </a:pPr>
            <a:r>
              <a:rPr lang="en-US" strike="noStrike" dirty="0"/>
              <a:t>Record the purpose of screening measures.</a:t>
            </a:r>
          </a:p>
          <a:p>
            <a:pPr marL="514350" indent="-514350">
              <a:buFont typeface="+mj-lt"/>
              <a:buAutoNum type="arabicPeriod"/>
            </a:pPr>
            <a:r>
              <a:rPr lang="en-US" dirty="0"/>
              <a:t>What is the timeline for collection?</a:t>
            </a:r>
          </a:p>
          <a:p>
            <a:pPr marL="514350" indent="-514350">
              <a:buFont typeface="+mj-lt"/>
              <a:buAutoNum type="arabicPeriod"/>
            </a:pPr>
            <a:r>
              <a:rPr lang="en-US" dirty="0"/>
              <a:t>What students will be assessed?</a:t>
            </a:r>
          </a:p>
          <a:p>
            <a:pPr marL="514350" indent="-514350">
              <a:buFont typeface="+mj-lt"/>
              <a:buAutoNum type="arabicPeriod"/>
            </a:pPr>
            <a:r>
              <a:rPr lang="en-US" dirty="0"/>
              <a:t>Who is the screening school expert? – Who can provide training and knows this tool better than anyone else in your building?</a:t>
            </a:r>
          </a:p>
          <a:p>
            <a:pPr marL="514350" indent="-514350">
              <a:buFont typeface="+mj-lt"/>
              <a:buAutoNum type="arabicPeriod"/>
            </a:pPr>
            <a:r>
              <a:rPr lang="en-US" dirty="0"/>
              <a:t>Who is collecting the data?</a:t>
            </a:r>
          </a:p>
          <a:p>
            <a:pPr marL="514350" indent="-514350">
              <a:buFont typeface="+mj-lt"/>
              <a:buAutoNum type="arabicPeriod"/>
            </a:pPr>
            <a:r>
              <a:rPr lang="en-US" dirty="0"/>
              <a:t>When is the training for the data collectors?</a:t>
            </a:r>
          </a:p>
          <a:p>
            <a:pPr marL="514350" indent="-514350">
              <a:buFont typeface="+mj-lt"/>
              <a:buAutoNum type="arabicPeriod"/>
            </a:pPr>
            <a:r>
              <a:rPr lang="en-US" dirty="0"/>
              <a:t>Who is entering the data?</a:t>
            </a:r>
          </a:p>
          <a:p>
            <a:pPr marL="514350" indent="-514350">
              <a:buFont typeface="+mj-lt"/>
              <a:buAutoNum type="arabicPeriod"/>
            </a:pPr>
            <a:r>
              <a:rPr lang="en-US" dirty="0"/>
              <a:t>Where is the data stored?</a:t>
            </a:r>
          </a:p>
          <a:p>
            <a:pPr marL="514350" indent="-514350">
              <a:buFont typeface="+mj-lt"/>
              <a:buAutoNum type="arabicPeriod"/>
            </a:pPr>
            <a:r>
              <a:rPr lang="en-US" dirty="0"/>
              <a:t>What school team, or teams, will use this data?</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16</a:t>
            </a:fld>
            <a:endParaRPr lang="en-US"/>
          </a:p>
        </p:txBody>
      </p:sp>
    </p:spTree>
    <p:extLst>
      <p:ext uri="{BB962C8B-B14F-4D97-AF65-F5344CB8AC3E}">
        <p14:creationId xmlns:p14="http://schemas.microsoft.com/office/powerpoint/2010/main" val="3886330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https://upload.wikimedia.org/wikipedia/commons/2/2d/Kindergarten_or_Special_Education_teacher_-_US_Census_Bureau.jpg</a:t>
            </a:r>
            <a:endParaRPr lang="en-US" dirty="0"/>
          </a:p>
        </p:txBody>
      </p:sp>
      <p:sp>
        <p:nvSpPr>
          <p:cNvPr id="4" name="Slide Number Placeholder 3"/>
          <p:cNvSpPr>
            <a:spLocks noGrp="1"/>
          </p:cNvSpPr>
          <p:nvPr>
            <p:ph type="sldNum" sz="quarter" idx="5"/>
          </p:nvPr>
        </p:nvSpPr>
        <p:spPr/>
        <p:txBody>
          <a:bodyPr/>
          <a:lstStyle/>
          <a:p>
            <a:fld id="{C1BFE4EA-80EA-4004-A64F-F6CFFC560B4D}" type="slidenum">
              <a:rPr lang="en-US" smtClean="0"/>
              <a:t>17</a:t>
            </a:fld>
            <a:endParaRPr lang="en-US" dirty="0"/>
          </a:p>
        </p:txBody>
      </p:sp>
    </p:spTree>
    <p:extLst>
      <p:ext uri="{BB962C8B-B14F-4D97-AF65-F5344CB8AC3E}">
        <p14:creationId xmlns:p14="http://schemas.microsoft.com/office/powerpoint/2010/main" val="691096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oregonliteracypd.uoregon.edu</a:t>
            </a:r>
            <a:r>
              <a:rPr lang="en-US" dirty="0"/>
              <a:t>/sites/default/files/</a:t>
            </a:r>
            <a:r>
              <a:rPr lang="en-US" dirty="0" err="1"/>
              <a:t>topic_documents</a:t>
            </a:r>
            <a:r>
              <a:rPr lang="en-US" dirty="0"/>
              <a:t>/14-R3.3-GenericPhonicsScreener.pdf</a:t>
            </a:r>
          </a:p>
        </p:txBody>
      </p:sp>
      <p:sp>
        <p:nvSpPr>
          <p:cNvPr id="4" name="Slide Number Placeholder 3"/>
          <p:cNvSpPr>
            <a:spLocks noGrp="1"/>
          </p:cNvSpPr>
          <p:nvPr>
            <p:ph type="sldNum" sz="quarter" idx="5"/>
          </p:nvPr>
        </p:nvSpPr>
        <p:spPr/>
        <p:txBody>
          <a:bodyPr/>
          <a:lstStyle/>
          <a:p>
            <a:fld id="{E57DCE38-E974-FE4A-80B5-F3FA8C984354}" type="slidenum">
              <a:rPr lang="en-US" smtClean="0"/>
              <a:t>20</a:t>
            </a:fld>
            <a:endParaRPr lang="en-US"/>
          </a:p>
        </p:txBody>
      </p:sp>
    </p:spTree>
    <p:extLst>
      <p:ext uri="{BB962C8B-B14F-4D97-AF65-F5344CB8AC3E}">
        <p14:creationId xmlns:p14="http://schemas.microsoft.com/office/powerpoint/2010/main" val="273231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will document their data sources and coordination plan on this one page within their MTSS-R School Plan Workbook.</a:t>
            </a:r>
          </a:p>
          <a:p>
            <a:pPr marL="0" indent="0">
              <a:buNone/>
            </a:pPr>
            <a:r>
              <a:rPr lang="en-US" dirty="0"/>
              <a:t>Record: (use the </a:t>
            </a:r>
            <a:r>
              <a:rPr lang="en-US" i="1" dirty="0"/>
              <a:t>Assessment and Coordination Plan</a:t>
            </a:r>
            <a:r>
              <a:rPr lang="en-US" dirty="0"/>
              <a:t> document) </a:t>
            </a:r>
          </a:p>
          <a:p>
            <a:pPr marL="514350" indent="-514350">
              <a:buFont typeface="+mj-lt"/>
              <a:buAutoNum type="arabicPeriod"/>
            </a:pPr>
            <a:r>
              <a:rPr lang="en-US" dirty="0"/>
              <a:t>What screening measure will be used?</a:t>
            </a:r>
          </a:p>
          <a:p>
            <a:pPr marL="514350" indent="-514350">
              <a:buFont typeface="+mj-lt"/>
              <a:buAutoNum type="arabicPeriod"/>
            </a:pPr>
            <a:r>
              <a:rPr lang="en-US" strike="noStrike" dirty="0"/>
              <a:t>Record the purpose of screening measures.</a:t>
            </a:r>
          </a:p>
          <a:p>
            <a:pPr marL="514350" indent="-514350">
              <a:buFont typeface="+mj-lt"/>
              <a:buAutoNum type="arabicPeriod"/>
            </a:pPr>
            <a:r>
              <a:rPr lang="en-US" dirty="0"/>
              <a:t>What is the timeline for collection?</a:t>
            </a:r>
          </a:p>
          <a:p>
            <a:pPr marL="514350" indent="-514350">
              <a:buFont typeface="+mj-lt"/>
              <a:buAutoNum type="arabicPeriod"/>
            </a:pPr>
            <a:r>
              <a:rPr lang="en-US" dirty="0"/>
              <a:t>What students will be assessed?</a:t>
            </a:r>
          </a:p>
          <a:p>
            <a:pPr marL="514350" indent="-514350">
              <a:buFont typeface="+mj-lt"/>
              <a:buAutoNum type="arabicPeriod"/>
            </a:pPr>
            <a:r>
              <a:rPr lang="en-US" dirty="0"/>
              <a:t>Who is the screening school expert? – Who can provide training and knows this tool better than anyone else in your building?</a:t>
            </a:r>
          </a:p>
          <a:p>
            <a:pPr marL="514350" indent="-514350">
              <a:buFont typeface="+mj-lt"/>
              <a:buAutoNum type="arabicPeriod"/>
            </a:pPr>
            <a:r>
              <a:rPr lang="en-US" dirty="0"/>
              <a:t>Who is collecting the data?</a:t>
            </a:r>
          </a:p>
          <a:p>
            <a:pPr marL="514350" indent="-514350">
              <a:buFont typeface="+mj-lt"/>
              <a:buAutoNum type="arabicPeriod"/>
            </a:pPr>
            <a:r>
              <a:rPr lang="en-US" dirty="0"/>
              <a:t>When is the training for the data collectors?</a:t>
            </a:r>
          </a:p>
          <a:p>
            <a:pPr marL="514350" indent="-514350">
              <a:buFont typeface="+mj-lt"/>
              <a:buAutoNum type="arabicPeriod"/>
            </a:pPr>
            <a:r>
              <a:rPr lang="en-US" dirty="0"/>
              <a:t>Who is entering the data?</a:t>
            </a:r>
          </a:p>
          <a:p>
            <a:pPr marL="514350" indent="-514350">
              <a:buFont typeface="+mj-lt"/>
              <a:buAutoNum type="arabicPeriod"/>
            </a:pPr>
            <a:r>
              <a:rPr lang="en-US" dirty="0"/>
              <a:t>Where is the data stored?</a:t>
            </a:r>
          </a:p>
          <a:p>
            <a:pPr marL="514350" indent="-514350">
              <a:buFont typeface="+mj-lt"/>
              <a:buAutoNum type="arabicPeriod"/>
            </a:pPr>
            <a:r>
              <a:rPr lang="en-US" dirty="0"/>
              <a:t>What school team, or teams, will use this data?</a:t>
            </a:r>
          </a:p>
          <a:p>
            <a:endParaRPr lang="en-US" dirty="0"/>
          </a:p>
        </p:txBody>
      </p:sp>
      <p:sp>
        <p:nvSpPr>
          <p:cNvPr id="4" name="Slide Number Placeholder 3"/>
          <p:cNvSpPr>
            <a:spLocks noGrp="1"/>
          </p:cNvSpPr>
          <p:nvPr>
            <p:ph type="sldNum" sz="quarter" idx="5"/>
          </p:nvPr>
        </p:nvSpPr>
        <p:spPr/>
        <p:txBody>
          <a:bodyPr/>
          <a:lstStyle/>
          <a:p>
            <a:fld id="{D3D419AB-AB7D-4AE7-9BB2-5B7666EAA903}" type="slidenum">
              <a:rPr lang="en-US" smtClean="0"/>
              <a:pPr/>
              <a:t>21</a:t>
            </a:fld>
            <a:endParaRPr lang="en-US"/>
          </a:p>
        </p:txBody>
      </p:sp>
    </p:spTree>
    <p:extLst>
      <p:ext uri="{BB962C8B-B14F-4D97-AF65-F5344CB8AC3E}">
        <p14:creationId xmlns:p14="http://schemas.microsoft.com/office/powerpoint/2010/main" val="3607489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images.app.goo.gl</a:t>
            </a:r>
            <a:r>
              <a:rPr lang="en-US" dirty="0"/>
              <a:t>/Jk2WirGKFiTt2z5q7</a:t>
            </a:r>
          </a:p>
          <a:p>
            <a:endParaRPr lang="en-US" dirty="0"/>
          </a:p>
          <a:p>
            <a:endParaRPr lang="en-US" dirty="0"/>
          </a:p>
        </p:txBody>
      </p:sp>
      <p:sp>
        <p:nvSpPr>
          <p:cNvPr id="4" name="Slide Number Placeholder 3"/>
          <p:cNvSpPr>
            <a:spLocks noGrp="1"/>
          </p:cNvSpPr>
          <p:nvPr>
            <p:ph type="sldNum" sz="quarter" idx="5"/>
          </p:nvPr>
        </p:nvSpPr>
        <p:spPr/>
        <p:txBody>
          <a:bodyPr/>
          <a:lstStyle/>
          <a:p>
            <a:fld id="{C1BFE4EA-80EA-4004-A64F-F6CFFC560B4D}" type="slidenum">
              <a:rPr lang="en-US" smtClean="0"/>
              <a:t>22</a:t>
            </a:fld>
            <a:endParaRPr lang="en-US" dirty="0"/>
          </a:p>
        </p:txBody>
      </p:sp>
    </p:spTree>
    <p:extLst>
      <p:ext uri="{BB962C8B-B14F-4D97-AF65-F5344CB8AC3E}">
        <p14:creationId xmlns:p14="http://schemas.microsoft.com/office/powerpoint/2010/main" val="1361161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14E892-D29A-9941-9803-2674077E854D}" type="slidenum">
              <a:rPr lang="en-US" smtClean="0"/>
              <a:t>25</a:t>
            </a:fld>
            <a:endParaRPr lang="en-US"/>
          </a:p>
        </p:txBody>
      </p:sp>
    </p:spTree>
    <p:extLst>
      <p:ext uri="{BB962C8B-B14F-4D97-AF65-F5344CB8AC3E}">
        <p14:creationId xmlns:p14="http://schemas.microsoft.com/office/powerpoint/2010/main" val="3450195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14E892-D29A-9941-9803-2674077E854D}" type="slidenum">
              <a:rPr lang="en-US" smtClean="0"/>
              <a:t>26</a:t>
            </a:fld>
            <a:endParaRPr lang="en-US"/>
          </a:p>
        </p:txBody>
      </p:sp>
    </p:spTree>
    <p:extLst>
      <p:ext uri="{BB962C8B-B14F-4D97-AF65-F5344CB8AC3E}">
        <p14:creationId xmlns:p14="http://schemas.microsoft.com/office/powerpoint/2010/main" val="30866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FE4EA-80EA-4004-A64F-F6CFFC560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92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messages:</a:t>
            </a:r>
          </a:p>
          <a:p>
            <a:pPr marL="171450" indent="-171450">
              <a:buFont typeface="Arial" panose="020B0604020202020204" pitchFamily="34" charset="0"/>
              <a:buChar char="•"/>
            </a:pPr>
            <a:r>
              <a:rPr lang="en-US" dirty="0"/>
              <a:t>We use different components of assessment to drive data acquisition that helps to answer different questions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1BFE4EA-80EA-4004-A64F-F6CFFC560B4D}" type="slidenum">
              <a:rPr lang="en-US" smtClean="0"/>
              <a:t>4</a:t>
            </a:fld>
            <a:endParaRPr lang="en-US" dirty="0"/>
          </a:p>
        </p:txBody>
      </p:sp>
    </p:spTree>
    <p:extLst>
      <p:ext uri="{BB962C8B-B14F-4D97-AF65-F5344CB8AC3E}">
        <p14:creationId xmlns:p14="http://schemas.microsoft.com/office/powerpoint/2010/main" val="3549292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FE4EA-80EA-4004-A64F-F6CFFC560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38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FE4EA-80EA-4004-A64F-F6CFFC560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148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FE4EA-80EA-4004-A64F-F6CFFC560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312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are reading below grade level and are not 85% successful with the package Core assessments, teachers should work together to develop a method for collecting lesson master data that will accurately assess what the students have been taught.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FE4EA-80EA-4004-A64F-F6CFFC560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744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FE4EA-80EA-4004-A64F-F6CFFC560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339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other ideas of instructional adjustments based on specific data collected.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419AB-AB7D-4AE7-9BB2-5B7666EAA903}" type="slidenum">
              <a:rPr kumimoji="0" lang="en-US" sz="2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2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3394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will document their data sources and coordination plan on this one page within their MTSS-R School Plan Workbook.</a:t>
            </a:r>
          </a:p>
          <a:p>
            <a:pPr marL="0" indent="0">
              <a:buNone/>
            </a:pPr>
            <a:r>
              <a:rPr lang="en-US" dirty="0"/>
              <a:t>Record: (use the </a:t>
            </a:r>
            <a:r>
              <a:rPr lang="en-US" i="1" dirty="0"/>
              <a:t>Assessment and Coordination Plan</a:t>
            </a:r>
            <a:r>
              <a:rPr lang="en-US" dirty="0"/>
              <a:t> document) </a:t>
            </a:r>
          </a:p>
          <a:p>
            <a:pPr marL="514350" indent="-514350">
              <a:buFont typeface="+mj-lt"/>
              <a:buAutoNum type="arabicPeriod"/>
            </a:pPr>
            <a:r>
              <a:rPr lang="en-US" dirty="0"/>
              <a:t>What screening measure will be used?</a:t>
            </a:r>
            <a:endParaRPr lang="en-US" strike="sngStrike" dirty="0"/>
          </a:p>
          <a:p>
            <a:pPr marL="514350" indent="-514350">
              <a:buFont typeface="+mj-lt"/>
              <a:buAutoNum type="arabicPeriod"/>
            </a:pPr>
            <a:r>
              <a:rPr lang="en-US" dirty="0"/>
              <a:t>What is the timeline for collection?</a:t>
            </a:r>
          </a:p>
          <a:p>
            <a:pPr marL="514350" indent="-514350">
              <a:buFont typeface="+mj-lt"/>
              <a:buAutoNum type="arabicPeriod"/>
            </a:pPr>
            <a:r>
              <a:rPr lang="en-US" dirty="0"/>
              <a:t>What students will be assessed?</a:t>
            </a:r>
          </a:p>
          <a:p>
            <a:pPr marL="514350" indent="-514350">
              <a:buFont typeface="+mj-lt"/>
              <a:buAutoNum type="arabicPeriod"/>
            </a:pPr>
            <a:r>
              <a:rPr lang="en-US" dirty="0"/>
              <a:t>Who is the screening school expert?</a:t>
            </a:r>
          </a:p>
          <a:p>
            <a:pPr marL="514350" indent="-514350">
              <a:buFont typeface="+mj-lt"/>
              <a:buAutoNum type="arabicPeriod"/>
            </a:pPr>
            <a:r>
              <a:rPr lang="en-US" dirty="0"/>
              <a:t>Who is collecting the data?</a:t>
            </a:r>
          </a:p>
          <a:p>
            <a:pPr marL="514350" indent="-514350">
              <a:buFont typeface="+mj-lt"/>
              <a:buAutoNum type="arabicPeriod"/>
            </a:pPr>
            <a:r>
              <a:rPr lang="en-US" dirty="0"/>
              <a:t>When is the training for the data collectors?</a:t>
            </a:r>
          </a:p>
          <a:p>
            <a:pPr marL="514350" indent="-514350">
              <a:buFont typeface="+mj-lt"/>
              <a:buAutoNum type="arabicPeriod"/>
            </a:pPr>
            <a:r>
              <a:rPr lang="en-US" dirty="0"/>
              <a:t>Who is entering the data?</a:t>
            </a:r>
          </a:p>
          <a:p>
            <a:pPr marL="514350" indent="-514350">
              <a:buFont typeface="+mj-lt"/>
              <a:buAutoNum type="arabicPeriod"/>
            </a:pPr>
            <a:r>
              <a:rPr lang="en-US" dirty="0"/>
              <a:t>Where is the data stored?</a:t>
            </a:r>
          </a:p>
          <a:p>
            <a:endParaRPr lang="en-US" dirty="0"/>
          </a:p>
        </p:txBody>
      </p:sp>
      <p:sp>
        <p:nvSpPr>
          <p:cNvPr id="4" name="Slide Number Placeholder 3"/>
          <p:cNvSpPr>
            <a:spLocks noGrp="1"/>
          </p:cNvSpPr>
          <p:nvPr>
            <p:ph type="sldNum" sz="quarter" idx="5"/>
          </p:nvPr>
        </p:nvSpPr>
        <p:spPr/>
        <p:txBody>
          <a:bodyPr/>
          <a:lstStyle/>
          <a:p>
            <a:fld id="{D3D419AB-AB7D-4AE7-9BB2-5B7666EAA903}" type="slidenum">
              <a:rPr lang="en-US" smtClean="0"/>
              <a:pPr/>
              <a:t>36</a:t>
            </a:fld>
            <a:endParaRPr lang="en-US"/>
          </a:p>
        </p:txBody>
      </p:sp>
    </p:spTree>
    <p:extLst>
      <p:ext uri="{BB962C8B-B14F-4D97-AF65-F5344CB8AC3E}">
        <p14:creationId xmlns:p14="http://schemas.microsoft.com/office/powerpoint/2010/main" val="3358348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 comprehension plan for implementation data collection and use</a:t>
            </a:r>
          </a:p>
          <a:p>
            <a:r>
              <a:rPr lang="en-US" dirty="0"/>
              <a:t>Collect implementation data on each of the organized things adults in the school do to improve MTSS–R implementation and student reading outcomes</a:t>
            </a:r>
          </a:p>
          <a:p>
            <a:r>
              <a:rPr lang="en-US" dirty="0"/>
              <a:t>Make sure the main goals of data use are to improve (1) MTSS–R implementation and (2) student reading outcomes</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38</a:t>
            </a:fld>
            <a:endParaRPr lang="en-US"/>
          </a:p>
        </p:txBody>
      </p:sp>
    </p:spTree>
    <p:extLst>
      <p:ext uri="{BB962C8B-B14F-4D97-AF65-F5344CB8AC3E}">
        <p14:creationId xmlns:p14="http://schemas.microsoft.com/office/powerpoint/2010/main" val="3603771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40</a:t>
            </a:fld>
            <a:endParaRPr lang="en-US"/>
          </a:p>
        </p:txBody>
      </p:sp>
    </p:spTree>
    <p:extLst>
      <p:ext uri="{BB962C8B-B14F-4D97-AF65-F5344CB8AC3E}">
        <p14:creationId xmlns:p14="http://schemas.microsoft.com/office/powerpoint/2010/main" val="3524752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collection and logs of reading instruction in the classroom can consider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 review and discussion of types of implementation data</a:t>
            </a:r>
          </a:p>
          <a:p>
            <a:endParaRPr lang="en-US" dirty="0"/>
          </a:p>
        </p:txBody>
      </p:sp>
      <p:sp>
        <p:nvSpPr>
          <p:cNvPr id="4" name="Slide Number Placeholder 3"/>
          <p:cNvSpPr>
            <a:spLocks noGrp="1"/>
          </p:cNvSpPr>
          <p:nvPr>
            <p:ph type="sldNum" sz="quarter" idx="5"/>
          </p:nvPr>
        </p:nvSpPr>
        <p:spPr/>
        <p:txBody>
          <a:bodyPr/>
          <a:lstStyle/>
          <a:p>
            <a:fld id="{EEE2A669-107E-4C4C-A0FB-D4A248583CCB}" type="slidenum">
              <a:rPr lang="en-US" smtClean="0"/>
              <a:t>41</a:t>
            </a:fld>
            <a:endParaRPr lang="en-US"/>
          </a:p>
        </p:txBody>
      </p:sp>
    </p:spTree>
    <p:extLst>
      <p:ext uri="{BB962C8B-B14F-4D97-AF65-F5344CB8AC3E}">
        <p14:creationId xmlns:p14="http://schemas.microsoft.com/office/powerpoint/2010/main" val="3675673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62337512@N00/3005817681/in/photolist-5zBASM-dRSERw-Q21NTR-71erz-gJTVfg-25TRPuF-Fhpiyu-5KyPVj-92MxpV-8JzdNb-2hdxiRi-2hvVZ36-2dckhR2-r7pmsM-WDU5y3-Krg8ff-24h2uQ1-e3ipV6-bBLjzd-nUeesn-9sLb7d-bVNjaW-5BC3xF-bBhzUE-2426hQy-2irsSGc-2hb6LmL-2hfCK1N-GUCxeR-2inXVWi-nfeWz3-5u1ZPE-7tP5j3-aPHZFB-qVkqup-26nKnco-9t9Z6N-21xDG7f-2i4jjBZ-2hkKLxn-2iPx7js-aqZYtf-6oyZm9-6Xi8mJ-SMUyo7-747hoX-2i5u1uA-2irGdJV-9QCPxe-LQBopB</a:t>
            </a:r>
            <a:endParaRPr lang="en-US" dirty="0"/>
          </a:p>
        </p:txBody>
      </p:sp>
      <p:sp>
        <p:nvSpPr>
          <p:cNvPr id="4" name="Slide Number Placeholder 3"/>
          <p:cNvSpPr>
            <a:spLocks noGrp="1"/>
          </p:cNvSpPr>
          <p:nvPr>
            <p:ph type="sldNum" sz="quarter" idx="5"/>
          </p:nvPr>
        </p:nvSpPr>
        <p:spPr/>
        <p:txBody>
          <a:bodyPr/>
          <a:lstStyle/>
          <a:p>
            <a:fld id="{C1BFE4EA-80EA-4004-A64F-F6CFFC560B4D}" type="slidenum">
              <a:rPr lang="en-US" smtClean="0"/>
              <a:t>6</a:t>
            </a:fld>
            <a:endParaRPr lang="en-US" dirty="0"/>
          </a:p>
        </p:txBody>
      </p:sp>
    </p:spTree>
    <p:extLst>
      <p:ext uri="{BB962C8B-B14F-4D97-AF65-F5344CB8AC3E}">
        <p14:creationId xmlns:p14="http://schemas.microsoft.com/office/powerpoint/2010/main" val="1461840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5850" y="1524000"/>
            <a:ext cx="7315200" cy="4114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1EAC4-D4F9-DC43-9097-4CD15ED42DAE}" type="slidenum">
              <a:rPr lang="en-US" smtClean="0"/>
              <a:t>42</a:t>
            </a:fld>
            <a:endParaRPr lang="en-US"/>
          </a:p>
        </p:txBody>
      </p:sp>
    </p:spTree>
    <p:extLst>
      <p:ext uri="{BB962C8B-B14F-4D97-AF65-F5344CB8AC3E}">
        <p14:creationId xmlns:p14="http://schemas.microsoft.com/office/powerpoint/2010/main" val="1855870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5850" y="1524000"/>
            <a:ext cx="7315200" cy="4114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1EAC4-D4F9-DC43-9097-4CD15ED42DAE}" type="slidenum">
              <a:rPr lang="en-US" smtClean="0"/>
              <a:t>43</a:t>
            </a:fld>
            <a:endParaRPr lang="en-US"/>
          </a:p>
        </p:txBody>
      </p:sp>
    </p:spTree>
    <p:extLst>
      <p:ext uri="{BB962C8B-B14F-4D97-AF65-F5344CB8AC3E}">
        <p14:creationId xmlns:p14="http://schemas.microsoft.com/office/powerpoint/2010/main" val="1480622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5850" y="1524000"/>
            <a:ext cx="7315200" cy="4114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1EAC4-D4F9-DC43-9097-4CD15ED42DAE}" type="slidenum">
              <a:rPr lang="en-US" smtClean="0"/>
              <a:t>44</a:t>
            </a:fld>
            <a:endParaRPr lang="en-US"/>
          </a:p>
        </p:txBody>
      </p:sp>
    </p:spTree>
    <p:extLst>
      <p:ext uri="{BB962C8B-B14F-4D97-AF65-F5344CB8AC3E}">
        <p14:creationId xmlns:p14="http://schemas.microsoft.com/office/powerpoint/2010/main" val="758708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5850" y="1524000"/>
            <a:ext cx="7315200" cy="4114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1EAC4-D4F9-DC43-9097-4CD15ED42DAE}" type="slidenum">
              <a:rPr lang="en-US" smtClean="0"/>
              <a:t>45</a:t>
            </a:fld>
            <a:endParaRPr lang="en-US"/>
          </a:p>
        </p:txBody>
      </p:sp>
    </p:spTree>
    <p:extLst>
      <p:ext uri="{BB962C8B-B14F-4D97-AF65-F5344CB8AC3E}">
        <p14:creationId xmlns:p14="http://schemas.microsoft.com/office/powerpoint/2010/main" val="1813615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We will PROVIDE EXAMPLES!!</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47</a:t>
            </a:fld>
            <a:endParaRPr lang="en-US"/>
          </a:p>
        </p:txBody>
      </p:sp>
    </p:spTree>
    <p:extLst>
      <p:ext uri="{BB962C8B-B14F-4D97-AF65-F5344CB8AC3E}">
        <p14:creationId xmlns:p14="http://schemas.microsoft.com/office/powerpoint/2010/main" val="1588332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data should be collected after each PD and Coaching event throughout the school year.</a:t>
            </a:r>
          </a:p>
          <a:p>
            <a:endParaRPr lang="en-US" dirty="0"/>
          </a:p>
        </p:txBody>
      </p:sp>
      <p:sp>
        <p:nvSpPr>
          <p:cNvPr id="4" name="Slide Number Placeholder 3"/>
          <p:cNvSpPr>
            <a:spLocks noGrp="1"/>
          </p:cNvSpPr>
          <p:nvPr>
            <p:ph type="sldNum" sz="quarter" idx="5"/>
          </p:nvPr>
        </p:nvSpPr>
        <p:spPr/>
        <p:txBody>
          <a:bodyPr/>
          <a:lstStyle/>
          <a:p>
            <a:fld id="{948E73FB-2822-1F49-B7F2-9C3D20AC9419}" type="slidenum">
              <a:rPr lang="en-US" smtClean="0"/>
              <a:t>48</a:t>
            </a:fld>
            <a:endParaRPr lang="en-US"/>
          </a:p>
        </p:txBody>
      </p:sp>
    </p:spTree>
    <p:extLst>
      <p:ext uri="{BB962C8B-B14F-4D97-AF65-F5344CB8AC3E}">
        <p14:creationId xmlns:p14="http://schemas.microsoft.com/office/powerpoint/2010/main" val="1286118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We will PROVIDE EXAMPLES!!</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50</a:t>
            </a:fld>
            <a:endParaRPr lang="en-US"/>
          </a:p>
        </p:txBody>
      </p:sp>
    </p:spTree>
    <p:extLst>
      <p:ext uri="{BB962C8B-B14F-4D97-AF65-F5344CB8AC3E}">
        <p14:creationId xmlns:p14="http://schemas.microsoft.com/office/powerpoint/2010/main" val="218908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Minutes are recorded at every meeting and survey data is collected at the end of each meeting.</a:t>
            </a:r>
          </a:p>
        </p:txBody>
      </p:sp>
      <p:sp>
        <p:nvSpPr>
          <p:cNvPr id="4" name="Slide Number Placeholder 3"/>
          <p:cNvSpPr>
            <a:spLocks noGrp="1"/>
          </p:cNvSpPr>
          <p:nvPr>
            <p:ph type="sldNum" sz="quarter" idx="5"/>
          </p:nvPr>
        </p:nvSpPr>
        <p:spPr/>
        <p:txBody>
          <a:bodyPr/>
          <a:lstStyle/>
          <a:p>
            <a:fld id="{948E73FB-2822-1F49-B7F2-9C3D20AC9419}" type="slidenum">
              <a:rPr lang="en-US" smtClean="0"/>
              <a:t>51</a:t>
            </a:fld>
            <a:endParaRPr lang="en-US"/>
          </a:p>
        </p:txBody>
      </p:sp>
    </p:spTree>
    <p:extLst>
      <p:ext uri="{BB962C8B-B14F-4D97-AF65-F5344CB8AC3E}">
        <p14:creationId xmlns:p14="http://schemas.microsoft.com/office/powerpoint/2010/main" val="4213847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Local Coach should prepare the previous year’s PLC Team implementation data together and that data should be shared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previous year’s implementation data from PLC meeting evaluations.</a:t>
            </a:r>
          </a:p>
          <a:p>
            <a:endParaRPr lang="en-US" dirty="0"/>
          </a:p>
        </p:txBody>
      </p:sp>
      <p:sp>
        <p:nvSpPr>
          <p:cNvPr id="4" name="Slide Number Placeholder 3"/>
          <p:cNvSpPr>
            <a:spLocks noGrp="1"/>
          </p:cNvSpPr>
          <p:nvPr>
            <p:ph type="sldNum" sz="quarter" idx="5"/>
          </p:nvPr>
        </p:nvSpPr>
        <p:spPr/>
        <p:txBody>
          <a:bodyPr/>
          <a:lstStyle/>
          <a:p>
            <a:fld id="{948E73FB-2822-1F49-B7F2-9C3D20AC9419}" type="slidenum">
              <a:rPr lang="en-US" smtClean="0"/>
              <a:t>52</a:t>
            </a:fld>
            <a:endParaRPr lang="en-US"/>
          </a:p>
        </p:txBody>
      </p:sp>
    </p:spTree>
    <p:extLst>
      <p:ext uri="{BB962C8B-B14F-4D97-AF65-F5344CB8AC3E}">
        <p14:creationId xmlns:p14="http://schemas.microsoft.com/office/powerpoint/2010/main" val="1652885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will document their data sources and coordination plan on this one page within their MTSS-R School Plan Workbook.</a:t>
            </a:r>
          </a:p>
          <a:p>
            <a:pPr marL="0" indent="0">
              <a:buNone/>
            </a:pPr>
            <a:r>
              <a:rPr lang="en-US" dirty="0"/>
              <a:t>Record: (use the </a:t>
            </a:r>
            <a:r>
              <a:rPr lang="en-US" i="1" dirty="0"/>
              <a:t>Assessment and Coordination Plan</a:t>
            </a:r>
            <a:r>
              <a:rPr lang="en-US" dirty="0"/>
              <a:t> document) </a:t>
            </a:r>
          </a:p>
          <a:p>
            <a:pPr marL="514350" indent="-514350">
              <a:buFont typeface="+mj-lt"/>
              <a:buAutoNum type="arabicPeriod"/>
            </a:pPr>
            <a:r>
              <a:rPr lang="en-US" dirty="0"/>
              <a:t>What screening measure will be used?</a:t>
            </a:r>
            <a:endParaRPr lang="en-US" strike="sngStrike" dirty="0"/>
          </a:p>
          <a:p>
            <a:pPr marL="514350" indent="-514350">
              <a:buFont typeface="+mj-lt"/>
              <a:buAutoNum type="arabicPeriod"/>
            </a:pPr>
            <a:r>
              <a:rPr lang="en-US" dirty="0"/>
              <a:t>What is the timeline for collection?</a:t>
            </a:r>
          </a:p>
          <a:p>
            <a:pPr marL="514350" indent="-514350">
              <a:buFont typeface="+mj-lt"/>
              <a:buAutoNum type="arabicPeriod"/>
            </a:pPr>
            <a:r>
              <a:rPr lang="en-US" dirty="0"/>
              <a:t>Who is the screening school expert?</a:t>
            </a:r>
          </a:p>
          <a:p>
            <a:pPr marL="514350" indent="-514350">
              <a:buFont typeface="+mj-lt"/>
              <a:buAutoNum type="arabicPeriod"/>
            </a:pPr>
            <a:r>
              <a:rPr lang="en-US" dirty="0"/>
              <a:t>Who is collecting the data?</a:t>
            </a:r>
          </a:p>
          <a:p>
            <a:pPr marL="514350" indent="-514350">
              <a:buFont typeface="+mj-lt"/>
              <a:buAutoNum type="arabicPeriod"/>
            </a:pPr>
            <a:r>
              <a:rPr lang="en-US" dirty="0"/>
              <a:t>When is the training for the data collectors?</a:t>
            </a:r>
          </a:p>
          <a:p>
            <a:pPr marL="514350" indent="-514350">
              <a:buFont typeface="+mj-lt"/>
              <a:buAutoNum type="arabicPeriod"/>
            </a:pPr>
            <a:r>
              <a:rPr lang="en-US" dirty="0"/>
              <a:t>Who is entering the data?</a:t>
            </a:r>
          </a:p>
          <a:p>
            <a:pPr marL="514350" indent="-514350">
              <a:buFont typeface="+mj-lt"/>
              <a:buAutoNum type="arabicPeriod"/>
            </a:pPr>
            <a:r>
              <a:rPr lang="en-US" dirty="0"/>
              <a:t>Where is the data stored?</a:t>
            </a:r>
          </a:p>
          <a:p>
            <a:endParaRPr lang="en-US" dirty="0"/>
          </a:p>
        </p:txBody>
      </p:sp>
      <p:sp>
        <p:nvSpPr>
          <p:cNvPr id="4" name="Slide Number Placeholder 3"/>
          <p:cNvSpPr>
            <a:spLocks noGrp="1"/>
          </p:cNvSpPr>
          <p:nvPr>
            <p:ph type="sldNum" sz="quarter" idx="5"/>
          </p:nvPr>
        </p:nvSpPr>
        <p:spPr/>
        <p:txBody>
          <a:bodyPr/>
          <a:lstStyle/>
          <a:p>
            <a:fld id="{D3D419AB-AB7D-4AE7-9BB2-5B7666EAA903}" type="slidenum">
              <a:rPr lang="en-US" smtClean="0"/>
              <a:pPr/>
              <a:t>53</a:t>
            </a:fld>
            <a:endParaRPr lang="en-US"/>
          </a:p>
        </p:txBody>
      </p:sp>
    </p:spTree>
    <p:extLst>
      <p:ext uri="{BB962C8B-B14F-4D97-AF65-F5344CB8AC3E}">
        <p14:creationId xmlns:p14="http://schemas.microsoft.com/office/powerpoint/2010/main" val="3559434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xfrm>
            <a:off x="611771" y="4412411"/>
            <a:ext cx="6091660" cy="4813540"/>
          </a:xfrm>
          <a:noFill/>
          <a:ln/>
        </p:spPr>
        <p:txBody>
          <a:bodyPr/>
          <a:lstStyle/>
          <a:p>
            <a:r>
              <a:rPr lang="en-US" sz="1100" dirty="0"/>
              <a:t>The purpose of screening is to identify those students who are at risk for poor learning outcomes. Because RTI is a framework for providing services, the outcomes you are concerned about could be anything, such as academic achievement, behavior, graduation, or post school outcomes. Sites (state, district, schools) typically identify what outcomes students are expected to achieve and then screen to see which students are not likely to achieve those outcomes. For example, if the desired outcome is graduation, a quick screen of attendance and credits – predictors of graduation – can reveal which students are not likely to meet the requirements of graduation and need additional support. If the desired outcome is mastery on end-of-year tests, student performance assessments like curriculum-based measurement (CBM) can reveal which students are not likely to meet the end of year standards and need additional support.</a:t>
            </a:r>
          </a:p>
          <a:p>
            <a:endParaRPr lang="en-US" sz="1100" dirty="0"/>
          </a:p>
          <a:p>
            <a:r>
              <a:rPr lang="en-US" sz="1100" dirty="0"/>
              <a:t>The focus of RTI is on all students, not just those students we may believe are at risk. Students may slip through the cracks unless there is a systematic process for screening in place. Screening is not diagnostic testing; it is a brief, reliable, and valid assessment to identify which students may need additional assessments, (such as progress monitoring or diagnostic assessments), or additional instructional support. The tools should demonstrate diagnostic accuracy for predicting learning or behavioral outcomes. In other words, they should be able to accurately identify who could be at risk. </a:t>
            </a:r>
          </a:p>
          <a:p>
            <a:endParaRPr lang="en-US" sz="1100" dirty="0"/>
          </a:p>
          <a:p>
            <a:r>
              <a:rPr lang="en-US" sz="1100" dirty="0"/>
              <a:t>At a minimum, screening should be administered more than once per year, such as at the beginning of the school year and the middle of the school year. Schools and districts that wish to use screening data to evaluate program effectiveness, to establish local norms and cut scores, and to provide data to the next year teacher typically choose to administer the screening assessment three times a year (e.g. fall, winter, spring) and should select a screening tool that provides alternative forms and multiple benchmarks. </a:t>
            </a:r>
          </a:p>
          <a:p>
            <a:endParaRPr lang="en-US" sz="1100"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Gersten</a:t>
            </a:r>
            <a:r>
              <a:rPr lang="en-US" sz="1200" b="0" i="0" u="none" strike="noStrike" kern="1200" baseline="0" dirty="0">
                <a:solidFill>
                  <a:schemeClr val="tx1"/>
                </a:solidFill>
                <a:latin typeface="+mn-lt"/>
                <a:ea typeface="+mn-ea"/>
                <a:cs typeface="+mn-cs"/>
              </a:rPr>
              <a:t> et al. (2008). </a:t>
            </a:r>
          </a:p>
          <a:p>
            <a:r>
              <a:rPr lang="en-US" sz="1200" b="0" i="0" u="none" strike="noStrike" kern="1200" baseline="0" dirty="0">
                <a:solidFill>
                  <a:schemeClr val="tx1"/>
                </a:solidFill>
                <a:latin typeface="+mn-lt"/>
                <a:ea typeface="+mn-ea"/>
                <a:cs typeface="+mn-cs"/>
              </a:rPr>
              <a:t>The panel also acknowledges that Tier 1 includes many other components with an evidence base—for example, the evidence base on effective beginning reading instruction. </a:t>
            </a:r>
          </a:p>
          <a:p>
            <a:r>
              <a:rPr lang="en-US" sz="1200" b="0" i="0" u="none" strike="noStrike" kern="1200" baseline="0" dirty="0">
                <a:solidFill>
                  <a:schemeClr val="tx1"/>
                </a:solidFill>
                <a:latin typeface="+mn-lt"/>
                <a:ea typeface="+mn-ea"/>
                <a:cs typeface="+mn-cs"/>
              </a:rPr>
              <a:t>All six studies include multi-component instructional interventions. </a:t>
            </a:r>
          </a:p>
          <a:p>
            <a:r>
              <a:rPr lang="en-US" sz="1200" b="0" i="0" u="none" strike="noStrike" kern="1200" baseline="0" dirty="0">
                <a:solidFill>
                  <a:schemeClr val="tx1"/>
                </a:solidFill>
                <a:latin typeface="+mn-lt"/>
                <a:ea typeface="+mn-ea"/>
                <a:cs typeface="+mn-cs"/>
              </a:rPr>
              <a:t>Although students in Grades 3, 4, and 5 were not included in any of the six studies used to support this recommendation, the panel believes results from the six studies apply to students in Grades K–8. </a:t>
            </a:r>
          </a:p>
          <a:p>
            <a:r>
              <a:rPr lang="en-US" sz="1200" b="0" i="0" u="none" strike="noStrike" kern="1200" baseline="0" dirty="0">
                <a:solidFill>
                  <a:schemeClr val="tx1"/>
                </a:solidFill>
                <a:latin typeface="+mn-lt"/>
                <a:ea typeface="+mn-ea"/>
                <a:cs typeface="+mn-cs"/>
              </a:rPr>
              <a:t>In all six studies included in the evidence base, assessment data were used to identify students with potential problems in language and literacy development (</a:t>
            </a:r>
            <a:r>
              <a:rPr lang="en-US" sz="1200" b="1" i="0" u="none" strike="noStrike" kern="1200" baseline="0" dirty="0">
                <a:solidFill>
                  <a:schemeClr val="tx1"/>
                </a:solidFill>
                <a:latin typeface="+mn-lt"/>
                <a:ea typeface="+mn-ea"/>
                <a:cs typeface="+mn-cs"/>
              </a:rPr>
              <a:t>Burns, 2011; Denton et al., 2008; Nelson et al., 2011; Ransford-</a:t>
            </a:r>
            <a:r>
              <a:rPr lang="en-US" sz="1200" b="1" i="0" u="none" strike="noStrike" kern="1200" baseline="0" dirty="0" err="1">
                <a:solidFill>
                  <a:schemeClr val="tx1"/>
                </a:solidFill>
                <a:latin typeface="+mn-lt"/>
                <a:ea typeface="+mn-ea"/>
                <a:cs typeface="+mn-cs"/>
              </a:rPr>
              <a:t>Kaldon</a:t>
            </a:r>
            <a:r>
              <a:rPr lang="en-US" sz="1200" b="1" i="0" u="none" strike="noStrike" kern="1200" baseline="0" dirty="0">
                <a:solidFill>
                  <a:schemeClr val="tx1"/>
                </a:solidFill>
                <a:latin typeface="+mn-lt"/>
                <a:ea typeface="+mn-ea"/>
                <a:cs typeface="+mn-cs"/>
              </a:rPr>
              <a:t> et al., 2010; Solari &amp; Gerber, 2008; Vaughn et al., 2006</a:t>
            </a:r>
            <a:r>
              <a:rPr lang="en-US" sz="1200" b="0" i="0" u="none" strike="noStrike" kern="1200" baseline="0" dirty="0">
                <a:solidFill>
                  <a:schemeClr val="tx1"/>
                </a:solidFill>
                <a:latin typeface="+mn-lt"/>
                <a:ea typeface="+mn-ea"/>
                <a:cs typeface="+mn-cs"/>
              </a:rPr>
              <a:t>). </a:t>
            </a:r>
          </a:p>
          <a:p>
            <a:r>
              <a:rPr lang="en-US" sz="1200" b="0" i="0" u="none" strike="noStrike" kern="1200" baseline="0" dirty="0" err="1">
                <a:solidFill>
                  <a:schemeClr val="tx1"/>
                </a:solidFill>
                <a:latin typeface="+mn-lt"/>
                <a:ea typeface="+mn-ea"/>
                <a:cs typeface="+mn-cs"/>
              </a:rPr>
              <a:t>Gersten</a:t>
            </a:r>
            <a:r>
              <a:rPr lang="en-US" sz="1200" b="0" i="0" u="none" strike="noStrike" kern="1200" baseline="0" dirty="0">
                <a:solidFill>
                  <a:schemeClr val="tx1"/>
                </a:solidFill>
                <a:latin typeface="+mn-lt"/>
                <a:ea typeface="+mn-ea"/>
                <a:cs typeface="+mn-cs"/>
              </a:rPr>
              <a:t> et al. (2007). </a:t>
            </a:r>
          </a:p>
          <a:p>
            <a:r>
              <a:rPr lang="en-US" sz="1200" b="0" i="0" u="none" strike="noStrike" kern="1200" baseline="0" dirty="0">
                <a:solidFill>
                  <a:schemeClr val="tx1"/>
                </a:solidFill>
                <a:latin typeface="+mn-lt"/>
                <a:ea typeface="+mn-ea"/>
                <a:cs typeface="+mn-cs"/>
              </a:rPr>
              <a:t>The panel suggests using currently available measures, such as standardized tests, district benchmark tests, or English language assessments, to screen and identify students in need of additional instructional support.122 While it would be ideal to assess English learners along with native English speakers using universal screening systems with some evidence of reliability and predictive validity in literacy, the panel notes that such systems are not available in the areas of oral language and reading and listening comprehension for students in grades K–8. Valid and reliable measures do exist in foundational reading skills that can be used to screen English learners, as well as native English speakers, efficiently (see Recommendation 1 in the 2007 English learner practice guide for additional information on these measures123). </a:t>
            </a:r>
          </a:p>
          <a:p>
            <a:r>
              <a:rPr lang="en-US" sz="1200" b="0" i="0" u="none" strike="noStrike" kern="1200" baseline="0" dirty="0">
                <a:solidFill>
                  <a:schemeClr val="tx1"/>
                </a:solidFill>
                <a:latin typeface="+mn-lt"/>
                <a:ea typeface="+mn-ea"/>
                <a:cs typeface="+mn-cs"/>
              </a:rPr>
              <a:t>( 60 )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From the 2014 WWC Practice Guide, “The panel believes that, for many English learners, the screening process should not end with a brief screening measure that focuses on decoding and phonemic skills. Though this may be a valid indicator that the student needs extra support, in no way does this indicate that the child needs support only in foundational reading skills. Further diagnostic work, including use of information from formative assessments and informal reading assessments, should, in the panel’s view, be considered in making decisions about what support students need during small-group instruction and what specific instructional needs should be met. </a:t>
            </a:r>
          </a:p>
          <a:p>
            <a:r>
              <a:rPr lang="en-US" sz="1200" b="1" i="0" u="none" strike="noStrike" kern="1200" baseline="0" dirty="0">
                <a:solidFill>
                  <a:schemeClr val="tx1"/>
                </a:solidFill>
                <a:latin typeface="+mn-lt"/>
                <a:ea typeface="+mn-ea"/>
                <a:cs typeface="+mn-cs"/>
              </a:rPr>
              <a:t>Recommendation 4 </a:t>
            </a:r>
            <a:r>
              <a:rPr lang="en-US" sz="1200" b="0" i="1" u="none" strike="noStrike" kern="1200" baseline="0" dirty="0">
                <a:solidFill>
                  <a:schemeClr val="tx1"/>
                </a:solidFill>
                <a:latin typeface="+mn-lt"/>
                <a:ea typeface="+mn-ea"/>
                <a:cs typeface="+mn-cs"/>
              </a:rPr>
              <a:t>(continued) </a:t>
            </a:r>
            <a:endParaRPr lang="en-US" sz="1100" dirty="0"/>
          </a:p>
          <a:p>
            <a:endParaRPr lang="en-US" sz="1100" dirty="0"/>
          </a:p>
        </p:txBody>
      </p:sp>
    </p:spTree>
    <p:extLst>
      <p:ext uri="{BB962C8B-B14F-4D97-AF65-F5344CB8AC3E}">
        <p14:creationId xmlns:p14="http://schemas.microsoft.com/office/powerpoint/2010/main" val="1746253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5B59CF-A05D-6D44-88C0-69A995EF5DC9}" type="slidenum">
              <a:rPr lang="en-US" smtClean="0"/>
              <a:t>55</a:t>
            </a:fld>
            <a:endParaRPr lang="en-US"/>
          </a:p>
        </p:txBody>
      </p:sp>
    </p:spTree>
    <p:extLst>
      <p:ext uri="{BB962C8B-B14F-4D97-AF65-F5344CB8AC3E}">
        <p14:creationId xmlns:p14="http://schemas.microsoft.com/office/powerpoint/2010/main" val="2872316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p:txBody>
      </p:sp>
      <p:sp>
        <p:nvSpPr>
          <p:cNvPr id="4" name="Slide Number Placeholder 3"/>
          <p:cNvSpPr>
            <a:spLocks noGrp="1"/>
          </p:cNvSpPr>
          <p:nvPr>
            <p:ph type="sldNum" sz="quarter" idx="5"/>
          </p:nvPr>
        </p:nvSpPr>
        <p:spPr/>
        <p:txBody>
          <a:bodyPr/>
          <a:lstStyle/>
          <a:p>
            <a:fld id="{948E73FB-2822-1F49-B7F2-9C3D20AC9419}" type="slidenum">
              <a:rPr lang="en-US" smtClean="0"/>
              <a:t>56</a:t>
            </a:fld>
            <a:endParaRPr lang="en-US"/>
          </a:p>
        </p:txBody>
      </p:sp>
    </p:spTree>
    <p:extLst>
      <p:ext uri="{BB962C8B-B14F-4D97-AF65-F5344CB8AC3E}">
        <p14:creationId xmlns:p14="http://schemas.microsoft.com/office/powerpoint/2010/main" val="428509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Guidance from national clearinghouses shows us that specific literacy skills should be assessed in specific grades.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the screeners you use might not map on directly with what is used in your school, this guideline might be considered at your MTSS-R team to ensure the right students are being screened for the right skills at the right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r>
              <a:rPr lang="en-US" dirty="0"/>
              <a:t>Additional notes:</a:t>
            </a:r>
            <a:endParaRPr lang="en-US" b="0" dirty="0"/>
          </a:p>
          <a:p>
            <a:r>
              <a:rPr lang="en-US" i="1" dirty="0"/>
              <a:t>For more information on</a:t>
            </a:r>
            <a:r>
              <a:rPr lang="en-US" i="1" baseline="0" dirty="0"/>
              <a:t> selecting appropriate reading measures by grade, please see the NCRTI Screening Brief </a:t>
            </a:r>
            <a:r>
              <a:rPr lang="en-US" dirty="0"/>
              <a:t>Predicting students at risk for reading and mathematics difficulties (</a:t>
            </a:r>
            <a:r>
              <a:rPr lang="en-US" i="1" dirty="0"/>
              <a:t>National Center on Response to Intervention, 2013).</a:t>
            </a:r>
          </a:p>
          <a:p>
            <a:endParaRPr lang="en-US" i="1" baseline="0" dirty="0"/>
          </a:p>
          <a:p>
            <a:r>
              <a:rPr lang="en-US" i="1" baseline="0" dirty="0"/>
              <a:t>Put the NCII PM Reading Tools module on Padlet. Let Participants know it is there if they would like to explore it more.</a:t>
            </a:r>
          </a:p>
          <a:p>
            <a:endParaRPr lang="en-US" i="0" baseline="0" dirty="0"/>
          </a:p>
          <a:p>
            <a:r>
              <a:rPr lang="en-US" b="1" i="0" baseline="0" dirty="0"/>
              <a:t>*Updated to IES and IDA recommended grade levels: </a:t>
            </a:r>
            <a:r>
              <a:rPr lang="en-US" b="1" dirty="0">
                <a:hlinkClick r:id="rId3"/>
              </a:rPr>
              <a:t>https://ies.ed.gov/ncee/wwc/Docs/PracticeGuide/rti_reading_pg_021809.pdf</a:t>
            </a:r>
            <a:r>
              <a:rPr lang="en-US" b="1" dirty="0"/>
              <a:t> || </a:t>
            </a:r>
            <a:r>
              <a:rPr lang="en-US" b="1" dirty="0">
                <a:hlinkClick r:id="rId4"/>
              </a:rPr>
              <a:t>https://dyslexiaida.org/universal-screening-k-2-reading/</a:t>
            </a:r>
            <a:r>
              <a:rPr lang="en-US" b="1" dirty="0"/>
              <a:t> </a:t>
            </a:r>
            <a:endParaRPr lang="en-US" b="1" i="0"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91520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9</a:t>
            </a:fld>
            <a:endParaRPr lang="en-US"/>
          </a:p>
        </p:txBody>
      </p:sp>
    </p:spTree>
    <p:extLst>
      <p:ext uri="{BB962C8B-B14F-4D97-AF65-F5344CB8AC3E}">
        <p14:creationId xmlns:p14="http://schemas.microsoft.com/office/powerpoint/2010/main" val="289024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will document their data sources and coordination plan on this one page within their MTSS-R School Plan Workbook.</a:t>
            </a:r>
          </a:p>
          <a:p>
            <a:pPr marL="0" indent="0">
              <a:buNone/>
            </a:pPr>
            <a:r>
              <a:rPr lang="en-US" dirty="0"/>
              <a:t>Record: (use the </a:t>
            </a:r>
            <a:r>
              <a:rPr lang="en-US" i="1" dirty="0"/>
              <a:t>Assessment and Coordination Plan</a:t>
            </a:r>
            <a:r>
              <a:rPr lang="en-US" dirty="0"/>
              <a:t> document) </a:t>
            </a:r>
          </a:p>
          <a:p>
            <a:pPr marL="0" indent="0">
              <a:buNone/>
            </a:pPr>
            <a:endParaRPr lang="en-US" dirty="0"/>
          </a:p>
          <a:p>
            <a:pPr marL="0" indent="0">
              <a:buNone/>
            </a:pPr>
            <a:r>
              <a:rPr lang="en-US" b="1" dirty="0"/>
              <a:t>NOTE: Schools may be unclear on how to fill out all of this information at this point. THAT is OKAY!! If they don’t have a clear answer, leave it blank. It can be filled in later.</a:t>
            </a:r>
          </a:p>
          <a:p>
            <a:pPr marL="0" indent="0">
              <a:buNone/>
            </a:pPr>
            <a:endParaRPr lang="en-US" dirty="0"/>
          </a:p>
          <a:p>
            <a:pPr marL="514350" indent="-514350">
              <a:buFont typeface="+mj-lt"/>
              <a:buAutoNum type="arabicPeriod"/>
            </a:pPr>
            <a:r>
              <a:rPr lang="en-US" dirty="0"/>
              <a:t>What screening measure will be used?</a:t>
            </a:r>
          </a:p>
          <a:p>
            <a:pPr marL="514350" indent="-514350">
              <a:buFont typeface="+mj-lt"/>
              <a:buAutoNum type="arabicPeriod"/>
            </a:pPr>
            <a:r>
              <a:rPr lang="en-US" strike="noStrike" dirty="0"/>
              <a:t>Record the purpose of screening measures.</a:t>
            </a:r>
          </a:p>
          <a:p>
            <a:pPr marL="514350" indent="-514350">
              <a:buFont typeface="+mj-lt"/>
              <a:buAutoNum type="arabicPeriod"/>
            </a:pPr>
            <a:r>
              <a:rPr lang="en-US" dirty="0"/>
              <a:t>What is the timeline for collection?</a:t>
            </a:r>
          </a:p>
          <a:p>
            <a:pPr marL="514350" indent="-514350">
              <a:buFont typeface="+mj-lt"/>
              <a:buAutoNum type="arabicPeriod"/>
            </a:pPr>
            <a:r>
              <a:rPr lang="en-US" dirty="0"/>
              <a:t>What students will be assessed?</a:t>
            </a:r>
          </a:p>
          <a:p>
            <a:pPr marL="514350" indent="-514350">
              <a:buFont typeface="+mj-lt"/>
              <a:buAutoNum type="arabicPeriod"/>
            </a:pPr>
            <a:r>
              <a:rPr lang="en-US" dirty="0"/>
              <a:t>Who is the screening school expert? – Who can provide training and knows this tool better than anyone else in your building?</a:t>
            </a:r>
          </a:p>
          <a:p>
            <a:pPr marL="514350" indent="-514350">
              <a:buFont typeface="+mj-lt"/>
              <a:buAutoNum type="arabicPeriod"/>
            </a:pPr>
            <a:r>
              <a:rPr lang="en-US" dirty="0"/>
              <a:t>Who is collecting the data?</a:t>
            </a:r>
          </a:p>
          <a:p>
            <a:pPr marL="514350" indent="-514350">
              <a:buFont typeface="+mj-lt"/>
              <a:buAutoNum type="arabicPeriod"/>
            </a:pPr>
            <a:r>
              <a:rPr lang="en-US" dirty="0"/>
              <a:t>When is the training for the data collectors?</a:t>
            </a:r>
          </a:p>
          <a:p>
            <a:pPr marL="514350" indent="-514350">
              <a:buFont typeface="+mj-lt"/>
              <a:buAutoNum type="arabicPeriod"/>
            </a:pPr>
            <a:r>
              <a:rPr lang="en-US" dirty="0"/>
              <a:t>Who is entering the data?</a:t>
            </a:r>
          </a:p>
          <a:p>
            <a:pPr marL="514350" indent="-514350">
              <a:buFont typeface="+mj-lt"/>
              <a:buAutoNum type="arabicPeriod"/>
            </a:pPr>
            <a:r>
              <a:rPr lang="en-US" dirty="0"/>
              <a:t>Where is the data stored?</a:t>
            </a:r>
          </a:p>
          <a:p>
            <a:pPr marL="514350" indent="-514350">
              <a:buFont typeface="+mj-lt"/>
              <a:buAutoNum type="arabicPeriod"/>
            </a:pPr>
            <a:r>
              <a:rPr lang="en-US" dirty="0"/>
              <a:t>What school team, or teams, will use this data?</a:t>
            </a:r>
          </a:p>
          <a:p>
            <a:endParaRPr lang="en-US" dirty="0"/>
          </a:p>
        </p:txBody>
      </p:sp>
      <p:sp>
        <p:nvSpPr>
          <p:cNvPr id="4" name="Slide Number Placeholder 3"/>
          <p:cNvSpPr>
            <a:spLocks noGrp="1"/>
          </p:cNvSpPr>
          <p:nvPr>
            <p:ph type="sldNum" sz="quarter" idx="5"/>
          </p:nvPr>
        </p:nvSpPr>
        <p:spPr/>
        <p:txBody>
          <a:bodyPr/>
          <a:lstStyle/>
          <a:p>
            <a:fld id="{D3D419AB-AB7D-4AE7-9BB2-5B7666EAA903}" type="slidenum">
              <a:rPr lang="en-US" smtClean="0"/>
              <a:pPr/>
              <a:t>10</a:t>
            </a:fld>
            <a:endParaRPr lang="en-US"/>
          </a:p>
        </p:txBody>
      </p:sp>
    </p:spTree>
    <p:extLst>
      <p:ext uri="{BB962C8B-B14F-4D97-AF65-F5344CB8AC3E}">
        <p14:creationId xmlns:p14="http://schemas.microsoft.com/office/powerpoint/2010/main" val="398017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 with Excel</a:t>
            </a:r>
          </a:p>
        </p:txBody>
      </p:sp>
      <p:sp>
        <p:nvSpPr>
          <p:cNvPr id="4" name="Slide Number Placeholder 3"/>
          <p:cNvSpPr>
            <a:spLocks noGrp="1"/>
          </p:cNvSpPr>
          <p:nvPr>
            <p:ph type="sldNum" sz="quarter" idx="5"/>
          </p:nvPr>
        </p:nvSpPr>
        <p:spPr/>
        <p:txBody>
          <a:bodyPr/>
          <a:lstStyle/>
          <a:p>
            <a:fld id="{C1BFE4EA-80EA-4004-A64F-F6CFFC560B4D}" type="slidenum">
              <a:rPr lang="en-US" smtClean="0"/>
              <a:t>11</a:t>
            </a:fld>
            <a:endParaRPr lang="en-US" dirty="0"/>
          </a:p>
        </p:txBody>
      </p:sp>
    </p:spTree>
    <p:extLst>
      <p:ext uri="{BB962C8B-B14F-4D97-AF65-F5344CB8AC3E}">
        <p14:creationId xmlns:p14="http://schemas.microsoft.com/office/powerpoint/2010/main" val="724495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13</a:t>
            </a:fld>
            <a:endParaRPr lang="en-US"/>
          </a:p>
        </p:txBody>
      </p:sp>
    </p:spTree>
    <p:extLst>
      <p:ext uri="{BB962C8B-B14F-4D97-AF65-F5344CB8AC3E}">
        <p14:creationId xmlns:p14="http://schemas.microsoft.com/office/powerpoint/2010/main" val="139273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9384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348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74664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6697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266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07966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90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929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6B6C76-6F80-4F28-A475-7492D5F20C3B}"/>
              </a:ext>
            </a:extLst>
          </p:cNvPr>
          <p:cNvSpPr/>
          <p:nvPr userDrawn="1"/>
        </p:nvSpPr>
        <p:spPr>
          <a:xfrm>
            <a:off x="0" y="6257311"/>
            <a:ext cx="12192000" cy="600689"/>
          </a:xfrm>
          <a:prstGeom prst="rect">
            <a:avLst/>
          </a:prstGeom>
          <a:solidFill>
            <a:schemeClr val="bg1"/>
          </a:solidFill>
          <a:ln w="3175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6BCC86D-8BD7-4016-8567-E1642E216F5E}"/>
              </a:ext>
            </a:extLst>
          </p:cNvPr>
          <p:cNvPicPr>
            <a:picLocks noChangeAspect="1"/>
          </p:cNvPicPr>
          <p:nvPr userDrawn="1"/>
        </p:nvPicPr>
        <p:blipFill>
          <a:blip r:embed="rId10"/>
          <a:stretch>
            <a:fillRect/>
          </a:stretch>
        </p:blipFill>
        <p:spPr>
          <a:xfrm>
            <a:off x="73147" y="6283437"/>
            <a:ext cx="6766560" cy="544703"/>
          </a:xfrm>
          <a:prstGeom prst="rect">
            <a:avLst/>
          </a:prstGeom>
        </p:spPr>
      </p:pic>
      <p:sp>
        <p:nvSpPr>
          <p:cNvPr id="12" name="Rectangle 11">
            <a:extLst>
              <a:ext uri="{FF2B5EF4-FFF2-40B4-BE49-F238E27FC236}">
                <a16:creationId xmlns:a16="http://schemas.microsoft.com/office/drawing/2014/main" id="{3EFF483E-D7DB-4411-AFBA-3E55C6FD10E5}"/>
              </a:ext>
            </a:extLst>
          </p:cNvPr>
          <p:cNvSpPr/>
          <p:nvPr userDrawn="1"/>
        </p:nvSpPr>
        <p:spPr>
          <a:xfrm>
            <a:off x="-1" y="9328"/>
            <a:ext cx="12192000" cy="408683"/>
          </a:xfrm>
          <a:prstGeom prst="rect">
            <a:avLst/>
          </a:prstGeom>
          <a:solidFill>
            <a:schemeClr val="bg1"/>
          </a:solidFill>
          <a:ln w="3175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042433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7.pn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8.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charts.intensiveintervention.org/ascreen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0785-2BAB-E94C-B908-4332F09C6E27}"/>
              </a:ext>
            </a:extLst>
          </p:cNvPr>
          <p:cNvSpPr>
            <a:spLocks noGrp="1"/>
          </p:cNvSpPr>
          <p:nvPr>
            <p:ph type="title"/>
          </p:nvPr>
        </p:nvSpPr>
        <p:spPr/>
        <p:txBody>
          <a:bodyPr/>
          <a:lstStyle/>
          <a:p>
            <a:r>
              <a:rPr lang="en-US" dirty="0"/>
              <a:t>Element II: Data Use</a:t>
            </a:r>
          </a:p>
        </p:txBody>
      </p:sp>
      <p:sp>
        <p:nvSpPr>
          <p:cNvPr id="3" name="Text Placeholder 2">
            <a:extLst>
              <a:ext uri="{FF2B5EF4-FFF2-40B4-BE49-F238E27FC236}">
                <a16:creationId xmlns:a16="http://schemas.microsoft.com/office/drawing/2014/main" id="{C0CF2D33-CB99-AA4D-930C-0C0449932D9A}"/>
              </a:ext>
            </a:extLst>
          </p:cNvPr>
          <p:cNvSpPr>
            <a:spLocks noGrp="1"/>
          </p:cNvSpPr>
          <p:nvPr>
            <p:ph type="body" idx="1"/>
          </p:nvPr>
        </p:nvSpPr>
        <p:spPr/>
        <p:txBody>
          <a:bodyPr/>
          <a:lstStyle/>
          <a:p>
            <a:r>
              <a:rPr lang="en-US" dirty="0"/>
              <a:t>Overview</a:t>
            </a:r>
          </a:p>
          <a:p>
            <a:endParaRPr lang="en-US" dirty="0"/>
          </a:p>
        </p:txBody>
      </p:sp>
    </p:spTree>
    <p:custDataLst>
      <p:tags r:id="rId1"/>
    </p:custDataLst>
    <p:extLst>
      <p:ext uri="{BB962C8B-B14F-4D97-AF65-F5344CB8AC3E}">
        <p14:creationId xmlns:p14="http://schemas.microsoft.com/office/powerpoint/2010/main" val="327512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EE545-4C22-CD41-91AF-E52E2CC1BDE3}"/>
              </a:ext>
            </a:extLst>
          </p:cNvPr>
          <p:cNvSpPr>
            <a:spLocks noGrp="1"/>
          </p:cNvSpPr>
          <p:nvPr>
            <p:ph type="title"/>
          </p:nvPr>
        </p:nvSpPr>
        <p:spPr>
          <a:xfrm>
            <a:off x="641683" y="545432"/>
            <a:ext cx="10972800" cy="746891"/>
          </a:xfrm>
        </p:spPr>
        <p:txBody>
          <a:bodyPr>
            <a:normAutofit fontScale="90000"/>
          </a:bodyPr>
          <a:lstStyle/>
          <a:p>
            <a:r>
              <a:rPr lang="en-US" sz="2800" dirty="0"/>
              <a:t>Use the </a:t>
            </a:r>
            <a:r>
              <a:rPr lang="en-US" sz="2800" i="1" dirty="0"/>
              <a:t>Assessment and Coordination Plan</a:t>
            </a:r>
            <a:r>
              <a:rPr lang="en-US" sz="2800" dirty="0"/>
              <a:t> to Document </a:t>
            </a:r>
            <a:br>
              <a:rPr lang="en-US" sz="2800" dirty="0"/>
            </a:br>
            <a:r>
              <a:rPr lang="en-US" sz="2800" dirty="0">
                <a:solidFill>
                  <a:srgbClr val="002060"/>
                </a:solidFill>
              </a:rPr>
              <a:t>Screening Data Plans</a:t>
            </a:r>
            <a:endParaRPr lang="en-US" sz="2500" dirty="0"/>
          </a:p>
        </p:txBody>
      </p:sp>
      <p:graphicFrame>
        <p:nvGraphicFramePr>
          <p:cNvPr id="3" name="Table 2">
            <a:extLst>
              <a:ext uri="{FF2B5EF4-FFF2-40B4-BE49-F238E27FC236}">
                <a16:creationId xmlns:a16="http://schemas.microsoft.com/office/drawing/2014/main" id="{2B74A527-D23A-1B47-AE4E-59EB5A32C863}"/>
              </a:ext>
            </a:extLst>
          </p:cNvPr>
          <p:cNvGraphicFramePr>
            <a:graphicFrameLocks noGrp="1"/>
          </p:cNvGraphicFramePr>
          <p:nvPr/>
        </p:nvGraphicFramePr>
        <p:xfrm>
          <a:off x="1379621" y="1636656"/>
          <a:ext cx="9496924" cy="4525964"/>
        </p:xfrm>
        <a:graphic>
          <a:graphicData uri="http://schemas.openxmlformats.org/drawingml/2006/table">
            <a:tbl>
              <a:tblPr firstRow="1" firstCol="1" bandRow="1">
                <a:tableStyleId>{616DA210-FB5B-4158-B5E0-FEB733F419BA}</a:tableStyleId>
              </a:tblPr>
              <a:tblGrid>
                <a:gridCol w="805132">
                  <a:extLst>
                    <a:ext uri="{9D8B030D-6E8A-4147-A177-3AD203B41FA5}">
                      <a16:colId xmlns:a16="http://schemas.microsoft.com/office/drawing/2014/main" val="1183182873"/>
                    </a:ext>
                  </a:extLst>
                </a:gridCol>
                <a:gridCol w="1448632">
                  <a:extLst>
                    <a:ext uri="{9D8B030D-6E8A-4147-A177-3AD203B41FA5}">
                      <a16:colId xmlns:a16="http://schemas.microsoft.com/office/drawing/2014/main" val="2713481378"/>
                    </a:ext>
                  </a:extLst>
                </a:gridCol>
                <a:gridCol w="1448632">
                  <a:extLst>
                    <a:ext uri="{9D8B030D-6E8A-4147-A177-3AD203B41FA5}">
                      <a16:colId xmlns:a16="http://schemas.microsoft.com/office/drawing/2014/main" val="3324071294"/>
                    </a:ext>
                  </a:extLst>
                </a:gridCol>
                <a:gridCol w="1448632">
                  <a:extLst>
                    <a:ext uri="{9D8B030D-6E8A-4147-A177-3AD203B41FA5}">
                      <a16:colId xmlns:a16="http://schemas.microsoft.com/office/drawing/2014/main" val="810416225"/>
                    </a:ext>
                  </a:extLst>
                </a:gridCol>
                <a:gridCol w="1448632">
                  <a:extLst>
                    <a:ext uri="{9D8B030D-6E8A-4147-A177-3AD203B41FA5}">
                      <a16:colId xmlns:a16="http://schemas.microsoft.com/office/drawing/2014/main" val="2379059814"/>
                    </a:ext>
                  </a:extLst>
                </a:gridCol>
                <a:gridCol w="1448632">
                  <a:extLst>
                    <a:ext uri="{9D8B030D-6E8A-4147-A177-3AD203B41FA5}">
                      <a16:colId xmlns:a16="http://schemas.microsoft.com/office/drawing/2014/main" val="487576458"/>
                    </a:ext>
                  </a:extLst>
                </a:gridCol>
                <a:gridCol w="1448632">
                  <a:extLst>
                    <a:ext uri="{9D8B030D-6E8A-4147-A177-3AD203B41FA5}">
                      <a16:colId xmlns:a16="http://schemas.microsoft.com/office/drawing/2014/main" val="2472433074"/>
                    </a:ext>
                  </a:extLst>
                </a:gridCol>
              </a:tblGrid>
              <a:tr h="269838">
                <a:tc rowSpan="11">
                  <a:txBody>
                    <a:bodyPr/>
                    <a:lstStyle/>
                    <a:p>
                      <a:pPr marL="71755" marR="71755" algn="l">
                        <a:spcBef>
                          <a:spcPts val="0"/>
                        </a:spcBef>
                        <a:spcAft>
                          <a:spcPts val="0"/>
                        </a:spcAft>
                        <a:tabLst>
                          <a:tab pos="2743200" algn="ctr"/>
                          <a:tab pos="5486400" algn="r"/>
                        </a:tabLst>
                      </a:pPr>
                      <a:r>
                        <a:rPr lang="en-US" sz="1800" dirty="0">
                          <a:effectLst/>
                        </a:rPr>
                        <a:t>Grade Level: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vert="vert"/>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ctr">
                        <a:spcBef>
                          <a:spcPts val="0"/>
                        </a:spcBef>
                        <a:spcAft>
                          <a:spcPts val="0"/>
                        </a:spcAft>
                        <a:tabLst>
                          <a:tab pos="2743200" algn="ctr"/>
                          <a:tab pos="5486400" algn="r"/>
                        </a:tabLst>
                      </a:pPr>
                      <a:r>
                        <a:rPr lang="en-US" sz="900" dirty="0">
                          <a:effectLst/>
                        </a:rPr>
                        <a:t>Screening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solidFill>
                      <a:schemeClr val="accent6">
                        <a:lumMod val="20000"/>
                        <a:lumOff val="80000"/>
                      </a:schemeClr>
                    </a:solidFill>
                  </a:tcPr>
                </a:tc>
                <a:tc>
                  <a:txBody>
                    <a:bodyPr/>
                    <a:lstStyle/>
                    <a:p>
                      <a:pPr marL="0" marR="0" algn="ctr">
                        <a:spcBef>
                          <a:spcPts val="0"/>
                        </a:spcBef>
                        <a:spcAft>
                          <a:spcPts val="0"/>
                        </a:spcAft>
                        <a:tabLst>
                          <a:tab pos="2743200" algn="ctr"/>
                          <a:tab pos="5486400" algn="r"/>
                        </a:tabLst>
                      </a:pPr>
                      <a:r>
                        <a:rPr lang="en-US" sz="900">
                          <a:effectLst/>
                        </a:rPr>
                        <a:t>Progress Monitoring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Diagnostics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Lesson Mastery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Implementation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2566708931"/>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Measures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337964143"/>
                  </a:ext>
                </a:extLst>
              </a:tr>
              <a:tr h="341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Purpose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393416541"/>
                  </a:ext>
                </a:extLst>
              </a:tr>
              <a:tr h="341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Timeline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668968296"/>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What students will be assessed?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ctr">
                        <a:spcBef>
                          <a:spcPts val="0"/>
                        </a:spcBef>
                        <a:spcAft>
                          <a:spcPts val="0"/>
                        </a:spcAft>
                        <a:tabLst>
                          <a:tab pos="2743200" algn="ctr"/>
                          <a:tab pos="5486400" algn="r"/>
                        </a:tabLst>
                      </a:pPr>
                      <a:r>
                        <a:rPr lang="en-US" sz="9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351172624"/>
                  </a:ext>
                </a:extLst>
              </a:tr>
              <a:tr h="45085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the school expert?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494062601"/>
                  </a:ext>
                </a:extLst>
              </a:tr>
              <a:tr h="455913">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collecting the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452414222"/>
                  </a:ext>
                </a:extLst>
              </a:tr>
              <a:tr h="59757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When is the training/</a:t>
                      </a:r>
                      <a:endParaRPr lang="en-US" sz="1100">
                        <a:effectLst/>
                      </a:endParaRPr>
                    </a:p>
                    <a:p>
                      <a:pPr marL="0" marR="0" algn="ctr">
                        <a:spcBef>
                          <a:spcPts val="0"/>
                        </a:spcBef>
                        <a:spcAft>
                          <a:spcPts val="0"/>
                        </a:spcAft>
                        <a:tabLst>
                          <a:tab pos="2743200" algn="ctr"/>
                          <a:tab pos="5486400" algn="r"/>
                        </a:tabLst>
                      </a:pPr>
                      <a:r>
                        <a:rPr lang="en-US" sz="900">
                          <a:effectLst/>
                        </a:rPr>
                        <a:t>retooling?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100156420"/>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entering the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142517232"/>
                  </a:ext>
                </a:extLst>
              </a:tr>
              <a:tr h="445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Where is the data stored?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390781713"/>
                  </a:ext>
                </a:extLst>
              </a:tr>
              <a:tr h="539675">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What TEAM(S) are using this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solidFill>
                      <a:schemeClr val="accent6">
                        <a:lumMod val="20000"/>
                        <a:lumOff val="80000"/>
                      </a:schemeClr>
                    </a:solidFill>
                  </a:tcP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3274686691"/>
                  </a:ext>
                </a:extLst>
              </a:tr>
            </a:tbl>
          </a:graphicData>
        </a:graphic>
      </p:graphicFrame>
      <p:pic>
        <p:nvPicPr>
          <p:cNvPr id="4" name="Picture 2" descr="Stop Sign Free Stock Photo - Public Domain Pictures">
            <a:extLst>
              <a:ext uri="{FF2B5EF4-FFF2-40B4-BE49-F238E27FC236}">
                <a16:creationId xmlns:a16="http://schemas.microsoft.com/office/drawing/2014/main" id="{A594DE1A-C753-EF45-857F-B2E6B7AC0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9803" y="578203"/>
            <a:ext cx="981404" cy="9814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56883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0819-EE25-3541-9838-05ED37682E80}"/>
              </a:ext>
            </a:extLst>
          </p:cNvPr>
          <p:cNvSpPr>
            <a:spLocks noGrp="1"/>
          </p:cNvSpPr>
          <p:nvPr>
            <p:ph type="title"/>
          </p:nvPr>
        </p:nvSpPr>
        <p:spPr>
          <a:xfrm>
            <a:off x="8589608" y="2421636"/>
            <a:ext cx="3375925" cy="2014728"/>
          </a:xfrm>
        </p:spPr>
        <p:txBody>
          <a:bodyPr>
            <a:normAutofit fontScale="90000"/>
          </a:bodyPr>
          <a:lstStyle/>
          <a:p>
            <a:r>
              <a:rPr lang="en-US" sz="6000" dirty="0"/>
              <a:t>Progress Monitoring</a:t>
            </a:r>
          </a:p>
        </p:txBody>
      </p:sp>
      <p:pic>
        <p:nvPicPr>
          <p:cNvPr id="7" name="Content Placeholder 6" descr="A close up of a map&#10;&#10;Description automatically generated">
            <a:extLst>
              <a:ext uri="{FF2B5EF4-FFF2-40B4-BE49-F238E27FC236}">
                <a16:creationId xmlns:a16="http://schemas.microsoft.com/office/drawing/2014/main" id="{31974F8E-91C6-E946-8C5B-3160B348FAF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 y="0"/>
            <a:ext cx="8366193" cy="6858000"/>
          </a:xfrm>
          <a:ln>
            <a:solidFill>
              <a:schemeClr val="accent1"/>
            </a:solidFill>
          </a:ln>
        </p:spPr>
      </p:pic>
    </p:spTree>
    <p:custDataLst>
      <p:tags r:id="rId1"/>
    </p:custDataLst>
    <p:extLst>
      <p:ext uri="{BB962C8B-B14F-4D97-AF65-F5344CB8AC3E}">
        <p14:creationId xmlns:p14="http://schemas.microsoft.com/office/powerpoint/2010/main" val="396340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FCA3-6B60-2242-8B3A-812CC84F7CCE}"/>
              </a:ext>
            </a:extLst>
          </p:cNvPr>
          <p:cNvSpPr>
            <a:spLocks noGrp="1"/>
          </p:cNvSpPr>
          <p:nvPr>
            <p:ph type="title"/>
          </p:nvPr>
        </p:nvSpPr>
        <p:spPr>
          <a:xfrm>
            <a:off x="641157" y="575460"/>
            <a:ext cx="10515600" cy="1325563"/>
          </a:xfrm>
        </p:spPr>
        <p:txBody>
          <a:bodyPr/>
          <a:lstStyle/>
          <a:p>
            <a:r>
              <a:rPr lang="en-US" dirty="0"/>
              <a:t>Progress Monitoring in Reading</a:t>
            </a:r>
          </a:p>
        </p:txBody>
      </p:sp>
      <p:graphicFrame>
        <p:nvGraphicFramePr>
          <p:cNvPr id="4" name="Table 4">
            <a:extLst>
              <a:ext uri="{FF2B5EF4-FFF2-40B4-BE49-F238E27FC236}">
                <a16:creationId xmlns:a16="http://schemas.microsoft.com/office/drawing/2014/main" id="{2BF76BBE-95B7-F042-9E1D-55CC150EDD26}"/>
              </a:ext>
            </a:extLst>
          </p:cNvPr>
          <p:cNvGraphicFramePr>
            <a:graphicFrameLocks noGrp="1"/>
          </p:cNvGraphicFramePr>
          <p:nvPr>
            <p:extLst>
              <p:ext uri="{D42A27DB-BD31-4B8C-83A1-F6EECF244321}">
                <p14:modId xmlns:p14="http://schemas.microsoft.com/office/powerpoint/2010/main" val="2314642159"/>
              </p:ext>
            </p:extLst>
          </p:nvPr>
        </p:nvGraphicFramePr>
        <p:xfrm>
          <a:off x="838200" y="1901023"/>
          <a:ext cx="10515599" cy="3707859"/>
        </p:xfrm>
        <a:graphic>
          <a:graphicData uri="http://schemas.openxmlformats.org/drawingml/2006/table">
            <a:tbl>
              <a:tblPr bandRow="1">
                <a:tableStyleId>{16D9F66E-5EB9-4882-86FB-DCBF35E3C3E4}</a:tableStyleId>
              </a:tblPr>
              <a:tblGrid>
                <a:gridCol w="1989532">
                  <a:extLst>
                    <a:ext uri="{9D8B030D-6E8A-4147-A177-3AD203B41FA5}">
                      <a16:colId xmlns:a16="http://schemas.microsoft.com/office/drawing/2014/main" val="4015506235"/>
                    </a:ext>
                  </a:extLst>
                </a:gridCol>
                <a:gridCol w="8526067">
                  <a:extLst>
                    <a:ext uri="{9D8B030D-6E8A-4147-A177-3AD203B41FA5}">
                      <a16:colId xmlns:a16="http://schemas.microsoft.com/office/drawing/2014/main" val="2823182"/>
                    </a:ext>
                  </a:extLst>
                </a:gridCol>
              </a:tblGrid>
              <a:tr h="810317">
                <a:tc>
                  <a:txBody>
                    <a:bodyPr/>
                    <a:lstStyle/>
                    <a:p>
                      <a:r>
                        <a:rPr lang="en-US" sz="2600" dirty="0"/>
                        <a:t>Purpose</a:t>
                      </a:r>
                      <a:endParaRPr lang="en-US" sz="2600" b="1" dirty="0"/>
                    </a:p>
                  </a:txBody>
                  <a:tcPr/>
                </a:tc>
                <a:tc>
                  <a:txBody>
                    <a:bodyPr/>
                    <a:lstStyle/>
                    <a:p>
                      <a:r>
                        <a:rPr lang="en-US" sz="2800" dirty="0"/>
                        <a:t>Determine if students at risk are making adequate progress in response to intervention</a:t>
                      </a:r>
                    </a:p>
                  </a:txBody>
                  <a:tcPr/>
                </a:tc>
                <a:extLst>
                  <a:ext uri="{0D108BD9-81ED-4DB2-BD59-A6C34878D82A}">
                    <a16:rowId xmlns:a16="http://schemas.microsoft.com/office/drawing/2014/main" val="719543095"/>
                  </a:ext>
                </a:extLst>
              </a:tr>
              <a:tr h="1007782">
                <a:tc>
                  <a:txBody>
                    <a:bodyPr/>
                    <a:lstStyle/>
                    <a:p>
                      <a:r>
                        <a:rPr lang="en-US" sz="2600" dirty="0"/>
                        <a:t>Focus</a:t>
                      </a:r>
                      <a:endParaRPr lang="en-US" sz="2600" b="1" dirty="0"/>
                    </a:p>
                  </a:txBody>
                  <a:tcPr/>
                </a:tc>
                <a:tc>
                  <a:txBody>
                    <a:bodyPr/>
                    <a:lstStyle/>
                    <a:p>
                      <a:r>
                        <a:rPr lang="en-US" sz="2800" dirty="0"/>
                        <a:t>All students at risk for reading problems; other students if needed</a:t>
                      </a:r>
                    </a:p>
                  </a:txBody>
                  <a:tcPr/>
                </a:tc>
                <a:extLst>
                  <a:ext uri="{0D108BD9-81ED-4DB2-BD59-A6C34878D82A}">
                    <a16:rowId xmlns:a16="http://schemas.microsoft.com/office/drawing/2014/main" val="855104055"/>
                  </a:ext>
                </a:extLst>
              </a:tr>
              <a:tr h="768960">
                <a:tc>
                  <a:txBody>
                    <a:bodyPr/>
                    <a:lstStyle/>
                    <a:p>
                      <a:r>
                        <a:rPr lang="en-US" sz="2600" dirty="0"/>
                        <a:t>Tools</a:t>
                      </a:r>
                      <a:endParaRPr lang="en-US" sz="2600" b="1" dirty="0"/>
                    </a:p>
                  </a:txBody>
                  <a:tcPr/>
                </a:tc>
                <a:tc>
                  <a:txBody>
                    <a:bodyPr/>
                    <a:lstStyle/>
                    <a:p>
                      <a:r>
                        <a:rPr lang="en-US" sz="2800" dirty="0"/>
                        <a:t>Brief assessments that are reliable and valid and sensitive to progress over time</a:t>
                      </a:r>
                    </a:p>
                  </a:txBody>
                  <a:tcPr/>
                </a:tc>
                <a:extLst>
                  <a:ext uri="{0D108BD9-81ED-4DB2-BD59-A6C34878D82A}">
                    <a16:rowId xmlns:a16="http://schemas.microsoft.com/office/drawing/2014/main" val="1248286526"/>
                  </a:ext>
                </a:extLst>
              </a:tr>
              <a:tr h="810317">
                <a:tc>
                  <a:txBody>
                    <a:bodyPr/>
                    <a:lstStyle/>
                    <a:p>
                      <a:r>
                        <a:rPr lang="en-US" sz="2600" dirty="0"/>
                        <a:t>Time Frame</a:t>
                      </a:r>
                      <a:endParaRPr lang="en-US" sz="2600" b="1" dirty="0"/>
                    </a:p>
                  </a:txBody>
                  <a:tcPr/>
                </a:tc>
                <a:tc>
                  <a:txBody>
                    <a:bodyPr/>
                    <a:lstStyle/>
                    <a:p>
                      <a:r>
                        <a:rPr lang="en-US" sz="2800" dirty="0"/>
                        <a:t>Regular administration; weekly, biweekly, or monthly</a:t>
                      </a:r>
                    </a:p>
                  </a:txBody>
                  <a:tcPr/>
                </a:tc>
                <a:extLst>
                  <a:ext uri="{0D108BD9-81ED-4DB2-BD59-A6C34878D82A}">
                    <a16:rowId xmlns:a16="http://schemas.microsoft.com/office/drawing/2014/main" val="2085270313"/>
                  </a:ext>
                </a:extLst>
              </a:tr>
            </a:tbl>
          </a:graphicData>
        </a:graphic>
      </p:graphicFrame>
    </p:spTree>
    <p:extLst>
      <p:ext uri="{BB962C8B-B14F-4D97-AF65-F5344CB8AC3E}">
        <p14:creationId xmlns:p14="http://schemas.microsoft.com/office/powerpoint/2010/main" val="144861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42C2-A996-6F4F-964A-49C04C04C1A1}"/>
              </a:ext>
            </a:extLst>
          </p:cNvPr>
          <p:cNvSpPr>
            <a:spLocks noGrp="1"/>
          </p:cNvSpPr>
          <p:nvPr>
            <p:ph type="title"/>
          </p:nvPr>
        </p:nvSpPr>
        <p:spPr>
          <a:xfrm>
            <a:off x="838200" y="500062"/>
            <a:ext cx="10515600" cy="1325563"/>
          </a:xfrm>
        </p:spPr>
        <p:txBody>
          <a:bodyPr/>
          <a:lstStyle/>
          <a:p>
            <a:r>
              <a:rPr lang="en-US" dirty="0"/>
              <a:t>Progress Monitoring Assessments</a:t>
            </a:r>
          </a:p>
        </p:txBody>
      </p:sp>
      <p:sp>
        <p:nvSpPr>
          <p:cNvPr id="3" name="Content Placeholder 2">
            <a:extLst>
              <a:ext uri="{FF2B5EF4-FFF2-40B4-BE49-F238E27FC236}">
                <a16:creationId xmlns:a16="http://schemas.microsoft.com/office/drawing/2014/main" id="{D5E1E848-7B22-854A-858A-A63F16C5B4CD}"/>
              </a:ext>
            </a:extLst>
          </p:cNvPr>
          <p:cNvSpPr>
            <a:spLocks noGrp="1"/>
          </p:cNvSpPr>
          <p:nvPr>
            <p:ph idx="1"/>
          </p:nvPr>
        </p:nvSpPr>
        <p:spPr>
          <a:xfrm>
            <a:off x="838200" y="1518374"/>
            <a:ext cx="10515600" cy="4351338"/>
          </a:xfrm>
        </p:spPr>
        <p:txBody>
          <a:bodyPr/>
          <a:lstStyle/>
          <a:p>
            <a:r>
              <a:rPr lang="en-US" sz="3600" dirty="0"/>
              <a:t>PM measures work well when they are aligned with screening assessments </a:t>
            </a:r>
          </a:p>
          <a:p>
            <a:r>
              <a:rPr lang="en-US" sz="3600" dirty="0"/>
              <a:t>PM measures are used more frequently, so multiple comparable </a:t>
            </a:r>
            <a:r>
              <a:rPr lang="en-US" sz="3600" b="1" dirty="0"/>
              <a:t>forms </a:t>
            </a:r>
            <a:r>
              <a:rPr lang="en-US" sz="3600" dirty="0"/>
              <a:t>are needed</a:t>
            </a:r>
            <a:endParaRPr lang="en-US" sz="3600" b="1" dirty="0"/>
          </a:p>
          <a:p>
            <a:r>
              <a:rPr lang="en-US" sz="3600" dirty="0"/>
              <a:t>PM measures should be aligned to students’ area(s) of difficulty (e.g. decoding or reading fluency)</a:t>
            </a:r>
          </a:p>
          <a:p>
            <a:r>
              <a:rPr lang="en-US" sz="3600" dirty="0"/>
              <a:t>PM goals should be set to determine whether students are making adequate progress</a:t>
            </a:r>
          </a:p>
        </p:txBody>
      </p:sp>
    </p:spTree>
    <p:extLst>
      <p:ext uri="{BB962C8B-B14F-4D97-AF65-F5344CB8AC3E}">
        <p14:creationId xmlns:p14="http://schemas.microsoft.com/office/powerpoint/2010/main" val="4249050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3" cstate="print"/>
          <a:srcRect/>
          <a:stretch>
            <a:fillRect/>
          </a:stretch>
        </p:blipFill>
        <p:spPr bwMode="auto">
          <a:xfrm>
            <a:off x="1752600" y="1752600"/>
            <a:ext cx="4191000" cy="4343400"/>
          </a:xfrm>
          <a:prstGeom prst="rect">
            <a:avLst/>
          </a:prstGeom>
          <a:noFill/>
          <a:ln w="9525">
            <a:noFill/>
            <a:miter lim="800000"/>
            <a:headEnd/>
            <a:tailEnd/>
          </a:ln>
        </p:spPr>
      </p:pic>
      <p:sp>
        <p:nvSpPr>
          <p:cNvPr id="30723" name="Title 3"/>
          <p:cNvSpPr>
            <a:spLocks noGrp="1"/>
          </p:cNvSpPr>
          <p:nvPr>
            <p:ph type="title"/>
          </p:nvPr>
        </p:nvSpPr>
        <p:spPr bwMode="auto">
          <a:xfrm>
            <a:off x="838200" y="617537"/>
            <a:ext cx="10515600" cy="1325563"/>
          </a:xfrm>
          <a:ln>
            <a:miter lim="800000"/>
            <a:headEnd/>
            <a:tailEnd/>
          </a:ln>
        </p:spPr>
        <p:txBody>
          <a:bodyPr vert="horz" wrap="square" numCol="1" compatLnSpc="1">
            <a:prstTxWarp prst="textNoShape">
              <a:avLst/>
            </a:prstTxWarp>
            <a:normAutofit/>
          </a:bodyPr>
          <a:lstStyle/>
          <a:p>
            <a:pPr>
              <a:defRPr/>
            </a:pPr>
            <a:r>
              <a:rPr lang="en-US" sz="4000" dirty="0"/>
              <a:t>PM Data Can Estimate Rates of Improvement</a:t>
            </a:r>
          </a:p>
        </p:txBody>
      </p:sp>
      <p:pic>
        <p:nvPicPr>
          <p:cNvPr id="29700" name="Picture 3"/>
          <p:cNvPicPr>
            <a:picLocks noChangeAspect="1" noChangeArrowheads="1"/>
          </p:cNvPicPr>
          <p:nvPr/>
        </p:nvPicPr>
        <p:blipFill>
          <a:blip r:embed="rId4" cstate="print"/>
          <a:srcRect/>
          <a:stretch>
            <a:fillRect/>
          </a:stretch>
        </p:blipFill>
        <p:spPr bwMode="auto">
          <a:xfrm>
            <a:off x="5943600" y="1752600"/>
            <a:ext cx="4724400" cy="4419600"/>
          </a:xfrm>
          <a:prstGeom prst="rect">
            <a:avLst/>
          </a:prstGeom>
          <a:noFill/>
          <a:ln w="9525">
            <a:noFill/>
            <a:miter lim="800000"/>
            <a:headEnd/>
            <a:tailEnd/>
          </a:ln>
        </p:spPr>
      </p:pic>
      <p:cxnSp>
        <p:nvCxnSpPr>
          <p:cNvPr id="6" name="Straight Connector 5"/>
          <p:cNvCxnSpPr/>
          <p:nvPr/>
        </p:nvCxnSpPr>
        <p:spPr>
          <a:xfrm flipV="1">
            <a:off x="2286000" y="2438400"/>
            <a:ext cx="2743200" cy="2133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553200" y="4419600"/>
            <a:ext cx="3276600"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3962400" y="3429000"/>
            <a:ext cx="4572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19600" y="3581400"/>
            <a:ext cx="1219200" cy="1077218"/>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C1713"/>
                </a:solidFill>
                <a:effectLst/>
                <a:uLnTx/>
                <a:uFillTx/>
                <a:latin typeface="Calibri" panose="020F0502020204030204"/>
                <a:ea typeface="+mn-ea"/>
                <a:cs typeface="+mn-cs"/>
              </a:rPr>
              <a:t>6 WRC</a:t>
            </a:r>
          </a:p>
        </p:txBody>
      </p:sp>
      <p:cxnSp>
        <p:nvCxnSpPr>
          <p:cNvPr id="15" name="Straight Arrow Connector 14"/>
          <p:cNvCxnSpPr/>
          <p:nvPr/>
        </p:nvCxnSpPr>
        <p:spPr>
          <a:xfrm rot="5400000">
            <a:off x="9448800" y="3962400"/>
            <a:ext cx="4572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2819401"/>
            <a:ext cx="1524000" cy="584775"/>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C1713"/>
                </a:solidFill>
                <a:effectLst/>
                <a:uLnTx/>
                <a:uFillTx/>
                <a:latin typeface="Calibri" panose="020F0502020204030204"/>
                <a:ea typeface="+mn-ea"/>
                <a:cs typeface="+mn-cs"/>
              </a:rPr>
              <a:t>.3 WRC</a:t>
            </a:r>
          </a:p>
        </p:txBody>
      </p:sp>
      <p:sp>
        <p:nvSpPr>
          <p:cNvPr id="12" name="Rectangle 2">
            <a:extLst>
              <a:ext uri="{FF2B5EF4-FFF2-40B4-BE49-F238E27FC236}">
                <a16:creationId xmlns:a16="http://schemas.microsoft.com/office/drawing/2014/main" id="{FBDAB578-7986-452B-8BF9-DC2CCB50DB62}"/>
              </a:ext>
            </a:extLst>
          </p:cNvPr>
          <p:cNvSpPr>
            <a:spLocks noChangeArrowheads="1"/>
          </p:cNvSpPr>
          <p:nvPr/>
        </p:nvSpPr>
        <p:spPr bwMode="auto">
          <a:xfrm>
            <a:off x="6907678" y="6341358"/>
            <a:ext cx="49017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marL="1828800" marR="0" lvl="4"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rPr>
              <a:t>National Center on RTI (2012)</a:t>
            </a:r>
          </a:p>
        </p:txBody>
      </p:sp>
    </p:spTree>
    <p:extLst>
      <p:ext uri="{BB962C8B-B14F-4D97-AF65-F5344CB8AC3E}">
        <p14:creationId xmlns:p14="http://schemas.microsoft.com/office/powerpoint/2010/main" val="351639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3"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559931" y="586859"/>
            <a:ext cx="10515600" cy="1325563"/>
          </a:xfrm>
          <a:ln>
            <a:miter lim="800000"/>
            <a:headEnd/>
            <a:tailEnd/>
          </a:ln>
        </p:spPr>
        <p:txBody>
          <a:bodyPr vert="horz" wrap="square" numCol="1" compatLnSpc="1">
            <a:prstTxWarp prst="textNoShape">
              <a:avLst/>
            </a:prstTxWarp>
            <a:noAutofit/>
          </a:bodyPr>
          <a:lstStyle/>
          <a:p>
            <a:pPr>
              <a:defRPr/>
            </a:pPr>
            <a:r>
              <a:rPr lang="en-US" dirty="0"/>
              <a:t>PM Data Can Identify Students Not Making Adequate Progress with Intervention</a:t>
            </a:r>
          </a:p>
        </p:txBody>
      </p:sp>
      <p:sp>
        <p:nvSpPr>
          <p:cNvPr id="30723" name="Content Placeholder 2"/>
          <p:cNvSpPr>
            <a:spLocks noGrp="1"/>
          </p:cNvSpPr>
          <p:nvPr>
            <p:ph idx="1"/>
          </p:nvPr>
        </p:nvSpPr>
        <p:spPr bwMode="auto">
          <a:noFill/>
          <a:ln>
            <a:miter lim="800000"/>
            <a:headEnd/>
            <a:tailEnd/>
          </a:ln>
        </p:spPr>
        <p:txBody>
          <a:bodyPr vert="horz" wrap="square" numCol="1" anchor="t" anchorCtr="0" compatLnSpc="1">
            <a:prstTxWarp prst="textNoShape">
              <a:avLst/>
            </a:prstTxWarp>
          </a:bodyPr>
          <a:lstStyle/>
          <a:p>
            <a:pPr eaLnBrk="1" hangingPunct="1">
              <a:buFont typeface="Wingdings" pitchFamily="2" charset="2"/>
              <a:buNone/>
            </a:pPr>
            <a:r>
              <a:rPr lang="en-US" i="1" dirty="0"/>
              <a:t>Increasing Scores:</a:t>
            </a:r>
          </a:p>
          <a:p>
            <a:pPr>
              <a:buFont typeface="Wingdings" pitchFamily="2" charset="2"/>
              <a:buNone/>
            </a:pPr>
            <a:endParaRPr lang="en-US" dirty="0"/>
          </a:p>
        </p:txBody>
      </p:sp>
      <p:grpSp>
        <p:nvGrpSpPr>
          <p:cNvPr id="2" name="Group 15"/>
          <p:cNvGrpSpPr>
            <a:grpSpLocks/>
          </p:cNvGrpSpPr>
          <p:nvPr/>
        </p:nvGrpSpPr>
        <p:grpSpPr bwMode="auto">
          <a:xfrm>
            <a:off x="1524000" y="2362201"/>
            <a:ext cx="4648200" cy="3813175"/>
            <a:chOff x="452438" y="1508125"/>
            <a:chExt cx="8386762" cy="5273675"/>
          </a:xfrm>
        </p:grpSpPr>
        <p:pic>
          <p:nvPicPr>
            <p:cNvPr id="30740" name="Picture 13" descr="Picture1.png"/>
            <p:cNvPicPr>
              <a:picLocks noChangeAspect="1"/>
            </p:cNvPicPr>
            <p:nvPr/>
          </p:nvPicPr>
          <p:blipFill>
            <a:blip r:embed="rId3" cstate="print"/>
            <a:srcRect/>
            <a:stretch>
              <a:fillRect/>
            </a:stretch>
          </p:blipFill>
          <p:spPr bwMode="auto">
            <a:xfrm>
              <a:off x="452438" y="1508125"/>
              <a:ext cx="8386762" cy="5273675"/>
            </a:xfrm>
            <a:prstGeom prst="rect">
              <a:avLst/>
            </a:prstGeom>
            <a:noFill/>
            <a:ln w="9525">
              <a:noFill/>
              <a:miter lim="800000"/>
              <a:headEnd/>
              <a:tailEnd/>
            </a:ln>
          </p:spPr>
        </p:pic>
        <p:cxnSp>
          <p:nvCxnSpPr>
            <p:cNvPr id="30741" name="Straight Connector 15"/>
            <p:cNvCxnSpPr>
              <a:cxnSpLocks noChangeShapeType="1"/>
            </p:cNvCxnSpPr>
            <p:nvPr/>
          </p:nvCxnSpPr>
          <p:spPr bwMode="auto">
            <a:xfrm flipV="1">
              <a:off x="1964805" y="3299682"/>
              <a:ext cx="2612270" cy="632314"/>
            </a:xfrm>
            <a:prstGeom prst="line">
              <a:avLst/>
            </a:prstGeom>
            <a:noFill/>
            <a:ln w="9525" algn="ctr">
              <a:solidFill>
                <a:schemeClr val="tx1"/>
              </a:solidFill>
              <a:round/>
              <a:headEnd/>
              <a:tailEnd/>
            </a:ln>
          </p:spPr>
        </p:cxnSp>
        <p:cxnSp>
          <p:nvCxnSpPr>
            <p:cNvPr id="30742" name="Straight Connector 17"/>
            <p:cNvCxnSpPr>
              <a:cxnSpLocks noChangeShapeType="1"/>
            </p:cNvCxnSpPr>
            <p:nvPr/>
          </p:nvCxnSpPr>
          <p:spPr bwMode="auto">
            <a:xfrm flipV="1">
              <a:off x="2652244" y="3032110"/>
              <a:ext cx="5478382" cy="899886"/>
            </a:xfrm>
            <a:prstGeom prst="line">
              <a:avLst/>
            </a:prstGeom>
            <a:noFill/>
            <a:ln w="9525" algn="ctr">
              <a:solidFill>
                <a:schemeClr val="tx1"/>
              </a:solidFill>
              <a:prstDash val="dash"/>
              <a:round/>
              <a:headEnd/>
              <a:tailEnd/>
            </a:ln>
          </p:spPr>
        </p:cxnSp>
        <p:sp>
          <p:nvSpPr>
            <p:cNvPr id="30743" name="TextBox 18"/>
            <p:cNvSpPr txBox="1">
              <a:spLocks noChangeArrowheads="1"/>
            </p:cNvSpPr>
            <p:nvPr/>
          </p:nvSpPr>
          <p:spPr bwMode="auto">
            <a:xfrm>
              <a:off x="8009865" y="2773263"/>
              <a:ext cx="379533" cy="51079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1713"/>
                  </a:solidFill>
                  <a:effectLst/>
                  <a:uLnTx/>
                  <a:uFillTx/>
                  <a:latin typeface="Calibri" panose="020F0502020204030204"/>
                  <a:ea typeface="+mn-ea"/>
                  <a:cs typeface="+mn-cs"/>
                </a:rPr>
                <a:t>X</a:t>
              </a:r>
            </a:p>
          </p:txBody>
        </p:sp>
        <p:sp>
          <p:nvSpPr>
            <p:cNvPr id="30744" name="TextBox 19"/>
            <p:cNvSpPr txBox="1">
              <a:spLocks noChangeArrowheads="1"/>
            </p:cNvSpPr>
            <p:nvPr/>
          </p:nvSpPr>
          <p:spPr bwMode="auto">
            <a:xfrm>
              <a:off x="5951954" y="3584311"/>
              <a:ext cx="2144169" cy="510791"/>
            </a:xfrm>
            <a:prstGeom prst="rect">
              <a:avLst/>
            </a:prstGeom>
            <a:noFill/>
            <a:ln w="9525">
              <a:solidFill>
                <a:schemeClr val="tx1"/>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1713"/>
                  </a:solidFill>
                  <a:effectLst/>
                  <a:uLnTx/>
                  <a:uFillTx/>
                  <a:latin typeface="Calibri" panose="020F0502020204030204"/>
                  <a:ea typeface="+mn-ea"/>
                  <a:cs typeface="+mn-cs"/>
                </a:rPr>
                <a:t>goal line</a:t>
              </a:r>
            </a:p>
          </p:txBody>
        </p:sp>
        <p:sp>
          <p:nvSpPr>
            <p:cNvPr id="30745" name="TextBox 20"/>
            <p:cNvSpPr txBox="1">
              <a:spLocks noChangeArrowheads="1"/>
            </p:cNvSpPr>
            <p:nvPr/>
          </p:nvSpPr>
          <p:spPr bwMode="auto">
            <a:xfrm>
              <a:off x="4097675" y="2129042"/>
              <a:ext cx="2266742" cy="510791"/>
            </a:xfrm>
            <a:prstGeom prst="rect">
              <a:avLst/>
            </a:prstGeom>
            <a:noFill/>
            <a:ln w="9525">
              <a:solidFill>
                <a:schemeClr val="tx1"/>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1713"/>
                  </a:solidFill>
                  <a:effectLst/>
                  <a:uLnTx/>
                  <a:uFillTx/>
                  <a:latin typeface="Calibri" panose="020F0502020204030204"/>
                  <a:ea typeface="+mn-ea"/>
                  <a:cs typeface="+mn-cs"/>
                </a:rPr>
                <a:t>trend line</a:t>
              </a:r>
            </a:p>
          </p:txBody>
        </p:sp>
        <p:cxnSp>
          <p:nvCxnSpPr>
            <p:cNvPr id="30746" name="Straight Arrow Connector 22"/>
            <p:cNvCxnSpPr>
              <a:cxnSpLocks noChangeShapeType="1"/>
            </p:cNvCxnSpPr>
            <p:nvPr/>
          </p:nvCxnSpPr>
          <p:spPr bwMode="auto">
            <a:xfrm rot="5400000">
              <a:off x="3933249" y="2623754"/>
              <a:ext cx="737700" cy="824927"/>
            </a:xfrm>
            <a:prstGeom prst="straightConnector1">
              <a:avLst/>
            </a:prstGeom>
            <a:noFill/>
            <a:ln w="9525" algn="ctr">
              <a:solidFill>
                <a:schemeClr val="tx1"/>
              </a:solidFill>
              <a:round/>
              <a:headEnd/>
              <a:tailEnd type="arrow" w="med" len="med"/>
            </a:ln>
          </p:spPr>
        </p:cxnSp>
        <p:cxnSp>
          <p:nvCxnSpPr>
            <p:cNvPr id="30747" name="Straight Arrow Connector 23"/>
            <p:cNvCxnSpPr>
              <a:cxnSpLocks noChangeShapeType="1"/>
              <a:stCxn id="30744" idx="0"/>
            </p:cNvCxnSpPr>
            <p:nvPr/>
          </p:nvCxnSpPr>
          <p:spPr bwMode="auto">
            <a:xfrm rot="16200000" flipV="1">
              <a:off x="6818215" y="3378488"/>
              <a:ext cx="396892" cy="14756"/>
            </a:xfrm>
            <a:prstGeom prst="straightConnector1">
              <a:avLst/>
            </a:prstGeom>
            <a:noFill/>
            <a:ln w="9525" algn="ctr">
              <a:solidFill>
                <a:schemeClr val="tx1"/>
              </a:solidFill>
              <a:round/>
              <a:headEnd/>
              <a:tailEnd type="arrow" w="med" len="med"/>
            </a:ln>
          </p:spPr>
        </p:cxnSp>
      </p:grpSp>
      <p:grpSp>
        <p:nvGrpSpPr>
          <p:cNvPr id="3" name="Group 19"/>
          <p:cNvGrpSpPr>
            <a:grpSpLocks/>
          </p:cNvGrpSpPr>
          <p:nvPr/>
        </p:nvGrpSpPr>
        <p:grpSpPr bwMode="auto">
          <a:xfrm>
            <a:off x="5257800" y="2241423"/>
            <a:ext cx="5410200" cy="3857753"/>
            <a:chOff x="0" y="1495068"/>
            <a:chExt cx="9579429" cy="4981994"/>
          </a:xfrm>
        </p:grpSpPr>
        <p:sp>
          <p:nvSpPr>
            <p:cNvPr id="30727" name="Rectangle 3"/>
            <p:cNvSpPr>
              <a:spLocks noChangeArrowheads="1"/>
            </p:cNvSpPr>
            <p:nvPr/>
          </p:nvSpPr>
          <p:spPr bwMode="auto">
            <a:xfrm>
              <a:off x="0" y="1495068"/>
              <a:ext cx="327089" cy="476964"/>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C1713"/>
                </a:solidFill>
                <a:effectLst/>
                <a:uLnTx/>
                <a:uFillTx/>
                <a:latin typeface="Calibri" panose="020F0502020204030204"/>
                <a:ea typeface="+mn-ea"/>
                <a:cs typeface="+mn-cs"/>
              </a:endParaRPr>
            </a:p>
          </p:txBody>
        </p:sp>
        <p:sp>
          <p:nvSpPr>
            <p:cNvPr id="30728" name="Text Box 7"/>
            <p:cNvSpPr txBox="1">
              <a:spLocks noChangeArrowheads="1"/>
            </p:cNvSpPr>
            <p:nvPr/>
          </p:nvSpPr>
          <p:spPr bwMode="auto">
            <a:xfrm>
              <a:off x="2514600" y="4038600"/>
              <a:ext cx="342900" cy="22860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C1713"/>
                </a:solidFill>
                <a:effectLst/>
                <a:uLnTx/>
                <a:uFillTx/>
                <a:latin typeface="Calibri" panose="020F0502020204030204"/>
                <a:ea typeface="+mn-ea"/>
                <a:cs typeface="+mn-cs"/>
              </a:endParaRPr>
            </a:p>
          </p:txBody>
        </p:sp>
        <p:sp>
          <p:nvSpPr>
            <p:cNvPr id="30729" name="Text Box 8"/>
            <p:cNvSpPr txBox="1">
              <a:spLocks noChangeArrowheads="1"/>
            </p:cNvSpPr>
            <p:nvPr/>
          </p:nvSpPr>
          <p:spPr bwMode="auto">
            <a:xfrm>
              <a:off x="4876800" y="3962400"/>
              <a:ext cx="342900" cy="22860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C1713"/>
                </a:solidFill>
                <a:effectLst/>
                <a:uLnTx/>
                <a:uFillTx/>
                <a:latin typeface="Calibri" panose="020F0502020204030204"/>
                <a:ea typeface="+mn-ea"/>
                <a:cs typeface="+mn-cs"/>
              </a:endParaRPr>
            </a:p>
          </p:txBody>
        </p:sp>
        <p:grpSp>
          <p:nvGrpSpPr>
            <p:cNvPr id="4" name="Group 18"/>
            <p:cNvGrpSpPr>
              <a:grpSpLocks/>
            </p:cNvGrpSpPr>
            <p:nvPr/>
          </p:nvGrpSpPr>
          <p:grpSpPr bwMode="auto">
            <a:xfrm>
              <a:off x="1722891" y="1552637"/>
              <a:ext cx="7856538" cy="4924425"/>
              <a:chOff x="1722891" y="1552637"/>
              <a:chExt cx="7856538" cy="4924425"/>
            </a:xfrm>
          </p:grpSpPr>
          <p:pic>
            <p:nvPicPr>
              <p:cNvPr id="30731" name="Picture 16" descr="Picture2.png"/>
              <p:cNvPicPr>
                <a:picLocks noChangeAspect="1"/>
              </p:cNvPicPr>
              <p:nvPr/>
            </p:nvPicPr>
            <p:blipFill>
              <a:blip r:embed="rId4" cstate="print"/>
              <a:srcRect/>
              <a:stretch>
                <a:fillRect/>
              </a:stretch>
            </p:blipFill>
            <p:spPr bwMode="auto">
              <a:xfrm>
                <a:off x="1722891" y="1552637"/>
                <a:ext cx="7856538" cy="4924425"/>
              </a:xfrm>
              <a:prstGeom prst="rect">
                <a:avLst/>
              </a:prstGeom>
              <a:noFill/>
              <a:ln w="9525">
                <a:noFill/>
                <a:miter lim="800000"/>
                <a:headEnd/>
                <a:tailEnd/>
              </a:ln>
            </p:spPr>
          </p:pic>
          <p:grpSp>
            <p:nvGrpSpPr>
              <p:cNvPr id="5" name="Group 43"/>
              <p:cNvGrpSpPr>
                <a:grpSpLocks/>
              </p:cNvGrpSpPr>
              <p:nvPr/>
            </p:nvGrpSpPr>
            <p:grpSpPr bwMode="auto">
              <a:xfrm>
                <a:off x="3238117" y="2241481"/>
                <a:ext cx="5666704" cy="2502592"/>
                <a:chOff x="3110539" y="1551950"/>
                <a:chExt cx="5667106" cy="2503029"/>
              </a:xfrm>
            </p:grpSpPr>
            <p:cxnSp>
              <p:nvCxnSpPr>
                <p:cNvPr id="30733" name="Straight Connector 30"/>
                <p:cNvCxnSpPr>
                  <a:cxnSpLocks noChangeShapeType="1"/>
                </p:cNvCxnSpPr>
                <p:nvPr/>
              </p:nvCxnSpPr>
              <p:spPr bwMode="auto">
                <a:xfrm flipV="1">
                  <a:off x="3110539" y="3126730"/>
                  <a:ext cx="2428760" cy="98424"/>
                </a:xfrm>
                <a:prstGeom prst="line">
                  <a:avLst/>
                </a:prstGeom>
                <a:noFill/>
                <a:ln w="9525" algn="ctr">
                  <a:solidFill>
                    <a:schemeClr val="tx1"/>
                  </a:solidFill>
                  <a:round/>
                  <a:headEnd/>
                  <a:tailEnd/>
                </a:ln>
              </p:spPr>
            </p:cxnSp>
            <p:cxnSp>
              <p:nvCxnSpPr>
                <p:cNvPr id="30734" name="Straight Connector 32"/>
                <p:cNvCxnSpPr>
                  <a:cxnSpLocks noChangeShapeType="1"/>
                </p:cNvCxnSpPr>
                <p:nvPr/>
              </p:nvCxnSpPr>
              <p:spPr bwMode="auto">
                <a:xfrm flipV="1">
                  <a:off x="3650263" y="2142495"/>
                  <a:ext cx="5127382" cy="1082659"/>
                </a:xfrm>
                <a:prstGeom prst="line">
                  <a:avLst/>
                </a:prstGeom>
                <a:noFill/>
                <a:ln w="9525" algn="ctr">
                  <a:solidFill>
                    <a:schemeClr val="tx1"/>
                  </a:solidFill>
                  <a:prstDash val="dash"/>
                  <a:round/>
                  <a:headEnd/>
                  <a:tailEnd/>
                </a:ln>
              </p:spPr>
            </p:cxnSp>
            <p:sp>
              <p:nvSpPr>
                <p:cNvPr id="30735" name="TextBox 33"/>
                <p:cNvSpPr txBox="1">
                  <a:spLocks noChangeArrowheads="1"/>
                </p:cNvSpPr>
                <p:nvPr/>
              </p:nvSpPr>
              <p:spPr bwMode="auto">
                <a:xfrm>
                  <a:off x="8536104" y="1945646"/>
                  <a:ext cx="241541" cy="47704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1713"/>
                      </a:solidFill>
                      <a:effectLst/>
                      <a:uLnTx/>
                      <a:uFillTx/>
                      <a:latin typeface="Calibri" panose="020F0502020204030204"/>
                      <a:ea typeface="+mn-ea"/>
                      <a:cs typeface="+mn-cs"/>
                    </a:rPr>
                    <a:t>X</a:t>
                  </a:r>
                </a:p>
              </p:txBody>
            </p:sp>
            <p:sp>
              <p:nvSpPr>
                <p:cNvPr id="30736" name="TextBox 34"/>
                <p:cNvSpPr txBox="1">
                  <a:spLocks noChangeArrowheads="1"/>
                </p:cNvSpPr>
                <p:nvPr/>
              </p:nvSpPr>
              <p:spPr bwMode="auto">
                <a:xfrm>
                  <a:off x="3650263" y="1551950"/>
                  <a:ext cx="2284709" cy="477047"/>
                </a:xfrm>
                <a:prstGeom prst="rect">
                  <a:avLst/>
                </a:prstGeom>
                <a:noFill/>
                <a:ln w="9525">
                  <a:solidFill>
                    <a:schemeClr val="tx1"/>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1713"/>
                      </a:solidFill>
                      <a:effectLst/>
                      <a:uLnTx/>
                      <a:uFillTx/>
                      <a:latin typeface="Calibri" panose="020F0502020204030204"/>
                      <a:ea typeface="+mn-ea"/>
                      <a:cs typeface="+mn-cs"/>
                    </a:rPr>
                    <a:t>goal line</a:t>
                  </a:r>
                </a:p>
              </p:txBody>
            </p:sp>
            <p:sp>
              <p:nvSpPr>
                <p:cNvPr id="30737" name="TextBox 35"/>
                <p:cNvSpPr txBox="1">
                  <a:spLocks noChangeArrowheads="1"/>
                </p:cNvSpPr>
                <p:nvPr/>
              </p:nvSpPr>
              <p:spPr bwMode="auto">
                <a:xfrm>
                  <a:off x="4119685" y="3577932"/>
                  <a:ext cx="2633993" cy="477047"/>
                </a:xfrm>
                <a:prstGeom prst="rect">
                  <a:avLst/>
                </a:prstGeom>
                <a:noFill/>
                <a:ln w="9525">
                  <a:solidFill>
                    <a:schemeClr val="tx1"/>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1713"/>
                      </a:solidFill>
                      <a:effectLst/>
                      <a:uLnTx/>
                      <a:uFillTx/>
                      <a:latin typeface="Calibri" panose="020F0502020204030204"/>
                      <a:ea typeface="+mn-ea"/>
                      <a:cs typeface="+mn-cs"/>
                    </a:rPr>
                    <a:t>trend line</a:t>
                  </a:r>
                </a:p>
              </p:txBody>
            </p:sp>
            <p:cxnSp>
              <p:nvCxnSpPr>
                <p:cNvPr id="30738" name="Straight Arrow Connector 37"/>
                <p:cNvCxnSpPr>
                  <a:cxnSpLocks noChangeShapeType="1"/>
                </p:cNvCxnSpPr>
                <p:nvPr/>
              </p:nvCxnSpPr>
              <p:spPr bwMode="auto">
                <a:xfrm>
                  <a:off x="5944092" y="1955158"/>
                  <a:ext cx="809587" cy="492118"/>
                </a:xfrm>
                <a:prstGeom prst="straightConnector1">
                  <a:avLst/>
                </a:prstGeom>
                <a:noFill/>
                <a:ln w="9525" algn="ctr">
                  <a:solidFill>
                    <a:schemeClr val="tx1"/>
                  </a:solidFill>
                  <a:round/>
                  <a:headEnd/>
                  <a:tailEnd type="arrow" w="med" len="med"/>
                </a:ln>
              </p:spPr>
            </p:cxnSp>
            <p:cxnSp>
              <p:nvCxnSpPr>
                <p:cNvPr id="30739" name="Straight Arrow Connector 40"/>
                <p:cNvCxnSpPr>
                  <a:cxnSpLocks noChangeShapeType="1"/>
                </p:cNvCxnSpPr>
                <p:nvPr/>
              </p:nvCxnSpPr>
              <p:spPr bwMode="auto">
                <a:xfrm rot="16200000" flipV="1">
                  <a:off x="4449490" y="3235515"/>
                  <a:ext cx="321730" cy="301010"/>
                </a:xfrm>
                <a:prstGeom prst="straightConnector1">
                  <a:avLst/>
                </a:prstGeom>
                <a:noFill/>
                <a:ln w="9525" algn="ctr">
                  <a:solidFill>
                    <a:schemeClr val="tx1"/>
                  </a:solidFill>
                  <a:round/>
                  <a:headEnd/>
                  <a:tailEnd type="arrow" w="med" len="med"/>
                </a:ln>
              </p:spPr>
            </p:cxnSp>
          </p:grpSp>
        </p:grpSp>
      </p:grpSp>
      <p:sp>
        <p:nvSpPr>
          <p:cNvPr id="30" name="Rectangle 29"/>
          <p:cNvSpPr/>
          <p:nvPr/>
        </p:nvSpPr>
        <p:spPr>
          <a:xfrm>
            <a:off x="6858000" y="1752601"/>
            <a:ext cx="1841500" cy="523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C1713"/>
                </a:solidFill>
                <a:effectLst/>
                <a:uLnTx/>
                <a:uFillTx/>
                <a:latin typeface="Calibri" panose="020F0502020204030204"/>
                <a:ea typeface="+mn-ea"/>
                <a:cs typeface="+mn-cs"/>
              </a:rPr>
              <a:t>Flat Scores:</a:t>
            </a:r>
          </a:p>
        </p:txBody>
      </p:sp>
      <p:sp>
        <p:nvSpPr>
          <p:cNvPr id="37" name="TextBox 36"/>
          <p:cNvSpPr txBox="1"/>
          <p:nvPr/>
        </p:nvSpPr>
        <p:spPr>
          <a:xfrm>
            <a:off x="2209800" y="3962400"/>
            <a:ext cx="304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1713"/>
                </a:solidFill>
                <a:effectLst/>
                <a:uLnTx/>
                <a:uFillTx/>
                <a:latin typeface="Calibri" panose="020F0502020204030204"/>
                <a:ea typeface="+mn-ea"/>
                <a:cs typeface="+mn-cs"/>
              </a:rPr>
              <a:t>X</a:t>
            </a:r>
          </a:p>
        </p:txBody>
      </p:sp>
      <p:sp>
        <p:nvSpPr>
          <p:cNvPr id="38" name="TextBox 37"/>
          <p:cNvSpPr txBox="1"/>
          <p:nvPr/>
        </p:nvSpPr>
        <p:spPr>
          <a:xfrm>
            <a:off x="3657600" y="3429000"/>
            <a:ext cx="304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1713"/>
                </a:solidFill>
                <a:effectLst/>
                <a:uLnTx/>
                <a:uFillTx/>
                <a:latin typeface="Calibri" panose="020F0502020204030204"/>
                <a:ea typeface="+mn-ea"/>
                <a:cs typeface="+mn-cs"/>
              </a:rPr>
              <a:t>X</a:t>
            </a:r>
          </a:p>
        </p:txBody>
      </p:sp>
      <p:sp>
        <p:nvSpPr>
          <p:cNvPr id="39" name="TextBox 38"/>
          <p:cNvSpPr txBox="1"/>
          <p:nvPr/>
        </p:nvSpPr>
        <p:spPr>
          <a:xfrm>
            <a:off x="6858000" y="3962400"/>
            <a:ext cx="304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1713"/>
                </a:solidFill>
                <a:effectLst/>
                <a:uLnTx/>
                <a:uFillTx/>
                <a:latin typeface="Calibri" panose="020F0502020204030204"/>
                <a:ea typeface="+mn-ea"/>
                <a:cs typeface="+mn-cs"/>
              </a:rPr>
              <a:t>X</a:t>
            </a:r>
          </a:p>
        </p:txBody>
      </p:sp>
      <p:sp>
        <p:nvSpPr>
          <p:cNvPr id="40" name="TextBox 39"/>
          <p:cNvSpPr txBox="1"/>
          <p:nvPr/>
        </p:nvSpPr>
        <p:spPr>
          <a:xfrm>
            <a:off x="8305800" y="3886200"/>
            <a:ext cx="304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1713"/>
                </a:solidFill>
                <a:effectLst/>
                <a:uLnTx/>
                <a:uFillTx/>
                <a:latin typeface="Calibri" panose="020F0502020204030204"/>
                <a:ea typeface="+mn-ea"/>
                <a:cs typeface="+mn-cs"/>
              </a:rPr>
              <a:t>X</a:t>
            </a:r>
          </a:p>
        </p:txBody>
      </p:sp>
      <p:sp>
        <p:nvSpPr>
          <p:cNvPr id="34" name="TextBox 18"/>
          <p:cNvSpPr txBox="1">
            <a:spLocks noChangeArrowheads="1"/>
          </p:cNvSpPr>
          <p:nvPr/>
        </p:nvSpPr>
        <p:spPr bwMode="auto">
          <a:xfrm>
            <a:off x="2532852" y="3962400"/>
            <a:ext cx="286549" cy="3693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1713"/>
                </a:solidFill>
                <a:effectLst/>
                <a:uLnTx/>
                <a:uFillTx/>
                <a:latin typeface="Calibri" panose="020F0502020204030204"/>
                <a:ea typeface="+mn-ea"/>
                <a:cs typeface="+mn-cs"/>
              </a:rPr>
              <a:t>X</a:t>
            </a:r>
          </a:p>
        </p:txBody>
      </p:sp>
      <p:sp>
        <p:nvSpPr>
          <p:cNvPr id="36" name="TextBox 18"/>
          <p:cNvSpPr txBox="1">
            <a:spLocks noChangeArrowheads="1"/>
          </p:cNvSpPr>
          <p:nvPr/>
        </p:nvSpPr>
        <p:spPr bwMode="auto">
          <a:xfrm>
            <a:off x="7162801" y="3962400"/>
            <a:ext cx="210349" cy="369332"/>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1713"/>
                </a:solidFill>
                <a:effectLst/>
                <a:uLnTx/>
                <a:uFillTx/>
                <a:latin typeface="Calibri" panose="020F0502020204030204"/>
                <a:ea typeface="+mn-ea"/>
                <a:cs typeface="+mn-cs"/>
              </a:rPr>
              <a:t>X</a:t>
            </a:r>
          </a:p>
        </p:txBody>
      </p:sp>
      <p:sp>
        <p:nvSpPr>
          <p:cNvPr id="35" name="Rectangle 2">
            <a:extLst>
              <a:ext uri="{FF2B5EF4-FFF2-40B4-BE49-F238E27FC236}">
                <a16:creationId xmlns:a16="http://schemas.microsoft.com/office/drawing/2014/main" id="{ACFC099C-C214-4C3C-A5D0-E48A9FF96B44}"/>
              </a:ext>
            </a:extLst>
          </p:cNvPr>
          <p:cNvSpPr>
            <a:spLocks noChangeArrowheads="1"/>
          </p:cNvSpPr>
          <p:nvPr/>
        </p:nvSpPr>
        <p:spPr bwMode="auto">
          <a:xfrm>
            <a:off x="7093424" y="6364914"/>
            <a:ext cx="49017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marL="1828800" marR="0" lvl="4"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rPr>
              <a:t>National Center on RTI (2012)</a:t>
            </a:r>
          </a:p>
        </p:txBody>
      </p:sp>
    </p:spTree>
    <p:extLst>
      <p:ext uri="{BB962C8B-B14F-4D97-AF65-F5344CB8AC3E}">
        <p14:creationId xmlns:p14="http://schemas.microsoft.com/office/powerpoint/2010/main" val="3990863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107E6F-6F12-4241-AE84-4FA2402E40E9}"/>
              </a:ext>
            </a:extLst>
          </p:cNvPr>
          <p:cNvSpPr>
            <a:spLocks noGrp="1"/>
          </p:cNvSpPr>
          <p:nvPr>
            <p:ph type="title"/>
          </p:nvPr>
        </p:nvSpPr>
        <p:spPr>
          <a:xfrm>
            <a:off x="348343" y="567007"/>
            <a:ext cx="11495314" cy="892826"/>
          </a:xfrm>
        </p:spPr>
        <p:txBody>
          <a:bodyPr>
            <a:normAutofit fontScale="90000"/>
          </a:bodyPr>
          <a:lstStyle/>
          <a:p>
            <a:r>
              <a:rPr lang="en-US" sz="3200" dirty="0"/>
              <a:t>Use the </a:t>
            </a:r>
            <a:r>
              <a:rPr lang="en-US" sz="3200" i="1" dirty="0"/>
              <a:t>Assessment and Coordination Plan</a:t>
            </a:r>
            <a:r>
              <a:rPr lang="en-US" sz="3200" dirty="0"/>
              <a:t> to Document </a:t>
            </a:r>
            <a:br>
              <a:rPr lang="en-US" sz="3200" dirty="0"/>
            </a:br>
            <a:r>
              <a:rPr lang="en-US" sz="3200" dirty="0">
                <a:solidFill>
                  <a:srgbClr val="002060"/>
                </a:solidFill>
              </a:rPr>
              <a:t>Progress Monitoring Data Plans</a:t>
            </a:r>
          </a:p>
        </p:txBody>
      </p:sp>
      <p:graphicFrame>
        <p:nvGraphicFramePr>
          <p:cNvPr id="5" name="Table 4">
            <a:extLst>
              <a:ext uri="{FF2B5EF4-FFF2-40B4-BE49-F238E27FC236}">
                <a16:creationId xmlns:a16="http://schemas.microsoft.com/office/drawing/2014/main" id="{15511046-0FAF-0440-A7A4-3605520C1392}"/>
              </a:ext>
            </a:extLst>
          </p:cNvPr>
          <p:cNvGraphicFramePr>
            <a:graphicFrameLocks noGrp="1"/>
          </p:cNvGraphicFramePr>
          <p:nvPr/>
        </p:nvGraphicFramePr>
        <p:xfrm>
          <a:off x="1379621" y="1636656"/>
          <a:ext cx="9496924" cy="4525964"/>
        </p:xfrm>
        <a:graphic>
          <a:graphicData uri="http://schemas.openxmlformats.org/drawingml/2006/table">
            <a:tbl>
              <a:tblPr firstRow="1" firstCol="1" bandRow="1">
                <a:tableStyleId>{616DA210-FB5B-4158-B5E0-FEB733F419BA}</a:tableStyleId>
              </a:tblPr>
              <a:tblGrid>
                <a:gridCol w="805132">
                  <a:extLst>
                    <a:ext uri="{9D8B030D-6E8A-4147-A177-3AD203B41FA5}">
                      <a16:colId xmlns:a16="http://schemas.microsoft.com/office/drawing/2014/main" val="1183182873"/>
                    </a:ext>
                  </a:extLst>
                </a:gridCol>
                <a:gridCol w="1448632">
                  <a:extLst>
                    <a:ext uri="{9D8B030D-6E8A-4147-A177-3AD203B41FA5}">
                      <a16:colId xmlns:a16="http://schemas.microsoft.com/office/drawing/2014/main" val="2713481378"/>
                    </a:ext>
                  </a:extLst>
                </a:gridCol>
                <a:gridCol w="1448632">
                  <a:extLst>
                    <a:ext uri="{9D8B030D-6E8A-4147-A177-3AD203B41FA5}">
                      <a16:colId xmlns:a16="http://schemas.microsoft.com/office/drawing/2014/main" val="3324071294"/>
                    </a:ext>
                  </a:extLst>
                </a:gridCol>
                <a:gridCol w="1448632">
                  <a:extLst>
                    <a:ext uri="{9D8B030D-6E8A-4147-A177-3AD203B41FA5}">
                      <a16:colId xmlns:a16="http://schemas.microsoft.com/office/drawing/2014/main" val="810416225"/>
                    </a:ext>
                  </a:extLst>
                </a:gridCol>
                <a:gridCol w="1448632">
                  <a:extLst>
                    <a:ext uri="{9D8B030D-6E8A-4147-A177-3AD203B41FA5}">
                      <a16:colId xmlns:a16="http://schemas.microsoft.com/office/drawing/2014/main" val="2379059814"/>
                    </a:ext>
                  </a:extLst>
                </a:gridCol>
                <a:gridCol w="1448632">
                  <a:extLst>
                    <a:ext uri="{9D8B030D-6E8A-4147-A177-3AD203B41FA5}">
                      <a16:colId xmlns:a16="http://schemas.microsoft.com/office/drawing/2014/main" val="487576458"/>
                    </a:ext>
                  </a:extLst>
                </a:gridCol>
                <a:gridCol w="1448632">
                  <a:extLst>
                    <a:ext uri="{9D8B030D-6E8A-4147-A177-3AD203B41FA5}">
                      <a16:colId xmlns:a16="http://schemas.microsoft.com/office/drawing/2014/main" val="2472433074"/>
                    </a:ext>
                  </a:extLst>
                </a:gridCol>
              </a:tblGrid>
              <a:tr h="269838">
                <a:tc rowSpan="11">
                  <a:txBody>
                    <a:bodyPr/>
                    <a:lstStyle/>
                    <a:p>
                      <a:pPr marL="71755" marR="71755" algn="l">
                        <a:spcBef>
                          <a:spcPts val="0"/>
                        </a:spcBef>
                        <a:spcAft>
                          <a:spcPts val="0"/>
                        </a:spcAft>
                        <a:tabLst>
                          <a:tab pos="2743200" algn="ctr"/>
                          <a:tab pos="5486400" algn="r"/>
                        </a:tabLst>
                      </a:pPr>
                      <a:r>
                        <a:rPr lang="en-US" sz="1800" dirty="0">
                          <a:effectLst/>
                        </a:rPr>
                        <a:t>Grade Level: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vert="vert"/>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ctr">
                        <a:spcBef>
                          <a:spcPts val="0"/>
                        </a:spcBef>
                        <a:spcAft>
                          <a:spcPts val="0"/>
                        </a:spcAft>
                        <a:tabLst>
                          <a:tab pos="2743200" algn="ctr"/>
                          <a:tab pos="5486400" algn="r"/>
                        </a:tabLst>
                      </a:pPr>
                      <a:r>
                        <a:rPr lang="en-US" sz="900" dirty="0">
                          <a:effectLst/>
                        </a:rPr>
                        <a:t>Screening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dirty="0">
                          <a:effectLst/>
                        </a:rPr>
                        <a:t>Progress Monitoring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solidFill>
                      <a:schemeClr val="accent6">
                        <a:lumMod val="20000"/>
                        <a:lumOff val="80000"/>
                      </a:schemeClr>
                    </a:solidFill>
                  </a:tcPr>
                </a:tc>
                <a:tc>
                  <a:txBody>
                    <a:bodyPr/>
                    <a:lstStyle/>
                    <a:p>
                      <a:pPr marL="0" marR="0" algn="ctr">
                        <a:spcBef>
                          <a:spcPts val="0"/>
                        </a:spcBef>
                        <a:spcAft>
                          <a:spcPts val="0"/>
                        </a:spcAft>
                        <a:tabLst>
                          <a:tab pos="2743200" algn="ctr"/>
                          <a:tab pos="5486400" algn="r"/>
                        </a:tabLst>
                      </a:pPr>
                      <a:r>
                        <a:rPr lang="en-US" sz="900">
                          <a:effectLst/>
                        </a:rPr>
                        <a:t>Diagnostics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Lesson Mastery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Implementation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2566708931"/>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Measures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337964143"/>
                  </a:ext>
                </a:extLst>
              </a:tr>
              <a:tr h="341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Purpose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393416541"/>
                  </a:ext>
                </a:extLst>
              </a:tr>
              <a:tr h="341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Timeline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668968296"/>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What students will be assessed?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ctr">
                        <a:spcBef>
                          <a:spcPts val="0"/>
                        </a:spcBef>
                        <a:spcAft>
                          <a:spcPts val="0"/>
                        </a:spcAft>
                        <a:tabLst>
                          <a:tab pos="2743200" algn="ctr"/>
                          <a:tab pos="5486400" algn="r"/>
                        </a:tabLst>
                      </a:pPr>
                      <a:r>
                        <a:rPr lang="en-US" sz="9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351172624"/>
                  </a:ext>
                </a:extLst>
              </a:tr>
              <a:tr h="45085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the school expert?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494062601"/>
                  </a:ext>
                </a:extLst>
              </a:tr>
              <a:tr h="455913">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collecting the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452414222"/>
                  </a:ext>
                </a:extLst>
              </a:tr>
              <a:tr h="59757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When is the training/</a:t>
                      </a:r>
                      <a:endParaRPr lang="en-US" sz="1100">
                        <a:effectLst/>
                      </a:endParaRPr>
                    </a:p>
                    <a:p>
                      <a:pPr marL="0" marR="0" algn="ctr">
                        <a:spcBef>
                          <a:spcPts val="0"/>
                        </a:spcBef>
                        <a:spcAft>
                          <a:spcPts val="0"/>
                        </a:spcAft>
                        <a:tabLst>
                          <a:tab pos="2743200" algn="ctr"/>
                          <a:tab pos="5486400" algn="r"/>
                        </a:tabLst>
                      </a:pPr>
                      <a:r>
                        <a:rPr lang="en-US" sz="900">
                          <a:effectLst/>
                        </a:rPr>
                        <a:t>retooling?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100156420"/>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entering the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142517232"/>
                  </a:ext>
                </a:extLst>
              </a:tr>
              <a:tr h="445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Where is the data stored?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390781713"/>
                  </a:ext>
                </a:extLst>
              </a:tr>
              <a:tr h="539675">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What TEAM(S) are using this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solidFill>
                      <a:schemeClr val="accent6">
                        <a:lumMod val="20000"/>
                        <a:lumOff val="80000"/>
                      </a:schemeClr>
                    </a:solidFill>
                  </a:tcP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3274686691"/>
                  </a:ext>
                </a:extLst>
              </a:tr>
            </a:tbl>
          </a:graphicData>
        </a:graphic>
      </p:graphicFrame>
      <p:pic>
        <p:nvPicPr>
          <p:cNvPr id="4" name="Picture 2" descr="Stop Sign Free Stock Photo - Public Domain Pictures">
            <a:extLst>
              <a:ext uri="{FF2B5EF4-FFF2-40B4-BE49-F238E27FC236}">
                <a16:creationId xmlns:a16="http://schemas.microsoft.com/office/drawing/2014/main" id="{DD71D99B-FB0C-3E43-8FF7-5CF79FBB5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9803" y="578203"/>
            <a:ext cx="981404" cy="98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580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0819-EE25-3541-9838-05ED37682E80}"/>
              </a:ext>
            </a:extLst>
          </p:cNvPr>
          <p:cNvSpPr>
            <a:spLocks noGrp="1"/>
          </p:cNvSpPr>
          <p:nvPr>
            <p:ph type="title"/>
          </p:nvPr>
        </p:nvSpPr>
        <p:spPr>
          <a:xfrm>
            <a:off x="8499295" y="2314963"/>
            <a:ext cx="3807187" cy="2228074"/>
          </a:xfrm>
        </p:spPr>
        <p:txBody>
          <a:bodyPr>
            <a:normAutofit/>
          </a:bodyPr>
          <a:lstStyle/>
          <a:p>
            <a:r>
              <a:rPr lang="en-US" sz="6000" dirty="0"/>
              <a:t>Diagnostic</a:t>
            </a:r>
          </a:p>
        </p:txBody>
      </p:sp>
      <p:pic>
        <p:nvPicPr>
          <p:cNvPr id="2050" name="Picture 2">
            <a:extLst>
              <a:ext uri="{FF2B5EF4-FFF2-40B4-BE49-F238E27FC236}">
                <a16:creationId xmlns:a16="http://schemas.microsoft.com/office/drawing/2014/main" id="{9F2084EB-7FC1-8942-99FF-06DBCAFDF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126" y="0"/>
            <a:ext cx="10402890" cy="729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291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FCA3-6B60-2242-8B3A-812CC84F7CCE}"/>
              </a:ext>
            </a:extLst>
          </p:cNvPr>
          <p:cNvSpPr>
            <a:spLocks noGrp="1"/>
          </p:cNvSpPr>
          <p:nvPr>
            <p:ph type="title"/>
          </p:nvPr>
        </p:nvSpPr>
        <p:spPr>
          <a:xfrm>
            <a:off x="725439" y="561605"/>
            <a:ext cx="10515600" cy="1325563"/>
          </a:xfrm>
        </p:spPr>
        <p:txBody>
          <a:bodyPr/>
          <a:lstStyle/>
          <a:p>
            <a:r>
              <a:rPr lang="en-US" dirty="0"/>
              <a:t>Diagnostic Assessments</a:t>
            </a:r>
          </a:p>
        </p:txBody>
      </p:sp>
      <p:graphicFrame>
        <p:nvGraphicFramePr>
          <p:cNvPr id="4" name="Table 4">
            <a:extLst>
              <a:ext uri="{FF2B5EF4-FFF2-40B4-BE49-F238E27FC236}">
                <a16:creationId xmlns:a16="http://schemas.microsoft.com/office/drawing/2014/main" id="{2BF76BBE-95B7-F042-9E1D-55CC150EDD26}"/>
              </a:ext>
            </a:extLst>
          </p:cNvPr>
          <p:cNvGraphicFramePr>
            <a:graphicFrameLocks noGrp="1"/>
          </p:cNvGraphicFramePr>
          <p:nvPr>
            <p:extLst>
              <p:ext uri="{D42A27DB-BD31-4B8C-83A1-F6EECF244321}">
                <p14:modId xmlns:p14="http://schemas.microsoft.com/office/powerpoint/2010/main" val="1465875675"/>
              </p:ext>
            </p:extLst>
          </p:nvPr>
        </p:nvGraphicFramePr>
        <p:xfrm>
          <a:off x="950960" y="1467476"/>
          <a:ext cx="10290079" cy="4501464"/>
        </p:xfrm>
        <a:graphic>
          <a:graphicData uri="http://schemas.openxmlformats.org/drawingml/2006/table">
            <a:tbl>
              <a:tblPr bandRow="1">
                <a:tableStyleId>{16D9F66E-5EB9-4882-86FB-DCBF35E3C3E4}</a:tableStyleId>
              </a:tblPr>
              <a:tblGrid>
                <a:gridCol w="2046625">
                  <a:extLst>
                    <a:ext uri="{9D8B030D-6E8A-4147-A177-3AD203B41FA5}">
                      <a16:colId xmlns:a16="http://schemas.microsoft.com/office/drawing/2014/main" val="4015506235"/>
                    </a:ext>
                  </a:extLst>
                </a:gridCol>
                <a:gridCol w="8243454">
                  <a:extLst>
                    <a:ext uri="{9D8B030D-6E8A-4147-A177-3AD203B41FA5}">
                      <a16:colId xmlns:a16="http://schemas.microsoft.com/office/drawing/2014/main" val="2823182"/>
                    </a:ext>
                  </a:extLst>
                </a:gridCol>
              </a:tblGrid>
              <a:tr h="998634">
                <a:tc>
                  <a:txBody>
                    <a:bodyPr/>
                    <a:lstStyle/>
                    <a:p>
                      <a:r>
                        <a:rPr lang="en-US" sz="2800" dirty="0"/>
                        <a:t>Purpose</a:t>
                      </a:r>
                      <a:endParaRPr lang="en-US" sz="2800" b="1" dirty="0"/>
                    </a:p>
                  </a:txBody>
                  <a:tcPr/>
                </a:tc>
                <a:tc>
                  <a:txBody>
                    <a:bodyPr/>
                    <a:lstStyle/>
                    <a:p>
                      <a:r>
                        <a:rPr lang="en-US" sz="2800" dirty="0"/>
                        <a:t>Identify specific literacy skill strengths and weaknesses to inform intervention intensification</a:t>
                      </a:r>
                    </a:p>
                  </a:txBody>
                  <a:tcPr/>
                </a:tc>
                <a:extLst>
                  <a:ext uri="{0D108BD9-81ED-4DB2-BD59-A6C34878D82A}">
                    <a16:rowId xmlns:a16="http://schemas.microsoft.com/office/drawing/2014/main" val="719543095"/>
                  </a:ext>
                </a:extLst>
              </a:tr>
              <a:tr h="1285804">
                <a:tc>
                  <a:txBody>
                    <a:bodyPr/>
                    <a:lstStyle/>
                    <a:p>
                      <a:r>
                        <a:rPr lang="en-US" sz="2800" dirty="0"/>
                        <a:t>Focus</a:t>
                      </a:r>
                      <a:endParaRPr lang="en-US" sz="2800" b="1" dirty="0"/>
                    </a:p>
                  </a:txBody>
                  <a:tcPr/>
                </a:tc>
                <a:tc>
                  <a:txBody>
                    <a:bodyPr/>
                    <a:lstStyle/>
                    <a:p>
                      <a:r>
                        <a:rPr lang="en-US" sz="2800" dirty="0"/>
                        <a:t>Students identified through screening/PM as at-risk for poor literacy skill acquisition, and are not making adequate progress</a:t>
                      </a:r>
                    </a:p>
                  </a:txBody>
                  <a:tcPr/>
                </a:tc>
                <a:extLst>
                  <a:ext uri="{0D108BD9-81ED-4DB2-BD59-A6C34878D82A}">
                    <a16:rowId xmlns:a16="http://schemas.microsoft.com/office/drawing/2014/main" val="855104055"/>
                  </a:ext>
                </a:extLst>
              </a:tr>
              <a:tr h="1311142">
                <a:tc>
                  <a:txBody>
                    <a:bodyPr/>
                    <a:lstStyle/>
                    <a:p>
                      <a:r>
                        <a:rPr lang="en-US" sz="2800" dirty="0"/>
                        <a:t>Tools</a:t>
                      </a:r>
                      <a:endParaRPr lang="en-US" sz="2800" b="1" dirty="0"/>
                    </a:p>
                  </a:txBody>
                  <a:tcPr/>
                </a:tc>
                <a:tc>
                  <a:txBody>
                    <a:bodyPr/>
                    <a:lstStyle/>
                    <a:p>
                      <a:r>
                        <a:rPr lang="en-US" sz="2800" dirty="0"/>
                        <a:t>Longer assessments often standardized; also quicker, less standardized assessments. Psychometric quality varies</a:t>
                      </a:r>
                    </a:p>
                  </a:txBody>
                  <a:tcPr/>
                </a:tc>
                <a:extLst>
                  <a:ext uri="{0D108BD9-81ED-4DB2-BD59-A6C34878D82A}">
                    <a16:rowId xmlns:a16="http://schemas.microsoft.com/office/drawing/2014/main" val="1248286526"/>
                  </a:ext>
                </a:extLst>
              </a:tr>
              <a:tr h="759630">
                <a:tc>
                  <a:txBody>
                    <a:bodyPr/>
                    <a:lstStyle/>
                    <a:p>
                      <a:r>
                        <a:rPr lang="en-US" sz="2800" dirty="0"/>
                        <a:t>Time Frame</a:t>
                      </a:r>
                      <a:endParaRPr lang="en-US" sz="2800" b="1" dirty="0"/>
                    </a:p>
                  </a:txBody>
                  <a:tcPr/>
                </a:tc>
                <a:tc>
                  <a:txBody>
                    <a:bodyPr/>
                    <a:lstStyle/>
                    <a:p>
                      <a:r>
                        <a:rPr lang="en-US" sz="2800" dirty="0"/>
                        <a:t>Students are assessed on an as-needed basis</a:t>
                      </a:r>
                    </a:p>
                  </a:txBody>
                  <a:tcPr/>
                </a:tc>
                <a:extLst>
                  <a:ext uri="{0D108BD9-81ED-4DB2-BD59-A6C34878D82A}">
                    <a16:rowId xmlns:a16="http://schemas.microsoft.com/office/drawing/2014/main" val="2085270313"/>
                  </a:ext>
                </a:extLst>
              </a:tr>
            </a:tbl>
          </a:graphicData>
        </a:graphic>
      </p:graphicFrame>
    </p:spTree>
    <p:extLst>
      <p:ext uri="{BB962C8B-B14F-4D97-AF65-F5344CB8AC3E}">
        <p14:creationId xmlns:p14="http://schemas.microsoft.com/office/powerpoint/2010/main" val="539711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91C46-82C5-994C-A1A4-3096E0A9B07A}"/>
              </a:ext>
            </a:extLst>
          </p:cNvPr>
          <p:cNvSpPr>
            <a:spLocks noGrp="1"/>
          </p:cNvSpPr>
          <p:nvPr>
            <p:ph type="title"/>
          </p:nvPr>
        </p:nvSpPr>
        <p:spPr>
          <a:xfrm>
            <a:off x="838200" y="681037"/>
            <a:ext cx="10515600" cy="1325563"/>
          </a:xfrm>
        </p:spPr>
        <p:txBody>
          <a:bodyPr/>
          <a:lstStyle/>
          <a:p>
            <a:r>
              <a:rPr lang="en-US" dirty="0"/>
              <a:t>Diagnostic Assessments</a:t>
            </a:r>
          </a:p>
        </p:txBody>
      </p:sp>
      <p:sp>
        <p:nvSpPr>
          <p:cNvPr id="3" name="Content Placeholder 2">
            <a:extLst>
              <a:ext uri="{FF2B5EF4-FFF2-40B4-BE49-F238E27FC236}">
                <a16:creationId xmlns:a16="http://schemas.microsoft.com/office/drawing/2014/main" id="{3BCBB9B0-9269-964C-A607-23E00CCC05CC}"/>
              </a:ext>
            </a:extLst>
          </p:cNvPr>
          <p:cNvSpPr>
            <a:spLocks noGrp="1"/>
          </p:cNvSpPr>
          <p:nvPr>
            <p:ph idx="1"/>
          </p:nvPr>
        </p:nvSpPr>
        <p:spPr>
          <a:xfrm>
            <a:off x="838200" y="1700934"/>
            <a:ext cx="10515600" cy="4351338"/>
          </a:xfrm>
        </p:spPr>
        <p:txBody>
          <a:bodyPr/>
          <a:lstStyle/>
          <a:p>
            <a:pPr marL="0" indent="0">
              <a:buNone/>
            </a:pPr>
            <a:r>
              <a:rPr lang="en-US" dirty="0"/>
              <a:t>Keys to diagnostic assessments?</a:t>
            </a:r>
          </a:p>
          <a:p>
            <a:pPr lvl="1"/>
            <a:r>
              <a:rPr lang="en-US" dirty="0"/>
              <a:t>They assess or “diagnose” instructional need; they do NOT diagnose disabilities or dyslexia</a:t>
            </a:r>
          </a:p>
          <a:p>
            <a:pPr lvl="1"/>
            <a:r>
              <a:rPr lang="en-US" b="1" dirty="0"/>
              <a:t>Increased specificity </a:t>
            </a:r>
            <a:r>
              <a:rPr lang="en-US" dirty="0"/>
              <a:t>to tap individual student strengths and weaknesses</a:t>
            </a:r>
          </a:p>
          <a:p>
            <a:pPr lvl="1"/>
            <a:r>
              <a:rPr lang="en-US" dirty="0"/>
              <a:t>Should provide data on </a:t>
            </a:r>
            <a:r>
              <a:rPr lang="en-US" b="1" dirty="0"/>
              <a:t>areas of instruction to be intensified</a:t>
            </a:r>
            <a:r>
              <a:rPr lang="en-US" dirty="0"/>
              <a:t> for an individual student</a:t>
            </a:r>
          </a:p>
          <a:p>
            <a:pPr lvl="1"/>
            <a:r>
              <a:rPr lang="en-US" dirty="0"/>
              <a:t>Can be </a:t>
            </a:r>
            <a:r>
              <a:rPr lang="en-US" b="1" dirty="0"/>
              <a:t>standardized</a:t>
            </a:r>
            <a:r>
              <a:rPr lang="en-US" dirty="0"/>
              <a:t> (available through publishers) or </a:t>
            </a:r>
            <a:r>
              <a:rPr lang="en-US" b="1" dirty="0"/>
              <a:t>informal</a:t>
            </a:r>
            <a:r>
              <a:rPr lang="en-US" dirty="0"/>
              <a:t> (created by teachers)</a:t>
            </a:r>
          </a:p>
          <a:p>
            <a:pPr lvl="1"/>
            <a:r>
              <a:rPr lang="en-US" dirty="0"/>
              <a:t>Can be </a:t>
            </a:r>
            <a:r>
              <a:rPr lang="en-US" b="1" dirty="0"/>
              <a:t>combined with multiple data sources </a:t>
            </a:r>
            <a:r>
              <a:rPr lang="en-US" dirty="0"/>
              <a:t>(e.g., parent feedback) to narrow in on instruction need</a:t>
            </a:r>
          </a:p>
          <a:p>
            <a:pPr lvl="1"/>
            <a:endParaRPr lang="en-US" dirty="0"/>
          </a:p>
        </p:txBody>
      </p:sp>
    </p:spTree>
    <p:extLst>
      <p:ext uri="{BB962C8B-B14F-4D97-AF65-F5344CB8AC3E}">
        <p14:creationId xmlns:p14="http://schemas.microsoft.com/office/powerpoint/2010/main" val="946193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293909"/>
            <a:ext cx="10709564" cy="4772040"/>
          </a:xfrm>
        </p:spPr>
        <p:txBody>
          <a:bodyPr>
            <a:normAutofit fontScale="85000" lnSpcReduction="20000"/>
          </a:bodyPr>
          <a:lstStyle/>
          <a:p>
            <a:pPr marL="0" indent="0">
              <a:lnSpc>
                <a:spcPct val="120000"/>
              </a:lnSpc>
              <a:buNone/>
            </a:pPr>
            <a:r>
              <a:rPr lang="en-US" sz="3200" dirty="0"/>
              <a:t>In MTSS–R, data are used to make decisions to improve MTSS–R implementation and student outcomes. Two types of data are used for this: student data (Part I) and MTSS–R implementation data (Part II).</a:t>
            </a:r>
          </a:p>
          <a:p>
            <a:pPr marL="0" indent="0">
              <a:buNone/>
            </a:pPr>
            <a:r>
              <a:rPr lang="en-US" sz="2000" dirty="0"/>
              <a:t> </a:t>
            </a:r>
          </a:p>
          <a:p>
            <a:r>
              <a:rPr lang="en-US" sz="2400" dirty="0"/>
              <a:t>Section 1: Student Reading Data – General Considerations</a:t>
            </a:r>
            <a:endParaRPr lang="en-US" sz="2400" dirty="0">
              <a:highlight>
                <a:srgbClr val="FFFF00"/>
              </a:highlight>
            </a:endParaRPr>
          </a:p>
          <a:p>
            <a:r>
              <a:rPr lang="en-US" sz="2400" dirty="0"/>
              <a:t>Section 2: Student Reading Data – Universal Screening Data</a:t>
            </a:r>
          </a:p>
          <a:p>
            <a:r>
              <a:rPr lang="en-US" sz="2400" dirty="0"/>
              <a:t>Section 3: Student Reading Data – Progress Monitoring Data</a:t>
            </a:r>
          </a:p>
          <a:p>
            <a:r>
              <a:rPr lang="en-US" sz="2400" dirty="0"/>
              <a:t>Section 4: Student Reading Data – Diagnostic Assessment Data</a:t>
            </a:r>
          </a:p>
          <a:p>
            <a:r>
              <a:rPr lang="en-US" sz="2400" dirty="0"/>
              <a:t>Section 5: Student Reading Data – Lesson Mastery Data</a:t>
            </a:r>
          </a:p>
          <a:p>
            <a:r>
              <a:rPr lang="en-US" sz="2400" dirty="0"/>
              <a:t>Section 6: Implementation Data – General Considerations</a:t>
            </a:r>
          </a:p>
          <a:p>
            <a:r>
              <a:rPr lang="en-US" sz="2400" dirty="0"/>
              <a:t>Section 7: Implementation Data – Reading Instruction and Intervention</a:t>
            </a:r>
          </a:p>
          <a:p>
            <a:r>
              <a:rPr lang="en-US" sz="2400" dirty="0"/>
              <a:t>Section 8: Implementation Data – PD and Coaching</a:t>
            </a:r>
          </a:p>
          <a:p>
            <a:r>
              <a:rPr lang="en-US" sz="2400" dirty="0"/>
              <a:t>Section 9: Implementation Data – MTSS-R School Leadership</a:t>
            </a:r>
          </a:p>
        </p:txBody>
      </p:sp>
      <p:sp>
        <p:nvSpPr>
          <p:cNvPr id="3" name="Title 2">
            <a:extLst>
              <a:ext uri="{FF2B5EF4-FFF2-40B4-BE49-F238E27FC236}">
                <a16:creationId xmlns:a16="http://schemas.microsoft.com/office/drawing/2014/main" id="{A130F6E5-9E8E-9C47-A040-6740A73969B1}"/>
              </a:ext>
            </a:extLst>
          </p:cNvPr>
          <p:cNvSpPr>
            <a:spLocks noGrp="1"/>
          </p:cNvSpPr>
          <p:nvPr>
            <p:ph type="title"/>
          </p:nvPr>
        </p:nvSpPr>
        <p:spPr>
          <a:xfrm>
            <a:off x="609600" y="579904"/>
            <a:ext cx="10972800" cy="714005"/>
          </a:xfrm>
        </p:spPr>
        <p:txBody>
          <a:bodyPr>
            <a:normAutofit/>
          </a:bodyPr>
          <a:lstStyle/>
          <a:p>
            <a:r>
              <a:rPr lang="en-US" dirty="0"/>
              <a:t>Element II. Data Use</a:t>
            </a:r>
          </a:p>
        </p:txBody>
      </p:sp>
      <p:pic>
        <p:nvPicPr>
          <p:cNvPr id="6" name="Picture 5" descr="Website, timeline&#10;&#10;Description automatically generated">
            <a:extLst>
              <a:ext uri="{FF2B5EF4-FFF2-40B4-BE49-F238E27FC236}">
                <a16:creationId xmlns:a16="http://schemas.microsoft.com/office/drawing/2014/main" id="{F6E2DC18-445C-254F-8311-E38A0E0E00AC}"/>
              </a:ext>
            </a:extLst>
          </p:cNvPr>
          <p:cNvPicPr>
            <a:picLocks noChangeAspect="1"/>
          </p:cNvPicPr>
          <p:nvPr/>
        </p:nvPicPr>
        <p:blipFill>
          <a:blip r:embed="rId3"/>
          <a:stretch>
            <a:fillRect/>
          </a:stretch>
        </p:blipFill>
        <p:spPr>
          <a:xfrm>
            <a:off x="8375779" y="3260035"/>
            <a:ext cx="3462638" cy="2160104"/>
          </a:xfrm>
          <a:prstGeom prst="rect">
            <a:avLst/>
          </a:prstGeom>
          <a:ln>
            <a:solidFill>
              <a:schemeClr val="tx1"/>
            </a:solidFill>
          </a:ln>
        </p:spPr>
      </p:pic>
    </p:spTree>
    <p:extLst>
      <p:ext uri="{BB962C8B-B14F-4D97-AF65-F5344CB8AC3E}">
        <p14:creationId xmlns:p14="http://schemas.microsoft.com/office/powerpoint/2010/main" val="985121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7C13F-2A29-0549-A1FA-8649934C6D0A}"/>
              </a:ext>
            </a:extLst>
          </p:cNvPr>
          <p:cNvSpPr>
            <a:spLocks noGrp="1"/>
          </p:cNvSpPr>
          <p:nvPr>
            <p:ph idx="1"/>
          </p:nvPr>
        </p:nvSpPr>
        <p:spPr>
          <a:xfrm>
            <a:off x="838200" y="3183467"/>
            <a:ext cx="4572000" cy="2993495"/>
          </a:xfrm>
        </p:spPr>
        <p:txBody>
          <a:bodyPr/>
          <a:lstStyle/>
          <a:p>
            <a:r>
              <a:rPr lang="en-US" dirty="0"/>
              <a:t>CORE Phonics Screener</a:t>
            </a:r>
          </a:p>
          <a:p>
            <a:r>
              <a:rPr lang="en-US" dirty="0"/>
              <a:t>Phonological Awareness Skills Test (PAST)</a:t>
            </a:r>
          </a:p>
          <a:p>
            <a:r>
              <a:rPr lang="en-US" dirty="0"/>
              <a:t>Teacher-made phonics assessment</a:t>
            </a:r>
          </a:p>
        </p:txBody>
      </p:sp>
      <p:sp>
        <p:nvSpPr>
          <p:cNvPr id="4" name="Title 1">
            <a:extLst>
              <a:ext uri="{FF2B5EF4-FFF2-40B4-BE49-F238E27FC236}">
                <a16:creationId xmlns:a16="http://schemas.microsoft.com/office/drawing/2014/main" id="{ECDEDEBC-ECA8-7349-B9EC-7D277E6A4D04}"/>
              </a:ext>
            </a:extLst>
          </p:cNvPr>
          <p:cNvSpPr>
            <a:spLocks noGrp="1"/>
          </p:cNvSpPr>
          <p:nvPr>
            <p:ph type="title"/>
          </p:nvPr>
        </p:nvSpPr>
        <p:spPr>
          <a:xfrm>
            <a:off x="337803" y="909411"/>
            <a:ext cx="5562600" cy="1154036"/>
          </a:xfrm>
        </p:spPr>
        <p:txBody>
          <a:bodyPr/>
          <a:lstStyle/>
          <a:p>
            <a:r>
              <a:rPr lang="en-US" dirty="0"/>
              <a:t>Diagnostic Assessment Examples</a:t>
            </a:r>
          </a:p>
        </p:txBody>
      </p:sp>
      <p:pic>
        <p:nvPicPr>
          <p:cNvPr id="6" name="Picture 5" descr="A picture containing diagram&#10;&#10;Description automatically generated">
            <a:extLst>
              <a:ext uri="{FF2B5EF4-FFF2-40B4-BE49-F238E27FC236}">
                <a16:creationId xmlns:a16="http://schemas.microsoft.com/office/drawing/2014/main" id="{BB032E59-A3E9-5B46-99D0-929DC46C422D}"/>
              </a:ext>
            </a:extLst>
          </p:cNvPr>
          <p:cNvPicPr>
            <a:picLocks noChangeAspect="1"/>
          </p:cNvPicPr>
          <p:nvPr/>
        </p:nvPicPr>
        <p:blipFill>
          <a:blip r:embed="rId3"/>
          <a:stretch>
            <a:fillRect/>
          </a:stretch>
        </p:blipFill>
        <p:spPr>
          <a:xfrm>
            <a:off x="5824203" y="547391"/>
            <a:ext cx="5955063" cy="4864608"/>
          </a:xfrm>
          <a:prstGeom prst="rect">
            <a:avLst/>
          </a:prstGeom>
        </p:spPr>
      </p:pic>
      <p:sp>
        <p:nvSpPr>
          <p:cNvPr id="7" name="Rectangle 6">
            <a:extLst>
              <a:ext uri="{FF2B5EF4-FFF2-40B4-BE49-F238E27FC236}">
                <a16:creationId xmlns:a16="http://schemas.microsoft.com/office/drawing/2014/main" id="{8CC63336-5F42-1A46-8CC5-7A60E1776080}"/>
              </a:ext>
            </a:extLst>
          </p:cNvPr>
          <p:cNvSpPr/>
          <p:nvPr/>
        </p:nvSpPr>
        <p:spPr>
          <a:xfrm>
            <a:off x="5410200" y="5482401"/>
            <a:ext cx="6781800" cy="646331"/>
          </a:xfrm>
          <a:prstGeom prst="rect">
            <a:avLst/>
          </a:prstGeom>
        </p:spPr>
        <p:txBody>
          <a:bodyPr wrap="square">
            <a:spAutoFit/>
          </a:bodyPr>
          <a:lstStyle/>
          <a:p>
            <a:pPr algn="ctr"/>
            <a:r>
              <a:rPr lang="en-US" dirty="0">
                <a:latin typeface="Arial" panose="020B0604020202020204" pitchFamily="34" charset="0"/>
              </a:rPr>
              <a:t>Generic Phonics Screener </a:t>
            </a:r>
          </a:p>
          <a:p>
            <a:pPr algn="ctr"/>
            <a:r>
              <a:rPr lang="en-US" dirty="0">
                <a:latin typeface="Arial" panose="020B0604020202020204" pitchFamily="34" charset="0"/>
              </a:rPr>
              <a:t>National Reading First Technical Assistance Center</a:t>
            </a:r>
            <a:endParaRPr lang="en-US" dirty="0"/>
          </a:p>
        </p:txBody>
      </p:sp>
    </p:spTree>
    <p:extLst>
      <p:ext uri="{BB962C8B-B14F-4D97-AF65-F5344CB8AC3E}">
        <p14:creationId xmlns:p14="http://schemas.microsoft.com/office/powerpoint/2010/main" val="707616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EE545-4C22-CD41-91AF-E52E2CC1BDE3}"/>
              </a:ext>
            </a:extLst>
          </p:cNvPr>
          <p:cNvSpPr>
            <a:spLocks noGrp="1"/>
          </p:cNvSpPr>
          <p:nvPr>
            <p:ph type="title"/>
          </p:nvPr>
        </p:nvSpPr>
        <p:spPr>
          <a:xfrm>
            <a:off x="641683" y="545432"/>
            <a:ext cx="10972800" cy="746891"/>
          </a:xfrm>
        </p:spPr>
        <p:txBody>
          <a:bodyPr>
            <a:noAutofit/>
          </a:bodyPr>
          <a:lstStyle/>
          <a:p>
            <a:r>
              <a:rPr lang="en-US" sz="2800" dirty="0"/>
              <a:t>Use the </a:t>
            </a:r>
            <a:r>
              <a:rPr lang="en-US" sz="2800" i="1" dirty="0"/>
              <a:t>Assessment and Coordination Plan</a:t>
            </a:r>
            <a:r>
              <a:rPr lang="en-US" sz="2800" dirty="0"/>
              <a:t> to Document </a:t>
            </a:r>
            <a:br>
              <a:rPr lang="en-US" sz="2800" dirty="0"/>
            </a:br>
            <a:r>
              <a:rPr lang="en-US" sz="2800" dirty="0">
                <a:solidFill>
                  <a:srgbClr val="002060"/>
                </a:solidFill>
              </a:rPr>
              <a:t>Diagnostic Data Plans</a:t>
            </a:r>
            <a:endParaRPr lang="en-US" sz="2400" dirty="0"/>
          </a:p>
        </p:txBody>
      </p:sp>
      <p:graphicFrame>
        <p:nvGraphicFramePr>
          <p:cNvPr id="3" name="Table 2">
            <a:extLst>
              <a:ext uri="{FF2B5EF4-FFF2-40B4-BE49-F238E27FC236}">
                <a16:creationId xmlns:a16="http://schemas.microsoft.com/office/drawing/2014/main" id="{2B74A527-D23A-1B47-AE4E-59EB5A32C863}"/>
              </a:ext>
            </a:extLst>
          </p:cNvPr>
          <p:cNvGraphicFramePr>
            <a:graphicFrameLocks noGrp="1"/>
          </p:cNvGraphicFramePr>
          <p:nvPr/>
        </p:nvGraphicFramePr>
        <p:xfrm>
          <a:off x="1379621" y="1636656"/>
          <a:ext cx="9496924" cy="4525964"/>
        </p:xfrm>
        <a:graphic>
          <a:graphicData uri="http://schemas.openxmlformats.org/drawingml/2006/table">
            <a:tbl>
              <a:tblPr firstRow="1" firstCol="1" bandRow="1">
                <a:tableStyleId>{616DA210-FB5B-4158-B5E0-FEB733F419BA}</a:tableStyleId>
              </a:tblPr>
              <a:tblGrid>
                <a:gridCol w="805132">
                  <a:extLst>
                    <a:ext uri="{9D8B030D-6E8A-4147-A177-3AD203B41FA5}">
                      <a16:colId xmlns:a16="http://schemas.microsoft.com/office/drawing/2014/main" val="1183182873"/>
                    </a:ext>
                  </a:extLst>
                </a:gridCol>
                <a:gridCol w="1448632">
                  <a:extLst>
                    <a:ext uri="{9D8B030D-6E8A-4147-A177-3AD203B41FA5}">
                      <a16:colId xmlns:a16="http://schemas.microsoft.com/office/drawing/2014/main" val="2713481378"/>
                    </a:ext>
                  </a:extLst>
                </a:gridCol>
                <a:gridCol w="1448632">
                  <a:extLst>
                    <a:ext uri="{9D8B030D-6E8A-4147-A177-3AD203B41FA5}">
                      <a16:colId xmlns:a16="http://schemas.microsoft.com/office/drawing/2014/main" val="3324071294"/>
                    </a:ext>
                  </a:extLst>
                </a:gridCol>
                <a:gridCol w="1448632">
                  <a:extLst>
                    <a:ext uri="{9D8B030D-6E8A-4147-A177-3AD203B41FA5}">
                      <a16:colId xmlns:a16="http://schemas.microsoft.com/office/drawing/2014/main" val="810416225"/>
                    </a:ext>
                  </a:extLst>
                </a:gridCol>
                <a:gridCol w="1448632">
                  <a:extLst>
                    <a:ext uri="{9D8B030D-6E8A-4147-A177-3AD203B41FA5}">
                      <a16:colId xmlns:a16="http://schemas.microsoft.com/office/drawing/2014/main" val="2379059814"/>
                    </a:ext>
                  </a:extLst>
                </a:gridCol>
                <a:gridCol w="1448632">
                  <a:extLst>
                    <a:ext uri="{9D8B030D-6E8A-4147-A177-3AD203B41FA5}">
                      <a16:colId xmlns:a16="http://schemas.microsoft.com/office/drawing/2014/main" val="487576458"/>
                    </a:ext>
                  </a:extLst>
                </a:gridCol>
                <a:gridCol w="1448632">
                  <a:extLst>
                    <a:ext uri="{9D8B030D-6E8A-4147-A177-3AD203B41FA5}">
                      <a16:colId xmlns:a16="http://schemas.microsoft.com/office/drawing/2014/main" val="2472433074"/>
                    </a:ext>
                  </a:extLst>
                </a:gridCol>
              </a:tblGrid>
              <a:tr h="269838">
                <a:tc rowSpan="11">
                  <a:txBody>
                    <a:bodyPr/>
                    <a:lstStyle/>
                    <a:p>
                      <a:pPr marL="71755" marR="71755" algn="l">
                        <a:spcBef>
                          <a:spcPts val="0"/>
                        </a:spcBef>
                        <a:spcAft>
                          <a:spcPts val="0"/>
                        </a:spcAft>
                        <a:tabLst>
                          <a:tab pos="2743200" algn="ctr"/>
                          <a:tab pos="5486400" algn="r"/>
                        </a:tabLst>
                      </a:pPr>
                      <a:r>
                        <a:rPr lang="en-US" sz="1800" dirty="0">
                          <a:effectLst/>
                        </a:rPr>
                        <a:t>Grade Level: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vert="vert"/>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ctr">
                        <a:spcBef>
                          <a:spcPts val="0"/>
                        </a:spcBef>
                        <a:spcAft>
                          <a:spcPts val="0"/>
                        </a:spcAft>
                        <a:tabLst>
                          <a:tab pos="2743200" algn="ctr"/>
                          <a:tab pos="5486400" algn="r"/>
                        </a:tabLst>
                      </a:pPr>
                      <a:r>
                        <a:rPr lang="en-US" sz="900" dirty="0">
                          <a:effectLst/>
                        </a:rPr>
                        <a:t>Screening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Progress Monitoring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dirty="0">
                          <a:effectLst/>
                        </a:rPr>
                        <a:t>Diagnostics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solidFill>
                      <a:schemeClr val="accent6">
                        <a:lumMod val="20000"/>
                        <a:lumOff val="80000"/>
                      </a:schemeClr>
                    </a:solidFill>
                  </a:tcPr>
                </a:tc>
                <a:tc>
                  <a:txBody>
                    <a:bodyPr/>
                    <a:lstStyle/>
                    <a:p>
                      <a:pPr marL="0" marR="0" algn="ctr">
                        <a:spcBef>
                          <a:spcPts val="0"/>
                        </a:spcBef>
                        <a:spcAft>
                          <a:spcPts val="0"/>
                        </a:spcAft>
                        <a:tabLst>
                          <a:tab pos="2743200" algn="ctr"/>
                          <a:tab pos="5486400" algn="r"/>
                        </a:tabLst>
                      </a:pPr>
                      <a:r>
                        <a:rPr lang="en-US" sz="900">
                          <a:effectLst/>
                        </a:rPr>
                        <a:t>Lesson Mastery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Implementation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2566708931"/>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Measures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337964143"/>
                  </a:ext>
                </a:extLst>
              </a:tr>
              <a:tr h="341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Purpose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393416541"/>
                  </a:ext>
                </a:extLst>
              </a:tr>
              <a:tr h="341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Timeline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668968296"/>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What students will be assessed?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ctr">
                        <a:spcBef>
                          <a:spcPts val="0"/>
                        </a:spcBef>
                        <a:spcAft>
                          <a:spcPts val="0"/>
                        </a:spcAft>
                        <a:tabLst>
                          <a:tab pos="2743200" algn="ctr"/>
                          <a:tab pos="5486400" algn="r"/>
                        </a:tabLst>
                      </a:pPr>
                      <a:r>
                        <a:rPr lang="en-US" sz="9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351172624"/>
                  </a:ext>
                </a:extLst>
              </a:tr>
              <a:tr h="45085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the school expert?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494062601"/>
                  </a:ext>
                </a:extLst>
              </a:tr>
              <a:tr h="455913">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collecting the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452414222"/>
                  </a:ext>
                </a:extLst>
              </a:tr>
              <a:tr h="59757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When is the training/</a:t>
                      </a:r>
                      <a:endParaRPr lang="en-US" sz="1100">
                        <a:effectLst/>
                      </a:endParaRPr>
                    </a:p>
                    <a:p>
                      <a:pPr marL="0" marR="0" algn="ctr">
                        <a:spcBef>
                          <a:spcPts val="0"/>
                        </a:spcBef>
                        <a:spcAft>
                          <a:spcPts val="0"/>
                        </a:spcAft>
                        <a:tabLst>
                          <a:tab pos="2743200" algn="ctr"/>
                          <a:tab pos="5486400" algn="r"/>
                        </a:tabLst>
                      </a:pPr>
                      <a:r>
                        <a:rPr lang="en-US" sz="900">
                          <a:effectLst/>
                        </a:rPr>
                        <a:t>retooling?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100156420"/>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entering the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142517232"/>
                  </a:ext>
                </a:extLst>
              </a:tr>
              <a:tr h="445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Where is the data stored?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390781713"/>
                  </a:ext>
                </a:extLst>
              </a:tr>
              <a:tr h="539675">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What TEAM(S) are using this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solidFill>
                      <a:schemeClr val="accent6">
                        <a:lumMod val="20000"/>
                        <a:lumOff val="80000"/>
                      </a:schemeClr>
                    </a:solidFill>
                  </a:tcP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3274686691"/>
                  </a:ext>
                </a:extLst>
              </a:tr>
            </a:tbl>
          </a:graphicData>
        </a:graphic>
      </p:graphicFrame>
      <p:pic>
        <p:nvPicPr>
          <p:cNvPr id="4" name="Picture 2" descr="Stop Sign Free Stock Photo - Public Domain Pictures">
            <a:extLst>
              <a:ext uri="{FF2B5EF4-FFF2-40B4-BE49-F238E27FC236}">
                <a16:creationId xmlns:a16="http://schemas.microsoft.com/office/drawing/2014/main" id="{D68D0637-BFC1-5B46-B3F5-FC5323B54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9803" y="578203"/>
            <a:ext cx="981404" cy="98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019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0819-EE25-3541-9838-05ED37682E80}"/>
              </a:ext>
            </a:extLst>
          </p:cNvPr>
          <p:cNvSpPr>
            <a:spLocks noGrp="1"/>
          </p:cNvSpPr>
          <p:nvPr>
            <p:ph type="title"/>
          </p:nvPr>
        </p:nvSpPr>
        <p:spPr>
          <a:xfrm>
            <a:off x="7976473" y="2518254"/>
            <a:ext cx="3433187" cy="1817681"/>
          </a:xfrm>
        </p:spPr>
        <p:txBody>
          <a:bodyPr vert="horz" lIns="91440" tIns="45720" rIns="91440" bIns="45720" rtlCol="0" anchor="b">
            <a:normAutofit/>
          </a:bodyPr>
          <a:lstStyle/>
          <a:p>
            <a:pPr algn="ctr"/>
            <a:r>
              <a:rPr lang="en-US" sz="6000" dirty="0"/>
              <a:t>Lesson Mastery</a:t>
            </a:r>
          </a:p>
        </p:txBody>
      </p:sp>
      <p:pic>
        <p:nvPicPr>
          <p:cNvPr id="3074" name="Picture 2" descr="test chapter 5 | Part of my job, ideal for Monday mornings :… | Flickr">
            <a:extLst>
              <a:ext uri="{FF2B5EF4-FFF2-40B4-BE49-F238E27FC236}">
                <a16:creationId xmlns:a16="http://schemas.microsoft.com/office/drawing/2014/main" id="{2E383EB2-DD56-2C4A-B21F-C89E11746E5B}"/>
              </a:ext>
            </a:extLst>
          </p:cNvPr>
          <p:cNvPicPr>
            <a:picLocks noGrp="1" noChangeAspect="1" noChangeArrowheads="1"/>
          </p:cNvPicPr>
          <p:nvPr>
            <p:ph idx="1"/>
          </p:nvPr>
        </p:nvPicPr>
        <p:blipFill rotWithShape="1">
          <a:blip r:embed="rId3">
            <a:alphaModFix/>
            <a:extLst>
              <a:ext uri="{28A0092B-C50C-407E-A947-70E740481C1C}">
                <a14:useLocalDpi xmlns:a14="http://schemas.microsoft.com/office/drawing/2010/main" val="0"/>
              </a:ext>
            </a:extLst>
          </a:blip>
          <a:srcRect l="26478" r="-1" b="-1"/>
          <a:stretch/>
        </p:blipFill>
        <p:spPr bwMode="auto">
          <a:xfrm>
            <a:off x="20" y="10"/>
            <a:ext cx="755381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506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FCA3-6B60-2242-8B3A-812CC84F7CCE}"/>
              </a:ext>
            </a:extLst>
          </p:cNvPr>
          <p:cNvSpPr>
            <a:spLocks noGrp="1"/>
          </p:cNvSpPr>
          <p:nvPr>
            <p:ph type="title"/>
          </p:nvPr>
        </p:nvSpPr>
        <p:spPr>
          <a:xfrm>
            <a:off x="694267" y="559962"/>
            <a:ext cx="10515600" cy="1325563"/>
          </a:xfrm>
        </p:spPr>
        <p:txBody>
          <a:bodyPr/>
          <a:lstStyle/>
          <a:p>
            <a:r>
              <a:rPr lang="en-US" dirty="0"/>
              <a:t>Lesson Mastery</a:t>
            </a:r>
          </a:p>
        </p:txBody>
      </p:sp>
      <p:graphicFrame>
        <p:nvGraphicFramePr>
          <p:cNvPr id="4" name="Table 4">
            <a:extLst>
              <a:ext uri="{FF2B5EF4-FFF2-40B4-BE49-F238E27FC236}">
                <a16:creationId xmlns:a16="http://schemas.microsoft.com/office/drawing/2014/main" id="{2BF76BBE-95B7-F042-9E1D-55CC150EDD26}"/>
              </a:ext>
            </a:extLst>
          </p:cNvPr>
          <p:cNvGraphicFramePr>
            <a:graphicFrameLocks noGrp="1"/>
          </p:cNvGraphicFramePr>
          <p:nvPr>
            <p:extLst>
              <p:ext uri="{D42A27DB-BD31-4B8C-83A1-F6EECF244321}">
                <p14:modId xmlns:p14="http://schemas.microsoft.com/office/powerpoint/2010/main" val="1991056462"/>
              </p:ext>
            </p:extLst>
          </p:nvPr>
        </p:nvGraphicFramePr>
        <p:xfrm>
          <a:off x="1126066" y="1453621"/>
          <a:ext cx="10371667" cy="4379143"/>
        </p:xfrm>
        <a:graphic>
          <a:graphicData uri="http://schemas.openxmlformats.org/drawingml/2006/table">
            <a:tbl>
              <a:tblPr bandRow="1">
                <a:tableStyleId>{16D9F66E-5EB9-4882-86FB-DCBF35E3C3E4}</a:tableStyleId>
              </a:tblPr>
              <a:tblGrid>
                <a:gridCol w="2462261">
                  <a:extLst>
                    <a:ext uri="{9D8B030D-6E8A-4147-A177-3AD203B41FA5}">
                      <a16:colId xmlns:a16="http://schemas.microsoft.com/office/drawing/2014/main" val="4015506235"/>
                    </a:ext>
                  </a:extLst>
                </a:gridCol>
                <a:gridCol w="7909406">
                  <a:extLst>
                    <a:ext uri="{9D8B030D-6E8A-4147-A177-3AD203B41FA5}">
                      <a16:colId xmlns:a16="http://schemas.microsoft.com/office/drawing/2014/main" val="2823182"/>
                    </a:ext>
                  </a:extLst>
                </a:gridCol>
              </a:tblGrid>
              <a:tr h="810317">
                <a:tc>
                  <a:txBody>
                    <a:bodyPr/>
                    <a:lstStyle/>
                    <a:p>
                      <a:r>
                        <a:rPr lang="en-US" sz="2800" dirty="0"/>
                        <a:t>Purpose</a:t>
                      </a:r>
                      <a:endParaRPr lang="en-US" sz="2800" b="1" dirty="0"/>
                    </a:p>
                  </a:txBody>
                  <a:tcPr/>
                </a:tc>
                <a:tc>
                  <a:txBody>
                    <a:bodyPr/>
                    <a:lstStyle/>
                    <a:p>
                      <a:r>
                        <a:rPr lang="en-US" sz="2800" dirty="0"/>
                        <a:t>Identify lesson components where the learner has reached a mastery level of proficiency</a:t>
                      </a:r>
                    </a:p>
                  </a:txBody>
                  <a:tcPr/>
                </a:tc>
                <a:extLst>
                  <a:ext uri="{0D108BD9-81ED-4DB2-BD59-A6C34878D82A}">
                    <a16:rowId xmlns:a16="http://schemas.microsoft.com/office/drawing/2014/main" val="719543095"/>
                  </a:ext>
                </a:extLst>
              </a:tr>
              <a:tr h="810317">
                <a:tc>
                  <a:txBody>
                    <a:bodyPr/>
                    <a:lstStyle/>
                    <a:p>
                      <a:r>
                        <a:rPr lang="en-US" sz="2800" dirty="0"/>
                        <a:t>Focus</a:t>
                      </a:r>
                      <a:endParaRPr lang="en-US" sz="2800" b="1" dirty="0"/>
                    </a:p>
                  </a:txBody>
                  <a:tcPr/>
                </a:tc>
                <a:tc>
                  <a:txBody>
                    <a:bodyPr/>
                    <a:lstStyle/>
                    <a:p>
                      <a:r>
                        <a:rPr lang="en-US" sz="2800" dirty="0"/>
                        <a:t>ALL students who receive the lesson; especially critical to collect for students at risk</a:t>
                      </a:r>
                    </a:p>
                  </a:txBody>
                  <a:tcPr/>
                </a:tc>
                <a:extLst>
                  <a:ext uri="{0D108BD9-81ED-4DB2-BD59-A6C34878D82A}">
                    <a16:rowId xmlns:a16="http://schemas.microsoft.com/office/drawing/2014/main" val="855104055"/>
                  </a:ext>
                </a:extLst>
              </a:tr>
              <a:tr h="1117783">
                <a:tc>
                  <a:txBody>
                    <a:bodyPr/>
                    <a:lstStyle/>
                    <a:p>
                      <a:r>
                        <a:rPr lang="en-US" sz="2800" dirty="0"/>
                        <a:t>Tools</a:t>
                      </a:r>
                      <a:endParaRPr lang="en-US" sz="2800" b="1" dirty="0"/>
                    </a:p>
                  </a:txBody>
                  <a:tcPr/>
                </a:tc>
                <a:tc>
                  <a:txBody>
                    <a:bodyPr/>
                    <a:lstStyle/>
                    <a:p>
                      <a:r>
                        <a:rPr lang="en-US" sz="2800" dirty="0"/>
                        <a:t>Brief assessments that are either curriculum-embedded or proximal to lesson content</a:t>
                      </a:r>
                    </a:p>
                  </a:txBody>
                  <a:tcPr/>
                </a:tc>
                <a:extLst>
                  <a:ext uri="{0D108BD9-81ED-4DB2-BD59-A6C34878D82A}">
                    <a16:rowId xmlns:a16="http://schemas.microsoft.com/office/drawing/2014/main" val="1248286526"/>
                  </a:ext>
                </a:extLst>
              </a:tr>
              <a:tr h="810317">
                <a:tc>
                  <a:txBody>
                    <a:bodyPr/>
                    <a:lstStyle/>
                    <a:p>
                      <a:r>
                        <a:rPr lang="en-US" sz="2800" dirty="0"/>
                        <a:t>Time Frame</a:t>
                      </a:r>
                      <a:endParaRPr lang="en-US" sz="2800" b="1" dirty="0"/>
                    </a:p>
                  </a:txBody>
                  <a:tcPr/>
                </a:tc>
                <a:tc>
                  <a:txBody>
                    <a:bodyPr/>
                    <a:lstStyle/>
                    <a:p>
                      <a:r>
                        <a:rPr lang="en-US" sz="2800" dirty="0"/>
                        <a:t>Shortly after completion of a lesson, or within a lesson; interwoven throughout the year to ensure retention of mastery-level proficiency</a:t>
                      </a:r>
                    </a:p>
                  </a:txBody>
                  <a:tcPr/>
                </a:tc>
                <a:extLst>
                  <a:ext uri="{0D108BD9-81ED-4DB2-BD59-A6C34878D82A}">
                    <a16:rowId xmlns:a16="http://schemas.microsoft.com/office/drawing/2014/main" val="2085270313"/>
                  </a:ext>
                </a:extLst>
              </a:tr>
            </a:tbl>
          </a:graphicData>
        </a:graphic>
      </p:graphicFrame>
    </p:spTree>
    <p:extLst>
      <p:ext uri="{BB962C8B-B14F-4D97-AF65-F5344CB8AC3E}">
        <p14:creationId xmlns:p14="http://schemas.microsoft.com/office/powerpoint/2010/main" val="1947222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50404C4-72E4-D149-92D3-180CE6913B70}"/>
              </a:ext>
            </a:extLst>
          </p:cNvPr>
          <p:cNvSpPr>
            <a:spLocks noGrp="1"/>
          </p:cNvSpPr>
          <p:nvPr>
            <p:ph idx="1"/>
          </p:nvPr>
        </p:nvSpPr>
        <p:spPr>
          <a:xfrm>
            <a:off x="783608" y="960904"/>
            <a:ext cx="3870279" cy="2232672"/>
          </a:xfrm>
        </p:spPr>
        <p:txBody>
          <a:bodyPr>
            <a:normAutofit/>
          </a:bodyPr>
          <a:lstStyle/>
          <a:p>
            <a:pPr marL="0" indent="0">
              <a:buNone/>
            </a:pPr>
            <a:r>
              <a:rPr lang="en-US" sz="3600" dirty="0"/>
              <a:t>How does lesson mastery data fit within your MTSS-R system? </a:t>
            </a:r>
          </a:p>
        </p:txBody>
      </p:sp>
      <p:graphicFrame>
        <p:nvGraphicFramePr>
          <p:cNvPr id="4" name="Diagram 3">
            <a:extLst>
              <a:ext uri="{FF2B5EF4-FFF2-40B4-BE49-F238E27FC236}">
                <a16:creationId xmlns:a16="http://schemas.microsoft.com/office/drawing/2014/main" id="{016E3E4E-3A8C-6547-BE96-204FDD61ABD2}"/>
              </a:ext>
            </a:extLst>
          </p:cNvPr>
          <p:cNvGraphicFramePr/>
          <p:nvPr/>
        </p:nvGraphicFramePr>
        <p:xfrm>
          <a:off x="4326340" y="616635"/>
          <a:ext cx="7424382" cy="5470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764D6017-8EDD-8F4C-AAA1-A23A9C36C945}"/>
              </a:ext>
            </a:extLst>
          </p:cNvPr>
          <p:cNvSpPr txBox="1"/>
          <p:nvPr/>
        </p:nvSpPr>
        <p:spPr>
          <a:xfrm>
            <a:off x="6765727" y="2751602"/>
            <a:ext cx="2545607" cy="1200329"/>
          </a:xfrm>
          <a:prstGeom prst="rect">
            <a:avLst/>
          </a:prstGeom>
          <a:noFill/>
          <a:ln>
            <a:solidFill>
              <a:schemeClr val="accent1"/>
            </a:solidFill>
          </a:ln>
        </p:spPr>
        <p:txBody>
          <a:bodyPr wrap="square" rtlCol="0">
            <a:spAutoFit/>
          </a:bodyPr>
          <a:lstStyle/>
          <a:p>
            <a:pPr algn="ctr"/>
            <a:r>
              <a:rPr lang="en-US" dirty="0"/>
              <a:t>Use universal screening data to determine Tiers of Instruction for each student.</a:t>
            </a:r>
          </a:p>
        </p:txBody>
      </p:sp>
      <p:sp>
        <p:nvSpPr>
          <p:cNvPr id="11" name="Right Arrow 10">
            <a:extLst>
              <a:ext uri="{FF2B5EF4-FFF2-40B4-BE49-F238E27FC236}">
                <a16:creationId xmlns:a16="http://schemas.microsoft.com/office/drawing/2014/main" id="{A8E3CAC7-D9B2-074F-8F0E-EFB38A382AED}"/>
              </a:ext>
            </a:extLst>
          </p:cNvPr>
          <p:cNvSpPr/>
          <p:nvPr/>
        </p:nvSpPr>
        <p:spPr>
          <a:xfrm>
            <a:off x="1774209" y="4571533"/>
            <a:ext cx="3289111" cy="75062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40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3000" fill="hold" grpId="0" nodeType="withEffect">
                                  <p:stCondLst>
                                    <p:cond delay="0"/>
                                  </p:stCondLst>
                                  <p:childTnLst>
                                    <p:anim calcmode="discrete" valueType="str">
                                      <p:cBhvr>
                                        <p:cTn id="6"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A889-D7C9-2D42-BCF3-DBB1BA29B288}"/>
              </a:ext>
            </a:extLst>
          </p:cNvPr>
          <p:cNvSpPr>
            <a:spLocks noGrp="1"/>
          </p:cNvSpPr>
          <p:nvPr>
            <p:ph type="title"/>
          </p:nvPr>
        </p:nvSpPr>
        <p:spPr>
          <a:xfrm>
            <a:off x="838200" y="706907"/>
            <a:ext cx="10515600" cy="921894"/>
          </a:xfrm>
        </p:spPr>
        <p:txBody>
          <a:bodyPr/>
          <a:lstStyle/>
          <a:p>
            <a:r>
              <a:rPr lang="en-US" dirty="0"/>
              <a:t>Lesson Mastery Data</a:t>
            </a:r>
          </a:p>
        </p:txBody>
      </p:sp>
      <p:sp>
        <p:nvSpPr>
          <p:cNvPr id="3" name="Content Placeholder 2">
            <a:extLst>
              <a:ext uri="{FF2B5EF4-FFF2-40B4-BE49-F238E27FC236}">
                <a16:creationId xmlns:a16="http://schemas.microsoft.com/office/drawing/2014/main" id="{F4E0A3DF-8970-184F-8F88-AB21325A48AE}"/>
              </a:ext>
            </a:extLst>
          </p:cNvPr>
          <p:cNvSpPr>
            <a:spLocks noGrp="1"/>
          </p:cNvSpPr>
          <p:nvPr>
            <p:ph idx="1"/>
          </p:nvPr>
        </p:nvSpPr>
        <p:spPr>
          <a:xfrm>
            <a:off x="838200" y="2069431"/>
            <a:ext cx="10515600" cy="4058125"/>
          </a:xfrm>
        </p:spPr>
        <p:txBody>
          <a:bodyPr/>
          <a:lstStyle/>
          <a:p>
            <a:r>
              <a:rPr lang="en-US" sz="3200" dirty="0"/>
              <a:t>Spans all tiers of instruction and intervention</a:t>
            </a:r>
          </a:p>
          <a:p>
            <a:r>
              <a:rPr lang="en-US" sz="3200" dirty="0"/>
              <a:t>Is unique because it is </a:t>
            </a:r>
            <a:r>
              <a:rPr lang="en-US" sz="3200" b="1" dirty="0"/>
              <a:t>narrowly focused </a:t>
            </a:r>
            <a:r>
              <a:rPr lang="en-US" sz="3200" dirty="0"/>
              <a:t>on assessing for </a:t>
            </a:r>
            <a:r>
              <a:rPr lang="en-US" sz="3200" b="1" dirty="0"/>
              <a:t>student understanding of lesson content</a:t>
            </a:r>
          </a:p>
          <a:p>
            <a:r>
              <a:rPr lang="en-US" sz="3200" dirty="0"/>
              <a:t>Is </a:t>
            </a:r>
            <a:r>
              <a:rPr lang="en-US" sz="3200" b="1" dirty="0"/>
              <a:t>not</a:t>
            </a:r>
            <a:r>
              <a:rPr lang="en-US" sz="3200" dirty="0"/>
              <a:t> a general outcome measure (e.g., </a:t>
            </a:r>
            <a:r>
              <a:rPr lang="en-US" sz="3200" u="sng" dirty="0"/>
              <a:t>not</a:t>
            </a:r>
            <a:r>
              <a:rPr lang="en-US" sz="3200" dirty="0"/>
              <a:t> oral reading fluency)</a:t>
            </a:r>
            <a:endParaRPr lang="en-US" sz="3200" b="1" dirty="0"/>
          </a:p>
          <a:p>
            <a:r>
              <a:rPr lang="en-US" sz="3200" dirty="0"/>
              <a:t>Does not necessarily have to meet psychometric standards (e.g., reliability and validity)</a:t>
            </a:r>
          </a:p>
        </p:txBody>
      </p:sp>
    </p:spTree>
    <p:extLst>
      <p:ext uri="{BB962C8B-B14F-4D97-AF65-F5344CB8AC3E}">
        <p14:creationId xmlns:p14="http://schemas.microsoft.com/office/powerpoint/2010/main" val="316293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A889-D7C9-2D42-BCF3-DBB1BA29B288}"/>
              </a:ext>
            </a:extLst>
          </p:cNvPr>
          <p:cNvSpPr>
            <a:spLocks noGrp="1"/>
          </p:cNvSpPr>
          <p:nvPr>
            <p:ph type="title"/>
          </p:nvPr>
        </p:nvSpPr>
        <p:spPr>
          <a:xfrm>
            <a:off x="838200" y="730443"/>
            <a:ext cx="10515600" cy="857057"/>
          </a:xfrm>
        </p:spPr>
        <p:txBody>
          <a:bodyPr/>
          <a:lstStyle/>
          <a:p>
            <a:r>
              <a:rPr lang="en-US" dirty="0"/>
              <a:t>Lesson Mastery Data</a:t>
            </a:r>
          </a:p>
        </p:txBody>
      </p:sp>
      <p:sp>
        <p:nvSpPr>
          <p:cNvPr id="3" name="Content Placeholder 2">
            <a:extLst>
              <a:ext uri="{FF2B5EF4-FFF2-40B4-BE49-F238E27FC236}">
                <a16:creationId xmlns:a16="http://schemas.microsoft.com/office/drawing/2014/main" id="{F4E0A3DF-8970-184F-8F88-AB21325A48AE}"/>
              </a:ext>
            </a:extLst>
          </p:cNvPr>
          <p:cNvSpPr>
            <a:spLocks noGrp="1"/>
          </p:cNvSpPr>
          <p:nvPr>
            <p:ph idx="1"/>
          </p:nvPr>
        </p:nvSpPr>
        <p:spPr>
          <a:xfrm>
            <a:off x="838200" y="1796716"/>
            <a:ext cx="10515600" cy="4330841"/>
          </a:xfrm>
        </p:spPr>
        <p:txBody>
          <a:bodyPr/>
          <a:lstStyle/>
          <a:p>
            <a:r>
              <a:rPr lang="en-US" sz="3200" dirty="0"/>
              <a:t>May be packaged with curriculum or teacher created</a:t>
            </a:r>
          </a:p>
          <a:p>
            <a:r>
              <a:rPr lang="en-US" sz="3200" dirty="0"/>
              <a:t>May be collected </a:t>
            </a:r>
            <a:r>
              <a:rPr lang="en-US" sz="3200" i="1" dirty="0"/>
              <a:t>during</a:t>
            </a:r>
            <a:r>
              <a:rPr lang="en-US" sz="3200" dirty="0"/>
              <a:t> instruction (error data), or </a:t>
            </a:r>
            <a:r>
              <a:rPr lang="en-US" sz="3200" i="1" dirty="0"/>
              <a:t>after</a:t>
            </a:r>
            <a:r>
              <a:rPr lang="en-US" sz="3200" dirty="0"/>
              <a:t> instruction</a:t>
            </a:r>
          </a:p>
          <a:p>
            <a:r>
              <a:rPr lang="en-US" sz="3200" dirty="0"/>
              <a:t>Should have high confidence that students can respond correctly to 85% of the items on the assessment</a:t>
            </a:r>
          </a:p>
          <a:p>
            <a:r>
              <a:rPr lang="en-US" sz="3200" dirty="0"/>
              <a:t>Should be delivered with consistency and linked with alterable instruction – WHAT instructional adjustments need to happen?</a:t>
            </a:r>
          </a:p>
        </p:txBody>
      </p:sp>
    </p:spTree>
    <p:extLst>
      <p:ext uri="{BB962C8B-B14F-4D97-AF65-F5344CB8AC3E}">
        <p14:creationId xmlns:p14="http://schemas.microsoft.com/office/powerpoint/2010/main" val="3472122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72AB6-C2E5-394E-80A5-B84D46A28B15}"/>
              </a:ext>
            </a:extLst>
          </p:cNvPr>
          <p:cNvSpPr>
            <a:spLocks noGrp="1"/>
          </p:cNvSpPr>
          <p:nvPr>
            <p:ph type="title"/>
          </p:nvPr>
        </p:nvSpPr>
        <p:spPr>
          <a:xfrm>
            <a:off x="838200" y="681037"/>
            <a:ext cx="10515600" cy="802989"/>
          </a:xfrm>
        </p:spPr>
        <p:txBody>
          <a:bodyPr/>
          <a:lstStyle/>
          <a:p>
            <a:r>
              <a:rPr lang="en-US" dirty="0"/>
              <a:t>Selecting Lesson Mastery Tools</a:t>
            </a:r>
          </a:p>
        </p:txBody>
      </p:sp>
      <p:sp>
        <p:nvSpPr>
          <p:cNvPr id="3" name="Content Placeholder 2">
            <a:extLst>
              <a:ext uri="{FF2B5EF4-FFF2-40B4-BE49-F238E27FC236}">
                <a16:creationId xmlns:a16="http://schemas.microsoft.com/office/drawing/2014/main" id="{21175220-6F13-1F4E-8904-5B59B536C701}"/>
              </a:ext>
            </a:extLst>
          </p:cNvPr>
          <p:cNvSpPr>
            <a:spLocks noGrp="1"/>
          </p:cNvSpPr>
          <p:nvPr>
            <p:ph idx="1"/>
          </p:nvPr>
        </p:nvSpPr>
        <p:spPr>
          <a:xfrm>
            <a:off x="838200" y="1783830"/>
            <a:ext cx="10515600" cy="4258220"/>
          </a:xfrm>
        </p:spPr>
        <p:txBody>
          <a:bodyPr>
            <a:normAutofit/>
          </a:bodyPr>
          <a:lstStyle/>
          <a:p>
            <a:pPr marL="0" indent="0">
              <a:buNone/>
            </a:pPr>
            <a:r>
              <a:rPr lang="en-US" sz="3600" dirty="0"/>
              <a:t>When choosing an appropriate lesson mastery tool to track student progress, consider:</a:t>
            </a:r>
          </a:p>
          <a:p>
            <a:pPr marL="514350" indent="-514350">
              <a:buFont typeface="+mj-lt"/>
              <a:buAutoNum type="arabicPeriod"/>
            </a:pPr>
            <a:r>
              <a:rPr lang="en-US" sz="3600" dirty="0"/>
              <a:t>what skill(s) the assessment measures (e.g., phonological awareness, phonics, fluency with connected text, vocabulary, comprehension)?</a:t>
            </a:r>
          </a:p>
          <a:p>
            <a:pPr marL="0" indent="0">
              <a:buNone/>
            </a:pPr>
            <a:r>
              <a:rPr lang="en-US" sz="3600" dirty="0"/>
              <a:t>     and</a:t>
            </a:r>
          </a:p>
          <a:p>
            <a:pPr marL="522288" indent="-522288">
              <a:buFont typeface="+mj-lt"/>
              <a:buAutoNum type="arabicPeriod" startAt="2"/>
            </a:pPr>
            <a:r>
              <a:rPr lang="en-US" sz="3600" dirty="0"/>
              <a:t>how will you use the data to inform instruction</a:t>
            </a:r>
            <a:r>
              <a:rPr lang="en-US" sz="4000" dirty="0"/>
              <a:t>?</a:t>
            </a:r>
          </a:p>
        </p:txBody>
      </p:sp>
    </p:spTree>
    <p:extLst>
      <p:ext uri="{BB962C8B-B14F-4D97-AF65-F5344CB8AC3E}">
        <p14:creationId xmlns:p14="http://schemas.microsoft.com/office/powerpoint/2010/main" val="3251791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B2B-579C-C44F-8AA5-626FB4D38B0D}"/>
              </a:ext>
            </a:extLst>
          </p:cNvPr>
          <p:cNvSpPr>
            <a:spLocks noGrp="1"/>
          </p:cNvSpPr>
          <p:nvPr>
            <p:ph type="title"/>
          </p:nvPr>
        </p:nvSpPr>
        <p:spPr>
          <a:xfrm>
            <a:off x="405162" y="681037"/>
            <a:ext cx="7009486" cy="1144588"/>
          </a:xfrm>
        </p:spPr>
        <p:txBody>
          <a:bodyPr>
            <a:noAutofit/>
          </a:bodyPr>
          <a:lstStyle/>
          <a:p>
            <a:r>
              <a:rPr lang="en-US" sz="3600" dirty="0"/>
              <a:t>Example: Lesson Mastery Data collected </a:t>
            </a:r>
            <a:r>
              <a:rPr lang="en-US" sz="3600" i="1" u="sng" dirty="0"/>
              <a:t>during</a:t>
            </a:r>
            <a:r>
              <a:rPr lang="en-US" sz="3600" dirty="0"/>
              <a:t> instruction</a:t>
            </a:r>
          </a:p>
        </p:txBody>
      </p:sp>
      <p:sp>
        <p:nvSpPr>
          <p:cNvPr id="3" name="Content Placeholder 2">
            <a:extLst>
              <a:ext uri="{FF2B5EF4-FFF2-40B4-BE49-F238E27FC236}">
                <a16:creationId xmlns:a16="http://schemas.microsoft.com/office/drawing/2014/main" id="{1286B2F6-8358-AC49-870C-BE643B648E51}"/>
              </a:ext>
            </a:extLst>
          </p:cNvPr>
          <p:cNvSpPr>
            <a:spLocks noGrp="1"/>
          </p:cNvSpPr>
          <p:nvPr>
            <p:ph idx="1"/>
          </p:nvPr>
        </p:nvSpPr>
        <p:spPr>
          <a:xfrm>
            <a:off x="493254" y="2010890"/>
            <a:ext cx="6355968" cy="3964302"/>
          </a:xfrm>
        </p:spPr>
        <p:txBody>
          <a:bodyPr>
            <a:noAutofit/>
          </a:bodyPr>
          <a:lstStyle/>
          <a:p>
            <a:r>
              <a:rPr lang="en-US" sz="2800" dirty="0"/>
              <a:t>Daily lesson mastery is determined by recording errors made during the lesson (e.g., check for understanding)</a:t>
            </a:r>
          </a:p>
          <a:p>
            <a:r>
              <a:rPr lang="en-US" sz="2800" dirty="0"/>
              <a:t>Teacher records data on specific sounds or words students have not yet mastered during the lesson. </a:t>
            </a:r>
          </a:p>
          <a:p>
            <a:r>
              <a:rPr lang="en-US" sz="2800" dirty="0"/>
              <a:t>Recorded errors can be re-taught at the end of each lesson and at the start of the next lesson.</a:t>
            </a:r>
          </a:p>
        </p:txBody>
      </p:sp>
      <p:pic>
        <p:nvPicPr>
          <p:cNvPr id="9" name="Picture 8">
            <a:extLst>
              <a:ext uri="{FF2B5EF4-FFF2-40B4-BE49-F238E27FC236}">
                <a16:creationId xmlns:a16="http://schemas.microsoft.com/office/drawing/2014/main" id="{86FA591C-C9C6-AA4B-8E08-77F8193D7248}"/>
              </a:ext>
            </a:extLst>
          </p:cNvPr>
          <p:cNvPicPr>
            <a:picLocks noChangeAspect="1"/>
          </p:cNvPicPr>
          <p:nvPr/>
        </p:nvPicPr>
        <p:blipFill rotWithShape="1">
          <a:blip r:embed="rId3"/>
          <a:srcRect t="2574" b="3860"/>
          <a:stretch/>
        </p:blipFill>
        <p:spPr>
          <a:xfrm>
            <a:off x="7326557" y="681037"/>
            <a:ext cx="4372189" cy="5294155"/>
          </a:xfrm>
          <a:prstGeom prst="rect">
            <a:avLst/>
          </a:prstGeom>
          <a:solidFill>
            <a:sysClr val="window" lastClr="FFFFFF"/>
          </a:solidFill>
          <a:ln>
            <a:solidFill>
              <a:sysClr val="windowText" lastClr="000000"/>
            </a:solidFill>
          </a:ln>
        </p:spPr>
      </p:pic>
    </p:spTree>
    <p:extLst>
      <p:ext uri="{BB962C8B-B14F-4D97-AF65-F5344CB8AC3E}">
        <p14:creationId xmlns:p14="http://schemas.microsoft.com/office/powerpoint/2010/main" val="1421938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B2B-579C-C44F-8AA5-626FB4D38B0D}"/>
              </a:ext>
            </a:extLst>
          </p:cNvPr>
          <p:cNvSpPr>
            <a:spLocks noGrp="1"/>
          </p:cNvSpPr>
          <p:nvPr>
            <p:ph type="title"/>
          </p:nvPr>
        </p:nvSpPr>
        <p:spPr>
          <a:xfrm>
            <a:off x="240185" y="528937"/>
            <a:ext cx="11620573" cy="962980"/>
          </a:xfrm>
        </p:spPr>
        <p:txBody>
          <a:bodyPr>
            <a:normAutofit/>
          </a:bodyPr>
          <a:lstStyle/>
          <a:p>
            <a:r>
              <a:rPr lang="en-US" sz="3600" dirty="0"/>
              <a:t>Example: Lesson Mastery Data collected </a:t>
            </a:r>
            <a:r>
              <a:rPr lang="en-US" sz="3600" i="1" u="sng" dirty="0"/>
              <a:t>during</a:t>
            </a:r>
            <a:r>
              <a:rPr lang="en-US" sz="3600" dirty="0"/>
              <a:t> instruction</a:t>
            </a:r>
            <a:endParaRPr lang="en-US" sz="4000" dirty="0"/>
          </a:p>
        </p:txBody>
      </p:sp>
      <p:sp>
        <p:nvSpPr>
          <p:cNvPr id="3" name="Content Placeholder 2">
            <a:extLst>
              <a:ext uri="{FF2B5EF4-FFF2-40B4-BE49-F238E27FC236}">
                <a16:creationId xmlns:a16="http://schemas.microsoft.com/office/drawing/2014/main" id="{1286B2F6-8358-AC49-870C-BE643B648E51}"/>
              </a:ext>
            </a:extLst>
          </p:cNvPr>
          <p:cNvSpPr>
            <a:spLocks noGrp="1"/>
          </p:cNvSpPr>
          <p:nvPr>
            <p:ph idx="1"/>
          </p:nvPr>
        </p:nvSpPr>
        <p:spPr>
          <a:xfrm>
            <a:off x="544986" y="1854499"/>
            <a:ext cx="6485401" cy="4474565"/>
          </a:xfrm>
        </p:spPr>
        <p:txBody>
          <a:bodyPr>
            <a:normAutofit/>
          </a:bodyPr>
          <a:lstStyle/>
          <a:p>
            <a:r>
              <a:rPr lang="en-US" sz="2400" dirty="0"/>
              <a:t>Accuracy and fluency of connected text reading data is gathered while students are reading decodable texts</a:t>
            </a:r>
          </a:p>
          <a:p>
            <a:r>
              <a:rPr lang="en-US" sz="2400" dirty="0"/>
              <a:t>Teacher records data on the extent to which students can apply the sounds and words they have just been taught to reading connected text. </a:t>
            </a:r>
          </a:p>
          <a:p>
            <a:r>
              <a:rPr lang="en-US" sz="2400" dirty="0"/>
              <a:t>Consistent accuracy errors indicate the need to re-teach specific sound-spellings or blending skills. Consistent fluency errors indicate the need to provide additional practice reading in decodable texts.</a:t>
            </a:r>
          </a:p>
        </p:txBody>
      </p:sp>
      <p:pic>
        <p:nvPicPr>
          <p:cNvPr id="5" name="Picture 4">
            <a:extLst>
              <a:ext uri="{FF2B5EF4-FFF2-40B4-BE49-F238E27FC236}">
                <a16:creationId xmlns:a16="http://schemas.microsoft.com/office/drawing/2014/main" id="{1FA2FAF2-87C3-CF49-A7FA-11F408DAB2A4}"/>
              </a:ext>
            </a:extLst>
          </p:cNvPr>
          <p:cNvPicPr>
            <a:picLocks noChangeAspect="1"/>
          </p:cNvPicPr>
          <p:nvPr/>
        </p:nvPicPr>
        <p:blipFill>
          <a:blip r:embed="rId3"/>
          <a:stretch>
            <a:fillRect/>
          </a:stretch>
        </p:blipFill>
        <p:spPr>
          <a:xfrm>
            <a:off x="7171914" y="2044656"/>
            <a:ext cx="4688845" cy="3621626"/>
          </a:xfrm>
          <a:prstGeom prst="rect">
            <a:avLst/>
          </a:prstGeom>
          <a:ln>
            <a:solidFill>
              <a:schemeClr val="tx1"/>
            </a:solidFill>
          </a:ln>
        </p:spPr>
      </p:pic>
    </p:spTree>
    <p:extLst>
      <p:ext uri="{BB962C8B-B14F-4D97-AF65-F5344CB8AC3E}">
        <p14:creationId xmlns:p14="http://schemas.microsoft.com/office/powerpoint/2010/main" val="1862313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4AD75-28CC-4941-BB99-6445B06F7CCE}"/>
              </a:ext>
            </a:extLst>
          </p:cNvPr>
          <p:cNvSpPr>
            <a:spLocks noGrp="1"/>
          </p:cNvSpPr>
          <p:nvPr>
            <p:ph type="title"/>
          </p:nvPr>
        </p:nvSpPr>
        <p:spPr>
          <a:xfrm>
            <a:off x="838200" y="681037"/>
            <a:ext cx="10515600" cy="1325563"/>
          </a:xfrm>
        </p:spPr>
        <p:txBody>
          <a:bodyPr/>
          <a:lstStyle/>
          <a:p>
            <a:r>
              <a:rPr lang="en-US" b="1" dirty="0"/>
              <a:t>ELEMENT II: DATA USE</a:t>
            </a:r>
            <a:endParaRPr lang="en-US" dirty="0"/>
          </a:p>
        </p:txBody>
      </p:sp>
      <p:sp>
        <p:nvSpPr>
          <p:cNvPr id="3" name="Content Placeholder 2">
            <a:extLst>
              <a:ext uri="{FF2B5EF4-FFF2-40B4-BE49-F238E27FC236}">
                <a16:creationId xmlns:a16="http://schemas.microsoft.com/office/drawing/2014/main" id="{D94E6E89-DB15-D945-90C5-D0CCF7D29245}"/>
              </a:ext>
            </a:extLst>
          </p:cNvPr>
          <p:cNvSpPr>
            <a:spLocks noGrp="1"/>
          </p:cNvSpPr>
          <p:nvPr>
            <p:ph idx="1"/>
          </p:nvPr>
        </p:nvSpPr>
        <p:spPr/>
        <p:txBody>
          <a:bodyPr/>
          <a:lstStyle/>
          <a:p>
            <a:pPr marL="0" indent="0">
              <a:buNone/>
            </a:pPr>
            <a:r>
              <a:rPr lang="en-US" dirty="0"/>
              <a:t>Two types of data are used to make decisions to improve MTSS–R implementation and student outcomes</a:t>
            </a:r>
          </a:p>
          <a:p>
            <a:endParaRPr lang="en-US" dirty="0"/>
          </a:p>
          <a:p>
            <a:pPr lvl="1"/>
            <a:r>
              <a:rPr lang="en-US" sz="3600" b="1" dirty="0"/>
              <a:t>Student data (Part I)</a:t>
            </a:r>
          </a:p>
          <a:p>
            <a:pPr lvl="1"/>
            <a:endParaRPr lang="en-US" sz="3600" dirty="0"/>
          </a:p>
          <a:p>
            <a:pPr lvl="1"/>
            <a:r>
              <a:rPr lang="en-US" sz="3600" dirty="0"/>
              <a:t>MTSS–R implementation data (Part II)</a:t>
            </a:r>
          </a:p>
          <a:p>
            <a:pPr lvl="1"/>
            <a:endParaRPr lang="en-US" dirty="0"/>
          </a:p>
        </p:txBody>
      </p:sp>
    </p:spTree>
    <p:extLst>
      <p:ext uri="{BB962C8B-B14F-4D97-AF65-F5344CB8AC3E}">
        <p14:creationId xmlns:p14="http://schemas.microsoft.com/office/powerpoint/2010/main" val="1568164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B2B-579C-C44F-8AA5-626FB4D38B0D}"/>
              </a:ext>
            </a:extLst>
          </p:cNvPr>
          <p:cNvSpPr>
            <a:spLocks noGrp="1"/>
          </p:cNvSpPr>
          <p:nvPr>
            <p:ph type="title"/>
          </p:nvPr>
        </p:nvSpPr>
        <p:spPr>
          <a:xfrm>
            <a:off x="336884" y="599172"/>
            <a:ext cx="11229474" cy="1005039"/>
          </a:xfrm>
        </p:spPr>
        <p:txBody>
          <a:bodyPr>
            <a:normAutofit/>
          </a:bodyPr>
          <a:lstStyle/>
          <a:p>
            <a:r>
              <a:rPr lang="en-US" sz="3600" dirty="0"/>
              <a:t>Example: Lesson Mastery Data collected </a:t>
            </a:r>
            <a:r>
              <a:rPr lang="en-US" sz="3600" i="1" u="sng" dirty="0"/>
              <a:t>during</a:t>
            </a:r>
            <a:r>
              <a:rPr lang="en-US" sz="3600" dirty="0"/>
              <a:t> instruction</a:t>
            </a:r>
            <a:endParaRPr lang="en-US" sz="4000" dirty="0"/>
          </a:p>
        </p:txBody>
      </p:sp>
      <p:sp>
        <p:nvSpPr>
          <p:cNvPr id="3" name="Content Placeholder 2">
            <a:extLst>
              <a:ext uri="{FF2B5EF4-FFF2-40B4-BE49-F238E27FC236}">
                <a16:creationId xmlns:a16="http://schemas.microsoft.com/office/drawing/2014/main" id="{1286B2F6-8358-AC49-870C-BE643B648E51}"/>
              </a:ext>
            </a:extLst>
          </p:cNvPr>
          <p:cNvSpPr>
            <a:spLocks noGrp="1"/>
          </p:cNvSpPr>
          <p:nvPr>
            <p:ph idx="1"/>
          </p:nvPr>
        </p:nvSpPr>
        <p:spPr>
          <a:xfrm>
            <a:off x="836753" y="1707772"/>
            <a:ext cx="6485401" cy="4214172"/>
          </a:xfrm>
        </p:spPr>
        <p:txBody>
          <a:bodyPr/>
          <a:lstStyle/>
          <a:p>
            <a:pPr marL="12700" lvl="1" indent="0">
              <a:buNone/>
            </a:pPr>
            <a:r>
              <a:rPr lang="en-US" sz="2800" dirty="0"/>
              <a:t>Dictation:</a:t>
            </a:r>
          </a:p>
          <a:p>
            <a:r>
              <a:rPr lang="en-US" sz="2800" dirty="0"/>
              <a:t>Teacher has students use paper and pens to collect dictation data at least 1x/week to determine which students can apply the sounds to written words they have just been taught. </a:t>
            </a:r>
          </a:p>
          <a:p>
            <a:r>
              <a:rPr lang="en-US" sz="2800" dirty="0"/>
              <a:t>Consistent accuracy errors indicate the need to re-teach specific sound-spellings or segmenting skills.</a:t>
            </a:r>
            <a:r>
              <a:rPr lang="en-US" dirty="0"/>
              <a:t> </a:t>
            </a:r>
          </a:p>
        </p:txBody>
      </p:sp>
      <p:pic>
        <p:nvPicPr>
          <p:cNvPr id="6" name="Picture 5" descr="../../../Dropbox/USVI_ECRI/Classroom%20Pictures/fullsizeoutput_22b.jpeg">
            <a:extLst>
              <a:ext uri="{FF2B5EF4-FFF2-40B4-BE49-F238E27FC236}">
                <a16:creationId xmlns:a16="http://schemas.microsoft.com/office/drawing/2014/main" id="{437FB92E-3114-E340-893F-AD8BC95A822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12547" y="2044656"/>
            <a:ext cx="2948039" cy="4026360"/>
          </a:xfrm>
          <a:prstGeom prst="rect">
            <a:avLst/>
          </a:prstGeom>
          <a:noFill/>
          <a:ln>
            <a:noFill/>
          </a:ln>
        </p:spPr>
      </p:pic>
    </p:spTree>
    <p:extLst>
      <p:ext uri="{BB962C8B-B14F-4D97-AF65-F5344CB8AC3E}">
        <p14:creationId xmlns:p14="http://schemas.microsoft.com/office/powerpoint/2010/main" val="1141041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B2B-579C-C44F-8AA5-626FB4D38B0D}"/>
              </a:ext>
            </a:extLst>
          </p:cNvPr>
          <p:cNvSpPr>
            <a:spLocks noGrp="1"/>
          </p:cNvSpPr>
          <p:nvPr>
            <p:ph type="title"/>
          </p:nvPr>
        </p:nvSpPr>
        <p:spPr>
          <a:xfrm>
            <a:off x="428781" y="658452"/>
            <a:ext cx="11334437" cy="809265"/>
          </a:xfrm>
        </p:spPr>
        <p:txBody>
          <a:bodyPr>
            <a:noAutofit/>
          </a:bodyPr>
          <a:lstStyle/>
          <a:p>
            <a:r>
              <a:rPr lang="en-US" sz="3600" dirty="0"/>
              <a:t>Example: Lesson Mastery Data collected </a:t>
            </a:r>
            <a:r>
              <a:rPr lang="en-US" sz="3600" i="1" u="sng" dirty="0"/>
              <a:t>after</a:t>
            </a:r>
            <a:r>
              <a:rPr lang="en-US" sz="3600" dirty="0"/>
              <a:t> instruction</a:t>
            </a:r>
          </a:p>
        </p:txBody>
      </p:sp>
      <p:sp>
        <p:nvSpPr>
          <p:cNvPr id="3" name="Content Placeholder 2">
            <a:extLst>
              <a:ext uri="{FF2B5EF4-FFF2-40B4-BE49-F238E27FC236}">
                <a16:creationId xmlns:a16="http://schemas.microsoft.com/office/drawing/2014/main" id="{1286B2F6-8358-AC49-870C-BE643B648E51}"/>
              </a:ext>
            </a:extLst>
          </p:cNvPr>
          <p:cNvSpPr>
            <a:spLocks noGrp="1"/>
          </p:cNvSpPr>
          <p:nvPr>
            <p:ph idx="1"/>
          </p:nvPr>
        </p:nvSpPr>
        <p:spPr>
          <a:xfrm>
            <a:off x="345040" y="1586136"/>
            <a:ext cx="4041355" cy="4884095"/>
          </a:xfrm>
        </p:spPr>
        <p:txBody>
          <a:bodyPr/>
          <a:lstStyle/>
          <a:p>
            <a:pPr marL="238125" indent="-190500"/>
            <a:r>
              <a:rPr lang="en-US" sz="2000" dirty="0"/>
              <a:t>Unit Assessments from Core curriculum (because these assessment generally require reading skills, they are most appropriate for students who are at or above benchmark)</a:t>
            </a:r>
          </a:p>
          <a:p>
            <a:pPr marL="238125" indent="-190500"/>
            <a:r>
              <a:rPr lang="en-US" sz="2000" dirty="0"/>
              <a:t>Teacher collects data on how well students have mastered the skills within a unit.</a:t>
            </a:r>
          </a:p>
          <a:p>
            <a:pPr marL="238125" indent="-190500"/>
            <a:r>
              <a:rPr lang="en-US" sz="2000" dirty="0"/>
              <a:t>Errors indicate the need to re-teach specific skills. Results can also indicate areas of instruction to adjust, or improve, when moving on to the next unit of instruction.</a:t>
            </a:r>
          </a:p>
        </p:txBody>
      </p:sp>
      <p:pic>
        <p:nvPicPr>
          <p:cNvPr id="5" name="Picture 4" descr="Text, letter&#10;&#10;Description automatically generated">
            <a:extLst>
              <a:ext uri="{FF2B5EF4-FFF2-40B4-BE49-F238E27FC236}">
                <a16:creationId xmlns:a16="http://schemas.microsoft.com/office/drawing/2014/main" id="{6F72E901-0BE5-5041-B14A-4C9AE51D0FB1}"/>
              </a:ext>
            </a:extLst>
          </p:cNvPr>
          <p:cNvPicPr>
            <a:picLocks noChangeAspect="1"/>
          </p:cNvPicPr>
          <p:nvPr/>
        </p:nvPicPr>
        <p:blipFill>
          <a:blip r:embed="rId3"/>
          <a:stretch>
            <a:fillRect/>
          </a:stretch>
        </p:blipFill>
        <p:spPr>
          <a:xfrm>
            <a:off x="8258663" y="1586136"/>
            <a:ext cx="3588297" cy="4607286"/>
          </a:xfrm>
          <a:prstGeom prst="rect">
            <a:avLst/>
          </a:prstGeom>
          <a:ln>
            <a:solidFill>
              <a:schemeClr val="tx1"/>
            </a:solidFill>
          </a:ln>
        </p:spPr>
      </p:pic>
      <p:pic>
        <p:nvPicPr>
          <p:cNvPr id="7" name="Picture 6" descr="Text, letter&#10;&#10;Description automatically generated">
            <a:extLst>
              <a:ext uri="{FF2B5EF4-FFF2-40B4-BE49-F238E27FC236}">
                <a16:creationId xmlns:a16="http://schemas.microsoft.com/office/drawing/2014/main" id="{7E3B1256-3523-764C-9516-B15EB3D43D68}"/>
              </a:ext>
            </a:extLst>
          </p:cNvPr>
          <p:cNvPicPr>
            <a:picLocks noChangeAspect="1"/>
          </p:cNvPicPr>
          <p:nvPr/>
        </p:nvPicPr>
        <p:blipFill>
          <a:blip r:embed="rId4"/>
          <a:stretch>
            <a:fillRect/>
          </a:stretch>
        </p:blipFill>
        <p:spPr>
          <a:xfrm>
            <a:off x="4386395" y="1586136"/>
            <a:ext cx="3599220" cy="4607286"/>
          </a:xfrm>
          <a:prstGeom prst="rect">
            <a:avLst/>
          </a:prstGeom>
          <a:ln>
            <a:solidFill>
              <a:schemeClr val="tx1"/>
            </a:solidFill>
          </a:ln>
        </p:spPr>
      </p:pic>
    </p:spTree>
    <p:extLst>
      <p:ext uri="{BB962C8B-B14F-4D97-AF65-F5344CB8AC3E}">
        <p14:creationId xmlns:p14="http://schemas.microsoft.com/office/powerpoint/2010/main" val="406953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B2B-579C-C44F-8AA5-626FB4D38B0D}"/>
              </a:ext>
            </a:extLst>
          </p:cNvPr>
          <p:cNvSpPr>
            <a:spLocks noGrp="1"/>
          </p:cNvSpPr>
          <p:nvPr>
            <p:ph type="title"/>
          </p:nvPr>
        </p:nvSpPr>
        <p:spPr>
          <a:xfrm>
            <a:off x="290245" y="655976"/>
            <a:ext cx="6920024" cy="947972"/>
          </a:xfrm>
        </p:spPr>
        <p:txBody>
          <a:bodyPr>
            <a:noAutofit/>
          </a:bodyPr>
          <a:lstStyle/>
          <a:p>
            <a:r>
              <a:rPr lang="en-US" sz="3600" dirty="0"/>
              <a:t>Example: Lesson Mastery Data collected </a:t>
            </a:r>
            <a:r>
              <a:rPr lang="en-US" sz="3600" i="1" u="sng" dirty="0"/>
              <a:t>after</a:t>
            </a:r>
            <a:r>
              <a:rPr lang="en-US" sz="3600" dirty="0"/>
              <a:t> instruction</a:t>
            </a:r>
            <a:endParaRPr lang="en-US" sz="4000" dirty="0"/>
          </a:p>
        </p:txBody>
      </p:sp>
      <p:sp>
        <p:nvSpPr>
          <p:cNvPr id="3" name="Content Placeholder 2">
            <a:extLst>
              <a:ext uri="{FF2B5EF4-FFF2-40B4-BE49-F238E27FC236}">
                <a16:creationId xmlns:a16="http://schemas.microsoft.com/office/drawing/2014/main" id="{1286B2F6-8358-AC49-870C-BE643B648E51}"/>
              </a:ext>
            </a:extLst>
          </p:cNvPr>
          <p:cNvSpPr>
            <a:spLocks noGrp="1"/>
          </p:cNvSpPr>
          <p:nvPr>
            <p:ph idx="1"/>
          </p:nvPr>
        </p:nvSpPr>
        <p:spPr>
          <a:xfrm>
            <a:off x="490210" y="1871118"/>
            <a:ext cx="6183698" cy="3902915"/>
          </a:xfrm>
        </p:spPr>
        <p:txBody>
          <a:bodyPr>
            <a:normAutofit lnSpcReduction="10000"/>
          </a:bodyPr>
          <a:lstStyle/>
          <a:p>
            <a:r>
              <a:rPr lang="en-US" sz="2600" dirty="0"/>
              <a:t>End-of-unit teacher created assessment that accurately assesses mastery of unit content.</a:t>
            </a:r>
          </a:p>
          <a:p>
            <a:r>
              <a:rPr lang="en-US" sz="2600" dirty="0"/>
              <a:t>Teacher collects data on how well students have mastered the skills within a unit.</a:t>
            </a:r>
          </a:p>
          <a:p>
            <a:r>
              <a:rPr lang="en-US" sz="2600" dirty="0"/>
              <a:t>Errors indicate the need to re-teach specific skills. Results can also indicate areas of instruction to adjust, or improve, when moving on to the next unit of instruction.</a:t>
            </a:r>
          </a:p>
        </p:txBody>
      </p:sp>
      <p:pic>
        <p:nvPicPr>
          <p:cNvPr id="6" name="Picture 5" descr="Graphical user interface, table&#10;&#10;Description automatically generated">
            <a:extLst>
              <a:ext uri="{FF2B5EF4-FFF2-40B4-BE49-F238E27FC236}">
                <a16:creationId xmlns:a16="http://schemas.microsoft.com/office/drawing/2014/main" id="{B5032E80-44AA-E841-8CFF-E40023583EDA}"/>
              </a:ext>
            </a:extLst>
          </p:cNvPr>
          <p:cNvPicPr>
            <a:picLocks noChangeAspect="1"/>
          </p:cNvPicPr>
          <p:nvPr/>
        </p:nvPicPr>
        <p:blipFill>
          <a:blip r:embed="rId3"/>
          <a:stretch>
            <a:fillRect/>
          </a:stretch>
        </p:blipFill>
        <p:spPr>
          <a:xfrm>
            <a:off x="7210269" y="655976"/>
            <a:ext cx="4429270" cy="5385228"/>
          </a:xfrm>
          <a:prstGeom prst="rect">
            <a:avLst/>
          </a:prstGeom>
          <a:ln>
            <a:solidFill>
              <a:schemeClr val="accent1"/>
            </a:solidFill>
          </a:ln>
        </p:spPr>
      </p:pic>
    </p:spTree>
    <p:extLst>
      <p:ext uri="{BB962C8B-B14F-4D97-AF65-F5344CB8AC3E}">
        <p14:creationId xmlns:p14="http://schemas.microsoft.com/office/powerpoint/2010/main" val="80270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B2B-579C-C44F-8AA5-626FB4D38B0D}"/>
              </a:ext>
            </a:extLst>
          </p:cNvPr>
          <p:cNvSpPr>
            <a:spLocks noGrp="1"/>
          </p:cNvSpPr>
          <p:nvPr>
            <p:ph type="title"/>
          </p:nvPr>
        </p:nvSpPr>
        <p:spPr>
          <a:xfrm>
            <a:off x="512523" y="474005"/>
            <a:ext cx="8061851" cy="1325563"/>
          </a:xfrm>
        </p:spPr>
        <p:txBody>
          <a:bodyPr>
            <a:normAutofit/>
          </a:bodyPr>
          <a:lstStyle/>
          <a:p>
            <a:r>
              <a:rPr lang="en-US" sz="3600" dirty="0"/>
              <a:t>Example: Lesson Mastery Data collected </a:t>
            </a:r>
            <a:r>
              <a:rPr lang="en-US" sz="3600" i="1" u="sng" dirty="0"/>
              <a:t>after</a:t>
            </a:r>
            <a:r>
              <a:rPr lang="en-US" sz="3600" dirty="0"/>
              <a:t> instruction</a:t>
            </a:r>
            <a:endParaRPr lang="en-US" sz="4000" dirty="0"/>
          </a:p>
        </p:txBody>
      </p:sp>
      <p:sp>
        <p:nvSpPr>
          <p:cNvPr id="3" name="Content Placeholder 2">
            <a:extLst>
              <a:ext uri="{FF2B5EF4-FFF2-40B4-BE49-F238E27FC236}">
                <a16:creationId xmlns:a16="http://schemas.microsoft.com/office/drawing/2014/main" id="{1286B2F6-8358-AC49-870C-BE643B648E51}"/>
              </a:ext>
            </a:extLst>
          </p:cNvPr>
          <p:cNvSpPr>
            <a:spLocks noGrp="1"/>
          </p:cNvSpPr>
          <p:nvPr>
            <p:ph idx="1"/>
          </p:nvPr>
        </p:nvSpPr>
        <p:spPr>
          <a:xfrm>
            <a:off x="512523" y="1799902"/>
            <a:ext cx="7028708" cy="4424435"/>
          </a:xfrm>
        </p:spPr>
        <p:txBody>
          <a:bodyPr>
            <a:normAutofit/>
          </a:bodyPr>
          <a:lstStyle/>
          <a:p>
            <a:r>
              <a:rPr lang="en-US" sz="2800" dirty="0"/>
              <a:t>Other alternatives to students who may struggle with the packaged Core program assessment</a:t>
            </a:r>
          </a:p>
          <a:p>
            <a:pPr lvl="1"/>
            <a:r>
              <a:rPr lang="en-US" sz="2400" dirty="0"/>
              <a:t>Vocabulary  -- display weekly vocabulary words without definition – “Write the word that means [give the definition].” Students write the vocabulary word.</a:t>
            </a:r>
          </a:p>
          <a:p>
            <a:pPr lvl="1"/>
            <a:r>
              <a:rPr lang="en-US" sz="2400" dirty="0"/>
              <a:t>Teacher groups identify Core program worksheets that students complete at the end of each week, or unit, that can accurately assess content mastery</a:t>
            </a:r>
          </a:p>
          <a:p>
            <a:pPr lvl="1"/>
            <a:endParaRPr lang="en-US" dirty="0"/>
          </a:p>
        </p:txBody>
      </p:sp>
      <p:pic>
        <p:nvPicPr>
          <p:cNvPr id="11" name="Picture 10" descr="Diagram&#10;&#10;Description automatically generated">
            <a:extLst>
              <a:ext uri="{FF2B5EF4-FFF2-40B4-BE49-F238E27FC236}">
                <a16:creationId xmlns:a16="http://schemas.microsoft.com/office/drawing/2014/main" id="{E734F787-83C4-834A-97BD-B0275D9F2A88}"/>
              </a:ext>
            </a:extLst>
          </p:cNvPr>
          <p:cNvPicPr>
            <a:picLocks noChangeAspect="1"/>
          </p:cNvPicPr>
          <p:nvPr/>
        </p:nvPicPr>
        <p:blipFill>
          <a:blip r:embed="rId3"/>
          <a:stretch>
            <a:fillRect/>
          </a:stretch>
        </p:blipFill>
        <p:spPr>
          <a:xfrm>
            <a:off x="9173981" y="1180711"/>
            <a:ext cx="2634681" cy="3574439"/>
          </a:xfrm>
          <a:prstGeom prst="rect">
            <a:avLst/>
          </a:prstGeom>
          <a:ln>
            <a:solidFill>
              <a:schemeClr val="tx1"/>
            </a:solidFill>
          </a:ln>
        </p:spPr>
      </p:pic>
      <p:pic>
        <p:nvPicPr>
          <p:cNvPr id="1026" name="Picture 2" descr="Common Core 4th Grade Elarksheets Printable With Short Response Free Find  The Missingrd – Fundacion Luchadoresav">
            <a:extLst>
              <a:ext uri="{FF2B5EF4-FFF2-40B4-BE49-F238E27FC236}">
                <a16:creationId xmlns:a16="http://schemas.microsoft.com/office/drawing/2014/main" id="{72F097A3-159E-1649-90BB-C213698BC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1231" y="2371363"/>
            <a:ext cx="2687448" cy="35744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09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DFCA1-2FE1-9045-A662-3BD69C315B96}"/>
              </a:ext>
            </a:extLst>
          </p:cNvPr>
          <p:cNvSpPr>
            <a:spLocks noGrp="1"/>
          </p:cNvSpPr>
          <p:nvPr>
            <p:ph type="title"/>
          </p:nvPr>
        </p:nvSpPr>
        <p:spPr>
          <a:xfrm>
            <a:off x="598564" y="1435353"/>
            <a:ext cx="6396020" cy="4647947"/>
          </a:xfrm>
        </p:spPr>
        <p:txBody>
          <a:bodyPr>
            <a:normAutofit fontScale="90000"/>
          </a:bodyPr>
          <a:lstStyle/>
          <a:p>
            <a:r>
              <a:rPr lang="en-US" sz="2800" dirty="0"/>
              <a:t>Remember:</a:t>
            </a:r>
            <a:br>
              <a:rPr lang="en-US" sz="2800" dirty="0"/>
            </a:br>
            <a:br>
              <a:rPr lang="en-US" sz="2800" dirty="0"/>
            </a:br>
            <a:r>
              <a:rPr lang="en-US" sz="2800" dirty="0"/>
              <a:t>Lesson Mastery tools are </a:t>
            </a:r>
            <a:r>
              <a:rPr lang="en-US" sz="2800" b="1" dirty="0"/>
              <a:t>narrowly focused </a:t>
            </a:r>
            <a:r>
              <a:rPr lang="en-US" sz="2800" dirty="0"/>
              <a:t>on assessing for </a:t>
            </a:r>
            <a:r>
              <a:rPr lang="en-US" sz="2800" b="1" dirty="0"/>
              <a:t>student understanding of lesson content</a:t>
            </a:r>
            <a:br>
              <a:rPr lang="en-US" sz="2800" b="1" dirty="0"/>
            </a:br>
            <a:br>
              <a:rPr lang="en-US" sz="2800" dirty="0"/>
            </a:br>
            <a:r>
              <a:rPr lang="en-US" sz="2800" dirty="0"/>
              <a:t>Lesson Mastery assessments should be delivered with consistency – follow a </a:t>
            </a:r>
            <a:r>
              <a:rPr lang="en-US" sz="2800" b="1" dirty="0"/>
              <a:t>PLAN</a:t>
            </a:r>
            <a:br>
              <a:rPr lang="en-US" sz="2800" dirty="0"/>
            </a:br>
            <a:br>
              <a:rPr lang="en-US" sz="2800" dirty="0"/>
            </a:br>
            <a:r>
              <a:rPr lang="en-US" sz="2800" b="1" dirty="0"/>
              <a:t>BIG IDEA:</a:t>
            </a:r>
            <a:r>
              <a:rPr lang="en-US" sz="2800" dirty="0"/>
              <a:t> Results are linked with alterable instruction – WHAT instructional adjustments need to happen as a result of the current data?</a:t>
            </a:r>
          </a:p>
        </p:txBody>
      </p:sp>
      <p:sp>
        <p:nvSpPr>
          <p:cNvPr id="7" name="Title 1">
            <a:extLst>
              <a:ext uri="{FF2B5EF4-FFF2-40B4-BE49-F238E27FC236}">
                <a16:creationId xmlns:a16="http://schemas.microsoft.com/office/drawing/2014/main" id="{6C44E975-673D-F34C-B99C-97155C7B91BE}"/>
              </a:ext>
            </a:extLst>
          </p:cNvPr>
          <p:cNvSpPr txBox="1">
            <a:spLocks/>
          </p:cNvSpPr>
          <p:nvPr/>
        </p:nvSpPr>
        <p:spPr>
          <a:xfrm>
            <a:off x="7278764" y="645445"/>
            <a:ext cx="4113136" cy="459456"/>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Adjustments Example:</a:t>
            </a:r>
          </a:p>
        </p:txBody>
      </p:sp>
      <p:sp>
        <p:nvSpPr>
          <p:cNvPr id="8" name="Title 1">
            <a:extLst>
              <a:ext uri="{FF2B5EF4-FFF2-40B4-BE49-F238E27FC236}">
                <a16:creationId xmlns:a16="http://schemas.microsoft.com/office/drawing/2014/main" id="{B00FC069-23E5-CA43-94CB-CC68E9924956}"/>
              </a:ext>
            </a:extLst>
          </p:cNvPr>
          <p:cNvSpPr txBox="1">
            <a:spLocks/>
          </p:cNvSpPr>
          <p:nvPr/>
        </p:nvSpPr>
        <p:spPr>
          <a:xfrm>
            <a:off x="469900" y="592390"/>
            <a:ext cx="10515600" cy="512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8355F"/>
                </a:solidFill>
              </a:rPr>
              <a:t>Lesson </a:t>
            </a:r>
            <a:r>
              <a:rPr lang="en-US" sz="4000">
                <a:solidFill>
                  <a:srgbClr val="08355F"/>
                </a:solidFill>
              </a:rPr>
              <a:t>Mastery Results</a:t>
            </a:r>
            <a:endParaRPr lang="en-US" dirty="0"/>
          </a:p>
        </p:txBody>
      </p:sp>
      <p:pic>
        <p:nvPicPr>
          <p:cNvPr id="11" name="Picture 10">
            <a:extLst>
              <a:ext uri="{FF2B5EF4-FFF2-40B4-BE49-F238E27FC236}">
                <a16:creationId xmlns:a16="http://schemas.microsoft.com/office/drawing/2014/main" id="{C586AA4E-3F6C-5A4A-AE5F-A2E014809CC8}"/>
              </a:ext>
            </a:extLst>
          </p:cNvPr>
          <p:cNvPicPr>
            <a:picLocks noChangeAspect="1"/>
          </p:cNvPicPr>
          <p:nvPr/>
        </p:nvPicPr>
        <p:blipFill>
          <a:blip r:embed="rId3"/>
          <a:stretch>
            <a:fillRect/>
          </a:stretch>
        </p:blipFill>
        <p:spPr>
          <a:xfrm>
            <a:off x="6994584" y="812926"/>
            <a:ext cx="4553528" cy="5892800"/>
          </a:xfrm>
          <a:prstGeom prst="rect">
            <a:avLst/>
          </a:prstGeom>
        </p:spPr>
      </p:pic>
    </p:spTree>
    <p:extLst>
      <p:ext uri="{BB962C8B-B14F-4D97-AF65-F5344CB8AC3E}">
        <p14:creationId xmlns:p14="http://schemas.microsoft.com/office/powerpoint/2010/main" val="2132411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E60AA-03F5-B04D-86C6-C5CB7C210FEF}"/>
              </a:ext>
            </a:extLst>
          </p:cNvPr>
          <p:cNvSpPr>
            <a:spLocks noGrp="1"/>
          </p:cNvSpPr>
          <p:nvPr>
            <p:ph type="title"/>
          </p:nvPr>
        </p:nvSpPr>
        <p:spPr>
          <a:xfrm>
            <a:off x="515470" y="680757"/>
            <a:ext cx="10838330" cy="771526"/>
          </a:xfrm>
        </p:spPr>
        <p:txBody>
          <a:bodyPr/>
          <a:lstStyle/>
          <a:p>
            <a:r>
              <a:rPr lang="en-US" dirty="0">
                <a:solidFill>
                  <a:srgbClr val="08355F"/>
                </a:solidFill>
              </a:rPr>
              <a:t>Using Lesson Mastery Data</a:t>
            </a:r>
            <a:endParaRPr lang="en-US" dirty="0"/>
          </a:p>
        </p:txBody>
      </p:sp>
      <p:sp>
        <p:nvSpPr>
          <p:cNvPr id="3" name="Content Placeholder 2">
            <a:extLst>
              <a:ext uri="{FF2B5EF4-FFF2-40B4-BE49-F238E27FC236}">
                <a16:creationId xmlns:a16="http://schemas.microsoft.com/office/drawing/2014/main" id="{016AA133-969F-6E4E-A7A1-8B109E5CB477}"/>
              </a:ext>
            </a:extLst>
          </p:cNvPr>
          <p:cNvSpPr>
            <a:spLocks noGrp="1"/>
          </p:cNvSpPr>
          <p:nvPr>
            <p:ph idx="1"/>
          </p:nvPr>
        </p:nvSpPr>
        <p:spPr>
          <a:xfrm>
            <a:off x="368968" y="1668379"/>
            <a:ext cx="11454063" cy="3926153"/>
          </a:xfrm>
        </p:spPr>
        <p:txBody>
          <a:bodyPr>
            <a:normAutofit/>
          </a:bodyPr>
          <a:lstStyle/>
          <a:p>
            <a:r>
              <a:rPr lang="en-US" dirty="0"/>
              <a:t>Data can be used to make instructional decisions for individual students or groups of students. For example,</a:t>
            </a:r>
          </a:p>
          <a:p>
            <a:pPr lvl="1"/>
            <a:r>
              <a:rPr lang="en-US" sz="2600" dirty="0"/>
              <a:t>DAILY: If </a:t>
            </a:r>
            <a:r>
              <a:rPr lang="en-US" sz="2600" b="1" dirty="0"/>
              <a:t>1 </a:t>
            </a:r>
            <a:r>
              <a:rPr lang="en-US" sz="2600" dirty="0"/>
              <a:t>student in a group of 5 is struggling to master a skill, you may choose to reteach the skill to </a:t>
            </a:r>
            <a:r>
              <a:rPr lang="en-US" sz="2600" i="1" dirty="0"/>
              <a:t>just that student </a:t>
            </a:r>
            <a:r>
              <a:rPr lang="en-US" sz="2600" dirty="0"/>
              <a:t>for a few minutes at the end of each lesson.</a:t>
            </a:r>
          </a:p>
          <a:p>
            <a:pPr lvl="1"/>
            <a:r>
              <a:rPr lang="en-US" sz="2600" dirty="0"/>
              <a:t>DAILY: If all 5 students are struggling with one or two skills, you may choose to reteach just those routines to the </a:t>
            </a:r>
            <a:r>
              <a:rPr lang="en-US" sz="2600" i="1" dirty="0"/>
              <a:t>whole group </a:t>
            </a:r>
            <a:r>
              <a:rPr lang="en-US" sz="2600" dirty="0"/>
              <a:t>at the end of the lesson, and at the beginning of the next lesson before moving on.</a:t>
            </a:r>
          </a:p>
          <a:p>
            <a:pPr lvl="1"/>
            <a:r>
              <a:rPr lang="en-US" sz="2600" dirty="0"/>
              <a:t>WEEKLY: If all 5 students are struggling with </a:t>
            </a:r>
            <a:r>
              <a:rPr lang="en-US" sz="2600" i="1" dirty="0"/>
              <a:t>many skills </a:t>
            </a:r>
            <a:r>
              <a:rPr lang="en-US" sz="2600" dirty="0"/>
              <a:t>at the end of a week, you may choose to immediately reteach one lesson before moving on.</a:t>
            </a:r>
          </a:p>
        </p:txBody>
      </p:sp>
    </p:spTree>
    <p:extLst>
      <p:ext uri="{BB962C8B-B14F-4D97-AF65-F5344CB8AC3E}">
        <p14:creationId xmlns:p14="http://schemas.microsoft.com/office/powerpoint/2010/main" val="3392056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EE545-4C22-CD41-91AF-E52E2CC1BDE3}"/>
              </a:ext>
            </a:extLst>
          </p:cNvPr>
          <p:cNvSpPr>
            <a:spLocks noGrp="1"/>
          </p:cNvSpPr>
          <p:nvPr>
            <p:ph type="title"/>
          </p:nvPr>
        </p:nvSpPr>
        <p:spPr>
          <a:xfrm>
            <a:off x="641683" y="695380"/>
            <a:ext cx="10972800" cy="746891"/>
          </a:xfrm>
        </p:spPr>
        <p:txBody>
          <a:bodyPr>
            <a:noAutofit/>
          </a:bodyPr>
          <a:lstStyle/>
          <a:p>
            <a:r>
              <a:rPr lang="en-US" sz="2800" dirty="0"/>
              <a:t>Use the </a:t>
            </a:r>
            <a:r>
              <a:rPr lang="en-US" sz="2800" i="1" dirty="0"/>
              <a:t>Assessment and Coordination Plan</a:t>
            </a:r>
            <a:r>
              <a:rPr lang="en-US" sz="2800" dirty="0"/>
              <a:t> to Document </a:t>
            </a:r>
            <a:br>
              <a:rPr lang="en-US" sz="2800" dirty="0"/>
            </a:br>
            <a:r>
              <a:rPr lang="en-US" sz="2800" dirty="0">
                <a:solidFill>
                  <a:srgbClr val="002060"/>
                </a:solidFill>
              </a:rPr>
              <a:t>Lesson Mastery Data Plans</a:t>
            </a:r>
            <a:endParaRPr lang="en-US" sz="2400" dirty="0"/>
          </a:p>
        </p:txBody>
      </p:sp>
      <p:graphicFrame>
        <p:nvGraphicFramePr>
          <p:cNvPr id="3" name="Table 2">
            <a:extLst>
              <a:ext uri="{FF2B5EF4-FFF2-40B4-BE49-F238E27FC236}">
                <a16:creationId xmlns:a16="http://schemas.microsoft.com/office/drawing/2014/main" id="{2B74A527-D23A-1B47-AE4E-59EB5A32C863}"/>
              </a:ext>
            </a:extLst>
          </p:cNvPr>
          <p:cNvGraphicFramePr>
            <a:graphicFrameLocks noGrp="1"/>
          </p:cNvGraphicFramePr>
          <p:nvPr/>
        </p:nvGraphicFramePr>
        <p:xfrm>
          <a:off x="1379621" y="1636656"/>
          <a:ext cx="9496924" cy="4525964"/>
        </p:xfrm>
        <a:graphic>
          <a:graphicData uri="http://schemas.openxmlformats.org/drawingml/2006/table">
            <a:tbl>
              <a:tblPr firstRow="1" firstCol="1" bandRow="1">
                <a:tableStyleId>{616DA210-FB5B-4158-B5E0-FEB733F419BA}</a:tableStyleId>
              </a:tblPr>
              <a:tblGrid>
                <a:gridCol w="805132">
                  <a:extLst>
                    <a:ext uri="{9D8B030D-6E8A-4147-A177-3AD203B41FA5}">
                      <a16:colId xmlns:a16="http://schemas.microsoft.com/office/drawing/2014/main" val="1183182873"/>
                    </a:ext>
                  </a:extLst>
                </a:gridCol>
                <a:gridCol w="1448632">
                  <a:extLst>
                    <a:ext uri="{9D8B030D-6E8A-4147-A177-3AD203B41FA5}">
                      <a16:colId xmlns:a16="http://schemas.microsoft.com/office/drawing/2014/main" val="2713481378"/>
                    </a:ext>
                  </a:extLst>
                </a:gridCol>
                <a:gridCol w="1448632">
                  <a:extLst>
                    <a:ext uri="{9D8B030D-6E8A-4147-A177-3AD203B41FA5}">
                      <a16:colId xmlns:a16="http://schemas.microsoft.com/office/drawing/2014/main" val="3324071294"/>
                    </a:ext>
                  </a:extLst>
                </a:gridCol>
                <a:gridCol w="1448632">
                  <a:extLst>
                    <a:ext uri="{9D8B030D-6E8A-4147-A177-3AD203B41FA5}">
                      <a16:colId xmlns:a16="http://schemas.microsoft.com/office/drawing/2014/main" val="810416225"/>
                    </a:ext>
                  </a:extLst>
                </a:gridCol>
                <a:gridCol w="1448632">
                  <a:extLst>
                    <a:ext uri="{9D8B030D-6E8A-4147-A177-3AD203B41FA5}">
                      <a16:colId xmlns:a16="http://schemas.microsoft.com/office/drawing/2014/main" val="2379059814"/>
                    </a:ext>
                  </a:extLst>
                </a:gridCol>
                <a:gridCol w="1448632">
                  <a:extLst>
                    <a:ext uri="{9D8B030D-6E8A-4147-A177-3AD203B41FA5}">
                      <a16:colId xmlns:a16="http://schemas.microsoft.com/office/drawing/2014/main" val="487576458"/>
                    </a:ext>
                  </a:extLst>
                </a:gridCol>
                <a:gridCol w="1448632">
                  <a:extLst>
                    <a:ext uri="{9D8B030D-6E8A-4147-A177-3AD203B41FA5}">
                      <a16:colId xmlns:a16="http://schemas.microsoft.com/office/drawing/2014/main" val="2472433074"/>
                    </a:ext>
                  </a:extLst>
                </a:gridCol>
              </a:tblGrid>
              <a:tr h="269838">
                <a:tc rowSpan="11">
                  <a:txBody>
                    <a:bodyPr/>
                    <a:lstStyle/>
                    <a:p>
                      <a:pPr marL="71755" marR="71755" algn="l">
                        <a:spcBef>
                          <a:spcPts val="0"/>
                        </a:spcBef>
                        <a:spcAft>
                          <a:spcPts val="0"/>
                        </a:spcAft>
                        <a:tabLst>
                          <a:tab pos="2743200" algn="ctr"/>
                          <a:tab pos="5486400" algn="r"/>
                        </a:tabLst>
                      </a:pPr>
                      <a:r>
                        <a:rPr lang="en-US" sz="1800" dirty="0">
                          <a:effectLst/>
                        </a:rPr>
                        <a:t>Grade Level: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vert="vert"/>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ctr">
                        <a:spcBef>
                          <a:spcPts val="0"/>
                        </a:spcBef>
                        <a:spcAft>
                          <a:spcPts val="0"/>
                        </a:spcAft>
                        <a:tabLst>
                          <a:tab pos="2743200" algn="ctr"/>
                          <a:tab pos="5486400" algn="r"/>
                        </a:tabLst>
                      </a:pPr>
                      <a:r>
                        <a:rPr lang="en-US" sz="900" dirty="0">
                          <a:effectLst/>
                        </a:rPr>
                        <a:t>Screening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Progress Monitoring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Diagnostics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dirty="0">
                          <a:effectLst/>
                        </a:rPr>
                        <a:t>Lesson Mastery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solidFill>
                      <a:schemeClr val="accent6">
                        <a:lumMod val="20000"/>
                        <a:lumOff val="80000"/>
                      </a:schemeClr>
                    </a:solidFill>
                  </a:tcPr>
                </a:tc>
                <a:tc>
                  <a:txBody>
                    <a:bodyPr/>
                    <a:lstStyle/>
                    <a:p>
                      <a:pPr marL="0" marR="0" algn="ctr">
                        <a:spcBef>
                          <a:spcPts val="0"/>
                        </a:spcBef>
                        <a:spcAft>
                          <a:spcPts val="0"/>
                        </a:spcAft>
                        <a:tabLst>
                          <a:tab pos="2743200" algn="ctr"/>
                          <a:tab pos="5486400" algn="r"/>
                        </a:tabLst>
                      </a:pPr>
                      <a:r>
                        <a:rPr lang="en-US" sz="900">
                          <a:effectLst/>
                        </a:rPr>
                        <a:t>Implementation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2566708931"/>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Measures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337964143"/>
                  </a:ext>
                </a:extLst>
              </a:tr>
              <a:tr h="341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Purpose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393416541"/>
                  </a:ext>
                </a:extLst>
              </a:tr>
              <a:tr h="341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Timeline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668968296"/>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What students will be assessed?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ctr">
                        <a:spcBef>
                          <a:spcPts val="0"/>
                        </a:spcBef>
                        <a:spcAft>
                          <a:spcPts val="0"/>
                        </a:spcAft>
                        <a:tabLst>
                          <a:tab pos="2743200" algn="ctr"/>
                          <a:tab pos="5486400" algn="r"/>
                        </a:tabLst>
                      </a:pPr>
                      <a:r>
                        <a:rPr lang="en-US" sz="9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351172624"/>
                  </a:ext>
                </a:extLst>
              </a:tr>
              <a:tr h="45085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the school expert?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494062601"/>
                  </a:ext>
                </a:extLst>
              </a:tr>
              <a:tr h="455913">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collecting the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452414222"/>
                  </a:ext>
                </a:extLst>
              </a:tr>
              <a:tr h="59757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When is the training/</a:t>
                      </a:r>
                      <a:endParaRPr lang="en-US" sz="1100">
                        <a:effectLst/>
                      </a:endParaRPr>
                    </a:p>
                    <a:p>
                      <a:pPr marL="0" marR="0" algn="ctr">
                        <a:spcBef>
                          <a:spcPts val="0"/>
                        </a:spcBef>
                        <a:spcAft>
                          <a:spcPts val="0"/>
                        </a:spcAft>
                        <a:tabLst>
                          <a:tab pos="2743200" algn="ctr"/>
                          <a:tab pos="5486400" algn="r"/>
                        </a:tabLst>
                      </a:pPr>
                      <a:r>
                        <a:rPr lang="en-US" sz="900">
                          <a:effectLst/>
                        </a:rPr>
                        <a:t>retooling?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100156420"/>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entering the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2142517232"/>
                  </a:ext>
                </a:extLst>
              </a:tr>
              <a:tr h="445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Where is the data stored?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extLst>
                  <a:ext uri="{0D108BD9-81ED-4DB2-BD59-A6C34878D82A}">
                    <a16:rowId xmlns:a16="http://schemas.microsoft.com/office/drawing/2014/main" val="3390781713"/>
                  </a:ext>
                </a:extLst>
              </a:tr>
              <a:tr h="539675">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What TEAM(S) are using this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solidFill>
                      <a:schemeClr val="accent6">
                        <a:lumMod val="20000"/>
                        <a:lumOff val="80000"/>
                      </a:schemeClr>
                    </a:solidFill>
                  </a:tcP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extLst>
                  <a:ext uri="{0D108BD9-81ED-4DB2-BD59-A6C34878D82A}">
                    <a16:rowId xmlns:a16="http://schemas.microsoft.com/office/drawing/2014/main" val="3274686691"/>
                  </a:ext>
                </a:extLst>
              </a:tr>
            </a:tbl>
          </a:graphicData>
        </a:graphic>
      </p:graphicFrame>
      <p:pic>
        <p:nvPicPr>
          <p:cNvPr id="4" name="Picture 2" descr="Stop Sign Free Stock Photo - Public Domain Pictures">
            <a:extLst>
              <a:ext uri="{FF2B5EF4-FFF2-40B4-BE49-F238E27FC236}">
                <a16:creationId xmlns:a16="http://schemas.microsoft.com/office/drawing/2014/main" id="{B9B2D032-5DFD-A84C-B01F-0ACF3BA0D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9803" y="578203"/>
            <a:ext cx="981404" cy="98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06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4AD75-28CC-4941-BB99-6445B06F7CCE}"/>
              </a:ext>
            </a:extLst>
          </p:cNvPr>
          <p:cNvSpPr>
            <a:spLocks noGrp="1"/>
          </p:cNvSpPr>
          <p:nvPr>
            <p:ph type="title"/>
          </p:nvPr>
        </p:nvSpPr>
        <p:spPr>
          <a:xfrm>
            <a:off x="838200" y="804341"/>
            <a:ext cx="10515600" cy="1325563"/>
          </a:xfrm>
        </p:spPr>
        <p:txBody>
          <a:bodyPr/>
          <a:lstStyle/>
          <a:p>
            <a:r>
              <a:rPr lang="en-US" b="1" dirty="0"/>
              <a:t>ELEMENT II: DATA USE</a:t>
            </a:r>
            <a:endParaRPr lang="en-US" dirty="0"/>
          </a:p>
        </p:txBody>
      </p:sp>
      <p:sp>
        <p:nvSpPr>
          <p:cNvPr id="3" name="Content Placeholder 2">
            <a:extLst>
              <a:ext uri="{FF2B5EF4-FFF2-40B4-BE49-F238E27FC236}">
                <a16:creationId xmlns:a16="http://schemas.microsoft.com/office/drawing/2014/main" id="{D94E6E89-DB15-D945-90C5-D0CCF7D29245}"/>
              </a:ext>
            </a:extLst>
          </p:cNvPr>
          <p:cNvSpPr>
            <a:spLocks noGrp="1"/>
          </p:cNvSpPr>
          <p:nvPr>
            <p:ph idx="1"/>
          </p:nvPr>
        </p:nvSpPr>
        <p:spPr>
          <a:xfrm>
            <a:off x="838200" y="2292625"/>
            <a:ext cx="10515600" cy="3884337"/>
          </a:xfrm>
        </p:spPr>
        <p:txBody>
          <a:bodyPr/>
          <a:lstStyle/>
          <a:p>
            <a:pPr marL="0" indent="0">
              <a:buNone/>
            </a:pPr>
            <a:r>
              <a:rPr lang="en-US" dirty="0"/>
              <a:t>Two types of data are used to make decisions to improve MTSS–R implementation and student outcomes</a:t>
            </a:r>
          </a:p>
          <a:p>
            <a:endParaRPr lang="en-US" dirty="0"/>
          </a:p>
          <a:p>
            <a:pPr lvl="1"/>
            <a:r>
              <a:rPr lang="en-US" sz="3600" dirty="0"/>
              <a:t>Student data (Part I)</a:t>
            </a:r>
          </a:p>
          <a:p>
            <a:pPr lvl="1"/>
            <a:endParaRPr lang="en-US" sz="3600" dirty="0"/>
          </a:p>
          <a:p>
            <a:pPr lvl="1"/>
            <a:r>
              <a:rPr lang="en-US" sz="3600" b="1" dirty="0"/>
              <a:t>MTSS–R implementation data (Part II)</a:t>
            </a:r>
          </a:p>
          <a:p>
            <a:pPr lvl="1"/>
            <a:endParaRPr lang="en-US" dirty="0"/>
          </a:p>
        </p:txBody>
      </p:sp>
    </p:spTree>
    <p:extLst>
      <p:ext uri="{BB962C8B-B14F-4D97-AF65-F5344CB8AC3E}">
        <p14:creationId xmlns:p14="http://schemas.microsoft.com/office/powerpoint/2010/main" val="1464806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1F0B9-452E-964C-B8AC-03964D7CE1E4}"/>
              </a:ext>
            </a:extLst>
          </p:cNvPr>
          <p:cNvSpPr>
            <a:spLocks noGrp="1"/>
          </p:cNvSpPr>
          <p:nvPr>
            <p:ph type="title"/>
          </p:nvPr>
        </p:nvSpPr>
        <p:spPr>
          <a:xfrm>
            <a:off x="838200" y="923610"/>
            <a:ext cx="10515600" cy="1325563"/>
          </a:xfrm>
        </p:spPr>
        <p:txBody>
          <a:bodyPr/>
          <a:lstStyle/>
          <a:p>
            <a:r>
              <a:rPr lang="en-US" dirty="0"/>
              <a:t>MTSS–R Data Use: Implementation Data</a:t>
            </a:r>
          </a:p>
        </p:txBody>
      </p:sp>
      <p:sp>
        <p:nvSpPr>
          <p:cNvPr id="3" name="Content Placeholder 2">
            <a:extLst>
              <a:ext uri="{FF2B5EF4-FFF2-40B4-BE49-F238E27FC236}">
                <a16:creationId xmlns:a16="http://schemas.microsoft.com/office/drawing/2014/main" id="{90A0C60C-E093-1D48-86F8-94CFD703D815}"/>
              </a:ext>
            </a:extLst>
          </p:cNvPr>
          <p:cNvSpPr>
            <a:spLocks noGrp="1"/>
          </p:cNvSpPr>
          <p:nvPr>
            <p:ph idx="1"/>
          </p:nvPr>
        </p:nvSpPr>
        <p:spPr>
          <a:xfrm>
            <a:off x="838200" y="1643270"/>
            <a:ext cx="10515600" cy="4533693"/>
          </a:xfrm>
        </p:spPr>
        <p:txBody>
          <a:bodyPr/>
          <a:lstStyle/>
          <a:p>
            <a:pPr marL="0" indent="0" algn="ctr">
              <a:buNone/>
            </a:pPr>
            <a:r>
              <a:rPr lang="en-US" b="1" dirty="0"/>
              <a:t>What gets implemented?</a:t>
            </a:r>
          </a:p>
          <a:p>
            <a:pPr marL="0" indent="0" algn="ctr">
              <a:buNone/>
            </a:pPr>
            <a:endParaRPr lang="en-US" b="1" dirty="0"/>
          </a:p>
          <a:p>
            <a:r>
              <a:rPr lang="en-US" dirty="0"/>
              <a:t>Reading instruction and intervention is implemented</a:t>
            </a:r>
          </a:p>
          <a:p>
            <a:r>
              <a:rPr lang="en-US" dirty="0"/>
              <a:t>Professional development and coaching is implemented</a:t>
            </a:r>
          </a:p>
          <a:p>
            <a:r>
              <a:rPr lang="en-US" dirty="0"/>
              <a:t>School MTSS–R Leadership is implemented</a:t>
            </a:r>
          </a:p>
          <a:p>
            <a:endParaRPr lang="en-US" dirty="0"/>
          </a:p>
          <a:p>
            <a:pPr marL="0" indent="0">
              <a:buNone/>
            </a:pPr>
            <a:r>
              <a:rPr lang="en-US" dirty="0"/>
              <a:t>Data on the implementation of each of these elements should be collected . . . and used to improve implementation and outcomes</a:t>
            </a:r>
          </a:p>
          <a:p>
            <a:endParaRPr lang="en-US" dirty="0"/>
          </a:p>
        </p:txBody>
      </p:sp>
    </p:spTree>
    <p:extLst>
      <p:ext uri="{BB962C8B-B14F-4D97-AF65-F5344CB8AC3E}">
        <p14:creationId xmlns:p14="http://schemas.microsoft.com/office/powerpoint/2010/main" val="3421541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C1C9-911D-574F-B147-2496BF9595F0}"/>
              </a:ext>
            </a:extLst>
          </p:cNvPr>
          <p:cNvSpPr>
            <a:spLocks noGrp="1"/>
          </p:cNvSpPr>
          <p:nvPr>
            <p:ph type="title"/>
          </p:nvPr>
        </p:nvSpPr>
        <p:spPr/>
        <p:txBody>
          <a:bodyPr/>
          <a:lstStyle/>
          <a:p>
            <a:r>
              <a:rPr lang="en-US" dirty="0"/>
              <a:t>Instruction and Intervention Implementation Data</a:t>
            </a:r>
            <a:br>
              <a:rPr lang="en-US" dirty="0"/>
            </a:br>
            <a:endParaRPr lang="en-US" dirty="0"/>
          </a:p>
        </p:txBody>
      </p:sp>
      <p:sp>
        <p:nvSpPr>
          <p:cNvPr id="3" name="Text Placeholder 2">
            <a:extLst>
              <a:ext uri="{FF2B5EF4-FFF2-40B4-BE49-F238E27FC236}">
                <a16:creationId xmlns:a16="http://schemas.microsoft.com/office/drawing/2014/main" id="{5CBAD75E-2034-9C41-B9B1-6A2E17A7F64F}"/>
              </a:ext>
            </a:extLst>
          </p:cNvPr>
          <p:cNvSpPr>
            <a:spLocks noGrp="1"/>
          </p:cNvSpPr>
          <p:nvPr>
            <p:ph type="body" idx="1"/>
          </p:nvPr>
        </p:nvSpPr>
        <p:spPr/>
        <p:txBody>
          <a:bodyPr>
            <a:normAutofit/>
          </a:bodyPr>
          <a:lstStyle/>
          <a:p>
            <a:endParaRPr lang="en-US" sz="3600" dirty="0"/>
          </a:p>
        </p:txBody>
      </p:sp>
    </p:spTree>
    <p:extLst>
      <p:ext uri="{BB962C8B-B14F-4D97-AF65-F5344CB8AC3E}">
        <p14:creationId xmlns:p14="http://schemas.microsoft.com/office/powerpoint/2010/main" val="207490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8A52-F551-2E40-9893-47F0D80D4505}"/>
              </a:ext>
            </a:extLst>
          </p:cNvPr>
          <p:cNvSpPr>
            <a:spLocks noGrp="1"/>
          </p:cNvSpPr>
          <p:nvPr>
            <p:ph type="title"/>
          </p:nvPr>
        </p:nvSpPr>
        <p:spPr>
          <a:xfrm>
            <a:off x="490809" y="666879"/>
            <a:ext cx="10515600" cy="1325563"/>
          </a:xfrm>
        </p:spPr>
        <p:txBody>
          <a:bodyPr/>
          <a:lstStyle/>
          <a:p>
            <a:r>
              <a:rPr lang="en-US" sz="4000" dirty="0"/>
              <a:t>A Comprehensive System of Student Reading Data</a:t>
            </a:r>
          </a:p>
        </p:txBody>
      </p:sp>
      <p:sp>
        <p:nvSpPr>
          <p:cNvPr id="3" name="Content Placeholder 2">
            <a:extLst>
              <a:ext uri="{FF2B5EF4-FFF2-40B4-BE49-F238E27FC236}">
                <a16:creationId xmlns:a16="http://schemas.microsoft.com/office/drawing/2014/main" id="{508C860F-CB6B-B248-A21A-62C5092D802C}"/>
              </a:ext>
            </a:extLst>
          </p:cNvPr>
          <p:cNvSpPr>
            <a:spLocks noGrp="1"/>
          </p:cNvSpPr>
          <p:nvPr>
            <p:ph idx="1"/>
          </p:nvPr>
        </p:nvSpPr>
        <p:spPr>
          <a:xfrm>
            <a:off x="655900" y="1509418"/>
            <a:ext cx="10515600" cy="541057"/>
          </a:xfrm>
        </p:spPr>
        <p:txBody>
          <a:bodyPr/>
          <a:lstStyle/>
          <a:p>
            <a:pPr marL="0" indent="0">
              <a:buNone/>
            </a:pPr>
            <a:r>
              <a:rPr lang="en-US" dirty="0"/>
              <a:t>Use </a:t>
            </a:r>
            <a:r>
              <a:rPr lang="en-US" b="1" dirty="0"/>
              <a:t>multiple data sources </a:t>
            </a:r>
            <a:r>
              <a:rPr lang="en-US" dirty="0"/>
              <a:t>to answer essential questions:</a:t>
            </a:r>
          </a:p>
        </p:txBody>
      </p:sp>
      <p:graphicFrame>
        <p:nvGraphicFramePr>
          <p:cNvPr id="4" name="Table 3">
            <a:extLst>
              <a:ext uri="{FF2B5EF4-FFF2-40B4-BE49-F238E27FC236}">
                <a16:creationId xmlns:a16="http://schemas.microsoft.com/office/drawing/2014/main" id="{F0F49246-A53F-5047-BFB3-F7660F1B5655}"/>
              </a:ext>
            </a:extLst>
          </p:cNvPr>
          <p:cNvGraphicFramePr>
            <a:graphicFrameLocks noGrp="1"/>
          </p:cNvGraphicFramePr>
          <p:nvPr>
            <p:extLst>
              <p:ext uri="{D42A27DB-BD31-4B8C-83A1-F6EECF244321}">
                <p14:modId xmlns:p14="http://schemas.microsoft.com/office/powerpoint/2010/main" val="1768123627"/>
              </p:ext>
            </p:extLst>
          </p:nvPr>
        </p:nvGraphicFramePr>
        <p:xfrm>
          <a:off x="655900" y="2230232"/>
          <a:ext cx="10697900" cy="3935435"/>
        </p:xfrm>
        <a:graphic>
          <a:graphicData uri="http://schemas.openxmlformats.org/drawingml/2006/table">
            <a:tbl>
              <a:tblPr firstRow="1" bandRow="1">
                <a:tableStyleId>{16D9F66E-5EB9-4882-86FB-DCBF35E3C3E4}</a:tableStyleId>
              </a:tblPr>
              <a:tblGrid>
                <a:gridCol w="3844430">
                  <a:extLst>
                    <a:ext uri="{9D8B030D-6E8A-4147-A177-3AD203B41FA5}">
                      <a16:colId xmlns:a16="http://schemas.microsoft.com/office/drawing/2014/main" val="240496774"/>
                    </a:ext>
                  </a:extLst>
                </a:gridCol>
                <a:gridCol w="6853470">
                  <a:extLst>
                    <a:ext uri="{9D8B030D-6E8A-4147-A177-3AD203B41FA5}">
                      <a16:colId xmlns:a16="http://schemas.microsoft.com/office/drawing/2014/main" val="446907034"/>
                    </a:ext>
                  </a:extLst>
                </a:gridCol>
              </a:tblGrid>
              <a:tr h="643595">
                <a:tc>
                  <a:txBody>
                    <a:bodyPr/>
                    <a:lstStyle/>
                    <a:p>
                      <a:r>
                        <a:rPr lang="en-US" sz="2400" dirty="0"/>
                        <a:t>Assessment Type</a:t>
                      </a:r>
                    </a:p>
                  </a:txBody>
                  <a:tcPr/>
                </a:tc>
                <a:tc>
                  <a:txBody>
                    <a:bodyPr/>
                    <a:lstStyle/>
                    <a:p>
                      <a:r>
                        <a:rPr lang="en-US" sz="2400" dirty="0"/>
                        <a:t>Important Question(s)</a:t>
                      </a:r>
                    </a:p>
                  </a:txBody>
                  <a:tcPr/>
                </a:tc>
                <a:extLst>
                  <a:ext uri="{0D108BD9-81ED-4DB2-BD59-A6C34878D82A}">
                    <a16:rowId xmlns:a16="http://schemas.microsoft.com/office/drawing/2014/main" val="3452663843"/>
                  </a:ext>
                </a:extLst>
              </a:tr>
              <a:tr h="720379">
                <a:tc>
                  <a:txBody>
                    <a:bodyPr/>
                    <a:lstStyle/>
                    <a:p>
                      <a:r>
                        <a:rPr lang="en-US" sz="2400" dirty="0"/>
                        <a:t>Universal Screening</a:t>
                      </a:r>
                    </a:p>
                  </a:txBody>
                  <a:tcPr/>
                </a:tc>
                <a:tc>
                  <a:txBody>
                    <a:bodyPr/>
                    <a:lstStyle/>
                    <a:p>
                      <a:r>
                        <a:rPr lang="en-US" sz="2400" dirty="0"/>
                        <a:t>Are students meeting key reading benchmarks?</a:t>
                      </a:r>
                    </a:p>
                    <a:p>
                      <a:r>
                        <a:rPr lang="en-US" sz="2400" dirty="0"/>
                        <a:t>Which students are at risk?  </a:t>
                      </a:r>
                    </a:p>
                  </a:txBody>
                  <a:tcPr/>
                </a:tc>
                <a:extLst>
                  <a:ext uri="{0D108BD9-81ED-4DB2-BD59-A6C34878D82A}">
                    <a16:rowId xmlns:a16="http://schemas.microsoft.com/office/drawing/2014/main" val="1790468038"/>
                  </a:ext>
                </a:extLst>
              </a:tr>
              <a:tr h="720379">
                <a:tc>
                  <a:txBody>
                    <a:bodyPr/>
                    <a:lstStyle/>
                    <a:p>
                      <a:r>
                        <a:rPr lang="en-US" sz="2400" dirty="0"/>
                        <a:t>Progress Monitoring</a:t>
                      </a:r>
                    </a:p>
                  </a:txBody>
                  <a:tcPr/>
                </a:tc>
                <a:tc>
                  <a:txBody>
                    <a:bodyPr/>
                    <a:lstStyle/>
                    <a:p>
                      <a:r>
                        <a:rPr lang="en-US" sz="2400" dirty="0"/>
                        <a:t>Is the student at risk making adequate progress in the intervention?</a:t>
                      </a:r>
                    </a:p>
                  </a:txBody>
                  <a:tcPr/>
                </a:tc>
                <a:extLst>
                  <a:ext uri="{0D108BD9-81ED-4DB2-BD59-A6C34878D82A}">
                    <a16:rowId xmlns:a16="http://schemas.microsoft.com/office/drawing/2014/main" val="1103287404"/>
                  </a:ext>
                </a:extLst>
              </a:tr>
              <a:tr h="720379">
                <a:tc>
                  <a:txBody>
                    <a:bodyPr/>
                    <a:lstStyle/>
                    <a:p>
                      <a:r>
                        <a:rPr lang="en-US" sz="2400" dirty="0"/>
                        <a:t>Individual Diagnostic</a:t>
                      </a:r>
                    </a:p>
                  </a:txBody>
                  <a:tcPr/>
                </a:tc>
                <a:tc>
                  <a:txBody>
                    <a:bodyPr/>
                    <a:lstStyle/>
                    <a:p>
                      <a:r>
                        <a:rPr lang="en-US" sz="2400" dirty="0"/>
                        <a:t>What specific skills has the student not making adequate progress mastered and not mastered?</a:t>
                      </a:r>
                    </a:p>
                  </a:txBody>
                  <a:tcPr/>
                </a:tc>
                <a:extLst>
                  <a:ext uri="{0D108BD9-81ED-4DB2-BD59-A6C34878D82A}">
                    <a16:rowId xmlns:a16="http://schemas.microsoft.com/office/drawing/2014/main" val="3961352557"/>
                  </a:ext>
                </a:extLst>
              </a:tr>
              <a:tr h="720379">
                <a:tc>
                  <a:txBody>
                    <a:bodyPr/>
                    <a:lstStyle/>
                    <a:p>
                      <a:r>
                        <a:rPr lang="en-US" sz="2400" dirty="0"/>
                        <a:t>Lesson Mastery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Is the student learning the instructional content just taught in the lesson?</a:t>
                      </a:r>
                    </a:p>
                  </a:txBody>
                  <a:tcPr/>
                </a:tc>
                <a:extLst>
                  <a:ext uri="{0D108BD9-81ED-4DB2-BD59-A6C34878D82A}">
                    <a16:rowId xmlns:a16="http://schemas.microsoft.com/office/drawing/2014/main" val="1138584048"/>
                  </a:ext>
                </a:extLst>
              </a:tr>
            </a:tbl>
          </a:graphicData>
        </a:graphic>
      </p:graphicFrame>
      <p:sp>
        <p:nvSpPr>
          <p:cNvPr id="7" name="TextBox 6">
            <a:extLst>
              <a:ext uri="{FF2B5EF4-FFF2-40B4-BE49-F238E27FC236}">
                <a16:creationId xmlns:a16="http://schemas.microsoft.com/office/drawing/2014/main" id="{35EEFAF2-42AD-9F48-B590-22CDEA419201}"/>
              </a:ext>
            </a:extLst>
          </p:cNvPr>
          <p:cNvSpPr txBox="1"/>
          <p:nvPr/>
        </p:nvSpPr>
        <p:spPr>
          <a:xfrm>
            <a:off x="10264571" y="6308209"/>
            <a:ext cx="1483676" cy="369332"/>
          </a:xfrm>
          <a:prstGeom prst="rect">
            <a:avLst/>
          </a:prstGeom>
          <a:noFill/>
        </p:spPr>
        <p:txBody>
          <a:bodyPr wrap="none" rtlCol="0">
            <a:spAutoFit/>
          </a:bodyPr>
          <a:lstStyle/>
          <a:p>
            <a:r>
              <a:rPr lang="en-US" dirty="0">
                <a:solidFill>
                  <a:schemeClr val="bg1"/>
                </a:solidFill>
              </a:rPr>
              <a:t>(Clarke, 2020)</a:t>
            </a:r>
          </a:p>
        </p:txBody>
      </p:sp>
    </p:spTree>
    <p:extLst>
      <p:ext uri="{BB962C8B-B14F-4D97-AF65-F5344CB8AC3E}">
        <p14:creationId xmlns:p14="http://schemas.microsoft.com/office/powerpoint/2010/main" val="1757213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021E-D1B8-8740-BC3A-476CB35F0BBE}"/>
              </a:ext>
            </a:extLst>
          </p:cNvPr>
          <p:cNvSpPr>
            <a:spLocks noGrp="1"/>
          </p:cNvSpPr>
          <p:nvPr>
            <p:ph type="title"/>
          </p:nvPr>
        </p:nvSpPr>
        <p:spPr>
          <a:xfrm>
            <a:off x="651932" y="602019"/>
            <a:ext cx="10515600" cy="1325563"/>
          </a:xfrm>
        </p:spPr>
        <p:txBody>
          <a:bodyPr/>
          <a:lstStyle/>
          <a:p>
            <a:r>
              <a:rPr lang="en-US" dirty="0"/>
              <a:t>Implementation Data: Reading Instruction &amp; Intervention</a:t>
            </a:r>
          </a:p>
        </p:txBody>
      </p:sp>
      <p:sp>
        <p:nvSpPr>
          <p:cNvPr id="3" name="Content Placeholder 2">
            <a:extLst>
              <a:ext uri="{FF2B5EF4-FFF2-40B4-BE49-F238E27FC236}">
                <a16:creationId xmlns:a16="http://schemas.microsoft.com/office/drawing/2014/main" id="{BC35C044-7420-904F-813B-622CB82A7B99}"/>
              </a:ext>
            </a:extLst>
          </p:cNvPr>
          <p:cNvSpPr>
            <a:spLocks noGrp="1"/>
          </p:cNvSpPr>
          <p:nvPr>
            <p:ph idx="1"/>
          </p:nvPr>
        </p:nvSpPr>
        <p:spPr>
          <a:xfrm>
            <a:off x="651932" y="2090670"/>
            <a:ext cx="11218333" cy="4165311"/>
          </a:xfrm>
        </p:spPr>
        <p:txBody>
          <a:bodyPr/>
          <a:lstStyle/>
          <a:p>
            <a:r>
              <a:rPr lang="en-US" dirty="0"/>
              <a:t>Implementation data in Tiers I, II, and III should be collected systematically</a:t>
            </a:r>
          </a:p>
          <a:p>
            <a:r>
              <a:rPr lang="en-US" dirty="0"/>
              <a:t>Goal is to assess the difference between what is expected and observed during instruction</a:t>
            </a:r>
          </a:p>
          <a:p>
            <a:r>
              <a:rPr lang="en-US" dirty="0"/>
              <a:t>Three types of data are frequently collected: </a:t>
            </a:r>
          </a:p>
          <a:p>
            <a:pPr lvl="1"/>
            <a:r>
              <a:rPr lang="en-US" dirty="0"/>
              <a:t>Completed by an observer (e.g. reading coach, principal)</a:t>
            </a:r>
          </a:p>
          <a:p>
            <a:pPr marL="1371600" lvl="2" indent="-457200">
              <a:buFont typeface="+mj-lt"/>
              <a:buAutoNum type="arabicPeriod"/>
            </a:pPr>
            <a:r>
              <a:rPr lang="en-US" dirty="0"/>
              <a:t>Direct data collection while watching reading instruction in the classroom</a:t>
            </a:r>
          </a:p>
          <a:p>
            <a:pPr marL="1371600" lvl="2" indent="-457200">
              <a:buFont typeface="+mj-lt"/>
              <a:buAutoNum type="arabicPeriod"/>
            </a:pPr>
            <a:r>
              <a:rPr lang="en-US" dirty="0"/>
              <a:t>Surveys / ratings based on watching reading instruction in the classroom</a:t>
            </a:r>
          </a:p>
          <a:p>
            <a:pPr lvl="1"/>
            <a:r>
              <a:rPr lang="en-US" dirty="0"/>
              <a:t>Completed by staff delivering reading instruction</a:t>
            </a:r>
          </a:p>
          <a:p>
            <a:pPr marL="1371600" lvl="2" indent="-457200">
              <a:buFont typeface="+mj-lt"/>
              <a:buAutoNum type="arabicPeriod" startAt="3"/>
            </a:pPr>
            <a:r>
              <a:rPr lang="en-US" dirty="0"/>
              <a:t>Log of what has been taught</a:t>
            </a:r>
          </a:p>
        </p:txBody>
      </p:sp>
    </p:spTree>
    <p:extLst>
      <p:ext uri="{BB962C8B-B14F-4D97-AF65-F5344CB8AC3E}">
        <p14:creationId xmlns:p14="http://schemas.microsoft.com/office/powerpoint/2010/main" val="86428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000-67B6-DE44-BFF5-D863211E0F62}"/>
              </a:ext>
            </a:extLst>
          </p:cNvPr>
          <p:cNvSpPr>
            <a:spLocks noGrp="1"/>
          </p:cNvSpPr>
          <p:nvPr>
            <p:ph type="title"/>
          </p:nvPr>
        </p:nvSpPr>
        <p:spPr>
          <a:xfrm>
            <a:off x="838200" y="522012"/>
            <a:ext cx="10515600" cy="789954"/>
          </a:xfrm>
        </p:spPr>
        <p:txBody>
          <a:bodyPr/>
          <a:lstStyle/>
          <a:p>
            <a:r>
              <a:rPr lang="en-US" dirty="0"/>
              <a:t>Types of Instruction and Intervention Implementation Data</a:t>
            </a:r>
          </a:p>
        </p:txBody>
      </p:sp>
      <p:sp>
        <p:nvSpPr>
          <p:cNvPr id="3" name="Content Placeholder 2">
            <a:extLst>
              <a:ext uri="{FF2B5EF4-FFF2-40B4-BE49-F238E27FC236}">
                <a16:creationId xmlns:a16="http://schemas.microsoft.com/office/drawing/2014/main" id="{92EC3AA6-FC03-1446-B5D0-AD1615387696}"/>
              </a:ext>
            </a:extLst>
          </p:cNvPr>
          <p:cNvSpPr>
            <a:spLocks noGrp="1"/>
          </p:cNvSpPr>
          <p:nvPr>
            <p:ph idx="1"/>
          </p:nvPr>
        </p:nvSpPr>
        <p:spPr>
          <a:xfrm>
            <a:off x="838200" y="1825624"/>
            <a:ext cx="10515600" cy="4351338"/>
          </a:xfrm>
        </p:spPr>
        <p:txBody>
          <a:bodyPr>
            <a:normAutofit/>
          </a:bodyPr>
          <a:lstStyle/>
          <a:p>
            <a:r>
              <a:rPr lang="en-US" b="1" dirty="0"/>
              <a:t>Fidelity of Implementation</a:t>
            </a:r>
            <a:r>
              <a:rPr lang="en-US" dirty="0"/>
              <a:t> (instruction and intervention were taught as intended)</a:t>
            </a:r>
          </a:p>
          <a:p>
            <a:r>
              <a:rPr lang="en-US" b="1" dirty="0"/>
              <a:t>Quality of Implementation</a:t>
            </a:r>
            <a:r>
              <a:rPr lang="en-US" dirty="0"/>
              <a:t> (evidence-based implementation delivery practices: explanations, models, multiple practice opportunities for all students, checks of understanding, error corrections with feedback)</a:t>
            </a:r>
          </a:p>
          <a:p>
            <a:r>
              <a:rPr lang="en-US" b="1" dirty="0"/>
              <a:t>Evidence-Based Instructional Practices</a:t>
            </a:r>
            <a:r>
              <a:rPr lang="en-US" dirty="0"/>
              <a:t> (positive learning environment, organization, classroom management, active student participation and engagement strategies, motivational strategies)</a:t>
            </a:r>
          </a:p>
          <a:p>
            <a:r>
              <a:rPr lang="en-US" b="1" dirty="0"/>
              <a:t>Instruction and intervention Intensity</a:t>
            </a:r>
            <a:r>
              <a:rPr lang="en-US" dirty="0"/>
              <a:t> (group responses, individual responses, academic feedback, student error rates)</a:t>
            </a:r>
          </a:p>
          <a:p>
            <a:endParaRPr lang="en-US" dirty="0"/>
          </a:p>
          <a:p>
            <a:endParaRPr lang="en-US" dirty="0"/>
          </a:p>
        </p:txBody>
      </p:sp>
    </p:spTree>
    <p:extLst>
      <p:ext uri="{BB962C8B-B14F-4D97-AF65-F5344CB8AC3E}">
        <p14:creationId xmlns:p14="http://schemas.microsoft.com/office/powerpoint/2010/main" val="1674301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808B-9FBF-4947-A0A1-844AD12397CD}"/>
              </a:ext>
            </a:extLst>
          </p:cNvPr>
          <p:cNvSpPr>
            <a:spLocks noGrp="1"/>
          </p:cNvSpPr>
          <p:nvPr>
            <p:ph type="title"/>
          </p:nvPr>
        </p:nvSpPr>
        <p:spPr>
          <a:xfrm>
            <a:off x="728449" y="915954"/>
            <a:ext cx="10735101" cy="1325563"/>
          </a:xfrm>
        </p:spPr>
        <p:txBody>
          <a:bodyPr>
            <a:normAutofit/>
          </a:bodyPr>
          <a:lstStyle/>
          <a:p>
            <a:r>
              <a:rPr lang="en-US" dirty="0"/>
              <a:t>Fidelity of Implementation: Instructional Areas</a:t>
            </a:r>
          </a:p>
        </p:txBody>
      </p:sp>
      <p:sp>
        <p:nvSpPr>
          <p:cNvPr id="3" name="Content Placeholder 2">
            <a:extLst>
              <a:ext uri="{FF2B5EF4-FFF2-40B4-BE49-F238E27FC236}">
                <a16:creationId xmlns:a16="http://schemas.microsoft.com/office/drawing/2014/main" id="{B6BCFA5F-768A-46D0-921C-9AE7CB83FD5A}"/>
              </a:ext>
            </a:extLst>
          </p:cNvPr>
          <p:cNvSpPr>
            <a:spLocks noGrp="1"/>
          </p:cNvSpPr>
          <p:nvPr>
            <p:ph idx="1"/>
          </p:nvPr>
        </p:nvSpPr>
        <p:spPr>
          <a:xfrm>
            <a:off x="880533" y="1896961"/>
            <a:ext cx="10473267" cy="4189940"/>
          </a:xfrm>
        </p:spPr>
        <p:txBody>
          <a:bodyPr>
            <a:normAutofit/>
          </a:bodyPr>
          <a:lstStyle/>
          <a:p>
            <a:pPr marL="457200" lvl="1" indent="-457200">
              <a:buFont typeface="Arial" panose="020B0604020202020204" pitchFamily="34" charset="0"/>
              <a:buChar char="•"/>
            </a:pPr>
            <a:r>
              <a:rPr lang="en-US" sz="2800" dirty="0"/>
              <a:t>Irregular Word Reading</a:t>
            </a:r>
          </a:p>
          <a:p>
            <a:pPr marL="457200" lvl="1" indent="-457200">
              <a:buFont typeface="Arial" panose="020B0604020202020204" pitchFamily="34" charset="0"/>
              <a:buChar char="•"/>
            </a:pPr>
            <a:r>
              <a:rPr lang="en-US" sz="2800" dirty="0"/>
              <a:t>Phonemic Awareness</a:t>
            </a:r>
          </a:p>
          <a:p>
            <a:pPr marL="457200" lvl="1" indent="-457200">
              <a:buFont typeface="Arial" panose="020B0604020202020204" pitchFamily="34" charset="0"/>
              <a:buChar char="•"/>
            </a:pPr>
            <a:r>
              <a:rPr lang="en-US" sz="2800" dirty="0"/>
              <a:t>Sound-Spelling Introduction and Practice</a:t>
            </a:r>
          </a:p>
          <a:p>
            <a:pPr marL="457200" lvl="1" indent="-457200">
              <a:buFont typeface="Arial" panose="020B0604020202020204" pitchFamily="34" charset="0"/>
              <a:buChar char="•"/>
            </a:pPr>
            <a:r>
              <a:rPr lang="en-US" sz="2800" dirty="0"/>
              <a:t>Blending Sounds</a:t>
            </a:r>
          </a:p>
          <a:p>
            <a:pPr marL="457200" lvl="1" indent="-457200">
              <a:buFont typeface="Arial" panose="020B0604020202020204" pitchFamily="34" charset="0"/>
              <a:buChar char="•"/>
            </a:pPr>
            <a:r>
              <a:rPr lang="en-US" sz="2800" dirty="0"/>
              <a:t>Regular Word Reading</a:t>
            </a:r>
          </a:p>
          <a:p>
            <a:pPr marL="457200" lvl="1" indent="-457200">
              <a:buFont typeface="Arial" panose="020B0604020202020204" pitchFamily="34" charset="0"/>
              <a:buChar char="•"/>
            </a:pPr>
            <a:r>
              <a:rPr lang="en-US" sz="2800" dirty="0"/>
              <a:t>Reading in Connected Text</a:t>
            </a:r>
          </a:p>
          <a:p>
            <a:pPr marL="457200" lvl="1" indent="-457200">
              <a:buFont typeface="Arial" panose="020B0604020202020204" pitchFamily="34" charset="0"/>
              <a:buChar char="•"/>
            </a:pPr>
            <a:r>
              <a:rPr lang="en-US" sz="2800" dirty="0"/>
              <a:t>Encoding Practice</a:t>
            </a:r>
          </a:p>
          <a:p>
            <a:pPr marL="457200" lvl="1" indent="-457200">
              <a:buFont typeface="Arial" panose="020B0604020202020204" pitchFamily="34" charset="0"/>
              <a:buChar char="•"/>
            </a:pPr>
            <a:r>
              <a:rPr lang="en-US" sz="2800" dirty="0"/>
              <a:t>Vocabulary</a:t>
            </a:r>
          </a:p>
          <a:p>
            <a:pPr marL="457200" lvl="1" indent="-457200">
              <a:buFont typeface="Arial" panose="020B0604020202020204" pitchFamily="34" charset="0"/>
              <a:buChar char="•"/>
            </a:pPr>
            <a:r>
              <a:rPr lang="en-US" sz="2800" dirty="0"/>
              <a:t>Comprehension</a:t>
            </a:r>
          </a:p>
        </p:txBody>
      </p:sp>
    </p:spTree>
    <p:extLst>
      <p:ext uri="{BB962C8B-B14F-4D97-AF65-F5344CB8AC3E}">
        <p14:creationId xmlns:p14="http://schemas.microsoft.com/office/powerpoint/2010/main" val="4069174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808B-9FBF-4947-A0A1-844AD12397CD}"/>
              </a:ext>
            </a:extLst>
          </p:cNvPr>
          <p:cNvSpPr>
            <a:spLocks noGrp="1"/>
          </p:cNvSpPr>
          <p:nvPr>
            <p:ph type="title"/>
          </p:nvPr>
        </p:nvSpPr>
        <p:spPr>
          <a:xfrm>
            <a:off x="609600" y="796598"/>
            <a:ext cx="10972800" cy="1143000"/>
          </a:xfrm>
        </p:spPr>
        <p:txBody>
          <a:bodyPr/>
          <a:lstStyle/>
          <a:p>
            <a:r>
              <a:rPr lang="en-US" dirty="0"/>
              <a:t>Quality of Implementation: Explicit Elements</a:t>
            </a:r>
          </a:p>
        </p:txBody>
      </p:sp>
      <p:sp>
        <p:nvSpPr>
          <p:cNvPr id="3" name="Content Placeholder 2">
            <a:extLst>
              <a:ext uri="{FF2B5EF4-FFF2-40B4-BE49-F238E27FC236}">
                <a16:creationId xmlns:a16="http://schemas.microsoft.com/office/drawing/2014/main" id="{B6BCFA5F-768A-46D0-921C-9AE7CB83FD5A}"/>
              </a:ext>
            </a:extLst>
          </p:cNvPr>
          <p:cNvSpPr>
            <a:spLocks noGrp="1"/>
          </p:cNvSpPr>
          <p:nvPr>
            <p:ph idx="1"/>
          </p:nvPr>
        </p:nvSpPr>
        <p:spPr>
          <a:xfrm>
            <a:off x="965200" y="2150533"/>
            <a:ext cx="9931397" cy="3911603"/>
          </a:xfrm>
        </p:spPr>
        <p:txBody>
          <a:bodyPr>
            <a:normAutofit lnSpcReduction="10000"/>
          </a:bodyPr>
          <a:lstStyle/>
          <a:p>
            <a:pPr marL="458788" indent="-446088"/>
            <a:r>
              <a:rPr lang="en-US" sz="3600" dirty="0"/>
              <a:t>Explanation/Objective</a:t>
            </a:r>
          </a:p>
          <a:p>
            <a:pPr marL="458788" indent="-446088"/>
            <a:r>
              <a:rPr lang="en-US" sz="3600" dirty="0"/>
              <a:t>Models</a:t>
            </a:r>
          </a:p>
          <a:p>
            <a:pPr marL="458788" indent="-446088"/>
            <a:r>
              <a:rPr lang="en-US" sz="3600" dirty="0"/>
              <a:t>All Students Practicing</a:t>
            </a:r>
          </a:p>
          <a:p>
            <a:pPr marL="858838" lvl="1" indent="-446088"/>
            <a:r>
              <a:rPr lang="en-US" sz="3200" dirty="0"/>
              <a:t>Appropriate Signal: Focus, Cue, Think Time, Signal</a:t>
            </a:r>
          </a:p>
          <a:p>
            <a:pPr marL="858838" lvl="1" indent="-446088"/>
            <a:r>
              <a:rPr lang="en-US" sz="3200" dirty="0"/>
              <a:t>Appropriate Pacing</a:t>
            </a:r>
          </a:p>
          <a:p>
            <a:pPr marL="458788" indent="-446088"/>
            <a:r>
              <a:rPr lang="en-US" sz="3600" dirty="0"/>
              <a:t>Checks for Understanding</a:t>
            </a:r>
          </a:p>
          <a:p>
            <a:pPr marL="458788" indent="-446088"/>
            <a:r>
              <a:rPr lang="en-US" sz="3600" dirty="0"/>
              <a:t>Error Corrections</a:t>
            </a:r>
          </a:p>
          <a:p>
            <a:pPr marL="458788" indent="-446088"/>
            <a:endParaRPr lang="en-US" sz="3600" dirty="0"/>
          </a:p>
          <a:p>
            <a:endParaRPr lang="en-US" sz="4400" dirty="0"/>
          </a:p>
        </p:txBody>
      </p:sp>
    </p:spTree>
    <p:extLst>
      <p:ext uri="{BB962C8B-B14F-4D97-AF65-F5344CB8AC3E}">
        <p14:creationId xmlns:p14="http://schemas.microsoft.com/office/powerpoint/2010/main" val="4172801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808B-9FBF-4947-A0A1-844AD12397CD}"/>
              </a:ext>
            </a:extLst>
          </p:cNvPr>
          <p:cNvSpPr>
            <a:spLocks noGrp="1"/>
          </p:cNvSpPr>
          <p:nvPr>
            <p:ph type="title"/>
          </p:nvPr>
        </p:nvSpPr>
        <p:spPr>
          <a:xfrm>
            <a:off x="609600" y="804333"/>
            <a:ext cx="10972800" cy="1143000"/>
          </a:xfrm>
        </p:spPr>
        <p:txBody>
          <a:bodyPr/>
          <a:lstStyle/>
          <a:p>
            <a:r>
              <a:rPr lang="en-US" dirty="0"/>
              <a:t>Evidence-Based Instructional Practices:</a:t>
            </a:r>
          </a:p>
        </p:txBody>
      </p:sp>
      <p:sp>
        <p:nvSpPr>
          <p:cNvPr id="3" name="Content Placeholder 2">
            <a:extLst>
              <a:ext uri="{FF2B5EF4-FFF2-40B4-BE49-F238E27FC236}">
                <a16:creationId xmlns:a16="http://schemas.microsoft.com/office/drawing/2014/main" id="{B6BCFA5F-768A-46D0-921C-9AE7CB83FD5A}"/>
              </a:ext>
            </a:extLst>
          </p:cNvPr>
          <p:cNvSpPr>
            <a:spLocks noGrp="1"/>
          </p:cNvSpPr>
          <p:nvPr>
            <p:ph idx="1"/>
          </p:nvPr>
        </p:nvSpPr>
        <p:spPr>
          <a:xfrm>
            <a:off x="1066800" y="1947333"/>
            <a:ext cx="9829797" cy="4038603"/>
          </a:xfrm>
        </p:spPr>
        <p:txBody>
          <a:bodyPr>
            <a:normAutofit/>
          </a:bodyPr>
          <a:lstStyle/>
          <a:p>
            <a:pPr marL="458788" indent="-446088"/>
            <a:r>
              <a:rPr lang="en-US" sz="3600" dirty="0"/>
              <a:t>Community of Positive Learning</a:t>
            </a:r>
          </a:p>
          <a:p>
            <a:pPr marL="458788" indent="-446088"/>
            <a:r>
              <a:rPr lang="en-US" sz="3600" dirty="0"/>
              <a:t>Organization of Instructional Materials</a:t>
            </a:r>
          </a:p>
          <a:p>
            <a:pPr marL="458788" indent="-446088"/>
            <a:r>
              <a:rPr lang="en-US" sz="3600" dirty="0"/>
              <a:t>Classroom Management Techniques</a:t>
            </a:r>
          </a:p>
          <a:p>
            <a:pPr marL="458788" indent="-446088"/>
            <a:r>
              <a:rPr lang="en-US" sz="3600" dirty="0"/>
              <a:t>Student Participation and Engagement</a:t>
            </a:r>
          </a:p>
          <a:p>
            <a:pPr marL="458788" indent="-446088"/>
            <a:r>
              <a:rPr lang="en-US" sz="3600" dirty="0"/>
              <a:t>Use of Motivational Strategies</a:t>
            </a:r>
          </a:p>
          <a:p>
            <a:pPr marL="458788" indent="-446088"/>
            <a:r>
              <a:rPr lang="en-US" sz="3600" dirty="0"/>
              <a:t>Instructional Scaffolding</a:t>
            </a:r>
          </a:p>
          <a:p>
            <a:pPr marL="458788" indent="-446088"/>
            <a:endParaRPr lang="en-US" sz="3600" dirty="0"/>
          </a:p>
          <a:p>
            <a:endParaRPr lang="en-US" sz="4400" dirty="0"/>
          </a:p>
        </p:txBody>
      </p:sp>
    </p:spTree>
    <p:extLst>
      <p:ext uri="{BB962C8B-B14F-4D97-AF65-F5344CB8AC3E}">
        <p14:creationId xmlns:p14="http://schemas.microsoft.com/office/powerpoint/2010/main" val="1366276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808B-9FBF-4947-A0A1-844AD12397CD}"/>
              </a:ext>
            </a:extLst>
          </p:cNvPr>
          <p:cNvSpPr>
            <a:spLocks noGrp="1"/>
          </p:cNvSpPr>
          <p:nvPr>
            <p:ph type="title"/>
          </p:nvPr>
        </p:nvSpPr>
        <p:spPr>
          <a:xfrm>
            <a:off x="609600" y="764758"/>
            <a:ext cx="10972800" cy="1143000"/>
          </a:xfrm>
        </p:spPr>
        <p:txBody>
          <a:bodyPr/>
          <a:lstStyle/>
          <a:p>
            <a:r>
              <a:rPr lang="en-US" dirty="0"/>
              <a:t>Instruction and Intervention Intensity</a:t>
            </a:r>
          </a:p>
        </p:txBody>
      </p:sp>
      <p:sp>
        <p:nvSpPr>
          <p:cNvPr id="3" name="Content Placeholder 2">
            <a:extLst>
              <a:ext uri="{FF2B5EF4-FFF2-40B4-BE49-F238E27FC236}">
                <a16:creationId xmlns:a16="http://schemas.microsoft.com/office/drawing/2014/main" id="{B6BCFA5F-768A-46D0-921C-9AE7CB83FD5A}"/>
              </a:ext>
            </a:extLst>
          </p:cNvPr>
          <p:cNvSpPr>
            <a:spLocks noGrp="1"/>
          </p:cNvSpPr>
          <p:nvPr>
            <p:ph idx="1"/>
          </p:nvPr>
        </p:nvSpPr>
        <p:spPr>
          <a:xfrm>
            <a:off x="1100668" y="1998133"/>
            <a:ext cx="10253132" cy="4178829"/>
          </a:xfrm>
        </p:spPr>
        <p:txBody>
          <a:bodyPr>
            <a:normAutofit/>
          </a:bodyPr>
          <a:lstStyle/>
          <a:p>
            <a:pPr marL="458788" indent="-446088"/>
            <a:r>
              <a:rPr lang="en-US" sz="4400" dirty="0"/>
              <a:t>Group Responses</a:t>
            </a:r>
          </a:p>
          <a:p>
            <a:pPr marL="458788" indent="-446088"/>
            <a:r>
              <a:rPr lang="en-US" sz="4400" dirty="0"/>
              <a:t>Individual Responses</a:t>
            </a:r>
          </a:p>
          <a:p>
            <a:pPr marL="458788" indent="-446088"/>
            <a:r>
              <a:rPr lang="en-US" sz="4400" dirty="0"/>
              <a:t>Academic Feedback</a:t>
            </a:r>
          </a:p>
          <a:p>
            <a:pPr marL="458788" indent="-446088"/>
            <a:r>
              <a:rPr lang="en-US" sz="4400" dirty="0"/>
              <a:t>Student Errors</a:t>
            </a:r>
          </a:p>
          <a:p>
            <a:endParaRPr lang="en-US" sz="4400" dirty="0"/>
          </a:p>
        </p:txBody>
      </p:sp>
      <p:pic>
        <p:nvPicPr>
          <p:cNvPr id="4" name="Picture 3">
            <a:extLst>
              <a:ext uri="{FF2B5EF4-FFF2-40B4-BE49-F238E27FC236}">
                <a16:creationId xmlns:a16="http://schemas.microsoft.com/office/drawing/2014/main" id="{272DE708-5ADD-B54E-991E-84461967BC04}"/>
              </a:ext>
            </a:extLst>
          </p:cNvPr>
          <p:cNvPicPr>
            <a:picLocks noChangeAspect="1"/>
          </p:cNvPicPr>
          <p:nvPr/>
        </p:nvPicPr>
        <p:blipFill>
          <a:blip r:embed="rId3"/>
          <a:stretch>
            <a:fillRect/>
          </a:stretch>
        </p:blipFill>
        <p:spPr>
          <a:xfrm rot="968552">
            <a:off x="7041788" y="2647310"/>
            <a:ext cx="3683000" cy="2209800"/>
          </a:xfrm>
          <a:prstGeom prst="rect">
            <a:avLst/>
          </a:prstGeom>
        </p:spPr>
      </p:pic>
    </p:spTree>
    <p:extLst>
      <p:ext uri="{BB962C8B-B14F-4D97-AF65-F5344CB8AC3E}">
        <p14:creationId xmlns:p14="http://schemas.microsoft.com/office/powerpoint/2010/main" val="1381608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4795-506E-5440-97FF-81A755A7AEA5}"/>
              </a:ext>
            </a:extLst>
          </p:cNvPr>
          <p:cNvSpPr>
            <a:spLocks noGrp="1"/>
          </p:cNvSpPr>
          <p:nvPr>
            <p:ph type="title"/>
          </p:nvPr>
        </p:nvSpPr>
        <p:spPr/>
        <p:txBody>
          <a:bodyPr/>
          <a:lstStyle/>
          <a:p>
            <a:r>
              <a:rPr lang="en-US" dirty="0"/>
              <a:t>PD and Coaching Implementation Data</a:t>
            </a:r>
          </a:p>
        </p:txBody>
      </p:sp>
      <p:sp>
        <p:nvSpPr>
          <p:cNvPr id="3" name="Text Placeholder 2">
            <a:extLst>
              <a:ext uri="{FF2B5EF4-FFF2-40B4-BE49-F238E27FC236}">
                <a16:creationId xmlns:a16="http://schemas.microsoft.com/office/drawing/2014/main" id="{5CBAD75E-2034-9C41-B9B1-6A2E17A7F64F}"/>
              </a:ext>
            </a:extLst>
          </p:cNvPr>
          <p:cNvSpPr>
            <a:spLocks noGrp="1"/>
          </p:cNvSpPr>
          <p:nvPr>
            <p:ph type="body" idx="1"/>
          </p:nvPr>
        </p:nvSpPr>
        <p:spPr/>
        <p:txBody>
          <a:bodyPr>
            <a:normAutofit/>
          </a:bodyPr>
          <a:lstStyle/>
          <a:p>
            <a:endParaRPr lang="en-US" sz="4000" dirty="0"/>
          </a:p>
        </p:txBody>
      </p:sp>
    </p:spTree>
    <p:extLst>
      <p:ext uri="{BB962C8B-B14F-4D97-AF65-F5344CB8AC3E}">
        <p14:creationId xmlns:p14="http://schemas.microsoft.com/office/powerpoint/2010/main" val="1385444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021E-D1B8-8740-BC3A-476CB35F0BBE}"/>
              </a:ext>
            </a:extLst>
          </p:cNvPr>
          <p:cNvSpPr>
            <a:spLocks noGrp="1"/>
          </p:cNvSpPr>
          <p:nvPr>
            <p:ph type="title"/>
          </p:nvPr>
        </p:nvSpPr>
        <p:spPr>
          <a:xfrm>
            <a:off x="838200" y="712855"/>
            <a:ext cx="10515600" cy="1325563"/>
          </a:xfrm>
        </p:spPr>
        <p:txBody>
          <a:bodyPr/>
          <a:lstStyle/>
          <a:p>
            <a:r>
              <a:rPr lang="en-US" dirty="0"/>
              <a:t>Implementation Data: PD &amp; Coaching</a:t>
            </a:r>
          </a:p>
        </p:txBody>
      </p:sp>
      <p:sp>
        <p:nvSpPr>
          <p:cNvPr id="3" name="Content Placeholder 2">
            <a:extLst>
              <a:ext uri="{FF2B5EF4-FFF2-40B4-BE49-F238E27FC236}">
                <a16:creationId xmlns:a16="http://schemas.microsoft.com/office/drawing/2014/main" id="{BC35C044-7420-904F-813B-622CB82A7B99}"/>
              </a:ext>
            </a:extLst>
          </p:cNvPr>
          <p:cNvSpPr>
            <a:spLocks noGrp="1"/>
          </p:cNvSpPr>
          <p:nvPr>
            <p:ph idx="1"/>
          </p:nvPr>
        </p:nvSpPr>
        <p:spPr>
          <a:xfrm>
            <a:off x="838200" y="1842655"/>
            <a:ext cx="10515600" cy="4650220"/>
          </a:xfrm>
        </p:spPr>
        <p:txBody>
          <a:bodyPr/>
          <a:lstStyle/>
          <a:p>
            <a:pPr marL="0" indent="0">
              <a:buNone/>
            </a:pPr>
            <a:r>
              <a:rPr lang="en-US" dirty="0"/>
              <a:t>Consider ways to collect both quantity and quality data related to PD and Coaching services provided to school staff</a:t>
            </a:r>
          </a:p>
          <a:p>
            <a:pPr marL="0" indent="0">
              <a:buNone/>
            </a:pPr>
            <a:endParaRPr lang="en-US" dirty="0"/>
          </a:p>
          <a:p>
            <a:pPr marL="804863" indent="-504825">
              <a:buFont typeface="+mj-lt"/>
              <a:buAutoNum type="arabicPeriod"/>
            </a:pPr>
            <a:r>
              <a:rPr lang="en-US" dirty="0"/>
              <a:t>Collect PD and Coaching quantity and quality data from:</a:t>
            </a:r>
          </a:p>
          <a:p>
            <a:pPr marL="1270000" lvl="1" indent="-423863"/>
            <a:r>
              <a:rPr lang="en-US" dirty="0"/>
              <a:t>Recipients of services (e.g., reading instruction staff)</a:t>
            </a:r>
          </a:p>
          <a:p>
            <a:pPr marL="1270000" lvl="1" indent="-423863"/>
            <a:r>
              <a:rPr lang="en-US" dirty="0"/>
              <a:t>Providers of services (e.g., school or district coach)</a:t>
            </a:r>
          </a:p>
          <a:p>
            <a:pPr marL="804863" indent="-504825">
              <a:buFont typeface="+mj-lt"/>
              <a:buAutoNum type="arabicPeriod"/>
            </a:pPr>
            <a:r>
              <a:rPr lang="en-US" dirty="0"/>
              <a:t>Have PD and Coaching providers (e.g., school coach) keep logs of the services they provide – (who, what, when, where, why, and how)</a:t>
            </a:r>
          </a:p>
          <a:p>
            <a:endParaRPr lang="en-US" dirty="0"/>
          </a:p>
        </p:txBody>
      </p:sp>
    </p:spTree>
    <p:extLst>
      <p:ext uri="{BB962C8B-B14F-4D97-AF65-F5344CB8AC3E}">
        <p14:creationId xmlns:p14="http://schemas.microsoft.com/office/powerpoint/2010/main" val="1557633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236D-147C-FA42-806D-C9B593A20A00}"/>
              </a:ext>
            </a:extLst>
          </p:cNvPr>
          <p:cNvSpPr>
            <a:spLocks noGrp="1"/>
          </p:cNvSpPr>
          <p:nvPr>
            <p:ph type="title"/>
          </p:nvPr>
        </p:nvSpPr>
        <p:spPr>
          <a:xfrm>
            <a:off x="385763" y="2021681"/>
            <a:ext cx="3857626" cy="2814638"/>
          </a:xfrm>
        </p:spPr>
        <p:txBody>
          <a:bodyPr>
            <a:normAutofit/>
          </a:bodyPr>
          <a:lstStyle/>
          <a:p>
            <a:r>
              <a:rPr lang="en-US" dirty="0"/>
              <a:t>PD and Coaching Implementation Data</a:t>
            </a:r>
          </a:p>
        </p:txBody>
      </p:sp>
      <p:pic>
        <p:nvPicPr>
          <p:cNvPr id="5" name="Picture 4">
            <a:extLst>
              <a:ext uri="{FF2B5EF4-FFF2-40B4-BE49-F238E27FC236}">
                <a16:creationId xmlns:a16="http://schemas.microsoft.com/office/drawing/2014/main" id="{A279FCB8-D84E-9743-9F2F-D53AF86C138F}"/>
              </a:ext>
            </a:extLst>
          </p:cNvPr>
          <p:cNvPicPr>
            <a:picLocks noChangeAspect="1"/>
          </p:cNvPicPr>
          <p:nvPr/>
        </p:nvPicPr>
        <p:blipFill>
          <a:blip r:embed="rId3"/>
          <a:stretch>
            <a:fillRect/>
          </a:stretch>
        </p:blipFill>
        <p:spPr>
          <a:xfrm>
            <a:off x="4504854" y="600075"/>
            <a:ext cx="7415683" cy="5486400"/>
          </a:xfrm>
          <a:prstGeom prst="rect">
            <a:avLst/>
          </a:prstGeom>
          <a:ln>
            <a:solidFill>
              <a:schemeClr val="tx1"/>
            </a:solidFill>
          </a:ln>
        </p:spPr>
      </p:pic>
    </p:spTree>
    <p:extLst>
      <p:ext uri="{BB962C8B-B14F-4D97-AF65-F5344CB8AC3E}">
        <p14:creationId xmlns:p14="http://schemas.microsoft.com/office/powerpoint/2010/main" val="3855236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69C91-9A62-CC45-8BD9-80EAB89C73C3}"/>
              </a:ext>
            </a:extLst>
          </p:cNvPr>
          <p:cNvSpPr>
            <a:spLocks noGrp="1"/>
          </p:cNvSpPr>
          <p:nvPr>
            <p:ph type="title"/>
          </p:nvPr>
        </p:nvSpPr>
        <p:spPr/>
        <p:txBody>
          <a:bodyPr/>
          <a:lstStyle/>
          <a:p>
            <a:r>
              <a:rPr lang="en-US" dirty="0"/>
              <a:t>MTSS-R Leadership Implementation Data</a:t>
            </a:r>
          </a:p>
        </p:txBody>
      </p:sp>
      <p:sp>
        <p:nvSpPr>
          <p:cNvPr id="3" name="Text Placeholder 2">
            <a:extLst>
              <a:ext uri="{FF2B5EF4-FFF2-40B4-BE49-F238E27FC236}">
                <a16:creationId xmlns:a16="http://schemas.microsoft.com/office/drawing/2014/main" id="{5CBAD75E-2034-9C41-B9B1-6A2E17A7F64F}"/>
              </a:ext>
            </a:extLst>
          </p:cNvPr>
          <p:cNvSpPr>
            <a:spLocks noGrp="1"/>
          </p:cNvSpPr>
          <p:nvPr>
            <p:ph type="body" idx="1"/>
          </p:nvPr>
        </p:nvSpPr>
        <p:spPr/>
        <p:txBody>
          <a:bodyPr>
            <a:normAutofit/>
          </a:bodyPr>
          <a:lstStyle/>
          <a:p>
            <a:endParaRPr lang="en-US" sz="4000" dirty="0"/>
          </a:p>
        </p:txBody>
      </p:sp>
    </p:spTree>
    <p:extLst>
      <p:ext uri="{BB962C8B-B14F-4D97-AF65-F5344CB8AC3E}">
        <p14:creationId xmlns:p14="http://schemas.microsoft.com/office/powerpoint/2010/main" val="3019083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8DB98-69DF-B045-8611-3C586D24854B}"/>
              </a:ext>
            </a:extLst>
          </p:cNvPr>
          <p:cNvSpPr>
            <a:spLocks noGrp="1"/>
          </p:cNvSpPr>
          <p:nvPr>
            <p:ph type="title"/>
          </p:nvPr>
        </p:nvSpPr>
        <p:spPr>
          <a:xfrm>
            <a:off x="145868" y="557939"/>
            <a:ext cx="10515600" cy="1163183"/>
          </a:xfrm>
        </p:spPr>
        <p:txBody>
          <a:bodyPr/>
          <a:lstStyle/>
          <a:p>
            <a:r>
              <a:rPr lang="en-US" dirty="0"/>
              <a:t>Types of Student Reading Data</a:t>
            </a:r>
          </a:p>
        </p:txBody>
      </p:sp>
      <p:graphicFrame>
        <p:nvGraphicFramePr>
          <p:cNvPr id="4" name="Table 4">
            <a:extLst>
              <a:ext uri="{FF2B5EF4-FFF2-40B4-BE49-F238E27FC236}">
                <a16:creationId xmlns:a16="http://schemas.microsoft.com/office/drawing/2014/main" id="{82F002E2-CB22-F343-9A8D-E1E08C773596}"/>
              </a:ext>
            </a:extLst>
          </p:cNvPr>
          <p:cNvGraphicFramePr>
            <a:graphicFrameLocks noGrp="1"/>
          </p:cNvGraphicFramePr>
          <p:nvPr>
            <p:ph idx="1"/>
            <p:extLst>
              <p:ext uri="{D42A27DB-BD31-4B8C-83A1-F6EECF244321}">
                <p14:modId xmlns:p14="http://schemas.microsoft.com/office/powerpoint/2010/main" val="1119897152"/>
              </p:ext>
            </p:extLst>
          </p:nvPr>
        </p:nvGraphicFramePr>
        <p:xfrm>
          <a:off x="678873" y="1499053"/>
          <a:ext cx="11014365" cy="4527673"/>
        </p:xfrm>
        <a:graphic>
          <a:graphicData uri="http://schemas.openxmlformats.org/drawingml/2006/table">
            <a:tbl>
              <a:tblPr firstRow="1" bandRow="1">
                <a:tableStyleId>{16D9F66E-5EB9-4882-86FB-DCBF35E3C3E4}</a:tableStyleId>
              </a:tblPr>
              <a:tblGrid>
                <a:gridCol w="2504594">
                  <a:extLst>
                    <a:ext uri="{9D8B030D-6E8A-4147-A177-3AD203B41FA5}">
                      <a16:colId xmlns:a16="http://schemas.microsoft.com/office/drawing/2014/main" val="1401165911"/>
                    </a:ext>
                  </a:extLst>
                </a:gridCol>
                <a:gridCol w="2286000">
                  <a:extLst>
                    <a:ext uri="{9D8B030D-6E8A-4147-A177-3AD203B41FA5}">
                      <a16:colId xmlns:a16="http://schemas.microsoft.com/office/drawing/2014/main" val="529205161"/>
                    </a:ext>
                  </a:extLst>
                </a:gridCol>
                <a:gridCol w="3470179">
                  <a:extLst>
                    <a:ext uri="{9D8B030D-6E8A-4147-A177-3AD203B41FA5}">
                      <a16:colId xmlns:a16="http://schemas.microsoft.com/office/drawing/2014/main" val="399746380"/>
                    </a:ext>
                  </a:extLst>
                </a:gridCol>
                <a:gridCol w="2753592">
                  <a:extLst>
                    <a:ext uri="{9D8B030D-6E8A-4147-A177-3AD203B41FA5}">
                      <a16:colId xmlns:a16="http://schemas.microsoft.com/office/drawing/2014/main" val="4108652399"/>
                    </a:ext>
                  </a:extLst>
                </a:gridCol>
              </a:tblGrid>
              <a:tr h="416797">
                <a:tc>
                  <a:txBody>
                    <a:bodyPr/>
                    <a:lstStyle/>
                    <a:p>
                      <a:r>
                        <a:rPr lang="en-US" dirty="0"/>
                        <a:t>Assessment</a:t>
                      </a:r>
                    </a:p>
                  </a:txBody>
                  <a:tcPr/>
                </a:tc>
                <a:tc>
                  <a:txBody>
                    <a:bodyPr/>
                    <a:lstStyle/>
                    <a:p>
                      <a:r>
                        <a:rPr lang="en-US" dirty="0"/>
                        <a:t>Type</a:t>
                      </a:r>
                    </a:p>
                  </a:txBody>
                  <a:tcPr/>
                </a:tc>
                <a:tc>
                  <a:txBody>
                    <a:bodyPr/>
                    <a:lstStyle/>
                    <a:p>
                      <a:r>
                        <a:rPr lang="en-US" dirty="0"/>
                        <a:t>Timing</a:t>
                      </a:r>
                    </a:p>
                  </a:txBody>
                  <a:tcPr/>
                </a:tc>
                <a:tc>
                  <a:txBody>
                    <a:bodyPr/>
                    <a:lstStyle/>
                    <a:p>
                      <a:r>
                        <a:rPr lang="en-US" dirty="0"/>
                        <a:t>Duration</a:t>
                      </a:r>
                    </a:p>
                  </a:txBody>
                  <a:tcPr/>
                </a:tc>
                <a:extLst>
                  <a:ext uri="{0D108BD9-81ED-4DB2-BD59-A6C34878D82A}">
                    <a16:rowId xmlns:a16="http://schemas.microsoft.com/office/drawing/2014/main" val="918101992"/>
                  </a:ext>
                </a:extLst>
              </a:tr>
              <a:tr h="1027719">
                <a:tc>
                  <a:txBody>
                    <a:bodyPr/>
                    <a:lstStyle/>
                    <a:p>
                      <a:r>
                        <a:rPr lang="en-US" dirty="0"/>
                        <a:t>Universal Screening</a:t>
                      </a:r>
                    </a:p>
                  </a:txBody>
                  <a:tcPr/>
                </a:tc>
                <a:tc>
                  <a:txBody>
                    <a:bodyPr/>
                    <a:lstStyle/>
                    <a:p>
                      <a:r>
                        <a:rPr lang="en-US" dirty="0"/>
                        <a:t>Formative/Summative</a:t>
                      </a:r>
                    </a:p>
                  </a:txBody>
                  <a:tcPr/>
                </a:tc>
                <a:tc>
                  <a:txBody>
                    <a:bodyPr/>
                    <a:lstStyle/>
                    <a:p>
                      <a:r>
                        <a:rPr lang="en-US" sz="1800" dirty="0"/>
                        <a:t>3x per year</a:t>
                      </a:r>
                    </a:p>
                  </a:txBody>
                  <a:tcPr/>
                </a:tc>
                <a:tc>
                  <a:txBody>
                    <a:bodyPr/>
                    <a:lstStyle/>
                    <a:p>
                      <a:r>
                        <a:rPr lang="en-US" sz="1800" dirty="0"/>
                        <a:t>Short (1-2 mins per measure) (multiple measures)</a:t>
                      </a:r>
                    </a:p>
                  </a:txBody>
                  <a:tcPr/>
                </a:tc>
                <a:extLst>
                  <a:ext uri="{0D108BD9-81ED-4DB2-BD59-A6C34878D82A}">
                    <a16:rowId xmlns:a16="http://schemas.microsoft.com/office/drawing/2014/main" val="204536859"/>
                  </a:ext>
                </a:extLst>
              </a:tr>
              <a:tr h="1027719">
                <a:tc>
                  <a:txBody>
                    <a:bodyPr/>
                    <a:lstStyle/>
                    <a:p>
                      <a:r>
                        <a:rPr lang="en-US" dirty="0"/>
                        <a:t>Progress Monitoring</a:t>
                      </a:r>
                    </a:p>
                  </a:txBody>
                  <a:tcPr/>
                </a:tc>
                <a:tc>
                  <a:txBody>
                    <a:bodyPr/>
                    <a:lstStyle/>
                    <a:p>
                      <a:r>
                        <a:rPr lang="en-US" dirty="0"/>
                        <a:t>Formative</a:t>
                      </a:r>
                    </a:p>
                  </a:txBody>
                  <a:tcPr/>
                </a:tc>
                <a:tc>
                  <a:txBody>
                    <a:bodyPr/>
                    <a:lstStyle/>
                    <a:p>
                      <a:r>
                        <a:rPr lang="en-US" sz="1800" dirty="0"/>
                        <a:t>1-4x per month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Short (1-2 mins per measure)</a:t>
                      </a:r>
                    </a:p>
                  </a:txBody>
                  <a:tcPr/>
                </a:tc>
                <a:extLst>
                  <a:ext uri="{0D108BD9-81ED-4DB2-BD59-A6C34878D82A}">
                    <a16:rowId xmlns:a16="http://schemas.microsoft.com/office/drawing/2014/main" val="907167384"/>
                  </a:ext>
                </a:extLst>
              </a:tr>
              <a:tr h="1027719">
                <a:tc>
                  <a:txBody>
                    <a:bodyPr/>
                    <a:lstStyle/>
                    <a:p>
                      <a:r>
                        <a:rPr lang="en-US" dirty="0"/>
                        <a:t>Diagnostic</a:t>
                      </a:r>
                    </a:p>
                  </a:txBody>
                  <a:tcPr/>
                </a:tc>
                <a:tc>
                  <a:txBody>
                    <a:bodyPr/>
                    <a:lstStyle/>
                    <a:p>
                      <a:r>
                        <a:rPr lang="en-US" dirty="0"/>
                        <a:t>Formative</a:t>
                      </a:r>
                    </a:p>
                  </a:txBody>
                  <a:tcPr/>
                </a:tc>
                <a:tc>
                  <a:txBody>
                    <a:bodyPr/>
                    <a:lstStyle/>
                    <a:p>
                      <a:r>
                        <a:rPr lang="en-US" sz="1800" dirty="0"/>
                        <a:t>As needed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Medium / Long (1-10 mins per measure)</a:t>
                      </a:r>
                    </a:p>
                  </a:txBody>
                  <a:tcPr/>
                </a:tc>
                <a:extLst>
                  <a:ext uri="{0D108BD9-81ED-4DB2-BD59-A6C34878D82A}">
                    <a16:rowId xmlns:a16="http://schemas.microsoft.com/office/drawing/2014/main" val="1239975431"/>
                  </a:ext>
                </a:extLst>
              </a:tr>
              <a:tr h="1027719">
                <a:tc>
                  <a:txBody>
                    <a:bodyPr/>
                    <a:lstStyle/>
                    <a:p>
                      <a:r>
                        <a:rPr lang="en-US" dirty="0"/>
                        <a:t>Lesson Mastery</a:t>
                      </a:r>
                    </a:p>
                  </a:txBody>
                  <a:tcPr/>
                </a:tc>
                <a:tc>
                  <a:txBody>
                    <a:bodyPr/>
                    <a:lstStyle/>
                    <a:p>
                      <a:r>
                        <a:rPr lang="en-US" dirty="0"/>
                        <a:t>Formative</a:t>
                      </a:r>
                    </a:p>
                  </a:txBody>
                  <a:tcPr/>
                </a:tc>
                <a:tc>
                  <a:txBody>
                    <a:bodyPr/>
                    <a:lstStyle/>
                    <a:p>
                      <a:r>
                        <a:rPr lang="en-US" sz="1800" dirty="0"/>
                        <a:t>At completion of lesson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Medium (1-10 mins per measure)</a:t>
                      </a:r>
                    </a:p>
                  </a:txBody>
                  <a:tcPr/>
                </a:tc>
                <a:extLst>
                  <a:ext uri="{0D108BD9-81ED-4DB2-BD59-A6C34878D82A}">
                    <a16:rowId xmlns:a16="http://schemas.microsoft.com/office/drawing/2014/main" val="1051204841"/>
                  </a:ext>
                </a:extLst>
              </a:tr>
            </a:tbl>
          </a:graphicData>
        </a:graphic>
      </p:graphicFrame>
    </p:spTree>
    <p:extLst>
      <p:ext uri="{BB962C8B-B14F-4D97-AF65-F5344CB8AC3E}">
        <p14:creationId xmlns:p14="http://schemas.microsoft.com/office/powerpoint/2010/main" val="1488364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021E-D1B8-8740-BC3A-476CB35F0BBE}"/>
              </a:ext>
            </a:extLst>
          </p:cNvPr>
          <p:cNvSpPr>
            <a:spLocks noGrp="1"/>
          </p:cNvSpPr>
          <p:nvPr>
            <p:ph type="title"/>
          </p:nvPr>
        </p:nvSpPr>
        <p:spPr>
          <a:xfrm>
            <a:off x="838199" y="712855"/>
            <a:ext cx="10868891" cy="1325563"/>
          </a:xfrm>
        </p:spPr>
        <p:txBody>
          <a:bodyPr/>
          <a:lstStyle/>
          <a:p>
            <a:r>
              <a:rPr lang="en-US" dirty="0"/>
              <a:t>Implementation Data: MTSS-R School Leadership</a:t>
            </a:r>
          </a:p>
        </p:txBody>
      </p:sp>
      <p:sp>
        <p:nvSpPr>
          <p:cNvPr id="3" name="Content Placeholder 2">
            <a:extLst>
              <a:ext uri="{FF2B5EF4-FFF2-40B4-BE49-F238E27FC236}">
                <a16:creationId xmlns:a16="http://schemas.microsoft.com/office/drawing/2014/main" id="{BC35C044-7420-904F-813B-622CB82A7B99}"/>
              </a:ext>
            </a:extLst>
          </p:cNvPr>
          <p:cNvSpPr>
            <a:spLocks noGrp="1"/>
          </p:cNvSpPr>
          <p:nvPr>
            <p:ph idx="1"/>
          </p:nvPr>
        </p:nvSpPr>
        <p:spPr>
          <a:xfrm>
            <a:off x="838200" y="2141537"/>
            <a:ext cx="10515600" cy="4351338"/>
          </a:xfrm>
        </p:spPr>
        <p:txBody>
          <a:bodyPr/>
          <a:lstStyle/>
          <a:p>
            <a:pPr marL="0" indent="0">
              <a:buNone/>
            </a:pPr>
            <a:r>
              <a:rPr lang="en-US" dirty="0"/>
              <a:t>Consider ways to collect both quantity and quality data related to MTSS-R School Teams:</a:t>
            </a:r>
          </a:p>
          <a:p>
            <a:pPr marL="0" indent="0">
              <a:buNone/>
            </a:pPr>
            <a:endParaRPr lang="en-US" dirty="0"/>
          </a:p>
          <a:p>
            <a:pPr marL="514350" indent="-514350">
              <a:buFont typeface="+mj-lt"/>
              <a:buAutoNum type="arabicPeriod"/>
            </a:pPr>
            <a:r>
              <a:rPr lang="en-US" dirty="0"/>
              <a:t>Collect MTSS-R school-based teams’ quantity and quality data from members of the teams</a:t>
            </a:r>
          </a:p>
          <a:p>
            <a:pPr marL="514350" indent="-514350">
              <a:buFont typeface="+mj-lt"/>
              <a:buAutoNum type="arabicPeriod"/>
            </a:pPr>
            <a:r>
              <a:rPr lang="en-US" dirty="0"/>
              <a:t>Have members keep logs, or minutes, of the meetings – (who, what, when, where, why, and how)</a:t>
            </a:r>
          </a:p>
          <a:p>
            <a:endParaRPr lang="en-US" dirty="0"/>
          </a:p>
        </p:txBody>
      </p:sp>
    </p:spTree>
    <p:extLst>
      <p:ext uri="{BB962C8B-B14F-4D97-AF65-F5344CB8AC3E}">
        <p14:creationId xmlns:p14="http://schemas.microsoft.com/office/powerpoint/2010/main" val="2828464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236D-147C-FA42-806D-C9B593A20A00}"/>
              </a:ext>
            </a:extLst>
          </p:cNvPr>
          <p:cNvSpPr>
            <a:spLocks noGrp="1"/>
          </p:cNvSpPr>
          <p:nvPr>
            <p:ph type="title"/>
          </p:nvPr>
        </p:nvSpPr>
        <p:spPr>
          <a:xfrm>
            <a:off x="379143" y="802481"/>
            <a:ext cx="11620352" cy="914024"/>
          </a:xfrm>
        </p:spPr>
        <p:txBody>
          <a:bodyPr>
            <a:normAutofit fontScale="90000"/>
          </a:bodyPr>
          <a:lstStyle/>
          <a:p>
            <a:r>
              <a:rPr lang="en-US" sz="4000" dirty="0"/>
              <a:t>Collect MTSS-R Team Meeting Implementation Data – Meeting Minutes and Meeting Surveys</a:t>
            </a:r>
          </a:p>
        </p:txBody>
      </p:sp>
      <p:pic>
        <p:nvPicPr>
          <p:cNvPr id="4" name="Picture 3">
            <a:extLst>
              <a:ext uri="{FF2B5EF4-FFF2-40B4-BE49-F238E27FC236}">
                <a16:creationId xmlns:a16="http://schemas.microsoft.com/office/drawing/2014/main" id="{4F20518A-E7EE-3A46-B526-7CDE836166DA}"/>
              </a:ext>
            </a:extLst>
          </p:cNvPr>
          <p:cNvPicPr>
            <a:picLocks noChangeAspect="1"/>
          </p:cNvPicPr>
          <p:nvPr/>
        </p:nvPicPr>
        <p:blipFill>
          <a:blip r:embed="rId4"/>
          <a:stretch>
            <a:fillRect/>
          </a:stretch>
        </p:blipFill>
        <p:spPr>
          <a:xfrm>
            <a:off x="6096000" y="2197494"/>
            <a:ext cx="5194954" cy="3772902"/>
          </a:xfrm>
          <a:prstGeom prst="rect">
            <a:avLst/>
          </a:prstGeom>
          <a:ln>
            <a:solidFill>
              <a:schemeClr val="tx1"/>
            </a:solidFill>
          </a:ln>
        </p:spPr>
      </p:pic>
      <p:pic>
        <p:nvPicPr>
          <p:cNvPr id="6" name="Picture 5" descr="Graphical user interface, text, application&#10;&#10;Description automatically generated">
            <a:extLst>
              <a:ext uri="{FF2B5EF4-FFF2-40B4-BE49-F238E27FC236}">
                <a16:creationId xmlns:a16="http://schemas.microsoft.com/office/drawing/2014/main" id="{2003A40F-EC27-204F-A68E-73F42FA381AE}"/>
              </a:ext>
            </a:extLst>
          </p:cNvPr>
          <p:cNvPicPr>
            <a:picLocks noChangeAspect="1"/>
          </p:cNvPicPr>
          <p:nvPr/>
        </p:nvPicPr>
        <p:blipFill>
          <a:blip r:embed="rId5"/>
          <a:stretch>
            <a:fillRect/>
          </a:stretch>
        </p:blipFill>
        <p:spPr>
          <a:xfrm>
            <a:off x="1408301" y="2171479"/>
            <a:ext cx="3349903" cy="3884040"/>
          </a:xfrm>
          <a:prstGeom prst="rect">
            <a:avLst/>
          </a:prstGeom>
          <a:ln>
            <a:solidFill>
              <a:schemeClr val="tx1"/>
            </a:solidFill>
          </a:ln>
        </p:spPr>
      </p:pic>
    </p:spTree>
    <p:custDataLst>
      <p:tags r:id="rId1"/>
    </p:custDataLst>
    <p:extLst>
      <p:ext uri="{BB962C8B-B14F-4D97-AF65-F5344CB8AC3E}">
        <p14:creationId xmlns:p14="http://schemas.microsoft.com/office/powerpoint/2010/main" val="310306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236D-147C-FA42-806D-C9B593A20A00}"/>
              </a:ext>
            </a:extLst>
          </p:cNvPr>
          <p:cNvSpPr>
            <a:spLocks noGrp="1"/>
          </p:cNvSpPr>
          <p:nvPr>
            <p:ph type="title"/>
          </p:nvPr>
        </p:nvSpPr>
        <p:spPr>
          <a:xfrm>
            <a:off x="415213" y="542925"/>
            <a:ext cx="11361571" cy="1571625"/>
          </a:xfrm>
        </p:spPr>
        <p:txBody>
          <a:bodyPr>
            <a:normAutofit/>
          </a:bodyPr>
          <a:lstStyle/>
          <a:p>
            <a:r>
              <a:rPr lang="en-US" dirty="0"/>
              <a:t>Collect PLC Team Meeting Implementation Data – Meeting Minutes and Meeting Survey Data</a:t>
            </a:r>
          </a:p>
        </p:txBody>
      </p:sp>
      <p:pic>
        <p:nvPicPr>
          <p:cNvPr id="4" name="Picture 3">
            <a:extLst>
              <a:ext uri="{FF2B5EF4-FFF2-40B4-BE49-F238E27FC236}">
                <a16:creationId xmlns:a16="http://schemas.microsoft.com/office/drawing/2014/main" id="{4F20518A-E7EE-3A46-B526-7CDE836166DA}"/>
              </a:ext>
            </a:extLst>
          </p:cNvPr>
          <p:cNvPicPr>
            <a:picLocks noChangeAspect="1"/>
          </p:cNvPicPr>
          <p:nvPr/>
        </p:nvPicPr>
        <p:blipFill>
          <a:blip r:embed="rId4"/>
          <a:stretch>
            <a:fillRect/>
          </a:stretch>
        </p:blipFill>
        <p:spPr>
          <a:xfrm>
            <a:off x="6095999" y="2415347"/>
            <a:ext cx="4990169" cy="3624174"/>
          </a:xfrm>
          <a:prstGeom prst="rect">
            <a:avLst/>
          </a:prstGeom>
          <a:ln>
            <a:solidFill>
              <a:schemeClr val="tx1"/>
            </a:solidFill>
          </a:ln>
        </p:spPr>
      </p:pic>
      <p:pic>
        <p:nvPicPr>
          <p:cNvPr id="5" name="Picture 4" descr="Application&#10;&#10;Description automatically generated with low confidence">
            <a:extLst>
              <a:ext uri="{FF2B5EF4-FFF2-40B4-BE49-F238E27FC236}">
                <a16:creationId xmlns:a16="http://schemas.microsoft.com/office/drawing/2014/main" id="{0C552E6F-265C-3C40-BC1C-1B3BB50AB9F2}"/>
              </a:ext>
            </a:extLst>
          </p:cNvPr>
          <p:cNvPicPr>
            <a:picLocks noChangeAspect="1"/>
          </p:cNvPicPr>
          <p:nvPr/>
        </p:nvPicPr>
        <p:blipFill>
          <a:blip r:embed="rId5"/>
          <a:stretch>
            <a:fillRect/>
          </a:stretch>
        </p:blipFill>
        <p:spPr>
          <a:xfrm>
            <a:off x="1661609" y="2348206"/>
            <a:ext cx="2804374" cy="3691315"/>
          </a:xfrm>
          <a:prstGeom prst="rect">
            <a:avLst/>
          </a:prstGeom>
          <a:ln>
            <a:solidFill>
              <a:schemeClr val="tx1"/>
            </a:solidFill>
          </a:ln>
        </p:spPr>
      </p:pic>
    </p:spTree>
    <p:custDataLst>
      <p:tags r:id="rId1"/>
    </p:custDataLst>
    <p:extLst>
      <p:ext uri="{BB962C8B-B14F-4D97-AF65-F5344CB8AC3E}">
        <p14:creationId xmlns:p14="http://schemas.microsoft.com/office/powerpoint/2010/main" val="855304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EE545-4C22-CD41-91AF-E52E2CC1BDE3}"/>
              </a:ext>
            </a:extLst>
          </p:cNvPr>
          <p:cNvSpPr>
            <a:spLocks noGrp="1"/>
          </p:cNvSpPr>
          <p:nvPr>
            <p:ph type="title"/>
          </p:nvPr>
        </p:nvSpPr>
        <p:spPr>
          <a:xfrm>
            <a:off x="609600" y="662688"/>
            <a:ext cx="10972800" cy="746891"/>
          </a:xfrm>
        </p:spPr>
        <p:txBody>
          <a:bodyPr>
            <a:noAutofit/>
          </a:bodyPr>
          <a:lstStyle/>
          <a:p>
            <a:r>
              <a:rPr lang="en-US" sz="2800" dirty="0"/>
              <a:t>Use the </a:t>
            </a:r>
            <a:r>
              <a:rPr lang="en-US" sz="2800" i="1" dirty="0"/>
              <a:t>Assessment and Coordination Plan</a:t>
            </a:r>
            <a:r>
              <a:rPr lang="en-US" sz="2800" dirty="0"/>
              <a:t> to Document </a:t>
            </a:r>
            <a:br>
              <a:rPr lang="en-US" sz="2800" dirty="0"/>
            </a:br>
            <a:r>
              <a:rPr lang="en-US" sz="2800" dirty="0">
                <a:solidFill>
                  <a:srgbClr val="002060"/>
                </a:solidFill>
              </a:rPr>
              <a:t>Implementation Data Plans</a:t>
            </a:r>
            <a:endParaRPr lang="en-US" sz="2400" dirty="0"/>
          </a:p>
        </p:txBody>
      </p:sp>
      <p:graphicFrame>
        <p:nvGraphicFramePr>
          <p:cNvPr id="3" name="Table 2">
            <a:extLst>
              <a:ext uri="{FF2B5EF4-FFF2-40B4-BE49-F238E27FC236}">
                <a16:creationId xmlns:a16="http://schemas.microsoft.com/office/drawing/2014/main" id="{2B74A527-D23A-1B47-AE4E-59EB5A32C863}"/>
              </a:ext>
            </a:extLst>
          </p:cNvPr>
          <p:cNvGraphicFramePr>
            <a:graphicFrameLocks noGrp="1"/>
          </p:cNvGraphicFramePr>
          <p:nvPr/>
        </p:nvGraphicFramePr>
        <p:xfrm>
          <a:off x="1379621" y="1636656"/>
          <a:ext cx="9496924" cy="4525964"/>
        </p:xfrm>
        <a:graphic>
          <a:graphicData uri="http://schemas.openxmlformats.org/drawingml/2006/table">
            <a:tbl>
              <a:tblPr firstRow="1" firstCol="1" bandRow="1">
                <a:tableStyleId>{616DA210-FB5B-4158-B5E0-FEB733F419BA}</a:tableStyleId>
              </a:tblPr>
              <a:tblGrid>
                <a:gridCol w="805132">
                  <a:extLst>
                    <a:ext uri="{9D8B030D-6E8A-4147-A177-3AD203B41FA5}">
                      <a16:colId xmlns:a16="http://schemas.microsoft.com/office/drawing/2014/main" val="1183182873"/>
                    </a:ext>
                  </a:extLst>
                </a:gridCol>
                <a:gridCol w="1448632">
                  <a:extLst>
                    <a:ext uri="{9D8B030D-6E8A-4147-A177-3AD203B41FA5}">
                      <a16:colId xmlns:a16="http://schemas.microsoft.com/office/drawing/2014/main" val="2713481378"/>
                    </a:ext>
                  </a:extLst>
                </a:gridCol>
                <a:gridCol w="1448632">
                  <a:extLst>
                    <a:ext uri="{9D8B030D-6E8A-4147-A177-3AD203B41FA5}">
                      <a16:colId xmlns:a16="http://schemas.microsoft.com/office/drawing/2014/main" val="3324071294"/>
                    </a:ext>
                  </a:extLst>
                </a:gridCol>
                <a:gridCol w="1448632">
                  <a:extLst>
                    <a:ext uri="{9D8B030D-6E8A-4147-A177-3AD203B41FA5}">
                      <a16:colId xmlns:a16="http://schemas.microsoft.com/office/drawing/2014/main" val="810416225"/>
                    </a:ext>
                  </a:extLst>
                </a:gridCol>
                <a:gridCol w="1448632">
                  <a:extLst>
                    <a:ext uri="{9D8B030D-6E8A-4147-A177-3AD203B41FA5}">
                      <a16:colId xmlns:a16="http://schemas.microsoft.com/office/drawing/2014/main" val="2379059814"/>
                    </a:ext>
                  </a:extLst>
                </a:gridCol>
                <a:gridCol w="1448632">
                  <a:extLst>
                    <a:ext uri="{9D8B030D-6E8A-4147-A177-3AD203B41FA5}">
                      <a16:colId xmlns:a16="http://schemas.microsoft.com/office/drawing/2014/main" val="487576458"/>
                    </a:ext>
                  </a:extLst>
                </a:gridCol>
                <a:gridCol w="1448632">
                  <a:extLst>
                    <a:ext uri="{9D8B030D-6E8A-4147-A177-3AD203B41FA5}">
                      <a16:colId xmlns:a16="http://schemas.microsoft.com/office/drawing/2014/main" val="2472433074"/>
                    </a:ext>
                  </a:extLst>
                </a:gridCol>
              </a:tblGrid>
              <a:tr h="269838">
                <a:tc rowSpan="11">
                  <a:txBody>
                    <a:bodyPr/>
                    <a:lstStyle/>
                    <a:p>
                      <a:pPr marL="71755" marR="71755" algn="l">
                        <a:spcBef>
                          <a:spcPts val="0"/>
                        </a:spcBef>
                        <a:spcAft>
                          <a:spcPts val="0"/>
                        </a:spcAft>
                        <a:tabLst>
                          <a:tab pos="2743200" algn="ctr"/>
                          <a:tab pos="5486400" algn="r"/>
                        </a:tabLst>
                      </a:pPr>
                      <a:r>
                        <a:rPr lang="en-US" sz="1800" dirty="0">
                          <a:effectLst/>
                        </a:rPr>
                        <a:t>Grade Level: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endParaRPr>
                    </a:p>
                    <a:p>
                      <a:pPr marL="71755" marR="71755"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vert="vert"/>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ctr">
                        <a:spcBef>
                          <a:spcPts val="0"/>
                        </a:spcBef>
                        <a:spcAft>
                          <a:spcPts val="0"/>
                        </a:spcAft>
                        <a:tabLst>
                          <a:tab pos="2743200" algn="ctr"/>
                          <a:tab pos="5486400" algn="r"/>
                        </a:tabLst>
                      </a:pPr>
                      <a:r>
                        <a:rPr lang="en-US" sz="900" dirty="0">
                          <a:effectLst/>
                        </a:rPr>
                        <a:t>Screening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Progress Monitoring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Diagnostics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a:effectLst/>
                        </a:rPr>
                        <a:t>Lesson Mastery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ctr">
                        <a:spcBef>
                          <a:spcPts val="0"/>
                        </a:spcBef>
                        <a:spcAft>
                          <a:spcPts val="0"/>
                        </a:spcAft>
                        <a:tabLst>
                          <a:tab pos="2743200" algn="ctr"/>
                          <a:tab pos="5486400" algn="r"/>
                        </a:tabLst>
                      </a:pPr>
                      <a:r>
                        <a:rPr lang="en-US" sz="900" dirty="0">
                          <a:effectLst/>
                        </a:rPr>
                        <a:t>Implementation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solidFill>
                      <a:schemeClr val="accent6">
                        <a:lumMod val="20000"/>
                        <a:lumOff val="80000"/>
                      </a:schemeClr>
                    </a:solidFill>
                  </a:tcPr>
                </a:tc>
                <a:extLst>
                  <a:ext uri="{0D108BD9-81ED-4DB2-BD59-A6C34878D82A}">
                    <a16:rowId xmlns:a16="http://schemas.microsoft.com/office/drawing/2014/main" val="2566708931"/>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Measures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extLst>
                  <a:ext uri="{0D108BD9-81ED-4DB2-BD59-A6C34878D82A}">
                    <a16:rowId xmlns:a16="http://schemas.microsoft.com/office/drawing/2014/main" val="3337964143"/>
                  </a:ext>
                </a:extLst>
              </a:tr>
              <a:tr h="341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Purpose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extLst>
                  <a:ext uri="{0D108BD9-81ED-4DB2-BD59-A6C34878D82A}">
                    <a16:rowId xmlns:a16="http://schemas.microsoft.com/office/drawing/2014/main" val="2393416541"/>
                  </a:ext>
                </a:extLst>
              </a:tr>
              <a:tr h="341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Timeline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extLst>
                  <a:ext uri="{0D108BD9-81ED-4DB2-BD59-A6C34878D82A}">
                    <a16:rowId xmlns:a16="http://schemas.microsoft.com/office/drawing/2014/main" val="3668968296"/>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What students will be assessed?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ctr">
                        <a:spcBef>
                          <a:spcPts val="0"/>
                        </a:spcBef>
                        <a:spcAft>
                          <a:spcPts val="0"/>
                        </a:spcAft>
                        <a:tabLst>
                          <a:tab pos="2743200" algn="ctr"/>
                          <a:tab pos="5486400" algn="r"/>
                        </a:tabLst>
                      </a:pPr>
                      <a:r>
                        <a:rPr lang="en-US" sz="9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solidFill>
                      <a:schemeClr val="accent6">
                        <a:lumMod val="20000"/>
                        <a:lumOff val="80000"/>
                      </a:schemeClr>
                    </a:solidFill>
                  </a:tcPr>
                </a:tc>
                <a:extLst>
                  <a:ext uri="{0D108BD9-81ED-4DB2-BD59-A6C34878D82A}">
                    <a16:rowId xmlns:a16="http://schemas.microsoft.com/office/drawing/2014/main" val="351172624"/>
                  </a:ext>
                </a:extLst>
              </a:tr>
              <a:tr h="45085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the school expert?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extLst>
                  <a:ext uri="{0D108BD9-81ED-4DB2-BD59-A6C34878D82A}">
                    <a16:rowId xmlns:a16="http://schemas.microsoft.com/office/drawing/2014/main" val="2494062601"/>
                  </a:ext>
                </a:extLst>
              </a:tr>
              <a:tr h="455913">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collecting the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extLst>
                  <a:ext uri="{0D108BD9-81ED-4DB2-BD59-A6C34878D82A}">
                    <a16:rowId xmlns:a16="http://schemas.microsoft.com/office/drawing/2014/main" val="3452414222"/>
                  </a:ext>
                </a:extLst>
              </a:tr>
              <a:tr h="59757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dirty="0">
                          <a:effectLst/>
                        </a:rPr>
                        <a:t>When is the training/</a:t>
                      </a:r>
                      <a:endParaRPr lang="en-US" sz="1100" dirty="0">
                        <a:effectLst/>
                      </a:endParaRPr>
                    </a:p>
                    <a:p>
                      <a:pPr marL="0" marR="0" algn="ctr">
                        <a:spcBef>
                          <a:spcPts val="0"/>
                        </a:spcBef>
                        <a:spcAft>
                          <a:spcPts val="0"/>
                        </a:spcAft>
                        <a:tabLst>
                          <a:tab pos="2743200" algn="ctr"/>
                          <a:tab pos="5486400" algn="r"/>
                        </a:tabLst>
                      </a:pPr>
                      <a:r>
                        <a:rPr lang="en-US" sz="900" dirty="0">
                          <a:effectLst/>
                        </a:rPr>
                        <a:t>retooling?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extLst>
                  <a:ext uri="{0D108BD9-81ED-4DB2-BD59-A6C34878D82A}">
                    <a16:rowId xmlns:a16="http://schemas.microsoft.com/office/drawing/2014/main" val="100156420"/>
                  </a:ext>
                </a:extLst>
              </a:tr>
              <a:tr h="360908">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Who is entering the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extLst>
                  <a:ext uri="{0D108BD9-81ED-4DB2-BD59-A6C34878D82A}">
                    <a16:rowId xmlns:a16="http://schemas.microsoft.com/office/drawing/2014/main" val="2142517232"/>
                  </a:ext>
                </a:extLst>
              </a:tr>
              <a:tr h="445794">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Where is the data stored?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0" marR="0" algn="l">
                        <a:spcBef>
                          <a:spcPts val="0"/>
                        </a:spcBef>
                        <a:spcAft>
                          <a:spcPts val="0"/>
                        </a:spcAft>
                        <a:tabLst>
                          <a:tab pos="2743200" algn="ctr"/>
                          <a:tab pos="5486400" algn="r"/>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tc>
                <a:tc>
                  <a:txBody>
                    <a:bodyPr/>
                    <a:lstStyle/>
                    <a:p>
                      <a:pPr marL="0" marR="0" algn="l">
                        <a:spcBef>
                          <a:spcPts val="0"/>
                        </a:spcBef>
                        <a:spcAft>
                          <a:spcPts val="0"/>
                        </a:spcAft>
                        <a:tabLst>
                          <a:tab pos="2743200" algn="ctr"/>
                          <a:tab pos="5486400" algn="r"/>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solidFill>
                      <a:schemeClr val="accent6">
                        <a:lumMod val="20000"/>
                        <a:lumOff val="80000"/>
                      </a:schemeClr>
                    </a:solidFill>
                  </a:tcPr>
                </a:tc>
                <a:extLst>
                  <a:ext uri="{0D108BD9-81ED-4DB2-BD59-A6C34878D82A}">
                    <a16:rowId xmlns:a16="http://schemas.microsoft.com/office/drawing/2014/main" val="3390781713"/>
                  </a:ext>
                </a:extLst>
              </a:tr>
              <a:tr h="539675">
                <a:tc vMerge="1">
                  <a:txBody>
                    <a:bodyPr/>
                    <a:lstStyle/>
                    <a:p>
                      <a:endParaRPr lang="en-US"/>
                    </a:p>
                  </a:txBody>
                  <a:tcPr/>
                </a:tc>
                <a:tc>
                  <a:txBody>
                    <a:bodyPr/>
                    <a:lstStyle/>
                    <a:p>
                      <a:pPr marL="0" marR="0" algn="ctr">
                        <a:spcBef>
                          <a:spcPts val="0"/>
                        </a:spcBef>
                        <a:spcAft>
                          <a:spcPts val="0"/>
                        </a:spcAft>
                        <a:tabLst>
                          <a:tab pos="2743200" algn="ctr"/>
                          <a:tab pos="5486400" algn="r"/>
                        </a:tabLst>
                      </a:pPr>
                      <a:r>
                        <a:rPr lang="en-US" sz="900">
                          <a:effectLst/>
                        </a:rPr>
                        <a:t>What TEAM(S) are using this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a:effectLst/>
                        </a:rPr>
                        <a:t>MTSS-R Leadership</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PLCs</a:t>
                      </a:r>
                      <a:endParaRPr lang="en-US" sz="110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a:effectLst/>
                        </a:rPr>
                        <a:t>SpEd 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tc>
                <a:tc>
                  <a:txBody>
                    <a:bodyPr/>
                    <a:lstStyle/>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MTSS-R Leadership</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a:effectLst/>
                        </a:rPr>
                        <a:t>PLCs</a:t>
                      </a:r>
                      <a:endParaRPr lang="en-US" sz="1100" dirty="0">
                        <a:effectLst/>
                      </a:endParaRPr>
                    </a:p>
                    <a:p>
                      <a:pPr marL="342900" marR="0" lvl="0" indent="-342900" algn="l">
                        <a:spcBef>
                          <a:spcPts val="0"/>
                        </a:spcBef>
                        <a:spcAft>
                          <a:spcPts val="0"/>
                        </a:spcAft>
                        <a:buFont typeface="Wingdings" pitchFamily="2" charset="2"/>
                        <a:buChar char=""/>
                        <a:tabLst>
                          <a:tab pos="2743200" algn="ctr"/>
                          <a:tab pos="5486400" algn="r"/>
                        </a:tabLst>
                      </a:pPr>
                      <a:r>
                        <a:rPr lang="en-US" sz="900" dirty="0" err="1">
                          <a:effectLst/>
                        </a:rPr>
                        <a:t>SpEd</a:t>
                      </a:r>
                      <a:r>
                        <a:rPr lang="en-US" sz="900" dirty="0">
                          <a:effectLst/>
                        </a:rPr>
                        <a:t> 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13" marR="60713" marT="0" marB="0" anchor="ctr">
                    <a:solidFill>
                      <a:schemeClr val="accent6">
                        <a:lumMod val="20000"/>
                        <a:lumOff val="80000"/>
                      </a:schemeClr>
                    </a:solidFill>
                  </a:tcPr>
                </a:tc>
                <a:extLst>
                  <a:ext uri="{0D108BD9-81ED-4DB2-BD59-A6C34878D82A}">
                    <a16:rowId xmlns:a16="http://schemas.microsoft.com/office/drawing/2014/main" val="3274686691"/>
                  </a:ext>
                </a:extLst>
              </a:tr>
            </a:tbl>
          </a:graphicData>
        </a:graphic>
      </p:graphicFrame>
      <p:pic>
        <p:nvPicPr>
          <p:cNvPr id="4" name="Picture 2" descr="Stop Sign Free Stock Photo - Public Domain Pictures">
            <a:extLst>
              <a:ext uri="{FF2B5EF4-FFF2-40B4-BE49-F238E27FC236}">
                <a16:creationId xmlns:a16="http://schemas.microsoft.com/office/drawing/2014/main" id="{D4E24F8B-C896-F44D-ABE2-30FDF61DB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2812" y="545432"/>
            <a:ext cx="981404" cy="98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82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0785-2BAB-E94C-B908-4332F09C6E27}"/>
              </a:ext>
            </a:extLst>
          </p:cNvPr>
          <p:cNvSpPr>
            <a:spLocks noGrp="1"/>
          </p:cNvSpPr>
          <p:nvPr>
            <p:ph type="title"/>
          </p:nvPr>
        </p:nvSpPr>
        <p:spPr/>
        <p:txBody>
          <a:bodyPr/>
          <a:lstStyle/>
          <a:p>
            <a:r>
              <a:rPr lang="en-US" dirty="0"/>
              <a:t>Element II: Data Use</a:t>
            </a:r>
          </a:p>
        </p:txBody>
      </p:sp>
      <p:sp>
        <p:nvSpPr>
          <p:cNvPr id="3" name="Text Placeholder 2">
            <a:extLst>
              <a:ext uri="{FF2B5EF4-FFF2-40B4-BE49-F238E27FC236}">
                <a16:creationId xmlns:a16="http://schemas.microsoft.com/office/drawing/2014/main" id="{C0CF2D33-CB99-AA4D-930C-0C0449932D9A}"/>
              </a:ext>
            </a:extLst>
          </p:cNvPr>
          <p:cNvSpPr>
            <a:spLocks noGrp="1"/>
          </p:cNvSpPr>
          <p:nvPr>
            <p:ph type="body" idx="1"/>
          </p:nvPr>
        </p:nvSpPr>
        <p:spPr/>
        <p:txBody>
          <a:bodyPr/>
          <a:lstStyle/>
          <a:p>
            <a:r>
              <a:rPr lang="en-US" dirty="0"/>
              <a:t>Evaluate and Score</a:t>
            </a:r>
          </a:p>
          <a:p>
            <a:endParaRPr lang="en-US" dirty="0"/>
          </a:p>
        </p:txBody>
      </p:sp>
    </p:spTree>
    <p:extLst>
      <p:ext uri="{BB962C8B-B14F-4D97-AF65-F5344CB8AC3E}">
        <p14:creationId xmlns:p14="http://schemas.microsoft.com/office/powerpoint/2010/main" val="23561793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raphical user interface, application, Teams&#10;&#10;Description automatically generated">
            <a:extLst>
              <a:ext uri="{FF2B5EF4-FFF2-40B4-BE49-F238E27FC236}">
                <a16:creationId xmlns:a16="http://schemas.microsoft.com/office/drawing/2014/main" id="{3A8F4C19-C4AF-9D40-AD5F-AB5B06D0D4C4}"/>
              </a:ext>
            </a:extLst>
          </p:cNvPr>
          <p:cNvPicPr>
            <a:picLocks noChangeAspect="1"/>
          </p:cNvPicPr>
          <p:nvPr/>
        </p:nvPicPr>
        <p:blipFill>
          <a:blip r:embed="rId3"/>
          <a:stretch>
            <a:fillRect/>
          </a:stretch>
        </p:blipFill>
        <p:spPr>
          <a:xfrm>
            <a:off x="2510284" y="1365533"/>
            <a:ext cx="7171427" cy="4768072"/>
          </a:xfrm>
          <a:prstGeom prst="rect">
            <a:avLst/>
          </a:prstGeom>
        </p:spPr>
      </p:pic>
      <p:sp>
        <p:nvSpPr>
          <p:cNvPr id="3" name="Title 2">
            <a:extLst>
              <a:ext uri="{FF2B5EF4-FFF2-40B4-BE49-F238E27FC236}">
                <a16:creationId xmlns:a16="http://schemas.microsoft.com/office/drawing/2014/main" id="{409C2889-4B80-9C4D-B712-D839C30B4EB8}"/>
              </a:ext>
            </a:extLst>
          </p:cNvPr>
          <p:cNvSpPr>
            <a:spLocks noGrp="1"/>
          </p:cNvSpPr>
          <p:nvPr>
            <p:ph type="title"/>
          </p:nvPr>
        </p:nvSpPr>
        <p:spPr>
          <a:xfrm>
            <a:off x="492577" y="599190"/>
            <a:ext cx="11206843" cy="571005"/>
          </a:xfrm>
        </p:spPr>
        <p:txBody>
          <a:bodyPr>
            <a:noAutofit/>
          </a:bodyPr>
          <a:lstStyle/>
          <a:p>
            <a:r>
              <a:rPr lang="en-US" sz="3600" dirty="0"/>
              <a:t>Evaluate and Score: Data Use</a:t>
            </a:r>
          </a:p>
        </p:txBody>
      </p:sp>
      <p:sp>
        <p:nvSpPr>
          <p:cNvPr id="6" name="TextBox 5">
            <a:extLst>
              <a:ext uri="{FF2B5EF4-FFF2-40B4-BE49-F238E27FC236}">
                <a16:creationId xmlns:a16="http://schemas.microsoft.com/office/drawing/2014/main" id="{7DFD18FD-A6F3-D04D-8AF0-AAEAD94C3637}"/>
              </a:ext>
            </a:extLst>
          </p:cNvPr>
          <p:cNvSpPr txBox="1"/>
          <p:nvPr/>
        </p:nvSpPr>
        <p:spPr>
          <a:xfrm>
            <a:off x="260586" y="2342984"/>
            <a:ext cx="1641022" cy="369332"/>
          </a:xfrm>
          <a:prstGeom prst="rect">
            <a:avLst/>
          </a:prstGeom>
          <a:noFill/>
          <a:ln>
            <a:solidFill>
              <a:srgbClr val="000000"/>
            </a:solidFill>
          </a:ln>
        </p:spPr>
        <p:txBody>
          <a:bodyPr wrap="square" rtlCol="0">
            <a:spAutoFit/>
          </a:bodyPr>
          <a:lstStyle/>
          <a:p>
            <a:r>
              <a:rPr lang="en-US" dirty="0"/>
              <a:t>Element Items</a:t>
            </a:r>
          </a:p>
        </p:txBody>
      </p:sp>
      <p:sp>
        <p:nvSpPr>
          <p:cNvPr id="7" name="TextBox 6">
            <a:extLst>
              <a:ext uri="{FF2B5EF4-FFF2-40B4-BE49-F238E27FC236}">
                <a16:creationId xmlns:a16="http://schemas.microsoft.com/office/drawing/2014/main" id="{AB617587-48DA-F842-B981-5145900DFABD}"/>
              </a:ext>
            </a:extLst>
          </p:cNvPr>
          <p:cNvSpPr txBox="1"/>
          <p:nvPr/>
        </p:nvSpPr>
        <p:spPr>
          <a:xfrm>
            <a:off x="10046760" y="2443202"/>
            <a:ext cx="1641022" cy="369332"/>
          </a:xfrm>
          <a:prstGeom prst="rect">
            <a:avLst/>
          </a:prstGeom>
          <a:noFill/>
          <a:ln>
            <a:solidFill>
              <a:srgbClr val="000000"/>
            </a:solidFill>
          </a:ln>
        </p:spPr>
        <p:txBody>
          <a:bodyPr wrap="square" rtlCol="0">
            <a:spAutoFit/>
          </a:bodyPr>
          <a:lstStyle/>
          <a:p>
            <a:r>
              <a:rPr lang="en-US" dirty="0"/>
              <a:t>Phase Indicator</a:t>
            </a:r>
          </a:p>
        </p:txBody>
      </p:sp>
      <p:sp>
        <p:nvSpPr>
          <p:cNvPr id="8" name="TextBox 7">
            <a:extLst>
              <a:ext uri="{FF2B5EF4-FFF2-40B4-BE49-F238E27FC236}">
                <a16:creationId xmlns:a16="http://schemas.microsoft.com/office/drawing/2014/main" id="{451541C5-8C92-2E46-9CBB-086CF1425539}"/>
              </a:ext>
            </a:extLst>
          </p:cNvPr>
          <p:cNvSpPr txBox="1"/>
          <p:nvPr/>
        </p:nvSpPr>
        <p:spPr>
          <a:xfrm>
            <a:off x="9900710" y="3889358"/>
            <a:ext cx="1933122" cy="369332"/>
          </a:xfrm>
          <a:prstGeom prst="rect">
            <a:avLst/>
          </a:prstGeom>
          <a:noFill/>
          <a:ln>
            <a:solidFill>
              <a:srgbClr val="000000"/>
            </a:solidFill>
          </a:ln>
        </p:spPr>
        <p:txBody>
          <a:bodyPr wrap="square" rtlCol="0">
            <a:spAutoFit/>
          </a:bodyPr>
          <a:lstStyle/>
          <a:p>
            <a:r>
              <a:rPr lang="en-US" dirty="0"/>
              <a:t>Discussion Notes</a:t>
            </a:r>
          </a:p>
        </p:txBody>
      </p:sp>
      <p:sp>
        <p:nvSpPr>
          <p:cNvPr id="9" name="TextBox 8">
            <a:extLst>
              <a:ext uri="{FF2B5EF4-FFF2-40B4-BE49-F238E27FC236}">
                <a16:creationId xmlns:a16="http://schemas.microsoft.com/office/drawing/2014/main" id="{AF1C0333-B199-A249-84C2-E954894D0E02}"/>
              </a:ext>
            </a:extLst>
          </p:cNvPr>
          <p:cNvSpPr txBox="1"/>
          <p:nvPr/>
        </p:nvSpPr>
        <p:spPr>
          <a:xfrm>
            <a:off x="10058398" y="1282827"/>
            <a:ext cx="1641022" cy="369332"/>
          </a:xfrm>
          <a:prstGeom prst="rect">
            <a:avLst/>
          </a:prstGeom>
          <a:noFill/>
          <a:ln>
            <a:solidFill>
              <a:srgbClr val="000000"/>
            </a:solidFill>
          </a:ln>
        </p:spPr>
        <p:txBody>
          <a:bodyPr wrap="square" rtlCol="0">
            <a:spAutoFit/>
          </a:bodyPr>
          <a:lstStyle/>
          <a:p>
            <a:r>
              <a:rPr lang="en-US" dirty="0"/>
              <a:t>Rating Scale</a:t>
            </a:r>
          </a:p>
        </p:txBody>
      </p:sp>
      <p:sp>
        <p:nvSpPr>
          <p:cNvPr id="10" name="Rectangle 9">
            <a:extLst>
              <a:ext uri="{FF2B5EF4-FFF2-40B4-BE49-F238E27FC236}">
                <a16:creationId xmlns:a16="http://schemas.microsoft.com/office/drawing/2014/main" id="{9BEE2BC0-00C2-3741-A5B3-F787E3F961EA}"/>
              </a:ext>
            </a:extLst>
          </p:cNvPr>
          <p:cNvSpPr/>
          <p:nvPr/>
        </p:nvSpPr>
        <p:spPr>
          <a:xfrm>
            <a:off x="2549418" y="1652159"/>
            <a:ext cx="3254066" cy="448144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B84D1E-59B2-9F46-A807-1CB7E8F0F7B5}"/>
              </a:ext>
            </a:extLst>
          </p:cNvPr>
          <p:cNvSpPr/>
          <p:nvPr/>
        </p:nvSpPr>
        <p:spPr>
          <a:xfrm>
            <a:off x="6829930" y="1646859"/>
            <a:ext cx="2812651" cy="448409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2DA5EB-CDC8-8942-B295-3537755C7E7F}"/>
              </a:ext>
            </a:extLst>
          </p:cNvPr>
          <p:cNvSpPr/>
          <p:nvPr/>
        </p:nvSpPr>
        <p:spPr>
          <a:xfrm>
            <a:off x="5836602" y="1649509"/>
            <a:ext cx="422997" cy="448144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D6589C-69D2-8042-BBA6-864D6D3FBAC7}"/>
              </a:ext>
            </a:extLst>
          </p:cNvPr>
          <p:cNvSpPr/>
          <p:nvPr/>
        </p:nvSpPr>
        <p:spPr>
          <a:xfrm>
            <a:off x="6306614" y="1651948"/>
            <a:ext cx="539218" cy="448674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72B2EF1-B05B-9B40-BA96-5F2D0A6E9210}"/>
              </a:ext>
            </a:extLst>
          </p:cNvPr>
          <p:cNvCxnSpPr>
            <a:cxnSpLocks/>
            <a:stCxn id="6" idx="3"/>
          </p:cNvCxnSpPr>
          <p:nvPr/>
        </p:nvCxnSpPr>
        <p:spPr>
          <a:xfrm>
            <a:off x="1901608" y="2527650"/>
            <a:ext cx="894601" cy="9121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B3010EB-BC74-684B-917E-983D806DEA2A}"/>
              </a:ext>
            </a:extLst>
          </p:cNvPr>
          <p:cNvCxnSpPr>
            <a:cxnSpLocks/>
            <a:stCxn id="9" idx="1"/>
          </p:cNvCxnSpPr>
          <p:nvPr/>
        </p:nvCxnSpPr>
        <p:spPr>
          <a:xfrm flipH="1">
            <a:off x="6082304" y="1467493"/>
            <a:ext cx="3976094" cy="98339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7B62E01-762D-EB42-8FF6-60395594FFEB}"/>
              </a:ext>
            </a:extLst>
          </p:cNvPr>
          <p:cNvCxnSpPr>
            <a:cxnSpLocks/>
            <a:stCxn id="7" idx="1"/>
          </p:cNvCxnSpPr>
          <p:nvPr/>
        </p:nvCxnSpPr>
        <p:spPr>
          <a:xfrm flipH="1">
            <a:off x="6609398" y="2627868"/>
            <a:ext cx="3437362" cy="94170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CD39B20-9B50-A348-84FB-46FF86EAF493}"/>
              </a:ext>
            </a:extLst>
          </p:cNvPr>
          <p:cNvCxnSpPr>
            <a:cxnSpLocks/>
            <a:stCxn id="8" idx="1"/>
          </p:cNvCxnSpPr>
          <p:nvPr/>
        </p:nvCxnSpPr>
        <p:spPr>
          <a:xfrm flipH="1" flipV="1">
            <a:off x="7818978" y="3856160"/>
            <a:ext cx="2081732" cy="21786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545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3207026"/>
            <a:ext cx="10709564" cy="2999818"/>
          </a:xfrm>
        </p:spPr>
        <p:txBody>
          <a:bodyPr>
            <a:normAutofit fontScale="55000" lnSpcReduction="20000"/>
          </a:bodyPr>
          <a:lstStyle/>
          <a:p>
            <a:r>
              <a:rPr lang="en-US" sz="3200" dirty="0"/>
              <a:t>Section 1: Student Reading Data – General Considerations</a:t>
            </a:r>
            <a:endParaRPr lang="en-US" sz="3200" dirty="0">
              <a:highlight>
                <a:srgbClr val="FFFF00"/>
              </a:highlight>
            </a:endParaRPr>
          </a:p>
          <a:p>
            <a:r>
              <a:rPr lang="en-US" sz="3200" dirty="0"/>
              <a:t>Section 2: Student Reading Data – Universal Screening Data</a:t>
            </a:r>
          </a:p>
          <a:p>
            <a:r>
              <a:rPr lang="en-US" sz="3200" dirty="0"/>
              <a:t>Section 3: Student Reading Data – Progress Monitoring Data</a:t>
            </a:r>
          </a:p>
          <a:p>
            <a:r>
              <a:rPr lang="en-US" sz="3200" dirty="0"/>
              <a:t>Section 4: Student Reading Data – Diagnostic Assessment Data</a:t>
            </a:r>
          </a:p>
          <a:p>
            <a:r>
              <a:rPr lang="en-US" sz="3200" dirty="0"/>
              <a:t>Section 5: Student Reading Data – Lesson Mastery Data</a:t>
            </a:r>
          </a:p>
          <a:p>
            <a:r>
              <a:rPr lang="en-US" sz="3200" dirty="0"/>
              <a:t>Section 6: Implementation Data – General Considerations</a:t>
            </a:r>
          </a:p>
          <a:p>
            <a:r>
              <a:rPr lang="en-US" sz="3200" dirty="0"/>
              <a:t>Section 7: Implementation Data – Reading Instruction and Intervention</a:t>
            </a:r>
          </a:p>
          <a:p>
            <a:r>
              <a:rPr lang="en-US" sz="3200" dirty="0"/>
              <a:t>Section 8: Implementation Data – PD and Coaching</a:t>
            </a:r>
          </a:p>
          <a:p>
            <a:r>
              <a:rPr lang="en-US" sz="3200" dirty="0"/>
              <a:t>Section 9: Implementation Data – MTSS-R School Leadership</a:t>
            </a:r>
          </a:p>
        </p:txBody>
      </p:sp>
      <p:sp>
        <p:nvSpPr>
          <p:cNvPr id="3" name="Title 2">
            <a:extLst>
              <a:ext uri="{FF2B5EF4-FFF2-40B4-BE49-F238E27FC236}">
                <a16:creationId xmlns:a16="http://schemas.microsoft.com/office/drawing/2014/main" id="{A130F6E5-9E8E-9C47-A040-6740A73969B1}"/>
              </a:ext>
            </a:extLst>
          </p:cNvPr>
          <p:cNvSpPr>
            <a:spLocks noGrp="1"/>
          </p:cNvSpPr>
          <p:nvPr>
            <p:ph type="title"/>
          </p:nvPr>
        </p:nvSpPr>
        <p:spPr>
          <a:xfrm>
            <a:off x="609600" y="651156"/>
            <a:ext cx="10972800" cy="1143000"/>
          </a:xfrm>
        </p:spPr>
        <p:txBody>
          <a:bodyPr>
            <a:normAutofit/>
          </a:bodyPr>
          <a:lstStyle/>
          <a:p>
            <a:r>
              <a:rPr lang="en-US" dirty="0"/>
              <a:t>Element II. Data Use</a:t>
            </a:r>
          </a:p>
        </p:txBody>
      </p:sp>
      <p:pic>
        <p:nvPicPr>
          <p:cNvPr id="6" name="Picture 5" descr="Website, timeline&#10;&#10;Description automatically generated">
            <a:extLst>
              <a:ext uri="{FF2B5EF4-FFF2-40B4-BE49-F238E27FC236}">
                <a16:creationId xmlns:a16="http://schemas.microsoft.com/office/drawing/2014/main" id="{F3649DBA-B9D2-1B48-9785-5BE9FEB2FCE7}"/>
              </a:ext>
            </a:extLst>
          </p:cNvPr>
          <p:cNvPicPr>
            <a:picLocks noChangeAspect="1"/>
          </p:cNvPicPr>
          <p:nvPr/>
        </p:nvPicPr>
        <p:blipFill>
          <a:blip r:embed="rId3"/>
          <a:stretch>
            <a:fillRect/>
          </a:stretch>
        </p:blipFill>
        <p:spPr>
          <a:xfrm>
            <a:off x="7641615" y="3331039"/>
            <a:ext cx="3872067" cy="2415519"/>
          </a:xfrm>
          <a:prstGeom prst="rect">
            <a:avLst/>
          </a:prstGeom>
          <a:ln>
            <a:solidFill>
              <a:schemeClr val="tx1"/>
            </a:solidFill>
          </a:ln>
        </p:spPr>
      </p:pic>
      <p:pic>
        <p:nvPicPr>
          <p:cNvPr id="7" name="Picture 2" descr="Cartoon team meeting Royalty Free Vector Image">
            <a:extLst>
              <a:ext uri="{FF2B5EF4-FFF2-40B4-BE49-F238E27FC236}">
                <a16:creationId xmlns:a16="http://schemas.microsoft.com/office/drawing/2014/main" id="{AEA333B2-A9A0-3F44-9F10-2EC3E8BD86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93" t="10671" r="10812" b="19005"/>
          <a:stretch/>
        </p:blipFill>
        <p:spPr bwMode="auto">
          <a:xfrm>
            <a:off x="807476" y="1353891"/>
            <a:ext cx="1796999" cy="17039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9D1A0C-661A-2743-884E-B5AA4E5E7934}"/>
              </a:ext>
            </a:extLst>
          </p:cNvPr>
          <p:cNvSpPr txBox="1"/>
          <p:nvPr/>
        </p:nvSpPr>
        <p:spPr>
          <a:xfrm>
            <a:off x="3291840" y="1553455"/>
            <a:ext cx="4767072" cy="830997"/>
          </a:xfrm>
          <a:prstGeom prst="rect">
            <a:avLst/>
          </a:prstGeom>
          <a:noFill/>
        </p:spPr>
        <p:txBody>
          <a:bodyPr wrap="square" rtlCol="0">
            <a:spAutoFit/>
          </a:bodyPr>
          <a:lstStyle/>
          <a:p>
            <a:r>
              <a:rPr lang="en-US" sz="2400"/>
              <a:t>Work with </a:t>
            </a:r>
            <a:r>
              <a:rPr lang="en-US" sz="2400" dirty="0"/>
              <a:t>your team and score each section of this Element.</a:t>
            </a:r>
          </a:p>
        </p:txBody>
      </p:sp>
      <p:pic>
        <p:nvPicPr>
          <p:cNvPr id="1026" name="Picture 2" descr="Stop Sign Free Stock Photo - Public Domain Pictures">
            <a:extLst>
              <a:ext uri="{FF2B5EF4-FFF2-40B4-BE49-F238E27FC236}">
                <a16:creationId xmlns:a16="http://schemas.microsoft.com/office/drawing/2014/main" id="{4A794BDA-5868-894D-AD63-21B4B8A2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0953" y="932558"/>
            <a:ext cx="1568033" cy="156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53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0819-EE25-3541-9838-05ED37682E80}"/>
              </a:ext>
            </a:extLst>
          </p:cNvPr>
          <p:cNvSpPr>
            <a:spLocks noGrp="1"/>
          </p:cNvSpPr>
          <p:nvPr>
            <p:ph type="title"/>
          </p:nvPr>
        </p:nvSpPr>
        <p:spPr>
          <a:xfrm>
            <a:off x="7601806" y="2314963"/>
            <a:ext cx="3807187" cy="2228074"/>
          </a:xfrm>
        </p:spPr>
        <p:txBody>
          <a:bodyPr>
            <a:normAutofit/>
          </a:bodyPr>
          <a:lstStyle/>
          <a:p>
            <a:r>
              <a:rPr lang="en-US" sz="6000" dirty="0"/>
              <a:t>Universal Screening</a:t>
            </a:r>
          </a:p>
        </p:txBody>
      </p:sp>
      <p:pic>
        <p:nvPicPr>
          <p:cNvPr id="6" name="Content Placeholder 5" descr="A picture containing food&#10;&#10;Description automatically generated">
            <a:extLst>
              <a:ext uri="{FF2B5EF4-FFF2-40B4-BE49-F238E27FC236}">
                <a16:creationId xmlns:a16="http://schemas.microsoft.com/office/drawing/2014/main" id="{5CCA641F-2DD1-764F-B503-A6B2315EF094}"/>
              </a:ext>
            </a:extLst>
          </p:cNvPr>
          <p:cNvPicPr>
            <a:picLocks noChangeAspect="1"/>
          </p:cNvPicPr>
          <p:nvPr/>
        </p:nvPicPr>
        <p:blipFill rotWithShape="1">
          <a:blip r:embed="rId3">
            <a:extLst>
              <a:ext uri="{28A0092B-C50C-407E-A947-70E740481C1C}">
                <a14:useLocalDpi xmlns:a14="http://schemas.microsoft.com/office/drawing/2010/main" val="0"/>
              </a:ext>
            </a:extLst>
          </a:blip>
          <a:srcRect t="13432" r="-2" b="22825"/>
          <a:stretch/>
        </p:blipFill>
        <p:spPr>
          <a:xfrm>
            <a:off x="0" y="10"/>
            <a:ext cx="7181613" cy="6857990"/>
          </a:xfrm>
          <a:prstGeom prst="rect">
            <a:avLst/>
          </a:prstGeom>
          <a:effectLst/>
        </p:spPr>
      </p:pic>
    </p:spTree>
    <p:extLst>
      <p:ext uri="{BB962C8B-B14F-4D97-AF65-F5344CB8AC3E}">
        <p14:creationId xmlns:p14="http://schemas.microsoft.com/office/powerpoint/2010/main" val="936164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838199" y="639013"/>
            <a:ext cx="10515600" cy="1325563"/>
          </a:xfrm>
        </p:spPr>
        <p:txBody>
          <a:bodyPr/>
          <a:lstStyle/>
          <a:p>
            <a:r>
              <a:rPr lang="en-US" dirty="0"/>
              <a:t>Universal Screening Assessments in Reading</a:t>
            </a:r>
          </a:p>
        </p:txBody>
      </p:sp>
      <p:sp>
        <p:nvSpPr>
          <p:cNvPr id="5" name="Rectangle 2">
            <a:extLst>
              <a:ext uri="{FF2B5EF4-FFF2-40B4-BE49-F238E27FC236}">
                <a16:creationId xmlns:a16="http://schemas.microsoft.com/office/drawing/2014/main" id="{F57F694B-CDC6-4800-8599-5FD071397EEF}"/>
              </a:ext>
            </a:extLst>
          </p:cNvPr>
          <p:cNvSpPr>
            <a:spLocks noChangeArrowheads="1"/>
          </p:cNvSpPr>
          <p:nvPr/>
        </p:nvSpPr>
        <p:spPr bwMode="auto">
          <a:xfrm>
            <a:off x="7226901" y="6323598"/>
            <a:ext cx="49017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marL="1828800" marR="0" lvl="4"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rPr>
              <a:t>National Center on RTI (2012)</a:t>
            </a:r>
          </a:p>
        </p:txBody>
      </p:sp>
      <p:graphicFrame>
        <p:nvGraphicFramePr>
          <p:cNvPr id="6" name="Table 4">
            <a:extLst>
              <a:ext uri="{FF2B5EF4-FFF2-40B4-BE49-F238E27FC236}">
                <a16:creationId xmlns:a16="http://schemas.microsoft.com/office/drawing/2014/main" id="{0465B3A9-E66C-214A-B4F2-9CB814566AD0}"/>
              </a:ext>
            </a:extLst>
          </p:cNvPr>
          <p:cNvGraphicFramePr>
            <a:graphicFrameLocks noGrp="1"/>
          </p:cNvGraphicFramePr>
          <p:nvPr>
            <p:extLst>
              <p:ext uri="{D42A27DB-BD31-4B8C-83A1-F6EECF244321}">
                <p14:modId xmlns:p14="http://schemas.microsoft.com/office/powerpoint/2010/main" val="1944350354"/>
              </p:ext>
            </p:extLst>
          </p:nvPr>
        </p:nvGraphicFramePr>
        <p:xfrm>
          <a:off x="1006795" y="1697700"/>
          <a:ext cx="9939867" cy="4169657"/>
        </p:xfrm>
        <a:graphic>
          <a:graphicData uri="http://schemas.openxmlformats.org/drawingml/2006/table">
            <a:tbl>
              <a:tblPr bandRow="1">
                <a:tableStyleId>{93296810-A885-4BE3-A3E7-6D5BEEA58F35}</a:tableStyleId>
              </a:tblPr>
              <a:tblGrid>
                <a:gridCol w="3220102">
                  <a:extLst>
                    <a:ext uri="{9D8B030D-6E8A-4147-A177-3AD203B41FA5}">
                      <a16:colId xmlns:a16="http://schemas.microsoft.com/office/drawing/2014/main" val="4015506235"/>
                    </a:ext>
                  </a:extLst>
                </a:gridCol>
                <a:gridCol w="6719765">
                  <a:extLst>
                    <a:ext uri="{9D8B030D-6E8A-4147-A177-3AD203B41FA5}">
                      <a16:colId xmlns:a16="http://schemas.microsoft.com/office/drawing/2014/main" val="2823182"/>
                    </a:ext>
                  </a:extLst>
                </a:gridCol>
              </a:tblGrid>
              <a:tr h="924649">
                <a:tc>
                  <a:txBody>
                    <a:bodyPr/>
                    <a:lstStyle/>
                    <a:p>
                      <a:r>
                        <a:rPr lang="en-US" sz="2800" dirty="0"/>
                        <a:t>Purpose</a:t>
                      </a:r>
                      <a:endParaRPr lang="en-US" sz="2800" b="1" dirty="0"/>
                    </a:p>
                  </a:txBody>
                  <a:tcPr/>
                </a:tc>
                <a:tc>
                  <a:txBody>
                    <a:bodyPr/>
                    <a:lstStyle/>
                    <a:p>
                      <a:r>
                        <a:rPr lang="en-US" sz="2800" dirty="0"/>
                        <a:t>Identify students who are at risk for poor learning outcomes</a:t>
                      </a:r>
                    </a:p>
                  </a:txBody>
                  <a:tcPr/>
                </a:tc>
                <a:extLst>
                  <a:ext uri="{0D108BD9-81ED-4DB2-BD59-A6C34878D82A}">
                    <a16:rowId xmlns:a16="http://schemas.microsoft.com/office/drawing/2014/main" val="719543095"/>
                  </a:ext>
                </a:extLst>
              </a:tr>
              <a:tr h="792967">
                <a:tc>
                  <a:txBody>
                    <a:bodyPr/>
                    <a:lstStyle/>
                    <a:p>
                      <a:r>
                        <a:rPr lang="en-US" sz="2800" dirty="0"/>
                        <a:t>Focus</a:t>
                      </a:r>
                      <a:endParaRPr lang="en-US" sz="2800" b="1" dirty="0"/>
                    </a:p>
                  </a:txBody>
                  <a:tcPr/>
                </a:tc>
                <a:tc>
                  <a:txBody>
                    <a:bodyPr/>
                    <a:lstStyle/>
                    <a:p>
                      <a:r>
                        <a:rPr lang="en-US" sz="2800" dirty="0"/>
                        <a:t>ALL students</a:t>
                      </a:r>
                    </a:p>
                  </a:txBody>
                  <a:tcPr/>
                </a:tc>
                <a:extLst>
                  <a:ext uri="{0D108BD9-81ED-4DB2-BD59-A6C34878D82A}">
                    <a16:rowId xmlns:a16="http://schemas.microsoft.com/office/drawing/2014/main" val="855104055"/>
                  </a:ext>
                </a:extLst>
              </a:tr>
              <a:tr h="1368683">
                <a:tc>
                  <a:txBody>
                    <a:bodyPr/>
                    <a:lstStyle/>
                    <a:p>
                      <a:r>
                        <a:rPr lang="en-US" sz="2800" dirty="0"/>
                        <a:t>Tools</a:t>
                      </a:r>
                      <a:endParaRPr lang="en-US" sz="2800" b="1" dirty="0"/>
                    </a:p>
                  </a:txBody>
                  <a:tcPr/>
                </a:tc>
                <a:tc>
                  <a:txBody>
                    <a:bodyPr/>
                    <a:lstStyle/>
                    <a:p>
                      <a:r>
                        <a:rPr lang="en-US" sz="2800" dirty="0"/>
                        <a:t>Brief assessments that are valid and reliable and that demonstrate diagnostic accuracy for predicting learning or behavioral problems</a:t>
                      </a:r>
                    </a:p>
                  </a:txBody>
                  <a:tcPr/>
                </a:tc>
                <a:extLst>
                  <a:ext uri="{0D108BD9-81ED-4DB2-BD59-A6C34878D82A}">
                    <a16:rowId xmlns:a16="http://schemas.microsoft.com/office/drawing/2014/main" val="1248286526"/>
                  </a:ext>
                </a:extLst>
              </a:tr>
              <a:tr h="1060210">
                <a:tc>
                  <a:txBody>
                    <a:bodyPr/>
                    <a:lstStyle/>
                    <a:p>
                      <a:r>
                        <a:rPr lang="en-US" sz="2800" dirty="0"/>
                        <a:t>Time Frame</a:t>
                      </a:r>
                      <a:endParaRPr lang="en-US" sz="2800" b="1" dirty="0"/>
                    </a:p>
                  </a:txBody>
                  <a:tcPr/>
                </a:tc>
                <a:tc>
                  <a:txBody>
                    <a:bodyPr/>
                    <a:lstStyle/>
                    <a:p>
                      <a:r>
                        <a:rPr lang="en-US" sz="2800" dirty="0"/>
                        <a:t>Administered three times per year (fall, winter, spring)</a:t>
                      </a:r>
                    </a:p>
                  </a:txBody>
                  <a:tcPr/>
                </a:tc>
                <a:extLst>
                  <a:ext uri="{0D108BD9-81ED-4DB2-BD59-A6C34878D82A}">
                    <a16:rowId xmlns:a16="http://schemas.microsoft.com/office/drawing/2014/main" val="2085270313"/>
                  </a:ext>
                </a:extLst>
              </a:tr>
            </a:tbl>
          </a:graphicData>
        </a:graphic>
      </p:graphicFrame>
    </p:spTree>
    <p:extLst>
      <p:ext uri="{BB962C8B-B14F-4D97-AF65-F5344CB8AC3E}">
        <p14:creationId xmlns:p14="http://schemas.microsoft.com/office/powerpoint/2010/main" val="3815082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76213"/>
            <a:ext cx="10515600" cy="662782"/>
          </a:xfrm>
        </p:spPr>
        <p:txBody>
          <a:bodyPr/>
          <a:lstStyle/>
          <a:p>
            <a:r>
              <a:rPr lang="en-US" sz="4000" dirty="0"/>
              <a:t>Examples of measures on screening assessments</a:t>
            </a:r>
          </a:p>
        </p:txBody>
      </p:sp>
      <p:sp>
        <p:nvSpPr>
          <p:cNvPr id="4" name="Slide Number Placeholder 3"/>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E58182-4C29-4057-A99C-5D80F649CA55}" type="slidenum">
              <a:rPr lang="en-US" smtClean="0"/>
              <a:pPr/>
              <a:t>8</a:t>
            </a:fld>
            <a:endParaRPr lang="en-US" dirty="0"/>
          </a:p>
        </p:txBody>
      </p:sp>
      <p:graphicFrame>
        <p:nvGraphicFramePr>
          <p:cNvPr id="5" name="Table 4" descr="A 6 by 2 table that shows common reading measures. The first column shows the measures and the second - recommended grades. The first measure - Letter Naming Fluency ( L N F), Letter sound Fluency ( L S F), and Phoneme Segmentation Fluency ( P S F) - Recommended grades is K. The second measure - is nonsense word fluency ( N W F) - recommended grades is Late K to one. The third measure - is word identification fluency ( W I F) - recommended grades is one. The fourth measure - is passage reading fluency ( P R F) also called Oral Reading Fluency ( O R F) - recommended grades is late one to four. The fifth measure - maze or maze fluency - recommended grades is fourth and up. "/>
          <p:cNvGraphicFramePr>
            <a:graphicFrameLocks noGrp="1"/>
          </p:cNvGraphicFramePr>
          <p:nvPr>
            <p:extLst>
              <p:ext uri="{D42A27DB-BD31-4B8C-83A1-F6EECF244321}">
                <p14:modId xmlns:p14="http://schemas.microsoft.com/office/powerpoint/2010/main" val="3601835451"/>
              </p:ext>
            </p:extLst>
          </p:nvPr>
        </p:nvGraphicFramePr>
        <p:xfrm>
          <a:off x="1138672" y="1463906"/>
          <a:ext cx="9914656" cy="4649068"/>
        </p:xfrm>
        <a:graphic>
          <a:graphicData uri="http://schemas.openxmlformats.org/drawingml/2006/table">
            <a:tbl>
              <a:tblPr firstRow="1" bandRow="1">
                <a:tableStyleId>{16D9F66E-5EB9-4882-86FB-DCBF35E3C3E4}</a:tableStyleId>
              </a:tblPr>
              <a:tblGrid>
                <a:gridCol w="6085918">
                  <a:extLst>
                    <a:ext uri="{9D8B030D-6E8A-4147-A177-3AD203B41FA5}">
                      <a16:colId xmlns:a16="http://schemas.microsoft.com/office/drawing/2014/main" val="20000"/>
                    </a:ext>
                  </a:extLst>
                </a:gridCol>
                <a:gridCol w="3828738">
                  <a:extLst>
                    <a:ext uri="{9D8B030D-6E8A-4147-A177-3AD203B41FA5}">
                      <a16:colId xmlns:a16="http://schemas.microsoft.com/office/drawing/2014/main" val="20001"/>
                    </a:ext>
                  </a:extLst>
                </a:gridCol>
              </a:tblGrid>
              <a:tr h="869548">
                <a:tc>
                  <a:txBody>
                    <a:bodyPr/>
                    <a:lstStyle/>
                    <a:p>
                      <a:pPr algn="ctr"/>
                      <a:r>
                        <a:rPr lang="en-US" sz="2800" dirty="0"/>
                        <a:t>Measures</a:t>
                      </a:r>
                    </a:p>
                  </a:txBody>
                  <a:tcPr anchor="ctr"/>
                </a:tc>
                <a:tc>
                  <a:txBody>
                    <a:bodyPr/>
                    <a:lstStyle/>
                    <a:p>
                      <a:pPr algn="ctr"/>
                      <a:r>
                        <a:rPr lang="en-US" sz="2800" dirty="0"/>
                        <a:t>Recommended Grades</a:t>
                      </a:r>
                    </a:p>
                  </a:txBody>
                  <a:tcPr anchor="ctr"/>
                </a:tc>
                <a:extLst>
                  <a:ext uri="{0D108BD9-81ED-4DB2-BD59-A6C34878D82A}">
                    <a16:rowId xmlns:a16="http://schemas.microsoft.com/office/drawing/2014/main" val="10000"/>
                  </a:ext>
                </a:extLst>
              </a:tr>
              <a:tr h="1280943">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dirty="0"/>
                        <a:t>Letter Naming</a:t>
                      </a:r>
                      <a:r>
                        <a:rPr lang="en-US" sz="2800" baseline="0" dirty="0"/>
                        <a:t> Fluency (LNF)</a:t>
                      </a:r>
                      <a:endParaRPr lang="en-US" sz="2800" dirty="0"/>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dirty="0"/>
                        <a:t>Letter Sound Fluency (LSF)</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dirty="0"/>
                        <a:t>Phoneme Segmentation Fluency (PSF)</a:t>
                      </a:r>
                    </a:p>
                  </a:txBody>
                  <a:tcPr/>
                </a:tc>
                <a:tc>
                  <a:txBody>
                    <a:bodyPr/>
                    <a:lstStyle/>
                    <a:p>
                      <a:pPr algn="ctr"/>
                      <a:r>
                        <a:rPr lang="en-US" sz="2800" dirty="0"/>
                        <a:t>K - 1</a:t>
                      </a:r>
                    </a:p>
                  </a:txBody>
                  <a:tcPr/>
                </a:tc>
                <a:extLst>
                  <a:ext uri="{0D108BD9-81ED-4DB2-BD59-A6C34878D82A}">
                    <a16:rowId xmlns:a16="http://schemas.microsoft.com/office/drawing/2014/main" val="10001"/>
                  </a:ext>
                </a:extLst>
              </a:tr>
              <a:tr h="492671">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dirty="0"/>
                        <a:t>Word Identification Fluency (WIF) </a:t>
                      </a:r>
                    </a:p>
                  </a:txBody>
                  <a:tcPr/>
                </a:tc>
                <a:tc>
                  <a:txBody>
                    <a:bodyPr/>
                    <a:lstStyle/>
                    <a:p>
                      <a:pPr algn="ctr"/>
                      <a:r>
                        <a:rPr lang="en-US" sz="2800" baseline="0" dirty="0"/>
                        <a:t>1-2</a:t>
                      </a:r>
                      <a:endParaRPr lang="en-US" sz="2800" dirty="0"/>
                    </a:p>
                  </a:txBody>
                  <a:tcPr/>
                </a:tc>
                <a:extLst>
                  <a:ext uri="{0D108BD9-81ED-4DB2-BD59-A6C34878D82A}">
                    <a16:rowId xmlns:a16="http://schemas.microsoft.com/office/drawing/2014/main" val="10002"/>
                  </a:ext>
                </a:extLst>
              </a:tr>
              <a:tr h="1252149">
                <a:tc>
                  <a:txBody>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dirty="0"/>
                        <a:t>Nonsense Word Fluency (NWF)</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dirty="0"/>
                        <a:t>Oral Reading Fluency (ORF)</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2800" dirty="0"/>
                    </a:p>
                  </a:txBody>
                  <a:tcPr/>
                </a:tc>
                <a:tc>
                  <a:txBody>
                    <a:bodyPr/>
                    <a:lstStyle/>
                    <a:p>
                      <a:pPr algn="ctr"/>
                      <a:r>
                        <a:rPr lang="en-US" sz="2800" dirty="0"/>
                        <a:t>1+</a:t>
                      </a:r>
                    </a:p>
                  </a:txBody>
                  <a:tcPr/>
                </a:tc>
                <a:extLst>
                  <a:ext uri="{0D108BD9-81ED-4DB2-BD59-A6C34878D82A}">
                    <a16:rowId xmlns:a16="http://schemas.microsoft.com/office/drawing/2014/main" val="10003"/>
                  </a:ext>
                </a:extLst>
              </a:tr>
              <a:tr h="486947">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dirty="0"/>
                        <a:t>Maze or</a:t>
                      </a:r>
                      <a:r>
                        <a:rPr lang="en-US" sz="2800" baseline="0" dirty="0"/>
                        <a:t> Maze Fluency</a:t>
                      </a:r>
                      <a:endParaRPr lang="en-US" sz="2800" dirty="0"/>
                    </a:p>
                  </a:txBody>
                  <a:tcPr/>
                </a:tc>
                <a:tc>
                  <a:txBody>
                    <a:bodyPr/>
                    <a:lstStyle/>
                    <a:p>
                      <a:pPr algn="ctr"/>
                      <a:r>
                        <a:rPr lang="en-US" sz="2800" dirty="0"/>
                        <a:t>4+</a:t>
                      </a:r>
                    </a:p>
                  </a:txBody>
                  <a:tcPr/>
                </a:tc>
                <a:extLst>
                  <a:ext uri="{0D108BD9-81ED-4DB2-BD59-A6C34878D82A}">
                    <a16:rowId xmlns:a16="http://schemas.microsoft.com/office/drawing/2014/main" val="10005"/>
                  </a:ext>
                </a:extLst>
              </a:tr>
            </a:tbl>
          </a:graphicData>
        </a:graphic>
      </p:graphicFrame>
      <p:sp>
        <p:nvSpPr>
          <p:cNvPr id="6" name="Rectangle 2">
            <a:extLst>
              <a:ext uri="{FF2B5EF4-FFF2-40B4-BE49-F238E27FC236}">
                <a16:creationId xmlns:a16="http://schemas.microsoft.com/office/drawing/2014/main" id="{0C2643DB-7E10-4B29-8F59-8B83F41F0C3D}"/>
              </a:ext>
            </a:extLst>
          </p:cNvPr>
          <p:cNvSpPr>
            <a:spLocks noChangeArrowheads="1"/>
          </p:cNvSpPr>
          <p:nvPr/>
        </p:nvSpPr>
        <p:spPr bwMode="auto">
          <a:xfrm>
            <a:off x="6246571" y="6337886"/>
            <a:ext cx="59293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marL="1828800" marR="0" lvl="4"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rPr>
              <a:t>IES (2009); National Center on RTI </a:t>
            </a:r>
            <a:r>
              <a:rPr lang="en-US" altLang="en-US" sz="1600" dirty="0">
                <a:solidFill>
                  <a:schemeClr val="bg1"/>
                </a:solidFill>
                <a:ea typeface="ＭＳ Ｐゴシック" panose="020B0600070205080204" pitchFamily="34" charset="-128"/>
              </a:rPr>
              <a:t>(</a:t>
            </a:r>
            <a:r>
              <a:rPr kumimoji="0" lang="en-US" altLang="en-US" sz="16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rPr>
              <a:t>2012)</a:t>
            </a:r>
          </a:p>
        </p:txBody>
      </p:sp>
    </p:spTree>
    <p:extLst>
      <p:ext uri="{BB962C8B-B14F-4D97-AF65-F5344CB8AC3E}">
        <p14:creationId xmlns:p14="http://schemas.microsoft.com/office/powerpoint/2010/main" val="3373557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A12913-CC2C-B24B-9E1F-FEF86FC9DEFE}"/>
              </a:ext>
            </a:extLst>
          </p:cNvPr>
          <p:cNvSpPr/>
          <p:nvPr/>
        </p:nvSpPr>
        <p:spPr>
          <a:xfrm>
            <a:off x="6267062" y="5557983"/>
            <a:ext cx="5008807" cy="369332"/>
          </a:xfrm>
          <a:prstGeom prst="rect">
            <a:avLst/>
          </a:prstGeom>
        </p:spPr>
        <p:txBody>
          <a:bodyPr wrap="none">
            <a:spAutoFit/>
          </a:bodyPr>
          <a:lstStyle/>
          <a:p>
            <a:r>
              <a:rPr lang="en-US" dirty="0">
                <a:hlinkClick r:id="rId4"/>
              </a:rPr>
              <a:t>https://</a:t>
            </a:r>
            <a:r>
              <a:rPr lang="en-US" dirty="0" err="1">
                <a:hlinkClick r:id="rId4"/>
              </a:rPr>
              <a:t>charts.intensiveintervention.org</a:t>
            </a:r>
            <a:r>
              <a:rPr lang="en-US" dirty="0">
                <a:hlinkClick r:id="rId4"/>
              </a:rPr>
              <a:t>/</a:t>
            </a:r>
            <a:r>
              <a:rPr lang="en-US" dirty="0" err="1">
                <a:hlinkClick r:id="rId4"/>
              </a:rPr>
              <a:t>ascreening</a:t>
            </a:r>
            <a:endParaRPr lang="en-US" dirty="0"/>
          </a:p>
        </p:txBody>
      </p:sp>
      <p:pic>
        <p:nvPicPr>
          <p:cNvPr id="12" name="Content Placeholder 11" descr="Table&#10;&#10;Description automatically generated">
            <a:extLst>
              <a:ext uri="{FF2B5EF4-FFF2-40B4-BE49-F238E27FC236}">
                <a16:creationId xmlns:a16="http://schemas.microsoft.com/office/drawing/2014/main" id="{B2AB335D-01DD-4D4B-9B63-21EF13806918}"/>
              </a:ext>
            </a:extLst>
          </p:cNvPr>
          <p:cNvPicPr>
            <a:picLocks noGrp="1" noChangeAspect="1"/>
          </p:cNvPicPr>
          <p:nvPr>
            <p:ph idx="1"/>
          </p:nvPr>
        </p:nvPicPr>
        <p:blipFill>
          <a:blip r:embed="rId5"/>
          <a:stretch>
            <a:fillRect/>
          </a:stretch>
        </p:blipFill>
        <p:spPr>
          <a:xfrm>
            <a:off x="5727514" y="930685"/>
            <a:ext cx="6125819" cy="4351338"/>
          </a:xfrm>
          <a:ln>
            <a:solidFill>
              <a:schemeClr val="accent1"/>
            </a:solidFill>
          </a:ln>
        </p:spPr>
      </p:pic>
      <p:pic>
        <p:nvPicPr>
          <p:cNvPr id="3" name="Picture 2">
            <a:extLst>
              <a:ext uri="{FF2B5EF4-FFF2-40B4-BE49-F238E27FC236}">
                <a16:creationId xmlns:a16="http://schemas.microsoft.com/office/drawing/2014/main" id="{22F96574-B60D-E6BE-C58B-B9DC2B2224E4}"/>
              </a:ext>
            </a:extLst>
          </p:cNvPr>
          <p:cNvPicPr>
            <a:picLocks noChangeAspect="1"/>
          </p:cNvPicPr>
          <p:nvPr/>
        </p:nvPicPr>
        <p:blipFill>
          <a:blip r:embed="rId6"/>
          <a:stretch>
            <a:fillRect/>
          </a:stretch>
        </p:blipFill>
        <p:spPr>
          <a:xfrm>
            <a:off x="338667" y="1676400"/>
            <a:ext cx="5269149" cy="3048000"/>
          </a:xfrm>
          <a:prstGeom prst="rect">
            <a:avLst/>
          </a:prstGeom>
          <a:ln>
            <a:solidFill>
              <a:schemeClr val="accent1"/>
            </a:solidFill>
          </a:ln>
        </p:spPr>
      </p:pic>
    </p:spTree>
    <p:custDataLst>
      <p:tags r:id="rId1"/>
    </p:custDataLst>
    <p:extLst>
      <p:ext uri="{BB962C8B-B14F-4D97-AF65-F5344CB8AC3E}">
        <p14:creationId xmlns:p14="http://schemas.microsoft.com/office/powerpoint/2010/main" val="25317559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6"/>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NCIL 3">
      <a:dk1>
        <a:srgbClr val="185C69"/>
      </a:dk1>
      <a:lt1>
        <a:srgbClr val="08355F"/>
      </a:lt1>
      <a:dk2>
        <a:srgbClr val="08355F"/>
      </a:dk2>
      <a:lt2>
        <a:srgbClr val="FFFFFF"/>
      </a:lt2>
      <a:accent1>
        <a:srgbClr val="330033"/>
      </a:accent1>
      <a:accent2>
        <a:srgbClr val="F7057A"/>
      </a:accent2>
      <a:accent3>
        <a:srgbClr val="041B30"/>
      </a:accent3>
      <a:accent4>
        <a:srgbClr val="21298A"/>
      </a:accent4>
      <a:accent5>
        <a:srgbClr val="0A4477"/>
      </a:accent5>
      <a:accent6>
        <a:srgbClr val="4F693D"/>
      </a:accent6>
      <a:hlink>
        <a:srgbClr val="0563C1"/>
      </a:hlink>
      <a:folHlink>
        <a:srgbClr val="FF5B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IL Template 1" id="{B0B438D9-AC75-40D0-92E6-3FC673DBC76A}" vid="{2141C50F-3018-42BD-8AEA-33E0BB5B6C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1849</TotalTime>
  <Words>5443</Words>
  <Application>Microsoft Office PowerPoint</Application>
  <PresentationFormat>Widescreen</PresentationFormat>
  <Paragraphs>881</Paragraphs>
  <Slides>56</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ITC Franklin Gothic Std Bk Cd</vt:lpstr>
      <vt:lpstr>Wingdings</vt:lpstr>
      <vt:lpstr>1_Office Theme</vt:lpstr>
      <vt:lpstr>Element II: Data Use</vt:lpstr>
      <vt:lpstr>Element II. Data Use</vt:lpstr>
      <vt:lpstr>ELEMENT II: DATA USE</vt:lpstr>
      <vt:lpstr>A Comprehensive System of Student Reading Data</vt:lpstr>
      <vt:lpstr>Types of Student Reading Data</vt:lpstr>
      <vt:lpstr>Universal Screening</vt:lpstr>
      <vt:lpstr>Universal Screening Assessments in Reading</vt:lpstr>
      <vt:lpstr>Examples of measures on screening assessments</vt:lpstr>
      <vt:lpstr>PowerPoint Presentation</vt:lpstr>
      <vt:lpstr>Use the Assessment and Coordination Plan to Document  Screening Data Plans</vt:lpstr>
      <vt:lpstr>Progress Monitoring</vt:lpstr>
      <vt:lpstr>Progress Monitoring in Reading</vt:lpstr>
      <vt:lpstr>Progress Monitoring Assessments</vt:lpstr>
      <vt:lpstr>PM Data Can Estimate Rates of Improvement</vt:lpstr>
      <vt:lpstr>PM Data Can Identify Students Not Making Adequate Progress with Intervention</vt:lpstr>
      <vt:lpstr>Use the Assessment and Coordination Plan to Document  Progress Monitoring Data Plans</vt:lpstr>
      <vt:lpstr>Diagnostic</vt:lpstr>
      <vt:lpstr>Diagnostic Assessments</vt:lpstr>
      <vt:lpstr>Diagnostic Assessments</vt:lpstr>
      <vt:lpstr>Diagnostic Assessment Examples</vt:lpstr>
      <vt:lpstr>Use the Assessment and Coordination Plan to Document  Diagnostic Data Plans</vt:lpstr>
      <vt:lpstr>Lesson Mastery</vt:lpstr>
      <vt:lpstr>Lesson Mastery</vt:lpstr>
      <vt:lpstr>PowerPoint Presentation</vt:lpstr>
      <vt:lpstr>Lesson Mastery Data</vt:lpstr>
      <vt:lpstr>Lesson Mastery Data</vt:lpstr>
      <vt:lpstr>Selecting Lesson Mastery Tools</vt:lpstr>
      <vt:lpstr>Example: Lesson Mastery Data collected during instruction</vt:lpstr>
      <vt:lpstr>Example: Lesson Mastery Data collected during instruction</vt:lpstr>
      <vt:lpstr>Example: Lesson Mastery Data collected during instruction</vt:lpstr>
      <vt:lpstr>Example: Lesson Mastery Data collected after instruction</vt:lpstr>
      <vt:lpstr>Example: Lesson Mastery Data collected after instruction</vt:lpstr>
      <vt:lpstr>Example: Lesson Mastery Data collected after instruction</vt:lpstr>
      <vt:lpstr>Remember:  Lesson Mastery tools are narrowly focused on assessing for student understanding of lesson content  Lesson Mastery assessments should be delivered with consistency – follow a PLAN  BIG IDEA: Results are linked with alterable instruction – WHAT instructional adjustments need to happen as a result of the current data?</vt:lpstr>
      <vt:lpstr>Using Lesson Mastery Data</vt:lpstr>
      <vt:lpstr>Use the Assessment and Coordination Plan to Document  Lesson Mastery Data Plans</vt:lpstr>
      <vt:lpstr>ELEMENT II: DATA USE</vt:lpstr>
      <vt:lpstr>MTSS–R Data Use: Implementation Data</vt:lpstr>
      <vt:lpstr>Instruction and Intervention Implementation Data </vt:lpstr>
      <vt:lpstr>Implementation Data: Reading Instruction &amp; Intervention</vt:lpstr>
      <vt:lpstr>Types of Instruction and Intervention Implementation Data</vt:lpstr>
      <vt:lpstr>Fidelity of Implementation: Instructional Areas</vt:lpstr>
      <vt:lpstr>Quality of Implementation: Explicit Elements</vt:lpstr>
      <vt:lpstr>Evidence-Based Instructional Practices:</vt:lpstr>
      <vt:lpstr>Instruction and Intervention Intensity</vt:lpstr>
      <vt:lpstr>PD and Coaching Implementation Data</vt:lpstr>
      <vt:lpstr>Implementation Data: PD &amp; Coaching</vt:lpstr>
      <vt:lpstr>PD and Coaching Implementation Data</vt:lpstr>
      <vt:lpstr>MTSS-R Leadership Implementation Data</vt:lpstr>
      <vt:lpstr>Implementation Data: MTSS-R School Leadership</vt:lpstr>
      <vt:lpstr>Collect MTSS-R Team Meeting Implementation Data – Meeting Minutes and Meeting Surveys</vt:lpstr>
      <vt:lpstr>Collect PLC Team Meeting Implementation Data – Meeting Minutes and Meeting Survey Data</vt:lpstr>
      <vt:lpstr>Use the Assessment and Coordination Plan to Document  Implementation Data Plans</vt:lpstr>
      <vt:lpstr>Element II: Data Use</vt:lpstr>
      <vt:lpstr>Evaluate and Score: Data Use</vt:lpstr>
      <vt:lpstr>Element II. Data 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Dissen</dc:creator>
  <cp:lastModifiedBy>Anna Ingram</cp:lastModifiedBy>
  <cp:revision>55</cp:revision>
  <dcterms:created xsi:type="dcterms:W3CDTF">2020-10-16T01:00:33Z</dcterms:created>
  <dcterms:modified xsi:type="dcterms:W3CDTF">2023-09-14T16:24:50Z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BD7CDCFD-BB32-4B6A-A2C8-5DDFBE43493D</vt:lpwstr>
  </property>
  <property fmtid="{D5CDD505-2E9C-101B-9397-08002B2CF9AE}" pid="3" name="ArticulatePath">
    <vt:lpwstr>3_MTSS_Element II.Data Use (1)</vt:lpwstr>
  </property>
</Properties>
</file>