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285" r:id="rId2"/>
    <p:sldId id="1752" r:id="rId3"/>
    <p:sldId id="2406" r:id="rId4"/>
    <p:sldId id="4209" r:id="rId5"/>
    <p:sldId id="2407" r:id="rId6"/>
    <p:sldId id="264" r:id="rId7"/>
    <p:sldId id="2408" r:id="rId8"/>
    <p:sldId id="2410" r:id="rId9"/>
    <p:sldId id="265" r:id="rId10"/>
    <p:sldId id="2413" r:id="rId11"/>
    <p:sldId id="2432" r:id="rId12"/>
    <p:sldId id="2433" r:id="rId13"/>
    <p:sldId id="4324" r:id="rId14"/>
    <p:sldId id="4210" r:id="rId15"/>
    <p:sldId id="4219" r:id="rId16"/>
    <p:sldId id="4220" r:id="rId17"/>
    <p:sldId id="4221" r:id="rId18"/>
    <p:sldId id="4222" r:id="rId19"/>
    <p:sldId id="2419" r:id="rId20"/>
    <p:sldId id="2421" r:id="rId21"/>
    <p:sldId id="4241" r:id="rId22"/>
    <p:sldId id="4242" r:id="rId23"/>
    <p:sldId id="4238" r:id="rId24"/>
    <p:sldId id="4237" r:id="rId25"/>
    <p:sldId id="2414" r:id="rId26"/>
    <p:sldId id="1796" r:id="rId27"/>
    <p:sldId id="4319" r:id="rId28"/>
    <p:sldId id="4323" r:id="rId29"/>
    <p:sldId id="4321" r:id="rId30"/>
    <p:sldId id="2428" r:id="rId31"/>
    <p:sldId id="2426" r:id="rId32"/>
    <p:sldId id="2427" r:id="rId33"/>
    <p:sldId id="4322" r:id="rId34"/>
    <p:sldId id="1999" r:id="rId35"/>
    <p:sldId id="4320" r:id="rId36"/>
  </p:sldIdLst>
  <p:sldSz cx="12192000" cy="6858000"/>
  <p:notesSz cx="7315200" cy="96012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ummond, Kathryn" initials="DK" lastIdx="109" clrIdx="0">
    <p:extLst>
      <p:ext uri="{19B8F6BF-5375-455C-9EA6-DF929625EA0E}">
        <p15:presenceInfo xmlns:p15="http://schemas.microsoft.com/office/powerpoint/2012/main" userId="S::kdrummond@air.org::210f7464-8b74-44d0-a861-3fdd40e6fd38" providerId="AD"/>
      </p:ext>
    </p:extLst>
  </p:cmAuthor>
  <p:cmAuthor id="2" name="Carol Dissen" initials="CD" lastIdx="116" clrIdx="1">
    <p:extLst>
      <p:ext uri="{19B8F6BF-5375-455C-9EA6-DF929625EA0E}">
        <p15:presenceInfo xmlns:p15="http://schemas.microsoft.com/office/powerpoint/2012/main" userId="S::cdissen@uoregon.edu::a974767f-aa31-4666-ad31-062d09fa27fe" providerId="AD"/>
      </p:ext>
    </p:extLst>
  </p:cmAuthor>
  <p:cmAuthor id="3" name="Gandhi, Allison" initials="GA" lastIdx="10" clrIdx="2">
    <p:extLst>
      <p:ext uri="{19B8F6BF-5375-455C-9EA6-DF929625EA0E}">
        <p15:presenceInfo xmlns:p15="http://schemas.microsoft.com/office/powerpoint/2012/main" userId="S::agandhi@air.org::71febad7-ce2e-4d17-9258-d67dda4a2ea0" providerId="AD"/>
      </p:ext>
    </p:extLst>
  </p:cmAuthor>
  <p:cmAuthor id="4" name="Marissa Suhr" initials="MS" lastIdx="7" clrIdx="3">
    <p:extLst>
      <p:ext uri="{19B8F6BF-5375-455C-9EA6-DF929625EA0E}">
        <p15:presenceInfo xmlns:p15="http://schemas.microsoft.com/office/powerpoint/2012/main" userId="S::mpilger@uoregon.edu::4b8fe097-6b21-47fb-ba48-9bde713e98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8988"/>
    <a:srgbClr val="FFFFCC"/>
    <a:srgbClr val="B9DBF9"/>
    <a:srgbClr val="F0FE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80272"/>
  </p:normalViewPr>
  <p:slideViewPr>
    <p:cSldViewPr snapToGrid="0" snapToObjects="1">
      <p:cViewPr varScale="1">
        <p:scale>
          <a:sx n="116" d="100"/>
          <a:sy n="116" d="100"/>
        </p:scale>
        <p:origin x="138" y="246"/>
      </p:cViewPr>
      <p:guideLst/>
    </p:cSldViewPr>
  </p:slideViewPr>
  <p:notesTextViewPr>
    <p:cViewPr>
      <p:scale>
        <a:sx n="1" d="1"/>
        <a:sy n="1" d="1"/>
      </p:scale>
      <p:origin x="0" y="0"/>
    </p:cViewPr>
  </p:notesTextViewPr>
  <p:sorterViewPr>
    <p:cViewPr varScale="1">
      <p:scale>
        <a:sx n="1" d="1"/>
        <a:sy n="1" d="1"/>
      </p:scale>
      <p:origin x="0" y="-329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FEBAF1-E6A0-FC42-A473-D5E6F2314124}" type="doc">
      <dgm:prSet loTypeId="urn:microsoft.com/office/officeart/2005/8/layout/vList5" loCatId="" qsTypeId="urn:microsoft.com/office/officeart/2005/8/quickstyle/simple4" qsCatId="simple" csTypeId="urn:microsoft.com/office/officeart/2005/8/colors/accent5_5" csCatId="accent5" phldr="1"/>
      <dgm:spPr/>
      <dgm:t>
        <a:bodyPr/>
        <a:lstStyle/>
        <a:p>
          <a:endParaRPr lang="en-US"/>
        </a:p>
      </dgm:t>
    </dgm:pt>
    <dgm:pt modelId="{D3A63A64-E91D-A84D-B4C0-FD752604D924}">
      <dgm:prSet/>
      <dgm:spPr>
        <a:solidFill>
          <a:schemeClr val="tx1">
            <a:lumMod val="40000"/>
            <a:lumOff val="60000"/>
          </a:schemeClr>
        </a:solidFill>
      </dgm:spPr>
      <dgm:t>
        <a:bodyPr/>
        <a:lstStyle/>
        <a:p>
          <a:pPr rtl="0"/>
          <a:r>
            <a:rPr lang="en-US" dirty="0" err="1"/>
            <a:t>ex</a:t>
          </a:r>
          <a:r>
            <a:rPr lang="en-US" dirty="0" err="1">
              <a:sym typeface="Wingdings"/>
            </a:rPr>
            <a:t></a:t>
          </a:r>
          <a:r>
            <a:rPr lang="en-US" dirty="0" err="1"/>
            <a:t>plic</a:t>
          </a:r>
          <a:r>
            <a:rPr lang="en-US" dirty="0" err="1">
              <a:sym typeface="Wingdings"/>
            </a:rPr>
            <a:t></a:t>
          </a:r>
          <a:r>
            <a:rPr lang="en-US" dirty="0" err="1"/>
            <a:t>it</a:t>
          </a:r>
          <a:endParaRPr lang="en-US" dirty="0"/>
        </a:p>
      </dgm:t>
    </dgm:pt>
    <dgm:pt modelId="{AED35AEB-4F37-5D41-836D-A26BB5734DD2}" type="parTrans" cxnId="{661B9B55-1F72-9A4B-BFE7-C27D4345D773}">
      <dgm:prSet/>
      <dgm:spPr/>
      <dgm:t>
        <a:bodyPr/>
        <a:lstStyle/>
        <a:p>
          <a:endParaRPr lang="en-US"/>
        </a:p>
      </dgm:t>
    </dgm:pt>
    <dgm:pt modelId="{6CF483B7-70E8-5049-BC6E-4468C3501075}" type="sibTrans" cxnId="{661B9B55-1F72-9A4B-BFE7-C27D4345D773}">
      <dgm:prSet/>
      <dgm:spPr/>
      <dgm:t>
        <a:bodyPr/>
        <a:lstStyle/>
        <a:p>
          <a:endParaRPr lang="en-US"/>
        </a:p>
      </dgm:t>
    </dgm:pt>
    <dgm:pt modelId="{0F6B2273-874B-364A-AA58-ECD9F4FA1B1E}">
      <dgm:prSet/>
      <dgm:spPr/>
      <dgm:t>
        <a:bodyPr/>
        <a:lstStyle/>
        <a:p>
          <a:pPr rtl="0"/>
          <a:r>
            <a:rPr lang="en-US" dirty="0"/>
            <a:t>stated clearly and in detail, leaving no room for confusion or doubt.</a:t>
          </a:r>
        </a:p>
      </dgm:t>
    </dgm:pt>
    <dgm:pt modelId="{1D3E329D-8F52-C247-8087-2843F05910FA}" type="parTrans" cxnId="{18FE6990-8036-C547-8BB4-401F7353DC95}">
      <dgm:prSet/>
      <dgm:spPr/>
      <dgm:t>
        <a:bodyPr/>
        <a:lstStyle/>
        <a:p>
          <a:endParaRPr lang="en-US"/>
        </a:p>
      </dgm:t>
    </dgm:pt>
    <dgm:pt modelId="{138F88BC-1999-6048-B576-7FBDC332EDDB}" type="sibTrans" cxnId="{18FE6990-8036-C547-8BB4-401F7353DC95}">
      <dgm:prSet/>
      <dgm:spPr/>
      <dgm:t>
        <a:bodyPr/>
        <a:lstStyle/>
        <a:p>
          <a:endParaRPr lang="en-US"/>
        </a:p>
      </dgm:t>
    </dgm:pt>
    <dgm:pt modelId="{1B339A6D-73A8-1942-9341-5D9D4D252930}">
      <dgm:prSet/>
      <dgm:spPr>
        <a:solidFill>
          <a:schemeClr val="accent5">
            <a:lumMod val="20000"/>
            <a:lumOff val="80000"/>
          </a:schemeClr>
        </a:solidFill>
      </dgm:spPr>
      <dgm:t>
        <a:bodyPr/>
        <a:lstStyle/>
        <a:p>
          <a:pPr rtl="0"/>
          <a:r>
            <a:rPr lang="en-US" dirty="0" err="1"/>
            <a:t>sys</a:t>
          </a:r>
          <a:r>
            <a:rPr lang="en-US" dirty="0" err="1">
              <a:sym typeface="Wingdings"/>
            </a:rPr>
            <a:t></a:t>
          </a:r>
          <a:r>
            <a:rPr lang="en-US" dirty="0" err="1"/>
            <a:t>tem</a:t>
          </a:r>
          <a:r>
            <a:rPr lang="en-US" dirty="0" err="1">
              <a:sym typeface="Wingdings"/>
            </a:rPr>
            <a:t></a:t>
          </a:r>
          <a:r>
            <a:rPr lang="en-US" dirty="0" err="1"/>
            <a:t>at</a:t>
          </a:r>
          <a:r>
            <a:rPr lang="en-US" dirty="0" err="1">
              <a:sym typeface="Wingdings"/>
            </a:rPr>
            <a:t></a:t>
          </a:r>
          <a:r>
            <a:rPr lang="en-US" dirty="0" err="1"/>
            <a:t>ic</a:t>
          </a:r>
          <a:endParaRPr lang="en-US" dirty="0"/>
        </a:p>
      </dgm:t>
    </dgm:pt>
    <dgm:pt modelId="{6EE638A1-14CF-154D-8BC1-71E3139CC72E}" type="parTrans" cxnId="{AB3999EB-C7DF-9C46-B967-5CA21179D5BB}">
      <dgm:prSet/>
      <dgm:spPr/>
      <dgm:t>
        <a:bodyPr/>
        <a:lstStyle/>
        <a:p>
          <a:endParaRPr lang="en-US"/>
        </a:p>
      </dgm:t>
    </dgm:pt>
    <dgm:pt modelId="{3E805C94-DAEF-6745-91FB-228CA8C07C53}" type="sibTrans" cxnId="{AB3999EB-C7DF-9C46-B967-5CA21179D5BB}">
      <dgm:prSet/>
      <dgm:spPr/>
      <dgm:t>
        <a:bodyPr/>
        <a:lstStyle/>
        <a:p>
          <a:endParaRPr lang="en-US"/>
        </a:p>
      </dgm:t>
    </dgm:pt>
    <dgm:pt modelId="{7FC50C73-FA1A-BF43-93D8-6667214FF19B}">
      <dgm:prSet/>
      <dgm:spPr/>
      <dgm:t>
        <a:bodyPr/>
        <a:lstStyle/>
        <a:p>
          <a:pPr rtl="0"/>
          <a:r>
            <a:rPr lang="en-US" dirty="0"/>
            <a:t>having, showing, or involving a system, method, or plan.</a:t>
          </a:r>
        </a:p>
      </dgm:t>
    </dgm:pt>
    <dgm:pt modelId="{0EEB440D-78E8-CF41-8157-32E8AE5C6D13}" type="parTrans" cxnId="{F7A134F1-17FD-0749-AC22-48D7CADA1D27}">
      <dgm:prSet/>
      <dgm:spPr/>
      <dgm:t>
        <a:bodyPr/>
        <a:lstStyle/>
        <a:p>
          <a:endParaRPr lang="en-US"/>
        </a:p>
      </dgm:t>
    </dgm:pt>
    <dgm:pt modelId="{30386B2B-3CD1-0D41-B079-E9823BD3DE03}" type="sibTrans" cxnId="{F7A134F1-17FD-0749-AC22-48D7CADA1D27}">
      <dgm:prSet/>
      <dgm:spPr/>
      <dgm:t>
        <a:bodyPr/>
        <a:lstStyle/>
        <a:p>
          <a:endParaRPr lang="en-US"/>
        </a:p>
      </dgm:t>
    </dgm:pt>
    <dgm:pt modelId="{391578A5-3A6C-6747-AE3E-5131BF49EB55}">
      <dgm:prSet/>
      <dgm:spPr/>
      <dgm:t>
        <a:bodyPr/>
        <a:lstStyle/>
        <a:p>
          <a:pPr rtl="0"/>
          <a:r>
            <a:rPr lang="en-US"/>
            <a:t>in</a:t>
          </a:r>
          <a:r>
            <a:rPr lang="en-US">
              <a:sym typeface="Wingdings"/>
            </a:rPr>
            <a:t></a:t>
          </a:r>
          <a:r>
            <a:rPr lang="en-US"/>
            <a:t>struc</a:t>
          </a:r>
          <a:r>
            <a:rPr lang="en-US">
              <a:sym typeface="Wingdings"/>
            </a:rPr>
            <a:t></a:t>
          </a:r>
          <a:r>
            <a:rPr lang="en-US"/>
            <a:t>tion</a:t>
          </a:r>
          <a:endParaRPr lang="en-US" dirty="0"/>
        </a:p>
      </dgm:t>
    </dgm:pt>
    <dgm:pt modelId="{A7795EB6-0B42-1E44-970B-8492CA27F862}" type="parTrans" cxnId="{A149DE65-E180-624F-BB12-4DB9529F2C65}">
      <dgm:prSet/>
      <dgm:spPr/>
      <dgm:t>
        <a:bodyPr/>
        <a:lstStyle/>
        <a:p>
          <a:endParaRPr lang="en-US"/>
        </a:p>
      </dgm:t>
    </dgm:pt>
    <dgm:pt modelId="{FCFD2323-C3C0-054C-972F-EE640C918DA1}" type="sibTrans" cxnId="{A149DE65-E180-624F-BB12-4DB9529F2C65}">
      <dgm:prSet/>
      <dgm:spPr/>
      <dgm:t>
        <a:bodyPr/>
        <a:lstStyle/>
        <a:p>
          <a:endParaRPr lang="en-US"/>
        </a:p>
      </dgm:t>
    </dgm:pt>
    <dgm:pt modelId="{883186FB-A8CF-D041-86A5-47AE136B1AEA}">
      <dgm:prSet/>
      <dgm:spPr/>
      <dgm:t>
        <a:bodyPr/>
        <a:lstStyle/>
        <a:p>
          <a:pPr rtl="0"/>
          <a:r>
            <a:rPr lang="en-US" dirty="0"/>
            <a:t>the act and art of teaching.</a:t>
          </a:r>
        </a:p>
      </dgm:t>
    </dgm:pt>
    <dgm:pt modelId="{5F89D85E-4712-A64C-94DC-8135BB14CA51}" type="parTrans" cxnId="{60A7AB89-A44F-CE46-B73B-94D6103B8DE0}">
      <dgm:prSet/>
      <dgm:spPr/>
      <dgm:t>
        <a:bodyPr/>
        <a:lstStyle/>
        <a:p>
          <a:endParaRPr lang="en-US"/>
        </a:p>
      </dgm:t>
    </dgm:pt>
    <dgm:pt modelId="{E9ACCFA2-EC37-A14B-9883-407CDF6B7279}" type="sibTrans" cxnId="{60A7AB89-A44F-CE46-B73B-94D6103B8DE0}">
      <dgm:prSet/>
      <dgm:spPr/>
      <dgm:t>
        <a:bodyPr/>
        <a:lstStyle/>
        <a:p>
          <a:endParaRPr lang="en-US"/>
        </a:p>
      </dgm:t>
    </dgm:pt>
    <dgm:pt modelId="{E107439D-F415-254E-A569-90A03FF55D82}" type="pres">
      <dgm:prSet presAssocID="{9BFEBAF1-E6A0-FC42-A473-D5E6F2314124}" presName="Name0" presStyleCnt="0">
        <dgm:presLayoutVars>
          <dgm:dir/>
          <dgm:animLvl val="lvl"/>
          <dgm:resizeHandles val="exact"/>
        </dgm:presLayoutVars>
      </dgm:prSet>
      <dgm:spPr/>
    </dgm:pt>
    <dgm:pt modelId="{0241CDEB-6B38-9B47-81A0-9C65EDE57EEC}" type="pres">
      <dgm:prSet presAssocID="{D3A63A64-E91D-A84D-B4C0-FD752604D924}" presName="linNode" presStyleCnt="0"/>
      <dgm:spPr/>
    </dgm:pt>
    <dgm:pt modelId="{2EB7CBB3-1217-F648-936D-930BDF381224}" type="pres">
      <dgm:prSet presAssocID="{D3A63A64-E91D-A84D-B4C0-FD752604D924}" presName="parentText" presStyleLbl="node1" presStyleIdx="0" presStyleCnt="3">
        <dgm:presLayoutVars>
          <dgm:chMax val="1"/>
          <dgm:bulletEnabled val="1"/>
        </dgm:presLayoutVars>
      </dgm:prSet>
      <dgm:spPr/>
    </dgm:pt>
    <dgm:pt modelId="{EFD7D77A-A60C-1948-9BAF-79672D23CA3A}" type="pres">
      <dgm:prSet presAssocID="{D3A63A64-E91D-A84D-B4C0-FD752604D924}" presName="descendantText" presStyleLbl="alignAccFollowNode1" presStyleIdx="0" presStyleCnt="3">
        <dgm:presLayoutVars>
          <dgm:bulletEnabled val="1"/>
        </dgm:presLayoutVars>
      </dgm:prSet>
      <dgm:spPr/>
    </dgm:pt>
    <dgm:pt modelId="{F732AFF0-3041-2643-8AE4-0627F5467FFA}" type="pres">
      <dgm:prSet presAssocID="{6CF483B7-70E8-5049-BC6E-4468C3501075}" presName="sp" presStyleCnt="0"/>
      <dgm:spPr/>
    </dgm:pt>
    <dgm:pt modelId="{83639682-CF9C-0148-850C-CBDBA49F5B56}" type="pres">
      <dgm:prSet presAssocID="{1B339A6D-73A8-1942-9341-5D9D4D252930}" presName="linNode" presStyleCnt="0"/>
      <dgm:spPr/>
    </dgm:pt>
    <dgm:pt modelId="{BE6E1C66-446E-814C-9A35-0545E14E2413}" type="pres">
      <dgm:prSet presAssocID="{1B339A6D-73A8-1942-9341-5D9D4D252930}" presName="parentText" presStyleLbl="node1" presStyleIdx="1" presStyleCnt="3">
        <dgm:presLayoutVars>
          <dgm:chMax val="1"/>
          <dgm:bulletEnabled val="1"/>
        </dgm:presLayoutVars>
      </dgm:prSet>
      <dgm:spPr/>
    </dgm:pt>
    <dgm:pt modelId="{B70E4F31-D3B1-B94E-A90D-C07BB0B375E9}" type="pres">
      <dgm:prSet presAssocID="{1B339A6D-73A8-1942-9341-5D9D4D252930}" presName="descendantText" presStyleLbl="alignAccFollowNode1" presStyleIdx="1" presStyleCnt="3">
        <dgm:presLayoutVars>
          <dgm:bulletEnabled val="1"/>
        </dgm:presLayoutVars>
      </dgm:prSet>
      <dgm:spPr/>
    </dgm:pt>
    <dgm:pt modelId="{A3A11C7F-BB26-D443-BDAA-9045714B9F83}" type="pres">
      <dgm:prSet presAssocID="{3E805C94-DAEF-6745-91FB-228CA8C07C53}" presName="sp" presStyleCnt="0"/>
      <dgm:spPr/>
    </dgm:pt>
    <dgm:pt modelId="{B64C07BC-B395-5345-8ED9-5CED51211531}" type="pres">
      <dgm:prSet presAssocID="{391578A5-3A6C-6747-AE3E-5131BF49EB55}" presName="linNode" presStyleCnt="0"/>
      <dgm:spPr/>
    </dgm:pt>
    <dgm:pt modelId="{F19C6CE5-66CC-234F-95F7-78D8887A88C9}" type="pres">
      <dgm:prSet presAssocID="{391578A5-3A6C-6747-AE3E-5131BF49EB55}" presName="parentText" presStyleLbl="node1" presStyleIdx="2" presStyleCnt="3">
        <dgm:presLayoutVars>
          <dgm:chMax val="1"/>
          <dgm:bulletEnabled val="1"/>
        </dgm:presLayoutVars>
      </dgm:prSet>
      <dgm:spPr/>
    </dgm:pt>
    <dgm:pt modelId="{D0A726F0-A3B5-964D-984C-C18F84CD59D3}" type="pres">
      <dgm:prSet presAssocID="{391578A5-3A6C-6747-AE3E-5131BF49EB55}" presName="descendantText" presStyleLbl="alignAccFollowNode1" presStyleIdx="2" presStyleCnt="3">
        <dgm:presLayoutVars>
          <dgm:bulletEnabled val="1"/>
        </dgm:presLayoutVars>
      </dgm:prSet>
      <dgm:spPr/>
    </dgm:pt>
  </dgm:ptLst>
  <dgm:cxnLst>
    <dgm:cxn modelId="{07B7AF1B-44EA-7D40-8F77-99DBB1E2A69B}" type="presOf" srcId="{391578A5-3A6C-6747-AE3E-5131BF49EB55}" destId="{F19C6CE5-66CC-234F-95F7-78D8887A88C9}" srcOrd="0" destOrd="0" presId="urn:microsoft.com/office/officeart/2005/8/layout/vList5"/>
    <dgm:cxn modelId="{C7FD9C26-86CE-774D-BB21-705A78F5D0A5}" type="presOf" srcId="{7FC50C73-FA1A-BF43-93D8-6667214FF19B}" destId="{B70E4F31-D3B1-B94E-A90D-C07BB0B375E9}" srcOrd="0" destOrd="0" presId="urn:microsoft.com/office/officeart/2005/8/layout/vList5"/>
    <dgm:cxn modelId="{2686933C-0E97-B94B-BA1D-0DF93DAB9334}" type="presOf" srcId="{0F6B2273-874B-364A-AA58-ECD9F4FA1B1E}" destId="{EFD7D77A-A60C-1948-9BAF-79672D23CA3A}" srcOrd="0" destOrd="0" presId="urn:microsoft.com/office/officeart/2005/8/layout/vList5"/>
    <dgm:cxn modelId="{A149DE65-E180-624F-BB12-4DB9529F2C65}" srcId="{9BFEBAF1-E6A0-FC42-A473-D5E6F2314124}" destId="{391578A5-3A6C-6747-AE3E-5131BF49EB55}" srcOrd="2" destOrd="0" parTransId="{A7795EB6-0B42-1E44-970B-8492CA27F862}" sibTransId="{FCFD2323-C3C0-054C-972F-EE640C918DA1}"/>
    <dgm:cxn modelId="{2CA27769-01F2-7F42-9DCD-C05F3972B161}" type="presOf" srcId="{883186FB-A8CF-D041-86A5-47AE136B1AEA}" destId="{D0A726F0-A3B5-964D-984C-C18F84CD59D3}" srcOrd="0" destOrd="0" presId="urn:microsoft.com/office/officeart/2005/8/layout/vList5"/>
    <dgm:cxn modelId="{661B9B55-1F72-9A4B-BFE7-C27D4345D773}" srcId="{9BFEBAF1-E6A0-FC42-A473-D5E6F2314124}" destId="{D3A63A64-E91D-A84D-B4C0-FD752604D924}" srcOrd="0" destOrd="0" parTransId="{AED35AEB-4F37-5D41-836D-A26BB5734DD2}" sibTransId="{6CF483B7-70E8-5049-BC6E-4468C3501075}"/>
    <dgm:cxn modelId="{60A7AB89-A44F-CE46-B73B-94D6103B8DE0}" srcId="{391578A5-3A6C-6747-AE3E-5131BF49EB55}" destId="{883186FB-A8CF-D041-86A5-47AE136B1AEA}" srcOrd="0" destOrd="0" parTransId="{5F89D85E-4712-A64C-94DC-8135BB14CA51}" sibTransId="{E9ACCFA2-EC37-A14B-9883-407CDF6B7279}"/>
    <dgm:cxn modelId="{18FE6990-8036-C547-8BB4-401F7353DC95}" srcId="{D3A63A64-E91D-A84D-B4C0-FD752604D924}" destId="{0F6B2273-874B-364A-AA58-ECD9F4FA1B1E}" srcOrd="0" destOrd="0" parTransId="{1D3E329D-8F52-C247-8087-2843F05910FA}" sibTransId="{138F88BC-1999-6048-B576-7FBDC332EDDB}"/>
    <dgm:cxn modelId="{82B84196-75AC-9E4C-A74B-3A191966754D}" type="presOf" srcId="{1B339A6D-73A8-1942-9341-5D9D4D252930}" destId="{BE6E1C66-446E-814C-9A35-0545E14E2413}" srcOrd="0" destOrd="0" presId="urn:microsoft.com/office/officeart/2005/8/layout/vList5"/>
    <dgm:cxn modelId="{49BF8A9D-F095-354E-A35A-A0AFD668A89C}" type="presOf" srcId="{9BFEBAF1-E6A0-FC42-A473-D5E6F2314124}" destId="{E107439D-F415-254E-A569-90A03FF55D82}" srcOrd="0" destOrd="0" presId="urn:microsoft.com/office/officeart/2005/8/layout/vList5"/>
    <dgm:cxn modelId="{35ACA5AF-1413-F44B-A824-AC724EA010F4}" type="presOf" srcId="{D3A63A64-E91D-A84D-B4C0-FD752604D924}" destId="{2EB7CBB3-1217-F648-936D-930BDF381224}" srcOrd="0" destOrd="0" presId="urn:microsoft.com/office/officeart/2005/8/layout/vList5"/>
    <dgm:cxn modelId="{AB3999EB-C7DF-9C46-B967-5CA21179D5BB}" srcId="{9BFEBAF1-E6A0-FC42-A473-D5E6F2314124}" destId="{1B339A6D-73A8-1942-9341-5D9D4D252930}" srcOrd="1" destOrd="0" parTransId="{6EE638A1-14CF-154D-8BC1-71E3139CC72E}" sibTransId="{3E805C94-DAEF-6745-91FB-228CA8C07C53}"/>
    <dgm:cxn modelId="{F7A134F1-17FD-0749-AC22-48D7CADA1D27}" srcId="{1B339A6D-73A8-1942-9341-5D9D4D252930}" destId="{7FC50C73-FA1A-BF43-93D8-6667214FF19B}" srcOrd="0" destOrd="0" parTransId="{0EEB440D-78E8-CF41-8157-32E8AE5C6D13}" sibTransId="{30386B2B-3CD1-0D41-B079-E9823BD3DE03}"/>
    <dgm:cxn modelId="{949941E0-3A3F-DD4D-925D-79533CFFCBF3}" type="presParOf" srcId="{E107439D-F415-254E-A569-90A03FF55D82}" destId="{0241CDEB-6B38-9B47-81A0-9C65EDE57EEC}" srcOrd="0" destOrd="0" presId="urn:microsoft.com/office/officeart/2005/8/layout/vList5"/>
    <dgm:cxn modelId="{F9770142-0886-1A49-8D8B-F6CE71CD5C65}" type="presParOf" srcId="{0241CDEB-6B38-9B47-81A0-9C65EDE57EEC}" destId="{2EB7CBB3-1217-F648-936D-930BDF381224}" srcOrd="0" destOrd="0" presId="urn:microsoft.com/office/officeart/2005/8/layout/vList5"/>
    <dgm:cxn modelId="{C6D3A9E5-C33F-A340-A644-DED251DD999A}" type="presParOf" srcId="{0241CDEB-6B38-9B47-81A0-9C65EDE57EEC}" destId="{EFD7D77A-A60C-1948-9BAF-79672D23CA3A}" srcOrd="1" destOrd="0" presId="urn:microsoft.com/office/officeart/2005/8/layout/vList5"/>
    <dgm:cxn modelId="{BD081F82-40BC-CB40-AE6F-B28340632736}" type="presParOf" srcId="{E107439D-F415-254E-A569-90A03FF55D82}" destId="{F732AFF0-3041-2643-8AE4-0627F5467FFA}" srcOrd="1" destOrd="0" presId="urn:microsoft.com/office/officeart/2005/8/layout/vList5"/>
    <dgm:cxn modelId="{98D7827D-156E-214A-B47D-4092BD6903FF}" type="presParOf" srcId="{E107439D-F415-254E-A569-90A03FF55D82}" destId="{83639682-CF9C-0148-850C-CBDBA49F5B56}" srcOrd="2" destOrd="0" presId="urn:microsoft.com/office/officeart/2005/8/layout/vList5"/>
    <dgm:cxn modelId="{99FC957B-0491-6641-8D0F-31B68AF4233E}" type="presParOf" srcId="{83639682-CF9C-0148-850C-CBDBA49F5B56}" destId="{BE6E1C66-446E-814C-9A35-0545E14E2413}" srcOrd="0" destOrd="0" presId="urn:microsoft.com/office/officeart/2005/8/layout/vList5"/>
    <dgm:cxn modelId="{C47F2EDD-3B33-8845-9720-81F262EF3733}" type="presParOf" srcId="{83639682-CF9C-0148-850C-CBDBA49F5B56}" destId="{B70E4F31-D3B1-B94E-A90D-C07BB0B375E9}" srcOrd="1" destOrd="0" presId="urn:microsoft.com/office/officeart/2005/8/layout/vList5"/>
    <dgm:cxn modelId="{C0209014-64BC-E04F-82A2-7C2C9B99EB16}" type="presParOf" srcId="{E107439D-F415-254E-A569-90A03FF55D82}" destId="{A3A11C7F-BB26-D443-BDAA-9045714B9F83}" srcOrd="3" destOrd="0" presId="urn:microsoft.com/office/officeart/2005/8/layout/vList5"/>
    <dgm:cxn modelId="{0D2ACC08-8B5C-F545-891D-FCF948A23270}" type="presParOf" srcId="{E107439D-F415-254E-A569-90A03FF55D82}" destId="{B64C07BC-B395-5345-8ED9-5CED51211531}" srcOrd="4" destOrd="0" presId="urn:microsoft.com/office/officeart/2005/8/layout/vList5"/>
    <dgm:cxn modelId="{4031B78E-BFE1-A64F-A1ED-8C9C08F787AF}" type="presParOf" srcId="{B64C07BC-B395-5345-8ED9-5CED51211531}" destId="{F19C6CE5-66CC-234F-95F7-78D8887A88C9}" srcOrd="0" destOrd="0" presId="urn:microsoft.com/office/officeart/2005/8/layout/vList5"/>
    <dgm:cxn modelId="{B473317D-152D-9840-8F15-2304D15201BC}" type="presParOf" srcId="{B64C07BC-B395-5345-8ED9-5CED51211531}" destId="{D0A726F0-A3B5-964D-984C-C18F84CD59D3}"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7D77A-A60C-1948-9BAF-79672D23CA3A}">
      <dsp:nvSpPr>
        <dsp:cNvPr id="0" name=""/>
        <dsp:cNvSpPr/>
      </dsp:nvSpPr>
      <dsp:spPr>
        <a:xfrm rot="5400000">
          <a:off x="7258984" y="-2968489"/>
          <a:ext cx="1142758" cy="736975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a:t>stated clearly and in detail, leaving no room for confusion or doubt.</a:t>
          </a:r>
        </a:p>
      </dsp:txBody>
      <dsp:txXfrm rot="-5400000">
        <a:off x="4145487" y="200793"/>
        <a:ext cx="7313969" cy="1031188"/>
      </dsp:txXfrm>
    </dsp:sp>
    <dsp:sp modelId="{2EB7CBB3-1217-F648-936D-930BDF381224}">
      <dsp:nvSpPr>
        <dsp:cNvPr id="0" name=""/>
        <dsp:cNvSpPr/>
      </dsp:nvSpPr>
      <dsp:spPr>
        <a:xfrm>
          <a:off x="0" y="2164"/>
          <a:ext cx="4145486" cy="1428447"/>
        </a:xfrm>
        <a:prstGeom prst="roundRect">
          <a:avLst/>
        </a:prstGeom>
        <a:solidFill>
          <a:schemeClr val="tx1">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rtl="0">
            <a:lnSpc>
              <a:spcPct val="90000"/>
            </a:lnSpc>
            <a:spcBef>
              <a:spcPct val="0"/>
            </a:spcBef>
            <a:spcAft>
              <a:spcPct val="35000"/>
            </a:spcAft>
            <a:buNone/>
          </a:pPr>
          <a:r>
            <a:rPr lang="en-US" sz="4700" kern="1200" dirty="0" err="1"/>
            <a:t>ex</a:t>
          </a:r>
          <a:r>
            <a:rPr lang="en-US" sz="4700" kern="1200" dirty="0" err="1">
              <a:sym typeface="Wingdings"/>
            </a:rPr>
            <a:t></a:t>
          </a:r>
          <a:r>
            <a:rPr lang="en-US" sz="4700" kern="1200" dirty="0" err="1"/>
            <a:t>plic</a:t>
          </a:r>
          <a:r>
            <a:rPr lang="en-US" sz="4700" kern="1200" dirty="0" err="1">
              <a:sym typeface="Wingdings"/>
            </a:rPr>
            <a:t></a:t>
          </a:r>
          <a:r>
            <a:rPr lang="en-US" sz="4700" kern="1200" dirty="0" err="1"/>
            <a:t>it</a:t>
          </a:r>
          <a:endParaRPr lang="en-US" sz="4700" kern="1200" dirty="0"/>
        </a:p>
      </dsp:txBody>
      <dsp:txXfrm>
        <a:off x="69731" y="71895"/>
        <a:ext cx="4006024" cy="1288985"/>
      </dsp:txXfrm>
    </dsp:sp>
    <dsp:sp modelId="{B70E4F31-D3B1-B94E-A90D-C07BB0B375E9}">
      <dsp:nvSpPr>
        <dsp:cNvPr id="0" name=""/>
        <dsp:cNvSpPr/>
      </dsp:nvSpPr>
      <dsp:spPr>
        <a:xfrm rot="5400000">
          <a:off x="7258984" y="-1468619"/>
          <a:ext cx="1142758" cy="736975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a:t>having, showing, or involving a system, method, or plan.</a:t>
          </a:r>
        </a:p>
      </dsp:txBody>
      <dsp:txXfrm rot="-5400000">
        <a:off x="4145487" y="1700663"/>
        <a:ext cx="7313969" cy="1031188"/>
      </dsp:txXfrm>
    </dsp:sp>
    <dsp:sp modelId="{BE6E1C66-446E-814C-9A35-0545E14E2413}">
      <dsp:nvSpPr>
        <dsp:cNvPr id="0" name=""/>
        <dsp:cNvSpPr/>
      </dsp:nvSpPr>
      <dsp:spPr>
        <a:xfrm>
          <a:off x="0" y="1502034"/>
          <a:ext cx="4145486" cy="1428447"/>
        </a:xfrm>
        <a:prstGeom prst="roundRect">
          <a:avLst/>
        </a:prstGeom>
        <a:solidFill>
          <a:schemeClr val="accent5">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rtl="0">
            <a:lnSpc>
              <a:spcPct val="90000"/>
            </a:lnSpc>
            <a:spcBef>
              <a:spcPct val="0"/>
            </a:spcBef>
            <a:spcAft>
              <a:spcPct val="35000"/>
            </a:spcAft>
            <a:buNone/>
          </a:pPr>
          <a:r>
            <a:rPr lang="en-US" sz="4700" kern="1200" dirty="0" err="1"/>
            <a:t>sys</a:t>
          </a:r>
          <a:r>
            <a:rPr lang="en-US" sz="4700" kern="1200" dirty="0" err="1">
              <a:sym typeface="Wingdings"/>
            </a:rPr>
            <a:t></a:t>
          </a:r>
          <a:r>
            <a:rPr lang="en-US" sz="4700" kern="1200" dirty="0" err="1"/>
            <a:t>tem</a:t>
          </a:r>
          <a:r>
            <a:rPr lang="en-US" sz="4700" kern="1200" dirty="0" err="1">
              <a:sym typeface="Wingdings"/>
            </a:rPr>
            <a:t></a:t>
          </a:r>
          <a:r>
            <a:rPr lang="en-US" sz="4700" kern="1200" dirty="0" err="1"/>
            <a:t>at</a:t>
          </a:r>
          <a:r>
            <a:rPr lang="en-US" sz="4700" kern="1200" dirty="0" err="1">
              <a:sym typeface="Wingdings"/>
            </a:rPr>
            <a:t></a:t>
          </a:r>
          <a:r>
            <a:rPr lang="en-US" sz="4700" kern="1200" dirty="0" err="1"/>
            <a:t>ic</a:t>
          </a:r>
          <a:endParaRPr lang="en-US" sz="4700" kern="1200" dirty="0"/>
        </a:p>
      </dsp:txBody>
      <dsp:txXfrm>
        <a:off x="69731" y="1571765"/>
        <a:ext cx="4006024" cy="1288985"/>
      </dsp:txXfrm>
    </dsp:sp>
    <dsp:sp modelId="{D0A726F0-A3B5-964D-984C-C18F84CD59D3}">
      <dsp:nvSpPr>
        <dsp:cNvPr id="0" name=""/>
        <dsp:cNvSpPr/>
      </dsp:nvSpPr>
      <dsp:spPr>
        <a:xfrm rot="5400000">
          <a:off x="7258984" y="31250"/>
          <a:ext cx="1142758" cy="736975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a:t>the act and art of teaching.</a:t>
          </a:r>
        </a:p>
      </dsp:txBody>
      <dsp:txXfrm rot="-5400000">
        <a:off x="4145487" y="3200533"/>
        <a:ext cx="7313969" cy="1031188"/>
      </dsp:txXfrm>
    </dsp:sp>
    <dsp:sp modelId="{F19C6CE5-66CC-234F-95F7-78D8887A88C9}">
      <dsp:nvSpPr>
        <dsp:cNvPr id="0" name=""/>
        <dsp:cNvSpPr/>
      </dsp:nvSpPr>
      <dsp:spPr>
        <a:xfrm>
          <a:off x="0" y="3001904"/>
          <a:ext cx="4145486" cy="1428447"/>
        </a:xfrm>
        <a:prstGeom prst="roundRect">
          <a:avLst/>
        </a:prstGeom>
        <a:gradFill rotWithShape="0">
          <a:gsLst>
            <a:gs pos="0">
              <a:schemeClr val="accent5">
                <a:alpha val="90000"/>
                <a:hueOff val="0"/>
                <a:satOff val="0"/>
                <a:lumOff val="0"/>
                <a:alphaOff val="-40000"/>
                <a:satMod val="103000"/>
                <a:lumMod val="102000"/>
                <a:tint val="94000"/>
              </a:schemeClr>
            </a:gs>
            <a:gs pos="50000">
              <a:schemeClr val="accent5">
                <a:alpha val="90000"/>
                <a:hueOff val="0"/>
                <a:satOff val="0"/>
                <a:lumOff val="0"/>
                <a:alphaOff val="-40000"/>
                <a:satMod val="110000"/>
                <a:lumMod val="100000"/>
                <a:shade val="100000"/>
              </a:schemeClr>
            </a:gs>
            <a:gs pos="100000">
              <a:schemeClr val="accent5">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rtl="0">
            <a:lnSpc>
              <a:spcPct val="90000"/>
            </a:lnSpc>
            <a:spcBef>
              <a:spcPct val="0"/>
            </a:spcBef>
            <a:spcAft>
              <a:spcPct val="35000"/>
            </a:spcAft>
            <a:buNone/>
          </a:pPr>
          <a:r>
            <a:rPr lang="en-US" sz="4700" kern="1200"/>
            <a:t>in</a:t>
          </a:r>
          <a:r>
            <a:rPr lang="en-US" sz="4700" kern="1200">
              <a:sym typeface="Wingdings"/>
            </a:rPr>
            <a:t></a:t>
          </a:r>
          <a:r>
            <a:rPr lang="en-US" sz="4700" kern="1200"/>
            <a:t>struc</a:t>
          </a:r>
          <a:r>
            <a:rPr lang="en-US" sz="4700" kern="1200">
              <a:sym typeface="Wingdings"/>
            </a:rPr>
            <a:t></a:t>
          </a:r>
          <a:r>
            <a:rPr lang="en-US" sz="4700" kern="1200"/>
            <a:t>tion</a:t>
          </a:r>
          <a:endParaRPr lang="en-US" sz="4700" kern="1200" dirty="0"/>
        </a:p>
      </dsp:txBody>
      <dsp:txXfrm>
        <a:off x="69731" y="3071635"/>
        <a:ext cx="4006024" cy="128898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47DFF1-DB92-104E-9071-223250D04CAB}" type="datetimeFigureOut">
              <a:rPr lang="en-US" smtClean="0"/>
              <a:t>9/13/2023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57DCE38-E974-FE4A-80B5-F3FA8C984354}" type="slidenum">
              <a:rPr lang="en-US" smtClean="0"/>
              <a:t>‹#›</a:t>
            </a:fld>
            <a:endParaRPr lang="en-US"/>
          </a:p>
        </p:txBody>
      </p:sp>
    </p:spTree>
    <p:extLst>
      <p:ext uri="{BB962C8B-B14F-4D97-AF65-F5344CB8AC3E}">
        <p14:creationId xmlns:p14="http://schemas.microsoft.com/office/powerpoint/2010/main" val="911613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crr.org/assessment/ET/diff/diff.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We will begin with an overview of Element I: Core Instruction and Intervention.</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a:t>
            </a:fld>
            <a:endParaRPr lang="en-US"/>
          </a:p>
        </p:txBody>
      </p:sp>
    </p:spTree>
    <p:extLst>
      <p:ext uri="{BB962C8B-B14F-4D97-AF65-F5344CB8AC3E}">
        <p14:creationId xmlns:p14="http://schemas.microsoft.com/office/powerpoint/2010/main" val="176521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need to have adopted research-based reading curriculum.</a:t>
            </a:r>
          </a:p>
          <a:p>
            <a:endParaRPr lang="en-US" dirty="0"/>
          </a:p>
          <a:p>
            <a:r>
              <a:rPr lang="en-US" dirty="0"/>
              <a:t>Tier I curriculum should be developed based…(read slide)</a:t>
            </a:r>
          </a:p>
          <a:p>
            <a:endParaRPr lang="en-US" dirty="0"/>
          </a:p>
          <a:p>
            <a:r>
              <a:rPr lang="en-US" dirty="0"/>
              <a:t>Tier II and Tier III curricula should have scientific studies that have been…(read slide)</a:t>
            </a:r>
          </a:p>
        </p:txBody>
      </p:sp>
      <p:sp>
        <p:nvSpPr>
          <p:cNvPr id="4" name="Slide Number Placeholder 3"/>
          <p:cNvSpPr>
            <a:spLocks noGrp="1"/>
          </p:cNvSpPr>
          <p:nvPr>
            <p:ph type="sldNum" sz="quarter" idx="5"/>
          </p:nvPr>
        </p:nvSpPr>
        <p:spPr/>
        <p:txBody>
          <a:bodyPr/>
          <a:lstStyle/>
          <a:p>
            <a:fld id="{E57DCE38-E974-FE4A-80B5-F3FA8C984354}" type="slidenum">
              <a:rPr lang="en-US" smtClean="0"/>
              <a:t>11</a:t>
            </a:fld>
            <a:endParaRPr lang="en-US"/>
          </a:p>
        </p:txBody>
      </p:sp>
    </p:spTree>
    <p:extLst>
      <p:ext uri="{BB962C8B-B14F-4D97-AF65-F5344CB8AC3E}">
        <p14:creationId xmlns:p14="http://schemas.microsoft.com/office/powerpoint/2010/main" val="97985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tools, like this one from the National Center on Intensive Intervention that present information about academic intervention programs. School teams can use these tools to see reviews regarding ratings on the technical rigor of studies that have been conducted testing the effectiveness of intervention curricula.</a:t>
            </a:r>
          </a:p>
        </p:txBody>
      </p:sp>
      <p:sp>
        <p:nvSpPr>
          <p:cNvPr id="4" name="Slide Number Placeholder 3"/>
          <p:cNvSpPr>
            <a:spLocks noGrp="1"/>
          </p:cNvSpPr>
          <p:nvPr>
            <p:ph type="sldNum" sz="quarter" idx="5"/>
          </p:nvPr>
        </p:nvSpPr>
        <p:spPr/>
        <p:txBody>
          <a:bodyPr/>
          <a:lstStyle/>
          <a:p>
            <a:fld id="{E57DCE38-E974-FE4A-80B5-F3FA8C984354}" type="slidenum">
              <a:rPr lang="en-US" smtClean="0"/>
              <a:t>12</a:t>
            </a:fld>
            <a:endParaRPr lang="en-US"/>
          </a:p>
        </p:txBody>
      </p:sp>
    </p:spTree>
    <p:extLst>
      <p:ext uri="{BB962C8B-B14F-4D97-AF65-F5344CB8AC3E}">
        <p14:creationId xmlns:p14="http://schemas.microsoft.com/office/powerpoint/2010/main" val="330834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school should establish a schoolwide schedule of reading instruction. This includes specifying the time each day core reading instruction (Tier I) and reading interventions (Tier II and III) are taught. Scheduling should be done for all grades and all classrooms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6A1EAC4-D4F9-DC43-9097-4CD15ED42DAE}" type="slidenum">
              <a:rPr lang="en-US" smtClean="0"/>
              <a:t>15</a:t>
            </a:fld>
            <a:endParaRPr lang="en-US"/>
          </a:p>
        </p:txBody>
      </p:sp>
    </p:spTree>
    <p:extLst>
      <p:ext uri="{BB962C8B-B14F-4D97-AF65-F5344CB8AC3E}">
        <p14:creationId xmlns:p14="http://schemas.microsoft.com/office/powerpoint/2010/main" val="85680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http://www.fcrr.org/assessment/ET/diff/diff.html</a:t>
            </a:r>
            <a:endParaRPr lang="en-US" dirty="0"/>
          </a:p>
          <a:p>
            <a:endParaRPr lang="en-US" dirty="0"/>
          </a:p>
          <a:p>
            <a:pPr defTabSz="966612">
              <a:defRPr/>
            </a:pPr>
            <a:r>
              <a:rPr lang="en-US" sz="1900" dirty="0">
                <a:latin typeface="Times New Roman" panose="02020603050405020304" pitchFamily="18" charset="0"/>
                <a:ea typeface="Calibri" panose="020F0502020204030204" pitchFamily="34" charset="0"/>
                <a:cs typeface="Times New Roman" panose="02020603050405020304" pitchFamily="18" charset="0"/>
              </a:rPr>
              <a:t>What these intervention teachers do is similar to what regular classroom teachers do. They focus on the same five areas of reading development, and they teach in a way that is systematic and explicit. </a:t>
            </a:r>
            <a:r>
              <a:rPr lang="en-US" sz="19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[refer back to earlier infographics] </a:t>
            </a:r>
            <a:r>
              <a:rPr lang="en-US" sz="1900" dirty="0">
                <a:latin typeface="Times New Roman" panose="02020603050405020304" pitchFamily="18" charset="0"/>
                <a:ea typeface="Calibri" panose="020F0502020204030204" pitchFamily="34" charset="0"/>
                <a:cs typeface="Times New Roman" panose="02020603050405020304" pitchFamily="18" charset="0"/>
              </a:rPr>
              <a:t>They will focus more on the specific areas where students are struggling. For most students this will be learning the code, especially how letters represent the sounds in language. Struggling with this part of learning to read makes it very difficult to read words accurately. Most reading interventions for students struggling with reading spend a great deal of time on helping students master the code so they can read words accurately and fluently.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Date Placeholder 4">
            <a:extLst>
              <a:ext uri="{FF2B5EF4-FFF2-40B4-BE49-F238E27FC236}">
                <a16:creationId xmlns:a16="http://schemas.microsoft.com/office/drawing/2014/main" id="{CCEC78CB-728A-4854-8765-E56759CA6CF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97662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483306">
              <a:defRPr/>
            </a:pPr>
            <a:r>
              <a:rPr lang="en-US" dirty="0"/>
              <a:t>Big Ideas:</a:t>
            </a:r>
          </a:p>
          <a:p>
            <a:pPr marL="241653" indent="-241653" defTabSz="483306">
              <a:buFont typeface="+mj-lt"/>
              <a:buAutoNum type="arabicPeriod"/>
              <a:defRPr/>
            </a:pPr>
            <a:r>
              <a:rPr lang="en-US" dirty="0"/>
              <a:t>Small</a:t>
            </a:r>
            <a:r>
              <a:rPr lang="en-US" baseline="0" dirty="0"/>
              <a:t> group instruction should be DIFFERENTIATED instruction (meaning not the same for each student).</a:t>
            </a:r>
          </a:p>
          <a:p>
            <a:pPr marL="241653" indent="-241653" defTabSz="483306">
              <a:buFont typeface="+mj-lt"/>
              <a:buAutoNum type="arabicPeriod"/>
              <a:defRPr/>
            </a:pPr>
            <a:r>
              <a:rPr lang="en-US" baseline="0" dirty="0"/>
              <a:t>It’s important to re-teach skills students still have not mastered or extend for those students that are ready to move further.</a:t>
            </a:r>
          </a:p>
          <a:p>
            <a:pPr marL="241653" indent="-241653" defTabSz="483306">
              <a:buFont typeface="+mj-lt"/>
              <a:buAutoNum type="arabicPeriod"/>
              <a:defRPr/>
            </a:pPr>
            <a:r>
              <a:rPr lang="en-US" baseline="0" dirty="0"/>
              <a:t>The skills in small group should be aligned with the Tier 1 whole class instruction whenever possible.</a:t>
            </a:r>
          </a:p>
          <a:p>
            <a:pPr marL="241653" indent="-241653" defTabSz="483306">
              <a:buFont typeface="+mj-lt"/>
              <a:buAutoNum type="arabicPeriod"/>
              <a:defRPr/>
            </a:pPr>
            <a:r>
              <a:rPr lang="en-US" baseline="0" dirty="0"/>
              <a:t>The group size should be variable based on what skill you are working on. For example, if you have a group of 12 students all needing additional decodable text reading practice with immediate teacher feedback, and are using the same text, meet with that small(er) group at the same time – instead of having two groups back to back doing the same thing.</a:t>
            </a:r>
          </a:p>
          <a:p>
            <a:pPr defTabSz="483306">
              <a:defRPr/>
            </a:pPr>
            <a:endParaRPr lang="en-US" baseline="0" dirty="0"/>
          </a:p>
          <a:p>
            <a:pPr defTabSz="483306">
              <a:defRPr/>
            </a:pPr>
            <a:endParaRPr lang="en-US" dirty="0"/>
          </a:p>
          <a:p>
            <a:endParaRPr lang="en-US" dirty="0"/>
          </a:p>
        </p:txBody>
      </p:sp>
      <p:sp>
        <p:nvSpPr>
          <p:cNvPr id="4" name="Slide Number Placeholder 3"/>
          <p:cNvSpPr>
            <a:spLocks noGrp="1"/>
          </p:cNvSpPr>
          <p:nvPr>
            <p:ph type="sldNum" sz="quarter" idx="10"/>
          </p:nvPr>
        </p:nvSpPr>
        <p:spPr/>
        <p:txBody>
          <a:bodyPr/>
          <a:lstStyle/>
          <a:p>
            <a:pPr defTabSz="483306">
              <a:defRPr/>
            </a:pPr>
            <a:fld id="{D3D419AB-AB7D-4AE7-9BB2-5B7666EAA903}" type="slidenum">
              <a:rPr lang="en-US">
                <a:solidFill>
                  <a:prstClr val="black"/>
                </a:solidFill>
                <a:latin typeface="Calibri"/>
              </a:rPr>
              <a:pPr defTabSz="483306">
                <a:defRPr/>
              </a:pPr>
              <a:t>18</a:t>
            </a:fld>
            <a:endParaRPr lang="en-US">
              <a:solidFill>
                <a:prstClr val="black"/>
              </a:solidFill>
              <a:latin typeface="Calibri"/>
            </a:endParaRPr>
          </a:p>
        </p:txBody>
      </p:sp>
    </p:spTree>
    <p:extLst>
      <p:ext uri="{BB962C8B-B14F-4D97-AF65-F5344CB8AC3E}">
        <p14:creationId xmlns:p14="http://schemas.microsoft.com/office/powerpoint/2010/main" val="174329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Times New Roman" panose="02020603050405020304" pitchFamily="18" charset="0"/>
                <a:ea typeface="Calibri" panose="020F0502020204030204" pitchFamily="34" charset="0"/>
                <a:cs typeface="Times New Roman" panose="02020603050405020304" pitchFamily="18" charset="0"/>
              </a:rPr>
              <a:t>We provide systematic and explicit instruction in foundational reading areas for students across tiers of instruction. For most students, needs are met in Tier 1 core instruction. For students who struggle, schools provide interventions to support them. These interventions might be for students who are having some difficulty but are also making some progress. These interventions are usually referred to as Tier II interventions. Some interventions may be for students who are struggling quite a bit, and these interventions are usually referred to as Tier III interventions. All interventions are usually taught by other reading teachers, sometimes teachers with specific expertise in helping students who are having difficulty learning to read.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19</a:t>
            </a:fld>
            <a:endParaRPr lang="en-US"/>
          </a:p>
        </p:txBody>
      </p:sp>
    </p:spTree>
    <p:extLst>
      <p:ext uri="{BB962C8B-B14F-4D97-AF65-F5344CB8AC3E}">
        <p14:creationId xmlns:p14="http://schemas.microsoft.com/office/powerpoint/2010/main" val="365578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757238"/>
            <a:ext cx="6716713" cy="3778250"/>
          </a:xfrm>
        </p:spPr>
      </p:sp>
      <p:sp>
        <p:nvSpPr>
          <p:cNvPr id="3" name="Notes Placeholder 2"/>
          <p:cNvSpPr>
            <a:spLocks noGrp="1"/>
          </p:cNvSpPr>
          <p:nvPr>
            <p:ph type="body" idx="1"/>
          </p:nvPr>
        </p:nvSpPr>
        <p:spPr/>
        <p:txBody>
          <a:bodyPr/>
          <a:lstStyle/>
          <a:p>
            <a:r>
              <a:rPr lang="en-US" dirty="0"/>
              <a:t>Students 1 and 2 are focus for this slide...</a:t>
            </a:r>
          </a:p>
          <a:p>
            <a:endParaRPr lang="en-US" dirty="0"/>
          </a:p>
          <a:p>
            <a:r>
              <a:rPr lang="en-US" dirty="0"/>
              <a:t>They are involved in Tier I, Tier II, and Tier III instruction with delivery of instruction intensifying for each tier. Dose intensity, dose form, and dose group size intensified for Tier III intervention. Also- within instruction, pace may also change depending on student mastery of material in Tier III.</a:t>
            </a:r>
          </a:p>
          <a:p>
            <a:endParaRPr lang="en-US" dirty="0"/>
          </a:p>
          <a:p>
            <a:r>
              <a:rPr lang="en-US" dirty="0"/>
              <a:t>Decreased group size, heterogenous small(</a:t>
            </a:r>
            <a:r>
              <a:rPr lang="en-US" dirty="0" err="1"/>
              <a:t>er</a:t>
            </a:r>
            <a:r>
              <a:rPr lang="en-US" dirty="0"/>
              <a:t>) groups, increased instructional minutes</a:t>
            </a:r>
          </a:p>
        </p:txBody>
      </p:sp>
      <p:sp>
        <p:nvSpPr>
          <p:cNvPr id="5" name="Date Placeholder 4">
            <a:extLst>
              <a:ext uri="{FF2B5EF4-FFF2-40B4-BE49-F238E27FC236}">
                <a16:creationId xmlns:a16="http://schemas.microsoft.com/office/drawing/2014/main" id="{36B4D264-E14A-4C22-8D3F-0A7B89990F2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01448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Times New Roman" panose="02020603050405020304" pitchFamily="18" charset="0"/>
                <a:ea typeface="Calibri" panose="020F0502020204030204" pitchFamily="34" charset="0"/>
              </a:rPr>
              <a:t>Skilled classroom teachers expertly ensure instruction is focused and efficient and teach in a way that is commonly referred to as systematic and explicit. By systematic, we mean what is taught each day is determined before the lesson, and what is taught builds “systematically” from one lesson to the next. By explicit, we mean teachers explain clearly what they want students to learn, and they show them exactly what they want students to do to demonstrate they are learning what’s important. Expert teachers support what students are learning by doing it with them, especially when students are first learning new concepts and ideas. Then, when students try to demonstrate that they can do it on their own, teachers give lots of feedback to help and encourage them, and they give lots of practice with feedback so students learn really well the key ideas and concepts. </a:t>
            </a:r>
            <a:endParaRPr lang="en-US" dirty="0"/>
          </a:p>
          <a:p>
            <a:endParaRPr lang="en-US" dirty="0"/>
          </a:p>
        </p:txBody>
      </p:sp>
      <p:sp>
        <p:nvSpPr>
          <p:cNvPr id="4" name="Slide Number Placeholder 3"/>
          <p:cNvSpPr>
            <a:spLocks noGrp="1"/>
          </p:cNvSpPr>
          <p:nvPr>
            <p:ph type="sldNum" sz="quarter" idx="5"/>
          </p:nvPr>
        </p:nvSpPr>
        <p:spPr/>
        <p:txBody>
          <a:bodyPr/>
          <a:lstStyle/>
          <a:p>
            <a:fld id="{C1BFE4EA-80EA-4004-A64F-F6CFFC560B4D}" type="slidenum">
              <a:rPr lang="en-US" smtClean="0"/>
              <a:t>25</a:t>
            </a:fld>
            <a:endParaRPr lang="en-US" dirty="0"/>
          </a:p>
        </p:txBody>
      </p:sp>
    </p:spTree>
    <p:extLst>
      <p:ext uri="{BB962C8B-B14F-4D97-AF65-F5344CB8AC3E}">
        <p14:creationId xmlns:p14="http://schemas.microsoft.com/office/powerpoint/2010/main" val="1530824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Our ECRI Foundational Skills routines ensure explicit and systematic instruction is occurring. We want to make sure we are also using explicit and systematic instruction strategies for vocabulary and comprehension lessons.</a:t>
            </a:r>
          </a:p>
          <a:p>
            <a:endParaRPr lang="en-US" b="0" dirty="0"/>
          </a:p>
          <a:p>
            <a:endParaRPr lang="en-US" dirty="0"/>
          </a:p>
        </p:txBody>
      </p:sp>
      <p:sp>
        <p:nvSpPr>
          <p:cNvPr id="4" name="Slide Number Placeholder 3"/>
          <p:cNvSpPr>
            <a:spLocks noGrp="1"/>
          </p:cNvSpPr>
          <p:nvPr>
            <p:ph type="sldNum" sz="quarter" idx="5"/>
          </p:nvPr>
        </p:nvSpPr>
        <p:spPr/>
        <p:txBody>
          <a:bodyPr/>
          <a:lstStyle/>
          <a:p>
            <a:fld id="{F6A1EAC4-D4F9-DC43-9097-4CD15ED42DAE}" type="slidenum">
              <a:rPr lang="en-US" smtClean="0"/>
              <a:t>26</a:t>
            </a:fld>
            <a:endParaRPr lang="en-US"/>
          </a:p>
        </p:txBody>
      </p:sp>
    </p:spTree>
    <p:extLst>
      <p:ext uri="{BB962C8B-B14F-4D97-AF65-F5344CB8AC3E}">
        <p14:creationId xmlns:p14="http://schemas.microsoft.com/office/powerpoint/2010/main" val="370715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is the Sound Review (Advanced). Using the Implementation Data collection form, follow along looking for the different routine components as they are being delivered. </a:t>
            </a:r>
            <a:r>
              <a:rPr lang="en-US" dirty="0"/>
              <a:t>You will see that the progression of the routine components is down the rows on the left-hand side.</a:t>
            </a:r>
            <a:endParaRPr lang="en-US" b="1" i="1" dirty="0"/>
          </a:p>
          <a:p>
            <a:endParaRPr lang="en-US" b="1" i="1" dirty="0"/>
          </a:p>
          <a:p>
            <a:r>
              <a:rPr lang="en-US" b="0" i="0" dirty="0"/>
              <a:t>We have labeled each of the routine components as they are delivered. You will notice that the teacher uses quick pacing but is ensuring that all students are practicing each item with accuracy and checks individuals for mastery at the completion of the routine.</a:t>
            </a:r>
          </a:p>
          <a:p>
            <a:endParaRPr lang="en-US" b="0" i="0" dirty="0"/>
          </a:p>
          <a:p>
            <a:r>
              <a:rPr lang="en-US" b="0" i="0" dirty="0"/>
              <a:t>Let’s watch!</a:t>
            </a:r>
          </a:p>
          <a:p>
            <a:endParaRPr lang="en-US" dirty="0"/>
          </a:p>
        </p:txBody>
      </p:sp>
      <p:sp>
        <p:nvSpPr>
          <p:cNvPr id="4" name="Slide Number Placeholder 3"/>
          <p:cNvSpPr>
            <a:spLocks noGrp="1"/>
          </p:cNvSpPr>
          <p:nvPr>
            <p:ph type="sldNum" sz="quarter" idx="5"/>
          </p:nvPr>
        </p:nvSpPr>
        <p:spPr/>
        <p:txBody>
          <a:bodyPr/>
          <a:lstStyle/>
          <a:p>
            <a:fld id="{438D39D8-6534-4973-8D9E-F26248E0E8F3}" type="slidenum">
              <a:rPr lang="en-US" smtClean="0"/>
              <a:t>27</a:t>
            </a:fld>
            <a:endParaRPr lang="en-US"/>
          </a:p>
        </p:txBody>
      </p:sp>
    </p:spTree>
    <p:extLst>
      <p:ext uri="{BB962C8B-B14F-4D97-AF65-F5344CB8AC3E}">
        <p14:creationId xmlns:p14="http://schemas.microsoft.com/office/powerpoint/2010/main" val="408782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E73FB-2822-1F49-B7F2-9C3D20AC9419}" type="slidenum">
              <a:rPr lang="en-US" smtClean="0"/>
              <a:t>2</a:t>
            </a:fld>
            <a:endParaRPr lang="en-US"/>
          </a:p>
        </p:txBody>
      </p:sp>
    </p:spTree>
    <p:extLst>
      <p:ext uri="{BB962C8B-B14F-4D97-AF65-F5344CB8AC3E}">
        <p14:creationId xmlns:p14="http://schemas.microsoft.com/office/powerpoint/2010/main" val="1633703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Your school teams will now have an opportunity to practice using the MTSS-R Checklist to evaluate your own school’s current systems. We will walk through the process with you, step-by-step.</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30</a:t>
            </a:fld>
            <a:endParaRPr lang="en-US"/>
          </a:p>
        </p:txBody>
      </p:sp>
    </p:spTree>
    <p:extLst>
      <p:ext uri="{BB962C8B-B14F-4D97-AF65-F5344CB8AC3E}">
        <p14:creationId xmlns:p14="http://schemas.microsoft.com/office/powerpoint/2010/main" val="131474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5B59CF-A05D-6D44-88C0-69A995EF5DC9}" type="slidenum">
              <a:rPr lang="en-US" smtClean="0"/>
              <a:t>31</a:t>
            </a:fld>
            <a:endParaRPr lang="en-US"/>
          </a:p>
        </p:txBody>
      </p:sp>
    </p:spTree>
    <p:extLst>
      <p:ext uri="{BB962C8B-B14F-4D97-AF65-F5344CB8AC3E}">
        <p14:creationId xmlns:p14="http://schemas.microsoft.com/office/powerpoint/2010/main" val="3048879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5B59CF-A05D-6D44-88C0-69A995EF5DC9}" type="slidenum">
              <a:rPr lang="en-US" smtClean="0"/>
              <a:t>34</a:t>
            </a:fld>
            <a:endParaRPr lang="en-US"/>
          </a:p>
        </p:txBody>
      </p:sp>
    </p:spTree>
    <p:extLst>
      <p:ext uri="{BB962C8B-B14F-4D97-AF65-F5344CB8AC3E}">
        <p14:creationId xmlns:p14="http://schemas.microsoft.com/office/powerpoint/2010/main" val="2872316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sz="quarter" idx="5"/>
          </p:nvPr>
        </p:nvSpPr>
        <p:spPr/>
        <p:txBody>
          <a:bodyPr/>
          <a:lstStyle/>
          <a:p>
            <a:fld id="{948E73FB-2822-1F49-B7F2-9C3D20AC9419}" type="slidenum">
              <a:rPr lang="en-US" smtClean="0"/>
              <a:t>35</a:t>
            </a:fld>
            <a:endParaRPr lang="en-US"/>
          </a:p>
        </p:txBody>
      </p:sp>
    </p:spTree>
    <p:extLst>
      <p:ext uri="{BB962C8B-B14F-4D97-AF65-F5344CB8AC3E}">
        <p14:creationId xmlns:p14="http://schemas.microsoft.com/office/powerpoint/2010/main" val="42850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Times New Roman" panose="02020603050405020304" pitchFamily="18" charset="0"/>
                <a:ea typeface="Calibri" panose="020F0502020204030204" pitchFamily="34" charset="0"/>
              </a:rPr>
              <a:t>Effective reading instruction is the nucleus of a school’s MTSS–R system. The other four elements of the system—such as using data to determine how well MTSS–R is working; professional development to improve implementation and outcomes; MTSS–R teams to keep the entire system running smoothly; and mutual support involving families—work together to support effective reading instruction and intervention for all students. </a:t>
            </a:r>
          </a:p>
          <a:p>
            <a:pPr defTabSz="966612">
              <a:defRPr/>
            </a:pPr>
            <a:endParaRPr lang="en-US" sz="1300" dirty="0">
              <a:latin typeface="Times New Roman" panose="02020603050405020304" pitchFamily="18" charset="0"/>
            </a:endParaRPr>
          </a:p>
          <a:p>
            <a:pPr defTabSz="966612">
              <a:defRPr/>
            </a:pPr>
            <a:r>
              <a:rPr lang="en-US" sz="1900" dirty="0">
                <a:latin typeface="Times New Roman" panose="02020603050405020304" pitchFamily="18" charset="0"/>
                <a:ea typeface="Calibri" panose="020F0502020204030204" pitchFamily="34" charset="0"/>
                <a:cs typeface="Times New Roman" panose="02020603050405020304" pitchFamily="18" charset="0"/>
              </a:rPr>
              <a:t>The reason instruction is the nucleus of the MTSS–R system is simple. Quality reading instruction and intervention most strongly determines if students will learn to read successfully. No other consideration under a school’s control even comes close.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3</a:t>
            </a:fld>
            <a:endParaRPr lang="en-US"/>
          </a:p>
        </p:txBody>
      </p:sp>
    </p:spTree>
    <p:extLst>
      <p:ext uri="{BB962C8B-B14F-4D97-AF65-F5344CB8AC3E}">
        <p14:creationId xmlns:p14="http://schemas.microsoft.com/office/powerpoint/2010/main" val="422398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Times New Roman" panose="02020603050405020304" pitchFamily="18" charset="0"/>
                <a:ea typeface="Calibri" panose="020F0502020204030204" pitchFamily="34" charset="0"/>
              </a:rPr>
              <a:t>Teaching reading effectively is hard because reading itself is complex. In fact, skillful reading is one of the most complex of human inventions. There’s more to reading that just reading the words on the page, as everyone knows. But it turns out that even just reading the words on the page is remarkably complex. Then adding the weight of understanding, deciphering what is written, uncovering meaning, and discovering the layers of meaning in complex texts, takes years of teaching and practice. </a:t>
            </a:r>
          </a:p>
          <a:p>
            <a:endParaRPr lang="en-US" sz="1900" dirty="0">
              <a:latin typeface="Times New Roman" panose="02020603050405020304" pitchFamily="18" charset="0"/>
            </a:endParaRPr>
          </a:p>
          <a:p>
            <a:r>
              <a:rPr lang="en-US" sz="1900" dirty="0">
                <a:latin typeface="Times New Roman" panose="02020603050405020304" pitchFamily="18" charset="0"/>
                <a:ea typeface="Calibri" panose="020F0502020204030204" pitchFamily="34" charset="0"/>
                <a:cs typeface="Times New Roman" panose="02020603050405020304" pitchFamily="18" charset="0"/>
              </a:rPr>
              <a:t> Even with these challenges, making sure all students get off to a good start learning to read is possible. It takes a team effort, a sustained commitment, and instruction that focuses on the science of reading, but it can be done.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5</a:t>
            </a:fld>
            <a:endParaRPr lang="en-US"/>
          </a:p>
        </p:txBody>
      </p:sp>
    </p:spTree>
    <p:extLst>
      <p:ext uri="{BB962C8B-B14F-4D97-AF65-F5344CB8AC3E}">
        <p14:creationId xmlns:p14="http://schemas.microsoft.com/office/powerpoint/2010/main" val="163420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endParaRPr dirty="0"/>
          </a:p>
        </p:txBody>
      </p:sp>
      <p:sp>
        <p:nvSpPr>
          <p:cNvPr id="144" name="Google Shape;144;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718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Times New Roman" panose="02020603050405020304" pitchFamily="18" charset="0"/>
                <a:ea typeface="Calibri" panose="020F0502020204030204" pitchFamily="34" charset="0"/>
              </a:rPr>
              <a:t>In all alphabetic writing systems, such as English, successful readers learn to decipher the system’s written code. </a:t>
            </a:r>
            <a:r>
              <a:rPr lang="en-US" sz="1900" dirty="0">
                <a:solidFill>
                  <a:srgbClr val="FF0000"/>
                </a:solidFill>
                <a:latin typeface="Times New Roman" panose="02020603050405020304" pitchFamily="18" charset="0"/>
                <a:ea typeface="Calibri" panose="020F0502020204030204" pitchFamily="34" charset="0"/>
              </a:rPr>
              <a:t>[refer back to the simple view of reading slide] </a:t>
            </a:r>
            <a:r>
              <a:rPr lang="en-US" sz="1900" dirty="0">
                <a:latin typeface="Times New Roman" panose="02020603050405020304" pitchFamily="18" charset="0"/>
                <a:ea typeface="Calibri" panose="020F0502020204030204" pitchFamily="34" charset="0"/>
              </a:rPr>
              <a:t>For most kids, this represents the toughest “work” in learning to read. In English, it means learning what letters and letter combinations are used to make all of the sounds in the English language. There are about 44 different sounds </a:t>
            </a:r>
            <a:r>
              <a:rPr lang="en-US" sz="1900" dirty="0">
                <a:latin typeface="Calibri" panose="020F0502020204030204" pitchFamily="34" charset="0"/>
                <a:ea typeface="Calibri" panose="020F0502020204030204" pitchFamily="34" charset="0"/>
                <a:cs typeface="Times New Roman" panose="02020603050405020304" pitchFamily="18" charset="0"/>
              </a:rPr>
              <a:t> </a:t>
            </a:r>
            <a:r>
              <a:rPr lang="en-US" sz="1900" dirty="0">
                <a:latin typeface="Times New Roman" panose="02020603050405020304" pitchFamily="18" charset="0"/>
                <a:ea typeface="Calibri" panose="020F0502020204030204" pitchFamily="34" charset="0"/>
              </a:rPr>
              <a:t>in the English language, and these sounds are represented by the 26 letters of the alphabet. Knowing these sounds and their letter representations is necessary to read and to write the nearly 200,000 words in the English language. When students learn this alphabetic code well, it means that reading words in English, even words the reader has never encountered before or seen in print, will be possible, and they will have mastered a reading skill they will use for a lifetime.</a:t>
            </a:r>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7</a:t>
            </a:fld>
            <a:endParaRPr lang="en-US"/>
          </a:p>
        </p:txBody>
      </p:sp>
    </p:spTree>
    <p:extLst>
      <p:ext uri="{BB962C8B-B14F-4D97-AF65-F5344CB8AC3E}">
        <p14:creationId xmlns:p14="http://schemas.microsoft.com/office/powerpoint/2010/main" val="3607422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8</a:t>
            </a:fld>
            <a:endParaRPr lang="en-US"/>
          </a:p>
        </p:txBody>
      </p:sp>
    </p:spTree>
    <p:extLst>
      <p:ext uri="{BB962C8B-B14F-4D97-AF65-F5344CB8AC3E}">
        <p14:creationId xmlns:p14="http://schemas.microsoft.com/office/powerpoint/2010/main" val="197033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defTabSz="966612">
              <a:defRPr/>
            </a:pPr>
            <a:r>
              <a:rPr lang="en-US" sz="1300" dirty="0">
                <a:latin typeface="Times New Roman" panose="02020603050405020304" pitchFamily="18" charset="0"/>
                <a:ea typeface="Calibri" panose="020F0502020204030204" pitchFamily="34" charset="0"/>
                <a:cs typeface="Times New Roman" panose="02020603050405020304" pitchFamily="18" charset="0"/>
              </a:rPr>
              <a:t>But reading words accurately is not enough to be a good reader. Good readers also have to understand the meaning of what they read. </a:t>
            </a:r>
            <a:r>
              <a:rPr lang="en-US" sz="1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[refer back to the simple view of reading slides] </a:t>
            </a:r>
            <a:r>
              <a:rPr lang="en-US" sz="1300" dirty="0">
                <a:latin typeface="Times New Roman" panose="02020603050405020304" pitchFamily="18" charset="0"/>
                <a:ea typeface="Calibri" panose="020F0502020204030204" pitchFamily="34" charset="0"/>
                <a:cs typeface="Times New Roman" panose="02020603050405020304" pitchFamily="18" charset="0"/>
              </a:rPr>
              <a:t>Breaking the code helps them read the words on the page accurately, making it possible for them to understand the text, the main purpose of reading. And the meaning of texts, especially complex texts is, like an onion, multi-layered. There are things the text literally says. It’s right there on the page. But there are also things the text does not say explicitly and the reader has to infer, like connecting the narrative dots in a complicated story. And in some texts, important dots may not be anywhere in the text. These dots represent the information readers have to know before they even read the text.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dirty="0"/>
          </a:p>
        </p:txBody>
      </p:sp>
      <p:sp>
        <p:nvSpPr>
          <p:cNvPr id="170" name="Google Shape;170;p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08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Overall, </a:t>
            </a:r>
            <a:r>
              <a:rPr lang="en-US" sz="1900" dirty="0">
                <a:latin typeface="Times New Roman" panose="02020603050405020304" pitchFamily="18" charset="0"/>
                <a:ea typeface="Calibri" panose="020F0502020204030204" pitchFamily="34" charset="0"/>
              </a:rPr>
              <a:t>these two aspects of texts—figuring out the code to read the words and determining the meaning of the text—are what expert teachers focus on in teaching young children to read. </a:t>
            </a:r>
            <a:endParaRPr lang="en-US" sz="1900" dirty="0"/>
          </a:p>
          <a:p>
            <a:endParaRPr lang="en-US" dirty="0"/>
          </a:p>
        </p:txBody>
      </p:sp>
      <p:sp>
        <p:nvSpPr>
          <p:cNvPr id="4" name="Slide Number Placeholder 3"/>
          <p:cNvSpPr>
            <a:spLocks noGrp="1"/>
          </p:cNvSpPr>
          <p:nvPr>
            <p:ph type="sldNum" sz="quarter" idx="5"/>
          </p:nvPr>
        </p:nvSpPr>
        <p:spPr/>
        <p:txBody>
          <a:bodyPr/>
          <a:lstStyle/>
          <a:p>
            <a:pPr defTabSz="966612">
              <a:defRPr/>
            </a:pPr>
            <a:fld id="{E57DCE38-E974-FE4A-80B5-F3FA8C984354}" type="slidenum">
              <a:rPr lang="en-US">
                <a:solidFill>
                  <a:prstClr val="black"/>
                </a:solidFill>
                <a:latin typeface="Calibri" panose="020F0502020204030204"/>
              </a:rPr>
              <a:pPr defTabSz="966612">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43605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9384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348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7466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697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266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07966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90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929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 name="Google Shape;51;p12"/>
          <p:cNvSpPr txBox="1">
            <a:spLocks noGrp="1"/>
          </p:cNvSpPr>
          <p:nvPr>
            <p:ph type="body" idx="1"/>
          </p:nvPr>
        </p:nvSpPr>
        <p:spPr>
          <a:xfrm>
            <a:off x="415600" y="1536633"/>
            <a:ext cx="11360800" cy="4555200"/>
          </a:xfrm>
          <a:prstGeom prst="rect">
            <a:avLst/>
          </a:prstGeom>
        </p:spPr>
        <p:txBody>
          <a:bodyPr spcFirstLastPara="1" wrap="square" lIns="68575" tIns="34275" rIns="68575" bIns="34275" anchor="t" anchorCtr="0">
            <a:noAutofit/>
          </a:bodyPr>
          <a:lstStyle>
            <a:lvl1pPr marL="342892" lvl="0" indent="-257168" rtl="0">
              <a:spcBef>
                <a:spcPts val="525"/>
              </a:spcBef>
              <a:spcAft>
                <a:spcPts val="0"/>
              </a:spcAft>
              <a:buSzPts val="1800"/>
              <a:buChar char="▪"/>
              <a:defRPr/>
            </a:lvl1pPr>
            <a:lvl2pPr marL="685783" lvl="1" indent="-257168" rtl="0">
              <a:spcBef>
                <a:spcPts val="375"/>
              </a:spcBef>
              <a:spcAft>
                <a:spcPts val="0"/>
              </a:spcAft>
              <a:buSzPts val="1800"/>
              <a:buChar char="•"/>
              <a:defRPr/>
            </a:lvl2pPr>
            <a:lvl3pPr marL="1028675" lvl="2" indent="-257168" rtl="0">
              <a:spcBef>
                <a:spcPts val="375"/>
              </a:spcBef>
              <a:spcAft>
                <a:spcPts val="0"/>
              </a:spcAft>
              <a:buSzPts val="1800"/>
              <a:buChar char="–"/>
              <a:defRPr/>
            </a:lvl3pPr>
            <a:lvl4pPr marL="1371566" lvl="3" indent="-257168" rtl="0">
              <a:spcBef>
                <a:spcPts val="375"/>
              </a:spcBef>
              <a:spcAft>
                <a:spcPts val="0"/>
              </a:spcAft>
              <a:buSzPts val="1800"/>
              <a:buChar char="∙"/>
              <a:defRPr/>
            </a:lvl4pPr>
            <a:lvl5pPr marL="1714457" lvl="4" indent="-257168" rtl="0">
              <a:spcBef>
                <a:spcPts val="375"/>
              </a:spcBef>
              <a:spcAft>
                <a:spcPts val="0"/>
              </a:spcAft>
              <a:buSzPts val="1800"/>
              <a:buChar char="»"/>
              <a:defRPr/>
            </a:lvl5pPr>
            <a:lvl6pPr marL="2057348" lvl="5" indent="-238119" rtl="0">
              <a:spcBef>
                <a:spcPts val="225"/>
              </a:spcBef>
              <a:spcAft>
                <a:spcPts val="0"/>
              </a:spcAft>
              <a:buSzPts val="1400"/>
              <a:buChar char="»"/>
              <a:defRPr/>
            </a:lvl6pPr>
            <a:lvl7pPr marL="2400240" lvl="6" indent="-238119" rtl="0">
              <a:spcBef>
                <a:spcPts val="225"/>
              </a:spcBef>
              <a:spcAft>
                <a:spcPts val="0"/>
              </a:spcAft>
              <a:buSzPts val="1400"/>
              <a:buChar char="»"/>
              <a:defRPr/>
            </a:lvl7pPr>
            <a:lvl8pPr marL="2743132" lvl="7" indent="-238119" rtl="0">
              <a:spcBef>
                <a:spcPts val="225"/>
              </a:spcBef>
              <a:spcAft>
                <a:spcPts val="0"/>
              </a:spcAft>
              <a:buSzPts val="1400"/>
              <a:buChar char="»"/>
              <a:defRPr/>
            </a:lvl8pPr>
            <a:lvl9pPr marL="3086023" lvl="8" indent="-238119" rtl="0">
              <a:spcBef>
                <a:spcPts val="225"/>
              </a:spcBef>
              <a:spcAft>
                <a:spcPts val="0"/>
              </a:spcAft>
              <a:buSzPts val="1400"/>
              <a:buChar char="»"/>
              <a:defRPr/>
            </a:lvl9pPr>
          </a:lstStyle>
          <a:p>
            <a:endParaRPr/>
          </a:p>
        </p:txBody>
      </p:sp>
      <p:sp>
        <p:nvSpPr>
          <p:cNvPr id="52" name="Google Shape;52;p12"/>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76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6B6C76-6F80-4F28-A475-7492D5F20C3B}"/>
              </a:ext>
            </a:extLst>
          </p:cNvPr>
          <p:cNvSpPr/>
          <p:nvPr userDrawn="1"/>
        </p:nvSpPr>
        <p:spPr>
          <a:xfrm>
            <a:off x="0" y="6257311"/>
            <a:ext cx="12192000" cy="600689"/>
          </a:xfrm>
          <a:prstGeom prst="rect">
            <a:avLst/>
          </a:prstGeom>
          <a:solidFill>
            <a:schemeClr val="bg1"/>
          </a:solidFill>
          <a:ln w="3175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6BCC86D-8BD7-4016-8567-E1642E216F5E}"/>
              </a:ext>
            </a:extLst>
          </p:cNvPr>
          <p:cNvPicPr>
            <a:picLocks noChangeAspect="1"/>
          </p:cNvPicPr>
          <p:nvPr userDrawn="1"/>
        </p:nvPicPr>
        <p:blipFill>
          <a:blip r:embed="rId11"/>
          <a:stretch>
            <a:fillRect/>
          </a:stretch>
        </p:blipFill>
        <p:spPr>
          <a:xfrm>
            <a:off x="73147" y="6283437"/>
            <a:ext cx="6766560" cy="544703"/>
          </a:xfrm>
          <a:prstGeom prst="rect">
            <a:avLst/>
          </a:prstGeom>
        </p:spPr>
      </p:pic>
      <p:sp>
        <p:nvSpPr>
          <p:cNvPr id="12" name="Rectangle 11">
            <a:extLst>
              <a:ext uri="{FF2B5EF4-FFF2-40B4-BE49-F238E27FC236}">
                <a16:creationId xmlns:a16="http://schemas.microsoft.com/office/drawing/2014/main" id="{3EFF483E-D7DB-4411-AFBA-3E55C6FD10E5}"/>
              </a:ext>
            </a:extLst>
          </p:cNvPr>
          <p:cNvSpPr/>
          <p:nvPr userDrawn="1"/>
        </p:nvSpPr>
        <p:spPr>
          <a:xfrm>
            <a:off x="-1" y="9328"/>
            <a:ext cx="12192000" cy="408683"/>
          </a:xfrm>
          <a:prstGeom prst="rect">
            <a:avLst/>
          </a:prstGeom>
          <a:solidFill>
            <a:schemeClr val="bg1"/>
          </a:solidFill>
          <a:ln w="3175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042433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charts.intensiveintervention.org/aintervention"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s://www.leadersofequity.org/instructional-practices" TargetMode="External"/><Relationship Id="rId4" Type="http://schemas.openxmlformats.org/officeDocument/2006/relationships/image" Target="../media/image7.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spreadsheets/d/1fg5xVSB_Jvlmh9RC92QUnhG75iwQxL-bepGlsVm_ZTA/copy?usp=sharing"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0785-2BAB-E94C-B908-4332F09C6E27}"/>
              </a:ext>
            </a:extLst>
          </p:cNvPr>
          <p:cNvSpPr>
            <a:spLocks noGrp="1"/>
          </p:cNvSpPr>
          <p:nvPr>
            <p:ph type="title"/>
          </p:nvPr>
        </p:nvSpPr>
        <p:spPr/>
        <p:txBody>
          <a:bodyPr/>
          <a:lstStyle/>
          <a:p>
            <a:r>
              <a:rPr lang="en-US" dirty="0"/>
              <a:t>Element I: Instruction and Intervention</a:t>
            </a:r>
          </a:p>
        </p:txBody>
      </p:sp>
      <p:sp>
        <p:nvSpPr>
          <p:cNvPr id="3" name="Text Placeholder 2">
            <a:extLst>
              <a:ext uri="{FF2B5EF4-FFF2-40B4-BE49-F238E27FC236}">
                <a16:creationId xmlns:a16="http://schemas.microsoft.com/office/drawing/2014/main" id="{C0CF2D33-CB99-AA4D-930C-0C0449932D9A}"/>
              </a:ext>
            </a:extLst>
          </p:cNvPr>
          <p:cNvSpPr>
            <a:spLocks noGrp="1"/>
          </p:cNvSpPr>
          <p:nvPr>
            <p:ph type="body" idx="1"/>
          </p:nvPr>
        </p:nvSpPr>
        <p:spPr/>
        <p:txBody>
          <a:bodyPr/>
          <a:lstStyle/>
          <a:p>
            <a:r>
              <a:rPr lang="en-US" dirty="0"/>
              <a:t>Overview</a:t>
            </a:r>
          </a:p>
          <a:p>
            <a:endParaRPr lang="en-US" dirty="0"/>
          </a:p>
        </p:txBody>
      </p:sp>
    </p:spTree>
    <p:extLst>
      <p:ext uri="{BB962C8B-B14F-4D97-AF65-F5344CB8AC3E}">
        <p14:creationId xmlns:p14="http://schemas.microsoft.com/office/powerpoint/2010/main" val="327512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AA43E-EF16-4E5F-8F14-EBD3ACB3E2D3}"/>
              </a:ext>
            </a:extLst>
          </p:cNvPr>
          <p:cNvSpPr>
            <a:spLocks noGrp="1"/>
          </p:cNvSpPr>
          <p:nvPr>
            <p:ph type="title"/>
          </p:nvPr>
        </p:nvSpPr>
        <p:spPr/>
        <p:txBody>
          <a:bodyPr/>
          <a:lstStyle/>
          <a:p>
            <a:r>
              <a:rPr lang="en-US" dirty="0"/>
              <a:t>Expert Teachers Focus on Both Aspects of Texts</a:t>
            </a:r>
          </a:p>
        </p:txBody>
      </p:sp>
      <p:sp>
        <p:nvSpPr>
          <p:cNvPr id="13" name="TextBox 12">
            <a:extLst>
              <a:ext uri="{FF2B5EF4-FFF2-40B4-BE49-F238E27FC236}">
                <a16:creationId xmlns:a16="http://schemas.microsoft.com/office/drawing/2014/main" id="{DC9737C7-CE36-4A6B-8760-93DEC98B33D0}"/>
              </a:ext>
            </a:extLst>
          </p:cNvPr>
          <p:cNvSpPr txBox="1"/>
          <p:nvPr/>
        </p:nvSpPr>
        <p:spPr>
          <a:xfrm>
            <a:off x="3620276" y="3069843"/>
            <a:ext cx="56618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C1713"/>
                </a:solidFill>
                <a:effectLst/>
                <a:uLnTx/>
                <a:uFillTx/>
                <a:latin typeface="Calibri" panose="020F0502020204030204"/>
                <a:ea typeface="+mn-ea"/>
                <a:cs typeface="+mn-cs"/>
              </a:rPr>
              <a:t>X</a:t>
            </a:r>
          </a:p>
        </p:txBody>
      </p:sp>
      <p:sp>
        <p:nvSpPr>
          <p:cNvPr id="15" name="Rectangle 14">
            <a:extLst>
              <a:ext uri="{FF2B5EF4-FFF2-40B4-BE49-F238E27FC236}">
                <a16:creationId xmlns:a16="http://schemas.microsoft.com/office/drawing/2014/main" id="{7F9065C2-E141-4997-AA51-196896D97D9E}"/>
              </a:ext>
            </a:extLst>
          </p:cNvPr>
          <p:cNvSpPr/>
          <p:nvPr/>
        </p:nvSpPr>
        <p:spPr>
          <a:xfrm>
            <a:off x="521676" y="2462831"/>
            <a:ext cx="3016851" cy="1980146"/>
          </a:xfrm>
          <a:prstGeom prst="rect">
            <a:avLst/>
          </a:prstGeom>
          <a:solidFill>
            <a:srgbClr val="5E8EBA">
              <a:lumMod val="40000"/>
              <a:lumOff val="60000"/>
            </a:srgbClr>
          </a:solidFill>
          <a:ln w="12700" cap="flat" cmpd="sng" algn="ctr">
            <a:solidFill>
              <a:srgbClr val="375D8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C1713"/>
                </a:solidFill>
                <a:effectLst/>
                <a:uLnTx/>
                <a:uFillTx/>
                <a:latin typeface="Calibri" panose="020F0502020204030204"/>
                <a:ea typeface="+mn-ea"/>
                <a:cs typeface="+mn-cs"/>
              </a:rPr>
              <a:t>Decoding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1713"/>
                </a:solidFill>
                <a:effectLst/>
                <a:uLnTx/>
                <a:uFillTx/>
                <a:latin typeface="Calibri" panose="020F0502020204030204"/>
                <a:ea typeface="+mn-ea"/>
                <a:cs typeface="+mn-cs"/>
              </a:rPr>
              <a:t>Ability to transform print into spoken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1713"/>
                </a:solidFill>
                <a:effectLst/>
                <a:uLnTx/>
                <a:uFillTx/>
                <a:latin typeface="Calibri" panose="020F0502020204030204"/>
                <a:ea typeface="+mn-ea"/>
                <a:cs typeface="+mn-cs"/>
              </a:rPr>
              <a:t>(read accurately and fluently)</a:t>
            </a:r>
          </a:p>
        </p:txBody>
      </p:sp>
      <p:sp>
        <p:nvSpPr>
          <p:cNvPr id="16" name="Rectangle 15">
            <a:extLst>
              <a:ext uri="{FF2B5EF4-FFF2-40B4-BE49-F238E27FC236}">
                <a16:creationId xmlns:a16="http://schemas.microsoft.com/office/drawing/2014/main" id="{86880489-B275-456E-979F-EA3947BE02D1}"/>
              </a:ext>
            </a:extLst>
          </p:cNvPr>
          <p:cNvSpPr/>
          <p:nvPr/>
        </p:nvSpPr>
        <p:spPr>
          <a:xfrm>
            <a:off x="4271051" y="2462831"/>
            <a:ext cx="3016851" cy="1980145"/>
          </a:xfrm>
          <a:prstGeom prst="rect">
            <a:avLst/>
          </a:prstGeom>
          <a:solidFill>
            <a:srgbClr val="A4ABBF"/>
          </a:solidFill>
          <a:ln w="12700" cap="flat" cmpd="sng" algn="ctr">
            <a:solidFill>
              <a:srgbClr val="375D8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C1713"/>
                </a:solidFill>
                <a:effectLst/>
                <a:uLnTx/>
                <a:uFillTx/>
                <a:latin typeface="Calibri" panose="020F0502020204030204"/>
                <a:ea typeface="+mn-ea"/>
                <a:cs typeface="+mn-cs"/>
              </a:rPr>
              <a:t>Language Comprehension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1713"/>
                </a:solidFill>
                <a:effectLst/>
                <a:uLnTx/>
                <a:uFillTx/>
                <a:latin typeface="Calibri" panose="020F0502020204030204"/>
                <a:ea typeface="+mn-ea"/>
                <a:cs typeface="+mn-cs"/>
              </a:rPr>
              <a:t>Ability to understand spoken language</a:t>
            </a:r>
          </a:p>
        </p:txBody>
      </p:sp>
      <p:sp>
        <p:nvSpPr>
          <p:cNvPr id="17" name="Rectangle 16">
            <a:extLst>
              <a:ext uri="{FF2B5EF4-FFF2-40B4-BE49-F238E27FC236}">
                <a16:creationId xmlns:a16="http://schemas.microsoft.com/office/drawing/2014/main" id="{11AD9E1D-B95C-4B8D-9F79-DD5C0AA43274}"/>
              </a:ext>
            </a:extLst>
          </p:cNvPr>
          <p:cNvSpPr/>
          <p:nvPr/>
        </p:nvSpPr>
        <p:spPr>
          <a:xfrm>
            <a:off x="8019073" y="2462831"/>
            <a:ext cx="3604358" cy="1980146"/>
          </a:xfrm>
          <a:prstGeom prst="rect">
            <a:avLst/>
          </a:prstGeom>
          <a:solidFill>
            <a:srgbClr val="154476"/>
          </a:solidFill>
          <a:ln w="12700" cap="flat" cmpd="sng" algn="ctr">
            <a:solidFill>
              <a:srgbClr val="375D8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rPr>
              <a:t>Reading Comprehension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Fluent execution and coordination of word recognition and text comprehension.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892C330-F91C-405F-8068-6988D9036A88}"/>
              </a:ext>
            </a:extLst>
          </p:cNvPr>
          <p:cNvSpPr txBox="1"/>
          <p:nvPr/>
        </p:nvSpPr>
        <p:spPr>
          <a:xfrm>
            <a:off x="7388831" y="3069843"/>
            <a:ext cx="5293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C1713"/>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44E54864-CFFD-4D07-B9CE-801B94283D3B}"/>
              </a:ext>
            </a:extLst>
          </p:cNvPr>
          <p:cNvSpPr/>
          <p:nvPr/>
        </p:nvSpPr>
        <p:spPr>
          <a:xfrm>
            <a:off x="9376559" y="5739462"/>
            <a:ext cx="2592120"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8355F"/>
                </a:solidFill>
                <a:effectLst/>
                <a:uLnTx/>
                <a:uFillTx/>
                <a:latin typeface="HelveticaNeue" panose="02000503000000020004" pitchFamily="2" charset="0"/>
                <a:ea typeface="+mn-ea"/>
                <a:cs typeface="+mn-cs"/>
              </a:rPr>
              <a:t>(Gough and Tunmer,1986)</a:t>
            </a:r>
            <a:endParaRPr kumimoji="0" lang="en-US" sz="1600" b="0" i="0" u="none" strike="noStrike" kern="1200" cap="none" spc="0" normalizeH="0" baseline="0" noProof="0" dirty="0">
              <a:ln>
                <a:noFill/>
              </a:ln>
              <a:solidFill>
                <a:srgbClr val="08355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37DE443-22E8-A246-9193-73CC4EAB5C25}"/>
              </a:ext>
            </a:extLst>
          </p:cNvPr>
          <p:cNvSpPr txBox="1"/>
          <p:nvPr/>
        </p:nvSpPr>
        <p:spPr>
          <a:xfrm>
            <a:off x="603425" y="4700587"/>
            <a:ext cx="3016851" cy="1200329"/>
          </a:xfrm>
          <a:prstGeom prst="rect">
            <a:avLst/>
          </a:prstGeom>
          <a:noFill/>
        </p:spPr>
        <p:txBody>
          <a:bodyPr wrap="square" rtlCol="0">
            <a:spAutoFit/>
          </a:bodyPr>
          <a:lstStyle/>
          <a:p>
            <a:pPr marL="342900" indent="-342900">
              <a:buAutoNum type="arabicPeriod"/>
            </a:pPr>
            <a:r>
              <a:rPr lang="en-US" dirty="0"/>
              <a:t>Phonological Awareness</a:t>
            </a:r>
          </a:p>
          <a:p>
            <a:pPr marL="342900" indent="-342900">
              <a:buAutoNum type="arabicPeriod"/>
            </a:pPr>
            <a:r>
              <a:rPr lang="en-US" dirty="0"/>
              <a:t>Alphabetic Principle</a:t>
            </a:r>
          </a:p>
          <a:p>
            <a:pPr marL="342900" indent="-342900">
              <a:buAutoNum type="arabicPeriod"/>
            </a:pPr>
            <a:r>
              <a:rPr lang="en-US" dirty="0"/>
              <a:t>Accuracy and Fluency</a:t>
            </a:r>
          </a:p>
          <a:p>
            <a:pPr marL="342900" indent="-342900">
              <a:buAutoNum type="arabicPeriod"/>
            </a:pPr>
            <a:endParaRPr lang="en-US" dirty="0"/>
          </a:p>
        </p:txBody>
      </p:sp>
      <p:sp>
        <p:nvSpPr>
          <p:cNvPr id="10" name="TextBox 9">
            <a:extLst>
              <a:ext uri="{FF2B5EF4-FFF2-40B4-BE49-F238E27FC236}">
                <a16:creationId xmlns:a16="http://schemas.microsoft.com/office/drawing/2014/main" id="{13AED6A4-BEF6-5C4E-B637-B90BF4B6E6E1}"/>
              </a:ext>
            </a:extLst>
          </p:cNvPr>
          <p:cNvSpPr txBox="1"/>
          <p:nvPr/>
        </p:nvSpPr>
        <p:spPr>
          <a:xfrm>
            <a:off x="4857750" y="4700587"/>
            <a:ext cx="2430152" cy="646331"/>
          </a:xfrm>
          <a:prstGeom prst="rect">
            <a:avLst/>
          </a:prstGeom>
          <a:noFill/>
        </p:spPr>
        <p:txBody>
          <a:bodyPr wrap="square" rtlCol="0">
            <a:spAutoFit/>
          </a:bodyPr>
          <a:lstStyle/>
          <a:p>
            <a:pPr marL="342900" indent="-342900">
              <a:buFont typeface="+mj-lt"/>
              <a:buAutoNum type="arabicPeriod" startAt="4"/>
            </a:pPr>
            <a:r>
              <a:rPr lang="en-US" dirty="0"/>
              <a:t>Vocabulary</a:t>
            </a:r>
          </a:p>
          <a:p>
            <a:pPr marL="342900" indent="-342900">
              <a:buAutoNum type="arabicPeriod" startAt="4"/>
            </a:pPr>
            <a:r>
              <a:rPr lang="en-US" dirty="0"/>
              <a:t>Comprehension</a:t>
            </a:r>
          </a:p>
        </p:txBody>
      </p:sp>
    </p:spTree>
    <p:extLst>
      <p:ext uri="{BB962C8B-B14F-4D97-AF65-F5344CB8AC3E}">
        <p14:creationId xmlns:p14="http://schemas.microsoft.com/office/powerpoint/2010/main" val="3091213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87E6-FC93-E446-A59B-807593C58102}"/>
              </a:ext>
            </a:extLst>
          </p:cNvPr>
          <p:cNvSpPr>
            <a:spLocks noGrp="1"/>
          </p:cNvSpPr>
          <p:nvPr>
            <p:ph type="title"/>
          </p:nvPr>
        </p:nvSpPr>
        <p:spPr>
          <a:xfrm>
            <a:off x="838200" y="681037"/>
            <a:ext cx="10515600" cy="1325563"/>
          </a:xfrm>
        </p:spPr>
        <p:txBody>
          <a:bodyPr>
            <a:normAutofit/>
          </a:bodyPr>
          <a:lstStyle/>
          <a:p>
            <a:r>
              <a:rPr lang="en-US" dirty="0"/>
              <a:t>Adopted Research-based Reading Curriculum</a:t>
            </a:r>
          </a:p>
        </p:txBody>
      </p:sp>
      <p:pic>
        <p:nvPicPr>
          <p:cNvPr id="4" name="Picture 6" descr="Why Are Children's Books Illustrations Important for Young Readers – Amelia  Book Company">
            <a:extLst>
              <a:ext uri="{FF2B5EF4-FFF2-40B4-BE49-F238E27FC236}">
                <a16:creationId xmlns:a16="http://schemas.microsoft.com/office/drawing/2014/main" id="{A3C8BFFC-C560-B640-81D2-A9455E7DCF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0162" y="2006600"/>
            <a:ext cx="3976687" cy="3242038"/>
          </a:xfrm>
          <a:prstGeom prst="rect">
            <a:avLst/>
          </a:prstGeom>
          <a:solidFill>
            <a:srgbClr val="FFFFFF"/>
          </a:solidFill>
        </p:spPr>
      </p:pic>
      <p:sp>
        <p:nvSpPr>
          <p:cNvPr id="3" name="Content Placeholder 2">
            <a:extLst>
              <a:ext uri="{FF2B5EF4-FFF2-40B4-BE49-F238E27FC236}">
                <a16:creationId xmlns:a16="http://schemas.microsoft.com/office/drawing/2014/main" id="{BA57B855-95DE-C742-BD6B-9E3ADBE6F5CA}"/>
              </a:ext>
            </a:extLst>
          </p:cNvPr>
          <p:cNvSpPr>
            <a:spLocks noGrp="1"/>
          </p:cNvSpPr>
          <p:nvPr>
            <p:ph sz="half" idx="2"/>
          </p:nvPr>
        </p:nvSpPr>
        <p:spPr>
          <a:xfrm>
            <a:off x="6172200" y="1825625"/>
            <a:ext cx="5181600" cy="4351338"/>
          </a:xfrm>
        </p:spPr>
        <p:txBody>
          <a:bodyPr>
            <a:normAutofit/>
          </a:bodyPr>
          <a:lstStyle/>
          <a:p>
            <a:r>
              <a:rPr lang="en-US" dirty="0"/>
              <a:t>Tier I: developed based on scientific research on reading development and emphasizes the five essential components of reading instruction</a:t>
            </a:r>
          </a:p>
          <a:p>
            <a:r>
              <a:rPr lang="en-US" dirty="0"/>
              <a:t>Tier II and III: scientific studies have been conducted demonstrating improved student reading outcomes</a:t>
            </a:r>
          </a:p>
        </p:txBody>
      </p:sp>
    </p:spTree>
    <p:extLst>
      <p:ext uri="{BB962C8B-B14F-4D97-AF65-F5344CB8AC3E}">
        <p14:creationId xmlns:p14="http://schemas.microsoft.com/office/powerpoint/2010/main" val="2490117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E7B78E5-B660-FE4A-BB6E-6404FC8DD3C6}"/>
              </a:ext>
            </a:extLst>
          </p:cNvPr>
          <p:cNvSpPr txBox="1"/>
          <p:nvPr/>
        </p:nvSpPr>
        <p:spPr>
          <a:xfrm>
            <a:off x="1942306" y="5700713"/>
            <a:ext cx="8058944" cy="369332"/>
          </a:xfrm>
          <a:prstGeom prst="rect">
            <a:avLst/>
          </a:prstGeom>
          <a:noFill/>
        </p:spPr>
        <p:txBody>
          <a:bodyPr wrap="square" rtlCol="0">
            <a:spAutoFit/>
          </a:bodyPr>
          <a:lstStyle/>
          <a:p>
            <a:r>
              <a:rPr lang="en-US" dirty="0">
                <a:hlinkClick r:id="rId3"/>
              </a:rPr>
              <a:t>https://charts.intensiveintervention.org/aintervention</a:t>
            </a:r>
            <a:endParaRPr lang="en-US" dirty="0"/>
          </a:p>
        </p:txBody>
      </p:sp>
      <p:pic>
        <p:nvPicPr>
          <p:cNvPr id="5" name="Picture 4">
            <a:extLst>
              <a:ext uri="{FF2B5EF4-FFF2-40B4-BE49-F238E27FC236}">
                <a16:creationId xmlns:a16="http://schemas.microsoft.com/office/drawing/2014/main" id="{9A5AEA20-3425-C939-F52B-E626408DCED6}"/>
              </a:ext>
            </a:extLst>
          </p:cNvPr>
          <p:cNvPicPr>
            <a:picLocks noChangeAspect="1"/>
          </p:cNvPicPr>
          <p:nvPr/>
        </p:nvPicPr>
        <p:blipFill>
          <a:blip r:embed="rId4"/>
          <a:stretch>
            <a:fillRect/>
          </a:stretch>
        </p:blipFill>
        <p:spPr>
          <a:xfrm>
            <a:off x="1394403" y="261327"/>
            <a:ext cx="9403193" cy="5439386"/>
          </a:xfrm>
          <a:prstGeom prst="rect">
            <a:avLst/>
          </a:prstGeom>
          <a:ln>
            <a:solidFill>
              <a:schemeClr val="accent1"/>
            </a:solidFill>
          </a:ln>
        </p:spPr>
      </p:pic>
    </p:spTree>
    <p:extLst>
      <p:ext uri="{BB962C8B-B14F-4D97-AF65-F5344CB8AC3E}">
        <p14:creationId xmlns:p14="http://schemas.microsoft.com/office/powerpoint/2010/main" val="1913881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3166-0AFF-CE48-AC3B-612BC10D5055}"/>
              </a:ext>
            </a:extLst>
          </p:cNvPr>
          <p:cNvSpPr>
            <a:spLocks noGrp="1"/>
          </p:cNvSpPr>
          <p:nvPr>
            <p:ph type="title"/>
          </p:nvPr>
        </p:nvSpPr>
        <p:spPr>
          <a:xfrm>
            <a:off x="729778" y="755197"/>
            <a:ext cx="10732444" cy="1325563"/>
          </a:xfrm>
        </p:spPr>
        <p:txBody>
          <a:bodyPr/>
          <a:lstStyle/>
          <a:p>
            <a:r>
              <a:rPr lang="en-US" dirty="0"/>
              <a:t>Evaluate Your Adopted Reading Programs</a:t>
            </a:r>
          </a:p>
        </p:txBody>
      </p:sp>
      <p:pic>
        <p:nvPicPr>
          <p:cNvPr id="5" name="Picture 4" descr="Application, table&#10;&#10;Description automatically generated with medium confidence">
            <a:extLst>
              <a:ext uri="{FF2B5EF4-FFF2-40B4-BE49-F238E27FC236}">
                <a16:creationId xmlns:a16="http://schemas.microsoft.com/office/drawing/2014/main" id="{B5EB85A2-F201-B743-94FA-545EEE6CC922}"/>
              </a:ext>
            </a:extLst>
          </p:cNvPr>
          <p:cNvPicPr>
            <a:picLocks noChangeAspect="1"/>
          </p:cNvPicPr>
          <p:nvPr/>
        </p:nvPicPr>
        <p:blipFill>
          <a:blip r:embed="rId3"/>
          <a:stretch>
            <a:fillRect/>
          </a:stretch>
        </p:blipFill>
        <p:spPr>
          <a:xfrm>
            <a:off x="592015" y="2511280"/>
            <a:ext cx="11007969" cy="3117864"/>
          </a:xfrm>
          <a:prstGeom prst="rect">
            <a:avLst/>
          </a:prstGeom>
          <a:ln>
            <a:solidFill>
              <a:schemeClr val="accent1"/>
            </a:solidFill>
          </a:ln>
        </p:spPr>
      </p:pic>
    </p:spTree>
    <p:custDataLst>
      <p:tags r:id="rId1"/>
    </p:custDataLst>
    <p:extLst>
      <p:ext uri="{BB962C8B-B14F-4D97-AF65-F5344CB8AC3E}">
        <p14:creationId xmlns:p14="http://schemas.microsoft.com/office/powerpoint/2010/main" val="313936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A812-27A3-B247-96C3-9745129DBF72}"/>
              </a:ext>
            </a:extLst>
          </p:cNvPr>
          <p:cNvSpPr>
            <a:spLocks noGrp="1"/>
          </p:cNvSpPr>
          <p:nvPr>
            <p:ph type="title"/>
          </p:nvPr>
        </p:nvSpPr>
        <p:spPr>
          <a:xfrm>
            <a:off x="2668943" y="3047200"/>
            <a:ext cx="11360800" cy="763600"/>
          </a:xfrm>
        </p:spPr>
        <p:txBody>
          <a:bodyPr/>
          <a:lstStyle/>
          <a:p>
            <a:r>
              <a:rPr lang="en-US" b="1" dirty="0"/>
              <a:t>HOW</a:t>
            </a:r>
            <a:r>
              <a:rPr lang="en-US" dirty="0"/>
              <a:t> do we need to teach?</a:t>
            </a:r>
          </a:p>
        </p:txBody>
      </p:sp>
    </p:spTree>
    <p:custDataLst>
      <p:tags r:id="rId1"/>
    </p:custDataLst>
    <p:extLst>
      <p:ext uri="{BB962C8B-B14F-4D97-AF65-F5344CB8AC3E}">
        <p14:creationId xmlns:p14="http://schemas.microsoft.com/office/powerpoint/2010/main" val="164599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D8D52C-68EA-4444-AE70-34A52219698F}"/>
              </a:ext>
            </a:extLst>
          </p:cNvPr>
          <p:cNvPicPr>
            <a:picLocks noGrp="1" noChangeAspect="1"/>
          </p:cNvPicPr>
          <p:nvPr>
            <p:ph idx="1"/>
          </p:nvPr>
        </p:nvPicPr>
        <p:blipFill rotWithShape="1">
          <a:blip r:embed="rId4"/>
          <a:srcRect l="23892" t="4023" r="1022"/>
          <a:stretch/>
        </p:blipFill>
        <p:spPr>
          <a:xfrm>
            <a:off x="2692399" y="584307"/>
            <a:ext cx="5301745" cy="5412387"/>
          </a:xfrm>
          <a:prstGeom prst="rect">
            <a:avLst/>
          </a:prstGeom>
        </p:spPr>
      </p:pic>
      <p:sp>
        <p:nvSpPr>
          <p:cNvPr id="2" name="Rectangle 1">
            <a:extLst>
              <a:ext uri="{FF2B5EF4-FFF2-40B4-BE49-F238E27FC236}">
                <a16:creationId xmlns:a16="http://schemas.microsoft.com/office/drawing/2014/main" id="{0E340EEF-D79B-5045-A1B0-FDF574FD2D54}"/>
              </a:ext>
            </a:extLst>
          </p:cNvPr>
          <p:cNvSpPr/>
          <p:nvPr/>
        </p:nvSpPr>
        <p:spPr>
          <a:xfrm>
            <a:off x="8370753" y="5387094"/>
            <a:ext cx="3683316" cy="276999"/>
          </a:xfrm>
          <a:prstGeom prst="rect">
            <a:avLst/>
          </a:prstGeom>
        </p:spPr>
        <p:txBody>
          <a:bodyPr wrap="none">
            <a:spAutoFit/>
          </a:bodyPr>
          <a:lstStyle/>
          <a:p>
            <a:pPr lvl="0">
              <a:defRPr/>
            </a:pPr>
            <a:r>
              <a:rPr lang="en-US" sz="1200" dirty="0">
                <a:hlinkClick r:id="rId5">
                  <a:extLst>
                    <a:ext uri="{A12FA001-AC4F-418D-AE19-62706E023703}">
                      <ahyp:hlinkClr xmlns:ahyp="http://schemas.microsoft.com/office/drawing/2018/hyperlinkcolor" val="tx"/>
                    </a:ext>
                  </a:extLst>
                </a:hlinkClick>
              </a:rPr>
              <a:t>https://www.leadersofequity.org/instructional-practices</a:t>
            </a:r>
            <a:endParaRPr lang="en-US" sz="1200" dirty="0"/>
          </a:p>
        </p:txBody>
      </p:sp>
      <p:sp>
        <p:nvSpPr>
          <p:cNvPr id="12" name="Title 1">
            <a:extLst>
              <a:ext uri="{FF2B5EF4-FFF2-40B4-BE49-F238E27FC236}">
                <a16:creationId xmlns:a16="http://schemas.microsoft.com/office/drawing/2014/main" id="{8BB00D9A-1671-FC43-810E-335D4CCB242C}"/>
              </a:ext>
            </a:extLst>
          </p:cNvPr>
          <p:cNvSpPr txBox="1">
            <a:spLocks/>
          </p:cNvSpPr>
          <p:nvPr/>
        </p:nvSpPr>
        <p:spPr>
          <a:xfrm>
            <a:off x="8911638" y="4690534"/>
            <a:ext cx="2601546" cy="46076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Master Schedule Example: </a:t>
            </a:r>
            <a:br>
              <a:rPr lang="en-US" sz="2400" dirty="0"/>
            </a:br>
            <a:r>
              <a:rPr lang="en-US" sz="2400" dirty="0"/>
              <a:t>Leaders of Equity</a:t>
            </a:r>
          </a:p>
        </p:txBody>
      </p:sp>
      <p:sp>
        <p:nvSpPr>
          <p:cNvPr id="9" name="Pentagon 8">
            <a:extLst>
              <a:ext uri="{FF2B5EF4-FFF2-40B4-BE49-F238E27FC236}">
                <a16:creationId xmlns:a16="http://schemas.microsoft.com/office/drawing/2014/main" id="{F145F457-8982-3C41-8D7C-8A50C06DB622}"/>
              </a:ext>
            </a:extLst>
          </p:cNvPr>
          <p:cNvSpPr/>
          <p:nvPr/>
        </p:nvSpPr>
        <p:spPr>
          <a:xfrm>
            <a:off x="474133" y="880533"/>
            <a:ext cx="2218267" cy="846667"/>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Specify time each day for Tier I instruction.</a:t>
            </a:r>
          </a:p>
        </p:txBody>
      </p:sp>
      <p:sp>
        <p:nvSpPr>
          <p:cNvPr id="13" name="Pentagon 12">
            <a:extLst>
              <a:ext uri="{FF2B5EF4-FFF2-40B4-BE49-F238E27FC236}">
                <a16:creationId xmlns:a16="http://schemas.microsoft.com/office/drawing/2014/main" id="{8EBC8E43-4758-6140-A9A0-4E78AEC98DDC}"/>
              </a:ext>
            </a:extLst>
          </p:cNvPr>
          <p:cNvSpPr/>
          <p:nvPr/>
        </p:nvSpPr>
        <p:spPr>
          <a:xfrm>
            <a:off x="474132" y="2607732"/>
            <a:ext cx="2218267" cy="846667"/>
          </a:xfrm>
          <a:prstGeom prst="homePlate">
            <a:avLst/>
          </a:prstGeom>
          <a:solidFill>
            <a:srgbClr val="F0FE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Specify time each day for Tier II instruction.</a:t>
            </a:r>
          </a:p>
        </p:txBody>
      </p:sp>
      <p:sp>
        <p:nvSpPr>
          <p:cNvPr id="15" name="Pentagon 14">
            <a:extLst>
              <a:ext uri="{FF2B5EF4-FFF2-40B4-BE49-F238E27FC236}">
                <a16:creationId xmlns:a16="http://schemas.microsoft.com/office/drawing/2014/main" id="{0BA22F58-9A39-0B4F-9DD6-6831E183953A}"/>
              </a:ext>
            </a:extLst>
          </p:cNvPr>
          <p:cNvSpPr/>
          <p:nvPr/>
        </p:nvSpPr>
        <p:spPr>
          <a:xfrm>
            <a:off x="474132" y="4267201"/>
            <a:ext cx="2218267" cy="846667"/>
          </a:xfrm>
          <a:prstGeom prst="homePlate">
            <a:avLst/>
          </a:prstGeom>
          <a:solidFill>
            <a:srgbClr val="FE89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Specify time each day for Tier III instruction.</a:t>
            </a:r>
          </a:p>
        </p:txBody>
      </p:sp>
      <p:sp>
        <p:nvSpPr>
          <p:cNvPr id="8" name="Title 7">
            <a:extLst>
              <a:ext uri="{FF2B5EF4-FFF2-40B4-BE49-F238E27FC236}">
                <a16:creationId xmlns:a16="http://schemas.microsoft.com/office/drawing/2014/main" id="{39770E84-494E-504E-AC3E-0268F67BF36A}"/>
              </a:ext>
            </a:extLst>
          </p:cNvPr>
          <p:cNvSpPr>
            <a:spLocks noGrp="1"/>
          </p:cNvSpPr>
          <p:nvPr>
            <p:ph type="title"/>
          </p:nvPr>
        </p:nvSpPr>
        <p:spPr>
          <a:xfrm>
            <a:off x="8102095" y="2607732"/>
            <a:ext cx="4053477" cy="2020639"/>
          </a:xfrm>
        </p:spPr>
        <p:txBody>
          <a:bodyPr/>
          <a:lstStyle/>
          <a:p>
            <a:r>
              <a:rPr lang="en-US" dirty="0"/>
              <a:t>Establish a Master Schedule</a:t>
            </a:r>
          </a:p>
        </p:txBody>
      </p:sp>
    </p:spTree>
    <p:custDataLst>
      <p:tags r:id="rId1"/>
    </p:custDataLst>
    <p:extLst>
      <p:ext uri="{BB962C8B-B14F-4D97-AF65-F5344CB8AC3E}">
        <p14:creationId xmlns:p14="http://schemas.microsoft.com/office/powerpoint/2010/main" val="4231703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6A66DE3-BA73-4248-A578-E327BA2FB73A}"/>
              </a:ext>
            </a:extLst>
          </p:cNvPr>
          <p:cNvGrpSpPr/>
          <p:nvPr/>
        </p:nvGrpSpPr>
        <p:grpSpPr>
          <a:xfrm>
            <a:off x="548262" y="1363883"/>
            <a:ext cx="11380169" cy="3657544"/>
            <a:chOff x="1902620" y="1807072"/>
            <a:chExt cx="9406476" cy="2639282"/>
          </a:xfrm>
        </p:grpSpPr>
        <p:sp>
          <p:nvSpPr>
            <p:cNvPr id="6" name="Rounded Rectangle 5">
              <a:extLst>
                <a:ext uri="{FF2B5EF4-FFF2-40B4-BE49-F238E27FC236}">
                  <a16:creationId xmlns:a16="http://schemas.microsoft.com/office/drawing/2014/main" id="{86B8B261-F511-0A46-898C-B690A54A7735}"/>
                </a:ext>
              </a:extLst>
            </p:cNvPr>
            <p:cNvSpPr/>
            <p:nvPr/>
          </p:nvSpPr>
          <p:spPr>
            <a:xfrm>
              <a:off x="1902620" y="2342356"/>
              <a:ext cx="2598737" cy="1600200"/>
            </a:xfrm>
            <a:prstGeom prst="roundRect">
              <a:avLst/>
            </a:prstGeom>
            <a:solidFill>
              <a:schemeClr val="accent6">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Tier I (Core) Instruction </a:t>
              </a:r>
            </a:p>
            <a:p>
              <a:pPr algn="ctr"/>
              <a:r>
                <a:rPr lang="en-US" b="1" dirty="0">
                  <a:solidFill>
                    <a:schemeClr val="tx1"/>
                  </a:solidFill>
                  <a:latin typeface="Calibri" panose="020F0502020204030204" pitchFamily="34" charset="0"/>
                  <a:cs typeface="Calibri" panose="020F0502020204030204" pitchFamily="34" charset="0"/>
                </a:rPr>
                <a:t>(all students)</a:t>
              </a:r>
            </a:p>
            <a:p>
              <a:endParaRPr lang="en-US" sz="1100" dirty="0">
                <a:solidFill>
                  <a:schemeClr val="tx1"/>
                </a:solidFill>
                <a:latin typeface="Calibri" panose="020F0502020204030204" pitchFamily="34" charset="0"/>
                <a:cs typeface="Calibri" panose="020F0502020204030204" pitchFamily="34" charset="0"/>
              </a:endParaRPr>
            </a:p>
            <a:p>
              <a:pPr algn="ctr"/>
              <a:r>
                <a:rPr lang="en-US" sz="1600" dirty="0">
                  <a:solidFill>
                    <a:schemeClr val="tx1"/>
                  </a:solidFill>
                  <a:latin typeface="Calibri" panose="020F0502020204030204" pitchFamily="34" charset="0"/>
                  <a:cs typeface="Calibri" panose="020F0502020204030204" pitchFamily="34" charset="0"/>
                </a:rPr>
                <a:t>Foundational Reading Skills</a:t>
              </a:r>
            </a:p>
            <a:p>
              <a:pPr algn="ctr"/>
              <a:r>
                <a:rPr lang="en-US" sz="1600" dirty="0">
                  <a:solidFill>
                    <a:schemeClr val="tx1"/>
                  </a:solidFill>
                  <a:latin typeface="Calibri" panose="020F0502020204030204" pitchFamily="34" charset="0"/>
                  <a:cs typeface="Calibri" panose="020F0502020204030204" pitchFamily="34" charset="0"/>
                </a:rPr>
                <a:t>(Phonemic Awareness, Phonics, Fluency, Vocabulary, Comprehension)</a:t>
              </a:r>
            </a:p>
          </p:txBody>
        </p:sp>
        <p:sp>
          <p:nvSpPr>
            <p:cNvPr id="9" name="Rounded Rectangle 8">
              <a:extLst>
                <a:ext uri="{FF2B5EF4-FFF2-40B4-BE49-F238E27FC236}">
                  <a16:creationId xmlns:a16="http://schemas.microsoft.com/office/drawing/2014/main" id="{48060FF9-E8D2-3241-938C-BC4E468FF5FC}"/>
                </a:ext>
              </a:extLst>
            </p:cNvPr>
            <p:cNvSpPr/>
            <p:nvPr/>
          </p:nvSpPr>
          <p:spPr>
            <a:xfrm>
              <a:off x="8305663" y="2342356"/>
              <a:ext cx="3003433" cy="2103998"/>
            </a:xfrm>
            <a:prstGeom prst="roundRect">
              <a:avLst/>
            </a:prstGeom>
            <a:solidFill>
              <a:schemeClr val="bg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Tier III (Intensifying Intervention) Instruction </a:t>
              </a:r>
            </a:p>
            <a:p>
              <a:pPr algn="ctr"/>
              <a:r>
                <a:rPr lang="en-US" b="1" dirty="0">
                  <a:solidFill>
                    <a:schemeClr val="tx1"/>
                  </a:solidFill>
                  <a:latin typeface="Calibri" panose="020F0502020204030204" pitchFamily="34" charset="0"/>
                  <a:cs typeface="Calibri" panose="020F0502020204030204" pitchFamily="34" charset="0"/>
                </a:rPr>
                <a:t>(students who show minimal progress after Tier II instruction )</a:t>
              </a:r>
            </a:p>
            <a:p>
              <a:endParaRPr lang="en-US" sz="1100" dirty="0">
                <a:solidFill>
                  <a:schemeClr val="tx1"/>
                </a:solidFill>
                <a:latin typeface="Calibri" panose="020F0502020204030204" pitchFamily="34" charset="0"/>
                <a:cs typeface="Calibri" panose="020F0502020204030204" pitchFamily="34" charset="0"/>
              </a:endParaRPr>
            </a:p>
            <a:p>
              <a:pPr algn="ctr"/>
              <a:r>
                <a:rPr lang="en-US" sz="1600" dirty="0">
                  <a:solidFill>
                    <a:schemeClr val="tx1"/>
                  </a:solidFill>
                  <a:latin typeface="Calibri" panose="020F0502020204030204" pitchFamily="34" charset="0"/>
                  <a:cs typeface="Calibri" panose="020F0502020204030204" pitchFamily="34" charset="0"/>
                </a:rPr>
                <a:t>Intensive, systematic instruction focused on </a:t>
              </a:r>
            </a:p>
            <a:p>
              <a:pPr algn="ctr"/>
              <a:r>
                <a:rPr lang="en-US" sz="1600" dirty="0">
                  <a:solidFill>
                    <a:schemeClr val="tx1"/>
                  </a:solidFill>
                  <a:latin typeface="Calibri" panose="020F0502020204030204" pitchFamily="34" charset="0"/>
                  <a:cs typeface="Calibri" panose="020F0502020204030204" pitchFamily="34" charset="0"/>
                </a:rPr>
                <a:t>Foundational Reading Skills with Strategic Integration, Integrated Cognitive processing and Mastery Monitoring</a:t>
              </a:r>
            </a:p>
          </p:txBody>
        </p:sp>
        <p:sp>
          <p:nvSpPr>
            <p:cNvPr id="10" name="Rounded Rectangle 9">
              <a:extLst>
                <a:ext uri="{FF2B5EF4-FFF2-40B4-BE49-F238E27FC236}">
                  <a16:creationId xmlns:a16="http://schemas.microsoft.com/office/drawing/2014/main" id="{784D1E7B-6E1A-9646-9D69-61AB07754251}"/>
                </a:ext>
              </a:extLst>
            </p:cNvPr>
            <p:cNvSpPr/>
            <p:nvPr/>
          </p:nvSpPr>
          <p:spPr>
            <a:xfrm>
              <a:off x="5395118" y="2342356"/>
              <a:ext cx="2357438" cy="1600200"/>
            </a:xfrm>
            <a:prstGeom prst="roundRect">
              <a:avLst/>
            </a:prstGeom>
            <a:solidFill>
              <a:schemeClr val="accent4">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Tier II (Intervention) Instruction</a:t>
              </a:r>
            </a:p>
            <a:p>
              <a:pPr algn="ctr"/>
              <a:r>
                <a:rPr lang="en-US" b="1" dirty="0">
                  <a:solidFill>
                    <a:schemeClr val="tx1"/>
                  </a:solidFill>
                  <a:latin typeface="Calibri" panose="020F0502020204030204" pitchFamily="34" charset="0"/>
                  <a:cs typeface="Calibri" panose="020F0502020204030204" pitchFamily="34" charset="0"/>
                </a:rPr>
                <a:t>(students who demonstrate risk)</a:t>
              </a:r>
            </a:p>
            <a:p>
              <a:pPr algn="ctr"/>
              <a:endParaRPr lang="en-US" sz="1100" dirty="0">
                <a:solidFill>
                  <a:schemeClr val="tx1"/>
                </a:solidFill>
                <a:latin typeface="Calibri" panose="020F0502020204030204" pitchFamily="34" charset="0"/>
                <a:cs typeface="Calibri" panose="020F0502020204030204" pitchFamily="34" charset="0"/>
              </a:endParaRPr>
            </a:p>
            <a:p>
              <a:pPr algn="ctr"/>
              <a:r>
                <a:rPr lang="en-US" sz="1600" dirty="0">
                  <a:solidFill>
                    <a:schemeClr val="tx1"/>
                  </a:solidFill>
                  <a:latin typeface="Calibri" panose="020F0502020204030204" pitchFamily="34" charset="0"/>
                  <a:cs typeface="Calibri" panose="020F0502020204030204" pitchFamily="34" charset="0"/>
                </a:rPr>
                <a:t>Intensive, systematic instruction focused on </a:t>
              </a:r>
            </a:p>
            <a:p>
              <a:pPr algn="ctr"/>
              <a:r>
                <a:rPr lang="en-US" sz="1600" dirty="0">
                  <a:solidFill>
                    <a:schemeClr val="tx1"/>
                  </a:solidFill>
                  <a:latin typeface="Calibri" panose="020F0502020204030204" pitchFamily="34" charset="0"/>
                  <a:cs typeface="Calibri" panose="020F0502020204030204" pitchFamily="34" charset="0"/>
                </a:rPr>
                <a:t>Foundational Reading Skills</a:t>
              </a:r>
            </a:p>
          </p:txBody>
        </p:sp>
        <p:sp>
          <p:nvSpPr>
            <p:cNvPr id="18" name="U-Turn Arrow 17">
              <a:extLst>
                <a:ext uri="{FF2B5EF4-FFF2-40B4-BE49-F238E27FC236}">
                  <a16:creationId xmlns:a16="http://schemas.microsoft.com/office/drawing/2014/main" id="{BF9E91CA-703C-5547-AF15-2F782AFA57E0}"/>
                </a:ext>
              </a:extLst>
            </p:cNvPr>
            <p:cNvSpPr/>
            <p:nvPr/>
          </p:nvSpPr>
          <p:spPr>
            <a:xfrm flipH="1">
              <a:off x="7346952" y="2063378"/>
              <a:ext cx="2029617" cy="253282"/>
            </a:xfrm>
            <a:prstGeom prst="uturnArrow">
              <a:avLst>
                <a:gd name="adj1" fmla="val 8871"/>
                <a:gd name="adj2" fmla="val 25000"/>
                <a:gd name="adj3" fmla="val 25000"/>
                <a:gd name="adj4" fmla="val 43750"/>
                <a:gd name="adj5" fmla="val 100000"/>
              </a:avLst>
            </a:prstGeom>
            <a:solidFill>
              <a:schemeClr val="accent1">
                <a:lumMod val="75000"/>
              </a:schemeClr>
            </a:solidFill>
            <a:ln w="31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U-Turn Arrow 18">
              <a:extLst>
                <a:ext uri="{FF2B5EF4-FFF2-40B4-BE49-F238E27FC236}">
                  <a16:creationId xmlns:a16="http://schemas.microsoft.com/office/drawing/2014/main" id="{4ACAB34D-3447-BC49-8F46-0039F232256F}"/>
                </a:ext>
              </a:extLst>
            </p:cNvPr>
            <p:cNvSpPr/>
            <p:nvPr/>
          </p:nvSpPr>
          <p:spPr>
            <a:xfrm flipH="1">
              <a:off x="2990056" y="1807072"/>
              <a:ext cx="7372350" cy="509588"/>
            </a:xfrm>
            <a:prstGeom prst="uturnArrow">
              <a:avLst>
                <a:gd name="adj1" fmla="val 6250"/>
                <a:gd name="adj2" fmla="val 25000"/>
                <a:gd name="adj3" fmla="val 25000"/>
                <a:gd name="adj4" fmla="val 43750"/>
                <a:gd name="adj5" fmla="val 100000"/>
              </a:avLst>
            </a:prstGeom>
            <a:solidFill>
              <a:schemeClr val="accent1">
                <a:lumMod val="7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3" name="Rounded Rectangle 12">
            <a:extLst>
              <a:ext uri="{FF2B5EF4-FFF2-40B4-BE49-F238E27FC236}">
                <a16:creationId xmlns:a16="http://schemas.microsoft.com/office/drawing/2014/main" id="{F39B0176-1D1C-9544-B9B6-F5288D187A3B}"/>
              </a:ext>
            </a:extLst>
          </p:cNvPr>
          <p:cNvSpPr/>
          <p:nvPr/>
        </p:nvSpPr>
        <p:spPr>
          <a:xfrm>
            <a:off x="498696" y="4692901"/>
            <a:ext cx="5538925" cy="767076"/>
          </a:xfrm>
          <a:prstGeom prst="round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Tier I Differentiated Small Group Instruction </a:t>
            </a:r>
          </a:p>
          <a:p>
            <a:pPr algn="ctr"/>
            <a:r>
              <a:rPr lang="en-US" dirty="0">
                <a:solidFill>
                  <a:schemeClr val="tx1"/>
                </a:solidFill>
                <a:latin typeface="Calibri" panose="020F0502020204030204" pitchFamily="34" charset="0"/>
                <a:cs typeface="Calibri" panose="020F0502020204030204" pitchFamily="34" charset="0"/>
              </a:rPr>
              <a:t>(instructional content based on student formative data)</a:t>
            </a:r>
          </a:p>
        </p:txBody>
      </p:sp>
      <p:sp>
        <p:nvSpPr>
          <p:cNvPr id="14" name="Oval 13">
            <a:extLst>
              <a:ext uri="{FF2B5EF4-FFF2-40B4-BE49-F238E27FC236}">
                <a16:creationId xmlns:a16="http://schemas.microsoft.com/office/drawing/2014/main" id="{80693612-42AD-B74E-A8F3-645772322FC4}"/>
              </a:ext>
            </a:extLst>
          </p:cNvPr>
          <p:cNvSpPr/>
          <p:nvPr/>
        </p:nvSpPr>
        <p:spPr>
          <a:xfrm>
            <a:off x="361280" y="5475997"/>
            <a:ext cx="1486986" cy="883507"/>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Advanced</a:t>
            </a:r>
          </a:p>
        </p:txBody>
      </p:sp>
      <p:sp>
        <p:nvSpPr>
          <p:cNvPr id="15" name="Oval 14">
            <a:extLst>
              <a:ext uri="{FF2B5EF4-FFF2-40B4-BE49-F238E27FC236}">
                <a16:creationId xmlns:a16="http://schemas.microsoft.com/office/drawing/2014/main" id="{9949668A-1683-8B44-9FCB-C2127CC8EAB7}"/>
              </a:ext>
            </a:extLst>
          </p:cNvPr>
          <p:cNvSpPr/>
          <p:nvPr/>
        </p:nvSpPr>
        <p:spPr>
          <a:xfrm>
            <a:off x="2058531" y="5484960"/>
            <a:ext cx="1302625" cy="883507"/>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Grade</a:t>
            </a:r>
          </a:p>
          <a:p>
            <a:pPr algn="ctr"/>
            <a:r>
              <a:rPr lang="en-US" sz="1600" dirty="0">
                <a:solidFill>
                  <a:srgbClr val="000000"/>
                </a:solidFill>
              </a:rPr>
              <a:t>Level</a:t>
            </a:r>
          </a:p>
        </p:txBody>
      </p:sp>
      <p:sp>
        <p:nvSpPr>
          <p:cNvPr id="16" name="Oval 15">
            <a:extLst>
              <a:ext uri="{FF2B5EF4-FFF2-40B4-BE49-F238E27FC236}">
                <a16:creationId xmlns:a16="http://schemas.microsoft.com/office/drawing/2014/main" id="{8FD5A93F-D467-754A-8F48-6AACB3E4516B}"/>
              </a:ext>
            </a:extLst>
          </p:cNvPr>
          <p:cNvSpPr/>
          <p:nvPr/>
        </p:nvSpPr>
        <p:spPr>
          <a:xfrm>
            <a:off x="3571422" y="5484960"/>
            <a:ext cx="1302625" cy="883507"/>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Some</a:t>
            </a:r>
          </a:p>
          <a:p>
            <a:pPr algn="ctr"/>
            <a:r>
              <a:rPr lang="en-US" sz="1600" dirty="0">
                <a:solidFill>
                  <a:srgbClr val="000000"/>
                </a:solidFill>
              </a:rPr>
              <a:t>Risk</a:t>
            </a:r>
          </a:p>
        </p:txBody>
      </p:sp>
      <p:sp>
        <p:nvSpPr>
          <p:cNvPr id="17" name="Oval 16">
            <a:extLst>
              <a:ext uri="{FF2B5EF4-FFF2-40B4-BE49-F238E27FC236}">
                <a16:creationId xmlns:a16="http://schemas.microsoft.com/office/drawing/2014/main" id="{9F06A326-8A42-BD46-BCDC-8D47B67103F2}"/>
              </a:ext>
            </a:extLst>
          </p:cNvPr>
          <p:cNvSpPr/>
          <p:nvPr/>
        </p:nvSpPr>
        <p:spPr>
          <a:xfrm>
            <a:off x="5008699" y="5476026"/>
            <a:ext cx="1281952" cy="892441"/>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High</a:t>
            </a:r>
          </a:p>
          <a:p>
            <a:pPr algn="ctr"/>
            <a:r>
              <a:rPr lang="en-US" sz="1600" dirty="0">
                <a:solidFill>
                  <a:srgbClr val="000000"/>
                </a:solidFill>
              </a:rPr>
              <a:t>Risk</a:t>
            </a:r>
          </a:p>
        </p:txBody>
      </p:sp>
      <p:sp>
        <p:nvSpPr>
          <p:cNvPr id="20" name="U-Turn Arrow 19">
            <a:extLst>
              <a:ext uri="{FF2B5EF4-FFF2-40B4-BE49-F238E27FC236}">
                <a16:creationId xmlns:a16="http://schemas.microsoft.com/office/drawing/2014/main" id="{C5EC62F1-313A-B147-BC51-F1E09C776DEE}"/>
              </a:ext>
            </a:extLst>
          </p:cNvPr>
          <p:cNvSpPr/>
          <p:nvPr/>
        </p:nvSpPr>
        <p:spPr>
          <a:xfrm flipH="1">
            <a:off x="2834029" y="1731791"/>
            <a:ext cx="2367650" cy="351001"/>
          </a:xfrm>
          <a:prstGeom prst="uturnArrow">
            <a:avLst>
              <a:gd name="adj1" fmla="val 8871"/>
              <a:gd name="adj2" fmla="val 25000"/>
              <a:gd name="adj3" fmla="val 25000"/>
              <a:gd name="adj4" fmla="val 43750"/>
              <a:gd name="adj5" fmla="val 100000"/>
            </a:avLst>
          </a:prstGeom>
          <a:solidFill>
            <a:schemeClr val="accent1">
              <a:lumMod val="7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Arrow Connector 4">
            <a:extLst>
              <a:ext uri="{FF2B5EF4-FFF2-40B4-BE49-F238E27FC236}">
                <a16:creationId xmlns:a16="http://schemas.microsoft.com/office/drawing/2014/main" id="{535A132C-FDBE-6949-A4E8-2AD046AA1A36}"/>
              </a:ext>
            </a:extLst>
          </p:cNvPr>
          <p:cNvCxnSpPr>
            <a:cxnSpLocks/>
          </p:cNvCxnSpPr>
          <p:nvPr/>
        </p:nvCxnSpPr>
        <p:spPr>
          <a:xfrm>
            <a:off x="2089495" y="4323259"/>
            <a:ext cx="0" cy="3911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C66F3198-07CC-4636-B596-69EF839E3664}"/>
              </a:ext>
            </a:extLst>
          </p:cNvPr>
          <p:cNvSpPr>
            <a:spLocks noGrp="1"/>
          </p:cNvSpPr>
          <p:nvPr>
            <p:ph type="title"/>
          </p:nvPr>
        </p:nvSpPr>
        <p:spPr>
          <a:xfrm>
            <a:off x="415600" y="489533"/>
            <a:ext cx="11360800" cy="763600"/>
          </a:xfrm>
        </p:spPr>
        <p:txBody>
          <a:bodyPr/>
          <a:lstStyle/>
          <a:p>
            <a:r>
              <a:rPr lang="en-US" dirty="0"/>
              <a:t>Instructional Emphasis Aligns with Student Needs</a:t>
            </a:r>
          </a:p>
        </p:txBody>
      </p:sp>
    </p:spTree>
    <p:custDataLst>
      <p:tags r:id="rId1"/>
    </p:custDataLst>
    <p:extLst>
      <p:ext uri="{BB962C8B-B14F-4D97-AF65-F5344CB8AC3E}">
        <p14:creationId xmlns:p14="http://schemas.microsoft.com/office/powerpoint/2010/main" val="3301049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FCC9-6B94-F349-B7F6-5D5AA39C193C}"/>
              </a:ext>
            </a:extLst>
          </p:cNvPr>
          <p:cNvSpPr>
            <a:spLocks noGrp="1"/>
          </p:cNvSpPr>
          <p:nvPr>
            <p:ph type="title"/>
          </p:nvPr>
        </p:nvSpPr>
        <p:spPr>
          <a:xfrm>
            <a:off x="679450" y="660071"/>
            <a:ext cx="10515600" cy="1325563"/>
          </a:xfrm>
        </p:spPr>
        <p:txBody>
          <a:bodyPr>
            <a:normAutofit/>
          </a:bodyPr>
          <a:lstStyle/>
          <a:p>
            <a:r>
              <a:rPr lang="en-US" dirty="0"/>
              <a:t>Tier I Core Instruction (all students)</a:t>
            </a:r>
            <a:br>
              <a:rPr lang="en-US" dirty="0"/>
            </a:br>
            <a:r>
              <a:rPr lang="en-US" dirty="0"/>
              <a:t>90+ minute Reading Block</a:t>
            </a:r>
          </a:p>
        </p:txBody>
      </p:sp>
      <p:sp>
        <p:nvSpPr>
          <p:cNvPr id="6" name="TextBox 5">
            <a:extLst>
              <a:ext uri="{FF2B5EF4-FFF2-40B4-BE49-F238E27FC236}">
                <a16:creationId xmlns:a16="http://schemas.microsoft.com/office/drawing/2014/main" id="{4BDABCEA-7B63-A848-99C0-A94CB160DD0D}"/>
              </a:ext>
            </a:extLst>
          </p:cNvPr>
          <p:cNvSpPr txBox="1"/>
          <p:nvPr/>
        </p:nvSpPr>
        <p:spPr>
          <a:xfrm>
            <a:off x="868307" y="2520771"/>
            <a:ext cx="3140420" cy="2400657"/>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685800">
              <a:defRPr/>
            </a:pPr>
            <a:r>
              <a:rPr lang="en-US" b="1" dirty="0">
                <a:solidFill>
                  <a:prstClr val="black"/>
                </a:solidFill>
                <a:latin typeface="Arial"/>
              </a:rPr>
              <a:t>30 minutes</a:t>
            </a:r>
          </a:p>
          <a:p>
            <a:pPr algn="ctr" defTabSz="685800">
              <a:defRPr/>
            </a:pPr>
            <a:endParaRPr lang="en-US" sz="2400" b="1" dirty="0">
              <a:solidFill>
                <a:prstClr val="black"/>
              </a:solidFill>
              <a:latin typeface="Arial"/>
            </a:endParaRPr>
          </a:p>
          <a:p>
            <a:pPr defTabSz="685800">
              <a:defRPr/>
            </a:pPr>
            <a:r>
              <a:rPr lang="en-US" sz="2400" dirty="0">
                <a:solidFill>
                  <a:prstClr val="black"/>
                </a:solidFill>
                <a:latin typeface="Arial"/>
              </a:rPr>
              <a:t>Foundational Skills:</a:t>
            </a:r>
          </a:p>
          <a:p>
            <a:pPr marL="214313" indent="-214313" defTabSz="685800">
              <a:spcAft>
                <a:spcPts val="1200"/>
              </a:spcAft>
              <a:buFont typeface="Arial" panose="020B0604020202020204" pitchFamily="34" charset="0"/>
              <a:buChar char="•"/>
              <a:defRPr/>
            </a:pPr>
            <a:r>
              <a:rPr lang="en-US" sz="1600" dirty="0">
                <a:solidFill>
                  <a:prstClr val="black"/>
                </a:solidFill>
                <a:latin typeface="Arial"/>
              </a:rPr>
              <a:t>Phonological Awareness</a:t>
            </a:r>
          </a:p>
          <a:p>
            <a:pPr marL="214313" indent="-214313" defTabSz="685800">
              <a:spcAft>
                <a:spcPts val="1200"/>
              </a:spcAft>
              <a:buFont typeface="Arial" panose="020B0604020202020204" pitchFamily="34" charset="0"/>
              <a:buChar char="•"/>
              <a:defRPr/>
            </a:pPr>
            <a:r>
              <a:rPr lang="en-US" sz="1600" dirty="0">
                <a:solidFill>
                  <a:prstClr val="black"/>
                </a:solidFill>
                <a:latin typeface="Arial"/>
              </a:rPr>
              <a:t>Phonics</a:t>
            </a:r>
          </a:p>
          <a:p>
            <a:pPr marL="214313" indent="-214313" defTabSz="685800">
              <a:spcAft>
                <a:spcPts val="1200"/>
              </a:spcAft>
              <a:buFont typeface="Arial" panose="020B0604020202020204" pitchFamily="34" charset="0"/>
              <a:buChar char="•"/>
              <a:defRPr/>
            </a:pPr>
            <a:r>
              <a:rPr lang="en-US" sz="1600" dirty="0">
                <a:solidFill>
                  <a:prstClr val="black"/>
                </a:solidFill>
                <a:latin typeface="Arial"/>
              </a:rPr>
              <a:t>Connected Text Reading with Fluency</a:t>
            </a:r>
          </a:p>
        </p:txBody>
      </p:sp>
      <p:sp>
        <p:nvSpPr>
          <p:cNvPr id="11" name="TextBox 10">
            <a:extLst>
              <a:ext uri="{FF2B5EF4-FFF2-40B4-BE49-F238E27FC236}">
                <a16:creationId xmlns:a16="http://schemas.microsoft.com/office/drawing/2014/main" id="{05A1B988-0C52-9745-B69D-603156B54B89}"/>
              </a:ext>
            </a:extLst>
          </p:cNvPr>
          <p:cNvSpPr txBox="1"/>
          <p:nvPr/>
        </p:nvSpPr>
        <p:spPr>
          <a:xfrm>
            <a:off x="4525790" y="2517666"/>
            <a:ext cx="3140420" cy="2392963"/>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685800">
              <a:defRPr/>
            </a:pPr>
            <a:r>
              <a:rPr lang="en-US" b="1" dirty="0">
                <a:solidFill>
                  <a:prstClr val="black"/>
                </a:solidFill>
                <a:latin typeface="Arial"/>
              </a:rPr>
              <a:t>30 minutes</a:t>
            </a:r>
          </a:p>
          <a:p>
            <a:pPr algn="ctr" defTabSz="685800">
              <a:defRPr/>
            </a:pPr>
            <a:endParaRPr lang="en-US" b="1" dirty="0">
              <a:solidFill>
                <a:prstClr val="black"/>
              </a:solidFill>
              <a:latin typeface="Arial"/>
            </a:endParaRPr>
          </a:p>
          <a:p>
            <a:pPr marL="214313" indent="-214313" defTabSz="685800">
              <a:buFont typeface="Arial" panose="020B0604020202020204" pitchFamily="34" charset="0"/>
              <a:buChar char="•"/>
              <a:defRPr/>
            </a:pPr>
            <a:r>
              <a:rPr lang="en-US" sz="2400" dirty="0">
                <a:solidFill>
                  <a:prstClr val="black"/>
                </a:solidFill>
                <a:latin typeface="Arial"/>
              </a:rPr>
              <a:t>Vocabulary</a:t>
            </a:r>
          </a:p>
          <a:p>
            <a:pPr marL="214313" indent="-214313" defTabSz="685800">
              <a:buFont typeface="Arial" panose="020B0604020202020204" pitchFamily="34" charset="0"/>
              <a:buChar char="•"/>
              <a:defRPr/>
            </a:pPr>
            <a:r>
              <a:rPr lang="en-US" sz="2400" dirty="0">
                <a:solidFill>
                  <a:prstClr val="black"/>
                </a:solidFill>
                <a:latin typeface="Arial"/>
              </a:rPr>
              <a:t>Comprehension</a:t>
            </a:r>
          </a:p>
          <a:p>
            <a:pPr defTabSz="685800">
              <a:defRPr/>
            </a:pPr>
            <a:endParaRPr lang="en-US" sz="2400" dirty="0">
              <a:solidFill>
                <a:prstClr val="black"/>
              </a:solidFill>
              <a:latin typeface="Arial"/>
            </a:endParaRPr>
          </a:p>
          <a:p>
            <a:pPr defTabSz="685800">
              <a:defRPr/>
            </a:pPr>
            <a:endParaRPr lang="en-US" sz="2800" dirty="0">
              <a:solidFill>
                <a:prstClr val="black"/>
              </a:solidFill>
              <a:latin typeface="Arial"/>
            </a:endParaRPr>
          </a:p>
          <a:p>
            <a:pPr defTabSz="685800">
              <a:defRPr/>
            </a:pPr>
            <a:endParaRPr lang="en-US" sz="1350" dirty="0">
              <a:solidFill>
                <a:prstClr val="black"/>
              </a:solidFill>
              <a:latin typeface="Arial"/>
            </a:endParaRPr>
          </a:p>
        </p:txBody>
      </p:sp>
      <p:sp>
        <p:nvSpPr>
          <p:cNvPr id="12" name="TextBox 11">
            <a:extLst>
              <a:ext uri="{FF2B5EF4-FFF2-40B4-BE49-F238E27FC236}">
                <a16:creationId xmlns:a16="http://schemas.microsoft.com/office/drawing/2014/main" id="{D3E1FCA4-2DC4-5348-A648-4DB16C63D867}"/>
              </a:ext>
            </a:extLst>
          </p:cNvPr>
          <p:cNvSpPr txBox="1"/>
          <p:nvPr/>
        </p:nvSpPr>
        <p:spPr>
          <a:xfrm>
            <a:off x="8183273" y="2517666"/>
            <a:ext cx="3140420" cy="2423740"/>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685800">
              <a:defRPr/>
            </a:pPr>
            <a:r>
              <a:rPr lang="en-US" b="1" dirty="0">
                <a:solidFill>
                  <a:prstClr val="black"/>
                </a:solidFill>
                <a:latin typeface="Arial"/>
              </a:rPr>
              <a:t>30 minutes</a:t>
            </a:r>
          </a:p>
          <a:p>
            <a:pPr algn="ctr" defTabSz="685800">
              <a:defRPr/>
            </a:pPr>
            <a:endParaRPr lang="en-US" b="1" dirty="0">
              <a:solidFill>
                <a:prstClr val="black"/>
              </a:solidFill>
              <a:latin typeface="Arial"/>
            </a:endParaRPr>
          </a:p>
          <a:p>
            <a:pPr algn="ctr" defTabSz="685800">
              <a:defRPr/>
            </a:pPr>
            <a:r>
              <a:rPr lang="en-US" sz="2400" dirty="0">
                <a:solidFill>
                  <a:prstClr val="black"/>
                </a:solidFill>
                <a:latin typeface="Arial"/>
              </a:rPr>
              <a:t>Differentiated Small Group Instruction</a:t>
            </a:r>
          </a:p>
          <a:p>
            <a:pPr defTabSz="685800">
              <a:defRPr/>
            </a:pPr>
            <a:endParaRPr lang="en-US" sz="1350" dirty="0">
              <a:solidFill>
                <a:prstClr val="black"/>
              </a:solidFill>
              <a:latin typeface="Arial"/>
            </a:endParaRPr>
          </a:p>
          <a:p>
            <a:pPr defTabSz="685800">
              <a:defRPr/>
            </a:pPr>
            <a:endParaRPr lang="en-US" sz="1350" dirty="0">
              <a:solidFill>
                <a:prstClr val="black"/>
              </a:solidFill>
              <a:latin typeface="Arial"/>
            </a:endParaRPr>
          </a:p>
          <a:p>
            <a:pPr defTabSz="685800">
              <a:defRPr/>
            </a:pPr>
            <a:endParaRPr lang="en-US" sz="1350" dirty="0">
              <a:solidFill>
                <a:prstClr val="black"/>
              </a:solidFill>
              <a:latin typeface="Arial"/>
            </a:endParaRPr>
          </a:p>
          <a:p>
            <a:pPr defTabSz="685800">
              <a:defRPr/>
            </a:pPr>
            <a:endParaRPr lang="en-US" sz="1350" dirty="0">
              <a:solidFill>
                <a:prstClr val="black"/>
              </a:solidFill>
              <a:latin typeface="Arial"/>
            </a:endParaRPr>
          </a:p>
          <a:p>
            <a:pPr defTabSz="685800">
              <a:defRPr/>
            </a:pPr>
            <a:endParaRPr lang="en-US" sz="1350" dirty="0">
              <a:solidFill>
                <a:prstClr val="black"/>
              </a:solidFill>
              <a:latin typeface="Arial"/>
            </a:endParaRPr>
          </a:p>
        </p:txBody>
      </p:sp>
    </p:spTree>
    <p:extLst>
      <p:ext uri="{BB962C8B-B14F-4D97-AF65-F5344CB8AC3E}">
        <p14:creationId xmlns:p14="http://schemas.microsoft.com/office/powerpoint/2010/main" val="3990633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ECBE99-7349-184D-8AB0-50EE9CCFFE5F}"/>
              </a:ext>
            </a:extLst>
          </p:cNvPr>
          <p:cNvSpPr>
            <a:spLocks noGrp="1"/>
          </p:cNvSpPr>
          <p:nvPr>
            <p:ph type="title"/>
          </p:nvPr>
        </p:nvSpPr>
        <p:spPr>
          <a:xfrm>
            <a:off x="810636" y="508001"/>
            <a:ext cx="8229600" cy="909638"/>
          </a:xfrm>
        </p:spPr>
        <p:txBody>
          <a:bodyPr/>
          <a:lstStyle/>
          <a:p>
            <a:r>
              <a:rPr lang="en-US" dirty="0"/>
              <a:t>Tier I Reading Block (90 minutes)</a:t>
            </a:r>
          </a:p>
        </p:txBody>
      </p:sp>
      <p:sp>
        <p:nvSpPr>
          <p:cNvPr id="3" name="Content Placeholder 2"/>
          <p:cNvSpPr>
            <a:spLocks noGrp="1"/>
          </p:cNvSpPr>
          <p:nvPr>
            <p:ph idx="1"/>
          </p:nvPr>
        </p:nvSpPr>
        <p:spPr>
          <a:xfrm>
            <a:off x="796833" y="1417639"/>
            <a:ext cx="10584531" cy="4708528"/>
          </a:xfrm>
        </p:spPr>
        <p:txBody>
          <a:bodyPr>
            <a:normAutofit/>
          </a:bodyPr>
          <a:lstStyle/>
          <a:p>
            <a:pPr marL="0" indent="0">
              <a:buNone/>
            </a:pPr>
            <a:r>
              <a:rPr lang="en-US" b="1" u="sng" dirty="0"/>
              <a:t>Differentiated Small Group Instruction Recommendations</a:t>
            </a:r>
          </a:p>
          <a:p>
            <a:pPr marL="0" indent="0">
              <a:buNone/>
            </a:pPr>
            <a:r>
              <a:rPr lang="en-US" b="1" u="sng" dirty="0"/>
              <a:t>(</a:t>
            </a:r>
            <a:r>
              <a:rPr lang="en-US" b="1" i="1" u="sng" dirty="0"/>
              <a:t>30 minutes</a:t>
            </a:r>
            <a:r>
              <a:rPr lang="en-US" b="1" u="sng" dirty="0"/>
              <a:t>)</a:t>
            </a:r>
            <a:r>
              <a:rPr lang="en-US" dirty="0"/>
              <a:t>:</a:t>
            </a:r>
          </a:p>
          <a:p>
            <a:pPr marL="258068" indent="-129481"/>
            <a:r>
              <a:rPr lang="en-US" sz="1800" dirty="0"/>
              <a:t>Small(er) groups of varying size based on need.</a:t>
            </a:r>
          </a:p>
          <a:p>
            <a:pPr marL="258068" indent="-129481"/>
            <a:r>
              <a:rPr lang="en-US" sz="1800" dirty="0"/>
              <a:t>The teacher does not need to meet with each group every day.</a:t>
            </a:r>
          </a:p>
          <a:p>
            <a:pPr marL="258068" indent="-129481"/>
            <a:r>
              <a:rPr lang="en-US" sz="1800" dirty="0"/>
              <a:t>Differentiated Text Reading</a:t>
            </a:r>
          </a:p>
          <a:p>
            <a:pPr marL="0" indent="0">
              <a:buNone/>
            </a:pPr>
            <a:r>
              <a:rPr lang="en-US" sz="1350" dirty="0"/>
              <a:t> </a:t>
            </a:r>
          </a:p>
          <a:p>
            <a:pPr marL="0" indent="0">
              <a:buNone/>
            </a:pPr>
            <a:endParaRPr lang="en-US" sz="1350" dirty="0"/>
          </a:p>
        </p:txBody>
      </p:sp>
      <p:graphicFrame>
        <p:nvGraphicFramePr>
          <p:cNvPr id="4" name="Table 3"/>
          <p:cNvGraphicFramePr>
            <a:graphicFrameLocks noGrp="1"/>
          </p:cNvGraphicFramePr>
          <p:nvPr>
            <p:extLst>
              <p:ext uri="{D42A27DB-BD31-4B8C-83A1-F6EECF244321}">
                <p14:modId xmlns:p14="http://schemas.microsoft.com/office/powerpoint/2010/main" val="1952287268"/>
              </p:ext>
            </p:extLst>
          </p:nvPr>
        </p:nvGraphicFramePr>
        <p:xfrm>
          <a:off x="810636" y="3649164"/>
          <a:ext cx="10514552" cy="2527531"/>
        </p:xfrm>
        <a:graphic>
          <a:graphicData uri="http://schemas.openxmlformats.org/drawingml/2006/table">
            <a:tbl>
              <a:tblPr firstRow="1" bandRow="1">
                <a:tableStyleId>{F2DE63D5-997A-4646-A377-4702673A728D}</a:tableStyleId>
              </a:tblPr>
              <a:tblGrid>
                <a:gridCol w="2628638">
                  <a:extLst>
                    <a:ext uri="{9D8B030D-6E8A-4147-A177-3AD203B41FA5}">
                      <a16:colId xmlns:a16="http://schemas.microsoft.com/office/drawing/2014/main" val="20000"/>
                    </a:ext>
                  </a:extLst>
                </a:gridCol>
                <a:gridCol w="2628638">
                  <a:extLst>
                    <a:ext uri="{9D8B030D-6E8A-4147-A177-3AD203B41FA5}">
                      <a16:colId xmlns:a16="http://schemas.microsoft.com/office/drawing/2014/main" val="20001"/>
                    </a:ext>
                  </a:extLst>
                </a:gridCol>
                <a:gridCol w="2628638">
                  <a:extLst>
                    <a:ext uri="{9D8B030D-6E8A-4147-A177-3AD203B41FA5}">
                      <a16:colId xmlns:a16="http://schemas.microsoft.com/office/drawing/2014/main" val="20002"/>
                    </a:ext>
                  </a:extLst>
                </a:gridCol>
                <a:gridCol w="2628638">
                  <a:extLst>
                    <a:ext uri="{9D8B030D-6E8A-4147-A177-3AD203B41FA5}">
                      <a16:colId xmlns:a16="http://schemas.microsoft.com/office/drawing/2014/main" val="20003"/>
                    </a:ext>
                  </a:extLst>
                </a:gridCol>
              </a:tblGrid>
              <a:tr h="332971">
                <a:tc>
                  <a:txBody>
                    <a:bodyPr/>
                    <a:lstStyle/>
                    <a:p>
                      <a:pPr algn="ctr"/>
                      <a:r>
                        <a:rPr lang="en-US" sz="1400" dirty="0">
                          <a:solidFill>
                            <a:schemeClr val="tx1"/>
                          </a:solidFill>
                        </a:rPr>
                        <a:t>Advanced</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a:solidFill>
                            <a:schemeClr val="tx1"/>
                          </a:solidFill>
                        </a:rPr>
                        <a:t>Grade Level</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tx1"/>
                          </a:solidFill>
                        </a:rPr>
                        <a:t>Some Risk</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tx1"/>
                          </a:solidFill>
                        </a:rPr>
                        <a:t>High Risk</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645920">
                <a:tc>
                  <a:txBody>
                    <a:bodyPr/>
                    <a:lstStyle/>
                    <a:p>
                      <a:pPr marL="179388" marR="0" indent="-169863" algn="l">
                        <a:spcBef>
                          <a:spcPts val="0"/>
                        </a:spcBef>
                        <a:spcAft>
                          <a:spcPts val="0"/>
                        </a:spcAft>
                        <a:buFont typeface="Arial" panose="020B0604020202020204" pitchFamily="34" charset="0"/>
                        <a:buChar char="•"/>
                        <a:tabLst/>
                      </a:pPr>
                      <a:r>
                        <a:rPr lang="en-US" sz="1600" dirty="0">
                          <a:effectLst/>
                        </a:rPr>
                        <a:t>Anthology Text</a:t>
                      </a:r>
                    </a:p>
                    <a:p>
                      <a:pPr marL="179388" marR="0" indent="-169863" algn="l">
                        <a:spcBef>
                          <a:spcPts val="0"/>
                        </a:spcBef>
                        <a:spcAft>
                          <a:spcPts val="0"/>
                        </a:spcAft>
                        <a:buFont typeface="Arial" panose="020B0604020202020204" pitchFamily="34" charset="0"/>
                        <a:buChar char="•"/>
                        <a:tabLst/>
                      </a:pPr>
                      <a:r>
                        <a:rPr lang="en-US" sz="1600" dirty="0">
                          <a:effectLst/>
                        </a:rPr>
                        <a:t>Leveled Readers</a:t>
                      </a:r>
                    </a:p>
                    <a:p>
                      <a:pPr marL="179388" marR="0" indent="-169863" algn="l">
                        <a:spcBef>
                          <a:spcPts val="0"/>
                        </a:spcBef>
                        <a:spcAft>
                          <a:spcPts val="0"/>
                        </a:spcAft>
                        <a:buFont typeface="Arial" panose="020B0604020202020204" pitchFamily="34" charset="0"/>
                        <a:buChar char="•"/>
                        <a:tabLst/>
                      </a:pPr>
                      <a:r>
                        <a:rPr lang="en-US" sz="1600" dirty="0">
                          <a:effectLst/>
                        </a:rPr>
                        <a:t>Chapter Books</a:t>
                      </a:r>
                    </a:p>
                    <a:p>
                      <a:pPr marL="179388" marR="0" indent="-169863" algn="l">
                        <a:spcBef>
                          <a:spcPts val="0"/>
                        </a:spcBef>
                        <a:spcAft>
                          <a:spcPts val="0"/>
                        </a:spcAft>
                        <a:buFont typeface="Arial" panose="020B0604020202020204" pitchFamily="34" charset="0"/>
                        <a:buChar char="•"/>
                        <a:tabLst/>
                      </a:pPr>
                      <a:endParaRPr lang="en-US" sz="1600" dirty="0">
                        <a:effectLst/>
                      </a:endParaRPr>
                    </a:p>
                    <a:p>
                      <a:pPr marL="179388" marR="0" indent="-169863" algn="l">
                        <a:spcBef>
                          <a:spcPts val="0"/>
                        </a:spcBef>
                        <a:spcAft>
                          <a:spcPts val="0"/>
                        </a:spcAft>
                        <a:buFont typeface="Arial" panose="020B0604020202020204" pitchFamily="34" charset="0"/>
                        <a:buChar char="•"/>
                        <a:tabLst/>
                      </a:pPr>
                      <a:r>
                        <a:rPr lang="en-US" sz="1600" dirty="0">
                          <a:effectLst/>
                        </a:rPr>
                        <a:t>Literature Discussions</a:t>
                      </a:r>
                    </a:p>
                    <a:p>
                      <a:pPr marL="179388" marR="0" indent="-169863" algn="l">
                        <a:spcBef>
                          <a:spcPts val="0"/>
                        </a:spcBef>
                        <a:spcAft>
                          <a:spcPts val="0"/>
                        </a:spcAft>
                        <a:buFont typeface="Arial" panose="020B0604020202020204" pitchFamily="34" charset="0"/>
                        <a:buChar char="•"/>
                        <a:tabLst/>
                      </a:pPr>
                      <a:r>
                        <a:rPr lang="en-US" sz="1600" dirty="0">
                          <a:effectLst/>
                        </a:rPr>
                        <a:t>Written Responses</a:t>
                      </a:r>
                      <a:endParaRPr lang="en-US" sz="1600" dirty="0">
                        <a:effectLst/>
                        <a:latin typeface="Cambria"/>
                        <a:ea typeface="ＭＳ 明朝"/>
                        <a:cs typeface="Times New Roman"/>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9388" marR="0" indent="-169863" algn="l">
                        <a:spcBef>
                          <a:spcPts val="0"/>
                        </a:spcBef>
                        <a:spcAft>
                          <a:spcPts val="0"/>
                        </a:spcAft>
                        <a:buFont typeface="Arial" panose="020B0604020202020204" pitchFamily="34" charset="0"/>
                        <a:buChar char="•"/>
                        <a:tabLst/>
                      </a:pPr>
                      <a:r>
                        <a:rPr lang="en-US" sz="1600" dirty="0">
                          <a:effectLst/>
                        </a:rPr>
                        <a:t>Decodable Text</a:t>
                      </a:r>
                    </a:p>
                    <a:p>
                      <a:pPr marL="179388" marR="0" indent="-169863" algn="l">
                        <a:spcBef>
                          <a:spcPts val="0"/>
                        </a:spcBef>
                        <a:spcAft>
                          <a:spcPts val="0"/>
                        </a:spcAft>
                        <a:buFont typeface="Arial" panose="020B0604020202020204" pitchFamily="34" charset="0"/>
                        <a:buChar char="•"/>
                        <a:tabLst/>
                      </a:pPr>
                      <a:r>
                        <a:rPr lang="en-US" sz="1600" dirty="0">
                          <a:effectLst/>
                        </a:rPr>
                        <a:t>Anthology Text</a:t>
                      </a:r>
                    </a:p>
                    <a:p>
                      <a:pPr marL="179388" marR="0" indent="-169863" algn="l">
                        <a:spcBef>
                          <a:spcPts val="0"/>
                        </a:spcBef>
                        <a:spcAft>
                          <a:spcPts val="0"/>
                        </a:spcAft>
                        <a:buFont typeface="Arial" panose="020B0604020202020204" pitchFamily="34" charset="0"/>
                        <a:buChar char="•"/>
                        <a:tabLst/>
                      </a:pPr>
                      <a:r>
                        <a:rPr lang="en-US" sz="1600" dirty="0">
                          <a:effectLst/>
                        </a:rPr>
                        <a:t>Leveled Readers</a:t>
                      </a:r>
                    </a:p>
                    <a:p>
                      <a:pPr marL="179388" marR="0" indent="-169863" algn="l">
                        <a:spcBef>
                          <a:spcPts val="0"/>
                        </a:spcBef>
                        <a:spcAft>
                          <a:spcPts val="0"/>
                        </a:spcAft>
                        <a:buFont typeface="Arial" panose="020B0604020202020204" pitchFamily="34" charset="0"/>
                        <a:buChar char="•"/>
                        <a:tabLst/>
                      </a:pPr>
                      <a:endParaRPr lang="en-US" sz="1600" dirty="0">
                        <a:effectLst/>
                      </a:endParaRPr>
                    </a:p>
                    <a:p>
                      <a:pPr marL="179388" marR="0" indent="-169863" algn="l">
                        <a:spcBef>
                          <a:spcPts val="0"/>
                        </a:spcBef>
                        <a:spcAft>
                          <a:spcPts val="0"/>
                        </a:spcAft>
                        <a:buFont typeface="Arial" panose="020B0604020202020204" pitchFamily="34" charset="0"/>
                        <a:buChar char="•"/>
                        <a:tabLst/>
                      </a:pPr>
                      <a:r>
                        <a:rPr lang="en-US" sz="1600" dirty="0">
                          <a:effectLst/>
                        </a:rPr>
                        <a:t>Reteaching of Any Skills</a:t>
                      </a:r>
                    </a:p>
                    <a:p>
                      <a:pPr marL="179388" marR="0" indent="-169863" algn="l">
                        <a:spcBef>
                          <a:spcPts val="0"/>
                        </a:spcBef>
                        <a:spcAft>
                          <a:spcPts val="0"/>
                        </a:spcAft>
                        <a:buFont typeface="Arial" panose="020B0604020202020204" pitchFamily="34" charset="0"/>
                        <a:buChar char="•"/>
                        <a:tabLst/>
                      </a:pPr>
                      <a:r>
                        <a:rPr lang="en-US" sz="1600" dirty="0">
                          <a:effectLst/>
                        </a:rPr>
                        <a:t>Literature Discussions</a:t>
                      </a:r>
                    </a:p>
                    <a:p>
                      <a:pPr marL="179388" marR="0" indent="-169863" algn="l">
                        <a:spcBef>
                          <a:spcPts val="0"/>
                        </a:spcBef>
                        <a:spcAft>
                          <a:spcPts val="0"/>
                        </a:spcAft>
                        <a:buFont typeface="Arial" panose="020B0604020202020204" pitchFamily="34" charset="0"/>
                        <a:buChar char="•"/>
                        <a:tabLst/>
                      </a:pPr>
                      <a:r>
                        <a:rPr lang="en-US" sz="1600" dirty="0">
                          <a:effectLst/>
                        </a:rPr>
                        <a:t>Written Responses</a:t>
                      </a:r>
                      <a:endParaRPr lang="en-US" sz="1600" dirty="0">
                        <a:effectLst/>
                        <a:latin typeface="Cambria"/>
                        <a:ea typeface="ＭＳ 明朝"/>
                        <a:cs typeface="Times New Roman"/>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9388" marR="0" indent="-169863" algn="l">
                        <a:spcBef>
                          <a:spcPts val="0"/>
                        </a:spcBef>
                        <a:spcAft>
                          <a:spcPts val="0"/>
                        </a:spcAft>
                        <a:buFont typeface="Arial" panose="020B0604020202020204" pitchFamily="34" charset="0"/>
                        <a:buChar char="•"/>
                        <a:tabLst/>
                      </a:pPr>
                      <a:r>
                        <a:rPr lang="en-US" sz="1600" dirty="0">
                          <a:effectLst/>
                        </a:rPr>
                        <a:t>Decodable Text</a:t>
                      </a:r>
                    </a:p>
                    <a:p>
                      <a:pPr marL="179388" marR="0" indent="-169863" algn="l">
                        <a:spcBef>
                          <a:spcPts val="0"/>
                        </a:spcBef>
                        <a:spcAft>
                          <a:spcPts val="0"/>
                        </a:spcAft>
                        <a:buFont typeface="Arial" panose="020B0604020202020204" pitchFamily="34" charset="0"/>
                        <a:buChar char="•"/>
                        <a:tabLst/>
                      </a:pPr>
                      <a:endParaRPr lang="en-US" sz="1600" dirty="0">
                        <a:effectLst/>
                      </a:endParaRPr>
                    </a:p>
                    <a:p>
                      <a:pPr marL="179388" marR="0" indent="-169863" algn="l">
                        <a:spcBef>
                          <a:spcPts val="0"/>
                        </a:spcBef>
                        <a:spcAft>
                          <a:spcPts val="0"/>
                        </a:spcAft>
                        <a:buFont typeface="Arial" panose="020B0604020202020204" pitchFamily="34" charset="0"/>
                        <a:buChar char="•"/>
                        <a:tabLst/>
                      </a:pPr>
                      <a:endParaRPr lang="en-US" sz="1600" dirty="0">
                        <a:effectLst/>
                      </a:endParaRPr>
                    </a:p>
                    <a:p>
                      <a:pPr marL="179388" marR="0" indent="-169863" algn="l">
                        <a:spcBef>
                          <a:spcPts val="0"/>
                        </a:spcBef>
                        <a:spcAft>
                          <a:spcPts val="0"/>
                        </a:spcAft>
                        <a:buFont typeface="Arial" panose="020B0604020202020204" pitchFamily="34" charset="0"/>
                        <a:buChar char="•"/>
                        <a:tabLst/>
                      </a:pPr>
                      <a:endParaRPr lang="en-US" sz="1600" dirty="0">
                        <a:effectLst/>
                      </a:endParaRPr>
                    </a:p>
                    <a:p>
                      <a:pPr marL="179388" marR="0" indent="-169863" algn="l">
                        <a:spcBef>
                          <a:spcPts val="0"/>
                        </a:spcBef>
                        <a:spcAft>
                          <a:spcPts val="0"/>
                        </a:spcAft>
                        <a:buFont typeface="Arial" panose="020B0604020202020204" pitchFamily="34" charset="0"/>
                        <a:buChar char="•"/>
                        <a:tabLst/>
                      </a:pPr>
                      <a:r>
                        <a:rPr lang="en-US" sz="1600" dirty="0">
                          <a:effectLst/>
                        </a:rPr>
                        <a:t>Reteaching of skills (2-3 areas based on mastery data)</a:t>
                      </a:r>
                    </a:p>
                    <a:p>
                      <a:pPr marL="0" marR="0" algn="ctr">
                        <a:spcBef>
                          <a:spcPts val="0"/>
                        </a:spcBef>
                        <a:spcAft>
                          <a:spcPts val="0"/>
                        </a:spcAft>
                      </a:pPr>
                      <a:r>
                        <a:rPr lang="en-US" sz="1600" dirty="0">
                          <a:effectLst/>
                        </a:rPr>
                        <a:t> </a:t>
                      </a:r>
                      <a:endParaRPr lang="en-US" sz="1600" dirty="0">
                        <a:effectLst/>
                        <a:latin typeface="Cambria"/>
                        <a:ea typeface="ＭＳ 明朝"/>
                        <a:cs typeface="Times New Roman"/>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9388" marR="0" indent="-158750" algn="l">
                        <a:spcBef>
                          <a:spcPts val="0"/>
                        </a:spcBef>
                        <a:spcAft>
                          <a:spcPts val="0"/>
                        </a:spcAft>
                        <a:buFont typeface="Arial" panose="020B0604020202020204" pitchFamily="34" charset="0"/>
                        <a:buChar char="•"/>
                        <a:tabLst/>
                      </a:pPr>
                      <a:r>
                        <a:rPr lang="en-US" sz="1600" dirty="0">
                          <a:effectLst/>
                        </a:rPr>
                        <a:t>Decodable Text</a:t>
                      </a:r>
                    </a:p>
                    <a:p>
                      <a:pPr marL="179388" marR="0" indent="-169863" algn="l">
                        <a:spcBef>
                          <a:spcPts val="0"/>
                        </a:spcBef>
                        <a:spcAft>
                          <a:spcPts val="0"/>
                        </a:spcAft>
                        <a:buFont typeface="Arial" panose="020B0604020202020204" pitchFamily="34" charset="0"/>
                        <a:buChar char="•"/>
                        <a:tabLst/>
                      </a:pPr>
                      <a:endParaRPr lang="en-US" sz="1600" dirty="0">
                        <a:effectLst/>
                      </a:endParaRPr>
                    </a:p>
                    <a:p>
                      <a:pPr marL="179388" marR="0" indent="-169863" algn="l">
                        <a:spcBef>
                          <a:spcPts val="0"/>
                        </a:spcBef>
                        <a:spcAft>
                          <a:spcPts val="0"/>
                        </a:spcAft>
                        <a:buFont typeface="Arial" panose="020B0604020202020204" pitchFamily="34" charset="0"/>
                        <a:buChar char="•"/>
                        <a:tabLst/>
                      </a:pPr>
                      <a:endParaRPr lang="en-US" sz="1600" dirty="0">
                        <a:effectLst/>
                      </a:endParaRPr>
                    </a:p>
                    <a:p>
                      <a:pPr marL="179388" marR="0" indent="-169863" algn="l">
                        <a:spcBef>
                          <a:spcPts val="0"/>
                        </a:spcBef>
                        <a:spcAft>
                          <a:spcPts val="0"/>
                        </a:spcAft>
                        <a:buFont typeface="Arial" panose="020B0604020202020204" pitchFamily="34" charset="0"/>
                        <a:buChar char="•"/>
                        <a:tabLst/>
                      </a:pPr>
                      <a:endParaRPr lang="en-US" sz="1600" dirty="0">
                        <a:effectLst/>
                      </a:endParaRPr>
                    </a:p>
                    <a:p>
                      <a:pPr marL="179388" marR="0" indent="-169863" algn="l">
                        <a:spcBef>
                          <a:spcPts val="0"/>
                        </a:spcBef>
                        <a:spcAft>
                          <a:spcPts val="0"/>
                        </a:spcAft>
                        <a:buFont typeface="Arial" panose="020B0604020202020204" pitchFamily="34" charset="0"/>
                        <a:buChar char="•"/>
                        <a:tabLst/>
                      </a:pPr>
                      <a:r>
                        <a:rPr lang="en-US" sz="1600" dirty="0">
                          <a:effectLst/>
                        </a:rPr>
                        <a:t>Tier III Intensifications</a:t>
                      </a:r>
                    </a:p>
                    <a:p>
                      <a:pPr marL="179388" marR="0" indent="-169863" algn="l">
                        <a:spcBef>
                          <a:spcPts val="0"/>
                        </a:spcBef>
                        <a:spcAft>
                          <a:spcPts val="0"/>
                        </a:spcAft>
                        <a:buFont typeface="Arial" panose="020B0604020202020204" pitchFamily="34" charset="0"/>
                        <a:buChar char="•"/>
                        <a:tabLst/>
                      </a:pPr>
                      <a:r>
                        <a:rPr lang="en-US" sz="1600" dirty="0">
                          <a:effectLst/>
                        </a:rPr>
                        <a:t>Reteaching of skills (2-3 areas based on mastery data)</a:t>
                      </a:r>
                    </a:p>
                    <a:p>
                      <a:pPr marL="0" marR="0" algn="ctr">
                        <a:spcBef>
                          <a:spcPts val="0"/>
                        </a:spcBef>
                        <a:spcAft>
                          <a:spcPts val="0"/>
                        </a:spcAft>
                      </a:pPr>
                      <a:endParaRPr lang="en-US" sz="1600" dirty="0">
                        <a:effectLst/>
                        <a:latin typeface="Cambria"/>
                        <a:ea typeface="ＭＳ 明朝"/>
                        <a:cs typeface="Times New Roman"/>
                      </a:endParaRPr>
                    </a:p>
                  </a:txBody>
                  <a:tcPr marL="38576" marR="3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768411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AF36-5066-4421-B73C-B6B33A8FF813}"/>
              </a:ext>
            </a:extLst>
          </p:cNvPr>
          <p:cNvSpPr>
            <a:spLocks noGrp="1"/>
          </p:cNvSpPr>
          <p:nvPr>
            <p:ph type="title"/>
          </p:nvPr>
        </p:nvSpPr>
        <p:spPr>
          <a:xfrm>
            <a:off x="415600" y="708112"/>
            <a:ext cx="11360800" cy="1191745"/>
          </a:xfrm>
        </p:spPr>
        <p:txBody>
          <a:bodyPr/>
          <a:lstStyle/>
          <a:p>
            <a:r>
              <a:rPr lang="en-US" dirty="0"/>
              <a:t>Tier II and Tier III Reading Interventions Support Students Who Struggle with Reading</a:t>
            </a:r>
          </a:p>
        </p:txBody>
      </p:sp>
      <p:sp>
        <p:nvSpPr>
          <p:cNvPr id="4" name="Oval 3">
            <a:extLst>
              <a:ext uri="{FF2B5EF4-FFF2-40B4-BE49-F238E27FC236}">
                <a16:creationId xmlns:a16="http://schemas.microsoft.com/office/drawing/2014/main" id="{2E04E05C-7FEF-438B-A704-7C59097C0C75}"/>
              </a:ext>
            </a:extLst>
          </p:cNvPr>
          <p:cNvSpPr/>
          <p:nvPr/>
        </p:nvSpPr>
        <p:spPr>
          <a:xfrm>
            <a:off x="8461962" y="2716935"/>
            <a:ext cx="2726359" cy="2808240"/>
          </a:xfrm>
          <a:prstGeom prst="ellipse">
            <a:avLst/>
          </a:prstGeom>
          <a:solidFill>
            <a:schemeClr val="bg1">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5" name="Oval 4">
            <a:extLst>
              <a:ext uri="{FF2B5EF4-FFF2-40B4-BE49-F238E27FC236}">
                <a16:creationId xmlns:a16="http://schemas.microsoft.com/office/drawing/2014/main" id="{201743D8-1416-4433-8278-0D954AC54AB6}"/>
              </a:ext>
            </a:extLst>
          </p:cNvPr>
          <p:cNvSpPr/>
          <p:nvPr/>
        </p:nvSpPr>
        <p:spPr>
          <a:xfrm>
            <a:off x="5364400" y="2735704"/>
            <a:ext cx="2726359" cy="2828981"/>
          </a:xfrm>
          <a:prstGeom prst="ellipse">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 name="Oval 5">
            <a:extLst>
              <a:ext uri="{FF2B5EF4-FFF2-40B4-BE49-F238E27FC236}">
                <a16:creationId xmlns:a16="http://schemas.microsoft.com/office/drawing/2014/main" id="{415CD037-627B-4D49-8287-F3E7CA2E8341}"/>
              </a:ext>
            </a:extLst>
          </p:cNvPr>
          <p:cNvSpPr/>
          <p:nvPr/>
        </p:nvSpPr>
        <p:spPr>
          <a:xfrm>
            <a:off x="1053247" y="2716935"/>
            <a:ext cx="2726359" cy="2808240"/>
          </a:xfrm>
          <a:prstGeom prst="ellipse">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 name="TextBox 6">
            <a:extLst>
              <a:ext uri="{FF2B5EF4-FFF2-40B4-BE49-F238E27FC236}">
                <a16:creationId xmlns:a16="http://schemas.microsoft.com/office/drawing/2014/main" id="{E39B2A33-E835-4FF9-B5A7-B6AA0A085E08}"/>
              </a:ext>
            </a:extLst>
          </p:cNvPr>
          <p:cNvSpPr txBox="1"/>
          <p:nvPr/>
        </p:nvSpPr>
        <p:spPr>
          <a:xfrm>
            <a:off x="1413416" y="2173110"/>
            <a:ext cx="1808443" cy="523084"/>
          </a:xfrm>
          <a:prstGeom prst="rect">
            <a:avLst/>
          </a:prstGeom>
          <a:noFill/>
        </p:spPr>
        <p:txBody>
          <a:bodyPr wrap="square" rtlCol="0">
            <a:spAutoFit/>
          </a:bodyPr>
          <a:lstStyle/>
          <a:p>
            <a:pPr algn="ctr"/>
            <a:r>
              <a:rPr lang="en-US" sz="2799" dirty="0"/>
              <a:t>Tier I</a:t>
            </a:r>
          </a:p>
        </p:txBody>
      </p:sp>
      <p:sp>
        <p:nvSpPr>
          <p:cNvPr id="8" name="TextBox 7">
            <a:extLst>
              <a:ext uri="{FF2B5EF4-FFF2-40B4-BE49-F238E27FC236}">
                <a16:creationId xmlns:a16="http://schemas.microsoft.com/office/drawing/2014/main" id="{172502C9-0A2A-4A77-8F38-91B4D1FBA11E}"/>
              </a:ext>
            </a:extLst>
          </p:cNvPr>
          <p:cNvSpPr txBox="1"/>
          <p:nvPr/>
        </p:nvSpPr>
        <p:spPr>
          <a:xfrm>
            <a:off x="5714880" y="2233360"/>
            <a:ext cx="1808443" cy="523084"/>
          </a:xfrm>
          <a:prstGeom prst="rect">
            <a:avLst/>
          </a:prstGeom>
          <a:noFill/>
        </p:spPr>
        <p:txBody>
          <a:bodyPr wrap="square" rtlCol="0">
            <a:spAutoFit/>
          </a:bodyPr>
          <a:lstStyle/>
          <a:p>
            <a:pPr algn="ctr"/>
            <a:r>
              <a:rPr lang="en-US" sz="2799" dirty="0"/>
              <a:t>Tier II</a:t>
            </a:r>
          </a:p>
        </p:txBody>
      </p:sp>
      <p:grpSp>
        <p:nvGrpSpPr>
          <p:cNvPr id="9" name="Group 8">
            <a:extLst>
              <a:ext uri="{FF2B5EF4-FFF2-40B4-BE49-F238E27FC236}">
                <a16:creationId xmlns:a16="http://schemas.microsoft.com/office/drawing/2014/main" id="{F5ABFCAA-383A-4838-9622-40D556E45387}"/>
              </a:ext>
            </a:extLst>
          </p:cNvPr>
          <p:cNvGrpSpPr/>
          <p:nvPr/>
        </p:nvGrpSpPr>
        <p:grpSpPr>
          <a:xfrm>
            <a:off x="1278156" y="2771349"/>
            <a:ext cx="2290900" cy="2217250"/>
            <a:chOff x="-11586" y="2248877"/>
            <a:chExt cx="1932533" cy="1985465"/>
          </a:xfrm>
          <a:solidFill>
            <a:schemeClr val="accent6">
              <a:lumMod val="40000"/>
              <a:lumOff val="60000"/>
            </a:schemeClr>
          </a:solidFill>
        </p:grpSpPr>
        <p:sp>
          <p:nvSpPr>
            <p:cNvPr id="10" name="Oval 9">
              <a:extLst>
                <a:ext uri="{FF2B5EF4-FFF2-40B4-BE49-F238E27FC236}">
                  <a16:creationId xmlns:a16="http://schemas.microsoft.com/office/drawing/2014/main" id="{C95A2CD3-4929-4149-9D4D-98B65B6CFE29}"/>
                </a:ext>
              </a:extLst>
            </p:cNvPr>
            <p:cNvSpPr/>
            <p:nvPr/>
          </p:nvSpPr>
          <p:spPr>
            <a:xfrm>
              <a:off x="-11586" y="2248877"/>
              <a:ext cx="1932533" cy="1985465"/>
            </a:xfrm>
            <a:prstGeom prst="ellipse">
              <a:avLst/>
            </a:prstGeom>
            <a:grpFill/>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1" name="Oval 4">
              <a:extLst>
                <a:ext uri="{FF2B5EF4-FFF2-40B4-BE49-F238E27FC236}">
                  <a16:creationId xmlns:a16="http://schemas.microsoft.com/office/drawing/2014/main" id="{2C3B0E60-2EF8-4185-A762-A88ED94F10A2}"/>
                </a:ext>
              </a:extLst>
            </p:cNvPr>
            <p:cNvSpPr txBox="1"/>
            <p:nvPr/>
          </p:nvSpPr>
          <p:spPr>
            <a:xfrm>
              <a:off x="298953" y="2524677"/>
              <a:ext cx="1366507" cy="140393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6506" tIns="16506" rIns="16506" bIns="16506" numCol="1" spcCol="1270" anchor="ctr" anchorCtr="0">
              <a:noAutofit/>
            </a:bodyPr>
            <a:lstStyle/>
            <a:p>
              <a:pPr algn="ctr" defTabSz="577677">
                <a:lnSpc>
                  <a:spcPct val="90000"/>
                </a:lnSpc>
                <a:spcBef>
                  <a:spcPct val="0"/>
                </a:spcBef>
                <a:spcAft>
                  <a:spcPct val="35000"/>
                </a:spcAft>
              </a:pPr>
              <a:r>
                <a:rPr lang="en-US" b="1" i="1" dirty="0">
                  <a:solidFill>
                    <a:schemeClr val="tx1"/>
                  </a:solidFill>
                </a:rPr>
                <a:t>ALL Students:</a:t>
              </a:r>
            </a:p>
            <a:p>
              <a:pPr algn="ctr" defTabSz="577677">
                <a:lnSpc>
                  <a:spcPct val="90000"/>
                </a:lnSpc>
                <a:spcBef>
                  <a:spcPct val="0"/>
                </a:spcBef>
                <a:spcAft>
                  <a:spcPct val="35000"/>
                </a:spcAft>
              </a:pPr>
              <a:r>
                <a:rPr lang="en-US" sz="1400" b="1" dirty="0">
                  <a:solidFill>
                    <a:schemeClr val="tx1"/>
                  </a:solidFill>
                </a:rPr>
                <a:t>Prioritized content and teaching routines; high quality instruction</a:t>
              </a:r>
            </a:p>
          </p:txBody>
        </p:sp>
      </p:grpSp>
      <p:grpSp>
        <p:nvGrpSpPr>
          <p:cNvPr id="12" name="Group 11">
            <a:extLst>
              <a:ext uri="{FF2B5EF4-FFF2-40B4-BE49-F238E27FC236}">
                <a16:creationId xmlns:a16="http://schemas.microsoft.com/office/drawing/2014/main" id="{E7D79C74-CE71-4098-B3B7-E07D28EC618D}"/>
              </a:ext>
            </a:extLst>
          </p:cNvPr>
          <p:cNvGrpSpPr/>
          <p:nvPr/>
        </p:nvGrpSpPr>
        <p:grpSpPr>
          <a:xfrm>
            <a:off x="5528297" y="2785062"/>
            <a:ext cx="2357346" cy="2217249"/>
            <a:chOff x="3136543" y="2261938"/>
            <a:chExt cx="1932533" cy="1985465"/>
          </a:xfrm>
          <a:solidFill>
            <a:schemeClr val="accent4">
              <a:lumMod val="40000"/>
              <a:lumOff val="60000"/>
            </a:schemeClr>
          </a:solidFill>
        </p:grpSpPr>
        <p:sp>
          <p:nvSpPr>
            <p:cNvPr id="13" name="Oval 12">
              <a:extLst>
                <a:ext uri="{FF2B5EF4-FFF2-40B4-BE49-F238E27FC236}">
                  <a16:creationId xmlns:a16="http://schemas.microsoft.com/office/drawing/2014/main" id="{8ECD5BDE-E079-4A77-BCFF-4A5A950AC48A}"/>
                </a:ext>
              </a:extLst>
            </p:cNvPr>
            <p:cNvSpPr/>
            <p:nvPr/>
          </p:nvSpPr>
          <p:spPr>
            <a:xfrm>
              <a:off x="3136543" y="2261938"/>
              <a:ext cx="1932533" cy="1985465"/>
            </a:xfrm>
            <a:prstGeom prst="ellipse">
              <a:avLst/>
            </a:prstGeom>
            <a:grpFill/>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4" name="Oval 4">
              <a:extLst>
                <a:ext uri="{FF2B5EF4-FFF2-40B4-BE49-F238E27FC236}">
                  <a16:creationId xmlns:a16="http://schemas.microsoft.com/office/drawing/2014/main" id="{5FE305C6-1ACD-4041-BA90-752317E7328A}"/>
                </a:ext>
              </a:extLst>
            </p:cNvPr>
            <p:cNvSpPr txBox="1"/>
            <p:nvPr/>
          </p:nvSpPr>
          <p:spPr>
            <a:xfrm>
              <a:off x="3398439" y="2499759"/>
              <a:ext cx="1469463" cy="140393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6506" tIns="16506" rIns="16506" bIns="16506" numCol="1" spcCol="1270" anchor="ctr" anchorCtr="0">
              <a:noAutofit/>
            </a:bodyPr>
            <a:lstStyle/>
            <a:p>
              <a:pPr algn="ctr" defTabSz="577677">
                <a:lnSpc>
                  <a:spcPct val="90000"/>
                </a:lnSpc>
                <a:spcBef>
                  <a:spcPct val="0"/>
                </a:spcBef>
                <a:spcAft>
                  <a:spcPct val="35000"/>
                </a:spcAft>
              </a:pPr>
              <a:r>
                <a:rPr lang="en-US" b="1" i="1" dirty="0">
                  <a:solidFill>
                    <a:schemeClr val="tx1"/>
                  </a:solidFill>
                </a:rPr>
                <a:t>At-Risk Readers: </a:t>
              </a:r>
            </a:p>
            <a:p>
              <a:pPr algn="ctr" defTabSz="577677">
                <a:lnSpc>
                  <a:spcPct val="90000"/>
                </a:lnSpc>
                <a:spcBef>
                  <a:spcPct val="0"/>
                </a:spcBef>
                <a:spcAft>
                  <a:spcPct val="35000"/>
                </a:spcAft>
              </a:pPr>
              <a:r>
                <a:rPr lang="en-US" sz="1600" dirty="0">
                  <a:solidFill>
                    <a:schemeClr val="tx1"/>
                  </a:solidFill>
                </a:rPr>
                <a:t>Core-aligned small group instruction for strategic intervention </a:t>
              </a:r>
              <a:endParaRPr lang="en-US" sz="1600" b="1" i="1" dirty="0">
                <a:solidFill>
                  <a:schemeClr val="tx1"/>
                </a:solidFill>
              </a:endParaRPr>
            </a:p>
          </p:txBody>
        </p:sp>
      </p:grpSp>
      <p:grpSp>
        <p:nvGrpSpPr>
          <p:cNvPr id="15" name="Group 14">
            <a:extLst>
              <a:ext uri="{FF2B5EF4-FFF2-40B4-BE49-F238E27FC236}">
                <a16:creationId xmlns:a16="http://schemas.microsoft.com/office/drawing/2014/main" id="{5EB139B8-0028-4A96-B725-57CA2A76EBFE}"/>
              </a:ext>
            </a:extLst>
          </p:cNvPr>
          <p:cNvGrpSpPr/>
          <p:nvPr/>
        </p:nvGrpSpPr>
        <p:grpSpPr>
          <a:xfrm>
            <a:off x="4062358" y="3778950"/>
            <a:ext cx="944986" cy="703367"/>
            <a:chOff x="2032733" y="2895455"/>
            <a:chExt cx="945232" cy="703550"/>
          </a:xfrm>
        </p:grpSpPr>
        <p:sp>
          <p:nvSpPr>
            <p:cNvPr id="16" name="Plus 18">
              <a:extLst>
                <a:ext uri="{FF2B5EF4-FFF2-40B4-BE49-F238E27FC236}">
                  <a16:creationId xmlns:a16="http://schemas.microsoft.com/office/drawing/2014/main" id="{C9FA305E-B7EB-4354-8C51-B740E17C2CBA}"/>
                </a:ext>
              </a:extLst>
            </p:cNvPr>
            <p:cNvSpPr/>
            <p:nvPr/>
          </p:nvSpPr>
          <p:spPr>
            <a:xfrm>
              <a:off x="2032733" y="2895455"/>
              <a:ext cx="945232" cy="703550"/>
            </a:xfrm>
            <a:prstGeom prst="mathPlus">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7" name="Plus 4">
              <a:extLst>
                <a:ext uri="{FF2B5EF4-FFF2-40B4-BE49-F238E27FC236}">
                  <a16:creationId xmlns:a16="http://schemas.microsoft.com/office/drawing/2014/main" id="{4E89FB5E-E566-4A55-98A9-F92CF3467303}"/>
                </a:ext>
              </a:extLst>
            </p:cNvPr>
            <p:cNvSpPr txBox="1"/>
            <p:nvPr/>
          </p:nvSpPr>
          <p:spPr>
            <a:xfrm>
              <a:off x="2158024" y="3164493"/>
              <a:ext cx="694650" cy="165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803">
                <a:lnSpc>
                  <a:spcPct val="90000"/>
                </a:lnSpc>
                <a:spcBef>
                  <a:spcPct val="0"/>
                </a:spcBef>
                <a:spcAft>
                  <a:spcPct val="35000"/>
                </a:spcAft>
              </a:pPr>
              <a:endParaRPr lang="en-US" sz="1100" dirty="0"/>
            </a:p>
          </p:txBody>
        </p:sp>
      </p:grpSp>
      <p:grpSp>
        <p:nvGrpSpPr>
          <p:cNvPr id="18" name="Group 17">
            <a:extLst>
              <a:ext uri="{FF2B5EF4-FFF2-40B4-BE49-F238E27FC236}">
                <a16:creationId xmlns:a16="http://schemas.microsoft.com/office/drawing/2014/main" id="{C3EE3E4E-38C1-4A5D-B7AC-2847F3534834}"/>
              </a:ext>
            </a:extLst>
          </p:cNvPr>
          <p:cNvGrpSpPr/>
          <p:nvPr/>
        </p:nvGrpSpPr>
        <p:grpSpPr>
          <a:xfrm>
            <a:off x="8715023" y="2771349"/>
            <a:ext cx="2268184" cy="2217250"/>
            <a:chOff x="3115899" y="2261938"/>
            <a:chExt cx="2036756" cy="1985465"/>
          </a:xfrm>
          <a:solidFill>
            <a:schemeClr val="bg1">
              <a:lumMod val="40000"/>
              <a:lumOff val="60000"/>
            </a:schemeClr>
          </a:solidFill>
        </p:grpSpPr>
        <p:sp>
          <p:nvSpPr>
            <p:cNvPr id="19" name="Oval 18">
              <a:extLst>
                <a:ext uri="{FF2B5EF4-FFF2-40B4-BE49-F238E27FC236}">
                  <a16:creationId xmlns:a16="http://schemas.microsoft.com/office/drawing/2014/main" id="{53165A8D-5F10-4D0D-A14B-5C79ED25AA24}"/>
                </a:ext>
              </a:extLst>
            </p:cNvPr>
            <p:cNvSpPr/>
            <p:nvPr/>
          </p:nvSpPr>
          <p:spPr>
            <a:xfrm>
              <a:off x="3115899" y="2261938"/>
              <a:ext cx="2036756" cy="1985465"/>
            </a:xfrm>
            <a:prstGeom prst="ellipse">
              <a:avLst/>
            </a:prstGeom>
            <a:grpFill/>
            <a:ln>
              <a:solidFill>
                <a:schemeClr val="accent2">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0" name="Oval 4">
              <a:extLst>
                <a:ext uri="{FF2B5EF4-FFF2-40B4-BE49-F238E27FC236}">
                  <a16:creationId xmlns:a16="http://schemas.microsoft.com/office/drawing/2014/main" id="{37C60EB2-449D-45DC-B7CA-DEB38A43DEC6}"/>
                </a:ext>
              </a:extLst>
            </p:cNvPr>
            <p:cNvSpPr txBox="1"/>
            <p:nvPr/>
          </p:nvSpPr>
          <p:spPr>
            <a:xfrm>
              <a:off x="3423864" y="2578781"/>
              <a:ext cx="1444635" cy="140393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6506" tIns="16506" rIns="16506" bIns="16506" numCol="1" spcCol="1270" anchor="ctr" anchorCtr="0">
              <a:noAutofit/>
            </a:bodyPr>
            <a:lstStyle/>
            <a:p>
              <a:pPr algn="ctr" defTabSz="577677">
                <a:lnSpc>
                  <a:spcPct val="90000"/>
                </a:lnSpc>
                <a:spcBef>
                  <a:spcPct val="0"/>
                </a:spcBef>
                <a:spcAft>
                  <a:spcPct val="35000"/>
                </a:spcAft>
              </a:pPr>
              <a:r>
                <a:rPr lang="en-US" sz="1799" b="1" i="1" dirty="0">
                  <a:solidFill>
                    <a:schemeClr val="tx1"/>
                  </a:solidFill>
                </a:rPr>
                <a:t>Significantly below grade level/not responding to HQ Tier 1/2:</a:t>
              </a:r>
            </a:p>
            <a:p>
              <a:pPr algn="ctr" defTabSz="577677">
                <a:lnSpc>
                  <a:spcPct val="90000"/>
                </a:lnSpc>
                <a:spcBef>
                  <a:spcPct val="0"/>
                </a:spcBef>
                <a:spcAft>
                  <a:spcPct val="35000"/>
                </a:spcAft>
              </a:pPr>
              <a:r>
                <a:rPr lang="en-US" sz="1400" dirty="0">
                  <a:solidFill>
                    <a:schemeClr val="tx1"/>
                  </a:solidFill>
                </a:rPr>
                <a:t>Core-aligned small group for  intensified intervention </a:t>
              </a:r>
            </a:p>
          </p:txBody>
        </p:sp>
      </p:grpSp>
      <p:sp>
        <p:nvSpPr>
          <p:cNvPr id="21" name="TextBox 20">
            <a:extLst>
              <a:ext uri="{FF2B5EF4-FFF2-40B4-BE49-F238E27FC236}">
                <a16:creationId xmlns:a16="http://schemas.microsoft.com/office/drawing/2014/main" id="{9AB98327-6449-4C57-820E-88BE889D47D8}"/>
              </a:ext>
            </a:extLst>
          </p:cNvPr>
          <p:cNvSpPr txBox="1"/>
          <p:nvPr/>
        </p:nvSpPr>
        <p:spPr>
          <a:xfrm>
            <a:off x="8920919" y="2185531"/>
            <a:ext cx="1808443" cy="523084"/>
          </a:xfrm>
          <a:prstGeom prst="rect">
            <a:avLst/>
          </a:prstGeom>
          <a:noFill/>
        </p:spPr>
        <p:txBody>
          <a:bodyPr wrap="square" rtlCol="0">
            <a:spAutoFit/>
          </a:bodyPr>
          <a:lstStyle/>
          <a:p>
            <a:pPr algn="ctr"/>
            <a:r>
              <a:rPr lang="en-US" sz="2799" dirty="0"/>
              <a:t>Tier III</a:t>
            </a:r>
          </a:p>
        </p:txBody>
      </p:sp>
      <p:sp>
        <p:nvSpPr>
          <p:cNvPr id="22" name="Rectangle 21">
            <a:extLst>
              <a:ext uri="{FF2B5EF4-FFF2-40B4-BE49-F238E27FC236}">
                <a16:creationId xmlns:a16="http://schemas.microsoft.com/office/drawing/2014/main" id="{78E850B2-53CD-4E91-AA44-D18DB67B1BE1}"/>
              </a:ext>
            </a:extLst>
          </p:cNvPr>
          <p:cNvSpPr/>
          <p:nvPr/>
        </p:nvSpPr>
        <p:spPr>
          <a:xfrm>
            <a:off x="1175244" y="3091150"/>
            <a:ext cx="2482363" cy="2217250"/>
          </a:xfrm>
          <a:prstGeom prst="rect">
            <a:avLst/>
          </a:prstGeom>
          <a:noFill/>
        </p:spPr>
        <p:txBody>
          <a:bodyPr spcFirstLastPara="1" wrap="square" lIns="91416" tIns="45708" rIns="91416" bIns="45708" numCol="1">
            <a:prstTxWarp prst="textArchDown">
              <a:avLst>
                <a:gd name="adj" fmla="val 21082277"/>
              </a:avLst>
            </a:prstTxWarp>
            <a:spAutoFit/>
          </a:bodyPr>
          <a:lstStyle/>
          <a:p>
            <a:pPr algn="ctr"/>
            <a:r>
              <a:rPr lang="en-US" sz="5398" b="1" dirty="0">
                <a:ln w="0"/>
                <a:effectLst>
                  <a:outerShdw blurRad="38100" dist="19050" dir="2700000" algn="tl" rotWithShape="0">
                    <a:schemeClr val="dk1">
                      <a:alpha val="40000"/>
                    </a:schemeClr>
                  </a:outerShdw>
                </a:effectLst>
              </a:rPr>
              <a:t>Whole group/small group instruction-CORE</a:t>
            </a:r>
            <a:endParaRPr lang="en-US" sz="5398" dirty="0">
              <a:ln w="0"/>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00CE19D6-7494-4DDB-A336-AFBB7167EFC4}"/>
              </a:ext>
            </a:extLst>
          </p:cNvPr>
          <p:cNvSpPr/>
          <p:nvPr/>
        </p:nvSpPr>
        <p:spPr>
          <a:xfrm>
            <a:off x="5501214" y="3155680"/>
            <a:ext cx="2482363" cy="2217250"/>
          </a:xfrm>
          <a:prstGeom prst="rect">
            <a:avLst/>
          </a:prstGeom>
          <a:noFill/>
        </p:spPr>
        <p:txBody>
          <a:bodyPr spcFirstLastPara="1" wrap="square" lIns="91416" tIns="45708" rIns="91416" bIns="45708" numCol="1">
            <a:prstTxWarp prst="textArchDown">
              <a:avLst>
                <a:gd name="adj" fmla="val 2513972"/>
              </a:avLst>
            </a:prstTxWarp>
            <a:spAutoFit/>
          </a:bodyPr>
          <a:lstStyle/>
          <a:p>
            <a:pPr algn="ctr"/>
            <a:r>
              <a:rPr lang="en-US" sz="5398" b="1" dirty="0">
                <a:ln w="0"/>
                <a:effectLst>
                  <a:outerShdw blurRad="38100" dist="19050" dir="2700000" algn="tl" rotWithShape="0">
                    <a:schemeClr val="dk1">
                      <a:alpha val="40000"/>
                    </a:schemeClr>
                  </a:outerShdw>
                </a:effectLst>
              </a:rPr>
              <a:t>Scaffold as needed</a:t>
            </a:r>
            <a:endParaRPr lang="en-US" sz="5398" dirty="0">
              <a:ln w="0"/>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73C1C602-DAE6-42CB-A10D-389AFF13CCAD}"/>
              </a:ext>
            </a:extLst>
          </p:cNvPr>
          <p:cNvSpPr/>
          <p:nvPr/>
        </p:nvSpPr>
        <p:spPr>
          <a:xfrm>
            <a:off x="8609946" y="3159347"/>
            <a:ext cx="2482363" cy="2217250"/>
          </a:xfrm>
          <a:prstGeom prst="rect">
            <a:avLst/>
          </a:prstGeom>
          <a:noFill/>
        </p:spPr>
        <p:txBody>
          <a:bodyPr spcFirstLastPara="1" wrap="square" lIns="91416" tIns="45708" rIns="91416" bIns="45708" numCol="1">
            <a:prstTxWarp prst="textArchDown">
              <a:avLst>
                <a:gd name="adj" fmla="val 1696130"/>
              </a:avLst>
            </a:prstTxWarp>
            <a:spAutoFit/>
          </a:bodyPr>
          <a:lstStyle/>
          <a:p>
            <a:pPr algn="ctr"/>
            <a:r>
              <a:rPr lang="en-US" sz="4800" b="1" dirty="0">
                <a:ln w="0"/>
                <a:effectLst>
                  <a:outerShdw blurRad="38100" dist="19050" dir="2700000" algn="tl" rotWithShape="0">
                    <a:schemeClr val="dk1">
                      <a:alpha val="40000"/>
                    </a:schemeClr>
                  </a:outerShdw>
                </a:effectLst>
              </a:rPr>
              <a:t>Shift to intensification</a:t>
            </a:r>
            <a:endParaRPr lang="en-US" sz="4800" dirty="0">
              <a:ln w="0"/>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13287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92881" y="1563981"/>
            <a:ext cx="10709564" cy="4205507"/>
          </a:xfrm>
        </p:spPr>
        <p:txBody>
          <a:bodyPr>
            <a:normAutofit fontScale="92500" lnSpcReduction="10000"/>
          </a:bodyPr>
          <a:lstStyle/>
          <a:p>
            <a:pPr marL="0" indent="0">
              <a:lnSpc>
                <a:spcPct val="120000"/>
              </a:lnSpc>
              <a:buNone/>
            </a:pPr>
            <a:r>
              <a:rPr lang="en-US" sz="2400" dirty="0"/>
              <a:t>Reading instruction and intervention refers to </a:t>
            </a:r>
            <a:r>
              <a:rPr lang="en-US" sz="2400" i="1" dirty="0"/>
              <a:t>all</a:t>
            </a:r>
            <a:r>
              <a:rPr lang="en-US" sz="2400" dirty="0"/>
              <a:t> reading instruction and intervention students receive in school. In a three-tier MTSS–R approach, this is Tier I (core) instruction, Tier II supplemental intervention, and Tier III intervention. In the MTSS–R Checklist, there are sections that focus on reading instruction and intervention overall, or across tiers, and sections for each separate tier. </a:t>
            </a:r>
          </a:p>
          <a:p>
            <a:pPr marL="0" indent="0">
              <a:buNone/>
            </a:pPr>
            <a:endParaRPr lang="en-US" sz="2000" dirty="0"/>
          </a:p>
          <a:p>
            <a:r>
              <a:rPr lang="en-US" sz="2400" dirty="0"/>
              <a:t>Section 1: Across Tiers</a:t>
            </a:r>
            <a:endParaRPr lang="en-US" sz="2400" dirty="0">
              <a:highlight>
                <a:srgbClr val="FFFF00"/>
              </a:highlight>
            </a:endParaRPr>
          </a:p>
          <a:p>
            <a:r>
              <a:rPr lang="en-US" sz="2400" dirty="0"/>
              <a:t>Section 2: Tier I Reading Instruction</a:t>
            </a:r>
          </a:p>
          <a:p>
            <a:r>
              <a:rPr lang="en-US" sz="2400" dirty="0"/>
              <a:t>Section 3: Tier II Reading Intervention</a:t>
            </a:r>
          </a:p>
          <a:p>
            <a:r>
              <a:rPr lang="en-US" sz="2400" dirty="0"/>
              <a:t>Section 4: Tier III Reading Intervention</a:t>
            </a:r>
          </a:p>
        </p:txBody>
      </p:sp>
      <p:sp>
        <p:nvSpPr>
          <p:cNvPr id="3" name="Title 2">
            <a:extLst>
              <a:ext uri="{FF2B5EF4-FFF2-40B4-BE49-F238E27FC236}">
                <a16:creationId xmlns:a16="http://schemas.microsoft.com/office/drawing/2014/main" id="{A130F6E5-9E8E-9C47-A040-6740A73969B1}"/>
              </a:ext>
            </a:extLst>
          </p:cNvPr>
          <p:cNvSpPr>
            <a:spLocks noGrp="1"/>
          </p:cNvSpPr>
          <p:nvPr>
            <p:ph type="title"/>
          </p:nvPr>
        </p:nvSpPr>
        <p:spPr>
          <a:xfrm>
            <a:off x="609600" y="651156"/>
            <a:ext cx="10972800" cy="1143000"/>
          </a:xfrm>
        </p:spPr>
        <p:txBody>
          <a:bodyPr>
            <a:normAutofit/>
          </a:bodyPr>
          <a:lstStyle/>
          <a:p>
            <a:r>
              <a:rPr lang="en-US" dirty="0"/>
              <a:t>Element I. Core Instruction and Intervention</a:t>
            </a:r>
          </a:p>
        </p:txBody>
      </p:sp>
      <p:pic>
        <p:nvPicPr>
          <p:cNvPr id="6" name="Picture 5" descr="Website, timeline&#10;&#10;Description automatically generated">
            <a:extLst>
              <a:ext uri="{FF2B5EF4-FFF2-40B4-BE49-F238E27FC236}">
                <a16:creationId xmlns:a16="http://schemas.microsoft.com/office/drawing/2014/main" id="{F3649DBA-B9D2-1B48-9785-5BE9FEB2FCE7}"/>
              </a:ext>
            </a:extLst>
          </p:cNvPr>
          <p:cNvPicPr>
            <a:picLocks noChangeAspect="1"/>
          </p:cNvPicPr>
          <p:nvPr/>
        </p:nvPicPr>
        <p:blipFill>
          <a:blip r:embed="rId3"/>
          <a:stretch>
            <a:fillRect/>
          </a:stretch>
        </p:blipFill>
        <p:spPr>
          <a:xfrm>
            <a:off x="7007968" y="3483199"/>
            <a:ext cx="3872067" cy="2415519"/>
          </a:xfrm>
          <a:prstGeom prst="rect">
            <a:avLst/>
          </a:prstGeom>
          <a:ln>
            <a:solidFill>
              <a:schemeClr val="tx1"/>
            </a:solidFill>
          </a:ln>
        </p:spPr>
      </p:pic>
    </p:spTree>
    <p:extLst>
      <p:ext uri="{BB962C8B-B14F-4D97-AF65-F5344CB8AC3E}">
        <p14:creationId xmlns:p14="http://schemas.microsoft.com/office/powerpoint/2010/main" val="260267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963A-CB08-4B4E-8CBB-4B13370CF143}"/>
              </a:ext>
            </a:extLst>
          </p:cNvPr>
          <p:cNvSpPr>
            <a:spLocks noGrp="1"/>
          </p:cNvSpPr>
          <p:nvPr>
            <p:ph type="title"/>
          </p:nvPr>
        </p:nvSpPr>
        <p:spPr>
          <a:xfrm>
            <a:off x="412904" y="604380"/>
            <a:ext cx="10515600" cy="740350"/>
          </a:xfrm>
        </p:spPr>
        <p:txBody>
          <a:bodyPr>
            <a:normAutofit/>
          </a:bodyPr>
          <a:lstStyle/>
          <a:p>
            <a:r>
              <a:rPr lang="en-US" dirty="0"/>
              <a:t>Student Support Across Tiers</a:t>
            </a:r>
          </a:p>
        </p:txBody>
      </p:sp>
      <p:grpSp>
        <p:nvGrpSpPr>
          <p:cNvPr id="54" name="Group 53">
            <a:extLst>
              <a:ext uri="{FF2B5EF4-FFF2-40B4-BE49-F238E27FC236}">
                <a16:creationId xmlns:a16="http://schemas.microsoft.com/office/drawing/2014/main" id="{40C83D58-E39F-B94F-BA7B-1D2586257F48}"/>
              </a:ext>
            </a:extLst>
          </p:cNvPr>
          <p:cNvGrpSpPr/>
          <p:nvPr/>
        </p:nvGrpSpPr>
        <p:grpSpPr>
          <a:xfrm>
            <a:off x="9093952" y="2076622"/>
            <a:ext cx="2558716" cy="2566737"/>
            <a:chOff x="8795084" y="2229852"/>
            <a:chExt cx="2558716" cy="2566737"/>
          </a:xfrm>
          <a:solidFill>
            <a:schemeClr val="bg1">
              <a:lumMod val="20000"/>
              <a:lumOff val="80000"/>
            </a:schemeClr>
          </a:solidFill>
        </p:grpSpPr>
        <p:sp>
          <p:nvSpPr>
            <p:cNvPr id="5" name="Oval 4">
              <a:extLst>
                <a:ext uri="{FF2B5EF4-FFF2-40B4-BE49-F238E27FC236}">
                  <a16:creationId xmlns:a16="http://schemas.microsoft.com/office/drawing/2014/main" id="{22A965BB-793D-3545-A72A-2BDDA03821F3}"/>
                </a:ext>
              </a:extLst>
            </p:cNvPr>
            <p:cNvSpPr/>
            <p:nvPr/>
          </p:nvSpPr>
          <p:spPr>
            <a:xfrm>
              <a:off x="8795084" y="2229852"/>
              <a:ext cx="2558716" cy="2566737"/>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endParaRPr lang="en-US" b="1" dirty="0"/>
            </a:p>
            <a:p>
              <a:pPr algn="ctr"/>
              <a:r>
                <a:rPr lang="en-US" b="1" dirty="0"/>
                <a:t>Tier III: </a:t>
              </a:r>
              <a:br>
                <a:rPr lang="en-US" dirty="0"/>
              </a:br>
              <a:r>
                <a:rPr lang="en-US" sz="1600" dirty="0"/>
                <a:t>45 minute daily small group to address instructional needs (remediation)</a:t>
              </a:r>
            </a:p>
            <a:p>
              <a:pPr algn="ctr"/>
              <a:endParaRPr lang="en-US" dirty="0"/>
            </a:p>
            <a:p>
              <a:pPr algn="ctr"/>
              <a:endParaRPr lang="en-US" dirty="0"/>
            </a:p>
            <a:p>
              <a:pPr algn="ctr"/>
              <a:endParaRPr lang="en-US" dirty="0"/>
            </a:p>
            <a:p>
              <a:pPr algn="ctr"/>
              <a:endParaRPr lang="en-US" dirty="0"/>
            </a:p>
            <a:p>
              <a:pPr algn="ctr"/>
              <a:endParaRPr lang="en-US" dirty="0"/>
            </a:p>
          </p:txBody>
        </p:sp>
        <p:sp>
          <p:nvSpPr>
            <p:cNvPr id="3" name="Oval 2">
              <a:extLst>
                <a:ext uri="{FF2B5EF4-FFF2-40B4-BE49-F238E27FC236}">
                  <a16:creationId xmlns:a16="http://schemas.microsoft.com/office/drawing/2014/main" id="{BFFCA37D-C4AB-844A-AAB3-E858086EB1D3}"/>
                </a:ext>
              </a:extLst>
            </p:cNvPr>
            <p:cNvSpPr/>
            <p:nvPr/>
          </p:nvSpPr>
          <p:spPr>
            <a:xfrm>
              <a:off x="9386637" y="4074694"/>
              <a:ext cx="451183" cy="48928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Oval 5">
              <a:extLst>
                <a:ext uri="{FF2B5EF4-FFF2-40B4-BE49-F238E27FC236}">
                  <a16:creationId xmlns:a16="http://schemas.microsoft.com/office/drawing/2014/main" id="{B6FE9D9F-94C3-2140-BDC0-B430211CF658}"/>
                </a:ext>
              </a:extLst>
            </p:cNvPr>
            <p:cNvSpPr/>
            <p:nvPr/>
          </p:nvSpPr>
          <p:spPr>
            <a:xfrm>
              <a:off x="10370218" y="4074693"/>
              <a:ext cx="451183" cy="48928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4" name="Oval 13">
              <a:extLst>
                <a:ext uri="{FF2B5EF4-FFF2-40B4-BE49-F238E27FC236}">
                  <a16:creationId xmlns:a16="http://schemas.microsoft.com/office/drawing/2014/main" id="{EA3516ED-11FD-084F-8A41-B0CAFD90CAEE}"/>
                </a:ext>
              </a:extLst>
            </p:cNvPr>
            <p:cNvSpPr/>
            <p:nvPr/>
          </p:nvSpPr>
          <p:spPr>
            <a:xfrm>
              <a:off x="9899483" y="3830050"/>
              <a:ext cx="451183" cy="48928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grpSp>
      <p:grpSp>
        <p:nvGrpSpPr>
          <p:cNvPr id="55" name="Group 54">
            <a:extLst>
              <a:ext uri="{FF2B5EF4-FFF2-40B4-BE49-F238E27FC236}">
                <a16:creationId xmlns:a16="http://schemas.microsoft.com/office/drawing/2014/main" id="{1C8D9D53-AB7F-9449-A862-6F215AF0D06A}"/>
              </a:ext>
            </a:extLst>
          </p:cNvPr>
          <p:cNvGrpSpPr/>
          <p:nvPr/>
        </p:nvGrpSpPr>
        <p:grpSpPr>
          <a:xfrm>
            <a:off x="5289425" y="1919893"/>
            <a:ext cx="3202068" cy="3136000"/>
            <a:chOff x="5029682" y="1817309"/>
            <a:chExt cx="3202068" cy="3136000"/>
          </a:xfrm>
          <a:solidFill>
            <a:schemeClr val="accent4">
              <a:lumMod val="20000"/>
              <a:lumOff val="80000"/>
            </a:schemeClr>
          </a:solidFill>
        </p:grpSpPr>
        <p:sp>
          <p:nvSpPr>
            <p:cNvPr id="9" name="Oval 8">
              <a:extLst>
                <a:ext uri="{FF2B5EF4-FFF2-40B4-BE49-F238E27FC236}">
                  <a16:creationId xmlns:a16="http://schemas.microsoft.com/office/drawing/2014/main" id="{9D15C4E7-7A8F-8D48-A130-D556090C0A0E}"/>
                </a:ext>
              </a:extLst>
            </p:cNvPr>
            <p:cNvSpPr/>
            <p:nvPr/>
          </p:nvSpPr>
          <p:spPr>
            <a:xfrm>
              <a:off x="5029682" y="1817309"/>
              <a:ext cx="3202068" cy="3136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Tier II: </a:t>
              </a:r>
              <a:br>
                <a:rPr lang="en-US" dirty="0"/>
              </a:br>
              <a:r>
                <a:rPr lang="en-US" dirty="0"/>
                <a:t>30 minute daily small group to address instructional needs</a:t>
              </a:r>
            </a:p>
            <a:p>
              <a:pPr algn="ctr"/>
              <a:r>
                <a:rPr lang="en-US" dirty="0"/>
                <a:t>(core-aligned </a:t>
              </a:r>
              <a:r>
                <a:rPr lang="en-US" dirty="0" err="1"/>
                <a:t>preteach</a:t>
              </a:r>
              <a:r>
                <a:rPr lang="en-US" dirty="0"/>
                <a:t>) </a:t>
              </a:r>
            </a:p>
            <a:p>
              <a:pPr algn="ctr"/>
              <a:endParaRPr lang="en-US" dirty="0"/>
            </a:p>
            <a:p>
              <a:pPr algn="ctr"/>
              <a:endParaRPr lang="en-US" dirty="0"/>
            </a:p>
            <a:p>
              <a:pPr algn="ctr"/>
              <a:endParaRPr lang="en-US" dirty="0"/>
            </a:p>
            <a:p>
              <a:pPr algn="ctr"/>
              <a:endParaRPr lang="en-US" dirty="0"/>
            </a:p>
          </p:txBody>
        </p:sp>
        <p:sp>
          <p:nvSpPr>
            <p:cNvPr id="15" name="Oval 14">
              <a:extLst>
                <a:ext uri="{FF2B5EF4-FFF2-40B4-BE49-F238E27FC236}">
                  <a16:creationId xmlns:a16="http://schemas.microsoft.com/office/drawing/2014/main" id="{D91C1925-ED26-5949-BD0E-6DCCEE492C14}"/>
                </a:ext>
              </a:extLst>
            </p:cNvPr>
            <p:cNvSpPr/>
            <p:nvPr/>
          </p:nvSpPr>
          <p:spPr>
            <a:xfrm>
              <a:off x="5632141" y="4099181"/>
              <a:ext cx="451183" cy="489285"/>
            </a:xfrm>
            <a:prstGeom prst="ellipse">
              <a:avLst/>
            </a:prstGeom>
            <a:solidFill>
              <a:schemeClr val="accent3">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Oval 15">
              <a:extLst>
                <a:ext uri="{FF2B5EF4-FFF2-40B4-BE49-F238E27FC236}">
                  <a16:creationId xmlns:a16="http://schemas.microsoft.com/office/drawing/2014/main" id="{203FE4B8-EE17-2145-9EE6-C141758D50F1}"/>
                </a:ext>
              </a:extLst>
            </p:cNvPr>
            <p:cNvSpPr/>
            <p:nvPr/>
          </p:nvSpPr>
          <p:spPr>
            <a:xfrm>
              <a:off x="6132828" y="4367887"/>
              <a:ext cx="451183" cy="489286"/>
            </a:xfrm>
            <a:prstGeom prst="ellipse">
              <a:avLst/>
            </a:prstGeom>
            <a:solidFill>
              <a:schemeClr val="accent3">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7" name="Oval 16">
              <a:extLst>
                <a:ext uri="{FF2B5EF4-FFF2-40B4-BE49-F238E27FC236}">
                  <a16:creationId xmlns:a16="http://schemas.microsoft.com/office/drawing/2014/main" id="{98712D14-7E0A-CB45-9120-27EE2D68B783}"/>
                </a:ext>
              </a:extLst>
            </p:cNvPr>
            <p:cNvSpPr/>
            <p:nvPr/>
          </p:nvSpPr>
          <p:spPr>
            <a:xfrm>
              <a:off x="6394766" y="3834483"/>
              <a:ext cx="451183" cy="48928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8" name="Oval 17">
              <a:extLst>
                <a:ext uri="{FF2B5EF4-FFF2-40B4-BE49-F238E27FC236}">
                  <a16:creationId xmlns:a16="http://schemas.microsoft.com/office/drawing/2014/main" id="{16B9F2B2-569B-F244-A5DC-7E0B411C23DA}"/>
                </a:ext>
              </a:extLst>
            </p:cNvPr>
            <p:cNvSpPr/>
            <p:nvPr/>
          </p:nvSpPr>
          <p:spPr>
            <a:xfrm>
              <a:off x="7148240" y="4063078"/>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9" name="Oval 18">
              <a:extLst>
                <a:ext uri="{FF2B5EF4-FFF2-40B4-BE49-F238E27FC236}">
                  <a16:creationId xmlns:a16="http://schemas.microsoft.com/office/drawing/2014/main" id="{0DEC839A-8378-4A4A-B132-3F783D3EE2C4}"/>
                </a:ext>
              </a:extLst>
            </p:cNvPr>
            <p:cNvSpPr/>
            <p:nvPr/>
          </p:nvSpPr>
          <p:spPr>
            <a:xfrm>
              <a:off x="6677505" y="4367887"/>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pSp>
        <p:nvGrpSpPr>
          <p:cNvPr id="56" name="Group 55">
            <a:extLst>
              <a:ext uri="{FF2B5EF4-FFF2-40B4-BE49-F238E27FC236}">
                <a16:creationId xmlns:a16="http://schemas.microsoft.com/office/drawing/2014/main" id="{3C338461-083D-AA49-B475-EC09ADFAA246}"/>
              </a:ext>
            </a:extLst>
          </p:cNvPr>
          <p:cNvGrpSpPr/>
          <p:nvPr/>
        </p:nvGrpSpPr>
        <p:grpSpPr>
          <a:xfrm>
            <a:off x="412904" y="1547997"/>
            <a:ext cx="4373701" cy="4341144"/>
            <a:chOff x="412904" y="1475418"/>
            <a:chExt cx="4373701" cy="4341144"/>
          </a:xfrm>
          <a:solidFill>
            <a:schemeClr val="accent6">
              <a:lumMod val="20000"/>
              <a:lumOff val="80000"/>
            </a:schemeClr>
          </a:solidFill>
        </p:grpSpPr>
        <p:sp>
          <p:nvSpPr>
            <p:cNvPr id="20" name="Oval 19">
              <a:extLst>
                <a:ext uri="{FF2B5EF4-FFF2-40B4-BE49-F238E27FC236}">
                  <a16:creationId xmlns:a16="http://schemas.microsoft.com/office/drawing/2014/main" id="{6FD84120-83CA-7340-899D-F86F0D1B14AA}"/>
                </a:ext>
              </a:extLst>
            </p:cNvPr>
            <p:cNvSpPr/>
            <p:nvPr/>
          </p:nvSpPr>
          <p:spPr>
            <a:xfrm>
              <a:off x="412904" y="1475418"/>
              <a:ext cx="4373701" cy="4341144"/>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Tier I: </a:t>
              </a:r>
              <a:br>
                <a:rPr lang="en-US" dirty="0"/>
              </a:br>
              <a:r>
                <a:rPr lang="en-US" dirty="0"/>
                <a:t>90-minute reading block that includes whole group instruction and differentiated small groups.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21" name="Oval 20">
              <a:extLst>
                <a:ext uri="{FF2B5EF4-FFF2-40B4-BE49-F238E27FC236}">
                  <a16:creationId xmlns:a16="http://schemas.microsoft.com/office/drawing/2014/main" id="{41B9022A-A198-764E-8122-8071EA9715FE}"/>
                </a:ext>
              </a:extLst>
            </p:cNvPr>
            <p:cNvSpPr/>
            <p:nvPr/>
          </p:nvSpPr>
          <p:spPr>
            <a:xfrm>
              <a:off x="2645767" y="3959855"/>
              <a:ext cx="451183" cy="489285"/>
            </a:xfrm>
            <a:prstGeom prst="ellipse">
              <a:avLst/>
            </a:prstGeom>
            <a:solidFill>
              <a:schemeClr val="accent3">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00B5B749-FAD2-2A42-A0AE-2596F3C58F93}"/>
                </a:ext>
              </a:extLst>
            </p:cNvPr>
            <p:cNvSpPr/>
            <p:nvPr/>
          </p:nvSpPr>
          <p:spPr>
            <a:xfrm>
              <a:off x="3061034" y="3609858"/>
              <a:ext cx="451183" cy="489286"/>
            </a:xfrm>
            <a:prstGeom prst="ellipse">
              <a:avLst/>
            </a:prstGeom>
            <a:solidFill>
              <a:schemeClr val="accent3">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3" name="Oval 22">
              <a:extLst>
                <a:ext uri="{FF2B5EF4-FFF2-40B4-BE49-F238E27FC236}">
                  <a16:creationId xmlns:a16="http://schemas.microsoft.com/office/drawing/2014/main" id="{ED4F6E69-6310-CF42-8574-23C513F480BA}"/>
                </a:ext>
              </a:extLst>
            </p:cNvPr>
            <p:cNvSpPr/>
            <p:nvPr/>
          </p:nvSpPr>
          <p:spPr>
            <a:xfrm>
              <a:off x="2486613" y="3362719"/>
              <a:ext cx="451183" cy="48928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4" name="Oval 23">
              <a:extLst>
                <a:ext uri="{FF2B5EF4-FFF2-40B4-BE49-F238E27FC236}">
                  <a16:creationId xmlns:a16="http://schemas.microsoft.com/office/drawing/2014/main" id="{E22C2841-EFD0-7747-8253-EE6B1043BA63}"/>
                </a:ext>
              </a:extLst>
            </p:cNvPr>
            <p:cNvSpPr/>
            <p:nvPr/>
          </p:nvSpPr>
          <p:spPr>
            <a:xfrm>
              <a:off x="1193258" y="3678094"/>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25" name="Oval 24">
              <a:extLst>
                <a:ext uri="{FF2B5EF4-FFF2-40B4-BE49-F238E27FC236}">
                  <a16:creationId xmlns:a16="http://schemas.microsoft.com/office/drawing/2014/main" id="{7DEF37D8-2C40-BE4B-B750-7D9F4C2AF99D}"/>
                </a:ext>
              </a:extLst>
            </p:cNvPr>
            <p:cNvSpPr/>
            <p:nvPr/>
          </p:nvSpPr>
          <p:spPr>
            <a:xfrm>
              <a:off x="2429952" y="4449305"/>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6" name="Oval 25">
              <a:extLst>
                <a:ext uri="{FF2B5EF4-FFF2-40B4-BE49-F238E27FC236}">
                  <a16:creationId xmlns:a16="http://schemas.microsoft.com/office/drawing/2014/main" id="{C6B3AC56-C06A-2F49-BF08-CBF2E13E00B7}"/>
                </a:ext>
              </a:extLst>
            </p:cNvPr>
            <p:cNvSpPr/>
            <p:nvPr/>
          </p:nvSpPr>
          <p:spPr>
            <a:xfrm>
              <a:off x="1668330" y="3480587"/>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7" name="Oval 26">
              <a:extLst>
                <a:ext uri="{FF2B5EF4-FFF2-40B4-BE49-F238E27FC236}">
                  <a16:creationId xmlns:a16="http://schemas.microsoft.com/office/drawing/2014/main" id="{BC3E7CFA-98AC-1145-B053-3C2E546B4A1E}"/>
                </a:ext>
              </a:extLst>
            </p:cNvPr>
            <p:cNvSpPr/>
            <p:nvPr/>
          </p:nvSpPr>
          <p:spPr>
            <a:xfrm>
              <a:off x="586354" y="4040071"/>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28" name="Oval 27">
              <a:extLst>
                <a:ext uri="{FF2B5EF4-FFF2-40B4-BE49-F238E27FC236}">
                  <a16:creationId xmlns:a16="http://schemas.microsoft.com/office/drawing/2014/main" id="{A87E654F-6D72-7D47-A0FD-3ADDFEF59F6D}"/>
                </a:ext>
              </a:extLst>
            </p:cNvPr>
            <p:cNvSpPr/>
            <p:nvPr/>
          </p:nvSpPr>
          <p:spPr>
            <a:xfrm>
              <a:off x="2083597" y="3708589"/>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9" name="Oval 28">
              <a:extLst>
                <a:ext uri="{FF2B5EF4-FFF2-40B4-BE49-F238E27FC236}">
                  <a16:creationId xmlns:a16="http://schemas.microsoft.com/office/drawing/2014/main" id="{884AD941-2B9C-0149-A7E4-B8DAB04EBC96}"/>
                </a:ext>
              </a:extLst>
            </p:cNvPr>
            <p:cNvSpPr/>
            <p:nvPr/>
          </p:nvSpPr>
          <p:spPr>
            <a:xfrm>
              <a:off x="4165741" y="4115860"/>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30" name="Oval 29">
              <a:extLst>
                <a:ext uri="{FF2B5EF4-FFF2-40B4-BE49-F238E27FC236}">
                  <a16:creationId xmlns:a16="http://schemas.microsoft.com/office/drawing/2014/main" id="{6EFE2BB1-3840-534E-89B0-A56BFE5AF5AF}"/>
                </a:ext>
              </a:extLst>
            </p:cNvPr>
            <p:cNvSpPr/>
            <p:nvPr/>
          </p:nvSpPr>
          <p:spPr>
            <a:xfrm>
              <a:off x="3572022" y="3609859"/>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37" name="Oval 36">
              <a:extLst>
                <a:ext uri="{FF2B5EF4-FFF2-40B4-BE49-F238E27FC236}">
                  <a16:creationId xmlns:a16="http://schemas.microsoft.com/office/drawing/2014/main" id="{FF46005E-8E5B-514C-B34F-367C6234F652}"/>
                </a:ext>
              </a:extLst>
            </p:cNvPr>
            <p:cNvSpPr/>
            <p:nvPr/>
          </p:nvSpPr>
          <p:spPr>
            <a:xfrm>
              <a:off x="4060907" y="3607361"/>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38" name="Oval 37">
              <a:extLst>
                <a:ext uri="{FF2B5EF4-FFF2-40B4-BE49-F238E27FC236}">
                  <a16:creationId xmlns:a16="http://schemas.microsoft.com/office/drawing/2014/main" id="{7AC01F50-6D11-3B43-9DD4-30FAD2F3CB6D}"/>
                </a:ext>
              </a:extLst>
            </p:cNvPr>
            <p:cNvSpPr/>
            <p:nvPr/>
          </p:nvSpPr>
          <p:spPr>
            <a:xfrm>
              <a:off x="3902740" y="4605145"/>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15</a:t>
              </a:r>
            </a:p>
          </p:txBody>
        </p:sp>
        <p:sp>
          <p:nvSpPr>
            <p:cNvPr id="39" name="Oval 38">
              <a:extLst>
                <a:ext uri="{FF2B5EF4-FFF2-40B4-BE49-F238E27FC236}">
                  <a16:creationId xmlns:a16="http://schemas.microsoft.com/office/drawing/2014/main" id="{F37B6E00-0A9A-4943-B4C3-E004FB8A0F22}"/>
                </a:ext>
              </a:extLst>
            </p:cNvPr>
            <p:cNvSpPr/>
            <p:nvPr/>
          </p:nvSpPr>
          <p:spPr>
            <a:xfrm>
              <a:off x="2005828" y="4215268"/>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14</a:t>
              </a:r>
            </a:p>
          </p:txBody>
        </p:sp>
        <p:sp>
          <p:nvSpPr>
            <p:cNvPr id="40" name="Oval 39">
              <a:extLst>
                <a:ext uri="{FF2B5EF4-FFF2-40B4-BE49-F238E27FC236}">
                  <a16:creationId xmlns:a16="http://schemas.microsoft.com/office/drawing/2014/main" id="{FE1D0D04-DBCB-6940-9C7D-4DC6927579C7}"/>
                </a:ext>
              </a:extLst>
            </p:cNvPr>
            <p:cNvSpPr/>
            <p:nvPr/>
          </p:nvSpPr>
          <p:spPr>
            <a:xfrm>
              <a:off x="1553456" y="4052104"/>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18</a:t>
              </a:r>
            </a:p>
          </p:txBody>
        </p:sp>
        <p:sp>
          <p:nvSpPr>
            <p:cNvPr id="41" name="Oval 40">
              <a:extLst>
                <a:ext uri="{FF2B5EF4-FFF2-40B4-BE49-F238E27FC236}">
                  <a16:creationId xmlns:a16="http://schemas.microsoft.com/office/drawing/2014/main" id="{EE209D50-D3C4-E341-99D0-57B8CC5DE029}"/>
                </a:ext>
              </a:extLst>
            </p:cNvPr>
            <p:cNvSpPr/>
            <p:nvPr/>
          </p:nvSpPr>
          <p:spPr>
            <a:xfrm>
              <a:off x="3172925" y="4167380"/>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12</a:t>
              </a:r>
            </a:p>
          </p:txBody>
        </p:sp>
        <p:sp>
          <p:nvSpPr>
            <p:cNvPr id="42" name="Oval 41">
              <a:extLst>
                <a:ext uri="{FF2B5EF4-FFF2-40B4-BE49-F238E27FC236}">
                  <a16:creationId xmlns:a16="http://schemas.microsoft.com/office/drawing/2014/main" id="{7F152BE5-6F79-CB48-B4FC-10EB9BB0E5EA}"/>
                </a:ext>
              </a:extLst>
            </p:cNvPr>
            <p:cNvSpPr/>
            <p:nvPr/>
          </p:nvSpPr>
          <p:spPr>
            <a:xfrm>
              <a:off x="3672360" y="4159359"/>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11</a:t>
              </a:r>
            </a:p>
          </p:txBody>
        </p:sp>
        <p:sp>
          <p:nvSpPr>
            <p:cNvPr id="43" name="Oval 42">
              <a:extLst>
                <a:ext uri="{FF2B5EF4-FFF2-40B4-BE49-F238E27FC236}">
                  <a16:creationId xmlns:a16="http://schemas.microsoft.com/office/drawing/2014/main" id="{59C49CAB-236F-624C-A89A-F3D3093488CA}"/>
                </a:ext>
              </a:extLst>
            </p:cNvPr>
            <p:cNvSpPr/>
            <p:nvPr/>
          </p:nvSpPr>
          <p:spPr>
            <a:xfrm>
              <a:off x="2894293" y="4632317"/>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13</a:t>
              </a:r>
            </a:p>
          </p:txBody>
        </p:sp>
        <p:sp>
          <p:nvSpPr>
            <p:cNvPr id="44" name="Oval 43">
              <a:extLst>
                <a:ext uri="{FF2B5EF4-FFF2-40B4-BE49-F238E27FC236}">
                  <a16:creationId xmlns:a16="http://schemas.microsoft.com/office/drawing/2014/main" id="{3FE64582-EB3D-2D4B-B3DC-30CD87F2D7B2}"/>
                </a:ext>
              </a:extLst>
            </p:cNvPr>
            <p:cNvSpPr/>
            <p:nvPr/>
          </p:nvSpPr>
          <p:spPr>
            <a:xfrm>
              <a:off x="3028913" y="5165490"/>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17</a:t>
              </a:r>
            </a:p>
          </p:txBody>
        </p:sp>
        <p:sp>
          <p:nvSpPr>
            <p:cNvPr id="45" name="Oval 44">
              <a:extLst>
                <a:ext uri="{FF2B5EF4-FFF2-40B4-BE49-F238E27FC236}">
                  <a16:creationId xmlns:a16="http://schemas.microsoft.com/office/drawing/2014/main" id="{669D991C-D309-EE43-A5B9-1B84A458CA60}"/>
                </a:ext>
              </a:extLst>
            </p:cNvPr>
            <p:cNvSpPr/>
            <p:nvPr/>
          </p:nvSpPr>
          <p:spPr>
            <a:xfrm>
              <a:off x="3404810" y="4737670"/>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16</a:t>
              </a:r>
            </a:p>
          </p:txBody>
        </p:sp>
        <p:sp>
          <p:nvSpPr>
            <p:cNvPr id="46" name="Oval 45">
              <a:extLst>
                <a:ext uri="{FF2B5EF4-FFF2-40B4-BE49-F238E27FC236}">
                  <a16:creationId xmlns:a16="http://schemas.microsoft.com/office/drawing/2014/main" id="{E16B6A9A-B97A-0F4D-B179-4094FD847F48}"/>
                </a:ext>
              </a:extLst>
            </p:cNvPr>
            <p:cNvSpPr/>
            <p:nvPr/>
          </p:nvSpPr>
          <p:spPr>
            <a:xfrm>
              <a:off x="729835" y="3506667"/>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22</a:t>
              </a:r>
            </a:p>
          </p:txBody>
        </p:sp>
        <p:sp>
          <p:nvSpPr>
            <p:cNvPr id="47" name="Oval 46">
              <a:extLst>
                <a:ext uri="{FF2B5EF4-FFF2-40B4-BE49-F238E27FC236}">
                  <a16:creationId xmlns:a16="http://schemas.microsoft.com/office/drawing/2014/main" id="{8250AF1B-607F-A347-8FB5-027C2A9A95AE}"/>
                </a:ext>
              </a:extLst>
            </p:cNvPr>
            <p:cNvSpPr/>
            <p:nvPr/>
          </p:nvSpPr>
          <p:spPr>
            <a:xfrm>
              <a:off x="1977478" y="4765245"/>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21</a:t>
              </a:r>
            </a:p>
          </p:txBody>
        </p:sp>
        <p:sp>
          <p:nvSpPr>
            <p:cNvPr id="48" name="Oval 47">
              <a:extLst>
                <a:ext uri="{FF2B5EF4-FFF2-40B4-BE49-F238E27FC236}">
                  <a16:creationId xmlns:a16="http://schemas.microsoft.com/office/drawing/2014/main" id="{016FE496-CF94-C640-BC5E-796CD461DE44}"/>
                </a:ext>
              </a:extLst>
            </p:cNvPr>
            <p:cNvSpPr/>
            <p:nvPr/>
          </p:nvSpPr>
          <p:spPr>
            <a:xfrm>
              <a:off x="2514601" y="4982313"/>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20</a:t>
              </a:r>
            </a:p>
          </p:txBody>
        </p:sp>
        <p:sp>
          <p:nvSpPr>
            <p:cNvPr id="49" name="Oval 48">
              <a:extLst>
                <a:ext uri="{FF2B5EF4-FFF2-40B4-BE49-F238E27FC236}">
                  <a16:creationId xmlns:a16="http://schemas.microsoft.com/office/drawing/2014/main" id="{4B662473-C72C-EF4A-A1E1-8DCA245518C3}"/>
                </a:ext>
              </a:extLst>
            </p:cNvPr>
            <p:cNvSpPr/>
            <p:nvPr/>
          </p:nvSpPr>
          <p:spPr>
            <a:xfrm>
              <a:off x="1062735" y="4224546"/>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19</a:t>
              </a:r>
            </a:p>
          </p:txBody>
        </p:sp>
        <p:sp>
          <p:nvSpPr>
            <p:cNvPr id="50" name="Oval 49">
              <a:extLst>
                <a:ext uri="{FF2B5EF4-FFF2-40B4-BE49-F238E27FC236}">
                  <a16:creationId xmlns:a16="http://schemas.microsoft.com/office/drawing/2014/main" id="{675635C5-B57A-F14D-8953-24E8FE875F2E}"/>
                </a:ext>
              </a:extLst>
            </p:cNvPr>
            <p:cNvSpPr/>
            <p:nvPr/>
          </p:nvSpPr>
          <p:spPr>
            <a:xfrm>
              <a:off x="2126198" y="5301982"/>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26</a:t>
              </a:r>
            </a:p>
          </p:txBody>
        </p:sp>
        <p:sp>
          <p:nvSpPr>
            <p:cNvPr id="51" name="Oval 50">
              <a:extLst>
                <a:ext uri="{FF2B5EF4-FFF2-40B4-BE49-F238E27FC236}">
                  <a16:creationId xmlns:a16="http://schemas.microsoft.com/office/drawing/2014/main" id="{FDD6C185-DAC6-264A-A36C-115ABCDD1625}"/>
                </a:ext>
              </a:extLst>
            </p:cNvPr>
            <p:cNvSpPr/>
            <p:nvPr/>
          </p:nvSpPr>
          <p:spPr>
            <a:xfrm>
              <a:off x="1074763" y="4836467"/>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25</a:t>
              </a:r>
            </a:p>
          </p:txBody>
        </p:sp>
        <p:sp>
          <p:nvSpPr>
            <p:cNvPr id="52" name="Oval 51">
              <a:extLst>
                <a:ext uri="{FF2B5EF4-FFF2-40B4-BE49-F238E27FC236}">
                  <a16:creationId xmlns:a16="http://schemas.microsoft.com/office/drawing/2014/main" id="{C1E5682A-F816-B84E-863B-DC7E51D35102}"/>
                </a:ext>
              </a:extLst>
            </p:cNvPr>
            <p:cNvSpPr/>
            <p:nvPr/>
          </p:nvSpPr>
          <p:spPr>
            <a:xfrm>
              <a:off x="1611886" y="5167660"/>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24</a:t>
              </a:r>
            </a:p>
          </p:txBody>
        </p:sp>
        <p:sp>
          <p:nvSpPr>
            <p:cNvPr id="53" name="Oval 52">
              <a:extLst>
                <a:ext uri="{FF2B5EF4-FFF2-40B4-BE49-F238E27FC236}">
                  <a16:creationId xmlns:a16="http://schemas.microsoft.com/office/drawing/2014/main" id="{4A0EBC88-F11E-0C44-A94F-CC977C7EFADE}"/>
                </a:ext>
              </a:extLst>
            </p:cNvPr>
            <p:cNvSpPr/>
            <p:nvPr/>
          </p:nvSpPr>
          <p:spPr>
            <a:xfrm>
              <a:off x="1511846" y="4591825"/>
              <a:ext cx="451183" cy="48928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23</a:t>
              </a:r>
            </a:p>
          </p:txBody>
        </p:sp>
      </p:grpSp>
      <p:sp>
        <p:nvSpPr>
          <p:cNvPr id="57" name="Right Arrow 56">
            <a:extLst>
              <a:ext uri="{FF2B5EF4-FFF2-40B4-BE49-F238E27FC236}">
                <a16:creationId xmlns:a16="http://schemas.microsoft.com/office/drawing/2014/main" id="{A56D376B-FDF4-804D-8A57-1BDC6737B249}"/>
              </a:ext>
            </a:extLst>
          </p:cNvPr>
          <p:cNvSpPr/>
          <p:nvPr/>
        </p:nvSpPr>
        <p:spPr>
          <a:xfrm>
            <a:off x="729439" y="5936109"/>
            <a:ext cx="10776072" cy="280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51485F4E-2E49-6C42-8AC9-8D5A289478FE}"/>
              </a:ext>
            </a:extLst>
          </p:cNvPr>
          <p:cNvSpPr txBox="1"/>
          <p:nvPr/>
        </p:nvSpPr>
        <p:spPr>
          <a:xfrm>
            <a:off x="4165741" y="5598572"/>
            <a:ext cx="5409238" cy="369332"/>
          </a:xfrm>
          <a:prstGeom prst="rect">
            <a:avLst/>
          </a:prstGeom>
          <a:noFill/>
        </p:spPr>
        <p:txBody>
          <a:bodyPr wrap="none" rtlCol="0">
            <a:spAutoFit/>
          </a:bodyPr>
          <a:lstStyle/>
          <a:p>
            <a:r>
              <a:rPr lang="en-US" dirty="0"/>
              <a:t>Explicit, systematic instruction with Increase in intensity</a:t>
            </a:r>
          </a:p>
        </p:txBody>
      </p:sp>
    </p:spTree>
    <p:custDataLst>
      <p:tags r:id="rId1"/>
    </p:custDataLst>
    <p:extLst>
      <p:ext uri="{BB962C8B-B14F-4D97-AF65-F5344CB8AC3E}">
        <p14:creationId xmlns:p14="http://schemas.microsoft.com/office/powerpoint/2010/main" val="19608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C4E52-F9C8-D344-A296-6E735EFA1E0A}"/>
              </a:ext>
            </a:extLst>
          </p:cNvPr>
          <p:cNvSpPr>
            <a:spLocks noGrp="1"/>
          </p:cNvSpPr>
          <p:nvPr>
            <p:ph type="title"/>
          </p:nvPr>
        </p:nvSpPr>
        <p:spPr>
          <a:xfrm>
            <a:off x="838200" y="653597"/>
            <a:ext cx="10515600" cy="781503"/>
          </a:xfrm>
        </p:spPr>
        <p:txBody>
          <a:bodyPr/>
          <a:lstStyle/>
          <a:p>
            <a:r>
              <a:rPr lang="en-US" dirty="0"/>
              <a:t>Tier I: Foundational Skills Lesson (30 minutes)</a:t>
            </a:r>
          </a:p>
        </p:txBody>
      </p:sp>
      <p:sp>
        <p:nvSpPr>
          <p:cNvPr id="10" name="Right Brace 9">
            <a:extLst>
              <a:ext uri="{FF2B5EF4-FFF2-40B4-BE49-F238E27FC236}">
                <a16:creationId xmlns:a16="http://schemas.microsoft.com/office/drawing/2014/main" id="{66059FAC-8067-4C40-8A47-55C12089DBF2}"/>
              </a:ext>
            </a:extLst>
          </p:cNvPr>
          <p:cNvSpPr/>
          <p:nvPr/>
        </p:nvSpPr>
        <p:spPr>
          <a:xfrm>
            <a:off x="8113197" y="1756152"/>
            <a:ext cx="1050830" cy="2682605"/>
          </a:xfrm>
          <a:prstGeom prst="rightBrace">
            <a:avLst>
              <a:gd name="adj1" fmla="val 10314"/>
              <a:gd name="adj2" fmla="val 52843"/>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6578721-BB2C-724A-B47E-467E7C673BB7}"/>
              </a:ext>
            </a:extLst>
          </p:cNvPr>
          <p:cNvSpPr txBox="1"/>
          <p:nvPr/>
        </p:nvSpPr>
        <p:spPr>
          <a:xfrm>
            <a:off x="9290275" y="2941421"/>
            <a:ext cx="168348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10-15 minutes</a:t>
            </a:r>
          </a:p>
        </p:txBody>
      </p:sp>
      <p:sp>
        <p:nvSpPr>
          <p:cNvPr id="12" name="Right Brace 11">
            <a:extLst>
              <a:ext uri="{FF2B5EF4-FFF2-40B4-BE49-F238E27FC236}">
                <a16:creationId xmlns:a16="http://schemas.microsoft.com/office/drawing/2014/main" id="{5427FA6C-784C-0A41-B9CB-40F2E93D546F}"/>
              </a:ext>
            </a:extLst>
          </p:cNvPr>
          <p:cNvSpPr/>
          <p:nvPr/>
        </p:nvSpPr>
        <p:spPr>
          <a:xfrm>
            <a:off x="8126619" y="4438757"/>
            <a:ext cx="992872" cy="742127"/>
          </a:xfrm>
          <a:prstGeom prst="righ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4745AC7-10BF-1640-A25C-893299C16F63}"/>
              </a:ext>
            </a:extLst>
          </p:cNvPr>
          <p:cNvSpPr txBox="1"/>
          <p:nvPr/>
        </p:nvSpPr>
        <p:spPr>
          <a:xfrm>
            <a:off x="9290275" y="4538061"/>
            <a:ext cx="168348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12-15 minutes</a:t>
            </a:r>
          </a:p>
        </p:txBody>
      </p:sp>
      <p:sp>
        <p:nvSpPr>
          <p:cNvPr id="14" name="Right Brace 13">
            <a:extLst>
              <a:ext uri="{FF2B5EF4-FFF2-40B4-BE49-F238E27FC236}">
                <a16:creationId xmlns:a16="http://schemas.microsoft.com/office/drawing/2014/main" id="{3378B5A4-3218-8946-B33A-9A9E788E9479}"/>
              </a:ext>
            </a:extLst>
          </p:cNvPr>
          <p:cNvSpPr/>
          <p:nvPr/>
        </p:nvSpPr>
        <p:spPr>
          <a:xfrm>
            <a:off x="8113197" y="5180885"/>
            <a:ext cx="992872" cy="440189"/>
          </a:xfrm>
          <a:prstGeom prst="righ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4A4969D-8AE7-8344-8E11-762A8DB7563A}"/>
              </a:ext>
            </a:extLst>
          </p:cNvPr>
          <p:cNvSpPr txBox="1"/>
          <p:nvPr/>
        </p:nvSpPr>
        <p:spPr>
          <a:xfrm>
            <a:off x="9333776" y="5216313"/>
            <a:ext cx="158082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3-5 minutes</a:t>
            </a:r>
          </a:p>
        </p:txBody>
      </p:sp>
      <p:graphicFrame>
        <p:nvGraphicFramePr>
          <p:cNvPr id="16" name="Table 15">
            <a:extLst>
              <a:ext uri="{FF2B5EF4-FFF2-40B4-BE49-F238E27FC236}">
                <a16:creationId xmlns:a16="http://schemas.microsoft.com/office/drawing/2014/main" id="{4D5B1772-69FE-2644-BF56-E74D6AB08B74}"/>
              </a:ext>
            </a:extLst>
          </p:cNvPr>
          <p:cNvGraphicFramePr>
            <a:graphicFrameLocks noGrp="1"/>
          </p:cNvGraphicFramePr>
          <p:nvPr/>
        </p:nvGraphicFramePr>
        <p:xfrm>
          <a:off x="1888710" y="1746334"/>
          <a:ext cx="5981092" cy="3892153"/>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5981092">
                  <a:extLst>
                    <a:ext uri="{9D8B030D-6E8A-4147-A177-3AD203B41FA5}">
                      <a16:colId xmlns:a16="http://schemas.microsoft.com/office/drawing/2014/main" val="3995423661"/>
                    </a:ext>
                  </a:extLst>
                </a:gridCol>
              </a:tblGrid>
              <a:tr h="60492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dirty="0">
                          <a:solidFill>
                            <a:schemeClr val="tx1"/>
                          </a:solidFill>
                        </a:rPr>
                        <a:t>Irregular Word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285295921"/>
                  </a:ext>
                </a:extLst>
              </a:tr>
              <a:tr h="21012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Decoding Skills:</a:t>
                      </a:r>
                    </a:p>
                    <a:p>
                      <a:pPr marL="342900" indent="-342900">
                        <a:buFont typeface="Arial" panose="020B0604020202020204" pitchFamily="34" charset="0"/>
                        <a:buChar char="•"/>
                      </a:pPr>
                      <a:r>
                        <a:rPr lang="en-US" sz="2400" dirty="0"/>
                        <a:t>Phonemic Awareness</a:t>
                      </a:r>
                    </a:p>
                    <a:p>
                      <a:pPr marL="342900" indent="-342900">
                        <a:buFont typeface="Arial" panose="020B0604020202020204" pitchFamily="34" charset="0"/>
                        <a:buChar char="•"/>
                      </a:pPr>
                      <a:r>
                        <a:rPr lang="en-US" sz="2400" dirty="0"/>
                        <a:t>Sound-Spelling Introduction and Review</a:t>
                      </a:r>
                    </a:p>
                    <a:p>
                      <a:pPr marL="342900" indent="-342900">
                        <a:buFont typeface="Arial" panose="020B0604020202020204" pitchFamily="34" charset="0"/>
                        <a:buChar char="•"/>
                      </a:pPr>
                      <a:r>
                        <a:rPr lang="en-US" sz="2400" dirty="0"/>
                        <a:t>Blending Practice</a:t>
                      </a:r>
                    </a:p>
                    <a:p>
                      <a:pPr marL="342900" indent="-342900">
                        <a:buFont typeface="Arial" panose="020B0604020202020204" pitchFamily="34" charset="0"/>
                        <a:buChar char="•"/>
                      </a:pPr>
                      <a:r>
                        <a:rPr lang="en-US" sz="2400" dirty="0"/>
                        <a:t>Regular Word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extLst>
                  <a:ext uri="{0D108BD9-81ED-4DB2-BD59-A6C34878D82A}">
                    <a16:rowId xmlns:a16="http://schemas.microsoft.com/office/drawing/2014/main" val="1765790796"/>
                  </a:ext>
                </a:extLst>
              </a:tr>
              <a:tr h="699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Decodable Text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769144483"/>
                  </a:ext>
                </a:extLst>
              </a:tr>
              <a:tr h="4867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Encoding (Dictation)</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extLst>
                  <a:ext uri="{0D108BD9-81ED-4DB2-BD59-A6C34878D82A}">
                    <a16:rowId xmlns:a16="http://schemas.microsoft.com/office/drawing/2014/main" val="111804091"/>
                  </a:ext>
                </a:extLst>
              </a:tr>
            </a:tbl>
          </a:graphicData>
        </a:graphic>
      </p:graphicFrame>
    </p:spTree>
    <p:extLst>
      <p:ext uri="{BB962C8B-B14F-4D97-AF65-F5344CB8AC3E}">
        <p14:creationId xmlns:p14="http://schemas.microsoft.com/office/powerpoint/2010/main" val="323159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C4E52-F9C8-D344-A296-6E735EFA1E0A}"/>
              </a:ext>
            </a:extLst>
          </p:cNvPr>
          <p:cNvSpPr>
            <a:spLocks noGrp="1"/>
          </p:cNvSpPr>
          <p:nvPr>
            <p:ph type="title"/>
          </p:nvPr>
        </p:nvSpPr>
        <p:spPr>
          <a:xfrm>
            <a:off x="838200" y="653597"/>
            <a:ext cx="10515600" cy="781503"/>
          </a:xfrm>
        </p:spPr>
        <p:txBody>
          <a:bodyPr/>
          <a:lstStyle/>
          <a:p>
            <a:r>
              <a:rPr lang="en-US" dirty="0"/>
              <a:t>Tier II: </a:t>
            </a:r>
            <a:r>
              <a:rPr lang="en-US" dirty="0" err="1"/>
              <a:t>Preteach</a:t>
            </a:r>
            <a:r>
              <a:rPr lang="en-US" dirty="0"/>
              <a:t> an Aligned Foundational Skills Lesson (30 minutes)</a:t>
            </a:r>
          </a:p>
        </p:txBody>
      </p:sp>
      <p:sp>
        <p:nvSpPr>
          <p:cNvPr id="10" name="Right Brace 9">
            <a:extLst>
              <a:ext uri="{FF2B5EF4-FFF2-40B4-BE49-F238E27FC236}">
                <a16:creationId xmlns:a16="http://schemas.microsoft.com/office/drawing/2014/main" id="{66059FAC-8067-4C40-8A47-55C12089DBF2}"/>
              </a:ext>
            </a:extLst>
          </p:cNvPr>
          <p:cNvSpPr/>
          <p:nvPr/>
        </p:nvSpPr>
        <p:spPr>
          <a:xfrm>
            <a:off x="8151297" y="2060952"/>
            <a:ext cx="1050830" cy="2682605"/>
          </a:xfrm>
          <a:prstGeom prst="rightBrace">
            <a:avLst>
              <a:gd name="adj1" fmla="val 10314"/>
              <a:gd name="adj2" fmla="val 52843"/>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6578721-BB2C-724A-B47E-467E7C673BB7}"/>
              </a:ext>
            </a:extLst>
          </p:cNvPr>
          <p:cNvSpPr txBox="1"/>
          <p:nvPr/>
        </p:nvSpPr>
        <p:spPr>
          <a:xfrm>
            <a:off x="9328375" y="3246221"/>
            <a:ext cx="168348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10-15 minutes</a:t>
            </a:r>
          </a:p>
        </p:txBody>
      </p:sp>
      <p:sp>
        <p:nvSpPr>
          <p:cNvPr id="12" name="Right Brace 11">
            <a:extLst>
              <a:ext uri="{FF2B5EF4-FFF2-40B4-BE49-F238E27FC236}">
                <a16:creationId xmlns:a16="http://schemas.microsoft.com/office/drawing/2014/main" id="{5427FA6C-784C-0A41-B9CB-40F2E93D546F}"/>
              </a:ext>
            </a:extLst>
          </p:cNvPr>
          <p:cNvSpPr/>
          <p:nvPr/>
        </p:nvSpPr>
        <p:spPr>
          <a:xfrm>
            <a:off x="8164719" y="4743557"/>
            <a:ext cx="992872" cy="742127"/>
          </a:xfrm>
          <a:prstGeom prst="righ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4745AC7-10BF-1640-A25C-893299C16F63}"/>
              </a:ext>
            </a:extLst>
          </p:cNvPr>
          <p:cNvSpPr txBox="1"/>
          <p:nvPr/>
        </p:nvSpPr>
        <p:spPr>
          <a:xfrm>
            <a:off x="9328375" y="4842861"/>
            <a:ext cx="168348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12-15 minutes</a:t>
            </a:r>
          </a:p>
        </p:txBody>
      </p:sp>
      <p:sp>
        <p:nvSpPr>
          <p:cNvPr id="14" name="Right Brace 13">
            <a:extLst>
              <a:ext uri="{FF2B5EF4-FFF2-40B4-BE49-F238E27FC236}">
                <a16:creationId xmlns:a16="http://schemas.microsoft.com/office/drawing/2014/main" id="{3378B5A4-3218-8946-B33A-9A9E788E9479}"/>
              </a:ext>
            </a:extLst>
          </p:cNvPr>
          <p:cNvSpPr/>
          <p:nvPr/>
        </p:nvSpPr>
        <p:spPr>
          <a:xfrm>
            <a:off x="8151297" y="5485685"/>
            <a:ext cx="992872" cy="440189"/>
          </a:xfrm>
          <a:prstGeom prst="righ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4A4969D-8AE7-8344-8E11-762A8DB7563A}"/>
              </a:ext>
            </a:extLst>
          </p:cNvPr>
          <p:cNvSpPr txBox="1"/>
          <p:nvPr/>
        </p:nvSpPr>
        <p:spPr>
          <a:xfrm>
            <a:off x="9371876" y="5521113"/>
            <a:ext cx="158082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3-5 minutes</a:t>
            </a:r>
          </a:p>
        </p:txBody>
      </p:sp>
      <p:graphicFrame>
        <p:nvGraphicFramePr>
          <p:cNvPr id="16" name="Table 15">
            <a:extLst>
              <a:ext uri="{FF2B5EF4-FFF2-40B4-BE49-F238E27FC236}">
                <a16:creationId xmlns:a16="http://schemas.microsoft.com/office/drawing/2014/main" id="{4D5B1772-69FE-2644-BF56-E74D6AB08B74}"/>
              </a:ext>
            </a:extLst>
          </p:cNvPr>
          <p:cNvGraphicFramePr>
            <a:graphicFrameLocks noGrp="1"/>
          </p:cNvGraphicFramePr>
          <p:nvPr>
            <p:extLst>
              <p:ext uri="{D42A27DB-BD31-4B8C-83A1-F6EECF244321}">
                <p14:modId xmlns:p14="http://schemas.microsoft.com/office/powerpoint/2010/main" val="3576098408"/>
              </p:ext>
            </p:extLst>
          </p:nvPr>
        </p:nvGraphicFramePr>
        <p:xfrm>
          <a:off x="1926810" y="2051134"/>
          <a:ext cx="5981092" cy="3892153"/>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5981092">
                  <a:extLst>
                    <a:ext uri="{9D8B030D-6E8A-4147-A177-3AD203B41FA5}">
                      <a16:colId xmlns:a16="http://schemas.microsoft.com/office/drawing/2014/main" val="3995423661"/>
                    </a:ext>
                  </a:extLst>
                </a:gridCol>
              </a:tblGrid>
              <a:tr h="60492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dirty="0">
                          <a:solidFill>
                            <a:schemeClr val="tx1"/>
                          </a:solidFill>
                        </a:rPr>
                        <a:t>Irregular Word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285295921"/>
                  </a:ext>
                </a:extLst>
              </a:tr>
              <a:tr h="21012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Decoding Skills:</a:t>
                      </a:r>
                    </a:p>
                    <a:p>
                      <a:pPr marL="342900" indent="-342900">
                        <a:buFont typeface="Arial" panose="020B0604020202020204" pitchFamily="34" charset="0"/>
                        <a:buChar char="•"/>
                      </a:pPr>
                      <a:r>
                        <a:rPr lang="en-US" sz="2400" dirty="0"/>
                        <a:t>Phonemic Awareness</a:t>
                      </a:r>
                    </a:p>
                    <a:p>
                      <a:pPr marL="342900" indent="-342900">
                        <a:buFont typeface="Arial" panose="020B0604020202020204" pitchFamily="34" charset="0"/>
                        <a:buChar char="•"/>
                      </a:pPr>
                      <a:r>
                        <a:rPr lang="en-US" sz="2400" dirty="0"/>
                        <a:t>Sound-Spelling Introduction and Review</a:t>
                      </a:r>
                    </a:p>
                    <a:p>
                      <a:pPr marL="342900" indent="-342900">
                        <a:buFont typeface="Arial" panose="020B0604020202020204" pitchFamily="34" charset="0"/>
                        <a:buChar char="•"/>
                      </a:pPr>
                      <a:r>
                        <a:rPr lang="en-US" sz="2400" dirty="0"/>
                        <a:t>Blending Practice</a:t>
                      </a:r>
                    </a:p>
                    <a:p>
                      <a:pPr marL="342900" indent="-342900">
                        <a:buFont typeface="Arial" panose="020B0604020202020204" pitchFamily="34" charset="0"/>
                        <a:buChar char="•"/>
                      </a:pPr>
                      <a:r>
                        <a:rPr lang="en-US" sz="2400" dirty="0"/>
                        <a:t>Regular Word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extLst>
                  <a:ext uri="{0D108BD9-81ED-4DB2-BD59-A6C34878D82A}">
                    <a16:rowId xmlns:a16="http://schemas.microsoft.com/office/drawing/2014/main" val="1765790796"/>
                  </a:ext>
                </a:extLst>
              </a:tr>
              <a:tr h="699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Decodable Text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769144483"/>
                  </a:ext>
                </a:extLst>
              </a:tr>
              <a:tr h="4867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Encoding (Dictation)</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extLst>
                  <a:ext uri="{0D108BD9-81ED-4DB2-BD59-A6C34878D82A}">
                    <a16:rowId xmlns:a16="http://schemas.microsoft.com/office/drawing/2014/main" val="111804091"/>
                  </a:ext>
                </a:extLst>
              </a:tr>
            </a:tbl>
          </a:graphicData>
        </a:graphic>
      </p:graphicFrame>
    </p:spTree>
    <p:extLst>
      <p:ext uri="{BB962C8B-B14F-4D97-AF65-F5344CB8AC3E}">
        <p14:creationId xmlns:p14="http://schemas.microsoft.com/office/powerpoint/2010/main" val="2025517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87E6-FC93-E446-A59B-807593C58102}"/>
              </a:ext>
            </a:extLst>
          </p:cNvPr>
          <p:cNvSpPr>
            <a:spLocks noGrp="1"/>
          </p:cNvSpPr>
          <p:nvPr>
            <p:ph type="title"/>
          </p:nvPr>
        </p:nvSpPr>
        <p:spPr>
          <a:xfrm>
            <a:off x="297872" y="570201"/>
            <a:ext cx="11589328" cy="745982"/>
          </a:xfrm>
        </p:spPr>
        <p:txBody>
          <a:bodyPr>
            <a:normAutofit/>
          </a:bodyPr>
          <a:lstStyle/>
          <a:p>
            <a:r>
              <a:rPr lang="en-US" sz="4200" dirty="0"/>
              <a:t>Tier III: Intensify Instruction Based On Student Needs</a:t>
            </a:r>
            <a:r>
              <a:rPr lang="en-US" dirty="0"/>
              <a:t> </a:t>
            </a:r>
          </a:p>
        </p:txBody>
      </p:sp>
      <p:sp>
        <p:nvSpPr>
          <p:cNvPr id="3" name="Content Placeholder 2">
            <a:extLst>
              <a:ext uri="{FF2B5EF4-FFF2-40B4-BE49-F238E27FC236}">
                <a16:creationId xmlns:a16="http://schemas.microsoft.com/office/drawing/2014/main" id="{BA57B855-95DE-C742-BD6B-9E3ADBE6F5CA}"/>
              </a:ext>
            </a:extLst>
          </p:cNvPr>
          <p:cNvSpPr>
            <a:spLocks noGrp="1"/>
          </p:cNvSpPr>
          <p:nvPr>
            <p:ph sz="half" idx="2"/>
          </p:nvPr>
        </p:nvSpPr>
        <p:spPr>
          <a:xfrm>
            <a:off x="414480" y="1316183"/>
            <a:ext cx="11264901" cy="887351"/>
          </a:xfrm>
        </p:spPr>
        <p:txBody>
          <a:bodyPr>
            <a:normAutofit fontScale="85000" lnSpcReduction="10000"/>
          </a:bodyPr>
          <a:lstStyle/>
          <a:p>
            <a:r>
              <a:rPr lang="en-US" dirty="0"/>
              <a:t>Identify specific literacy skill strengths and weaknesses from Tier I and II instruction to inform intensification of intervention (using lesson mastery and diagnostic data)</a:t>
            </a:r>
          </a:p>
        </p:txBody>
      </p:sp>
      <p:graphicFrame>
        <p:nvGraphicFramePr>
          <p:cNvPr id="4" name="Table 3">
            <a:extLst>
              <a:ext uri="{FF2B5EF4-FFF2-40B4-BE49-F238E27FC236}">
                <a16:creationId xmlns:a16="http://schemas.microsoft.com/office/drawing/2014/main" id="{B9696B59-FAFC-4042-8A2F-25199E2A0997}"/>
              </a:ext>
            </a:extLst>
          </p:cNvPr>
          <p:cNvGraphicFramePr>
            <a:graphicFrameLocks noGrp="1"/>
          </p:cNvGraphicFramePr>
          <p:nvPr>
            <p:extLst>
              <p:ext uri="{D42A27DB-BD31-4B8C-83A1-F6EECF244321}">
                <p14:modId xmlns:p14="http://schemas.microsoft.com/office/powerpoint/2010/main" val="3183064259"/>
              </p:ext>
            </p:extLst>
          </p:nvPr>
        </p:nvGraphicFramePr>
        <p:xfrm>
          <a:off x="5325372" y="2203534"/>
          <a:ext cx="5981092" cy="3892153"/>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5981092">
                  <a:extLst>
                    <a:ext uri="{9D8B030D-6E8A-4147-A177-3AD203B41FA5}">
                      <a16:colId xmlns:a16="http://schemas.microsoft.com/office/drawing/2014/main" val="3995423661"/>
                    </a:ext>
                  </a:extLst>
                </a:gridCol>
              </a:tblGrid>
              <a:tr h="60492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dirty="0">
                          <a:solidFill>
                            <a:schemeClr val="tx1"/>
                          </a:solidFill>
                        </a:rPr>
                        <a:t>Irregular Word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285295921"/>
                  </a:ext>
                </a:extLst>
              </a:tr>
              <a:tr h="21012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Decoding Skills:</a:t>
                      </a:r>
                    </a:p>
                    <a:p>
                      <a:pPr marL="342900" indent="-342900">
                        <a:buFont typeface="Arial" panose="020B0604020202020204" pitchFamily="34" charset="0"/>
                        <a:buChar char="•"/>
                      </a:pPr>
                      <a:r>
                        <a:rPr lang="en-US" sz="2400" dirty="0"/>
                        <a:t>Phonemic Awareness</a:t>
                      </a:r>
                    </a:p>
                    <a:p>
                      <a:pPr marL="342900" indent="-342900">
                        <a:buFont typeface="Arial" panose="020B0604020202020204" pitchFamily="34" charset="0"/>
                        <a:buChar char="•"/>
                      </a:pPr>
                      <a:r>
                        <a:rPr lang="en-US" sz="2400" dirty="0"/>
                        <a:t>Sound-Spelling Introduction and Review</a:t>
                      </a:r>
                    </a:p>
                    <a:p>
                      <a:pPr marL="342900" indent="-342900">
                        <a:buFont typeface="Arial" panose="020B0604020202020204" pitchFamily="34" charset="0"/>
                        <a:buChar char="•"/>
                      </a:pPr>
                      <a:r>
                        <a:rPr lang="en-US" sz="2400" dirty="0"/>
                        <a:t>Blending Practice</a:t>
                      </a:r>
                    </a:p>
                    <a:p>
                      <a:pPr marL="342900" indent="-342900">
                        <a:buFont typeface="Arial" panose="020B0604020202020204" pitchFamily="34" charset="0"/>
                        <a:buChar char="•"/>
                      </a:pPr>
                      <a:r>
                        <a:rPr lang="en-US" sz="2400" dirty="0"/>
                        <a:t>Regular Word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extLst>
                  <a:ext uri="{0D108BD9-81ED-4DB2-BD59-A6C34878D82A}">
                    <a16:rowId xmlns:a16="http://schemas.microsoft.com/office/drawing/2014/main" val="1765790796"/>
                  </a:ext>
                </a:extLst>
              </a:tr>
              <a:tr h="699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Decodable Text Reading</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769144483"/>
                  </a:ext>
                </a:extLst>
              </a:tr>
              <a:tr h="4867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Encoding (Dictation)</a:t>
                      </a:r>
                    </a:p>
                  </a:txBody>
                  <a:tcPr anchor="ct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extLst>
                  <a:ext uri="{0D108BD9-81ED-4DB2-BD59-A6C34878D82A}">
                    <a16:rowId xmlns:a16="http://schemas.microsoft.com/office/drawing/2014/main" val="111804091"/>
                  </a:ext>
                </a:extLst>
              </a:tr>
            </a:tbl>
          </a:graphicData>
        </a:graphic>
      </p:graphicFrame>
      <p:sp>
        <p:nvSpPr>
          <p:cNvPr id="5" name="Content Placeholder 2">
            <a:extLst>
              <a:ext uri="{FF2B5EF4-FFF2-40B4-BE49-F238E27FC236}">
                <a16:creationId xmlns:a16="http://schemas.microsoft.com/office/drawing/2014/main" id="{350F025A-D977-5B4B-81C3-20FE41F2E1A2}"/>
              </a:ext>
            </a:extLst>
          </p:cNvPr>
          <p:cNvSpPr txBox="1">
            <a:spLocks/>
          </p:cNvSpPr>
          <p:nvPr/>
        </p:nvSpPr>
        <p:spPr>
          <a:xfrm>
            <a:off x="414481" y="2576944"/>
            <a:ext cx="4739410" cy="34082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example:</a:t>
            </a:r>
          </a:p>
          <a:p>
            <a:pPr marL="514350" indent="-514350">
              <a:buFont typeface="+mj-lt"/>
              <a:buAutoNum type="arabicPeriod"/>
            </a:pPr>
            <a:r>
              <a:rPr lang="en-US" dirty="0"/>
              <a:t>Intensify and add more phonemic awareness instruction</a:t>
            </a:r>
          </a:p>
          <a:p>
            <a:pPr marL="514350" indent="-514350">
              <a:buFont typeface="+mj-lt"/>
              <a:buAutoNum type="arabicPeriod"/>
            </a:pPr>
            <a:r>
              <a:rPr lang="en-US" dirty="0"/>
              <a:t>Intensify and add more word reading instruction</a:t>
            </a:r>
          </a:p>
        </p:txBody>
      </p:sp>
      <p:cxnSp>
        <p:nvCxnSpPr>
          <p:cNvPr id="7" name="Straight Arrow Connector 6">
            <a:extLst>
              <a:ext uri="{FF2B5EF4-FFF2-40B4-BE49-F238E27FC236}">
                <a16:creationId xmlns:a16="http://schemas.microsoft.com/office/drawing/2014/main" id="{CAE29C4F-03E3-174A-AE7F-44607ADFD99F}"/>
              </a:ext>
            </a:extLst>
          </p:cNvPr>
          <p:cNvCxnSpPr>
            <a:cxnSpLocks/>
          </p:cNvCxnSpPr>
          <p:nvPr/>
        </p:nvCxnSpPr>
        <p:spPr>
          <a:xfrm flipV="1">
            <a:off x="2604655" y="3532909"/>
            <a:ext cx="3075709" cy="55418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1A79482-F977-014C-8A20-0C143D86403C}"/>
              </a:ext>
            </a:extLst>
          </p:cNvPr>
          <p:cNvCxnSpPr>
            <a:cxnSpLocks/>
          </p:cNvCxnSpPr>
          <p:nvPr/>
        </p:nvCxnSpPr>
        <p:spPr>
          <a:xfrm flipV="1">
            <a:off x="4585855" y="4253345"/>
            <a:ext cx="1094509" cy="74814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13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0785-2BAB-E94C-B908-4332F09C6E27}"/>
              </a:ext>
            </a:extLst>
          </p:cNvPr>
          <p:cNvSpPr>
            <a:spLocks noGrp="1"/>
          </p:cNvSpPr>
          <p:nvPr>
            <p:ph type="title"/>
          </p:nvPr>
        </p:nvSpPr>
        <p:spPr/>
        <p:txBody>
          <a:bodyPr/>
          <a:lstStyle/>
          <a:p>
            <a:r>
              <a:rPr lang="en-US" dirty="0"/>
              <a:t>Implementation Delivery</a:t>
            </a:r>
          </a:p>
        </p:txBody>
      </p:sp>
      <p:sp>
        <p:nvSpPr>
          <p:cNvPr id="3" name="Text Placeholder 2">
            <a:extLst>
              <a:ext uri="{FF2B5EF4-FFF2-40B4-BE49-F238E27FC236}">
                <a16:creationId xmlns:a16="http://schemas.microsoft.com/office/drawing/2014/main" id="{C0CF2D33-CB99-AA4D-930C-0C0449932D9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5405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980575105"/>
              </p:ext>
            </p:extLst>
          </p:nvPr>
        </p:nvGraphicFramePr>
        <p:xfrm>
          <a:off x="387739" y="1737580"/>
          <a:ext cx="11515241" cy="4432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E2ECFA31-1161-444C-A7A1-401BA8DD038D}"/>
              </a:ext>
            </a:extLst>
          </p:cNvPr>
          <p:cNvSpPr>
            <a:spLocks noGrp="1"/>
          </p:cNvSpPr>
          <p:nvPr>
            <p:ph type="title"/>
          </p:nvPr>
        </p:nvSpPr>
        <p:spPr>
          <a:xfrm>
            <a:off x="387739" y="523452"/>
            <a:ext cx="11416522" cy="1325563"/>
          </a:xfrm>
        </p:spPr>
        <p:txBody>
          <a:bodyPr/>
          <a:lstStyle/>
          <a:p>
            <a:r>
              <a:rPr lang="en-US" dirty="0"/>
              <a:t>Quality Teaching Requires Explicit and Systematic Instruction</a:t>
            </a:r>
          </a:p>
        </p:txBody>
      </p:sp>
    </p:spTree>
    <p:extLst>
      <p:ext uri="{BB962C8B-B14F-4D97-AF65-F5344CB8AC3E}">
        <p14:creationId xmlns:p14="http://schemas.microsoft.com/office/powerpoint/2010/main" val="256267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175A-1079-494E-96E5-1B06E6E95C69}"/>
              </a:ext>
            </a:extLst>
          </p:cNvPr>
          <p:cNvSpPr>
            <a:spLocks noGrp="1"/>
          </p:cNvSpPr>
          <p:nvPr>
            <p:ph type="title"/>
          </p:nvPr>
        </p:nvSpPr>
        <p:spPr>
          <a:xfrm>
            <a:off x="838200" y="583813"/>
            <a:ext cx="10515600" cy="1092587"/>
          </a:xfrm>
          <a:noFill/>
        </p:spPr>
        <p:txBody>
          <a:bodyPr>
            <a:normAutofit fontScale="90000"/>
          </a:bodyPr>
          <a:lstStyle/>
          <a:p>
            <a:r>
              <a:rPr lang="en-US" dirty="0"/>
              <a:t>Explicit and Systematic Instruction Components Across All Tiers of Instruction</a:t>
            </a:r>
          </a:p>
        </p:txBody>
      </p:sp>
      <p:graphicFrame>
        <p:nvGraphicFramePr>
          <p:cNvPr id="4" name="Table 3">
            <a:extLst>
              <a:ext uri="{FF2B5EF4-FFF2-40B4-BE49-F238E27FC236}">
                <a16:creationId xmlns:a16="http://schemas.microsoft.com/office/drawing/2014/main" id="{46230536-3D61-9E47-B7B6-8ECA5F5CAD37}"/>
              </a:ext>
            </a:extLst>
          </p:cNvPr>
          <p:cNvGraphicFramePr>
            <a:graphicFrameLocks noGrp="1"/>
          </p:cNvGraphicFramePr>
          <p:nvPr>
            <p:extLst>
              <p:ext uri="{D42A27DB-BD31-4B8C-83A1-F6EECF244321}">
                <p14:modId xmlns:p14="http://schemas.microsoft.com/office/powerpoint/2010/main" val="4194432252"/>
              </p:ext>
            </p:extLst>
          </p:nvPr>
        </p:nvGraphicFramePr>
        <p:xfrm>
          <a:off x="1021976" y="1790726"/>
          <a:ext cx="10331824" cy="4206462"/>
        </p:xfrm>
        <a:graphic>
          <a:graphicData uri="http://schemas.openxmlformats.org/drawingml/2006/table">
            <a:tbl>
              <a:tblPr firstRow="1" bandRow="1">
                <a:tableStyleId>{5C22544A-7EE6-4342-B048-85BDC9FD1C3A}</a:tableStyleId>
              </a:tblPr>
              <a:tblGrid>
                <a:gridCol w="5165912">
                  <a:extLst>
                    <a:ext uri="{9D8B030D-6E8A-4147-A177-3AD203B41FA5}">
                      <a16:colId xmlns:a16="http://schemas.microsoft.com/office/drawing/2014/main" val="1380899230"/>
                    </a:ext>
                  </a:extLst>
                </a:gridCol>
                <a:gridCol w="5165912">
                  <a:extLst>
                    <a:ext uri="{9D8B030D-6E8A-4147-A177-3AD203B41FA5}">
                      <a16:colId xmlns:a16="http://schemas.microsoft.com/office/drawing/2014/main" val="3869531037"/>
                    </a:ext>
                  </a:extLst>
                </a:gridCol>
              </a:tblGrid>
              <a:tr h="5510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Components of Explicit Instruction</a:t>
                      </a:r>
                    </a:p>
                  </a:txBody>
                  <a:tcPr anchor="ctr">
                    <a:solidFill>
                      <a:schemeClr val="bg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Components of Systematic Instruction</a:t>
                      </a:r>
                    </a:p>
                  </a:txBody>
                  <a:tcPr anchor="ctr">
                    <a:solidFill>
                      <a:schemeClr val="bg1">
                        <a:lumMod val="40000"/>
                        <a:lumOff val="60000"/>
                      </a:schemeClr>
                    </a:solidFill>
                  </a:tcPr>
                </a:tc>
                <a:extLst>
                  <a:ext uri="{0D108BD9-81ED-4DB2-BD59-A6C34878D82A}">
                    <a16:rowId xmlns:a16="http://schemas.microsoft.com/office/drawing/2014/main" val="3871097016"/>
                  </a:ext>
                </a:extLst>
              </a:tr>
              <a:tr h="3655457">
                <a:tc>
                  <a:txBody>
                    <a:bodyPr/>
                    <a:lstStyle/>
                    <a:p>
                      <a:pPr marL="285750" lvl="0" indent="-285750">
                        <a:buFont typeface="Arial" panose="020B0604020202020204" pitchFamily="34" charset="0"/>
                        <a:buChar char="•"/>
                      </a:pPr>
                      <a:r>
                        <a:rPr lang="en-US" sz="2400" dirty="0"/>
                        <a:t>Teacher explanation (Learning Target)</a:t>
                      </a:r>
                    </a:p>
                    <a:p>
                      <a:pPr marL="285750" lvl="0" indent="-285750">
                        <a:buFont typeface="Arial" panose="020B0604020202020204" pitchFamily="34" charset="0"/>
                        <a:buChar char="•"/>
                      </a:pPr>
                      <a:r>
                        <a:rPr lang="en-US" sz="2400" dirty="0"/>
                        <a:t>Teacher model</a:t>
                      </a:r>
                    </a:p>
                    <a:p>
                      <a:pPr marL="285750" lvl="0" indent="-285750">
                        <a:buFont typeface="Arial" panose="020B0604020202020204" pitchFamily="34" charset="0"/>
                        <a:buChar char="•"/>
                      </a:pPr>
                      <a:r>
                        <a:rPr lang="en-US" sz="2400" dirty="0"/>
                        <a:t>Practice opportunities for all</a:t>
                      </a:r>
                    </a:p>
                    <a:p>
                      <a:pPr marL="742950" lvl="1" indent="-285750">
                        <a:buFont typeface="Arial" panose="020B0604020202020204" pitchFamily="34" charset="0"/>
                        <a:buChar char="•"/>
                      </a:pPr>
                      <a:r>
                        <a:rPr lang="en-US" sz="2400" dirty="0"/>
                        <a:t>Use of signal</a:t>
                      </a:r>
                    </a:p>
                    <a:p>
                      <a:pPr marL="742950" lvl="1" indent="-285750">
                        <a:buFont typeface="Arial" panose="020B0604020202020204" pitchFamily="34" charset="0"/>
                        <a:buChar char="•"/>
                      </a:pPr>
                      <a:r>
                        <a:rPr lang="en-US" sz="2400" dirty="0"/>
                        <a:t>Judicious review</a:t>
                      </a:r>
                    </a:p>
                    <a:p>
                      <a:pPr marL="285750" lvl="0" indent="-285750">
                        <a:buFont typeface="Arial" panose="020B0604020202020204" pitchFamily="34" charset="0"/>
                        <a:buChar char="•"/>
                      </a:pPr>
                      <a:r>
                        <a:rPr lang="en-US" sz="2400" dirty="0"/>
                        <a:t>Appropriate pacing</a:t>
                      </a:r>
                    </a:p>
                    <a:p>
                      <a:pPr marL="285750" lvl="0" indent="-285750">
                        <a:buFont typeface="Arial" panose="020B0604020202020204" pitchFamily="34" charset="0"/>
                        <a:buChar char="•"/>
                      </a:pPr>
                      <a:r>
                        <a:rPr lang="en-US" sz="2400" dirty="0"/>
                        <a:t>Immediate corrective feedback</a:t>
                      </a:r>
                    </a:p>
                    <a:p>
                      <a:pPr marL="285750" lvl="0" indent="-285750">
                        <a:buFont typeface="Arial" panose="020B0604020202020204" pitchFamily="34" charset="0"/>
                        <a:buChar char="•"/>
                      </a:pPr>
                      <a:r>
                        <a:rPr lang="en-US" sz="2400" dirty="0"/>
                        <a:t>Checks for understanding</a:t>
                      </a:r>
                    </a:p>
                  </a:txBody>
                  <a:tcPr/>
                </a:tc>
                <a:tc>
                  <a:txBody>
                    <a:bodyPr/>
                    <a:lstStyle/>
                    <a:p>
                      <a:pPr marL="285750" lvl="0" indent="-285750">
                        <a:buFont typeface="Arial" panose="020B0604020202020204" pitchFamily="34" charset="0"/>
                        <a:buChar char="•"/>
                      </a:pPr>
                      <a:r>
                        <a:rPr lang="en-US" sz="2400" dirty="0"/>
                        <a:t>Break activities into small steps</a:t>
                      </a:r>
                    </a:p>
                    <a:p>
                      <a:pPr marL="285750" lvl="0" indent="-285750">
                        <a:buFont typeface="Arial" panose="020B0604020202020204" pitchFamily="34" charset="0"/>
                        <a:buChar char="•"/>
                      </a:pPr>
                      <a:r>
                        <a:rPr lang="en-US" sz="2400" dirty="0"/>
                        <a:t>Steps are sequential </a:t>
                      </a:r>
                    </a:p>
                    <a:p>
                      <a:pPr marL="285750" lvl="0" indent="-285750">
                        <a:buFont typeface="Arial" panose="020B0604020202020204" pitchFamily="34" charset="0"/>
                        <a:buChar char="•"/>
                      </a:pPr>
                      <a:r>
                        <a:rPr lang="en-US" sz="2400" dirty="0"/>
                        <a:t>Steps progress from simple </a:t>
                      </a:r>
                      <a:r>
                        <a:rPr lang="en-US" sz="2400" dirty="0">
                          <a:sym typeface="Wingdings" pitchFamily="2" charset="2"/>
                        </a:rPr>
                        <a:t> more complex</a:t>
                      </a:r>
                    </a:p>
                    <a:p>
                      <a:pPr marL="285750" lvl="0" indent="-285750">
                        <a:buFont typeface="Arial" panose="020B0604020202020204" pitchFamily="34" charset="0"/>
                        <a:buChar char="•"/>
                      </a:pPr>
                      <a:r>
                        <a:rPr lang="en-US" sz="2400" dirty="0">
                          <a:sym typeface="Wingdings" pitchFamily="2" charset="2"/>
                        </a:rPr>
                        <a:t>Students have prior knowledge and prerequisite skills required for new skill</a:t>
                      </a:r>
                      <a:endParaRPr lang="en-US" sz="2400" dirty="0"/>
                    </a:p>
                    <a:p>
                      <a:endParaRPr lang="en-US" sz="2400" dirty="0"/>
                    </a:p>
                    <a:p>
                      <a:endParaRPr lang="en-US" sz="2400" dirty="0"/>
                    </a:p>
                  </a:txBody>
                  <a:tcPr/>
                </a:tc>
                <a:extLst>
                  <a:ext uri="{0D108BD9-81ED-4DB2-BD59-A6C34878D82A}">
                    <a16:rowId xmlns:a16="http://schemas.microsoft.com/office/drawing/2014/main" val="2273976309"/>
                  </a:ext>
                </a:extLst>
              </a:tr>
            </a:tbl>
          </a:graphicData>
        </a:graphic>
      </p:graphicFrame>
      <p:sp>
        <p:nvSpPr>
          <p:cNvPr id="5" name="Rectangle 4">
            <a:extLst>
              <a:ext uri="{FF2B5EF4-FFF2-40B4-BE49-F238E27FC236}">
                <a16:creationId xmlns:a16="http://schemas.microsoft.com/office/drawing/2014/main" id="{7C2EBB7A-4BCC-0D4A-A97F-53A17F845C90}"/>
              </a:ext>
            </a:extLst>
          </p:cNvPr>
          <p:cNvSpPr/>
          <p:nvPr/>
        </p:nvSpPr>
        <p:spPr>
          <a:xfrm>
            <a:off x="8264525" y="5997188"/>
            <a:ext cx="4038600" cy="276999"/>
          </a:xfrm>
          <a:prstGeom prst="rect">
            <a:avLst/>
          </a:prstGeom>
        </p:spPr>
        <p:txBody>
          <a:bodyPr wrap="square">
            <a:spAutoFit/>
          </a:bodyPr>
          <a:lstStyle/>
          <a:p>
            <a:r>
              <a:rPr lang="en-US" sz="1200" dirty="0"/>
              <a:t>(The Meadows Center for Preventing Educational Risk, 2010)</a:t>
            </a:r>
          </a:p>
        </p:txBody>
      </p:sp>
    </p:spTree>
    <p:extLst>
      <p:ext uri="{BB962C8B-B14F-4D97-AF65-F5344CB8AC3E}">
        <p14:creationId xmlns:p14="http://schemas.microsoft.com/office/powerpoint/2010/main" val="85785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CRI Routines Explicit Instruction_Jess.mp4" descr="ECRI Routines Explicit Instruction_Jess.mp4">
            <a:hlinkClick r:id="" action="ppaction://media"/>
            <a:extLst>
              <a:ext uri="{FF2B5EF4-FFF2-40B4-BE49-F238E27FC236}">
                <a16:creationId xmlns:a16="http://schemas.microsoft.com/office/drawing/2014/main" id="{CCC60453-81DD-644F-A713-EE815DAC0B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62088" y="1065614"/>
            <a:ext cx="8403150" cy="4726772"/>
          </a:xfrm>
          <a:prstGeom prst="rect">
            <a:avLst/>
          </a:prstGeom>
        </p:spPr>
      </p:pic>
      <p:sp>
        <p:nvSpPr>
          <p:cNvPr id="3" name="Slide Number Placeholder 2">
            <a:extLst>
              <a:ext uri="{FF2B5EF4-FFF2-40B4-BE49-F238E27FC236}">
                <a16:creationId xmlns:a16="http://schemas.microsoft.com/office/drawing/2014/main" id="{4C0544E9-EC53-5D48-B91A-C8540828F58D}"/>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DC5238-AE6C-44F0-BB64-2AEAA0331933}" type="slidenum">
              <a:rPr lang="en-US" smtClean="0"/>
              <a:pPr/>
              <a:t>27</a:t>
            </a:fld>
            <a:endParaRPr lang="en-US" dirty="0"/>
          </a:p>
        </p:txBody>
      </p:sp>
      <p:pic>
        <p:nvPicPr>
          <p:cNvPr id="5" name="Picture 4">
            <a:extLst>
              <a:ext uri="{FF2B5EF4-FFF2-40B4-BE49-F238E27FC236}">
                <a16:creationId xmlns:a16="http://schemas.microsoft.com/office/drawing/2014/main" id="{F2721511-C383-DD4A-B7CD-3E1DB15F0F3D}"/>
              </a:ext>
            </a:extLst>
          </p:cNvPr>
          <p:cNvPicPr>
            <a:picLocks noChangeAspect="1"/>
          </p:cNvPicPr>
          <p:nvPr/>
        </p:nvPicPr>
        <p:blipFill>
          <a:blip r:embed="rId6"/>
          <a:stretch>
            <a:fillRect/>
          </a:stretch>
        </p:blipFill>
        <p:spPr>
          <a:xfrm>
            <a:off x="3842315" y="1065614"/>
            <a:ext cx="7842695" cy="4709677"/>
          </a:xfrm>
          <a:prstGeom prst="rect">
            <a:avLst/>
          </a:prstGeom>
        </p:spPr>
      </p:pic>
      <p:sp>
        <p:nvSpPr>
          <p:cNvPr id="6" name="Title 5">
            <a:extLst>
              <a:ext uri="{FF2B5EF4-FFF2-40B4-BE49-F238E27FC236}">
                <a16:creationId xmlns:a16="http://schemas.microsoft.com/office/drawing/2014/main" id="{438D7E35-F3CD-1C46-AAFA-A393F0175A2A}"/>
              </a:ext>
            </a:extLst>
          </p:cNvPr>
          <p:cNvSpPr>
            <a:spLocks noGrp="1"/>
          </p:cNvSpPr>
          <p:nvPr>
            <p:ph type="title"/>
          </p:nvPr>
        </p:nvSpPr>
        <p:spPr>
          <a:xfrm>
            <a:off x="226762" y="2227665"/>
            <a:ext cx="3615553" cy="779462"/>
          </a:xfrm>
        </p:spPr>
        <p:txBody>
          <a:bodyPr/>
          <a:lstStyle/>
          <a:p>
            <a:r>
              <a:rPr lang="en-US" sz="3600" dirty="0"/>
              <a:t>Video Example</a:t>
            </a:r>
          </a:p>
        </p:txBody>
      </p:sp>
      <p:sp>
        <p:nvSpPr>
          <p:cNvPr id="4" name="TextBox 3">
            <a:extLst>
              <a:ext uri="{FF2B5EF4-FFF2-40B4-BE49-F238E27FC236}">
                <a16:creationId xmlns:a16="http://schemas.microsoft.com/office/drawing/2014/main" id="{F2844364-CDAD-A644-97B7-0DA0017B07C6}"/>
              </a:ext>
            </a:extLst>
          </p:cNvPr>
          <p:cNvSpPr txBox="1"/>
          <p:nvPr/>
        </p:nvSpPr>
        <p:spPr>
          <a:xfrm>
            <a:off x="59689" y="3158376"/>
            <a:ext cx="3222171" cy="1384995"/>
          </a:xfrm>
          <a:prstGeom prst="rect">
            <a:avLst/>
          </a:prstGeom>
          <a:noFill/>
        </p:spPr>
        <p:txBody>
          <a:bodyPr wrap="square" rtlCol="0">
            <a:spAutoFit/>
          </a:bodyPr>
          <a:lstStyle/>
          <a:p>
            <a:pPr algn="ctr"/>
            <a:r>
              <a:rPr lang="en-US" sz="2800" dirty="0"/>
              <a:t>Follow the elements of explicit instruction!</a:t>
            </a:r>
          </a:p>
        </p:txBody>
      </p:sp>
    </p:spTree>
    <p:extLst>
      <p:ext uri="{BB962C8B-B14F-4D97-AF65-F5344CB8AC3E}">
        <p14:creationId xmlns:p14="http://schemas.microsoft.com/office/powerpoint/2010/main" val="220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900"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3166-0AFF-CE48-AC3B-612BC10D5055}"/>
              </a:ext>
            </a:extLst>
          </p:cNvPr>
          <p:cNvSpPr>
            <a:spLocks noGrp="1"/>
          </p:cNvSpPr>
          <p:nvPr>
            <p:ph type="title"/>
          </p:nvPr>
        </p:nvSpPr>
        <p:spPr>
          <a:xfrm>
            <a:off x="729778" y="755197"/>
            <a:ext cx="10732444" cy="1325563"/>
          </a:xfrm>
        </p:spPr>
        <p:txBody>
          <a:bodyPr/>
          <a:lstStyle/>
          <a:p>
            <a:r>
              <a:rPr lang="en-US" dirty="0"/>
              <a:t>Evaluate the Actual Use of Explicit and Systematic Instruction</a:t>
            </a:r>
          </a:p>
        </p:txBody>
      </p:sp>
      <p:pic>
        <p:nvPicPr>
          <p:cNvPr id="4" name="Picture 3" descr="A picture containing table&#10;&#10;Description automatically generated">
            <a:extLst>
              <a:ext uri="{FF2B5EF4-FFF2-40B4-BE49-F238E27FC236}">
                <a16:creationId xmlns:a16="http://schemas.microsoft.com/office/drawing/2014/main" id="{2454838D-1DFF-C347-A0C3-FCD54F25A314}"/>
              </a:ext>
            </a:extLst>
          </p:cNvPr>
          <p:cNvPicPr>
            <a:picLocks noChangeAspect="1"/>
          </p:cNvPicPr>
          <p:nvPr/>
        </p:nvPicPr>
        <p:blipFill>
          <a:blip r:embed="rId2"/>
          <a:stretch>
            <a:fillRect/>
          </a:stretch>
        </p:blipFill>
        <p:spPr>
          <a:xfrm>
            <a:off x="729778" y="2474460"/>
            <a:ext cx="10732444" cy="3337799"/>
          </a:xfrm>
          <a:prstGeom prst="rect">
            <a:avLst/>
          </a:prstGeom>
          <a:ln>
            <a:solidFill>
              <a:schemeClr val="accent1"/>
            </a:solidFill>
          </a:ln>
        </p:spPr>
      </p:pic>
    </p:spTree>
    <p:extLst>
      <p:ext uri="{BB962C8B-B14F-4D97-AF65-F5344CB8AC3E}">
        <p14:creationId xmlns:p14="http://schemas.microsoft.com/office/powerpoint/2010/main" val="71520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0785-2BAB-E94C-B908-4332F09C6E27}"/>
              </a:ext>
            </a:extLst>
          </p:cNvPr>
          <p:cNvSpPr>
            <a:spLocks noGrp="1"/>
          </p:cNvSpPr>
          <p:nvPr>
            <p:ph type="title"/>
          </p:nvPr>
        </p:nvSpPr>
        <p:spPr/>
        <p:txBody>
          <a:bodyPr/>
          <a:lstStyle/>
          <a:p>
            <a:r>
              <a:rPr lang="en-US" dirty="0"/>
              <a:t>Element I: Instruction and Intervention</a:t>
            </a:r>
          </a:p>
        </p:txBody>
      </p:sp>
      <p:sp>
        <p:nvSpPr>
          <p:cNvPr id="3" name="Text Placeholder 2">
            <a:extLst>
              <a:ext uri="{FF2B5EF4-FFF2-40B4-BE49-F238E27FC236}">
                <a16:creationId xmlns:a16="http://schemas.microsoft.com/office/drawing/2014/main" id="{C0CF2D33-CB99-AA4D-930C-0C0449932D9A}"/>
              </a:ext>
            </a:extLst>
          </p:cNvPr>
          <p:cNvSpPr>
            <a:spLocks noGrp="1"/>
          </p:cNvSpPr>
          <p:nvPr>
            <p:ph type="body" idx="1"/>
          </p:nvPr>
        </p:nvSpPr>
        <p:spPr/>
        <p:txBody>
          <a:bodyPr/>
          <a:lstStyle/>
          <a:p>
            <a:r>
              <a:rPr lang="en-US" dirty="0"/>
              <a:t>Evaluate and Score</a:t>
            </a:r>
          </a:p>
          <a:p>
            <a:endParaRPr lang="en-US" dirty="0"/>
          </a:p>
        </p:txBody>
      </p:sp>
    </p:spTree>
    <p:extLst>
      <p:ext uri="{BB962C8B-B14F-4D97-AF65-F5344CB8AC3E}">
        <p14:creationId xmlns:p14="http://schemas.microsoft.com/office/powerpoint/2010/main" val="251812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AA43E-EF16-4E5F-8F14-EBD3ACB3E2D3}"/>
              </a:ext>
            </a:extLst>
          </p:cNvPr>
          <p:cNvSpPr>
            <a:spLocks noGrp="1"/>
          </p:cNvSpPr>
          <p:nvPr>
            <p:ph type="title"/>
          </p:nvPr>
        </p:nvSpPr>
        <p:spPr>
          <a:xfrm>
            <a:off x="856938" y="2902001"/>
            <a:ext cx="4880677" cy="763600"/>
          </a:xfrm>
        </p:spPr>
        <p:txBody>
          <a:bodyPr/>
          <a:lstStyle/>
          <a:p>
            <a:r>
              <a:rPr lang="en-US" sz="4200" dirty="0"/>
              <a:t>Quality Reading Instruction and Intervention Are Central to MTSS-R Implementation</a:t>
            </a:r>
          </a:p>
        </p:txBody>
      </p:sp>
      <p:grpSp>
        <p:nvGrpSpPr>
          <p:cNvPr id="6" name="Group 5">
            <a:extLst>
              <a:ext uri="{FF2B5EF4-FFF2-40B4-BE49-F238E27FC236}">
                <a16:creationId xmlns:a16="http://schemas.microsoft.com/office/drawing/2014/main" id="{D34FC0F7-9075-4184-A2E9-8C4D9214F585}"/>
              </a:ext>
            </a:extLst>
          </p:cNvPr>
          <p:cNvGrpSpPr/>
          <p:nvPr/>
        </p:nvGrpSpPr>
        <p:grpSpPr>
          <a:xfrm>
            <a:off x="6437198" y="4764178"/>
            <a:ext cx="2775124" cy="1721047"/>
            <a:chOff x="3849233" y="4693499"/>
            <a:chExt cx="2775124" cy="1721047"/>
          </a:xfrm>
        </p:grpSpPr>
        <p:sp>
          <p:nvSpPr>
            <p:cNvPr id="7" name="Rectangle 14">
              <a:extLst>
                <a:ext uri="{FF2B5EF4-FFF2-40B4-BE49-F238E27FC236}">
                  <a16:creationId xmlns:a16="http://schemas.microsoft.com/office/drawing/2014/main" id="{D5D6C206-9B96-4DDE-ADC4-F77AFB2644CB}"/>
                </a:ext>
              </a:extLst>
            </p:cNvPr>
            <p:cNvSpPr/>
            <p:nvPr/>
          </p:nvSpPr>
          <p:spPr>
            <a:xfrm>
              <a:off x="3849233" y="5376322"/>
              <a:ext cx="2097545" cy="1038224"/>
            </a:xfrm>
            <a:custGeom>
              <a:avLst/>
              <a:gdLst>
                <a:gd name="connsiteX0" fmla="*/ 0 w 1423596"/>
                <a:gd name="connsiteY0" fmla="*/ 0 h 1076326"/>
                <a:gd name="connsiteX1" fmla="*/ 1423596 w 1423596"/>
                <a:gd name="connsiteY1" fmla="*/ 0 h 1076326"/>
                <a:gd name="connsiteX2" fmla="*/ 1423596 w 1423596"/>
                <a:gd name="connsiteY2" fmla="*/ 1076326 h 1076326"/>
                <a:gd name="connsiteX3" fmla="*/ 0 w 1423596"/>
                <a:gd name="connsiteY3" fmla="*/ 1076326 h 1076326"/>
                <a:gd name="connsiteX4" fmla="*/ 0 w 1423596"/>
                <a:gd name="connsiteY4" fmla="*/ 0 h 1076326"/>
                <a:gd name="connsiteX0" fmla="*/ 0 w 1423596"/>
                <a:gd name="connsiteY0" fmla="*/ 0 h 1085851"/>
                <a:gd name="connsiteX1" fmla="*/ 1423596 w 1423596"/>
                <a:gd name="connsiteY1" fmla="*/ 0 h 1085851"/>
                <a:gd name="connsiteX2" fmla="*/ 633021 w 1423596"/>
                <a:gd name="connsiteY2" fmla="*/ 1085851 h 1085851"/>
                <a:gd name="connsiteX3" fmla="*/ 0 w 1423596"/>
                <a:gd name="connsiteY3" fmla="*/ 1076326 h 1085851"/>
                <a:gd name="connsiteX4" fmla="*/ 0 w 1423596"/>
                <a:gd name="connsiteY4" fmla="*/ 0 h 1085851"/>
                <a:gd name="connsiteX0" fmla="*/ 0 w 1795071"/>
                <a:gd name="connsiteY0" fmla="*/ 0 h 1085851"/>
                <a:gd name="connsiteX1" fmla="*/ 1795071 w 1795071"/>
                <a:gd name="connsiteY1" fmla="*/ 266700 h 1085851"/>
                <a:gd name="connsiteX2" fmla="*/ 633021 w 1795071"/>
                <a:gd name="connsiteY2" fmla="*/ 1085851 h 1085851"/>
                <a:gd name="connsiteX3" fmla="*/ 0 w 1795071"/>
                <a:gd name="connsiteY3" fmla="*/ 1076326 h 1085851"/>
                <a:gd name="connsiteX4" fmla="*/ 0 w 1795071"/>
                <a:gd name="connsiteY4" fmla="*/ 0 h 1085851"/>
                <a:gd name="connsiteX0" fmla="*/ 0 w 1537896"/>
                <a:gd name="connsiteY0" fmla="*/ 0 h 1085851"/>
                <a:gd name="connsiteX1" fmla="*/ 1537896 w 1537896"/>
                <a:gd name="connsiteY1" fmla="*/ 371475 h 1085851"/>
                <a:gd name="connsiteX2" fmla="*/ 633021 w 1537896"/>
                <a:gd name="connsiteY2" fmla="*/ 1085851 h 1085851"/>
                <a:gd name="connsiteX3" fmla="*/ 0 w 1537896"/>
                <a:gd name="connsiteY3" fmla="*/ 1076326 h 1085851"/>
                <a:gd name="connsiteX4" fmla="*/ 0 w 1537896"/>
                <a:gd name="connsiteY4" fmla="*/ 0 h 1085851"/>
                <a:gd name="connsiteX0" fmla="*/ 0 w 1671246"/>
                <a:gd name="connsiteY0" fmla="*/ 0 h 1085851"/>
                <a:gd name="connsiteX1" fmla="*/ 1671246 w 1671246"/>
                <a:gd name="connsiteY1" fmla="*/ 104775 h 1085851"/>
                <a:gd name="connsiteX2" fmla="*/ 633021 w 1671246"/>
                <a:gd name="connsiteY2" fmla="*/ 1085851 h 1085851"/>
                <a:gd name="connsiteX3" fmla="*/ 0 w 1671246"/>
                <a:gd name="connsiteY3" fmla="*/ 1076326 h 1085851"/>
                <a:gd name="connsiteX4" fmla="*/ 0 w 1671246"/>
                <a:gd name="connsiteY4" fmla="*/ 0 h 1085851"/>
                <a:gd name="connsiteX0" fmla="*/ 0 w 1671246"/>
                <a:gd name="connsiteY0" fmla="*/ 0 h 1114426"/>
                <a:gd name="connsiteX1" fmla="*/ 1671246 w 1671246"/>
                <a:gd name="connsiteY1" fmla="*/ 104775 h 1114426"/>
                <a:gd name="connsiteX2" fmla="*/ 680646 w 1671246"/>
                <a:gd name="connsiteY2" fmla="*/ 1114426 h 1114426"/>
                <a:gd name="connsiteX3" fmla="*/ 0 w 1671246"/>
                <a:gd name="connsiteY3" fmla="*/ 1076326 h 1114426"/>
                <a:gd name="connsiteX4" fmla="*/ 0 w 1671246"/>
                <a:gd name="connsiteY4" fmla="*/ 0 h 1114426"/>
                <a:gd name="connsiteX0" fmla="*/ 0 w 1671246"/>
                <a:gd name="connsiteY0" fmla="*/ 0 h 1133476"/>
                <a:gd name="connsiteX1" fmla="*/ 1671246 w 1671246"/>
                <a:gd name="connsiteY1" fmla="*/ 104775 h 1133476"/>
                <a:gd name="connsiteX2" fmla="*/ 737796 w 1671246"/>
                <a:gd name="connsiteY2" fmla="*/ 1133476 h 1133476"/>
                <a:gd name="connsiteX3" fmla="*/ 0 w 1671246"/>
                <a:gd name="connsiteY3" fmla="*/ 1076326 h 1133476"/>
                <a:gd name="connsiteX4" fmla="*/ 0 w 1671246"/>
                <a:gd name="connsiteY4" fmla="*/ 0 h 1133476"/>
                <a:gd name="connsiteX0" fmla="*/ 0 w 1671246"/>
                <a:gd name="connsiteY0" fmla="*/ 0 h 1190626"/>
                <a:gd name="connsiteX1" fmla="*/ 1671246 w 1671246"/>
                <a:gd name="connsiteY1" fmla="*/ 104775 h 1190626"/>
                <a:gd name="connsiteX2" fmla="*/ 709221 w 1671246"/>
                <a:gd name="connsiteY2" fmla="*/ 1190626 h 1190626"/>
                <a:gd name="connsiteX3" fmla="*/ 0 w 1671246"/>
                <a:gd name="connsiteY3" fmla="*/ 1076326 h 1190626"/>
                <a:gd name="connsiteX4" fmla="*/ 0 w 1671246"/>
                <a:gd name="connsiteY4" fmla="*/ 0 h 1190626"/>
                <a:gd name="connsiteX0" fmla="*/ 0 w 1671246"/>
                <a:gd name="connsiteY0" fmla="*/ 0 h 1181101"/>
                <a:gd name="connsiteX1" fmla="*/ 1671246 w 1671246"/>
                <a:gd name="connsiteY1" fmla="*/ 104775 h 1181101"/>
                <a:gd name="connsiteX2" fmla="*/ 804471 w 1671246"/>
                <a:gd name="connsiteY2" fmla="*/ 1181101 h 1181101"/>
                <a:gd name="connsiteX3" fmla="*/ 0 w 1671246"/>
                <a:gd name="connsiteY3" fmla="*/ 1076326 h 1181101"/>
                <a:gd name="connsiteX4" fmla="*/ 0 w 1671246"/>
                <a:gd name="connsiteY4" fmla="*/ 0 h 1181101"/>
                <a:gd name="connsiteX0" fmla="*/ 0 w 1671246"/>
                <a:gd name="connsiteY0" fmla="*/ 0 h 1285876"/>
                <a:gd name="connsiteX1" fmla="*/ 1671246 w 1671246"/>
                <a:gd name="connsiteY1" fmla="*/ 104775 h 1285876"/>
                <a:gd name="connsiteX2" fmla="*/ 604446 w 1671246"/>
                <a:gd name="connsiteY2" fmla="*/ 1285876 h 1285876"/>
                <a:gd name="connsiteX3" fmla="*/ 0 w 1671246"/>
                <a:gd name="connsiteY3" fmla="*/ 1076326 h 1285876"/>
                <a:gd name="connsiteX4" fmla="*/ 0 w 1671246"/>
                <a:gd name="connsiteY4" fmla="*/ 0 h 1285876"/>
                <a:gd name="connsiteX0" fmla="*/ 0 w 1671246"/>
                <a:gd name="connsiteY0" fmla="*/ 0 h 1209676"/>
                <a:gd name="connsiteX1" fmla="*/ 1671246 w 1671246"/>
                <a:gd name="connsiteY1" fmla="*/ 104775 h 1209676"/>
                <a:gd name="connsiteX2" fmla="*/ 642546 w 1671246"/>
                <a:gd name="connsiteY2" fmla="*/ 1209676 h 1209676"/>
                <a:gd name="connsiteX3" fmla="*/ 0 w 1671246"/>
                <a:gd name="connsiteY3" fmla="*/ 1076326 h 1209676"/>
                <a:gd name="connsiteX4" fmla="*/ 0 w 1671246"/>
                <a:gd name="connsiteY4" fmla="*/ 0 h 1209676"/>
                <a:gd name="connsiteX0" fmla="*/ 323850 w 1671246"/>
                <a:gd name="connsiteY0" fmla="*/ 76200 h 1104901"/>
                <a:gd name="connsiteX1" fmla="*/ 1671246 w 1671246"/>
                <a:gd name="connsiteY1" fmla="*/ 0 h 1104901"/>
                <a:gd name="connsiteX2" fmla="*/ 642546 w 1671246"/>
                <a:gd name="connsiteY2" fmla="*/ 1104901 h 1104901"/>
                <a:gd name="connsiteX3" fmla="*/ 0 w 1671246"/>
                <a:gd name="connsiteY3" fmla="*/ 971551 h 1104901"/>
                <a:gd name="connsiteX4" fmla="*/ 323850 w 1671246"/>
                <a:gd name="connsiteY4" fmla="*/ 76200 h 1104901"/>
                <a:gd name="connsiteX0" fmla="*/ 314325 w 1671246"/>
                <a:gd name="connsiteY0" fmla="*/ 0 h 1123951"/>
                <a:gd name="connsiteX1" fmla="*/ 1671246 w 1671246"/>
                <a:gd name="connsiteY1" fmla="*/ 19050 h 1123951"/>
                <a:gd name="connsiteX2" fmla="*/ 642546 w 1671246"/>
                <a:gd name="connsiteY2" fmla="*/ 1123951 h 1123951"/>
                <a:gd name="connsiteX3" fmla="*/ 0 w 1671246"/>
                <a:gd name="connsiteY3" fmla="*/ 990601 h 1123951"/>
                <a:gd name="connsiteX4" fmla="*/ 314325 w 1671246"/>
                <a:gd name="connsiteY4" fmla="*/ 0 h 1123951"/>
                <a:gd name="connsiteX0" fmla="*/ 438150 w 1671246"/>
                <a:gd name="connsiteY0" fmla="*/ 0 h 1133476"/>
                <a:gd name="connsiteX1" fmla="*/ 1671246 w 1671246"/>
                <a:gd name="connsiteY1" fmla="*/ 28575 h 1133476"/>
                <a:gd name="connsiteX2" fmla="*/ 642546 w 1671246"/>
                <a:gd name="connsiteY2" fmla="*/ 1133476 h 1133476"/>
                <a:gd name="connsiteX3" fmla="*/ 0 w 1671246"/>
                <a:gd name="connsiteY3" fmla="*/ 1000126 h 1133476"/>
                <a:gd name="connsiteX4" fmla="*/ 438150 w 1671246"/>
                <a:gd name="connsiteY4" fmla="*/ 0 h 1133476"/>
                <a:gd name="connsiteX0" fmla="*/ 0 w 3671496"/>
                <a:gd name="connsiteY0" fmla="*/ 0 h 1133476"/>
                <a:gd name="connsiteX1" fmla="*/ 3671496 w 3671496"/>
                <a:gd name="connsiteY1" fmla="*/ 28575 h 1133476"/>
                <a:gd name="connsiteX2" fmla="*/ 2642796 w 3671496"/>
                <a:gd name="connsiteY2" fmla="*/ 1133476 h 1133476"/>
                <a:gd name="connsiteX3" fmla="*/ 2000250 w 3671496"/>
                <a:gd name="connsiteY3" fmla="*/ 1000126 h 1133476"/>
                <a:gd name="connsiteX4" fmla="*/ 0 w 3671496"/>
                <a:gd name="connsiteY4" fmla="*/ 0 h 1133476"/>
                <a:gd name="connsiteX0" fmla="*/ 0 w 2642796"/>
                <a:gd name="connsiteY0" fmla="*/ 171450 h 1304926"/>
                <a:gd name="connsiteX1" fmla="*/ 1652196 w 2642796"/>
                <a:gd name="connsiteY1" fmla="*/ 0 h 1304926"/>
                <a:gd name="connsiteX2" fmla="*/ 2642796 w 2642796"/>
                <a:gd name="connsiteY2" fmla="*/ 1304926 h 1304926"/>
                <a:gd name="connsiteX3" fmla="*/ 2000250 w 2642796"/>
                <a:gd name="connsiteY3" fmla="*/ 1171576 h 1304926"/>
                <a:gd name="connsiteX4" fmla="*/ 0 w 2642796"/>
                <a:gd name="connsiteY4" fmla="*/ 171450 h 1304926"/>
                <a:gd name="connsiteX0" fmla="*/ 0 w 2642796"/>
                <a:gd name="connsiteY0" fmla="*/ 171450 h 1304926"/>
                <a:gd name="connsiteX1" fmla="*/ 1652196 w 2642796"/>
                <a:gd name="connsiteY1" fmla="*/ 0 h 1304926"/>
                <a:gd name="connsiteX2" fmla="*/ 2642796 w 2642796"/>
                <a:gd name="connsiteY2" fmla="*/ 1304926 h 1304926"/>
                <a:gd name="connsiteX3" fmla="*/ 1104900 w 2642796"/>
                <a:gd name="connsiteY3" fmla="*/ 1019176 h 1304926"/>
                <a:gd name="connsiteX4" fmla="*/ 0 w 2642796"/>
                <a:gd name="connsiteY4" fmla="*/ 171450 h 1304926"/>
                <a:gd name="connsiteX0" fmla="*/ 0 w 1756971"/>
                <a:gd name="connsiteY0" fmla="*/ 171450 h 1019176"/>
                <a:gd name="connsiteX1" fmla="*/ 1652196 w 1756971"/>
                <a:gd name="connsiteY1" fmla="*/ 0 h 1019176"/>
                <a:gd name="connsiteX2" fmla="*/ 1756971 w 1756971"/>
                <a:gd name="connsiteY2" fmla="*/ 790576 h 1019176"/>
                <a:gd name="connsiteX3" fmla="*/ 1104900 w 1756971"/>
                <a:gd name="connsiteY3" fmla="*/ 1019176 h 1019176"/>
                <a:gd name="connsiteX4" fmla="*/ 0 w 1756971"/>
                <a:gd name="connsiteY4" fmla="*/ 171450 h 1019176"/>
                <a:gd name="connsiteX0" fmla="*/ 0 w 1756971"/>
                <a:gd name="connsiteY0" fmla="*/ 171450 h 990601"/>
                <a:gd name="connsiteX1" fmla="*/ 1652196 w 1756971"/>
                <a:gd name="connsiteY1" fmla="*/ 0 h 990601"/>
                <a:gd name="connsiteX2" fmla="*/ 1756971 w 1756971"/>
                <a:gd name="connsiteY2" fmla="*/ 790576 h 990601"/>
                <a:gd name="connsiteX3" fmla="*/ 1009650 w 1756971"/>
                <a:gd name="connsiteY3" fmla="*/ 990601 h 990601"/>
                <a:gd name="connsiteX4" fmla="*/ 0 w 1756971"/>
                <a:gd name="connsiteY4" fmla="*/ 171450 h 990601"/>
                <a:gd name="connsiteX0" fmla="*/ 0 w 1756971"/>
                <a:gd name="connsiteY0" fmla="*/ 171450 h 1095376"/>
                <a:gd name="connsiteX1" fmla="*/ 1652196 w 1756971"/>
                <a:gd name="connsiteY1" fmla="*/ 0 h 1095376"/>
                <a:gd name="connsiteX2" fmla="*/ 1756971 w 1756971"/>
                <a:gd name="connsiteY2" fmla="*/ 790576 h 1095376"/>
                <a:gd name="connsiteX3" fmla="*/ 828675 w 1756971"/>
                <a:gd name="connsiteY3" fmla="*/ 1095376 h 1095376"/>
                <a:gd name="connsiteX4" fmla="*/ 0 w 1756971"/>
                <a:gd name="connsiteY4" fmla="*/ 171450 h 1095376"/>
                <a:gd name="connsiteX0" fmla="*/ 0 w 1756971"/>
                <a:gd name="connsiteY0" fmla="*/ 171450 h 1133476"/>
                <a:gd name="connsiteX1" fmla="*/ 1652196 w 1756971"/>
                <a:gd name="connsiteY1" fmla="*/ 0 h 1133476"/>
                <a:gd name="connsiteX2" fmla="*/ 1756971 w 1756971"/>
                <a:gd name="connsiteY2" fmla="*/ 790576 h 1133476"/>
                <a:gd name="connsiteX3" fmla="*/ 1019175 w 1756971"/>
                <a:gd name="connsiteY3" fmla="*/ 1133476 h 1133476"/>
                <a:gd name="connsiteX4" fmla="*/ 0 w 1756971"/>
                <a:gd name="connsiteY4" fmla="*/ 171450 h 1133476"/>
                <a:gd name="connsiteX0" fmla="*/ 0 w 1756971"/>
                <a:gd name="connsiteY0" fmla="*/ 171450 h 1162051"/>
                <a:gd name="connsiteX1" fmla="*/ 1652196 w 1756971"/>
                <a:gd name="connsiteY1" fmla="*/ 0 h 1162051"/>
                <a:gd name="connsiteX2" fmla="*/ 1756971 w 1756971"/>
                <a:gd name="connsiteY2" fmla="*/ 790576 h 1162051"/>
                <a:gd name="connsiteX3" fmla="*/ 1019175 w 1756971"/>
                <a:gd name="connsiteY3" fmla="*/ 1162051 h 1162051"/>
                <a:gd name="connsiteX4" fmla="*/ 0 w 1756971"/>
                <a:gd name="connsiteY4" fmla="*/ 171450 h 1162051"/>
                <a:gd name="connsiteX0" fmla="*/ 0 w 1756971"/>
                <a:gd name="connsiteY0" fmla="*/ 0 h 990601"/>
                <a:gd name="connsiteX1" fmla="*/ 1661721 w 1756971"/>
                <a:gd name="connsiteY1" fmla="*/ 76200 h 990601"/>
                <a:gd name="connsiteX2" fmla="*/ 1756971 w 1756971"/>
                <a:gd name="connsiteY2" fmla="*/ 619126 h 990601"/>
                <a:gd name="connsiteX3" fmla="*/ 1019175 w 1756971"/>
                <a:gd name="connsiteY3" fmla="*/ 990601 h 990601"/>
                <a:gd name="connsiteX4" fmla="*/ 0 w 1756971"/>
                <a:gd name="connsiteY4" fmla="*/ 0 h 990601"/>
                <a:gd name="connsiteX0" fmla="*/ 0 w 2080821"/>
                <a:gd name="connsiteY0" fmla="*/ 47625 h 914401"/>
                <a:gd name="connsiteX1" fmla="*/ 1985571 w 2080821"/>
                <a:gd name="connsiteY1" fmla="*/ 0 h 914401"/>
                <a:gd name="connsiteX2" fmla="*/ 2080821 w 2080821"/>
                <a:gd name="connsiteY2" fmla="*/ 542926 h 914401"/>
                <a:gd name="connsiteX3" fmla="*/ 1343025 w 2080821"/>
                <a:gd name="connsiteY3" fmla="*/ 914401 h 914401"/>
                <a:gd name="connsiteX4" fmla="*/ 0 w 2080821"/>
                <a:gd name="connsiteY4" fmla="*/ 47625 h 914401"/>
                <a:gd name="connsiteX0" fmla="*/ 0 w 1880796"/>
                <a:gd name="connsiteY0" fmla="*/ 57150 h 914401"/>
                <a:gd name="connsiteX1" fmla="*/ 1785546 w 1880796"/>
                <a:gd name="connsiteY1" fmla="*/ 0 h 914401"/>
                <a:gd name="connsiteX2" fmla="*/ 1880796 w 1880796"/>
                <a:gd name="connsiteY2" fmla="*/ 542926 h 914401"/>
                <a:gd name="connsiteX3" fmla="*/ 1143000 w 1880796"/>
                <a:gd name="connsiteY3" fmla="*/ 914401 h 914401"/>
                <a:gd name="connsiteX4" fmla="*/ 0 w 1880796"/>
                <a:gd name="connsiteY4" fmla="*/ 57150 h 914401"/>
                <a:gd name="connsiteX0" fmla="*/ 0 w 1852221"/>
                <a:gd name="connsiteY0" fmla="*/ 171450 h 914401"/>
                <a:gd name="connsiteX1" fmla="*/ 1756971 w 1852221"/>
                <a:gd name="connsiteY1" fmla="*/ 0 h 914401"/>
                <a:gd name="connsiteX2" fmla="*/ 1852221 w 1852221"/>
                <a:gd name="connsiteY2" fmla="*/ 542926 h 914401"/>
                <a:gd name="connsiteX3" fmla="*/ 1114425 w 1852221"/>
                <a:gd name="connsiteY3" fmla="*/ 914401 h 914401"/>
                <a:gd name="connsiteX4" fmla="*/ 0 w 1852221"/>
                <a:gd name="connsiteY4" fmla="*/ 171450 h 914401"/>
                <a:gd name="connsiteX0" fmla="*/ 0 w 1776021"/>
                <a:gd name="connsiteY0" fmla="*/ 171450 h 914401"/>
                <a:gd name="connsiteX1" fmla="*/ 1680771 w 1776021"/>
                <a:gd name="connsiteY1" fmla="*/ 0 h 914401"/>
                <a:gd name="connsiteX2" fmla="*/ 1776021 w 1776021"/>
                <a:gd name="connsiteY2" fmla="*/ 542926 h 914401"/>
                <a:gd name="connsiteX3" fmla="*/ 1038225 w 1776021"/>
                <a:gd name="connsiteY3" fmla="*/ 914401 h 914401"/>
                <a:gd name="connsiteX4" fmla="*/ 0 w 1776021"/>
                <a:gd name="connsiteY4" fmla="*/ 171450 h 9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021" h="914401">
                  <a:moveTo>
                    <a:pt x="0" y="171450"/>
                  </a:moveTo>
                  <a:lnTo>
                    <a:pt x="1680771" y="0"/>
                  </a:lnTo>
                  <a:lnTo>
                    <a:pt x="1776021" y="542926"/>
                  </a:lnTo>
                  <a:lnTo>
                    <a:pt x="1038225" y="914401"/>
                  </a:lnTo>
                  <a:lnTo>
                    <a:pt x="0" y="171450"/>
                  </a:lnTo>
                  <a:close/>
                </a:path>
              </a:pathLst>
            </a:custGeom>
            <a:solidFill>
              <a:schemeClr val="tx1">
                <a:lumMod val="50000"/>
                <a:lumOff val="5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21DFF2-C6FA-4ED5-A3FD-B0B17653E099}"/>
                </a:ext>
              </a:extLst>
            </p:cNvPr>
            <p:cNvSpPr/>
            <p:nvPr/>
          </p:nvSpPr>
          <p:spPr>
            <a:xfrm>
              <a:off x="4974206" y="4693499"/>
              <a:ext cx="1650151" cy="1650151"/>
            </a:xfrm>
            <a:prstGeom prst="rect">
              <a:avLst/>
            </a:prstGeom>
            <a:ln>
              <a:noFill/>
            </a:ln>
            <a:effectLst/>
            <a:scene3d>
              <a:camera prst="perspectiveHeroicExtremeLeftFacing" fov="4800000">
                <a:rot lat="963830" lon="1006747" rev="0"/>
              </a:camera>
              <a:lightRig rig="balanced" dir="t">
                <a:rot lat="0" lon="0" rev="3000000"/>
              </a:lightRig>
            </a:scene3d>
            <a:sp3d extrusionH="13652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Instruction and Intervention</a:t>
              </a:r>
            </a:p>
          </p:txBody>
        </p:sp>
      </p:grpSp>
      <p:pic>
        <p:nvPicPr>
          <p:cNvPr id="9" name="Picture 8">
            <a:extLst>
              <a:ext uri="{FF2B5EF4-FFF2-40B4-BE49-F238E27FC236}">
                <a16:creationId xmlns:a16="http://schemas.microsoft.com/office/drawing/2014/main" id="{A6160C51-8E53-45E4-AE33-99F6FE65E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507" y="2263016"/>
            <a:ext cx="4780472" cy="2331967"/>
          </a:xfrm>
          <a:prstGeom prst="rect">
            <a:avLst/>
          </a:prstGeom>
        </p:spPr>
      </p:pic>
      <p:sp>
        <p:nvSpPr>
          <p:cNvPr id="10" name="Rectangle 9">
            <a:extLst>
              <a:ext uri="{FF2B5EF4-FFF2-40B4-BE49-F238E27FC236}">
                <a16:creationId xmlns:a16="http://schemas.microsoft.com/office/drawing/2014/main" id="{3FBD0D76-12FA-4FBA-A367-5B6415AC8A92}"/>
              </a:ext>
            </a:extLst>
          </p:cNvPr>
          <p:cNvSpPr/>
          <p:nvPr/>
        </p:nvSpPr>
        <p:spPr>
          <a:xfrm>
            <a:off x="5359651" y="506026"/>
            <a:ext cx="1472830" cy="1170042"/>
          </a:xfrm>
          <a:prstGeom prst="rect">
            <a:avLst/>
          </a:prstGeom>
          <a:ln>
            <a:noFill/>
          </a:ln>
          <a:scene3d>
            <a:camera prst="perspectiveHeroicExtremeLeftFacing">
              <a:rot lat="20010892" lon="2729159" rev="21504177"/>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Data Use</a:t>
            </a:r>
          </a:p>
        </p:txBody>
      </p:sp>
      <p:sp>
        <p:nvSpPr>
          <p:cNvPr id="11" name="Rectangle 10">
            <a:extLst>
              <a:ext uri="{FF2B5EF4-FFF2-40B4-BE49-F238E27FC236}">
                <a16:creationId xmlns:a16="http://schemas.microsoft.com/office/drawing/2014/main" id="{70958CEB-00D8-47EB-B128-25CD0443CDEC}"/>
              </a:ext>
            </a:extLst>
          </p:cNvPr>
          <p:cNvSpPr/>
          <p:nvPr/>
        </p:nvSpPr>
        <p:spPr>
          <a:xfrm>
            <a:off x="9017251" y="863592"/>
            <a:ext cx="1297479" cy="1170042"/>
          </a:xfrm>
          <a:prstGeom prst="rect">
            <a:avLst/>
          </a:prstGeom>
          <a:solidFill>
            <a:schemeClr val="accent4"/>
          </a:solidFill>
          <a:ln>
            <a:noFill/>
          </a:ln>
          <a:scene3d>
            <a:camera prst="perspectiveHeroicExtremeLeftFacing">
              <a:rot lat="18476673" lon="21330496" rev="20368595"/>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MTSS-R Leadership</a:t>
            </a:r>
          </a:p>
        </p:txBody>
      </p:sp>
      <p:sp>
        <p:nvSpPr>
          <p:cNvPr id="12" name="Rectangle 11">
            <a:extLst>
              <a:ext uri="{FF2B5EF4-FFF2-40B4-BE49-F238E27FC236}">
                <a16:creationId xmlns:a16="http://schemas.microsoft.com/office/drawing/2014/main" id="{2ED81D41-C9FC-4E66-A689-85825E5EAC55}"/>
              </a:ext>
            </a:extLst>
          </p:cNvPr>
          <p:cNvSpPr/>
          <p:nvPr/>
        </p:nvSpPr>
        <p:spPr>
          <a:xfrm>
            <a:off x="7129847" y="923779"/>
            <a:ext cx="1404896" cy="1170042"/>
          </a:xfrm>
          <a:prstGeom prst="rect">
            <a:avLst/>
          </a:prstGeom>
          <a:solidFill>
            <a:schemeClr val="accent2"/>
          </a:solidFill>
          <a:ln>
            <a:noFill/>
          </a:ln>
          <a:scene3d>
            <a:camera prst="perspectiveHeroicExtremeLeftFacing">
              <a:rot lat="18476677" lon="21330500" rev="1168592"/>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PD and Coaching</a:t>
            </a:r>
          </a:p>
        </p:txBody>
      </p:sp>
      <p:sp>
        <p:nvSpPr>
          <p:cNvPr id="13" name="Rectangle 12">
            <a:extLst>
              <a:ext uri="{FF2B5EF4-FFF2-40B4-BE49-F238E27FC236}">
                <a16:creationId xmlns:a16="http://schemas.microsoft.com/office/drawing/2014/main" id="{3636E29F-AD03-42BB-8927-4996AC58D1C0}"/>
              </a:ext>
            </a:extLst>
          </p:cNvPr>
          <p:cNvSpPr/>
          <p:nvPr/>
        </p:nvSpPr>
        <p:spPr>
          <a:xfrm>
            <a:off x="10314730" y="509030"/>
            <a:ext cx="1297478" cy="1355984"/>
          </a:xfrm>
          <a:prstGeom prst="rect">
            <a:avLst/>
          </a:prstGeom>
          <a:solidFill>
            <a:schemeClr val="accent6"/>
          </a:solidFill>
          <a:ln>
            <a:noFill/>
          </a:ln>
          <a:scene3d>
            <a:camera prst="perspectiveHeroicExtremeLeftFacing">
              <a:rot lat="15015" lon="20439115" rev="1792356"/>
            </a:camera>
            <a:lightRig rig="balanced" dir="t">
              <a:rot lat="0" lon="0" rev="3000000"/>
            </a:lightRig>
          </a:scene3d>
          <a:sp3d extrusionH="920750" prstMaterial="plastic">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Parents and Families</a:t>
            </a:r>
          </a:p>
        </p:txBody>
      </p:sp>
    </p:spTree>
    <p:extLst>
      <p:ext uri="{BB962C8B-B14F-4D97-AF65-F5344CB8AC3E}">
        <p14:creationId xmlns:p14="http://schemas.microsoft.com/office/powerpoint/2010/main" val="218997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DDAA-0F78-9146-AB2B-354C6F56BF20}"/>
              </a:ext>
            </a:extLst>
          </p:cNvPr>
          <p:cNvSpPr>
            <a:spLocks noGrp="1"/>
          </p:cNvSpPr>
          <p:nvPr>
            <p:ph type="title"/>
          </p:nvPr>
        </p:nvSpPr>
        <p:spPr>
          <a:xfrm>
            <a:off x="838200" y="808037"/>
            <a:ext cx="10515600" cy="1325563"/>
          </a:xfrm>
        </p:spPr>
        <p:txBody>
          <a:bodyPr/>
          <a:lstStyle/>
          <a:p>
            <a:r>
              <a:rPr lang="en-US" dirty="0"/>
              <a:t>MTSS-R Checklist Scoring</a:t>
            </a:r>
          </a:p>
        </p:txBody>
      </p:sp>
      <p:sp>
        <p:nvSpPr>
          <p:cNvPr id="3" name="Content Placeholder 2">
            <a:extLst>
              <a:ext uri="{FF2B5EF4-FFF2-40B4-BE49-F238E27FC236}">
                <a16:creationId xmlns:a16="http://schemas.microsoft.com/office/drawing/2014/main" id="{F376FFFB-6400-9F40-B2C6-8B2785F85AEE}"/>
              </a:ext>
            </a:extLst>
          </p:cNvPr>
          <p:cNvSpPr>
            <a:spLocks noGrp="1"/>
          </p:cNvSpPr>
          <p:nvPr>
            <p:ph idx="4294967295"/>
          </p:nvPr>
        </p:nvSpPr>
        <p:spPr>
          <a:xfrm>
            <a:off x="609600" y="4591050"/>
            <a:ext cx="10972800" cy="1458913"/>
          </a:xfrm>
          <a:prstGeom prst="rect">
            <a:avLst/>
          </a:prstGeom>
        </p:spPr>
        <p:txBody>
          <a:bodyPr>
            <a:normAutofit/>
          </a:bodyPr>
          <a:lstStyle/>
          <a:p>
            <a:pPr marL="0" lvl="0" indent="0">
              <a:buNone/>
            </a:pPr>
            <a:r>
              <a:rPr lang="en-US" dirty="0"/>
              <a:t>Access the MTSS-R Checklist by following the </a:t>
            </a:r>
            <a:r>
              <a:rPr lang="en-US" sz="2800" dirty="0"/>
              <a:t>Google Drive Link: </a:t>
            </a:r>
          </a:p>
          <a:p>
            <a:pPr marL="0" indent="0">
              <a:buNone/>
            </a:pPr>
            <a:r>
              <a:rPr lang="en-US" u="sng" dirty="0">
                <a:hlinkClick r:id="rId3"/>
              </a:rPr>
              <a:t>https://docs.google.com/spreadsheets/d/1fg5xVSB_Jvlmh9RC92QUnhG75iwQxL-bepGlsVm_ZTA/copy?usp=sharing</a:t>
            </a:r>
            <a:endParaRPr lang="en-US" dirty="0"/>
          </a:p>
        </p:txBody>
      </p:sp>
      <p:pic>
        <p:nvPicPr>
          <p:cNvPr id="5" name="Picture 4" descr="Website, timeline&#10;&#10;Description automatically generated">
            <a:extLst>
              <a:ext uri="{FF2B5EF4-FFF2-40B4-BE49-F238E27FC236}">
                <a16:creationId xmlns:a16="http://schemas.microsoft.com/office/drawing/2014/main" id="{07841D64-6A46-BF46-B7BE-F4F21A5717FB}"/>
              </a:ext>
            </a:extLst>
          </p:cNvPr>
          <p:cNvPicPr>
            <a:picLocks noChangeAspect="1"/>
          </p:cNvPicPr>
          <p:nvPr/>
        </p:nvPicPr>
        <p:blipFill rotWithShape="1">
          <a:blip r:embed="rId4"/>
          <a:srcRect b="41136"/>
          <a:stretch/>
        </p:blipFill>
        <p:spPr>
          <a:xfrm>
            <a:off x="2649000" y="1725475"/>
            <a:ext cx="6894000" cy="2531555"/>
          </a:xfrm>
          <a:prstGeom prst="rect">
            <a:avLst/>
          </a:prstGeom>
          <a:ln>
            <a:solidFill>
              <a:schemeClr val="tx1"/>
            </a:solidFill>
          </a:ln>
        </p:spPr>
      </p:pic>
    </p:spTree>
    <p:extLst>
      <p:ext uri="{BB962C8B-B14F-4D97-AF65-F5344CB8AC3E}">
        <p14:creationId xmlns:p14="http://schemas.microsoft.com/office/powerpoint/2010/main" val="591677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B00AEDC-6F2E-5243-B4AB-7FBD92CAD6C3}"/>
              </a:ext>
            </a:extLst>
          </p:cNvPr>
          <p:cNvPicPr>
            <a:picLocks noChangeAspect="1"/>
          </p:cNvPicPr>
          <p:nvPr/>
        </p:nvPicPr>
        <p:blipFill>
          <a:blip r:embed="rId3"/>
          <a:stretch>
            <a:fillRect/>
          </a:stretch>
        </p:blipFill>
        <p:spPr>
          <a:xfrm>
            <a:off x="885528" y="3254374"/>
            <a:ext cx="10420943" cy="2745967"/>
          </a:xfrm>
          <a:prstGeom prst="rect">
            <a:avLst/>
          </a:prstGeom>
        </p:spPr>
      </p:pic>
      <p:sp>
        <p:nvSpPr>
          <p:cNvPr id="10" name="Content Placeholder 2">
            <a:extLst>
              <a:ext uri="{FF2B5EF4-FFF2-40B4-BE49-F238E27FC236}">
                <a16:creationId xmlns:a16="http://schemas.microsoft.com/office/drawing/2014/main" id="{F9E2547A-BB71-B949-8710-6A1F79C3C288}"/>
              </a:ext>
            </a:extLst>
          </p:cNvPr>
          <p:cNvSpPr>
            <a:spLocks noGrp="1"/>
          </p:cNvSpPr>
          <p:nvPr>
            <p:ph type="title"/>
          </p:nvPr>
        </p:nvSpPr>
        <p:spPr>
          <a:xfrm>
            <a:off x="885528" y="1243623"/>
            <a:ext cx="4515678" cy="1329260"/>
          </a:xfrm>
          <a:prstGeom prst="rect">
            <a:avLst/>
          </a:prstGeom>
        </p:spPr>
        <p:txBody>
          <a:bodyPr>
            <a:noAutofit/>
          </a:bodyPr>
          <a:lstStyle/>
          <a:p>
            <a:pPr marL="0" lvl="0" indent="0">
              <a:buNone/>
            </a:pPr>
            <a:r>
              <a:rPr lang="en-US" sz="3200" dirty="0"/>
              <a:t>Work from a single copy to record responses for the team.</a:t>
            </a:r>
            <a:endParaRPr lang="en-US" sz="1800" dirty="0"/>
          </a:p>
        </p:txBody>
      </p:sp>
      <p:pic>
        <p:nvPicPr>
          <p:cNvPr id="6" name="Picture 5" descr="Website, timeline&#10;&#10;Description automatically generated">
            <a:extLst>
              <a:ext uri="{FF2B5EF4-FFF2-40B4-BE49-F238E27FC236}">
                <a16:creationId xmlns:a16="http://schemas.microsoft.com/office/drawing/2014/main" id="{973BDB5F-F5D3-3E44-ACC5-7584CBCC2CFB}"/>
              </a:ext>
            </a:extLst>
          </p:cNvPr>
          <p:cNvPicPr>
            <a:picLocks noChangeAspect="1"/>
          </p:cNvPicPr>
          <p:nvPr/>
        </p:nvPicPr>
        <p:blipFill rotWithShape="1">
          <a:blip r:embed="rId4"/>
          <a:srcRect b="41136"/>
          <a:stretch/>
        </p:blipFill>
        <p:spPr>
          <a:xfrm>
            <a:off x="5921114" y="857660"/>
            <a:ext cx="5780469" cy="2122654"/>
          </a:xfrm>
          <a:prstGeom prst="rect">
            <a:avLst/>
          </a:prstGeom>
          <a:ln>
            <a:solidFill>
              <a:schemeClr val="tx1"/>
            </a:solidFill>
          </a:ln>
        </p:spPr>
      </p:pic>
    </p:spTree>
    <p:extLst>
      <p:ext uri="{BB962C8B-B14F-4D97-AF65-F5344CB8AC3E}">
        <p14:creationId xmlns:p14="http://schemas.microsoft.com/office/powerpoint/2010/main" val="324002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76FFFB-6400-9F40-B2C6-8B2785F85AEE}"/>
              </a:ext>
            </a:extLst>
          </p:cNvPr>
          <p:cNvSpPr>
            <a:spLocks noGrp="1"/>
          </p:cNvSpPr>
          <p:nvPr>
            <p:ph idx="1"/>
          </p:nvPr>
        </p:nvSpPr>
        <p:spPr>
          <a:xfrm>
            <a:off x="390145" y="2206752"/>
            <a:ext cx="11484864" cy="3974591"/>
          </a:xfrm>
        </p:spPr>
        <p:txBody>
          <a:bodyPr>
            <a:normAutofit fontScale="77500" lnSpcReduction="20000"/>
          </a:bodyPr>
          <a:lstStyle/>
          <a:p>
            <a:pPr marL="458788" indent="-447675">
              <a:buNone/>
            </a:pPr>
            <a:r>
              <a:rPr lang="en-US" sz="3400" dirty="0"/>
              <a:t>0 = </a:t>
            </a:r>
            <a:r>
              <a:rPr lang="en-US" sz="3600" dirty="0">
                <a:ea typeface="Calibri" panose="020F0502020204030204" pitchFamily="34" charset="0"/>
                <a:cs typeface="Times New Roman" panose="02020603050405020304" pitchFamily="18" charset="0"/>
              </a:rPr>
              <a:t>Implementation is either NOT underway OR is in an early stage of development. Evidence of quality is either NOT being collected OR is in an early stage of development. </a:t>
            </a:r>
            <a:r>
              <a:rPr lang="en-US" sz="3400" dirty="0"/>
              <a:t> </a:t>
            </a:r>
          </a:p>
          <a:p>
            <a:pPr marL="458788" indent="-447675">
              <a:buNone/>
            </a:pPr>
            <a:endParaRPr lang="en-US" sz="3400" dirty="0"/>
          </a:p>
          <a:p>
            <a:pPr marL="458788" indent="-447675">
              <a:buNone/>
            </a:pPr>
            <a:r>
              <a:rPr lang="en-US" sz="3400" dirty="0"/>
              <a:t>1 = </a:t>
            </a:r>
            <a:r>
              <a:rPr lang="en-US" sz="3600" dirty="0">
                <a:ea typeface="Calibri" panose="020F0502020204030204" pitchFamily="34" charset="0"/>
                <a:cs typeface="Times New Roman" panose="02020603050405020304" pitchFamily="18" charset="0"/>
              </a:rPr>
              <a:t>Implementation is clearly underway BUT substantial room for improvement exists. Evidence of quality is being collected BUT use of evidence to make improvements could be substantially improved. </a:t>
            </a:r>
            <a:endParaRPr lang="en-US" sz="3400" dirty="0"/>
          </a:p>
          <a:p>
            <a:pPr marL="458788" indent="-447675">
              <a:buNone/>
            </a:pPr>
            <a:r>
              <a:rPr lang="en-US" sz="3400" dirty="0"/>
              <a:t> </a:t>
            </a:r>
          </a:p>
          <a:p>
            <a:pPr marL="458788" indent="-447675">
              <a:buNone/>
            </a:pPr>
            <a:r>
              <a:rPr lang="en-US" sz="3400" dirty="0"/>
              <a:t>2 = </a:t>
            </a:r>
            <a:r>
              <a:rPr lang="en-US" sz="3600" dirty="0">
                <a:ea typeface="Calibri" panose="020F0502020204030204" pitchFamily="34" charset="0"/>
                <a:cs typeface="Times New Roman" panose="02020603050405020304" pitchFamily="18" charset="0"/>
              </a:rPr>
              <a:t>Implementation is clearly underway AND implementation is strong or close to desired levels of quality. Evidence of quality is being collected AND use of evidence to make improvements is running smoothly. </a:t>
            </a:r>
            <a:endParaRPr lang="en-US" sz="3400" dirty="0"/>
          </a:p>
        </p:txBody>
      </p:sp>
      <p:pic>
        <p:nvPicPr>
          <p:cNvPr id="4" name="Picture 3" descr="Website, timeline&#10;&#10;Description automatically generated">
            <a:extLst>
              <a:ext uri="{FF2B5EF4-FFF2-40B4-BE49-F238E27FC236}">
                <a16:creationId xmlns:a16="http://schemas.microsoft.com/office/drawing/2014/main" id="{4E1BC4BD-E89C-D949-B573-CBFC38425385}"/>
              </a:ext>
            </a:extLst>
          </p:cNvPr>
          <p:cNvPicPr>
            <a:picLocks noChangeAspect="1"/>
          </p:cNvPicPr>
          <p:nvPr/>
        </p:nvPicPr>
        <p:blipFill rotWithShape="1">
          <a:blip r:embed="rId2"/>
          <a:srcRect b="41136"/>
          <a:stretch/>
        </p:blipFill>
        <p:spPr>
          <a:xfrm>
            <a:off x="463296" y="664635"/>
            <a:ext cx="2663725" cy="978150"/>
          </a:xfrm>
          <a:prstGeom prst="rect">
            <a:avLst/>
          </a:prstGeom>
          <a:ln>
            <a:solidFill>
              <a:schemeClr val="tx1"/>
            </a:solidFill>
          </a:ln>
        </p:spPr>
      </p:pic>
      <p:sp>
        <p:nvSpPr>
          <p:cNvPr id="2" name="TextBox 1">
            <a:extLst>
              <a:ext uri="{FF2B5EF4-FFF2-40B4-BE49-F238E27FC236}">
                <a16:creationId xmlns:a16="http://schemas.microsoft.com/office/drawing/2014/main" id="{51BF69A1-4838-F542-B5EF-0B0F43BB1DE4}"/>
              </a:ext>
            </a:extLst>
          </p:cNvPr>
          <p:cNvSpPr txBox="1"/>
          <p:nvPr/>
        </p:nvSpPr>
        <p:spPr>
          <a:xfrm>
            <a:off x="3316225" y="688678"/>
            <a:ext cx="8558784" cy="954107"/>
          </a:xfrm>
          <a:prstGeom prst="rect">
            <a:avLst/>
          </a:prstGeom>
          <a:noFill/>
        </p:spPr>
        <p:txBody>
          <a:bodyPr wrap="square" rtlCol="0">
            <a:spAutoFit/>
          </a:bodyPr>
          <a:lstStyle/>
          <a:p>
            <a:r>
              <a:rPr lang="en-US" sz="2800" b="1" dirty="0"/>
              <a:t>Score each item on the </a:t>
            </a:r>
            <a:r>
              <a:rPr lang="en-US" sz="2800" b="1" i="1" dirty="0"/>
              <a:t>MTSS-R Checklist</a:t>
            </a:r>
            <a:r>
              <a:rPr lang="en-US" sz="2800" b="1" dirty="0"/>
              <a:t> to evaluate your current implementation based on clear evidence. </a:t>
            </a:r>
          </a:p>
        </p:txBody>
      </p:sp>
    </p:spTree>
    <p:extLst>
      <p:ext uri="{BB962C8B-B14F-4D97-AF65-F5344CB8AC3E}">
        <p14:creationId xmlns:p14="http://schemas.microsoft.com/office/powerpoint/2010/main" val="3186459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32DA-45C4-8243-A703-FBFE87B13BA4}"/>
              </a:ext>
            </a:extLst>
          </p:cNvPr>
          <p:cNvSpPr>
            <a:spLocks noGrp="1"/>
          </p:cNvSpPr>
          <p:nvPr>
            <p:ph type="title"/>
          </p:nvPr>
        </p:nvSpPr>
        <p:spPr>
          <a:xfrm>
            <a:off x="612648" y="782069"/>
            <a:ext cx="10515600" cy="1325563"/>
          </a:xfrm>
        </p:spPr>
        <p:txBody>
          <a:bodyPr/>
          <a:lstStyle/>
          <a:p>
            <a:r>
              <a:rPr lang="en-US" dirty="0"/>
              <a:t>Evaluate and Score: Instruction and Intervention</a:t>
            </a:r>
          </a:p>
        </p:txBody>
      </p:sp>
      <p:pic>
        <p:nvPicPr>
          <p:cNvPr id="4" name="Picture 3">
            <a:extLst>
              <a:ext uri="{FF2B5EF4-FFF2-40B4-BE49-F238E27FC236}">
                <a16:creationId xmlns:a16="http://schemas.microsoft.com/office/drawing/2014/main" id="{3A81034F-6053-8840-8B0E-AB6D0277DCCA}"/>
              </a:ext>
            </a:extLst>
          </p:cNvPr>
          <p:cNvPicPr>
            <a:picLocks noChangeAspect="1"/>
          </p:cNvPicPr>
          <p:nvPr/>
        </p:nvPicPr>
        <p:blipFill>
          <a:blip r:embed="rId2"/>
          <a:stretch>
            <a:fillRect/>
          </a:stretch>
        </p:blipFill>
        <p:spPr>
          <a:xfrm>
            <a:off x="476250" y="4904241"/>
            <a:ext cx="11239500" cy="558800"/>
          </a:xfrm>
          <a:prstGeom prst="rect">
            <a:avLst/>
          </a:prstGeom>
        </p:spPr>
      </p:pic>
      <p:cxnSp>
        <p:nvCxnSpPr>
          <p:cNvPr id="5" name="Straight Arrow Connector 4">
            <a:extLst>
              <a:ext uri="{FF2B5EF4-FFF2-40B4-BE49-F238E27FC236}">
                <a16:creationId xmlns:a16="http://schemas.microsoft.com/office/drawing/2014/main" id="{0E67E8C3-3CCC-0C4A-9FB0-6616DC609473}"/>
              </a:ext>
            </a:extLst>
          </p:cNvPr>
          <p:cNvCxnSpPr>
            <a:cxnSpLocks/>
          </p:cNvCxnSpPr>
          <p:nvPr/>
        </p:nvCxnSpPr>
        <p:spPr>
          <a:xfrm>
            <a:off x="4157472" y="3609589"/>
            <a:ext cx="0" cy="123902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4BA5FCB-A0FC-674E-8C5A-01674C49AE18}"/>
              </a:ext>
            </a:extLst>
          </p:cNvPr>
          <p:cNvCxnSpPr>
            <a:cxnSpLocks/>
          </p:cNvCxnSpPr>
          <p:nvPr/>
        </p:nvCxnSpPr>
        <p:spPr>
          <a:xfrm>
            <a:off x="2444496" y="3609589"/>
            <a:ext cx="0" cy="123902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Website, timeline&#10;&#10;Description automatically generated">
            <a:extLst>
              <a:ext uri="{FF2B5EF4-FFF2-40B4-BE49-F238E27FC236}">
                <a16:creationId xmlns:a16="http://schemas.microsoft.com/office/drawing/2014/main" id="{91236B69-146F-DD45-B20E-56C6422339F7}"/>
              </a:ext>
            </a:extLst>
          </p:cNvPr>
          <p:cNvPicPr>
            <a:picLocks noChangeAspect="1"/>
          </p:cNvPicPr>
          <p:nvPr/>
        </p:nvPicPr>
        <p:blipFill rotWithShape="1">
          <a:blip r:embed="rId3"/>
          <a:srcRect b="41136"/>
          <a:stretch/>
        </p:blipFill>
        <p:spPr>
          <a:xfrm>
            <a:off x="5870448" y="1877066"/>
            <a:ext cx="5780469" cy="2122654"/>
          </a:xfrm>
          <a:prstGeom prst="rect">
            <a:avLst/>
          </a:prstGeom>
          <a:ln>
            <a:solidFill>
              <a:schemeClr val="tx1"/>
            </a:solidFill>
          </a:ln>
        </p:spPr>
      </p:pic>
    </p:spTree>
    <p:extLst>
      <p:ext uri="{BB962C8B-B14F-4D97-AF65-F5344CB8AC3E}">
        <p14:creationId xmlns:p14="http://schemas.microsoft.com/office/powerpoint/2010/main" val="366177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Graphical user interface, application&#10;&#10;Description automatically generated">
            <a:extLst>
              <a:ext uri="{FF2B5EF4-FFF2-40B4-BE49-F238E27FC236}">
                <a16:creationId xmlns:a16="http://schemas.microsoft.com/office/drawing/2014/main" id="{2ED4D3E3-9CDB-7045-93BF-B0673E45F52F}"/>
              </a:ext>
            </a:extLst>
          </p:cNvPr>
          <p:cNvPicPr>
            <a:picLocks noChangeAspect="1"/>
          </p:cNvPicPr>
          <p:nvPr/>
        </p:nvPicPr>
        <p:blipFill>
          <a:blip r:embed="rId3"/>
          <a:stretch>
            <a:fillRect/>
          </a:stretch>
        </p:blipFill>
        <p:spPr>
          <a:xfrm>
            <a:off x="2889009" y="1365533"/>
            <a:ext cx="6255966" cy="4719534"/>
          </a:xfrm>
          <a:prstGeom prst="rect">
            <a:avLst/>
          </a:prstGeom>
          <a:ln>
            <a:solidFill>
              <a:schemeClr val="tx1">
                <a:lumMod val="50000"/>
              </a:schemeClr>
            </a:solidFill>
          </a:ln>
        </p:spPr>
      </p:pic>
      <p:sp>
        <p:nvSpPr>
          <p:cNvPr id="3" name="Title 2">
            <a:extLst>
              <a:ext uri="{FF2B5EF4-FFF2-40B4-BE49-F238E27FC236}">
                <a16:creationId xmlns:a16="http://schemas.microsoft.com/office/drawing/2014/main" id="{409C2889-4B80-9C4D-B712-D839C30B4EB8}"/>
              </a:ext>
            </a:extLst>
          </p:cNvPr>
          <p:cNvSpPr>
            <a:spLocks noGrp="1"/>
          </p:cNvSpPr>
          <p:nvPr>
            <p:ph type="title"/>
          </p:nvPr>
        </p:nvSpPr>
        <p:spPr>
          <a:xfrm>
            <a:off x="492577" y="599190"/>
            <a:ext cx="11206843" cy="571005"/>
          </a:xfrm>
        </p:spPr>
        <p:txBody>
          <a:bodyPr>
            <a:noAutofit/>
          </a:bodyPr>
          <a:lstStyle/>
          <a:p>
            <a:r>
              <a:rPr lang="en-US" sz="3600" dirty="0"/>
              <a:t>Evaluate and Score: Instruction and Intervention</a:t>
            </a:r>
          </a:p>
        </p:txBody>
      </p:sp>
      <p:sp>
        <p:nvSpPr>
          <p:cNvPr id="6" name="TextBox 5">
            <a:extLst>
              <a:ext uri="{FF2B5EF4-FFF2-40B4-BE49-F238E27FC236}">
                <a16:creationId xmlns:a16="http://schemas.microsoft.com/office/drawing/2014/main" id="{7DFD18FD-A6F3-D04D-8AF0-AAEAD94C3637}"/>
              </a:ext>
            </a:extLst>
          </p:cNvPr>
          <p:cNvSpPr txBox="1"/>
          <p:nvPr/>
        </p:nvSpPr>
        <p:spPr>
          <a:xfrm>
            <a:off x="492578" y="2438400"/>
            <a:ext cx="1641022" cy="369332"/>
          </a:xfrm>
          <a:prstGeom prst="rect">
            <a:avLst/>
          </a:prstGeom>
          <a:noFill/>
          <a:ln>
            <a:solidFill>
              <a:srgbClr val="000000"/>
            </a:solidFill>
          </a:ln>
        </p:spPr>
        <p:txBody>
          <a:bodyPr wrap="square" rtlCol="0">
            <a:spAutoFit/>
          </a:bodyPr>
          <a:lstStyle/>
          <a:p>
            <a:r>
              <a:rPr lang="en-US" dirty="0"/>
              <a:t>Element Items</a:t>
            </a:r>
          </a:p>
        </p:txBody>
      </p:sp>
      <p:sp>
        <p:nvSpPr>
          <p:cNvPr id="7" name="TextBox 6">
            <a:extLst>
              <a:ext uri="{FF2B5EF4-FFF2-40B4-BE49-F238E27FC236}">
                <a16:creationId xmlns:a16="http://schemas.microsoft.com/office/drawing/2014/main" id="{AB617587-48DA-F842-B981-5145900DFABD}"/>
              </a:ext>
            </a:extLst>
          </p:cNvPr>
          <p:cNvSpPr txBox="1"/>
          <p:nvPr/>
        </p:nvSpPr>
        <p:spPr>
          <a:xfrm>
            <a:off x="9516193" y="2439927"/>
            <a:ext cx="1641022" cy="369332"/>
          </a:xfrm>
          <a:prstGeom prst="rect">
            <a:avLst/>
          </a:prstGeom>
          <a:noFill/>
          <a:ln>
            <a:solidFill>
              <a:srgbClr val="000000"/>
            </a:solidFill>
          </a:ln>
        </p:spPr>
        <p:txBody>
          <a:bodyPr wrap="square" rtlCol="0">
            <a:spAutoFit/>
          </a:bodyPr>
          <a:lstStyle/>
          <a:p>
            <a:r>
              <a:rPr lang="en-US" dirty="0"/>
              <a:t>Phase Indicator</a:t>
            </a:r>
          </a:p>
        </p:txBody>
      </p:sp>
      <p:sp>
        <p:nvSpPr>
          <p:cNvPr id="8" name="TextBox 7">
            <a:extLst>
              <a:ext uri="{FF2B5EF4-FFF2-40B4-BE49-F238E27FC236}">
                <a16:creationId xmlns:a16="http://schemas.microsoft.com/office/drawing/2014/main" id="{451541C5-8C92-2E46-9CBB-086CF1425539}"/>
              </a:ext>
            </a:extLst>
          </p:cNvPr>
          <p:cNvSpPr txBox="1"/>
          <p:nvPr/>
        </p:nvSpPr>
        <p:spPr>
          <a:xfrm>
            <a:off x="9573078" y="4045466"/>
            <a:ext cx="1933122" cy="369332"/>
          </a:xfrm>
          <a:prstGeom prst="rect">
            <a:avLst/>
          </a:prstGeom>
          <a:noFill/>
          <a:ln>
            <a:solidFill>
              <a:srgbClr val="000000"/>
            </a:solidFill>
          </a:ln>
        </p:spPr>
        <p:txBody>
          <a:bodyPr wrap="square" rtlCol="0">
            <a:spAutoFit/>
          </a:bodyPr>
          <a:lstStyle/>
          <a:p>
            <a:r>
              <a:rPr lang="en-US" dirty="0"/>
              <a:t>Discussion Notes</a:t>
            </a:r>
          </a:p>
        </p:txBody>
      </p:sp>
      <p:sp>
        <p:nvSpPr>
          <p:cNvPr id="9" name="TextBox 8">
            <a:extLst>
              <a:ext uri="{FF2B5EF4-FFF2-40B4-BE49-F238E27FC236}">
                <a16:creationId xmlns:a16="http://schemas.microsoft.com/office/drawing/2014/main" id="{AF1C0333-B199-A249-84C2-E954894D0E02}"/>
              </a:ext>
            </a:extLst>
          </p:cNvPr>
          <p:cNvSpPr txBox="1"/>
          <p:nvPr/>
        </p:nvSpPr>
        <p:spPr>
          <a:xfrm>
            <a:off x="9358176" y="1365533"/>
            <a:ext cx="1641022" cy="369332"/>
          </a:xfrm>
          <a:prstGeom prst="rect">
            <a:avLst/>
          </a:prstGeom>
          <a:noFill/>
          <a:ln>
            <a:solidFill>
              <a:srgbClr val="000000"/>
            </a:solidFill>
          </a:ln>
        </p:spPr>
        <p:txBody>
          <a:bodyPr wrap="square" rtlCol="0">
            <a:spAutoFit/>
          </a:bodyPr>
          <a:lstStyle/>
          <a:p>
            <a:r>
              <a:rPr lang="en-US" dirty="0"/>
              <a:t>Rating Scale</a:t>
            </a:r>
          </a:p>
        </p:txBody>
      </p:sp>
      <p:sp>
        <p:nvSpPr>
          <p:cNvPr id="10" name="Rectangle 9">
            <a:extLst>
              <a:ext uri="{FF2B5EF4-FFF2-40B4-BE49-F238E27FC236}">
                <a16:creationId xmlns:a16="http://schemas.microsoft.com/office/drawing/2014/main" id="{9BEE2BC0-00C2-3741-A5B3-F787E3F961EA}"/>
              </a:ext>
            </a:extLst>
          </p:cNvPr>
          <p:cNvSpPr/>
          <p:nvPr/>
        </p:nvSpPr>
        <p:spPr>
          <a:xfrm>
            <a:off x="2911501" y="1550199"/>
            <a:ext cx="3011597" cy="453486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B84D1E-59B2-9F46-A807-1CB7E8F0F7B5}"/>
              </a:ext>
            </a:extLst>
          </p:cNvPr>
          <p:cNvSpPr/>
          <p:nvPr/>
        </p:nvSpPr>
        <p:spPr>
          <a:xfrm>
            <a:off x="6824299" y="1550199"/>
            <a:ext cx="2313994" cy="453486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2DA5EB-CDC8-8942-B295-3537755C7E7F}"/>
              </a:ext>
            </a:extLst>
          </p:cNvPr>
          <p:cNvSpPr/>
          <p:nvPr/>
        </p:nvSpPr>
        <p:spPr>
          <a:xfrm>
            <a:off x="5944789" y="1550199"/>
            <a:ext cx="506592" cy="453486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D6589C-69D2-8042-BBA6-864D6D3FBAC7}"/>
              </a:ext>
            </a:extLst>
          </p:cNvPr>
          <p:cNvSpPr/>
          <p:nvPr/>
        </p:nvSpPr>
        <p:spPr>
          <a:xfrm>
            <a:off x="6430681" y="1550199"/>
            <a:ext cx="412619" cy="453486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72B2EF1-B05B-9B40-BA96-5F2D0A6E9210}"/>
              </a:ext>
            </a:extLst>
          </p:cNvPr>
          <p:cNvCxnSpPr>
            <a:stCxn id="6" idx="3"/>
          </p:cNvCxnSpPr>
          <p:nvPr/>
        </p:nvCxnSpPr>
        <p:spPr>
          <a:xfrm>
            <a:off x="2133600" y="2623066"/>
            <a:ext cx="1004395" cy="18466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B3010EB-BC74-684B-917E-983D806DEA2A}"/>
              </a:ext>
            </a:extLst>
          </p:cNvPr>
          <p:cNvCxnSpPr>
            <a:cxnSpLocks/>
            <a:stCxn id="9" idx="1"/>
          </p:cNvCxnSpPr>
          <p:nvPr/>
        </p:nvCxnSpPr>
        <p:spPr>
          <a:xfrm flipH="1">
            <a:off x="6096000" y="1550199"/>
            <a:ext cx="3262176" cy="113537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B62E01-762D-EB42-8FF6-60395594FFEB}"/>
              </a:ext>
            </a:extLst>
          </p:cNvPr>
          <p:cNvCxnSpPr>
            <a:cxnSpLocks/>
          </p:cNvCxnSpPr>
          <p:nvPr/>
        </p:nvCxnSpPr>
        <p:spPr>
          <a:xfrm flipH="1">
            <a:off x="6609398" y="2618867"/>
            <a:ext cx="2906796" cy="95070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CD39B20-9B50-A348-84FB-46FF86EAF493}"/>
              </a:ext>
            </a:extLst>
          </p:cNvPr>
          <p:cNvCxnSpPr>
            <a:cxnSpLocks/>
          </p:cNvCxnSpPr>
          <p:nvPr/>
        </p:nvCxnSpPr>
        <p:spPr>
          <a:xfrm flipH="1" flipV="1">
            <a:off x="7818976" y="3856160"/>
            <a:ext cx="1754103" cy="399922"/>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54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3610764"/>
            <a:ext cx="10709564" cy="2289789"/>
          </a:xfrm>
        </p:spPr>
        <p:txBody>
          <a:bodyPr>
            <a:normAutofit/>
          </a:bodyPr>
          <a:lstStyle/>
          <a:p>
            <a:r>
              <a:rPr lang="en-US" sz="3200" dirty="0"/>
              <a:t>Section 1: Across Tiers</a:t>
            </a:r>
            <a:endParaRPr lang="en-US" sz="3200" dirty="0">
              <a:highlight>
                <a:srgbClr val="FFFF00"/>
              </a:highlight>
            </a:endParaRPr>
          </a:p>
          <a:p>
            <a:r>
              <a:rPr lang="en-US" sz="3200" dirty="0"/>
              <a:t>Section 2: Tier I Reading Instruction</a:t>
            </a:r>
          </a:p>
          <a:p>
            <a:r>
              <a:rPr lang="en-US" sz="3200" dirty="0"/>
              <a:t>Section 3: Tier II Reading Intervention</a:t>
            </a:r>
          </a:p>
          <a:p>
            <a:r>
              <a:rPr lang="en-US" sz="3200" dirty="0"/>
              <a:t>Section 4: Tier III Reading Intervention</a:t>
            </a:r>
          </a:p>
        </p:txBody>
      </p:sp>
      <p:sp>
        <p:nvSpPr>
          <p:cNvPr id="3" name="Title 2">
            <a:extLst>
              <a:ext uri="{FF2B5EF4-FFF2-40B4-BE49-F238E27FC236}">
                <a16:creationId xmlns:a16="http://schemas.microsoft.com/office/drawing/2014/main" id="{A130F6E5-9E8E-9C47-A040-6740A73969B1}"/>
              </a:ext>
            </a:extLst>
          </p:cNvPr>
          <p:cNvSpPr>
            <a:spLocks noGrp="1"/>
          </p:cNvSpPr>
          <p:nvPr>
            <p:ph type="title"/>
          </p:nvPr>
        </p:nvSpPr>
        <p:spPr>
          <a:xfrm>
            <a:off x="609600" y="651156"/>
            <a:ext cx="10972800" cy="1143000"/>
          </a:xfrm>
        </p:spPr>
        <p:txBody>
          <a:bodyPr>
            <a:normAutofit/>
          </a:bodyPr>
          <a:lstStyle/>
          <a:p>
            <a:r>
              <a:rPr lang="en-US" dirty="0"/>
              <a:t>Element I. Core Instruction and Intervention</a:t>
            </a:r>
          </a:p>
        </p:txBody>
      </p:sp>
      <p:pic>
        <p:nvPicPr>
          <p:cNvPr id="6" name="Picture 5" descr="Website, timeline&#10;&#10;Description automatically generated">
            <a:extLst>
              <a:ext uri="{FF2B5EF4-FFF2-40B4-BE49-F238E27FC236}">
                <a16:creationId xmlns:a16="http://schemas.microsoft.com/office/drawing/2014/main" id="{F3649DBA-B9D2-1B48-9785-5BE9FEB2FCE7}"/>
              </a:ext>
            </a:extLst>
          </p:cNvPr>
          <p:cNvPicPr>
            <a:picLocks noChangeAspect="1"/>
          </p:cNvPicPr>
          <p:nvPr/>
        </p:nvPicPr>
        <p:blipFill>
          <a:blip r:embed="rId3"/>
          <a:stretch>
            <a:fillRect/>
          </a:stretch>
        </p:blipFill>
        <p:spPr>
          <a:xfrm>
            <a:off x="7641615" y="3331039"/>
            <a:ext cx="3872067" cy="2415519"/>
          </a:xfrm>
          <a:prstGeom prst="rect">
            <a:avLst/>
          </a:prstGeom>
          <a:ln>
            <a:solidFill>
              <a:schemeClr val="tx1"/>
            </a:solidFill>
          </a:ln>
        </p:spPr>
      </p:pic>
      <p:pic>
        <p:nvPicPr>
          <p:cNvPr id="7" name="Picture 2" descr="Cartoon team meeting Royalty Free Vector Image">
            <a:extLst>
              <a:ext uri="{FF2B5EF4-FFF2-40B4-BE49-F238E27FC236}">
                <a16:creationId xmlns:a16="http://schemas.microsoft.com/office/drawing/2014/main" id="{AEA333B2-A9A0-3F44-9F10-2EC3E8BD8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93" t="10671" r="10812" b="19005"/>
          <a:stretch/>
        </p:blipFill>
        <p:spPr bwMode="auto">
          <a:xfrm>
            <a:off x="807476" y="1353891"/>
            <a:ext cx="2107519" cy="19984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9D1A0C-661A-2743-884E-B5AA4E5E7934}"/>
              </a:ext>
            </a:extLst>
          </p:cNvPr>
          <p:cNvSpPr txBox="1"/>
          <p:nvPr/>
        </p:nvSpPr>
        <p:spPr>
          <a:xfrm>
            <a:off x="3291840" y="1726038"/>
            <a:ext cx="4767072" cy="830997"/>
          </a:xfrm>
          <a:prstGeom prst="rect">
            <a:avLst/>
          </a:prstGeom>
          <a:noFill/>
        </p:spPr>
        <p:txBody>
          <a:bodyPr wrap="square" rtlCol="0">
            <a:spAutoFit/>
          </a:bodyPr>
          <a:lstStyle/>
          <a:p>
            <a:r>
              <a:rPr lang="en-US" sz="2400" dirty="0"/>
              <a:t>Work with your team and score each section of this Element.</a:t>
            </a:r>
          </a:p>
        </p:txBody>
      </p:sp>
      <p:pic>
        <p:nvPicPr>
          <p:cNvPr id="1026" name="Picture 2" descr="Stop Sign Free Stock Photo - Public Domain Pictures">
            <a:extLst>
              <a:ext uri="{FF2B5EF4-FFF2-40B4-BE49-F238E27FC236}">
                <a16:creationId xmlns:a16="http://schemas.microsoft.com/office/drawing/2014/main" id="{4A794BDA-5868-894D-AD63-21B4B8A2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3631" y="1489841"/>
            <a:ext cx="1568033" cy="156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5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A812-27A3-B247-96C3-9745129DBF72}"/>
              </a:ext>
            </a:extLst>
          </p:cNvPr>
          <p:cNvSpPr>
            <a:spLocks noGrp="1"/>
          </p:cNvSpPr>
          <p:nvPr>
            <p:ph type="title"/>
          </p:nvPr>
        </p:nvSpPr>
        <p:spPr>
          <a:xfrm>
            <a:off x="2668943" y="3047200"/>
            <a:ext cx="11360800" cy="763600"/>
          </a:xfrm>
        </p:spPr>
        <p:txBody>
          <a:bodyPr/>
          <a:lstStyle/>
          <a:p>
            <a:r>
              <a:rPr lang="en-US" b="1" dirty="0"/>
              <a:t>WHAT</a:t>
            </a:r>
            <a:r>
              <a:rPr lang="en-US" dirty="0"/>
              <a:t> do we need to teach?</a:t>
            </a:r>
          </a:p>
        </p:txBody>
      </p:sp>
    </p:spTree>
    <p:extLst>
      <p:ext uri="{BB962C8B-B14F-4D97-AF65-F5344CB8AC3E}">
        <p14:creationId xmlns:p14="http://schemas.microsoft.com/office/powerpoint/2010/main" val="356460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AA43E-EF16-4E5F-8F14-EBD3ACB3E2D3}"/>
              </a:ext>
            </a:extLst>
          </p:cNvPr>
          <p:cNvSpPr>
            <a:spLocks noGrp="1"/>
          </p:cNvSpPr>
          <p:nvPr>
            <p:ph type="title"/>
          </p:nvPr>
        </p:nvSpPr>
        <p:spPr/>
        <p:txBody>
          <a:bodyPr/>
          <a:lstStyle/>
          <a:p>
            <a:r>
              <a:rPr lang="en-US" dirty="0"/>
              <a:t>Teaching Reading is Complex</a:t>
            </a:r>
          </a:p>
        </p:txBody>
      </p:sp>
      <p:sp>
        <p:nvSpPr>
          <p:cNvPr id="13" name="TextBox 12">
            <a:extLst>
              <a:ext uri="{FF2B5EF4-FFF2-40B4-BE49-F238E27FC236}">
                <a16:creationId xmlns:a16="http://schemas.microsoft.com/office/drawing/2014/main" id="{DC9737C7-CE36-4A6B-8760-93DEC98B33D0}"/>
              </a:ext>
            </a:extLst>
          </p:cNvPr>
          <p:cNvSpPr txBox="1"/>
          <p:nvPr/>
        </p:nvSpPr>
        <p:spPr>
          <a:xfrm>
            <a:off x="3620276" y="2495076"/>
            <a:ext cx="566181"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C1713"/>
                </a:solidFill>
                <a:effectLst/>
                <a:uLnTx/>
                <a:uFillTx/>
              </a:rPr>
              <a:t>X</a:t>
            </a:r>
          </a:p>
        </p:txBody>
      </p:sp>
      <p:sp>
        <p:nvSpPr>
          <p:cNvPr id="14" name="Rectangle 13">
            <a:extLst>
              <a:ext uri="{FF2B5EF4-FFF2-40B4-BE49-F238E27FC236}">
                <a16:creationId xmlns:a16="http://schemas.microsoft.com/office/drawing/2014/main" id="{FD41F739-637F-40CF-A3AE-F641306A6802}"/>
              </a:ext>
            </a:extLst>
          </p:cNvPr>
          <p:cNvSpPr/>
          <p:nvPr/>
        </p:nvSpPr>
        <p:spPr>
          <a:xfrm>
            <a:off x="10238708" y="5563105"/>
            <a:ext cx="1953292" cy="276999"/>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HelveticaNeue" panose="02000503000000020004" pitchFamily="2" charset="0"/>
              </a:rPr>
              <a:t>(Gough and Tunmer,1986)</a:t>
            </a:r>
            <a:endParaRPr kumimoji="0" lang="en-US" sz="1200" b="0" i="0" u="none" strike="noStrike" kern="0" cap="none" spc="0" normalizeH="0" baseline="0" noProof="0" dirty="0">
              <a:ln>
                <a:noFill/>
              </a:ln>
              <a:solidFill>
                <a:prstClr val="white"/>
              </a:solidFill>
              <a:effectLst/>
              <a:uLnTx/>
              <a:uFillTx/>
            </a:endParaRPr>
          </a:p>
        </p:txBody>
      </p:sp>
      <p:sp>
        <p:nvSpPr>
          <p:cNvPr id="15" name="Rectangle 14">
            <a:extLst>
              <a:ext uri="{FF2B5EF4-FFF2-40B4-BE49-F238E27FC236}">
                <a16:creationId xmlns:a16="http://schemas.microsoft.com/office/drawing/2014/main" id="{7F9065C2-E141-4997-AA51-196896D97D9E}"/>
              </a:ext>
            </a:extLst>
          </p:cNvPr>
          <p:cNvSpPr/>
          <p:nvPr/>
        </p:nvSpPr>
        <p:spPr>
          <a:xfrm>
            <a:off x="521676" y="1888064"/>
            <a:ext cx="3016851" cy="1980146"/>
          </a:xfrm>
          <a:prstGeom prst="rect">
            <a:avLst/>
          </a:prstGeom>
          <a:solidFill>
            <a:srgbClr val="5E8EBA">
              <a:lumMod val="40000"/>
              <a:lumOff val="60000"/>
            </a:srgbClr>
          </a:solidFill>
          <a:ln w="12700" cap="flat" cmpd="sng" algn="ctr">
            <a:solidFill>
              <a:srgbClr val="375D8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C1713"/>
                </a:solidFill>
                <a:effectLst/>
                <a:uLnTx/>
                <a:uFillTx/>
                <a:latin typeface="Calibri" panose="020F0502020204030204"/>
                <a:ea typeface="+mn-ea"/>
                <a:cs typeface="+mn-cs"/>
              </a:rPr>
              <a:t>Decoding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1713"/>
                </a:solidFill>
                <a:effectLst/>
                <a:uLnTx/>
                <a:uFillTx/>
                <a:latin typeface="Calibri" panose="020F0502020204030204"/>
                <a:ea typeface="+mn-ea"/>
                <a:cs typeface="+mn-cs"/>
              </a:rPr>
              <a:t>Ability to transform print into spoken language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1713"/>
                </a:solidFill>
                <a:effectLst/>
                <a:uLnTx/>
                <a:uFillTx/>
                <a:latin typeface="Calibri" panose="020F0502020204030204"/>
                <a:ea typeface="+mn-ea"/>
                <a:cs typeface="+mn-cs"/>
              </a:rPr>
              <a:t>(read accurately and fluently)</a:t>
            </a:r>
          </a:p>
        </p:txBody>
      </p:sp>
      <p:sp>
        <p:nvSpPr>
          <p:cNvPr id="16" name="Rectangle 15">
            <a:extLst>
              <a:ext uri="{FF2B5EF4-FFF2-40B4-BE49-F238E27FC236}">
                <a16:creationId xmlns:a16="http://schemas.microsoft.com/office/drawing/2014/main" id="{86880489-B275-456E-979F-EA3947BE02D1}"/>
              </a:ext>
            </a:extLst>
          </p:cNvPr>
          <p:cNvSpPr/>
          <p:nvPr/>
        </p:nvSpPr>
        <p:spPr>
          <a:xfrm>
            <a:off x="4271051" y="1888064"/>
            <a:ext cx="3016851" cy="1980145"/>
          </a:xfrm>
          <a:prstGeom prst="rect">
            <a:avLst/>
          </a:prstGeom>
          <a:solidFill>
            <a:srgbClr val="A4ABBF"/>
          </a:solidFill>
          <a:ln w="12700" cap="flat" cmpd="sng" algn="ctr">
            <a:solidFill>
              <a:srgbClr val="375D8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C1713"/>
                </a:solidFill>
                <a:effectLst/>
                <a:uLnTx/>
                <a:uFillTx/>
                <a:latin typeface="Calibri" panose="020F0502020204030204"/>
                <a:ea typeface="+mn-ea"/>
                <a:cs typeface="+mn-cs"/>
              </a:rPr>
              <a:t>Language Comprehension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1713"/>
                </a:solidFill>
                <a:effectLst/>
                <a:uLnTx/>
                <a:uFillTx/>
                <a:latin typeface="Calibri" panose="020F0502020204030204"/>
                <a:ea typeface="+mn-ea"/>
                <a:cs typeface="+mn-cs"/>
              </a:rPr>
              <a:t>Ability to understand spoken language</a:t>
            </a:r>
          </a:p>
        </p:txBody>
      </p:sp>
      <p:sp>
        <p:nvSpPr>
          <p:cNvPr id="17" name="Rectangle 16">
            <a:extLst>
              <a:ext uri="{FF2B5EF4-FFF2-40B4-BE49-F238E27FC236}">
                <a16:creationId xmlns:a16="http://schemas.microsoft.com/office/drawing/2014/main" id="{11AD9E1D-B95C-4B8D-9F79-DD5C0AA43274}"/>
              </a:ext>
            </a:extLst>
          </p:cNvPr>
          <p:cNvSpPr/>
          <p:nvPr/>
        </p:nvSpPr>
        <p:spPr>
          <a:xfrm>
            <a:off x="8019073" y="1888064"/>
            <a:ext cx="3604358" cy="1980146"/>
          </a:xfrm>
          <a:prstGeom prst="rect">
            <a:avLst/>
          </a:prstGeom>
          <a:solidFill>
            <a:srgbClr val="154476"/>
          </a:solidFill>
          <a:ln w="12700" cap="flat" cmpd="sng" algn="ctr">
            <a:solidFill>
              <a:srgbClr val="375D8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rPr>
              <a:t>Reading Comprehension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Fluent execution and coordination of word recognition and text comprehension.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892C330-F91C-405F-8068-6988D9036A88}"/>
              </a:ext>
            </a:extLst>
          </p:cNvPr>
          <p:cNvSpPr txBox="1"/>
          <p:nvPr/>
        </p:nvSpPr>
        <p:spPr>
          <a:xfrm>
            <a:off x="7388831" y="2495076"/>
            <a:ext cx="529312"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C1713"/>
                </a:solidFill>
                <a:effectLst/>
                <a:uLnTx/>
                <a:uFillTx/>
              </a:rPr>
              <a:t>=</a:t>
            </a:r>
          </a:p>
        </p:txBody>
      </p:sp>
      <p:sp>
        <p:nvSpPr>
          <p:cNvPr id="19" name="Rectangle 18">
            <a:extLst>
              <a:ext uri="{FF2B5EF4-FFF2-40B4-BE49-F238E27FC236}">
                <a16:creationId xmlns:a16="http://schemas.microsoft.com/office/drawing/2014/main" id="{EC5DC06F-0F28-4C48-868E-B341C378A546}"/>
              </a:ext>
            </a:extLst>
          </p:cNvPr>
          <p:cNvSpPr/>
          <p:nvPr/>
        </p:nvSpPr>
        <p:spPr>
          <a:xfrm>
            <a:off x="521675" y="4232482"/>
            <a:ext cx="11101755" cy="1123201"/>
          </a:xfrm>
          <a:prstGeom prst="rect">
            <a:avLst/>
          </a:prstGeom>
          <a:solidFill>
            <a:srgbClr val="A4ABBF">
              <a:lumMod val="20000"/>
              <a:lumOff val="80000"/>
            </a:srgbClr>
          </a:solidFill>
          <a:ln w="12700" cap="flat" cmpd="sng" algn="ctr">
            <a:solidFill>
              <a:srgbClr val="375D8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C1713"/>
                </a:solidFill>
                <a:effectLst/>
                <a:uLnTx/>
                <a:uFillTx/>
                <a:latin typeface="Calibri" panose="020F0502020204030204"/>
                <a:ea typeface="+mn-ea"/>
                <a:cs typeface="+mn-cs"/>
              </a:rPr>
              <a:t>Reading is a multifaceted skill, gradually acquired over years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C1713"/>
                </a:solidFill>
                <a:effectLst/>
                <a:uLnTx/>
                <a:uFillTx/>
                <a:latin typeface="Calibri" panose="020F0502020204030204"/>
                <a:ea typeface="+mn-ea"/>
                <a:cs typeface="+mn-cs"/>
              </a:rPr>
              <a:t>of instruction and practice.</a:t>
            </a:r>
          </a:p>
        </p:txBody>
      </p:sp>
      <p:sp>
        <p:nvSpPr>
          <p:cNvPr id="2" name="Rectangle 1">
            <a:extLst>
              <a:ext uri="{FF2B5EF4-FFF2-40B4-BE49-F238E27FC236}">
                <a16:creationId xmlns:a16="http://schemas.microsoft.com/office/drawing/2014/main" id="{44E54864-CFFD-4D07-B9CE-801B94283D3B}"/>
              </a:ext>
            </a:extLst>
          </p:cNvPr>
          <p:cNvSpPr/>
          <p:nvPr/>
        </p:nvSpPr>
        <p:spPr>
          <a:xfrm>
            <a:off x="9376559" y="5739462"/>
            <a:ext cx="2592120" cy="338554"/>
          </a:xfrm>
          <a:prstGeom prst="rect">
            <a:avLst/>
          </a:prstGeom>
          <a:noFill/>
        </p:spPr>
        <p:txBody>
          <a:bodyPr wrap="none">
            <a:spAutoFit/>
          </a:bodyPr>
          <a:lstStyle/>
          <a:p>
            <a:r>
              <a:rPr lang="en-US" sz="1600" dirty="0">
                <a:latin typeface="HelveticaNeue" panose="02000503000000020004" pitchFamily="2" charset="0"/>
              </a:rPr>
              <a:t>(Gough and Tunmer,1986)</a:t>
            </a:r>
            <a:endParaRPr lang="en-US" sz="1600" dirty="0"/>
          </a:p>
        </p:txBody>
      </p:sp>
    </p:spTree>
    <p:extLst>
      <p:ext uri="{BB962C8B-B14F-4D97-AF65-F5344CB8AC3E}">
        <p14:creationId xmlns:p14="http://schemas.microsoft.com/office/powerpoint/2010/main" val="19506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2382029" y="582216"/>
            <a:ext cx="7886700" cy="926306"/>
          </a:xfrm>
          <a:prstGeom prst="rect">
            <a:avLst/>
          </a:prstGeom>
          <a:solidFill>
            <a:srgbClr val="D8D8D8"/>
          </a:solidFill>
          <a:ln>
            <a:noFill/>
          </a:ln>
        </p:spPr>
        <p:txBody>
          <a:bodyPr spcFirstLastPara="1" vert="horz" wrap="square" lIns="91425" tIns="45700" rIns="91425" bIns="45700" rtlCol="0" anchor="ctr" anchorCtr="0">
            <a:noAutofit/>
          </a:bodyPr>
          <a:lstStyle/>
          <a:p>
            <a:pPr algn="ctr">
              <a:lnSpc>
                <a:spcPct val="90000"/>
              </a:lnSpc>
              <a:spcBef>
                <a:spcPts val="0"/>
              </a:spcBef>
              <a:buClr>
                <a:schemeClr val="dk1"/>
              </a:buClr>
              <a:buSzPts val="4000"/>
            </a:pPr>
            <a:r>
              <a:rPr lang="en-US" sz="4000" b="1" dirty="0">
                <a:latin typeface="Calibri"/>
                <a:ea typeface="Calibri"/>
                <a:cs typeface="Calibri"/>
                <a:sym typeface="Calibri"/>
              </a:rPr>
              <a:t>D X LC = Reading Comprehension</a:t>
            </a:r>
            <a:endParaRPr dirty="0"/>
          </a:p>
        </p:txBody>
      </p:sp>
      <p:sp>
        <p:nvSpPr>
          <p:cNvPr id="147" name="Google Shape;147;p22"/>
          <p:cNvSpPr>
            <a:spLocks noGrp="1"/>
          </p:cNvSpPr>
          <p:nvPr>
            <p:ph type="body" idx="1"/>
          </p:nvPr>
        </p:nvSpPr>
        <p:spPr>
          <a:xfrm>
            <a:off x="543704" y="1726098"/>
            <a:ext cx="3676650" cy="1130300"/>
          </a:xfrm>
          <a:prstGeom prst="ellipse">
            <a:avLst/>
          </a:prstGeom>
          <a:solidFill>
            <a:srgbClr val="ACB8CA"/>
          </a:solidFill>
          <a:ln w="76200" cap="flat" cmpd="sng">
            <a:solidFill>
              <a:srgbClr val="FFFF00"/>
            </a:solidFill>
            <a:prstDash val="solid"/>
            <a:miter lim="800000"/>
            <a:headEnd type="none" w="sm" len="sm"/>
            <a:tailEnd type="none" w="sm" len="sm"/>
          </a:ln>
        </p:spPr>
        <p:txBody>
          <a:bodyPr spcFirstLastPara="1" vert="horz" wrap="square" lIns="91425" tIns="45700" rIns="91425" bIns="45700" rtlCol="0" anchor="ctr" anchorCtr="0">
            <a:noAutofit/>
          </a:bodyPr>
          <a:lstStyle/>
          <a:p>
            <a:pPr marL="0" indent="0">
              <a:lnSpc>
                <a:spcPct val="90000"/>
              </a:lnSpc>
              <a:spcBef>
                <a:spcPts val="0"/>
              </a:spcBef>
              <a:buClr>
                <a:srgbClr val="292934"/>
              </a:buClr>
              <a:buSzPts val="4000"/>
              <a:buNone/>
            </a:pPr>
            <a:r>
              <a:rPr lang="en-US" sz="4000" b="1" dirty="0">
                <a:solidFill>
                  <a:srgbClr val="292934"/>
                </a:solidFill>
                <a:latin typeface="Calibri"/>
                <a:ea typeface="Calibri"/>
                <a:cs typeface="Calibri"/>
                <a:sym typeface="Calibri"/>
              </a:rPr>
              <a:t>Decoding </a:t>
            </a:r>
            <a:endParaRPr dirty="0"/>
          </a:p>
        </p:txBody>
      </p:sp>
      <p:sp>
        <p:nvSpPr>
          <p:cNvPr id="148" name="Google Shape;148;p22"/>
          <p:cNvSpPr/>
          <p:nvPr/>
        </p:nvSpPr>
        <p:spPr>
          <a:xfrm>
            <a:off x="7607609" y="1757985"/>
            <a:ext cx="3852862" cy="1130300"/>
          </a:xfrm>
          <a:prstGeom prst="ellipse">
            <a:avLst/>
          </a:prstGeom>
          <a:solidFill>
            <a:srgbClr val="FFD96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a:solidFill>
                  <a:srgbClr val="292934"/>
                </a:solidFill>
                <a:latin typeface="Calibri"/>
                <a:ea typeface="Calibri"/>
                <a:cs typeface="Calibri"/>
                <a:sym typeface="Calibri"/>
              </a:rPr>
              <a:t>Language</a:t>
            </a:r>
            <a:r>
              <a:rPr lang="en-US" sz="2800" b="1">
                <a:solidFill>
                  <a:schemeClr val="lt1"/>
                </a:solidFill>
                <a:latin typeface="Calibri"/>
                <a:ea typeface="Calibri"/>
                <a:cs typeface="Calibri"/>
                <a:sym typeface="Calibri"/>
              </a:rPr>
              <a:t> </a:t>
            </a:r>
            <a:endParaRPr/>
          </a:p>
          <a:p>
            <a:pPr algn="ctr"/>
            <a:r>
              <a:rPr lang="en-US" sz="2800" b="1">
                <a:solidFill>
                  <a:srgbClr val="000000"/>
                </a:solidFill>
                <a:latin typeface="Calibri"/>
                <a:ea typeface="Calibri"/>
                <a:cs typeface="Calibri"/>
                <a:sym typeface="Calibri"/>
              </a:rPr>
              <a:t>Comprehension </a:t>
            </a:r>
            <a:endParaRPr/>
          </a:p>
        </p:txBody>
      </p:sp>
      <p:sp>
        <p:nvSpPr>
          <p:cNvPr id="151" name="Google Shape;151;p22"/>
          <p:cNvSpPr/>
          <p:nvPr/>
        </p:nvSpPr>
        <p:spPr>
          <a:xfrm>
            <a:off x="5067300" y="3606800"/>
            <a:ext cx="2463800" cy="774700"/>
          </a:xfrm>
          <a:prstGeom prst="ellipse">
            <a:avLst/>
          </a:prstGeom>
          <a:solidFill>
            <a:srgbClr val="ACB8CA"/>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b="1">
                <a:solidFill>
                  <a:schemeClr val="dk1"/>
                </a:solidFill>
                <a:latin typeface="Calibri"/>
                <a:ea typeface="Calibri"/>
                <a:cs typeface="Calibri"/>
                <a:sym typeface="Calibri"/>
              </a:rPr>
              <a:t>Decoding Skills  </a:t>
            </a:r>
            <a:r>
              <a:rPr lang="en-US" b="1">
                <a:solidFill>
                  <a:schemeClr val="lt1"/>
                </a:solidFill>
                <a:latin typeface="Calibri"/>
                <a:ea typeface="Calibri"/>
                <a:cs typeface="Calibri"/>
                <a:sym typeface="Calibri"/>
              </a:rPr>
              <a:t> </a:t>
            </a:r>
            <a:endParaRPr/>
          </a:p>
        </p:txBody>
      </p:sp>
      <p:sp>
        <p:nvSpPr>
          <p:cNvPr id="152" name="Google Shape;152;p22"/>
          <p:cNvSpPr/>
          <p:nvPr/>
        </p:nvSpPr>
        <p:spPr>
          <a:xfrm>
            <a:off x="9200200" y="2975348"/>
            <a:ext cx="2463800" cy="774700"/>
          </a:xfrm>
          <a:prstGeom prst="ellipse">
            <a:avLst/>
          </a:prstGeom>
          <a:solidFill>
            <a:srgbClr val="F4B08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Fluency </a:t>
            </a:r>
            <a:endParaRPr/>
          </a:p>
          <a:p>
            <a:pPr algn="ctr"/>
            <a:r>
              <a:rPr lang="en-US" sz="1600" b="1">
                <a:solidFill>
                  <a:schemeClr val="dk1"/>
                </a:solidFill>
                <a:latin typeface="Calibri"/>
                <a:ea typeface="Calibri"/>
                <a:cs typeface="Calibri"/>
                <a:sym typeface="Calibri"/>
              </a:rPr>
              <a:t>(accuracy, rate, expression) </a:t>
            </a:r>
            <a:r>
              <a:rPr lang="en-US" sz="1600" b="1">
                <a:solidFill>
                  <a:schemeClr val="lt1"/>
                </a:solidFill>
                <a:latin typeface="Calibri"/>
                <a:ea typeface="Calibri"/>
                <a:cs typeface="Calibri"/>
                <a:sym typeface="Calibri"/>
              </a:rPr>
              <a:t> </a:t>
            </a:r>
            <a:endParaRPr/>
          </a:p>
        </p:txBody>
      </p:sp>
      <p:sp>
        <p:nvSpPr>
          <p:cNvPr id="153" name="Google Shape;153;p22"/>
          <p:cNvSpPr/>
          <p:nvPr/>
        </p:nvSpPr>
        <p:spPr>
          <a:xfrm>
            <a:off x="5045643" y="4617298"/>
            <a:ext cx="2463800" cy="774700"/>
          </a:xfrm>
          <a:prstGeom prst="ellipse">
            <a:avLst/>
          </a:prstGeom>
          <a:solidFill>
            <a:srgbClr val="F4B08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Phonics and Word Recognition </a:t>
            </a:r>
            <a:endParaRPr sz="1600" b="1">
              <a:solidFill>
                <a:schemeClr val="lt1"/>
              </a:solidFill>
              <a:latin typeface="Calibri"/>
              <a:ea typeface="Calibri"/>
              <a:cs typeface="Calibri"/>
              <a:sym typeface="Calibri"/>
            </a:endParaRPr>
          </a:p>
        </p:txBody>
      </p:sp>
      <p:sp>
        <p:nvSpPr>
          <p:cNvPr id="154" name="Google Shape;154;p22"/>
          <p:cNvSpPr/>
          <p:nvPr/>
        </p:nvSpPr>
        <p:spPr>
          <a:xfrm>
            <a:off x="1063623" y="4585060"/>
            <a:ext cx="2463800" cy="774700"/>
          </a:xfrm>
          <a:prstGeom prst="ellipse">
            <a:avLst/>
          </a:prstGeom>
          <a:solidFill>
            <a:srgbClr val="F4B08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Phonological Awareness </a:t>
            </a:r>
            <a:endParaRPr/>
          </a:p>
        </p:txBody>
      </p:sp>
      <p:cxnSp>
        <p:nvCxnSpPr>
          <p:cNvPr id="155" name="Google Shape;155;p22"/>
          <p:cNvCxnSpPr>
            <a:cxnSpLocks/>
          </p:cNvCxnSpPr>
          <p:nvPr/>
        </p:nvCxnSpPr>
        <p:spPr>
          <a:xfrm flipH="1">
            <a:off x="3511818" y="4230211"/>
            <a:ext cx="1802805" cy="532552"/>
          </a:xfrm>
          <a:prstGeom prst="straightConnector1">
            <a:avLst/>
          </a:prstGeom>
          <a:noFill/>
          <a:ln w="12700" cap="flat" cmpd="sng">
            <a:solidFill>
              <a:schemeClr val="accent1"/>
            </a:solidFill>
            <a:prstDash val="solid"/>
            <a:miter lim="800000"/>
            <a:headEnd type="none" w="sm" len="sm"/>
            <a:tailEnd type="stealth" w="med" len="med"/>
          </a:ln>
        </p:spPr>
      </p:cxnSp>
      <p:cxnSp>
        <p:nvCxnSpPr>
          <p:cNvPr id="156" name="Google Shape;156;p22"/>
          <p:cNvCxnSpPr>
            <a:cxnSpLocks/>
            <a:stCxn id="151" idx="4"/>
          </p:cNvCxnSpPr>
          <p:nvPr/>
        </p:nvCxnSpPr>
        <p:spPr>
          <a:xfrm>
            <a:off x="6299200" y="4381500"/>
            <a:ext cx="0" cy="238148"/>
          </a:xfrm>
          <a:prstGeom prst="straightConnector1">
            <a:avLst/>
          </a:prstGeom>
          <a:noFill/>
          <a:ln w="12700" cap="flat" cmpd="sng">
            <a:solidFill>
              <a:schemeClr val="accent1"/>
            </a:solidFill>
            <a:prstDash val="solid"/>
            <a:miter lim="800000"/>
            <a:headEnd type="none" w="sm" len="sm"/>
            <a:tailEnd type="stealth" w="med" len="med"/>
          </a:ln>
        </p:spPr>
      </p:cxnSp>
      <p:sp>
        <p:nvSpPr>
          <p:cNvPr id="157" name="Google Shape;157;p22"/>
          <p:cNvSpPr txBox="1"/>
          <p:nvPr/>
        </p:nvSpPr>
        <p:spPr>
          <a:xfrm>
            <a:off x="1098010" y="5430407"/>
            <a:ext cx="2527300" cy="738188"/>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r>
              <a:rPr lang="en-US" sz="1400" b="1">
                <a:solidFill>
                  <a:schemeClr val="dk1"/>
                </a:solidFill>
                <a:latin typeface="Times"/>
                <a:ea typeface="Times"/>
                <a:cs typeface="Times"/>
                <a:sym typeface="Times"/>
              </a:rPr>
              <a:t>Demonstrate understanding of spoken words, syllables, and sounds (phonemes)</a:t>
            </a:r>
            <a:endParaRPr/>
          </a:p>
        </p:txBody>
      </p:sp>
      <p:sp>
        <p:nvSpPr>
          <p:cNvPr id="158" name="Google Shape;158;p22"/>
          <p:cNvSpPr txBox="1"/>
          <p:nvPr/>
        </p:nvSpPr>
        <p:spPr>
          <a:xfrm>
            <a:off x="4994049" y="5430407"/>
            <a:ext cx="2566987" cy="738188"/>
          </a:xfrm>
          <a:prstGeom prst="rect">
            <a:avLst/>
          </a:prstGeom>
          <a:noFill/>
          <a:ln w="9525" cap="flat" cmpd="sng">
            <a:solidFill>
              <a:srgbClr val="292934"/>
            </a:solidFill>
            <a:prstDash val="solid"/>
            <a:miter lim="800000"/>
            <a:headEnd type="none" w="sm" len="sm"/>
            <a:tailEnd type="none" w="sm" len="sm"/>
          </a:ln>
        </p:spPr>
        <p:txBody>
          <a:bodyPr spcFirstLastPara="1" wrap="square" lIns="91425" tIns="45700" rIns="91425" bIns="45700" anchor="t" anchorCtr="0">
            <a:noAutofit/>
          </a:bodyPr>
          <a:lstStyle/>
          <a:p>
            <a:r>
              <a:rPr lang="en-US" sz="1400" b="1">
                <a:solidFill>
                  <a:schemeClr val="dk1"/>
                </a:solidFill>
                <a:latin typeface="Times"/>
                <a:ea typeface="Times"/>
                <a:cs typeface="Times"/>
                <a:sym typeface="Times"/>
              </a:rPr>
              <a:t>Know and apply grade-level</a:t>
            </a:r>
            <a:endParaRPr/>
          </a:p>
          <a:p>
            <a:r>
              <a:rPr lang="en-US" sz="1400" b="1">
                <a:solidFill>
                  <a:schemeClr val="dk1"/>
                </a:solidFill>
                <a:latin typeface="Times"/>
                <a:ea typeface="Times"/>
                <a:cs typeface="Times"/>
                <a:sym typeface="Times"/>
              </a:rPr>
              <a:t>phonics and word analysis skills in decoding words</a:t>
            </a:r>
            <a:endParaRPr/>
          </a:p>
        </p:txBody>
      </p:sp>
      <p:sp>
        <p:nvSpPr>
          <p:cNvPr id="159" name="Google Shape;159;p22"/>
          <p:cNvSpPr/>
          <p:nvPr/>
        </p:nvSpPr>
        <p:spPr>
          <a:xfrm>
            <a:off x="481465" y="2945552"/>
            <a:ext cx="2463800" cy="774700"/>
          </a:xfrm>
          <a:prstGeom prst="ellipse">
            <a:avLst/>
          </a:prstGeom>
          <a:solidFill>
            <a:srgbClr val="F4B08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r>
              <a:rPr lang="en-US" sz="1600" b="1" dirty="0">
                <a:solidFill>
                  <a:srgbClr val="292934"/>
                </a:solidFill>
                <a:latin typeface="Calibri"/>
                <a:ea typeface="Calibri"/>
                <a:cs typeface="Calibri"/>
                <a:sym typeface="Calibri"/>
              </a:rPr>
              <a:t>Print Concepts</a:t>
            </a:r>
            <a:endParaRPr dirty="0"/>
          </a:p>
        </p:txBody>
      </p:sp>
      <p:cxnSp>
        <p:nvCxnSpPr>
          <p:cNvPr id="160" name="Google Shape;160;p22"/>
          <p:cNvCxnSpPr>
            <a:cxnSpLocks/>
          </p:cNvCxnSpPr>
          <p:nvPr/>
        </p:nvCxnSpPr>
        <p:spPr>
          <a:xfrm>
            <a:off x="4165680" y="2397587"/>
            <a:ext cx="1464728" cy="1290065"/>
          </a:xfrm>
          <a:prstGeom prst="straightConnector1">
            <a:avLst/>
          </a:prstGeom>
          <a:noFill/>
          <a:ln w="12700" cap="flat" cmpd="sng">
            <a:solidFill>
              <a:schemeClr val="accent1"/>
            </a:solidFill>
            <a:prstDash val="solid"/>
            <a:miter lim="800000"/>
            <a:headEnd type="none" w="sm" len="sm"/>
            <a:tailEnd type="none" w="sm" len="sm"/>
          </a:ln>
        </p:spPr>
      </p:cxnSp>
      <p:sp>
        <p:nvSpPr>
          <p:cNvPr id="161" name="Google Shape;161;p22"/>
          <p:cNvSpPr txBox="1"/>
          <p:nvPr/>
        </p:nvSpPr>
        <p:spPr>
          <a:xfrm>
            <a:off x="443365" y="3843433"/>
            <a:ext cx="2501900" cy="523875"/>
          </a:xfrm>
          <a:prstGeom prst="rect">
            <a:avLst/>
          </a:prstGeom>
          <a:noFill/>
          <a:ln w="9525" cap="flat" cmpd="sng">
            <a:solidFill>
              <a:srgbClr val="292934"/>
            </a:solidFill>
            <a:prstDash val="solid"/>
            <a:miter lim="800000"/>
            <a:headEnd type="none" w="sm" len="sm"/>
            <a:tailEnd type="none" w="sm" len="sm"/>
          </a:ln>
        </p:spPr>
        <p:txBody>
          <a:bodyPr spcFirstLastPara="1" wrap="square" lIns="91425" tIns="45700" rIns="91425" bIns="45700" anchor="t" anchorCtr="0">
            <a:noAutofit/>
          </a:bodyPr>
          <a:lstStyle/>
          <a:p>
            <a:r>
              <a:rPr lang="en-US" sz="1400" b="1" dirty="0">
                <a:solidFill>
                  <a:schemeClr val="dk1"/>
                </a:solidFill>
                <a:latin typeface="Times"/>
                <a:ea typeface="Times"/>
                <a:cs typeface="Times"/>
                <a:sym typeface="Times"/>
              </a:rPr>
              <a:t>Understand the organization and basic features of print</a:t>
            </a:r>
            <a:endParaRPr dirty="0"/>
          </a:p>
        </p:txBody>
      </p:sp>
      <p:cxnSp>
        <p:nvCxnSpPr>
          <p:cNvPr id="162" name="Google Shape;162;p22"/>
          <p:cNvCxnSpPr>
            <a:cxnSpLocks/>
            <a:stCxn id="151" idx="2"/>
          </p:cNvCxnSpPr>
          <p:nvPr/>
        </p:nvCxnSpPr>
        <p:spPr>
          <a:xfrm flipH="1" flipV="1">
            <a:off x="2991800" y="3524042"/>
            <a:ext cx="2075500" cy="470108"/>
          </a:xfrm>
          <a:prstGeom prst="straightConnector1">
            <a:avLst/>
          </a:prstGeom>
          <a:noFill/>
          <a:ln w="12700" cap="flat" cmpd="sng">
            <a:solidFill>
              <a:schemeClr val="accent1"/>
            </a:solidFill>
            <a:prstDash val="solid"/>
            <a:miter lim="800000"/>
            <a:headEnd type="none" w="sm" len="sm"/>
            <a:tailEnd type="stealth" w="med" len="med"/>
          </a:ln>
        </p:spPr>
      </p:cxnSp>
      <p:sp>
        <p:nvSpPr>
          <p:cNvPr id="163" name="Google Shape;163;p22"/>
          <p:cNvSpPr txBox="1"/>
          <p:nvPr/>
        </p:nvSpPr>
        <p:spPr>
          <a:xfrm>
            <a:off x="9500254" y="3793970"/>
            <a:ext cx="2344738" cy="738188"/>
          </a:xfrm>
          <a:prstGeom prst="rect">
            <a:avLst/>
          </a:prstGeom>
          <a:noFill/>
          <a:ln w="9525" cap="flat" cmpd="sng">
            <a:solidFill>
              <a:srgbClr val="292934"/>
            </a:solidFill>
            <a:prstDash val="solid"/>
            <a:miter lim="800000"/>
            <a:headEnd type="none" w="sm" len="sm"/>
            <a:tailEnd type="none" w="sm" len="sm"/>
          </a:ln>
        </p:spPr>
        <p:txBody>
          <a:bodyPr spcFirstLastPara="1" wrap="square" lIns="91425" tIns="45700" rIns="91425" bIns="45700" anchor="t" anchorCtr="0">
            <a:noAutofit/>
          </a:bodyPr>
          <a:lstStyle/>
          <a:p>
            <a:r>
              <a:rPr lang="en-US" sz="1400" b="1" dirty="0">
                <a:solidFill>
                  <a:schemeClr val="dk1"/>
                </a:solidFill>
                <a:latin typeface="Times"/>
                <a:ea typeface="Times"/>
                <a:cs typeface="Times"/>
                <a:sym typeface="Times"/>
              </a:rPr>
              <a:t>Read with sufficient accuracy and fluency to support comprehension</a:t>
            </a:r>
            <a:endParaRPr dirty="0"/>
          </a:p>
        </p:txBody>
      </p:sp>
      <p:cxnSp>
        <p:nvCxnSpPr>
          <p:cNvPr id="164" name="Google Shape;164;p22"/>
          <p:cNvCxnSpPr>
            <a:cxnSpLocks/>
            <a:stCxn id="151" idx="7"/>
            <a:endCxn id="152" idx="2"/>
          </p:cNvCxnSpPr>
          <p:nvPr/>
        </p:nvCxnSpPr>
        <p:spPr>
          <a:xfrm flipV="1">
            <a:off x="7170285" y="3362698"/>
            <a:ext cx="2029915" cy="357554"/>
          </a:xfrm>
          <a:prstGeom prst="straightConnector1">
            <a:avLst/>
          </a:prstGeom>
          <a:noFill/>
          <a:ln w="12700" cap="flat" cmpd="sng">
            <a:solidFill>
              <a:schemeClr val="accent1"/>
            </a:solidFill>
            <a:prstDash val="solid"/>
            <a:miter lim="800000"/>
            <a:headEnd type="none" w="sm" len="sm"/>
            <a:tailEnd type="stealth" w="med" len="med"/>
          </a:ln>
        </p:spPr>
      </p:cxnSp>
      <p:sp>
        <p:nvSpPr>
          <p:cNvPr id="165" name="Google Shape;165;p22"/>
          <p:cNvSpPr/>
          <p:nvPr/>
        </p:nvSpPr>
        <p:spPr>
          <a:xfrm>
            <a:off x="8295323" y="4593932"/>
            <a:ext cx="2463800" cy="774700"/>
          </a:xfrm>
          <a:prstGeom prst="ellipse">
            <a:avLst/>
          </a:prstGeom>
          <a:solidFill>
            <a:srgbClr val="F4B08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rgbClr val="000000"/>
                </a:solidFill>
                <a:latin typeface="Calibri"/>
                <a:ea typeface="Calibri"/>
                <a:cs typeface="Calibri"/>
                <a:sym typeface="Calibri"/>
              </a:rPr>
              <a:t>Word Knowledge</a:t>
            </a:r>
            <a:endParaRPr/>
          </a:p>
          <a:p>
            <a:pPr algn="ctr"/>
            <a:r>
              <a:rPr lang="en-US" sz="1600" b="1">
                <a:solidFill>
                  <a:srgbClr val="000000"/>
                </a:solidFill>
                <a:latin typeface="Calibri"/>
                <a:ea typeface="Calibri"/>
                <a:cs typeface="Calibri"/>
                <a:sym typeface="Calibri"/>
              </a:rPr>
              <a:t>(sight vocabulary)</a:t>
            </a:r>
            <a:endParaRPr/>
          </a:p>
        </p:txBody>
      </p:sp>
      <p:sp>
        <p:nvSpPr>
          <p:cNvPr id="166" name="Google Shape;166;p22"/>
          <p:cNvSpPr txBox="1"/>
          <p:nvPr/>
        </p:nvSpPr>
        <p:spPr>
          <a:xfrm>
            <a:off x="8313130" y="5430407"/>
            <a:ext cx="2514600" cy="738188"/>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r>
              <a:rPr lang="en-US" sz="1400" b="1" dirty="0">
                <a:solidFill>
                  <a:srgbClr val="000000"/>
                </a:solidFill>
                <a:latin typeface="Times"/>
                <a:ea typeface="Times"/>
                <a:cs typeface="Times"/>
                <a:sym typeface="Times"/>
              </a:rPr>
              <a:t>Instant and effortless access to all, or almost all, words read </a:t>
            </a:r>
            <a:endParaRPr dirty="0"/>
          </a:p>
          <a:p>
            <a:r>
              <a:rPr lang="en-US" sz="1400" b="1" dirty="0">
                <a:solidFill>
                  <a:srgbClr val="000000"/>
                </a:solidFill>
                <a:latin typeface="Times"/>
                <a:ea typeface="Times"/>
                <a:cs typeface="Times"/>
                <a:sym typeface="Times"/>
              </a:rPr>
              <a:t> </a:t>
            </a:r>
            <a:endParaRPr dirty="0"/>
          </a:p>
        </p:txBody>
      </p:sp>
      <p:cxnSp>
        <p:nvCxnSpPr>
          <p:cNvPr id="167" name="Google Shape;167;p22"/>
          <p:cNvCxnSpPr>
            <a:cxnSpLocks/>
            <a:stCxn id="151" idx="5"/>
          </p:cNvCxnSpPr>
          <p:nvPr/>
        </p:nvCxnSpPr>
        <p:spPr>
          <a:xfrm>
            <a:off x="7170285" y="4268048"/>
            <a:ext cx="1231900" cy="371629"/>
          </a:xfrm>
          <a:prstGeom prst="straightConnector1">
            <a:avLst/>
          </a:prstGeom>
          <a:noFill/>
          <a:ln w="12700" cap="flat" cmpd="sng">
            <a:solidFill>
              <a:schemeClr val="accent1"/>
            </a:solidFill>
            <a:prstDash val="solid"/>
            <a:miter lim="800000"/>
            <a:headEnd type="none" w="sm" len="sm"/>
            <a:tailEnd type="stealth" w="med" len="med"/>
          </a:ln>
        </p:spPr>
      </p:cxnSp>
      <p:sp>
        <p:nvSpPr>
          <p:cNvPr id="24" name="TextBox 23">
            <a:extLst>
              <a:ext uri="{FF2B5EF4-FFF2-40B4-BE49-F238E27FC236}">
                <a16:creationId xmlns:a16="http://schemas.microsoft.com/office/drawing/2014/main" id="{56EDC762-B111-B64C-BD49-49CF638B2B02}"/>
              </a:ext>
            </a:extLst>
          </p:cNvPr>
          <p:cNvSpPr txBox="1"/>
          <p:nvPr/>
        </p:nvSpPr>
        <p:spPr>
          <a:xfrm>
            <a:off x="5326470" y="1712623"/>
            <a:ext cx="1742170" cy="1200329"/>
          </a:xfrm>
          <a:prstGeom prst="rect">
            <a:avLst/>
          </a:prstGeom>
          <a:noFill/>
        </p:spPr>
        <p:txBody>
          <a:bodyPr wrap="square" rtlCol="0" anchor="ctr">
            <a:spAutoFit/>
          </a:bodyPr>
          <a:lstStyle/>
          <a:p>
            <a:pPr algn="ctr"/>
            <a:r>
              <a:rPr lang="en-US" sz="7200" dirty="0"/>
              <a:t>X</a:t>
            </a:r>
          </a:p>
        </p:txBody>
      </p:sp>
    </p:spTree>
    <p:extLst>
      <p:ext uri="{BB962C8B-B14F-4D97-AF65-F5344CB8AC3E}">
        <p14:creationId xmlns:p14="http://schemas.microsoft.com/office/powerpoint/2010/main" val="1901103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AA43E-EF16-4E5F-8F14-EBD3ACB3E2D3}"/>
              </a:ext>
            </a:extLst>
          </p:cNvPr>
          <p:cNvSpPr>
            <a:spLocks noGrp="1"/>
          </p:cNvSpPr>
          <p:nvPr>
            <p:ph type="title"/>
          </p:nvPr>
        </p:nvSpPr>
        <p:spPr/>
        <p:txBody>
          <a:bodyPr/>
          <a:lstStyle/>
          <a:p>
            <a:r>
              <a:rPr lang="en-US" sz="4000" dirty="0"/>
              <a:t>Successful Readers Decipher the Alphabetic Writing System’s Written Code</a:t>
            </a:r>
          </a:p>
        </p:txBody>
      </p:sp>
      <p:sp>
        <p:nvSpPr>
          <p:cNvPr id="11" name="TextBox 10">
            <a:extLst>
              <a:ext uri="{FF2B5EF4-FFF2-40B4-BE49-F238E27FC236}">
                <a16:creationId xmlns:a16="http://schemas.microsoft.com/office/drawing/2014/main" id="{AE3D4FBA-395E-4C61-B774-670EEF8D4F9D}"/>
              </a:ext>
            </a:extLst>
          </p:cNvPr>
          <p:cNvSpPr txBox="1"/>
          <p:nvPr/>
        </p:nvSpPr>
        <p:spPr>
          <a:xfrm>
            <a:off x="0" y="4293089"/>
            <a:ext cx="1769634" cy="1015663"/>
          </a:xfrm>
          <a:prstGeom prst="rect">
            <a:avLst/>
          </a:prstGeom>
          <a:noFill/>
        </p:spPr>
        <p:txBody>
          <a:bodyPr wrap="square" rtlCol="0">
            <a:spAutoFit/>
          </a:bodyPr>
          <a:lstStyle/>
          <a:p>
            <a:pPr algn="ctr"/>
            <a:r>
              <a:rPr lang="en-US" sz="3000" dirty="0"/>
              <a:t>26</a:t>
            </a:r>
            <a:br>
              <a:rPr lang="en-US" sz="3000" dirty="0"/>
            </a:br>
            <a:r>
              <a:rPr lang="en-US" sz="3000" dirty="0"/>
              <a:t>letters</a:t>
            </a:r>
          </a:p>
        </p:txBody>
      </p:sp>
      <p:sp>
        <p:nvSpPr>
          <p:cNvPr id="13" name="TextBox 12">
            <a:extLst>
              <a:ext uri="{FF2B5EF4-FFF2-40B4-BE49-F238E27FC236}">
                <a16:creationId xmlns:a16="http://schemas.microsoft.com/office/drawing/2014/main" id="{5546D7DC-502D-4D96-BD4F-EA483D0108B7}"/>
              </a:ext>
            </a:extLst>
          </p:cNvPr>
          <p:cNvSpPr txBox="1"/>
          <p:nvPr/>
        </p:nvSpPr>
        <p:spPr>
          <a:xfrm>
            <a:off x="1491810" y="2409554"/>
            <a:ext cx="2734163" cy="892552"/>
          </a:xfrm>
          <a:prstGeom prst="rect">
            <a:avLst/>
          </a:prstGeom>
          <a:noFill/>
        </p:spPr>
        <p:txBody>
          <a:bodyPr wrap="square" rtlCol="0">
            <a:spAutoFit/>
          </a:bodyPr>
          <a:lstStyle/>
          <a:p>
            <a:pPr algn="ctr"/>
            <a:r>
              <a:rPr lang="en-US" sz="2600" dirty="0"/>
              <a:t>44</a:t>
            </a:r>
            <a:br>
              <a:rPr lang="en-US" sz="2600" dirty="0"/>
            </a:br>
            <a:r>
              <a:rPr lang="en-US" sz="2600" dirty="0"/>
              <a:t>phonemes</a:t>
            </a:r>
          </a:p>
        </p:txBody>
      </p:sp>
      <p:sp>
        <p:nvSpPr>
          <p:cNvPr id="15" name="TextBox 14">
            <a:extLst>
              <a:ext uri="{FF2B5EF4-FFF2-40B4-BE49-F238E27FC236}">
                <a16:creationId xmlns:a16="http://schemas.microsoft.com/office/drawing/2014/main" id="{81854F09-7460-4CF8-8697-3F4D79A191CF}"/>
              </a:ext>
            </a:extLst>
          </p:cNvPr>
          <p:cNvSpPr txBox="1"/>
          <p:nvPr/>
        </p:nvSpPr>
        <p:spPr>
          <a:xfrm>
            <a:off x="4715123" y="2224888"/>
            <a:ext cx="2734163" cy="1077218"/>
          </a:xfrm>
          <a:prstGeom prst="rect">
            <a:avLst/>
          </a:prstGeom>
          <a:noFill/>
        </p:spPr>
        <p:txBody>
          <a:bodyPr wrap="square" rtlCol="0">
            <a:spAutoFit/>
          </a:bodyPr>
          <a:lstStyle/>
          <a:p>
            <a:pPr algn="ctr"/>
            <a:r>
              <a:rPr lang="en-US" sz="3200" dirty="0"/>
              <a:t>250</a:t>
            </a:r>
            <a:br>
              <a:rPr lang="en-US" sz="3200" dirty="0"/>
            </a:br>
            <a:r>
              <a:rPr lang="en-US" sz="3200" dirty="0"/>
              <a:t>graphemes</a:t>
            </a:r>
          </a:p>
        </p:txBody>
      </p:sp>
      <p:sp>
        <p:nvSpPr>
          <p:cNvPr id="17" name="TextBox 16">
            <a:extLst>
              <a:ext uri="{FF2B5EF4-FFF2-40B4-BE49-F238E27FC236}">
                <a16:creationId xmlns:a16="http://schemas.microsoft.com/office/drawing/2014/main" id="{086072D8-D4D5-426D-8FB1-A2FA0C1E7F0A}"/>
              </a:ext>
            </a:extLst>
          </p:cNvPr>
          <p:cNvSpPr txBox="1"/>
          <p:nvPr/>
        </p:nvSpPr>
        <p:spPr>
          <a:xfrm>
            <a:off x="8643572" y="3883134"/>
            <a:ext cx="2734163" cy="1077218"/>
          </a:xfrm>
          <a:prstGeom prst="rect">
            <a:avLst/>
          </a:prstGeom>
          <a:noFill/>
        </p:spPr>
        <p:txBody>
          <a:bodyPr wrap="square" rtlCol="0">
            <a:spAutoFit/>
          </a:bodyPr>
          <a:lstStyle/>
          <a:p>
            <a:pPr algn="ctr"/>
            <a:r>
              <a:rPr lang="en-US" sz="3200" dirty="0"/>
              <a:t>200,000</a:t>
            </a:r>
            <a:br>
              <a:rPr lang="en-US" sz="3200" dirty="0"/>
            </a:br>
            <a:r>
              <a:rPr lang="en-US" sz="3200" dirty="0"/>
              <a:t>words</a:t>
            </a:r>
          </a:p>
        </p:txBody>
      </p:sp>
      <p:sp>
        <p:nvSpPr>
          <p:cNvPr id="38" name="Freeform 28">
            <a:extLst>
              <a:ext uri="{FF2B5EF4-FFF2-40B4-BE49-F238E27FC236}">
                <a16:creationId xmlns:a16="http://schemas.microsoft.com/office/drawing/2014/main" id="{907A53A5-AAEC-466C-810A-6F6878E142EF}"/>
              </a:ext>
            </a:extLst>
          </p:cNvPr>
          <p:cNvSpPr>
            <a:spLocks noEditPoints="1"/>
          </p:cNvSpPr>
          <p:nvPr/>
        </p:nvSpPr>
        <p:spPr bwMode="auto">
          <a:xfrm rot="1173611" flipH="1">
            <a:off x="4622021" y="1462304"/>
            <a:ext cx="7542857" cy="4298142"/>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rgbClr val="0070C0">
              <a:lumMod val="75000"/>
            </a:srgb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91440" tIns="45720" rIns="91440" bIns="4572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 name="Freeform 28">
            <a:extLst>
              <a:ext uri="{FF2B5EF4-FFF2-40B4-BE49-F238E27FC236}">
                <a16:creationId xmlns:a16="http://schemas.microsoft.com/office/drawing/2014/main" id="{BA7469D0-50BA-4CFA-A9FC-80981B0E1507}"/>
              </a:ext>
            </a:extLst>
          </p:cNvPr>
          <p:cNvSpPr>
            <a:spLocks noEditPoints="1"/>
          </p:cNvSpPr>
          <p:nvPr/>
        </p:nvSpPr>
        <p:spPr bwMode="auto">
          <a:xfrm flipH="1">
            <a:off x="1687844" y="1123933"/>
            <a:ext cx="6213004" cy="3462858"/>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rgbClr val="8064A2">
              <a:lumMod val="75000"/>
            </a:srgb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91440" tIns="45720" rIns="91440" bIns="4572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0" name="Freeform 28">
            <a:extLst>
              <a:ext uri="{FF2B5EF4-FFF2-40B4-BE49-F238E27FC236}">
                <a16:creationId xmlns:a16="http://schemas.microsoft.com/office/drawing/2014/main" id="{E6394A86-E9D7-4F76-B1B7-5A4F021B4AE7}"/>
              </a:ext>
            </a:extLst>
          </p:cNvPr>
          <p:cNvSpPr>
            <a:spLocks noEditPoints="1"/>
          </p:cNvSpPr>
          <p:nvPr/>
        </p:nvSpPr>
        <p:spPr bwMode="auto">
          <a:xfrm rot="18987119" flipH="1">
            <a:off x="-496883" y="2327809"/>
            <a:ext cx="5001745" cy="2608292"/>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rgbClr val="F79646">
              <a:lumMod val="75000"/>
            </a:srgb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91440" tIns="45720" rIns="91440" bIns="45720" numCol="1" anchor="t" anchorCtr="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54956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94D005-9B1B-40F7-8DD3-DD516ECF3B16}"/>
              </a:ext>
            </a:extLst>
          </p:cNvPr>
          <p:cNvSpPr>
            <a:spLocks noGrp="1"/>
          </p:cNvSpPr>
          <p:nvPr>
            <p:ph type="body" idx="1"/>
          </p:nvPr>
        </p:nvSpPr>
        <p:spPr/>
        <p:txBody>
          <a:bodyPr/>
          <a:lstStyle/>
          <a:p>
            <a:pPr marL="85724" indent="0">
              <a:buNone/>
            </a:pPr>
            <a:br>
              <a:rPr lang="en-US" sz="4400" dirty="0"/>
            </a:br>
            <a:endParaRPr lang="en-US" sz="4400" dirty="0"/>
          </a:p>
          <a:p>
            <a:pPr marL="85724" indent="0">
              <a:buNone/>
            </a:pPr>
            <a:r>
              <a:rPr lang="en-US" sz="4400" dirty="0"/>
              <a:t>	. . .but meaning matters too.</a:t>
            </a:r>
          </a:p>
        </p:txBody>
      </p:sp>
    </p:spTree>
    <p:extLst>
      <p:ext uri="{BB962C8B-B14F-4D97-AF65-F5344CB8AC3E}">
        <p14:creationId xmlns:p14="http://schemas.microsoft.com/office/powerpoint/2010/main" val="23119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2152650" y="500921"/>
            <a:ext cx="7886700" cy="982663"/>
          </a:xfrm>
          <a:prstGeom prst="rect">
            <a:avLst/>
          </a:prstGeom>
          <a:solidFill>
            <a:srgbClr val="D8D8D8"/>
          </a:solidFill>
          <a:ln w="9525" cap="flat" cmpd="sng">
            <a:solidFill>
              <a:srgbClr val="292934"/>
            </a:solidFill>
            <a:prstDash val="solid"/>
            <a:miter lim="800000"/>
            <a:headEnd type="none" w="sm" len="sm"/>
            <a:tailEnd type="none" w="sm" len="sm"/>
          </a:ln>
        </p:spPr>
        <p:txBody>
          <a:bodyPr spcFirstLastPara="1" vert="horz" wrap="square" lIns="91425" tIns="45700" rIns="91425" bIns="45700" rtlCol="0" anchor="ctr" anchorCtr="0">
            <a:noAutofit/>
          </a:bodyPr>
          <a:lstStyle/>
          <a:p>
            <a:pPr algn="ctr">
              <a:spcBef>
                <a:spcPts val="0"/>
              </a:spcBef>
              <a:buClr>
                <a:schemeClr val="dk1"/>
              </a:buClr>
              <a:buSzPts val="2400"/>
            </a:pPr>
            <a:r>
              <a:rPr lang="en-US" sz="4000" b="1" dirty="0">
                <a:latin typeface="Calibri"/>
                <a:ea typeface="Calibri"/>
                <a:cs typeface="Calibri"/>
                <a:sym typeface="Calibri"/>
              </a:rPr>
              <a:t>D X LC = Reading Comprehension</a:t>
            </a:r>
            <a:endParaRPr sz="4000" dirty="0">
              <a:latin typeface="Calibri"/>
              <a:ea typeface="Calibri"/>
              <a:cs typeface="Calibri"/>
              <a:sym typeface="Calibri"/>
            </a:endParaRPr>
          </a:p>
        </p:txBody>
      </p:sp>
      <p:sp>
        <p:nvSpPr>
          <p:cNvPr id="173" name="Google Shape;173;p23"/>
          <p:cNvSpPr>
            <a:spLocks noGrp="1"/>
          </p:cNvSpPr>
          <p:nvPr>
            <p:ph type="body" idx="1"/>
          </p:nvPr>
        </p:nvSpPr>
        <p:spPr>
          <a:xfrm>
            <a:off x="302022" y="1651590"/>
            <a:ext cx="3676650" cy="1130300"/>
          </a:xfrm>
          <a:prstGeom prst="ellipse">
            <a:avLst/>
          </a:prstGeom>
          <a:solidFill>
            <a:srgbClr val="ACB8CA"/>
          </a:solidFill>
          <a:ln w="9525" cap="flat" cmpd="sng">
            <a:solidFill>
              <a:schemeClr val="accent1"/>
            </a:solidFill>
            <a:prstDash val="solid"/>
            <a:miter lim="800000"/>
            <a:headEnd type="none" w="sm" len="sm"/>
            <a:tailEnd type="none" w="sm" len="sm"/>
          </a:ln>
        </p:spPr>
        <p:txBody>
          <a:bodyPr spcFirstLastPara="1" vert="horz" wrap="square" lIns="91425" tIns="45700" rIns="91425" bIns="45700" rtlCol="0" anchor="ctr" anchorCtr="0">
            <a:noAutofit/>
          </a:bodyPr>
          <a:lstStyle/>
          <a:p>
            <a:pPr marL="0" indent="0">
              <a:lnSpc>
                <a:spcPct val="90000"/>
              </a:lnSpc>
              <a:spcBef>
                <a:spcPts val="0"/>
              </a:spcBef>
              <a:buClr>
                <a:srgbClr val="292934"/>
              </a:buClr>
              <a:buSzPts val="2800"/>
              <a:buNone/>
            </a:pPr>
            <a:r>
              <a:rPr lang="en-US" sz="2800" b="1">
                <a:solidFill>
                  <a:srgbClr val="292934"/>
                </a:solidFill>
                <a:latin typeface="Calibri"/>
                <a:ea typeface="Calibri"/>
                <a:cs typeface="Calibri"/>
                <a:sym typeface="Calibri"/>
              </a:rPr>
              <a:t>    Decoding </a:t>
            </a:r>
            <a:endParaRPr/>
          </a:p>
        </p:txBody>
      </p:sp>
      <p:sp>
        <p:nvSpPr>
          <p:cNvPr id="174" name="Google Shape;174;p23"/>
          <p:cNvSpPr/>
          <p:nvPr/>
        </p:nvSpPr>
        <p:spPr>
          <a:xfrm>
            <a:off x="8032758" y="1710385"/>
            <a:ext cx="3624262" cy="1130300"/>
          </a:xfrm>
          <a:prstGeom prst="ellipse">
            <a:avLst/>
          </a:prstGeom>
          <a:solidFill>
            <a:srgbClr val="FFD966"/>
          </a:solid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b="1" dirty="0">
                <a:solidFill>
                  <a:srgbClr val="000000"/>
                </a:solidFill>
                <a:latin typeface="Calibri"/>
                <a:ea typeface="Calibri"/>
                <a:cs typeface="Calibri"/>
                <a:sym typeface="Calibri"/>
              </a:rPr>
              <a:t>Language Comprehension </a:t>
            </a:r>
            <a:endParaRPr dirty="0"/>
          </a:p>
        </p:txBody>
      </p:sp>
      <p:sp>
        <p:nvSpPr>
          <p:cNvPr id="177" name="Google Shape;177;p23"/>
          <p:cNvSpPr/>
          <p:nvPr/>
        </p:nvSpPr>
        <p:spPr>
          <a:xfrm>
            <a:off x="5029200" y="3048001"/>
            <a:ext cx="2463800" cy="577301"/>
          </a:xfrm>
          <a:prstGeom prst="ellipse">
            <a:avLst/>
          </a:prstGeom>
          <a:solidFill>
            <a:srgbClr val="FFD96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Academic  Language Skills  </a:t>
            </a:r>
            <a:r>
              <a:rPr lang="en-US" sz="1600" b="1">
                <a:solidFill>
                  <a:schemeClr val="lt1"/>
                </a:solidFill>
                <a:latin typeface="Calibri"/>
                <a:ea typeface="Calibri"/>
                <a:cs typeface="Calibri"/>
                <a:sym typeface="Calibri"/>
              </a:rPr>
              <a:t> </a:t>
            </a:r>
            <a:endParaRPr/>
          </a:p>
        </p:txBody>
      </p:sp>
      <p:sp>
        <p:nvSpPr>
          <p:cNvPr id="178" name="Google Shape;178;p23"/>
          <p:cNvSpPr/>
          <p:nvPr/>
        </p:nvSpPr>
        <p:spPr>
          <a:xfrm>
            <a:off x="8807450" y="4621591"/>
            <a:ext cx="2463800" cy="774700"/>
          </a:xfrm>
          <a:prstGeom prst="ellipse">
            <a:avLst/>
          </a:prstGeom>
          <a:solidFill>
            <a:srgbClr val="C4E0B2"/>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Academic</a:t>
            </a:r>
            <a:endParaRPr/>
          </a:p>
          <a:p>
            <a:pPr algn="ctr"/>
            <a:r>
              <a:rPr lang="en-US" sz="1600" b="1">
                <a:solidFill>
                  <a:schemeClr val="dk1"/>
                </a:solidFill>
                <a:latin typeface="Calibri"/>
                <a:ea typeface="Calibri"/>
                <a:cs typeface="Calibri"/>
                <a:sym typeface="Calibri"/>
              </a:rPr>
              <a:t>Vocabulary</a:t>
            </a:r>
            <a:r>
              <a:rPr lang="en-US" b="1">
                <a:solidFill>
                  <a:schemeClr val="dk1"/>
                </a:solidFill>
                <a:latin typeface="Calibri"/>
                <a:ea typeface="Calibri"/>
                <a:cs typeface="Calibri"/>
                <a:sym typeface="Calibri"/>
              </a:rPr>
              <a:t> </a:t>
            </a:r>
            <a:r>
              <a:rPr lang="en-US" b="1">
                <a:solidFill>
                  <a:schemeClr val="lt1"/>
                </a:solidFill>
                <a:latin typeface="Calibri"/>
                <a:ea typeface="Calibri"/>
                <a:cs typeface="Calibri"/>
                <a:sym typeface="Calibri"/>
              </a:rPr>
              <a:t> </a:t>
            </a:r>
            <a:endParaRPr/>
          </a:p>
        </p:txBody>
      </p:sp>
      <p:sp>
        <p:nvSpPr>
          <p:cNvPr id="179" name="Google Shape;179;p23"/>
          <p:cNvSpPr/>
          <p:nvPr/>
        </p:nvSpPr>
        <p:spPr>
          <a:xfrm>
            <a:off x="4648133" y="4572815"/>
            <a:ext cx="2463800" cy="774700"/>
          </a:xfrm>
          <a:prstGeom prst="ellipse">
            <a:avLst/>
          </a:prstGeom>
          <a:solidFill>
            <a:srgbClr val="C4E0B2"/>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Narrative  Language</a:t>
            </a:r>
            <a:r>
              <a:rPr lang="en-US" sz="1600" b="1">
                <a:solidFill>
                  <a:schemeClr val="lt1"/>
                </a:solidFill>
                <a:latin typeface="Calibri"/>
                <a:ea typeface="Calibri"/>
                <a:cs typeface="Calibri"/>
                <a:sym typeface="Calibri"/>
              </a:rPr>
              <a:t> </a:t>
            </a:r>
            <a:r>
              <a:rPr lang="en-US" sz="1600" b="1">
                <a:solidFill>
                  <a:srgbClr val="292934"/>
                </a:solidFill>
                <a:latin typeface="Calibri"/>
                <a:ea typeface="Calibri"/>
                <a:cs typeface="Calibri"/>
                <a:sym typeface="Calibri"/>
              </a:rPr>
              <a:t>Skills</a:t>
            </a:r>
            <a:endParaRPr sz="1600" b="1">
              <a:solidFill>
                <a:schemeClr val="lt1"/>
              </a:solidFill>
              <a:latin typeface="Calibri"/>
              <a:ea typeface="Calibri"/>
              <a:cs typeface="Calibri"/>
              <a:sym typeface="Calibri"/>
            </a:endParaRPr>
          </a:p>
        </p:txBody>
      </p:sp>
      <p:sp>
        <p:nvSpPr>
          <p:cNvPr id="180" name="Google Shape;180;p23"/>
          <p:cNvSpPr/>
          <p:nvPr/>
        </p:nvSpPr>
        <p:spPr>
          <a:xfrm>
            <a:off x="724753" y="4560292"/>
            <a:ext cx="2463800" cy="774700"/>
          </a:xfrm>
          <a:prstGeom prst="ellipse">
            <a:avLst/>
          </a:prstGeom>
          <a:solidFill>
            <a:srgbClr val="C4E0B2"/>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Literal Comprehension Skills </a:t>
            </a:r>
            <a:endParaRPr/>
          </a:p>
        </p:txBody>
      </p:sp>
      <p:cxnSp>
        <p:nvCxnSpPr>
          <p:cNvPr id="181" name="Google Shape;181;p23"/>
          <p:cNvCxnSpPr>
            <a:cxnSpLocks/>
            <a:endCxn id="177" idx="0"/>
          </p:cNvCxnSpPr>
          <p:nvPr/>
        </p:nvCxnSpPr>
        <p:spPr>
          <a:xfrm flipH="1">
            <a:off x="6261100" y="2556772"/>
            <a:ext cx="2047029" cy="491229"/>
          </a:xfrm>
          <a:prstGeom prst="straightConnector1">
            <a:avLst/>
          </a:prstGeom>
          <a:noFill/>
          <a:ln w="12700" cap="flat" cmpd="sng">
            <a:solidFill>
              <a:srgbClr val="4F81BD"/>
            </a:solidFill>
            <a:prstDash val="solid"/>
            <a:miter lim="800000"/>
            <a:headEnd type="none" w="sm" len="sm"/>
            <a:tailEnd type="none" w="sm" len="sm"/>
          </a:ln>
        </p:spPr>
      </p:cxnSp>
      <p:cxnSp>
        <p:nvCxnSpPr>
          <p:cNvPr id="182" name="Google Shape;182;p23"/>
          <p:cNvCxnSpPr>
            <a:stCxn id="177" idx="3"/>
            <a:endCxn id="180" idx="0"/>
          </p:cNvCxnSpPr>
          <p:nvPr/>
        </p:nvCxnSpPr>
        <p:spPr>
          <a:xfrm flipH="1">
            <a:off x="1956653" y="3540758"/>
            <a:ext cx="3433362" cy="1019534"/>
          </a:xfrm>
          <a:prstGeom prst="straightConnector1">
            <a:avLst/>
          </a:prstGeom>
          <a:noFill/>
          <a:ln w="12700" cap="flat" cmpd="sng">
            <a:solidFill>
              <a:schemeClr val="accent1"/>
            </a:solidFill>
            <a:prstDash val="solid"/>
            <a:miter lim="800000"/>
            <a:headEnd type="none" w="sm" len="sm"/>
            <a:tailEnd type="stealth" w="med" len="med"/>
          </a:ln>
        </p:spPr>
      </p:cxnSp>
      <p:cxnSp>
        <p:nvCxnSpPr>
          <p:cNvPr id="183" name="Google Shape;183;p23"/>
          <p:cNvCxnSpPr>
            <a:stCxn id="177" idx="4"/>
            <a:endCxn id="179" idx="0"/>
          </p:cNvCxnSpPr>
          <p:nvPr/>
        </p:nvCxnSpPr>
        <p:spPr>
          <a:xfrm flipH="1">
            <a:off x="5880033" y="3625302"/>
            <a:ext cx="381067" cy="947513"/>
          </a:xfrm>
          <a:prstGeom prst="straightConnector1">
            <a:avLst/>
          </a:prstGeom>
          <a:noFill/>
          <a:ln w="12700" cap="flat" cmpd="sng">
            <a:solidFill>
              <a:schemeClr val="accent1"/>
            </a:solidFill>
            <a:prstDash val="solid"/>
            <a:miter lim="800000"/>
            <a:headEnd type="none" w="sm" len="sm"/>
            <a:tailEnd type="stealth" w="med" len="med"/>
          </a:ln>
        </p:spPr>
      </p:cxnSp>
      <p:cxnSp>
        <p:nvCxnSpPr>
          <p:cNvPr id="184" name="Google Shape;184;p23"/>
          <p:cNvCxnSpPr>
            <a:stCxn id="177" idx="5"/>
            <a:endCxn id="178" idx="0"/>
          </p:cNvCxnSpPr>
          <p:nvPr/>
        </p:nvCxnSpPr>
        <p:spPr>
          <a:xfrm>
            <a:off x="7132185" y="3540758"/>
            <a:ext cx="2907165" cy="1080833"/>
          </a:xfrm>
          <a:prstGeom prst="straightConnector1">
            <a:avLst/>
          </a:prstGeom>
          <a:noFill/>
          <a:ln w="12700" cap="flat" cmpd="sng">
            <a:solidFill>
              <a:schemeClr val="accent1"/>
            </a:solidFill>
            <a:prstDash val="solid"/>
            <a:miter lim="800000"/>
            <a:headEnd type="none" w="sm" len="sm"/>
            <a:tailEnd type="stealth" w="med" len="med"/>
          </a:ln>
        </p:spPr>
      </p:cxnSp>
      <p:sp>
        <p:nvSpPr>
          <p:cNvPr id="185" name="Google Shape;185;p23"/>
          <p:cNvSpPr txBox="1"/>
          <p:nvPr/>
        </p:nvSpPr>
        <p:spPr>
          <a:xfrm>
            <a:off x="661253" y="5459740"/>
            <a:ext cx="2527300" cy="52322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r>
              <a:rPr lang="en-US" sz="1400" b="1">
                <a:solidFill>
                  <a:schemeClr val="dk1"/>
                </a:solidFill>
                <a:latin typeface="Times"/>
                <a:ea typeface="Times"/>
                <a:cs typeface="Times"/>
                <a:sym typeface="Times"/>
              </a:rPr>
              <a:t>Ability to answer literal, </a:t>
            </a:r>
            <a:endParaRPr/>
          </a:p>
          <a:p>
            <a:r>
              <a:rPr lang="en-US" sz="1400" b="1">
                <a:solidFill>
                  <a:schemeClr val="dk1"/>
                </a:solidFill>
                <a:latin typeface="Times"/>
                <a:ea typeface="Times"/>
                <a:cs typeface="Times"/>
                <a:sym typeface="Times"/>
              </a:rPr>
              <a:t>text- dependent questions </a:t>
            </a:r>
            <a:endParaRPr/>
          </a:p>
        </p:txBody>
      </p:sp>
      <p:sp>
        <p:nvSpPr>
          <p:cNvPr id="186" name="Google Shape;186;p23"/>
          <p:cNvSpPr txBox="1"/>
          <p:nvPr/>
        </p:nvSpPr>
        <p:spPr>
          <a:xfrm>
            <a:off x="4839426" y="5511131"/>
            <a:ext cx="2081213" cy="523875"/>
          </a:xfrm>
          <a:prstGeom prst="rect">
            <a:avLst/>
          </a:prstGeom>
          <a:noFill/>
          <a:ln w="9525" cap="flat" cmpd="sng">
            <a:solidFill>
              <a:srgbClr val="292934"/>
            </a:solidFill>
            <a:prstDash val="solid"/>
            <a:miter lim="800000"/>
            <a:headEnd type="none" w="sm" len="sm"/>
            <a:tailEnd type="none" w="sm" len="sm"/>
          </a:ln>
        </p:spPr>
        <p:txBody>
          <a:bodyPr spcFirstLastPara="1" wrap="square" lIns="91425" tIns="45700" rIns="91425" bIns="45700" anchor="t" anchorCtr="0">
            <a:noAutofit/>
          </a:bodyPr>
          <a:lstStyle/>
          <a:p>
            <a:r>
              <a:rPr lang="en-US" sz="1400" b="1">
                <a:solidFill>
                  <a:schemeClr val="dk1"/>
                </a:solidFill>
                <a:latin typeface="Times"/>
                <a:ea typeface="Times"/>
                <a:cs typeface="Times"/>
                <a:sym typeface="Times"/>
              </a:rPr>
              <a:t>Ability to clearly relate a</a:t>
            </a:r>
            <a:endParaRPr/>
          </a:p>
          <a:p>
            <a:r>
              <a:rPr lang="en-US" sz="1400" b="1">
                <a:solidFill>
                  <a:schemeClr val="dk1"/>
                </a:solidFill>
                <a:latin typeface="Times"/>
                <a:ea typeface="Times"/>
                <a:cs typeface="Times"/>
                <a:sym typeface="Times"/>
              </a:rPr>
              <a:t>series of events </a:t>
            </a:r>
            <a:endParaRPr/>
          </a:p>
        </p:txBody>
      </p:sp>
      <p:sp>
        <p:nvSpPr>
          <p:cNvPr id="187" name="Google Shape;187;p23"/>
          <p:cNvSpPr txBox="1"/>
          <p:nvPr/>
        </p:nvSpPr>
        <p:spPr>
          <a:xfrm>
            <a:off x="8961437" y="5476521"/>
            <a:ext cx="2309813" cy="523875"/>
          </a:xfrm>
          <a:prstGeom prst="rect">
            <a:avLst/>
          </a:prstGeom>
          <a:noFill/>
          <a:ln w="9525" cap="flat" cmpd="sng">
            <a:solidFill>
              <a:srgbClr val="292934"/>
            </a:solidFill>
            <a:prstDash val="solid"/>
            <a:miter lim="800000"/>
            <a:headEnd type="none" w="sm" len="sm"/>
            <a:tailEnd type="none" w="sm" len="sm"/>
          </a:ln>
        </p:spPr>
        <p:txBody>
          <a:bodyPr spcFirstLastPara="1" wrap="square" lIns="91425" tIns="45700" rIns="91425" bIns="45700" anchor="t" anchorCtr="0">
            <a:noAutofit/>
          </a:bodyPr>
          <a:lstStyle/>
          <a:p>
            <a:r>
              <a:rPr lang="en-US" sz="1400" b="1">
                <a:solidFill>
                  <a:schemeClr val="dk1"/>
                </a:solidFill>
                <a:latin typeface="Times"/>
                <a:ea typeface="Times"/>
                <a:cs typeface="Times"/>
                <a:sym typeface="Times"/>
              </a:rPr>
              <a:t>Ability to comprehend and </a:t>
            </a:r>
            <a:endParaRPr/>
          </a:p>
          <a:p>
            <a:r>
              <a:rPr lang="en-US" sz="1400" b="1">
                <a:solidFill>
                  <a:schemeClr val="dk1"/>
                </a:solidFill>
                <a:latin typeface="Times"/>
                <a:ea typeface="Times"/>
                <a:cs typeface="Times"/>
                <a:sym typeface="Times"/>
              </a:rPr>
              <a:t>use words in formal writing</a:t>
            </a:r>
            <a:endParaRPr/>
          </a:p>
        </p:txBody>
      </p:sp>
      <p:sp>
        <p:nvSpPr>
          <p:cNvPr id="188" name="Google Shape;188;p23"/>
          <p:cNvSpPr/>
          <p:nvPr/>
        </p:nvSpPr>
        <p:spPr>
          <a:xfrm>
            <a:off x="9123259" y="3012708"/>
            <a:ext cx="2463800" cy="577301"/>
          </a:xfrm>
          <a:prstGeom prst="ellipse">
            <a:avLst/>
          </a:prstGeom>
          <a:solidFill>
            <a:srgbClr val="C4E0B2"/>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Background Knowledge  </a:t>
            </a:r>
            <a:r>
              <a:rPr lang="en-US" sz="1600" b="1">
                <a:solidFill>
                  <a:schemeClr val="lt1"/>
                </a:solidFill>
                <a:latin typeface="Calibri"/>
                <a:ea typeface="Calibri"/>
                <a:cs typeface="Calibri"/>
                <a:sym typeface="Calibri"/>
              </a:rPr>
              <a:t> </a:t>
            </a:r>
            <a:endParaRPr/>
          </a:p>
        </p:txBody>
      </p:sp>
      <p:sp>
        <p:nvSpPr>
          <p:cNvPr id="189" name="Google Shape;189;p23"/>
          <p:cNvSpPr txBox="1"/>
          <p:nvPr/>
        </p:nvSpPr>
        <p:spPr>
          <a:xfrm>
            <a:off x="4868695" y="3767510"/>
            <a:ext cx="3095017" cy="523220"/>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algn="ctr"/>
            <a:r>
              <a:rPr lang="en-US" sz="1400" b="1">
                <a:solidFill>
                  <a:schemeClr val="dk1"/>
                </a:solidFill>
                <a:latin typeface="Times"/>
                <a:ea typeface="Times"/>
                <a:cs typeface="Times"/>
                <a:sym typeface="Times"/>
              </a:rPr>
              <a:t>Formal communication structure and words common in books and school </a:t>
            </a:r>
            <a:endParaRPr/>
          </a:p>
        </p:txBody>
      </p:sp>
      <p:cxnSp>
        <p:nvCxnSpPr>
          <p:cNvPr id="190" name="Google Shape;190;p23"/>
          <p:cNvCxnSpPr>
            <a:stCxn id="177" idx="6"/>
            <a:endCxn id="188" idx="2"/>
          </p:cNvCxnSpPr>
          <p:nvPr/>
        </p:nvCxnSpPr>
        <p:spPr>
          <a:xfrm flipV="1">
            <a:off x="7493000" y="3301359"/>
            <a:ext cx="1630259" cy="35293"/>
          </a:xfrm>
          <a:prstGeom prst="straightConnector1">
            <a:avLst/>
          </a:prstGeom>
          <a:noFill/>
          <a:ln w="12700" cap="flat" cmpd="sng">
            <a:solidFill>
              <a:schemeClr val="accent1"/>
            </a:solidFill>
            <a:prstDash val="solid"/>
            <a:miter lim="800000"/>
            <a:headEnd type="none" w="sm" len="sm"/>
            <a:tailEnd type="stealth" w="med" len="med"/>
          </a:ln>
        </p:spPr>
      </p:cxnSp>
      <p:sp>
        <p:nvSpPr>
          <p:cNvPr id="191" name="Google Shape;191;p23"/>
          <p:cNvSpPr txBox="1"/>
          <p:nvPr/>
        </p:nvSpPr>
        <p:spPr>
          <a:xfrm>
            <a:off x="9212159" y="3637025"/>
            <a:ext cx="2286000" cy="738188"/>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r>
              <a:rPr lang="en-US" sz="1400" b="1">
                <a:solidFill>
                  <a:schemeClr val="dk1"/>
                </a:solidFill>
                <a:latin typeface="Times"/>
                <a:ea typeface="Times"/>
                <a:cs typeface="Times"/>
                <a:sym typeface="Times"/>
              </a:rPr>
              <a:t>Possesses general and topic-specific background knowledge</a:t>
            </a:r>
            <a:endParaRPr/>
          </a:p>
        </p:txBody>
      </p:sp>
      <p:sp>
        <p:nvSpPr>
          <p:cNvPr id="192" name="Google Shape;192;p23"/>
          <p:cNvSpPr/>
          <p:nvPr/>
        </p:nvSpPr>
        <p:spPr>
          <a:xfrm>
            <a:off x="698465" y="2949896"/>
            <a:ext cx="2679700" cy="599186"/>
          </a:xfrm>
          <a:prstGeom prst="ellipse">
            <a:avLst/>
          </a:prstGeom>
          <a:solidFill>
            <a:srgbClr val="C4E0B2"/>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600" b="1">
                <a:solidFill>
                  <a:schemeClr val="dk1"/>
                </a:solidFill>
                <a:latin typeface="Calibri"/>
                <a:ea typeface="Calibri"/>
                <a:cs typeface="Calibri"/>
                <a:sym typeface="Calibri"/>
              </a:rPr>
              <a:t>Inferential Language Skills</a:t>
            </a:r>
            <a:endParaRPr/>
          </a:p>
        </p:txBody>
      </p:sp>
      <p:sp>
        <p:nvSpPr>
          <p:cNvPr id="193" name="Google Shape;193;p23"/>
          <p:cNvSpPr txBox="1"/>
          <p:nvPr/>
        </p:nvSpPr>
        <p:spPr>
          <a:xfrm>
            <a:off x="661253" y="3656238"/>
            <a:ext cx="2527300"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en-US" sz="1400" b="1">
                <a:solidFill>
                  <a:schemeClr val="dk1"/>
                </a:solidFill>
                <a:latin typeface="Times"/>
                <a:ea typeface="Times"/>
                <a:cs typeface="Times"/>
                <a:sym typeface="Times"/>
              </a:rPr>
              <a:t>Ability to infer information that is not provided in the text</a:t>
            </a:r>
            <a:endParaRPr/>
          </a:p>
        </p:txBody>
      </p:sp>
      <p:cxnSp>
        <p:nvCxnSpPr>
          <p:cNvPr id="194" name="Google Shape;194;p23"/>
          <p:cNvCxnSpPr>
            <a:stCxn id="177" idx="2"/>
            <a:endCxn id="192" idx="6"/>
          </p:cNvCxnSpPr>
          <p:nvPr/>
        </p:nvCxnSpPr>
        <p:spPr>
          <a:xfrm flipH="1" flipV="1">
            <a:off x="3378165" y="3249489"/>
            <a:ext cx="1651035" cy="87163"/>
          </a:xfrm>
          <a:prstGeom prst="straightConnector1">
            <a:avLst/>
          </a:prstGeom>
          <a:noFill/>
          <a:ln w="9525" cap="flat" cmpd="sng">
            <a:solidFill>
              <a:schemeClr val="accent1"/>
            </a:solidFill>
            <a:prstDash val="solid"/>
            <a:miter lim="800000"/>
            <a:headEnd type="none" w="sm" len="sm"/>
            <a:tailEnd type="triangle" w="med" len="med"/>
          </a:ln>
        </p:spPr>
      </p:cxnSp>
      <p:sp>
        <p:nvSpPr>
          <p:cNvPr id="25" name="TextBox 24">
            <a:extLst>
              <a:ext uri="{FF2B5EF4-FFF2-40B4-BE49-F238E27FC236}">
                <a16:creationId xmlns:a16="http://schemas.microsoft.com/office/drawing/2014/main" id="{DBC549F3-6A01-A645-B093-9929B5622C40}"/>
              </a:ext>
            </a:extLst>
          </p:cNvPr>
          <p:cNvSpPr txBox="1"/>
          <p:nvPr/>
        </p:nvSpPr>
        <p:spPr>
          <a:xfrm>
            <a:off x="5326470" y="1712623"/>
            <a:ext cx="1742170" cy="1200329"/>
          </a:xfrm>
          <a:prstGeom prst="rect">
            <a:avLst/>
          </a:prstGeom>
          <a:noFill/>
        </p:spPr>
        <p:txBody>
          <a:bodyPr wrap="square" rtlCol="0" anchor="ctr">
            <a:spAutoFit/>
          </a:bodyPr>
          <a:lstStyle/>
          <a:p>
            <a:pPr algn="ctr"/>
            <a:r>
              <a:rPr lang="en-US" sz="7200" dirty="0"/>
              <a:t>X</a:t>
            </a:r>
          </a:p>
        </p:txBody>
      </p:sp>
    </p:spTree>
    <p:extLst>
      <p:ext uri="{BB962C8B-B14F-4D97-AF65-F5344CB8AC3E}">
        <p14:creationId xmlns:p14="http://schemas.microsoft.com/office/powerpoint/2010/main" val="31261774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NCIL 3">
      <a:dk1>
        <a:srgbClr val="185C69"/>
      </a:dk1>
      <a:lt1>
        <a:srgbClr val="08355F"/>
      </a:lt1>
      <a:dk2>
        <a:srgbClr val="08355F"/>
      </a:dk2>
      <a:lt2>
        <a:srgbClr val="FFFFFF"/>
      </a:lt2>
      <a:accent1>
        <a:srgbClr val="330033"/>
      </a:accent1>
      <a:accent2>
        <a:srgbClr val="F7057A"/>
      </a:accent2>
      <a:accent3>
        <a:srgbClr val="041B30"/>
      </a:accent3>
      <a:accent4>
        <a:srgbClr val="21298A"/>
      </a:accent4>
      <a:accent5>
        <a:srgbClr val="0A4477"/>
      </a:accent5>
      <a:accent6>
        <a:srgbClr val="4F693D"/>
      </a:accent6>
      <a:hlink>
        <a:srgbClr val="0563C1"/>
      </a:hlink>
      <a:folHlink>
        <a:srgbClr val="FF5B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IL Template 1" id="{B0B438D9-AC75-40D0-92E6-3FC673DBC76A}" vid="{2141C50F-3018-42BD-8AEA-33E0BB5B6C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3012</TotalTime>
  <Words>3145</Words>
  <Application>Microsoft Office PowerPoint</Application>
  <PresentationFormat>Widescreen</PresentationFormat>
  <Paragraphs>400</Paragraphs>
  <Slides>35</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Cambria</vt:lpstr>
      <vt:lpstr>HelveticaNeue</vt:lpstr>
      <vt:lpstr>Times</vt:lpstr>
      <vt:lpstr>Times New Roman</vt:lpstr>
      <vt:lpstr>Wingdings</vt:lpstr>
      <vt:lpstr>1_Office Theme</vt:lpstr>
      <vt:lpstr>Element I: Instruction and Intervention</vt:lpstr>
      <vt:lpstr>Element I. Core Instruction and Intervention</vt:lpstr>
      <vt:lpstr>Quality Reading Instruction and Intervention Are Central to MTSS-R Implementation</vt:lpstr>
      <vt:lpstr>WHAT do we need to teach?</vt:lpstr>
      <vt:lpstr>Teaching Reading is Complex</vt:lpstr>
      <vt:lpstr>D X LC = Reading Comprehension</vt:lpstr>
      <vt:lpstr>Successful Readers Decipher the Alphabetic Writing System’s Written Code</vt:lpstr>
      <vt:lpstr>PowerPoint Presentation</vt:lpstr>
      <vt:lpstr>D X LC = Reading Comprehension</vt:lpstr>
      <vt:lpstr>Expert Teachers Focus on Both Aspects of Texts</vt:lpstr>
      <vt:lpstr>Adopted Research-based Reading Curriculum</vt:lpstr>
      <vt:lpstr>PowerPoint Presentation</vt:lpstr>
      <vt:lpstr>Evaluate Your Adopted Reading Programs</vt:lpstr>
      <vt:lpstr>HOW do we need to teach?</vt:lpstr>
      <vt:lpstr>Establish a Master Schedule</vt:lpstr>
      <vt:lpstr>Instructional Emphasis Aligns with Student Needs</vt:lpstr>
      <vt:lpstr>Tier I Core Instruction (all students) 90+ minute Reading Block</vt:lpstr>
      <vt:lpstr>Tier I Reading Block (90 minutes)</vt:lpstr>
      <vt:lpstr>Tier II and Tier III Reading Interventions Support Students Who Struggle with Reading</vt:lpstr>
      <vt:lpstr>Student Support Across Tiers</vt:lpstr>
      <vt:lpstr>Tier I: Foundational Skills Lesson (30 minutes)</vt:lpstr>
      <vt:lpstr>Tier II: Preteach an Aligned Foundational Skills Lesson (30 minutes)</vt:lpstr>
      <vt:lpstr>Tier III: Intensify Instruction Based On Student Needs </vt:lpstr>
      <vt:lpstr>Implementation Delivery</vt:lpstr>
      <vt:lpstr>Quality Teaching Requires Explicit and Systematic Instruction</vt:lpstr>
      <vt:lpstr>Explicit and Systematic Instruction Components Across All Tiers of Instruction</vt:lpstr>
      <vt:lpstr>Video Example</vt:lpstr>
      <vt:lpstr>Evaluate the Actual Use of Explicit and Systematic Instruction</vt:lpstr>
      <vt:lpstr>Element I: Instruction and Intervention</vt:lpstr>
      <vt:lpstr>MTSS-R Checklist Scoring</vt:lpstr>
      <vt:lpstr>Work from a single copy to record responses for the team.</vt:lpstr>
      <vt:lpstr>PowerPoint Presentation</vt:lpstr>
      <vt:lpstr>Evaluate and Score: Instruction and Intervention</vt:lpstr>
      <vt:lpstr>Evaluate and Score: Instruction and Intervention</vt:lpstr>
      <vt:lpstr>Element I. Core Instruction and Intervention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Dissen</dc:creator>
  <cp:lastModifiedBy>Anna Ingram</cp:lastModifiedBy>
  <cp:revision>73</cp:revision>
  <cp:lastPrinted>2023-09-13T19:15:23Z</cp:lastPrinted>
  <dcterms:created xsi:type="dcterms:W3CDTF">2020-10-16T01:00:33Z</dcterms:created>
  <dcterms:modified xsi:type="dcterms:W3CDTF">2023-09-14T14:01:18Z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BD919176-8A9F-4197-AD5D-06F5419AAA8D</vt:lpwstr>
  </property>
  <property fmtid="{D5CDD505-2E9C-101B-9397-08002B2CF9AE}" pid="3" name="ArticulatePath">
    <vt:lpwstr>2_MTSS-R_Element I.Instruction and Intervention</vt:lpwstr>
  </property>
</Properties>
</file>